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Lst>
  <p:notesMasterIdLst>
    <p:notesMasterId r:id="rId59"/>
  </p:notesMasterIdLst>
  <p:handoutMasterIdLst>
    <p:handoutMasterId r:id="rId60"/>
  </p:handoutMasterIdLst>
  <p:sldIdLst>
    <p:sldId id="261" r:id="rId5"/>
    <p:sldId id="327" r:id="rId6"/>
    <p:sldId id="338" r:id="rId7"/>
    <p:sldId id="274" r:id="rId8"/>
    <p:sldId id="268" r:id="rId9"/>
    <p:sldId id="4112" r:id="rId10"/>
    <p:sldId id="4137" r:id="rId11"/>
    <p:sldId id="4139" r:id="rId12"/>
    <p:sldId id="4140" r:id="rId13"/>
    <p:sldId id="291" r:id="rId14"/>
    <p:sldId id="306" r:id="rId15"/>
    <p:sldId id="292" r:id="rId16"/>
    <p:sldId id="4113" r:id="rId17"/>
    <p:sldId id="4114" r:id="rId18"/>
    <p:sldId id="4118" r:id="rId19"/>
    <p:sldId id="4119" r:id="rId20"/>
    <p:sldId id="4120" r:id="rId21"/>
    <p:sldId id="4121" r:id="rId22"/>
    <p:sldId id="4138" r:id="rId23"/>
    <p:sldId id="277" r:id="rId24"/>
    <p:sldId id="4128" r:id="rId25"/>
    <p:sldId id="4123" r:id="rId26"/>
    <p:sldId id="4124" r:id="rId27"/>
    <p:sldId id="329" r:id="rId28"/>
    <p:sldId id="309" r:id="rId29"/>
    <p:sldId id="293" r:id="rId30"/>
    <p:sldId id="4160" r:id="rId31"/>
    <p:sldId id="4161" r:id="rId32"/>
    <p:sldId id="4115" r:id="rId33"/>
    <p:sldId id="4116" r:id="rId34"/>
    <p:sldId id="4117" r:id="rId35"/>
    <p:sldId id="322" r:id="rId36"/>
    <p:sldId id="331" r:id="rId37"/>
    <p:sldId id="297" r:id="rId38"/>
    <p:sldId id="298" r:id="rId39"/>
    <p:sldId id="4150" r:id="rId40"/>
    <p:sldId id="4156" r:id="rId41"/>
    <p:sldId id="4131" r:id="rId42"/>
    <p:sldId id="4144" r:id="rId43"/>
    <p:sldId id="4157" r:id="rId44"/>
    <p:sldId id="324" r:id="rId45"/>
    <p:sldId id="4127" r:id="rId46"/>
    <p:sldId id="4158" r:id="rId47"/>
    <p:sldId id="4125" r:id="rId48"/>
    <p:sldId id="4132" r:id="rId49"/>
    <p:sldId id="4159" r:id="rId50"/>
    <p:sldId id="299" r:id="rId51"/>
    <p:sldId id="311" r:id="rId52"/>
    <p:sldId id="300" r:id="rId53"/>
    <p:sldId id="4165" r:id="rId54"/>
    <p:sldId id="4129" r:id="rId55"/>
    <p:sldId id="313" r:id="rId56"/>
    <p:sldId id="296" r:id="rId57"/>
    <p:sldId id="333" r:id="rId5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2216101-4936-4465-91C6-7E1AB5A4B7C8}">
          <p14:sldIdLst>
            <p14:sldId id="261"/>
            <p14:sldId id="327"/>
            <p14:sldId id="338"/>
          </p14:sldIdLst>
        </p14:section>
        <p14:section name="Relevance: both" id="{B8D5A308-6A34-47A9-9898-8C8385DF4400}">
          <p14:sldIdLst>
            <p14:sldId id="274"/>
            <p14:sldId id="268"/>
            <p14:sldId id="4112"/>
            <p14:sldId id="4137"/>
            <p14:sldId id="4139"/>
            <p14:sldId id="4140"/>
            <p14:sldId id="291"/>
            <p14:sldId id="306"/>
            <p14:sldId id="292"/>
            <p14:sldId id="4113"/>
            <p14:sldId id="4114"/>
            <p14:sldId id="4118"/>
            <p14:sldId id="4119"/>
            <p14:sldId id="4120"/>
            <p14:sldId id="4121"/>
            <p14:sldId id="4138"/>
            <p14:sldId id="277"/>
            <p14:sldId id="4128"/>
            <p14:sldId id="4123"/>
            <p14:sldId id="4124"/>
            <p14:sldId id="329"/>
            <p14:sldId id="309"/>
            <p14:sldId id="293"/>
          </p14:sldIdLst>
        </p14:section>
        <p14:section name="Relevance: Enumerators (optional)" id="{E4D6F273-5183-4528-A069-3B1F1938FD81}">
          <p14:sldIdLst>
            <p14:sldId id="4160"/>
            <p14:sldId id="4161"/>
            <p14:sldId id="4115"/>
            <p14:sldId id="4116"/>
            <p14:sldId id="4117"/>
            <p14:sldId id="322"/>
          </p14:sldIdLst>
        </p14:section>
        <p14:section name="Relevance: Analyst training" id="{ADA42E1E-067A-4161-B943-799BD9EB83DE}">
          <p14:sldIdLst>
            <p14:sldId id="331"/>
            <p14:sldId id="297"/>
            <p14:sldId id="298"/>
            <p14:sldId id="4150"/>
            <p14:sldId id="4156"/>
            <p14:sldId id="4131"/>
            <p14:sldId id="4144"/>
            <p14:sldId id="4157"/>
            <p14:sldId id="324"/>
            <p14:sldId id="4127"/>
            <p14:sldId id="4158"/>
            <p14:sldId id="4125"/>
            <p14:sldId id="4132"/>
            <p14:sldId id="4159"/>
            <p14:sldId id="299"/>
            <p14:sldId id="311"/>
            <p14:sldId id="300"/>
            <p14:sldId id="4165"/>
            <p14:sldId id="4129"/>
          </p14:sldIdLst>
        </p14:section>
        <p14:section name="Relevance: both" id="{E0808810-59EE-43FB-BE83-B5C8A393D4A5}">
          <p14:sldIdLst>
            <p14:sldId id="313"/>
            <p14:sldId id="296"/>
            <p14:sldId id="33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1C761D-F3C0-F878-4294-9E6E31C81AFA}" name="Annette CASTILLO" initials="AC" userId="S::annette.castillo@wfp.org::b6c26923-0ecd-4039-a48a-e2229969918b" providerId="AD"/>
  <p188:author id="{267EE71F-E4CF-2640-16B2-A6A6650BB44B}" name="Cassandra WALKER" initials="CW" userId="S::cassandra.walker@wfp.org::7d551a76-2a3b-46ce-9612-27f9694a0380" providerId="AD"/>
  <p188:author id="{48B76E41-EE3A-55C5-FA23-E4EF01351F8D}" name="WFP-RAM-N" initials="RAMN" userId="WFP-RAM-N" providerId="None"/>
  <p188:author id="{4B435273-2B55-8C80-B12D-5CE97319A5BE}" name="Alessandra GHERARDELLI" initials="AG" userId="S::alessandra.gherardelli@wfp.org::afe74b6d-70e8-41fc-b968-36023429f87c" providerId="AD"/>
  <p188:author id="{6A52989B-2D3B-6FC0-BBC3-D88A3726BC0B}" name="Mohamed SALEM" initials="MS" userId="S::mohamed.salem@wfp.org::13f12703-f1ce-4b8b-924c-fe401988a08b" providerId="AD"/>
  <p188:author id="{46429D9C-8177-114B-BEF0-D76BAE32C891}" name="Isra WISHAH" initials="IW" userId="S::isra.wishah@wfp.org::72089144-da43-4082-a6aa-d77401d50df3" providerId="AD"/>
  <p188:author id="{722DE0DA-4CC0-95E0-086A-D1CE3BE2A97F}" name="Lorenzo MONCADA" initials="LM" userId="S::lorenzo.moncada@wfp.org::d9b2fc5f-dba1-4749-8b5b-0d66b4bd4be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67536"/>
    <a:srgbClr val="E6B068"/>
    <a:srgbClr val="D70000"/>
    <a:srgbClr val="ECE1B1"/>
    <a:srgbClr val="FFFFFE"/>
    <a:srgbClr val="FFFFFF"/>
    <a:srgbClr val="C00000"/>
    <a:srgbClr val="F4B183"/>
    <a:srgbClr val="FFCC00"/>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D769F5-E759-C83C-E043-9701739CD164}" v="2" dt="2024-04-11T15:10:17.907"/>
    <p1510:client id="{457D0F91-E18C-411D-AE76-7CCA781B9D85}" v="159" dt="2024-04-11T16:15:41.2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270" y="9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8/10/relationships/authors" Target="authors.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3"/>
          <c:order val="0"/>
          <c:tx>
            <c:strRef>
              <c:f>Sheet1!$B$7</c:f>
              <c:strCache>
                <c:ptCount val="1"/>
                <c:pt idx="0">
                  <c:v>Estrategias de emergencia</c:v>
                </c:pt>
              </c:strCache>
            </c:strRef>
          </c:tx>
          <c:spPr>
            <a:solidFill>
              <a:srgbClr val="D7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1ECE8"/>
                    </a:solidFill>
                    <a:latin typeface="+mn-lt"/>
                    <a:ea typeface="+mn-ea"/>
                    <a:cs typeface="+mn-cs"/>
                  </a:defRPr>
                </a:pPr>
                <a:endParaRPr lang="fr-FR"/>
              </a:p>
            </c:txPr>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Sheet1!$C$3:$E$3</c:f>
              <c:strCache>
                <c:ptCount val="3"/>
                <c:pt idx="0">
                  <c:v>Overall</c:v>
                </c:pt>
                <c:pt idx="1">
                  <c:v>Female</c:v>
                </c:pt>
                <c:pt idx="2">
                  <c:v>Male</c:v>
                </c:pt>
              </c:strCache>
            </c:strRef>
          </c:cat>
          <c:val>
            <c:numRef>
              <c:f>Sheet1!$C$7:$E$7</c:f>
              <c:numCache>
                <c:formatCode>###0%</c:formatCode>
                <c:ptCount val="3"/>
                <c:pt idx="0">
                  <c:v>0.11140274132400117</c:v>
                </c:pt>
                <c:pt idx="1">
                  <c:v>0.11811023622047244</c:v>
                </c:pt>
                <c:pt idx="2">
                  <c:v>0.1083209193445414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C1A-4D40-84E3-8665C6B51DCD}"/>
            </c:ext>
          </c:extLst>
        </c:ser>
        <c:ser>
          <c:idx val="2"/>
          <c:order val="1"/>
          <c:tx>
            <c:strRef>
              <c:f>Sheet1!$B$6</c:f>
              <c:strCache>
                <c:ptCount val="1"/>
                <c:pt idx="0">
                  <c:v>Estrategias de crisis</c:v>
                </c:pt>
              </c:strCache>
            </c:strRef>
          </c:tx>
          <c:spPr>
            <a:solidFill>
              <a:srgbClr val="E6753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Sheet1!$C$3:$E$3</c:f>
              <c:strCache>
                <c:ptCount val="3"/>
                <c:pt idx="0">
                  <c:v>Overall</c:v>
                </c:pt>
                <c:pt idx="1">
                  <c:v>Female</c:v>
                </c:pt>
                <c:pt idx="2">
                  <c:v>Male</c:v>
                </c:pt>
              </c:strCache>
            </c:strRef>
          </c:cat>
          <c:val>
            <c:numRef>
              <c:f>Sheet1!$C$6:$E$6</c:f>
              <c:numCache>
                <c:formatCode>###0%</c:formatCode>
                <c:ptCount val="3"/>
                <c:pt idx="0">
                  <c:v>0.17177019539224264</c:v>
                </c:pt>
                <c:pt idx="1">
                  <c:v>0.17137563686892079</c:v>
                </c:pt>
                <c:pt idx="2">
                  <c:v>0.17195147903809321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C1A-4D40-84E3-8665C6B51DCD}"/>
            </c:ext>
          </c:extLst>
        </c:ser>
        <c:ser>
          <c:idx val="1"/>
          <c:order val="2"/>
          <c:tx>
            <c:strRef>
              <c:f>Sheet1!$B$5</c:f>
              <c:strCache>
                <c:ptCount val="1"/>
                <c:pt idx="0">
                  <c:v>Estrategias de estrés</c:v>
                </c:pt>
              </c:strCache>
            </c:strRef>
          </c:tx>
          <c:spPr>
            <a:solidFill>
              <a:srgbClr val="E6B06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Sheet1!$C$3:$E$3</c:f>
              <c:strCache>
                <c:ptCount val="3"/>
                <c:pt idx="0">
                  <c:v>Overall</c:v>
                </c:pt>
                <c:pt idx="1">
                  <c:v>Female</c:v>
                </c:pt>
                <c:pt idx="2">
                  <c:v>Male</c:v>
                </c:pt>
              </c:strCache>
            </c:strRef>
          </c:cat>
          <c:val>
            <c:numRef>
              <c:f>Sheet1!$C$5:$E$5</c:f>
              <c:numCache>
                <c:formatCode>###0%</c:formatCode>
                <c:ptCount val="3"/>
                <c:pt idx="0">
                  <c:v>0.18693496646252553</c:v>
                </c:pt>
                <c:pt idx="1">
                  <c:v>0.22603056970819824</c:v>
                </c:pt>
                <c:pt idx="2">
                  <c:v>0.16897212172802725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C1A-4D40-84E3-8665C6B51DCD}"/>
            </c:ext>
          </c:extLst>
        </c:ser>
        <c:ser>
          <c:idx val="0"/>
          <c:order val="3"/>
          <c:tx>
            <c:strRef>
              <c:f>Sheet1!$B$4</c:f>
              <c:strCache>
                <c:ptCount val="1"/>
                <c:pt idx="0">
                  <c:v>No se aplica ninguna estrategia</c:v>
                </c:pt>
              </c:strCache>
            </c:strRef>
          </c:tx>
          <c:spPr>
            <a:solidFill>
              <a:srgbClr val="ECE1B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Sheet1!$C$3:$E$3</c:f>
              <c:strCache>
                <c:ptCount val="3"/>
                <c:pt idx="0">
                  <c:v>Overall</c:v>
                </c:pt>
                <c:pt idx="1">
                  <c:v>Female</c:v>
                </c:pt>
                <c:pt idx="2">
                  <c:v>Male</c:v>
                </c:pt>
              </c:strCache>
            </c:strRef>
          </c:cat>
          <c:val>
            <c:numRef>
              <c:f>Sheet1!$C$4:$E$4</c:f>
              <c:numCache>
                <c:formatCode>###0%</c:formatCode>
                <c:ptCount val="3"/>
                <c:pt idx="0">
                  <c:v>0.52989209682123073</c:v>
                </c:pt>
                <c:pt idx="1">
                  <c:v>0.48448355720240854</c:v>
                </c:pt>
                <c:pt idx="2">
                  <c:v>0.55075547988933815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C1A-4D40-84E3-8665C6B51DCD}"/>
            </c:ext>
          </c:extLst>
        </c:ser>
        <c:dLbls>
          <c:showLegendKey val="0"/>
          <c:showVal val="0"/>
          <c:showCatName val="0"/>
          <c:showSerName val="0"/>
          <c:showPercent val="0"/>
          <c:showBubbleSize val="0"/>
        </c:dLbls>
        <c:gapWidth val="150"/>
        <c:overlap val="100"/>
        <c:axId val="2052140815"/>
        <c:axId val="2052134575"/>
      </c:barChart>
      <c:catAx>
        <c:axId val="2052140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FFFFFE"/>
                </a:solidFill>
                <a:latin typeface="+mn-lt"/>
                <a:ea typeface="+mn-ea"/>
                <a:cs typeface="+mn-cs"/>
              </a:defRPr>
            </a:pPr>
            <a:endParaRPr lang="fr-FR"/>
          </a:p>
        </c:txPr>
        <c:crossAx val="2052134575"/>
        <c:crosses val="autoZero"/>
        <c:auto val="1"/>
        <c:lblAlgn val="ctr"/>
        <c:lblOffset val="100"/>
        <c:noMultiLvlLbl val="0"/>
      </c:catAx>
      <c:valAx>
        <c:axId val="2052134575"/>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FFFFFE"/>
                </a:solidFill>
                <a:latin typeface="+mn-lt"/>
                <a:ea typeface="+mn-ea"/>
                <a:cs typeface="+mn-cs"/>
              </a:defRPr>
            </a:pPr>
            <a:endParaRPr lang="fr-FR"/>
          </a:p>
        </c:txPr>
        <c:crossAx val="20521408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rgbClr val="FFFFFE"/>
              </a:solidFill>
              <a:latin typeface="+mn-lt"/>
              <a:ea typeface="+mn-ea"/>
              <a:cs typeface="+mn-cs"/>
            </a:defRPr>
          </a:pPr>
          <a:endParaRPr lang="fr-FR"/>
        </a:p>
      </c:txPr>
    </c:legend>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C00000"/>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21B-4B07-88C0-D04CF0BAFCCA}"/>
              </c:ext>
            </c:extLst>
          </c:dPt>
          <c:dPt>
            <c:idx val="1"/>
            <c:invertIfNegative val="0"/>
            <c:bubble3D val="0"/>
            <c:spPr>
              <a:solidFill>
                <a:srgbClr val="C00000"/>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21B-4B07-88C0-D04CF0BAFCCA}"/>
              </c:ext>
            </c:extLst>
          </c:dPt>
          <c:dPt>
            <c:idx val="2"/>
            <c:invertIfNegative val="0"/>
            <c:bubble3D val="0"/>
            <c:spPr>
              <a:solidFill>
                <a:srgbClr val="C00000"/>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21B-4B07-88C0-D04CF0BAFCCA}"/>
              </c:ext>
            </c:extLst>
          </c:dPt>
          <c:dPt>
            <c:idx val="3"/>
            <c:invertIfNegative val="0"/>
            <c:bubble3D val="0"/>
            <c:spPr>
              <a:solidFill>
                <a:srgbClr val="F37847"/>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21B-4B07-88C0-D04CF0BAFCCA}"/>
              </c:ext>
            </c:extLst>
          </c:dPt>
          <c:dPt>
            <c:idx val="4"/>
            <c:invertIfNegative val="0"/>
            <c:bubble3D val="0"/>
            <c:spPr>
              <a:solidFill>
                <a:srgbClr val="F37847"/>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21B-4B07-88C0-D04CF0BAFCCA}"/>
              </c:ext>
            </c:extLst>
          </c:dPt>
          <c:dPt>
            <c:idx val="5"/>
            <c:invertIfNegative val="0"/>
            <c:bubble3D val="0"/>
            <c:spPr>
              <a:solidFill>
                <a:srgbClr val="F37847"/>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721B-4B07-88C0-D04CF0BAFCCA}"/>
              </c:ext>
            </c:extLst>
          </c:dPt>
          <c:dPt>
            <c:idx val="6"/>
            <c:invertIfNegative val="0"/>
            <c:bubble3D val="0"/>
            <c:spPr>
              <a:solidFill>
                <a:srgbClr val="D5B868"/>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721B-4B07-88C0-D04CF0BAFCCA}"/>
              </c:ext>
            </c:extLst>
          </c:dPt>
          <c:dPt>
            <c:idx val="7"/>
            <c:invertIfNegative val="0"/>
            <c:bubble3D val="0"/>
            <c:spPr>
              <a:solidFill>
                <a:srgbClr val="D5B868"/>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F-721B-4B07-88C0-D04CF0BAFCCA}"/>
              </c:ext>
            </c:extLst>
          </c:dPt>
          <c:dPt>
            <c:idx val="8"/>
            <c:invertIfNegative val="0"/>
            <c:bubble3D val="0"/>
            <c:spPr>
              <a:solidFill>
                <a:srgbClr val="D5B868"/>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1-721B-4B07-88C0-D04CF0BAFCCA}"/>
              </c:ext>
            </c:extLst>
          </c:dPt>
          <c:dPt>
            <c:idx val="9"/>
            <c:invertIfNegative val="0"/>
            <c:bubble3D val="0"/>
            <c:spPr>
              <a:solidFill>
                <a:srgbClr val="D5B868"/>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3-721B-4B07-88C0-D04CF0BAFCC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FFFE"/>
                    </a:solidFill>
                    <a:latin typeface="+mn-lt"/>
                    <a:ea typeface="+mn-ea"/>
                    <a:cs typeface="+mn-cs"/>
                  </a:defRPr>
                </a:pPr>
                <a:endParaRPr lang="fr-FR"/>
              </a:p>
            </c:txPr>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Sheet1!$A$11:$B$20</c:f>
              <c:multiLvlStrCache>
                <c:ptCount val="10"/>
                <c:lvl>
                  <c:pt idx="0">
                    <c:v>Begged (asked strangers on the streets for money/food) or scavenged </c:v>
                  </c:pt>
                  <c:pt idx="1">
                    <c:v>Mortgaged/sold the house where the household was permanently living or land</c:v>
                  </c:pt>
                  <c:pt idx="2">
                    <c:v>Sold the last female (productive) animal</c:v>
                  </c:pt>
                  <c:pt idx="3">
                    <c:v>Consumed seed stocks that were to be saved for the next season</c:v>
                  </c:pt>
                  <c:pt idx="4">
                    <c:v>Sold productive assets or means of transport</c:v>
                  </c:pt>
                  <c:pt idx="5">
                    <c:v>Reduced expenses on essential health (including drugs)</c:v>
                  </c:pt>
                  <c:pt idx="6">
                    <c:v>Sent household members to eat elsewhere</c:v>
                  </c:pt>
                  <c:pt idx="7">
                    <c:v>Sold household assets/goods (radio, furniture, television, jewellery, etc.) </c:v>
                  </c:pt>
                  <c:pt idx="8">
                    <c:v>Spent savings </c:v>
                  </c:pt>
                  <c:pt idx="9">
                    <c:v>Borrowed money to cover food needs </c:v>
                  </c:pt>
                </c:lvl>
                <c:lvl>
                  <c:pt idx="0">
                    <c:v>Emergency</c:v>
                  </c:pt>
                  <c:pt idx="3">
                    <c:v>Crisis</c:v>
                  </c:pt>
                  <c:pt idx="6">
                    <c:v>Stress</c:v>
                  </c:pt>
                </c:lvl>
              </c:multiLvlStrCache>
            </c:multiLvlStrRef>
          </c:cat>
          <c:val>
            <c:numRef>
              <c:f>Sheet1!$C$11:$C$20</c:f>
              <c:numCache>
                <c:formatCode>0%</c:formatCode>
                <c:ptCount val="10"/>
                <c:pt idx="0">
                  <c:v>0.02</c:v>
                </c:pt>
                <c:pt idx="1">
                  <c:v>0.05</c:v>
                </c:pt>
                <c:pt idx="2">
                  <c:v>0.09</c:v>
                </c:pt>
                <c:pt idx="3">
                  <c:v>0.09</c:v>
                </c:pt>
                <c:pt idx="4">
                  <c:v>0.09</c:v>
                </c:pt>
                <c:pt idx="5">
                  <c:v>0.15</c:v>
                </c:pt>
                <c:pt idx="6">
                  <c:v>0.06</c:v>
                </c:pt>
                <c:pt idx="7">
                  <c:v>0.09</c:v>
                </c:pt>
                <c:pt idx="8">
                  <c:v>0.16</c:v>
                </c:pt>
                <c:pt idx="9">
                  <c:v>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4-721B-4B07-88C0-D04CF0BAFCCA}"/>
            </c:ext>
          </c:extLst>
        </c:ser>
        <c:dLbls>
          <c:showLegendKey val="0"/>
          <c:showVal val="0"/>
          <c:showCatName val="0"/>
          <c:showSerName val="0"/>
          <c:showPercent val="0"/>
          <c:showBubbleSize val="0"/>
        </c:dLbls>
        <c:gapWidth val="182"/>
        <c:axId val="2052179503"/>
        <c:axId val="2052181167"/>
      </c:barChart>
      <c:catAx>
        <c:axId val="20521795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rgbClr val="FFFFFE"/>
                </a:solidFill>
                <a:latin typeface="+mn-lt"/>
                <a:ea typeface="+mn-ea"/>
                <a:cs typeface="+mn-cs"/>
              </a:defRPr>
            </a:pPr>
            <a:endParaRPr lang="fr-FR"/>
          </a:p>
        </c:txPr>
        <c:crossAx val="2052181167"/>
        <c:crosses val="autoZero"/>
        <c:auto val="1"/>
        <c:lblAlgn val="ctr"/>
        <c:lblOffset val="100"/>
        <c:noMultiLvlLbl val="0"/>
      </c:catAx>
      <c:valAx>
        <c:axId val="2052181167"/>
        <c:scaling>
          <c:orientation val="minMax"/>
          <c:max val="0.5"/>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rgbClr val="FFFFFE"/>
                </a:solidFill>
                <a:latin typeface="+mn-lt"/>
                <a:ea typeface="+mn-ea"/>
                <a:cs typeface="+mn-cs"/>
              </a:defRPr>
            </a:pPr>
            <a:endParaRPr lang="fr-FR"/>
          </a:p>
        </c:txPr>
        <c:crossAx val="2052179503"/>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FFAB1A-079C-564C-A3B2-E630BC843578}" type="datetimeFigureOut">
              <a:rPr lang="it-IT" smtClean="0"/>
              <a:t>11/04/2024</a:t>
            </a:fld>
            <a:endParaRPr lang="it-IT"/>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900685-03CC-EF47-A6B6-8CB07CAC109C}" type="slidenum">
              <a:rPr lang="it-IT" smtClean="0"/>
              <a:t>‹#›</a:t>
            </a:fld>
            <a:endParaRPr lang="it-IT"/>
          </a:p>
        </p:txBody>
      </p:sp>
    </p:spTree>
    <p:extLst>
      <p:ext uri="{BB962C8B-B14F-4D97-AF65-F5344CB8AC3E}">
        <p14:creationId xmlns:p14="http://schemas.microsoft.com/office/powerpoint/2010/main" val="15066613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B21A65-5E85-7243-A45D-5622BE4ACE07}" type="datetimeFigureOut">
              <a:rPr lang="it-IT" smtClean="0"/>
              <a:t>11/04/2024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Haga clic para modificar el texto del esquema</a:t>
            </a:r>
          </a:p>
          <a:p>
            <a:pPr lvl="1"/>
            <a:r>
              <a:rPr lang="it-IT"/>
              <a:t>Segundo nivel</a:t>
            </a:r>
          </a:p>
          <a:p>
            <a:pPr lvl="2"/>
            <a:r>
              <a:rPr lang="it-IT"/>
              <a:t>Terzo livello</a:t>
            </a:r>
          </a:p>
          <a:p>
            <a:pPr lvl="3"/>
            <a:r>
              <a:rPr lang="it-IT"/>
              <a:t>Cuarto nivel</a:t>
            </a:r>
          </a:p>
          <a:p>
            <a:pPr lvl="4"/>
            <a:r>
              <a:rPr lang="it-IT"/>
              <a:t>Quinto nivel</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27884D-8063-894A-9B96-2E8B250142EB}" type="slidenum">
              <a:rPr lang="it-IT" smtClean="0"/>
              <a:t>‹#›</a:t>
            </a:fld>
            <a:endParaRPr lang="it-IT"/>
          </a:p>
        </p:txBody>
      </p:sp>
    </p:spTree>
    <p:extLst>
      <p:ext uri="{BB962C8B-B14F-4D97-AF65-F5344CB8AC3E}">
        <p14:creationId xmlns:p14="http://schemas.microsoft.com/office/powerpoint/2010/main" val="1519342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resources.vam.wfp.org/data-analysis/quantitative/food-security/technical-guidance-for-the-consolidated-approach-for-reporting-indicators-of-food-security-cari"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ipcinfo.org/ipc-manual-interactive/ipc-acute-food-insecurity-protocols/function-2-classify-severity-and-identify-key-drivers/protocol-22-compare-evidence-against-the-ipc-acute-food-insecurity-reference-table/e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1</a:t>
            </a:fld>
            <a:endParaRPr lang="it-IT"/>
          </a:p>
        </p:txBody>
      </p:sp>
    </p:spTree>
    <p:extLst>
      <p:ext uri="{BB962C8B-B14F-4D97-AF65-F5344CB8AC3E}">
        <p14:creationId xmlns:p14="http://schemas.microsoft.com/office/powerpoint/2010/main" val="3282932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7884D-8063-894A-9B96-2E8B250142EB}" type="slidenum">
              <a:rPr lang="it-IT" smtClean="0"/>
              <a:t>18</a:t>
            </a:fld>
            <a:endParaRPr lang="it-IT"/>
          </a:p>
        </p:txBody>
      </p:sp>
    </p:spTree>
    <p:extLst>
      <p:ext uri="{BB962C8B-B14F-4D97-AF65-F5344CB8AC3E}">
        <p14:creationId xmlns:p14="http://schemas.microsoft.com/office/powerpoint/2010/main" val="1537699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**Mohamed**</a:t>
            </a:r>
          </a:p>
        </p:txBody>
      </p:sp>
      <p:sp>
        <p:nvSpPr>
          <p:cNvPr id="4" name="Slide Number Placeholder 3"/>
          <p:cNvSpPr>
            <a:spLocks noGrp="1"/>
          </p:cNvSpPr>
          <p:nvPr>
            <p:ph type="sldNum" sz="quarter" idx="5"/>
          </p:nvPr>
        </p:nvSpPr>
        <p:spPr/>
        <p:txBody>
          <a:bodyPr/>
          <a:lstStyle/>
          <a:p>
            <a:fld id="{C227884D-8063-894A-9B96-2E8B250142EB}" type="slidenum">
              <a:rPr lang="it-IT" smtClean="0"/>
              <a:t>19</a:t>
            </a:fld>
            <a:endParaRPr lang="it-IT"/>
          </a:p>
        </p:txBody>
      </p:sp>
    </p:spTree>
    <p:extLst>
      <p:ext uri="{BB962C8B-B14F-4D97-AF65-F5344CB8AC3E}">
        <p14:creationId xmlns:p14="http://schemas.microsoft.com/office/powerpoint/2010/main" val="3343706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20</a:t>
            </a:fld>
            <a:endParaRPr lang="it-IT"/>
          </a:p>
        </p:txBody>
      </p:sp>
    </p:spTree>
    <p:extLst>
      <p:ext uri="{BB962C8B-B14F-4D97-AF65-F5344CB8AC3E}">
        <p14:creationId xmlns:p14="http://schemas.microsoft.com/office/powerpoint/2010/main" val="2941252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spc="60">
                <a:latin typeface="Open Sans"/>
                <a:ea typeface="Open Sans"/>
                <a:cs typeface="Open Sans"/>
              </a:rPr>
              <a:t>La primera medida que tomaría un hogar ante una crisis o un factor de estrés es intentar minimizar los riesgos y gestionar su consumo de alimentos y sus necesidades esenciales. </a:t>
            </a:r>
            <a:endParaRPr lang="en-US" sz="1200" spc="60"/>
          </a:p>
          <a:p>
            <a:pPr marL="0" indent="0">
              <a:buNone/>
            </a:pPr>
            <a:r>
              <a:rPr lang="en-US" sz="1200" spc="60">
                <a:latin typeface="Open Sans"/>
                <a:ea typeface="Open Sans"/>
                <a:cs typeface="Open Sans"/>
              </a:rPr>
              <a:t>Esto conduce a la enajenación gradual de activos, por ejemplo, gastando los ahorros, vendiendo activos simples o pidiendo dinero prestado. </a:t>
            </a:r>
            <a:endParaRPr lang="en-US" sz="1200"/>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21</a:t>
            </a:fld>
            <a:endParaRPr lang="it-IT"/>
          </a:p>
        </p:txBody>
      </p:sp>
    </p:spTree>
    <p:extLst>
      <p:ext uri="{BB962C8B-B14F-4D97-AF65-F5344CB8AC3E}">
        <p14:creationId xmlns:p14="http://schemas.microsoft.com/office/powerpoint/2010/main" val="4196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22</a:t>
            </a:fld>
            <a:endParaRPr lang="it-IT"/>
          </a:p>
        </p:txBody>
      </p:sp>
    </p:spTree>
    <p:extLst>
      <p:ext uri="{BB962C8B-B14F-4D97-AF65-F5344CB8AC3E}">
        <p14:creationId xmlns:p14="http://schemas.microsoft.com/office/powerpoint/2010/main" val="2476083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23</a:t>
            </a:fld>
            <a:endParaRPr lang="it-IT"/>
          </a:p>
        </p:txBody>
      </p:sp>
    </p:spTree>
    <p:extLst>
      <p:ext uri="{BB962C8B-B14F-4D97-AF65-F5344CB8AC3E}">
        <p14:creationId xmlns:p14="http://schemas.microsoft.com/office/powerpoint/2010/main" val="3411284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24</a:t>
            </a:fld>
            <a:endParaRPr lang="it-IT"/>
          </a:p>
        </p:txBody>
      </p:sp>
    </p:spTree>
    <p:extLst>
      <p:ext uri="{BB962C8B-B14F-4D97-AF65-F5344CB8AC3E}">
        <p14:creationId xmlns:p14="http://schemas.microsoft.com/office/powerpoint/2010/main" val="2597635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26</a:t>
            </a:fld>
            <a:endParaRPr lang="it-IT"/>
          </a:p>
        </p:txBody>
      </p:sp>
    </p:spTree>
    <p:extLst>
      <p:ext uri="{BB962C8B-B14F-4D97-AF65-F5344CB8AC3E}">
        <p14:creationId xmlns:p14="http://schemas.microsoft.com/office/powerpoint/2010/main" val="1668380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7884D-8063-894A-9B96-2E8B250142EB}" type="slidenum">
              <a:rPr lang="it-IT" smtClean="0"/>
              <a:t>28</a:t>
            </a:fld>
            <a:endParaRPr lang="it-IT"/>
          </a:p>
        </p:txBody>
      </p:sp>
    </p:spTree>
    <p:extLst>
      <p:ext uri="{BB962C8B-B14F-4D97-AF65-F5344CB8AC3E}">
        <p14:creationId xmlns:p14="http://schemas.microsoft.com/office/powerpoint/2010/main" val="231926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 ahorro es la parte de los ingresos que no se destina al consumo corriente. Ahorrar: apartar gradualmente dinero u oro, normalmente en una cuenta bancaria. La gente suele ahorrar para un objetivo concreto, como pagar un coche, la entrada de una casa o cualquier emergencia que pueda surgir. Proporciona a una persona o a un hogar cierta seguridad financiera. </a:t>
            </a:r>
          </a:p>
          <a:p>
            <a:endParaRPr lang="en-US"/>
          </a:p>
          <a:p>
            <a:r>
              <a:rPr lang="en-US"/>
              <a:t>Los ingresos son </a:t>
            </a:r>
            <a:r>
              <a:rPr lang="en-US" b="0" i="0">
                <a:solidFill>
                  <a:srgbClr val="202124"/>
                </a:solidFill>
                <a:effectLst/>
                <a:latin typeface="arial" panose="020B0604020202020204" pitchFamily="34" charset="0"/>
              </a:rPr>
              <a:t>dinero recibido, especialmente de forma regular o irregular, del trabajo o a través de inversiones.</a:t>
            </a:r>
            <a:endParaRPr lang="ar-SY"/>
          </a:p>
          <a:p>
            <a:endParaRPr lang="ar-SY"/>
          </a:p>
        </p:txBody>
      </p:sp>
      <p:sp>
        <p:nvSpPr>
          <p:cNvPr id="4" name="Slide Number Placeholder 3"/>
          <p:cNvSpPr>
            <a:spLocks noGrp="1"/>
          </p:cNvSpPr>
          <p:nvPr>
            <p:ph type="sldNum" sz="quarter" idx="5"/>
          </p:nvPr>
        </p:nvSpPr>
        <p:spPr/>
        <p:txBody>
          <a:bodyPr/>
          <a:lstStyle/>
          <a:p>
            <a:fld id="{C227884D-8063-894A-9B96-2E8B250142EB}" type="slidenum">
              <a:rPr lang="it-IT" smtClean="0"/>
              <a:t>29</a:t>
            </a:fld>
            <a:endParaRPr lang="it-IT"/>
          </a:p>
        </p:txBody>
      </p:sp>
    </p:spTree>
    <p:extLst>
      <p:ext uri="{BB962C8B-B14F-4D97-AF65-F5344CB8AC3E}">
        <p14:creationId xmlns:p14="http://schemas.microsoft.com/office/powerpoint/2010/main" val="1406494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a:t>
            </a:fld>
            <a:endParaRPr lang="it-IT"/>
          </a:p>
        </p:txBody>
      </p:sp>
    </p:spTree>
    <p:extLst>
      <p:ext uri="{BB962C8B-B14F-4D97-AF65-F5344CB8AC3E}">
        <p14:creationId xmlns:p14="http://schemas.microsoft.com/office/powerpoint/2010/main" val="4189519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Y"/>
          </a:p>
        </p:txBody>
      </p:sp>
      <p:sp>
        <p:nvSpPr>
          <p:cNvPr id="4" name="Slide Number Placeholder 3"/>
          <p:cNvSpPr>
            <a:spLocks noGrp="1"/>
          </p:cNvSpPr>
          <p:nvPr>
            <p:ph type="sldNum" sz="quarter" idx="5"/>
          </p:nvPr>
        </p:nvSpPr>
        <p:spPr/>
        <p:txBody>
          <a:bodyPr/>
          <a:lstStyle/>
          <a:p>
            <a:fld id="{C227884D-8063-894A-9B96-2E8B250142EB}" type="slidenum">
              <a:rPr lang="it-IT" smtClean="0"/>
              <a:t>30</a:t>
            </a:fld>
            <a:endParaRPr lang="it-IT"/>
          </a:p>
        </p:txBody>
      </p:sp>
    </p:spTree>
    <p:extLst>
      <p:ext uri="{BB962C8B-B14F-4D97-AF65-F5344CB8AC3E}">
        <p14:creationId xmlns:p14="http://schemas.microsoft.com/office/powerpoint/2010/main" val="3352463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 Formulario XLS es el formato Excel del contenido de un cuestionario de Encuesta Contiene todas las preguntas y</a:t>
            </a:r>
          </a:p>
          <a:p>
            <a:r>
              <a:rPr lang="en-US"/>
              <a:t>la respuesta ( de cada encuesta en las lenguas elegidas la lógica de salto y las reglas que informarán los datos</a:t>
            </a:r>
          </a:p>
          <a:p>
            <a:r>
              <a:rPr lang="en-US"/>
              <a:t>Esto permite transferir las preguntas seleccionadas en el Diseñador de encuestas a las herramientas ODK en línea para la recopilación de datos.</a:t>
            </a:r>
          </a:p>
          <a:p>
            <a:r>
              <a:rPr lang="en-US"/>
              <a:t>la recogida de datos se codifica </a:t>
            </a:r>
            <a:r>
              <a:rPr lang="en-US" err="1"/>
              <a:t>de forma normalizada </a:t>
            </a:r>
            <a:r>
              <a:rPr lang="en-US"/>
              <a:t>y también facilita el análisis de los datos tras el ejercicio de recogida de datos</a:t>
            </a:r>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33</a:t>
            </a:fld>
            <a:endParaRPr lang="it-IT"/>
          </a:p>
        </p:txBody>
      </p:sp>
    </p:spTree>
    <p:extLst>
      <p:ext uri="{BB962C8B-B14F-4D97-AF65-F5344CB8AC3E}">
        <p14:creationId xmlns:p14="http://schemas.microsoft.com/office/powerpoint/2010/main" val="532979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a:solidFill>
                  <a:srgbClr val="000000"/>
                </a:solidFill>
                <a:latin typeface="Open Sans" panose="020B0606030504020204" pitchFamily="34" charset="0"/>
              </a:rPr>
              <a:t>El </a:t>
            </a:r>
            <a:r>
              <a:rPr lang="en-US" sz="1800" b="1" i="0" u="none" strike="noStrike" baseline="0">
                <a:solidFill>
                  <a:srgbClr val="096DB4"/>
                </a:solidFill>
                <a:latin typeface="Open Sans" panose="020B0606030504020204" pitchFamily="34" charset="0"/>
              </a:rPr>
              <a:t>Diseñador de encuestas </a:t>
            </a:r>
            <a:r>
              <a:rPr lang="en-US" sz="1800" b="0" i="0" u="none" strike="noStrike" baseline="0">
                <a:solidFill>
                  <a:srgbClr val="000000"/>
                </a:solidFill>
                <a:latin typeface="Open Sans" panose="020B0606030504020204" pitchFamily="34" charset="0"/>
              </a:rPr>
              <a:t>es la herramienta web del PMA que permite a los usuarios elaborar </a:t>
            </a:r>
            <a:r>
              <a:rPr lang="en-US" sz="1800" b="1" i="0" u="none" strike="noStrike" baseline="0">
                <a:solidFill>
                  <a:srgbClr val="000000"/>
                </a:solidFill>
                <a:latin typeface="Open Sans" panose="020B0606030504020204" pitchFamily="34" charset="0"/>
              </a:rPr>
              <a:t>cuestionarios de evaluación, seguimiento y mercado </a:t>
            </a:r>
            <a:r>
              <a:rPr lang="en-US" sz="1800" b="0" i="0" u="none" strike="noStrike" baseline="0">
                <a:solidFill>
                  <a:srgbClr val="000000"/>
                </a:solidFill>
                <a:latin typeface="Open Sans" panose="020B0606030504020204" pitchFamily="34" charset="0"/>
              </a:rPr>
              <a:t>a medida utilizando contenidos normalizados en varios idiomas. </a:t>
            </a:r>
            <a:endParaRPr lang="en-US" b="0"/>
          </a:p>
        </p:txBody>
      </p:sp>
      <p:sp>
        <p:nvSpPr>
          <p:cNvPr id="4" name="Slide Number Placeholder 3"/>
          <p:cNvSpPr>
            <a:spLocks noGrp="1"/>
          </p:cNvSpPr>
          <p:nvPr>
            <p:ph type="sldNum" sz="quarter" idx="5"/>
          </p:nvPr>
        </p:nvSpPr>
        <p:spPr/>
        <p:txBody>
          <a:bodyPr/>
          <a:lstStyle/>
          <a:p>
            <a:fld id="{C227884D-8063-894A-9B96-2E8B250142EB}" type="slidenum">
              <a:rPr lang="it-IT" smtClean="0"/>
              <a:t>34</a:t>
            </a:fld>
            <a:endParaRPr lang="it-IT"/>
          </a:p>
        </p:txBody>
      </p:sp>
    </p:spTree>
    <p:extLst>
      <p:ext uri="{BB962C8B-B14F-4D97-AF65-F5344CB8AC3E}">
        <p14:creationId xmlns:p14="http://schemas.microsoft.com/office/powerpoint/2010/main" val="2158785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35</a:t>
            </a:fld>
            <a:endParaRPr lang="it-IT"/>
          </a:p>
        </p:txBody>
      </p:sp>
    </p:spTree>
    <p:extLst>
      <p:ext uri="{BB962C8B-B14F-4D97-AF65-F5344CB8AC3E}">
        <p14:creationId xmlns:p14="http://schemas.microsoft.com/office/powerpoint/2010/main" val="22571853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**Mohamed**</a:t>
            </a:r>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36</a:t>
            </a:fld>
            <a:endParaRPr lang="it-IT"/>
          </a:p>
        </p:txBody>
      </p:sp>
    </p:spTree>
    <p:extLst>
      <p:ext uri="{BB962C8B-B14F-4D97-AF65-F5344CB8AC3E}">
        <p14:creationId xmlns:p14="http://schemas.microsoft.com/office/powerpoint/2010/main" val="4110784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7884D-8063-894A-9B96-2E8B250142EB}" type="slidenum">
              <a:rPr lang="it-IT" smtClean="0"/>
              <a:t>37</a:t>
            </a:fld>
            <a:endParaRPr lang="it-IT"/>
          </a:p>
        </p:txBody>
      </p:sp>
    </p:spTree>
    <p:extLst>
      <p:ext uri="{BB962C8B-B14F-4D97-AF65-F5344CB8AC3E}">
        <p14:creationId xmlns:p14="http://schemas.microsoft.com/office/powerpoint/2010/main" val="5704712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38</a:t>
            </a:fld>
            <a:endParaRPr lang="it-IT"/>
          </a:p>
        </p:txBody>
      </p:sp>
    </p:spTree>
    <p:extLst>
      <p:ext uri="{BB962C8B-B14F-4D97-AF65-F5344CB8AC3E}">
        <p14:creationId xmlns:p14="http://schemas.microsoft.com/office/powerpoint/2010/main" val="31653813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**Mohamed**</a:t>
            </a:r>
          </a:p>
        </p:txBody>
      </p:sp>
      <p:sp>
        <p:nvSpPr>
          <p:cNvPr id="4" name="Slide Number Placeholder 3"/>
          <p:cNvSpPr>
            <a:spLocks noGrp="1"/>
          </p:cNvSpPr>
          <p:nvPr>
            <p:ph type="sldNum" sz="quarter" idx="5"/>
          </p:nvPr>
        </p:nvSpPr>
        <p:spPr/>
        <p:txBody>
          <a:bodyPr/>
          <a:lstStyle/>
          <a:p>
            <a:fld id="{C227884D-8063-894A-9B96-2E8B250142EB}" type="slidenum">
              <a:rPr lang="it-IT" smtClean="0"/>
              <a:t>39</a:t>
            </a:fld>
            <a:endParaRPr lang="it-IT"/>
          </a:p>
        </p:txBody>
      </p:sp>
    </p:spTree>
    <p:extLst>
      <p:ext uri="{BB962C8B-B14F-4D97-AF65-F5344CB8AC3E}">
        <p14:creationId xmlns:p14="http://schemas.microsoft.com/office/powerpoint/2010/main" val="868449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**Mohamed**</a:t>
            </a:r>
          </a:p>
        </p:txBody>
      </p:sp>
      <p:sp>
        <p:nvSpPr>
          <p:cNvPr id="4" name="Slide Number Placeholder 3"/>
          <p:cNvSpPr>
            <a:spLocks noGrp="1"/>
          </p:cNvSpPr>
          <p:nvPr>
            <p:ph type="sldNum" sz="quarter" idx="5"/>
          </p:nvPr>
        </p:nvSpPr>
        <p:spPr/>
        <p:txBody>
          <a:bodyPr/>
          <a:lstStyle/>
          <a:p>
            <a:fld id="{C227884D-8063-894A-9B96-2E8B250142EB}" type="slidenum">
              <a:rPr lang="it-IT" smtClean="0"/>
              <a:t>40</a:t>
            </a:fld>
            <a:endParaRPr lang="it-IT"/>
          </a:p>
        </p:txBody>
      </p:sp>
    </p:spTree>
    <p:extLst>
      <p:ext uri="{BB962C8B-B14F-4D97-AF65-F5344CB8AC3E}">
        <p14:creationId xmlns:p14="http://schemas.microsoft.com/office/powerpoint/2010/main" val="993592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42</a:t>
            </a:fld>
            <a:endParaRPr lang="it-IT"/>
          </a:p>
        </p:txBody>
      </p:sp>
    </p:spTree>
    <p:extLst>
      <p:ext uri="{BB962C8B-B14F-4D97-AF65-F5344CB8AC3E}">
        <p14:creationId xmlns:p14="http://schemas.microsoft.com/office/powerpoint/2010/main" val="3765591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a:t>
            </a:fld>
            <a:endParaRPr lang="it-IT"/>
          </a:p>
        </p:txBody>
      </p:sp>
    </p:spTree>
    <p:extLst>
      <p:ext uri="{BB962C8B-B14F-4D97-AF65-F5344CB8AC3E}">
        <p14:creationId xmlns:p14="http://schemas.microsoft.com/office/powerpoint/2010/main" val="6916240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43</a:t>
            </a:fld>
            <a:endParaRPr lang="it-IT"/>
          </a:p>
        </p:txBody>
      </p:sp>
    </p:spTree>
    <p:extLst>
      <p:ext uri="{BB962C8B-B14F-4D97-AF65-F5344CB8AC3E}">
        <p14:creationId xmlns:p14="http://schemas.microsoft.com/office/powerpoint/2010/main" val="42868323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44</a:t>
            </a:fld>
            <a:endParaRPr lang="it-IT"/>
          </a:p>
        </p:txBody>
      </p:sp>
    </p:spTree>
    <p:extLst>
      <p:ext uri="{BB962C8B-B14F-4D97-AF65-F5344CB8AC3E}">
        <p14:creationId xmlns:p14="http://schemas.microsoft.com/office/powerpoint/2010/main" val="6893322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 un hogar responde "No, porque ya hemos vendido esos activos o hemos realizado esa actividad en los últimos 12 meses y no podemos seguir haciéndolo" a una estrategia, se considera que ese hogar ha experimentado esa estrategia. Por el contrario, si un hogar responde "No, porque no lo hemos necesitado" o "No procede (no tenemos acceso a esta estrategia)", se considera que el hogar no ha experimentado esa estrategia concreta. </a:t>
            </a:r>
            <a:endParaRPr lang="en-US">
              <a:cs typeface="Calibri"/>
            </a:endParaRPr>
          </a:p>
        </p:txBody>
      </p:sp>
      <p:sp>
        <p:nvSpPr>
          <p:cNvPr id="4" name="Slide Number Placeholder 3"/>
          <p:cNvSpPr>
            <a:spLocks noGrp="1"/>
          </p:cNvSpPr>
          <p:nvPr>
            <p:ph type="sldNum" sz="quarter" idx="5"/>
          </p:nvPr>
        </p:nvSpPr>
        <p:spPr/>
        <p:txBody>
          <a:bodyPr/>
          <a:lstStyle/>
          <a:p>
            <a:fld id="{C227884D-8063-894A-9B96-2E8B250142EB}" type="slidenum">
              <a:rPr lang="it-IT" smtClean="0"/>
              <a:t>45</a:t>
            </a:fld>
            <a:endParaRPr lang="it-IT"/>
          </a:p>
        </p:txBody>
      </p:sp>
    </p:spTree>
    <p:extLst>
      <p:ext uri="{BB962C8B-B14F-4D97-AF65-F5344CB8AC3E}">
        <p14:creationId xmlns:p14="http://schemas.microsoft.com/office/powerpoint/2010/main" val="6567287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Hablemos ahora del cálculo propiamente dicho....y empecemos por aclarar algo muy importante...</a:t>
            </a:r>
          </a:p>
          <a:p>
            <a:endParaRPr lang="en-US">
              <a:cs typeface="Calibri"/>
            </a:endParaRPr>
          </a:p>
          <a:p>
            <a:r>
              <a:rPr lang="en-US">
                <a:cs typeface="Calibri"/>
              </a:rPr>
              <a:t>...</a:t>
            </a:r>
          </a:p>
          <a:p>
            <a:endParaRPr lang="en-US">
              <a:cs typeface="Calibri"/>
            </a:endParaRPr>
          </a:p>
          <a:p>
            <a:r>
              <a:rPr lang="en-US">
                <a:cs typeface="Calibri"/>
              </a:rPr>
              <a:t>¿Cómo elegir dentro de cada nivel? ...</a:t>
            </a:r>
          </a:p>
        </p:txBody>
      </p:sp>
      <p:sp>
        <p:nvSpPr>
          <p:cNvPr id="4" name="Slide Number Placeholder 3"/>
          <p:cNvSpPr>
            <a:spLocks noGrp="1"/>
          </p:cNvSpPr>
          <p:nvPr>
            <p:ph type="sldNum" sz="quarter" idx="5"/>
          </p:nvPr>
        </p:nvSpPr>
        <p:spPr/>
        <p:txBody>
          <a:bodyPr/>
          <a:lstStyle/>
          <a:p>
            <a:fld id="{C227884D-8063-894A-9B96-2E8B250142EB}" type="slidenum">
              <a:rPr lang="it-IT" smtClean="0"/>
              <a:t>46</a:t>
            </a:fld>
            <a:endParaRPr lang="it-IT"/>
          </a:p>
        </p:txBody>
      </p:sp>
    </p:spTree>
    <p:extLst>
      <p:ext uri="{BB962C8B-B14F-4D97-AF65-F5344CB8AC3E}">
        <p14:creationId xmlns:p14="http://schemas.microsoft.com/office/powerpoint/2010/main" val="6567287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47</a:t>
            </a:fld>
            <a:endParaRPr lang="it-IT"/>
          </a:p>
        </p:txBody>
      </p:sp>
    </p:spTree>
    <p:extLst>
      <p:ext uri="{BB962C8B-B14F-4D97-AF65-F5344CB8AC3E}">
        <p14:creationId xmlns:p14="http://schemas.microsoft.com/office/powerpoint/2010/main" val="31348376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49</a:t>
            </a:fld>
            <a:endParaRPr lang="it-IT"/>
          </a:p>
        </p:txBody>
      </p:sp>
    </p:spTree>
    <p:extLst>
      <p:ext uri="{BB962C8B-B14F-4D97-AF65-F5344CB8AC3E}">
        <p14:creationId xmlns:p14="http://schemas.microsoft.com/office/powerpoint/2010/main" val="32735000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51</a:t>
            </a:fld>
            <a:endParaRPr lang="it-IT"/>
          </a:p>
        </p:txBody>
      </p:sp>
    </p:spTree>
    <p:extLst>
      <p:ext uri="{BB962C8B-B14F-4D97-AF65-F5344CB8AC3E}">
        <p14:creationId xmlns:p14="http://schemas.microsoft.com/office/powerpoint/2010/main" val="12568489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53</a:t>
            </a:fld>
            <a:endParaRPr lang="it-IT"/>
          </a:p>
        </p:txBody>
      </p:sp>
    </p:spTree>
    <p:extLst>
      <p:ext uri="{BB962C8B-B14F-4D97-AF65-F5344CB8AC3E}">
        <p14:creationId xmlns:p14="http://schemas.microsoft.com/office/powerpoint/2010/main" val="87644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a:t>Último punto: En los primeros momentos de una emergencia, los hogares tienden a recurrir a estrategias de supervivencia a corto plazo basadas en el consumo para superar los problemas inmediatos de escasez de alimentos. Si la situación persiste, los hogares empiezan a buscar otras salidas para satisfacer sus necesidades alimentarias básicas u otras necesidades esenciales. Los indicadores LCS pretenden captar específicamente estos comportamientos.</a:t>
            </a:r>
          </a:p>
          <a:p>
            <a:endParaRPr lang="en-GB"/>
          </a:p>
        </p:txBody>
      </p:sp>
      <p:sp>
        <p:nvSpPr>
          <p:cNvPr id="4" name="Slide Number Placeholder 3"/>
          <p:cNvSpPr>
            <a:spLocks noGrp="1"/>
          </p:cNvSpPr>
          <p:nvPr>
            <p:ph type="sldNum" sz="quarter" idx="5"/>
          </p:nvPr>
        </p:nvSpPr>
        <p:spPr/>
        <p:txBody>
          <a:bodyPr/>
          <a:lstStyle/>
          <a:p>
            <a:fld id="{C227884D-8063-894A-9B96-2E8B250142EB}" type="slidenum">
              <a:rPr lang="it-IT" smtClean="0"/>
              <a:t>6</a:t>
            </a:fld>
            <a:endParaRPr lang="it-IT"/>
          </a:p>
        </p:txBody>
      </p:sp>
    </p:spTree>
    <p:extLst>
      <p:ext uri="{BB962C8B-B14F-4D97-AF65-F5344CB8AC3E}">
        <p14:creationId xmlns:p14="http://schemas.microsoft.com/office/powerpoint/2010/main" val="2770882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a:t>
            </a:fld>
            <a:endParaRPr lang="it-IT"/>
          </a:p>
        </p:txBody>
      </p:sp>
    </p:spTree>
    <p:extLst>
      <p:ext uri="{BB962C8B-B14F-4D97-AF65-F5344CB8AC3E}">
        <p14:creationId xmlns:p14="http://schemas.microsoft.com/office/powerpoint/2010/main" val="20605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2700"/>
              </a:lnSpc>
              <a:buFont typeface="Wingdings" panose="05000000000000000000" pitchFamily="2" charset="2"/>
              <a:buChar char="v"/>
            </a:pPr>
            <a:r>
              <a:rPr lang="en-US" sz="1200" spc="60"/>
              <a:t>La LCS-FS puede utilizarse de diversas maneras, entre ellas para supervisar las actividades de </a:t>
            </a:r>
            <a:r>
              <a:rPr lang="en-US" sz="1200" spc="60" err="1"/>
              <a:t>los programas</a:t>
            </a:r>
            <a:r>
              <a:rPr lang="en-US" sz="1200" spc="60"/>
              <a:t>, determinar la situación de seguridad alimentaria de una población y establecer objetivos a nivel de población.</a:t>
            </a:r>
            <a:endParaRPr lang="en-US" sz="1200" spc="60">
              <a:latin typeface="Open Sans" panose="020B0606030504020204" pitchFamily="34" charset="0"/>
              <a:ea typeface="Open Sans" panose="020B0606030504020204" pitchFamily="34" charset="0"/>
              <a:cs typeface="Open Sans" panose="020B0606030504020204" pitchFamily="34" charset="0"/>
            </a:endParaRPr>
          </a:p>
          <a:p>
            <a:pPr>
              <a:lnSpc>
                <a:spcPts val="2700"/>
              </a:lnSpc>
              <a:buFont typeface="Wingdings" panose="05000000000000000000" pitchFamily="2" charset="2"/>
              <a:buChar char="v"/>
            </a:pPr>
            <a:r>
              <a:rPr lang="en-GB" sz="1200" spc="60"/>
              <a:t>El indicador LCS-FS participa en la clasificación de los hogares según su nivel de seguridad alimentaria, a través </a:t>
            </a:r>
            <a:r>
              <a:rPr lang="en-GB" sz="1200" b="1" spc="60">
                <a:hlinkClick r:id="rId3">
                  <a:extLst>
                    <a:ext uri="{A12FA001-AC4F-418D-AE19-62706E023703}">
                      <ahyp:hlinkClr xmlns:ahyp="http://schemas.microsoft.com/office/drawing/2018/hyperlinkcolor" val="tx"/>
                    </a:ext>
                  </a:extLst>
                </a:hlinkClick>
              </a:rPr>
              <a:t>del Enfoque consolidado para la presentación de informes sobre inseguridad alimentaria (CARI)</a:t>
            </a:r>
            <a:r>
              <a:rPr lang="en-GB" sz="1200" spc="60"/>
              <a:t>. </a:t>
            </a:r>
          </a:p>
          <a:p>
            <a:pPr>
              <a:lnSpc>
                <a:spcPts val="2700"/>
              </a:lnSpc>
              <a:buFont typeface="Wingdings" panose="05000000000000000000" pitchFamily="2" charset="2"/>
              <a:buChar char="v"/>
            </a:pPr>
            <a:r>
              <a:rPr lang="en-US" sz="1200" spc="60"/>
              <a:t>El LCS-FS es uno de los indicadores de resultados de seguridad alimentaria de la </a:t>
            </a:r>
            <a:r>
              <a:rPr lang="en-GB" sz="1200" b="1" spc="60">
                <a:latin typeface="Open Sans"/>
                <a:ea typeface="Open Sans"/>
                <a:cs typeface="Open Sans"/>
                <a:hlinkClick r:id="rId4">
                  <a:extLst>
                    <a:ext uri="{A12FA001-AC4F-418D-AE19-62706E023703}">
                      <ahyp:hlinkClr xmlns:ahyp="http://schemas.microsoft.com/office/drawing/2018/hyperlinkcolor" val="tx"/>
                    </a:ext>
                  </a:extLst>
                </a:hlinkClick>
              </a:rPr>
              <a:t>tabla de referencia de la </a:t>
            </a:r>
            <a:r>
              <a:rPr lang="en-GB" sz="1200" spc="60">
                <a:latin typeface="Open Sans"/>
                <a:ea typeface="Open Sans"/>
                <a:cs typeface="Open Sans"/>
              </a:rPr>
              <a:t>Clasificación Integrada de las Fases de la Seguridad Alimentaria (CIF) de la inseguridad alimentaria aguda. </a:t>
            </a:r>
            <a:endParaRPr lang="en-US" sz="1200" spc="60"/>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8</a:t>
            </a:fld>
            <a:endParaRPr lang="it-IT"/>
          </a:p>
        </p:txBody>
      </p:sp>
    </p:spTree>
    <p:extLst>
      <p:ext uri="{BB962C8B-B14F-4D97-AF65-F5344CB8AC3E}">
        <p14:creationId xmlns:p14="http://schemas.microsoft.com/office/powerpoint/2010/main" val="1025732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9</a:t>
            </a:fld>
            <a:endParaRPr lang="it-IT"/>
          </a:p>
        </p:txBody>
      </p:sp>
    </p:spTree>
    <p:extLst>
      <p:ext uri="{BB962C8B-B14F-4D97-AF65-F5344CB8AC3E}">
        <p14:creationId xmlns:p14="http://schemas.microsoft.com/office/powerpoint/2010/main" val="1894568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10</a:t>
            </a:fld>
            <a:endParaRPr lang="it-IT"/>
          </a:p>
        </p:txBody>
      </p:sp>
    </p:spTree>
    <p:extLst>
      <p:ext uri="{BB962C8B-B14F-4D97-AF65-F5344CB8AC3E}">
        <p14:creationId xmlns:p14="http://schemas.microsoft.com/office/powerpoint/2010/main" val="1894568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Los códigos son estándar para el diseño y el análisis de los módulos del cuestionario </a:t>
            </a:r>
          </a:p>
        </p:txBody>
      </p:sp>
      <p:sp>
        <p:nvSpPr>
          <p:cNvPr id="4" name="Slide Number Placeholder 3"/>
          <p:cNvSpPr>
            <a:spLocks noGrp="1"/>
          </p:cNvSpPr>
          <p:nvPr>
            <p:ph type="sldNum" sz="quarter" idx="5"/>
          </p:nvPr>
        </p:nvSpPr>
        <p:spPr/>
        <p:txBody>
          <a:bodyPr/>
          <a:lstStyle/>
          <a:p>
            <a:fld id="{C227884D-8063-894A-9B96-2E8B250142EB}" type="slidenum">
              <a:rPr lang="it-IT" smtClean="0"/>
              <a:t>14</a:t>
            </a:fld>
            <a:endParaRPr lang="it-IT"/>
          </a:p>
        </p:txBody>
      </p:sp>
    </p:spTree>
    <p:extLst>
      <p:ext uri="{BB962C8B-B14F-4D97-AF65-F5344CB8AC3E}">
        <p14:creationId xmlns:p14="http://schemas.microsoft.com/office/powerpoint/2010/main" val="8989635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763591BB-DB01-D043-A519-067963333EAA}"/>
              </a:ext>
            </a:extLst>
          </p:cNvPr>
          <p:cNvPicPr>
            <a:picLocks noChangeAspect="1"/>
          </p:cNvPicPr>
          <p:nvPr/>
        </p:nvPicPr>
        <p:blipFill>
          <a:blip r:embed="rId2"/>
          <a:stretch>
            <a:fillRect/>
          </a:stretch>
        </p:blipFill>
        <p:spPr>
          <a:xfrm>
            <a:off x="10480232" y="643259"/>
            <a:ext cx="991329" cy="2648265"/>
          </a:xfrm>
          <a:prstGeom prst="rect">
            <a:avLst/>
          </a:prstGeom>
        </p:spPr>
      </p:pic>
    </p:spTree>
    <p:extLst>
      <p:ext uri="{BB962C8B-B14F-4D97-AF65-F5344CB8AC3E}">
        <p14:creationId xmlns:p14="http://schemas.microsoft.com/office/powerpoint/2010/main" val="153696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846311" y="664870"/>
            <a:ext cx="10542124" cy="1152000"/>
          </a:xfrm>
          <a:prstGeom prst="rect">
            <a:avLst/>
          </a:prstGeo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it-IT"/>
              <a:t>Click to </a:t>
            </a:r>
            <a:r>
              <a:rPr lang="it-IT" err="1"/>
              <a:t>insert</a:t>
            </a:r>
            <a:r>
              <a:rPr lang="it-IT"/>
              <a:t> </a:t>
            </a:r>
            <a:r>
              <a:rPr lang="it-IT" err="1"/>
              <a:t>title</a:t>
            </a:r>
            <a:endParaRPr lang="it-IT"/>
          </a:p>
        </p:txBody>
      </p:sp>
      <p:sp>
        <p:nvSpPr>
          <p:cNvPr id="3" name="Segnaposto contenuto 2"/>
          <p:cNvSpPr>
            <a:spLocks noGrp="1"/>
          </p:cNvSpPr>
          <p:nvPr>
            <p:ph idx="1" hasCustomPrompt="1"/>
          </p:nvPr>
        </p:nvSpPr>
        <p:spPr>
          <a:xfrm>
            <a:off x="846312" y="1919941"/>
            <a:ext cx="10542124" cy="4100053"/>
          </a:xfrm>
        </p:spPr>
        <p:txBody>
          <a:bodyPr>
            <a:noAutofit/>
          </a:bodyPr>
          <a:lstStyle>
            <a:lvl1pPr marL="342900" indent="-342900">
              <a:lnSpc>
                <a:spcPct val="100000"/>
              </a:lnSpc>
              <a:buClr>
                <a:srgbClr val="0070BA"/>
              </a:buClr>
              <a:buFont typeface="Arial" charset="0"/>
              <a:buChar char="•"/>
              <a:defRPr baseline="0"/>
            </a:lvl1pPr>
            <a:lvl2pPr marL="742950" indent="-285750">
              <a:lnSpc>
                <a:spcPct val="100000"/>
              </a:lnSpc>
              <a:buClr>
                <a:srgbClr val="0070BA"/>
              </a:buClr>
              <a:buFont typeface="Arial" charset="0"/>
              <a:buChar char="•"/>
              <a:defRPr baseline="0"/>
            </a:lvl2pPr>
            <a:lvl3pPr marL="1200150" indent="-285750">
              <a:lnSpc>
                <a:spcPct val="100000"/>
              </a:lnSpc>
              <a:buClr>
                <a:srgbClr val="0070BA"/>
              </a:buClr>
              <a:buFont typeface="Arial" charset="0"/>
              <a:buChar char="•"/>
              <a:defRPr baseline="0"/>
            </a:lvl3pPr>
            <a:lvl4pPr marL="1657350" indent="-285750">
              <a:lnSpc>
                <a:spcPct val="100000"/>
              </a:lnSpc>
              <a:buClr>
                <a:srgbClr val="0070BA"/>
              </a:buClr>
              <a:buFont typeface="Arial" charset="0"/>
              <a:buChar char="•"/>
              <a:defRPr/>
            </a:lvl4pPr>
            <a:lvl5pPr marL="2114550" indent="-285750">
              <a:lnSpc>
                <a:spcPct val="100000"/>
              </a:lnSpc>
              <a:buClr>
                <a:srgbClr val="0070BA"/>
              </a:buClr>
              <a:buFont typeface="Arial" charset="0"/>
              <a:buChar char="•"/>
              <a:defRPr/>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6" name="Segnaposto numero diapositiva 5"/>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7" name="Immagine 6"/>
          <p:cNvPicPr>
            <a:picLocks noChangeAspect="1"/>
          </p:cNvPicPr>
          <p:nvPr/>
        </p:nvPicPr>
        <p:blipFill>
          <a:blip r:embed="rId2"/>
          <a:srcRect/>
          <a:stretch/>
        </p:blipFill>
        <p:spPr>
          <a:xfrm>
            <a:off x="503066" y="5663048"/>
            <a:ext cx="1625642" cy="797675"/>
          </a:xfrm>
          <a:prstGeom prst="rect">
            <a:avLst/>
          </a:prstGeom>
        </p:spPr>
      </p:pic>
    </p:spTree>
    <p:extLst>
      <p:ext uri="{BB962C8B-B14F-4D97-AF65-F5344CB8AC3E}">
        <p14:creationId xmlns:p14="http://schemas.microsoft.com/office/powerpoint/2010/main" val="2145421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olo e contenuto">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7" name="Immagine 6"/>
          <p:cNvPicPr>
            <a:picLocks noChangeAspect="1"/>
          </p:cNvPicPr>
          <p:nvPr/>
        </p:nvPicPr>
        <p:blipFill>
          <a:blip r:embed="rId2"/>
          <a:srcRect/>
          <a:stretch/>
        </p:blipFill>
        <p:spPr>
          <a:xfrm>
            <a:off x="503066" y="5663048"/>
            <a:ext cx="1625642" cy="797675"/>
          </a:xfrm>
          <a:prstGeom prst="rect">
            <a:avLst/>
          </a:prstGeom>
        </p:spPr>
      </p:pic>
    </p:spTree>
    <p:extLst>
      <p:ext uri="{BB962C8B-B14F-4D97-AF65-F5344CB8AC3E}">
        <p14:creationId xmlns:p14="http://schemas.microsoft.com/office/powerpoint/2010/main" val="3407099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ue contenuti">
    <p:spTree>
      <p:nvGrpSpPr>
        <p:cNvPr id="1" name=""/>
        <p:cNvGrpSpPr/>
        <p:nvPr/>
      </p:nvGrpSpPr>
      <p:grpSpPr>
        <a:xfrm>
          <a:off x="0" y="0"/>
          <a:ext cx="0" cy="0"/>
          <a:chOff x="0" y="0"/>
          <a:chExt cx="0" cy="0"/>
        </a:xfrm>
      </p:grpSpPr>
      <p:sp>
        <p:nvSpPr>
          <p:cNvPr id="3" name="Segnaposto contenuto 2"/>
          <p:cNvSpPr>
            <a:spLocks noGrp="1"/>
          </p:cNvSpPr>
          <p:nvPr>
            <p:ph sz="half" idx="1" hasCustomPrompt="1"/>
          </p:nvPr>
        </p:nvSpPr>
        <p:spPr>
          <a:xfrm>
            <a:off x="539999" y="1795071"/>
            <a:ext cx="5460945" cy="4100053"/>
          </a:xfrm>
        </p:spPr>
        <p:txBody>
          <a:bodyPr>
            <a:noAutofit/>
          </a:bodyPr>
          <a:lstStyle>
            <a:lvl1pPr marL="228600" indent="-228600">
              <a:lnSpc>
                <a:spcPct val="100000"/>
              </a:lnSpc>
              <a:buClr>
                <a:srgbClr val="0070BA"/>
              </a:buClr>
              <a:buFont typeface="Arial" charset="0"/>
              <a:buChar char="•"/>
              <a:defRPr sz="1800" spc="60" baseline="0"/>
            </a:lvl1pPr>
            <a:lvl2pPr marL="685800" indent="-228600">
              <a:lnSpc>
                <a:spcPct val="100000"/>
              </a:lnSpc>
              <a:buClr>
                <a:srgbClr val="0070BA"/>
              </a:buClr>
              <a:buFont typeface="Arial" charset="0"/>
              <a:buChar char="•"/>
              <a:defRPr sz="1600" spc="60" baseline="0"/>
            </a:lvl2pPr>
            <a:lvl3pPr marL="1143000" indent="-228600">
              <a:lnSpc>
                <a:spcPct val="100000"/>
              </a:lnSpc>
              <a:buClr>
                <a:srgbClr val="0070BA"/>
              </a:buClr>
              <a:buFont typeface="Arial" charset="0"/>
              <a:buChar char="•"/>
              <a:defRPr sz="1400" spc="60" baseline="0"/>
            </a:lvl3pPr>
            <a:lvl4pPr marL="1600200" indent="-228600">
              <a:lnSpc>
                <a:spcPct val="100000"/>
              </a:lnSpc>
              <a:buClr>
                <a:srgbClr val="0070BA"/>
              </a:buClr>
              <a:buFont typeface="Arial" charset="0"/>
              <a:buChar char="•"/>
              <a:defRPr sz="1200" spc="60" baseline="0"/>
            </a:lvl4pPr>
            <a:lvl5pPr marL="2057400" indent="-228600">
              <a:lnSpc>
                <a:spcPct val="100000"/>
              </a:lnSpc>
              <a:buClr>
                <a:srgbClr val="0070BA"/>
              </a:buClr>
              <a:buFont typeface="Arial" charset="0"/>
              <a:buChar char="•"/>
              <a:defRPr sz="1200" spc="60" baseline="0"/>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4" name="Segnaposto contenuto 3"/>
          <p:cNvSpPr>
            <a:spLocks noGrp="1"/>
          </p:cNvSpPr>
          <p:nvPr>
            <p:ph sz="half" idx="2" hasCustomPrompt="1"/>
          </p:nvPr>
        </p:nvSpPr>
        <p:spPr>
          <a:xfrm>
            <a:off x="6078019" y="1795071"/>
            <a:ext cx="5513982" cy="4100053"/>
          </a:xfrm>
        </p:spPr>
        <p:txBody>
          <a:bodyPr>
            <a:noAutofit/>
          </a:bodyPr>
          <a:lstStyle>
            <a:lvl1pPr marL="228600" indent="-228600">
              <a:lnSpc>
                <a:spcPct val="100000"/>
              </a:lnSpc>
              <a:buClr>
                <a:srgbClr val="0070BA"/>
              </a:buClr>
              <a:buFont typeface="Arial" charset="0"/>
              <a:buChar char="•"/>
              <a:defRPr/>
            </a:lvl1pPr>
            <a:lvl2pPr marL="685800" indent="-228600">
              <a:lnSpc>
                <a:spcPct val="100000"/>
              </a:lnSpc>
              <a:buClr>
                <a:srgbClr val="0070BA"/>
              </a:buClr>
              <a:buFont typeface="Arial" charset="0"/>
              <a:buChar char="•"/>
              <a:defRPr/>
            </a:lvl2pPr>
            <a:lvl3pPr marL="1143000" indent="-228600">
              <a:lnSpc>
                <a:spcPct val="100000"/>
              </a:lnSpc>
              <a:buClr>
                <a:srgbClr val="0070BA"/>
              </a:buClr>
              <a:buFont typeface="Arial" charset="0"/>
              <a:buChar char="•"/>
              <a:defRPr/>
            </a:lvl3pPr>
            <a:lvl4pPr marL="1600200" indent="-228600">
              <a:lnSpc>
                <a:spcPct val="100000"/>
              </a:lnSpc>
              <a:buClr>
                <a:srgbClr val="0070BA"/>
              </a:buClr>
              <a:buFont typeface="Arial" charset="0"/>
              <a:buChar char="•"/>
              <a:defRPr/>
            </a:lvl4pPr>
            <a:lvl5pPr marL="2057400" indent="-228600">
              <a:lnSpc>
                <a:spcPct val="100000"/>
              </a:lnSpc>
              <a:buClr>
                <a:srgbClr val="0070BA"/>
              </a:buClr>
              <a:buFont typeface="Arial" charset="0"/>
              <a:buChar char="•"/>
              <a:defRPr/>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8" name="Segnaposto numero diapositiva 5">
            <a:extLst>
              <a:ext uri="{FF2B5EF4-FFF2-40B4-BE49-F238E27FC236}">
                <a16:creationId xmlns:a16="http://schemas.microsoft.com/office/drawing/2014/main" id="{423F2EF9-E3A7-7C43-99DB-3D909AA2C805}"/>
              </a:ext>
            </a:extLst>
          </p:cNvPr>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10" name="Immagine 6">
            <a:extLst>
              <a:ext uri="{FF2B5EF4-FFF2-40B4-BE49-F238E27FC236}">
                <a16:creationId xmlns:a16="http://schemas.microsoft.com/office/drawing/2014/main" id="{C72777E0-737A-CE4D-97A6-44B3AB1E5235}"/>
              </a:ext>
            </a:extLst>
          </p:cNvPr>
          <p:cNvPicPr>
            <a:picLocks noChangeAspect="1"/>
          </p:cNvPicPr>
          <p:nvPr/>
        </p:nvPicPr>
        <p:blipFill>
          <a:blip r:embed="rId2"/>
          <a:srcRect/>
          <a:stretch/>
        </p:blipFill>
        <p:spPr>
          <a:xfrm>
            <a:off x="503066" y="5663048"/>
            <a:ext cx="1625642" cy="797675"/>
          </a:xfrm>
          <a:prstGeom prst="rect">
            <a:avLst/>
          </a:prstGeom>
        </p:spPr>
      </p:pic>
      <p:sp>
        <p:nvSpPr>
          <p:cNvPr id="7" name="Title 3">
            <a:extLst>
              <a:ext uri="{FF2B5EF4-FFF2-40B4-BE49-F238E27FC236}">
                <a16:creationId xmlns:a16="http://schemas.microsoft.com/office/drawing/2014/main" id="{45E43B2A-AD48-1C47-BB21-AA2602857130}"/>
              </a:ext>
            </a:extLst>
          </p:cNvPr>
          <p:cNvSpPr txBox="1">
            <a:spLocks/>
          </p:cNvSpPr>
          <p:nvPr/>
        </p:nvSpPr>
        <p:spPr>
          <a:xfrm>
            <a:off x="717181" y="716415"/>
            <a:ext cx="11052002" cy="66255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spc="60" baseline="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sz="3600" b="0" kern="1400" spc="230">
                <a:solidFill>
                  <a:schemeClr val="tx1"/>
                </a:solidFill>
                <a:latin typeface="HALDEN SOLID" pitchFamily="2" charset="0"/>
              </a:rPr>
              <a:t>Slide title lorem ipsum </a:t>
            </a:r>
            <a:r>
              <a:rPr lang="en-GB" sz="3600" b="0" kern="1400" spc="230" err="1">
                <a:solidFill>
                  <a:schemeClr val="tx1"/>
                </a:solidFill>
                <a:latin typeface="HALDEN SOLID" pitchFamily="2" charset="0"/>
              </a:rPr>
              <a:t>dolor</a:t>
            </a:r>
            <a:endParaRPr lang="en-GB" sz="3600" b="0" kern="1400" spc="230">
              <a:solidFill>
                <a:schemeClr val="tx1"/>
              </a:solidFill>
              <a:latin typeface="HALDEN SOLID" pitchFamily="2" charset="0"/>
            </a:endParaRPr>
          </a:p>
        </p:txBody>
      </p:sp>
    </p:spTree>
    <p:extLst>
      <p:ext uri="{BB962C8B-B14F-4D97-AF65-F5344CB8AC3E}">
        <p14:creationId xmlns:p14="http://schemas.microsoft.com/office/powerpoint/2010/main" val="92110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Due contenuti">
    <p:spTree>
      <p:nvGrpSpPr>
        <p:cNvPr id="1" name=""/>
        <p:cNvGrpSpPr/>
        <p:nvPr/>
      </p:nvGrpSpPr>
      <p:grpSpPr>
        <a:xfrm>
          <a:off x="0" y="0"/>
          <a:ext cx="0" cy="0"/>
          <a:chOff x="0" y="0"/>
          <a:chExt cx="0" cy="0"/>
        </a:xfrm>
      </p:grpSpPr>
      <p:sp>
        <p:nvSpPr>
          <p:cNvPr id="3" name="Segnaposto contenuto 2"/>
          <p:cNvSpPr>
            <a:spLocks noGrp="1"/>
          </p:cNvSpPr>
          <p:nvPr>
            <p:ph sz="half" idx="1" hasCustomPrompt="1"/>
          </p:nvPr>
        </p:nvSpPr>
        <p:spPr>
          <a:xfrm>
            <a:off x="539999" y="1795071"/>
            <a:ext cx="5460945" cy="4100053"/>
          </a:xfrm>
        </p:spPr>
        <p:txBody>
          <a:bodyPr>
            <a:noAutofit/>
          </a:bodyPr>
          <a:lstStyle>
            <a:lvl1pPr marL="228600" indent="-228600">
              <a:lnSpc>
                <a:spcPct val="100000"/>
              </a:lnSpc>
              <a:buClr>
                <a:srgbClr val="0070BA"/>
              </a:buClr>
              <a:buFont typeface="Arial" charset="0"/>
              <a:buChar char="•"/>
              <a:defRPr sz="1800" spc="60" baseline="0"/>
            </a:lvl1pPr>
            <a:lvl2pPr marL="685800" indent="-228600">
              <a:lnSpc>
                <a:spcPct val="100000"/>
              </a:lnSpc>
              <a:buClr>
                <a:srgbClr val="0070BA"/>
              </a:buClr>
              <a:buFont typeface="Arial" charset="0"/>
              <a:buChar char="•"/>
              <a:defRPr sz="1600" spc="60" baseline="0"/>
            </a:lvl2pPr>
            <a:lvl3pPr marL="1143000" indent="-228600">
              <a:lnSpc>
                <a:spcPct val="100000"/>
              </a:lnSpc>
              <a:buClr>
                <a:srgbClr val="0070BA"/>
              </a:buClr>
              <a:buFont typeface="Arial" charset="0"/>
              <a:buChar char="•"/>
              <a:defRPr sz="1400" spc="60" baseline="0"/>
            </a:lvl3pPr>
            <a:lvl4pPr marL="1600200" indent="-228600">
              <a:lnSpc>
                <a:spcPct val="100000"/>
              </a:lnSpc>
              <a:buClr>
                <a:srgbClr val="0070BA"/>
              </a:buClr>
              <a:buFont typeface="Arial" charset="0"/>
              <a:buChar char="•"/>
              <a:defRPr sz="1200" spc="60" baseline="0"/>
            </a:lvl4pPr>
            <a:lvl5pPr marL="2057400" indent="-228600">
              <a:lnSpc>
                <a:spcPct val="100000"/>
              </a:lnSpc>
              <a:buClr>
                <a:srgbClr val="0070BA"/>
              </a:buClr>
              <a:buFont typeface="Arial" charset="0"/>
              <a:buChar char="•"/>
              <a:defRPr sz="1200" spc="60" baseline="0"/>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5" name="Picture Placeholder 4">
            <a:extLst>
              <a:ext uri="{FF2B5EF4-FFF2-40B4-BE49-F238E27FC236}">
                <a16:creationId xmlns:a16="http://schemas.microsoft.com/office/drawing/2014/main" id="{D29D93D5-8F53-3444-8F3E-BBF377575DA2}"/>
              </a:ext>
            </a:extLst>
          </p:cNvPr>
          <p:cNvSpPr>
            <a:spLocks noGrp="1"/>
          </p:cNvSpPr>
          <p:nvPr>
            <p:ph type="pic" sz="quarter" idx="13"/>
          </p:nvPr>
        </p:nvSpPr>
        <p:spPr>
          <a:xfrm>
            <a:off x="6194425" y="1795463"/>
            <a:ext cx="5397500" cy="4098925"/>
          </a:xfrm>
        </p:spPr>
        <p:txBody>
          <a:bodyPr/>
          <a:lstStyle/>
          <a:p>
            <a:r>
              <a:rPr lang="en-GB"/>
              <a:t>Click icon to add picture</a:t>
            </a:r>
            <a:endParaRPr lang="it-IT"/>
          </a:p>
        </p:txBody>
      </p:sp>
      <p:sp>
        <p:nvSpPr>
          <p:cNvPr id="8" name="Segnaposto numero diapositiva 5">
            <a:extLst>
              <a:ext uri="{FF2B5EF4-FFF2-40B4-BE49-F238E27FC236}">
                <a16:creationId xmlns:a16="http://schemas.microsoft.com/office/drawing/2014/main" id="{592D85CC-EB0C-D645-85D6-3DB77E029306}"/>
              </a:ext>
            </a:extLst>
          </p:cNvPr>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10" name="Immagine 6">
            <a:extLst>
              <a:ext uri="{FF2B5EF4-FFF2-40B4-BE49-F238E27FC236}">
                <a16:creationId xmlns:a16="http://schemas.microsoft.com/office/drawing/2014/main" id="{EE9D2174-1656-564C-9C34-210AF0606E51}"/>
              </a:ext>
            </a:extLst>
          </p:cNvPr>
          <p:cNvPicPr>
            <a:picLocks noChangeAspect="1"/>
          </p:cNvPicPr>
          <p:nvPr/>
        </p:nvPicPr>
        <p:blipFill>
          <a:blip r:embed="rId2"/>
          <a:srcRect/>
          <a:stretch/>
        </p:blipFill>
        <p:spPr>
          <a:xfrm>
            <a:off x="503066" y="5663048"/>
            <a:ext cx="1625642" cy="797675"/>
          </a:xfrm>
          <a:prstGeom prst="rect">
            <a:avLst/>
          </a:prstGeom>
        </p:spPr>
      </p:pic>
      <p:sp>
        <p:nvSpPr>
          <p:cNvPr id="7" name="Title 3">
            <a:extLst>
              <a:ext uri="{FF2B5EF4-FFF2-40B4-BE49-F238E27FC236}">
                <a16:creationId xmlns:a16="http://schemas.microsoft.com/office/drawing/2014/main" id="{622D786E-D5DB-B346-B2FA-981C681ADAA2}"/>
              </a:ext>
            </a:extLst>
          </p:cNvPr>
          <p:cNvSpPr txBox="1">
            <a:spLocks/>
          </p:cNvSpPr>
          <p:nvPr/>
        </p:nvSpPr>
        <p:spPr>
          <a:xfrm>
            <a:off x="717181" y="716415"/>
            <a:ext cx="11052002" cy="66255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spc="60" baseline="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sz="3600" b="0" kern="1400" spc="230">
                <a:solidFill>
                  <a:schemeClr val="tx1"/>
                </a:solidFill>
                <a:latin typeface="HALDEN SOLID" pitchFamily="2" charset="0"/>
              </a:rPr>
              <a:t>Slide title lorem ipsum </a:t>
            </a:r>
            <a:r>
              <a:rPr lang="en-GB" sz="3600" b="0" kern="1400" spc="230" err="1">
                <a:solidFill>
                  <a:schemeClr val="tx1"/>
                </a:solidFill>
                <a:latin typeface="HALDEN SOLID" pitchFamily="2" charset="0"/>
              </a:rPr>
              <a:t>dolor</a:t>
            </a:r>
            <a:endParaRPr lang="en-GB" sz="3600" b="0" kern="1400" spc="230">
              <a:solidFill>
                <a:schemeClr val="tx1"/>
              </a:solidFill>
              <a:latin typeface="HALDEN SOLID" pitchFamily="2" charset="0"/>
            </a:endParaRPr>
          </a:p>
        </p:txBody>
      </p:sp>
    </p:spTree>
    <p:extLst>
      <p:ext uri="{BB962C8B-B14F-4D97-AF65-F5344CB8AC3E}">
        <p14:creationId xmlns:p14="http://schemas.microsoft.com/office/powerpoint/2010/main" val="31357427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973394" y="1732935"/>
            <a:ext cx="10667744" cy="4444027"/>
          </a:xfrm>
          <a:prstGeom prst="rect">
            <a:avLst/>
          </a:prstGeom>
        </p:spPr>
        <p:txBody>
          <a:bodyPr vert="horz" lIns="91440" tIns="45720" rIns="91440" bIns="45720" rtlCol="0">
            <a:normAutofit/>
          </a:bodyPr>
          <a:lstStyle/>
          <a:p>
            <a:pPr lvl="0"/>
            <a:r>
              <a:rPr lang="it-IT"/>
              <a:t>Haga clic para modificar el texto del esquema</a:t>
            </a:r>
          </a:p>
          <a:p>
            <a:pPr lvl="1"/>
            <a:r>
              <a:rPr lang="it-IT"/>
              <a:t>Segundo nivel</a:t>
            </a:r>
          </a:p>
          <a:p>
            <a:pPr lvl="2"/>
            <a:r>
              <a:rPr lang="it-IT"/>
              <a:t>Terzo livello</a:t>
            </a:r>
          </a:p>
          <a:p>
            <a:pPr lvl="3"/>
            <a:r>
              <a:rPr lang="it-IT"/>
              <a:t>Cuarto nivel</a:t>
            </a:r>
          </a:p>
          <a:p>
            <a:pPr lvl="4"/>
            <a:r>
              <a:rPr lang="it-IT"/>
              <a:t>Quinto nivel</a:t>
            </a:r>
          </a:p>
        </p:txBody>
      </p:sp>
      <p:sp>
        <p:nvSpPr>
          <p:cNvPr id="4" name="Segnaposto data 3"/>
          <p:cNvSpPr>
            <a:spLocks noGrp="1"/>
          </p:cNvSpPr>
          <p:nvPr>
            <p:ph type="dt" sz="half" idx="2"/>
          </p:nvPr>
        </p:nvSpPr>
        <p:spPr>
          <a:xfrm>
            <a:off x="7637761" y="6227991"/>
            <a:ext cx="2743200" cy="365125"/>
          </a:xfrm>
          <a:prstGeom prst="rect">
            <a:avLst/>
          </a:prstGeom>
        </p:spPr>
        <p:txBody>
          <a:bodyPr vert="horz" lIns="91440" tIns="45720" rIns="91440" bIns="45720" rtlCol="0" anchor="t"/>
          <a:lstStyle>
            <a:lvl1pPr algn="r">
              <a:defRPr sz="1200" b="0" i="0">
                <a:solidFill>
                  <a:srgbClr val="0070BA"/>
                </a:solidFill>
                <a:latin typeface="Open Sans" charset="0"/>
                <a:ea typeface="Open Sans" charset="0"/>
                <a:cs typeface="Open Sans" charset="0"/>
              </a:defRPr>
            </a:lvl1pPr>
          </a:lstStyle>
          <a:p>
            <a:r>
              <a:rPr lang="it-IT"/>
              <a:t>Año Mes</a:t>
            </a:r>
          </a:p>
        </p:txBody>
      </p:sp>
      <p:sp>
        <p:nvSpPr>
          <p:cNvPr id="6" name="Segnaposto numero diapositiva 5"/>
          <p:cNvSpPr>
            <a:spLocks noGrp="1"/>
          </p:cNvSpPr>
          <p:nvPr>
            <p:ph type="sldNum" sz="quarter" idx="4"/>
          </p:nvPr>
        </p:nvSpPr>
        <p:spPr>
          <a:xfrm>
            <a:off x="10711542" y="6227991"/>
            <a:ext cx="1027267" cy="365125"/>
          </a:xfrm>
          <a:prstGeom prst="rect">
            <a:avLst/>
          </a:prstGeom>
        </p:spPr>
        <p:txBody>
          <a:bodyPr vert="horz" lIns="91440" tIns="45720" rIns="91440" bIns="45720" rtlCol="0" anchor="t"/>
          <a:lstStyle>
            <a:lvl1pPr algn="r">
              <a:defRPr sz="1200" b="1" i="0">
                <a:solidFill>
                  <a:srgbClr val="0070BA"/>
                </a:solidFill>
                <a:latin typeface="Open Sans" charset="0"/>
                <a:ea typeface="Open Sans" charset="0"/>
                <a:cs typeface="Open Sans" charset="0"/>
              </a:defRPr>
            </a:lvl1pPr>
          </a:lstStyle>
          <a:p>
            <a:fld id="{2026EB2A-1F26-4143-92A6-3B752CD465DB}" type="slidenum">
              <a:rPr lang="it-IT" smtClean="0"/>
              <a:t>‹#›</a:t>
            </a:fld>
            <a:endParaRPr lang="it-IT"/>
          </a:p>
        </p:txBody>
      </p:sp>
      <p:sp>
        <p:nvSpPr>
          <p:cNvPr id="5" name="Title Placeholder 4"/>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Haga clic para editar el estilo del título principal</a:t>
            </a:r>
            <a:endParaRPr lang="en-US"/>
          </a:p>
        </p:txBody>
      </p:sp>
    </p:spTree>
    <p:extLst>
      <p:ext uri="{BB962C8B-B14F-4D97-AF65-F5344CB8AC3E}">
        <p14:creationId xmlns:p14="http://schemas.microsoft.com/office/powerpoint/2010/main" val="81842462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4" r:id="rId3"/>
    <p:sldLayoutId id="2147483672" r:id="rId4"/>
    <p:sldLayoutId id="2147483673" r:id="rId5"/>
  </p:sldLayoutIdLst>
  <p:hf sldNum="0" hdr="0" ftr="0"/>
  <p:txStyles>
    <p:titleStyle>
      <a:lvl1pPr algn="l" defTabSz="914400" rtl="0" eaLnBrk="1" latinLnBrk="0" hangingPunct="1">
        <a:lnSpc>
          <a:spcPct val="90000"/>
        </a:lnSpc>
        <a:spcBef>
          <a:spcPct val="0"/>
        </a:spcBef>
        <a:buNone/>
        <a:defRPr sz="3000" b="1" i="0" kern="1200">
          <a:solidFill>
            <a:srgbClr val="0070BA"/>
          </a:solidFill>
          <a:latin typeface="Open Sans" charset="0"/>
          <a:ea typeface="Open Sans" charset="0"/>
          <a:cs typeface="Open Sans" charset="0"/>
        </a:defRPr>
      </a:lvl1pPr>
    </p:titleStyle>
    <p:body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p15:clr>
            <a:srgbClr val="F26B43"/>
          </p15:clr>
        </p15:guide>
        <p15:guide id="2" pos="7333">
          <p15:clr>
            <a:srgbClr val="F26B43"/>
          </p15:clr>
        </p15:guide>
        <p15:guide id="3" pos="688">
          <p15:clr>
            <a:srgbClr val="F26B43"/>
          </p15:clr>
        </p15:guide>
        <p15:guide id="4" orient="horz" pos="334">
          <p15:clr>
            <a:srgbClr val="F26B43"/>
          </p15:clr>
        </p15:guide>
        <p15:guide id="5" orient="horz" pos="11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hyperlink" Target="https://docs.wfp.org/api/documents/WFP-0000155418/download/"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resources.vam.wfp.org/data-analysis/quantitative/food-security/livelihood-coping-strategies-food-security"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docs.wfp.org/api/documents/WFP-0000155418/download/"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docs.wfp.org/api/documents/WFP-0000147801/download/"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docs.wfp.org/api/documents/WFP-0000155418/download/"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hyperlink" Target="https://www.surveydesigner.vam.wfp.org/design/survey"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www.surveydesigner.vam.wfp.org/"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docs.wfp.org/api/documents/WFP-0000147801/download/"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docs.wfp.org/api/documents/WFP-0000155418/download/"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mailto:Global.ResearchAssessmentMonitoring@wfp.org"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NULL"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resources.vam.wfp.org/data-analysis/quantitative/food-security/livelihood-coping-strategies-food-security" TargetMode="External"/><Relationship Id="rId5" Type="http://schemas.openxmlformats.org/officeDocument/2006/relationships/hyperlink" Target="https://github.com/WFP-VAM/RAMResourcesScripts/blob/main/Static/LCS_Sample_Survey/LHCS_FS_Sample_Survey.csv" TargetMode="External"/><Relationship Id="rId4" Type="http://schemas.openxmlformats.org/officeDocument/2006/relationships/hyperlink" Target="https://github.com/WFP-VAM/RAMResourcesScripts/tree/main/Indicators/Livelihood-Coping-Strategies-FS"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47.xml.rels><?xml version="1.0" encoding="UTF-8" standalone="yes"?>
<Relationships xmlns="http://schemas.openxmlformats.org/package/2006/relationships"><Relationship Id="rId3" Type="http://schemas.openxmlformats.org/officeDocument/2006/relationships/hyperlink" Target="https://github.com/WFP-VAM/RAMResourcesScripts/tree/main/Indicators/Livelihood-Coping-Strategies-FS"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hyperlink" Target="https://resources.vam.wfp.org/data-analysis/quantitative/food-security/livelihood-coping-strategies-food-security"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resources.vam.wfp.org/data-analysis/quantitative/food-security/livelihood-coping-strategies-food-security"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resources.vam.wfp.org/data-analysis/quantitative/essential-needs/livelihood-coping-strategies-essential-need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resources.vam.wfp.org/data-analysis/quantitative/food-security/technical-guidance-for-the-consolidated-approach-for-reporting-indicators-of-food-security-cari"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jiaf.info/wp-content/uploads/2023/09/JIAF-2.0-Technical-Manual-v03_Aug-31.pdf?_gl=1*svy27s*_ga*MTM0NjY0NTQ4MS4xNjg4NzMyMzY0*_ga_E60ZNX2F68*MTY5NTE2MTEzNi40LjEuMTY5NTE2MTE1OC4zOC4wLjA." TargetMode="External"/><Relationship Id="rId5" Type="http://schemas.openxmlformats.org/officeDocument/2006/relationships/hyperlink" Target="https://www.ipcinfo.org/ipc-manual-interactive/ipc-acute-food-insecurity-protocols/function-2-classify-severity-and-identify-key-drivers/protocol-22-compare-evidence-against-the-ipc-acute-food-insecurity-reference-table/en/" TargetMode="External"/><Relationship Id="rId4" Type="http://schemas.openxmlformats.org/officeDocument/2006/relationships/hyperlink" Target="https://docs.wfp.org/api/documents/WFP-0000074197/download/?_ga=2.140394742.418076809.1697446006-1002751990.1676111363"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0EDBCFF-3705-48FB-AAE7-711FBB17B81E}"/>
              </a:ext>
            </a:extLst>
          </p:cNvPr>
          <p:cNvPicPr>
            <a:picLocks noChangeAspect="1" noChangeArrowheads="1"/>
          </p:cNvPicPr>
          <p:nvPr/>
        </p:nvPicPr>
        <p:blipFill>
          <a:blip r:embed="rId3"/>
          <a:srcRect t="20229" b="20229"/>
          <a:stretch/>
        </p:blipFill>
        <p:spPr bwMode="auto">
          <a:xfrm>
            <a:off x="0" y="-1"/>
            <a:ext cx="12192000" cy="4839629"/>
          </a:xfrm>
          <a:prstGeom prst="rect">
            <a:avLst/>
          </a:prstGeom>
          <a:noFill/>
          <a:extLst>
            <a:ext uri="{909E8E84-426E-40DD-AFC4-6F175D3DCCD1}">
              <a14:hiddenFill xmlns:a14="http://schemas.microsoft.com/office/drawing/2010/main">
                <a:solidFill>
                  <a:srgbClr val="FFFFFF"/>
                </a:solidFill>
              </a14:hiddenFill>
            </a:ext>
          </a:extLst>
        </p:spPr>
      </p:pic>
      <p:sp>
        <p:nvSpPr>
          <p:cNvPr id="9" name="Titolo 1">
            <a:extLst>
              <a:ext uri="{FF2B5EF4-FFF2-40B4-BE49-F238E27FC236}">
                <a16:creationId xmlns:a16="http://schemas.microsoft.com/office/drawing/2014/main" id="{1A015D9C-C9D3-D64F-ADA5-742B12AEEA7C}"/>
              </a:ext>
            </a:extLst>
          </p:cNvPr>
          <p:cNvSpPr txBox="1">
            <a:spLocks/>
          </p:cNvSpPr>
          <p:nvPr/>
        </p:nvSpPr>
        <p:spPr>
          <a:xfrm>
            <a:off x="659230" y="5127641"/>
            <a:ext cx="9821002" cy="1015068"/>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r>
              <a:rPr lang="en-GB" sz="2600" dirty="0" err="1">
                <a:solidFill>
                  <a:schemeClr val="tx1"/>
                </a:solidFill>
                <a:latin typeface="Open Sans Extrabold"/>
                <a:ea typeface="Open Sans Extrabold"/>
                <a:cs typeface="Open Sans Extrabold"/>
              </a:rPr>
              <a:t>Estrategias</a:t>
            </a:r>
            <a:r>
              <a:rPr lang="en-GB" sz="2600" dirty="0">
                <a:solidFill>
                  <a:schemeClr val="tx1"/>
                </a:solidFill>
                <a:latin typeface="Open Sans Extrabold"/>
                <a:ea typeface="Open Sans Extrabold"/>
                <a:cs typeface="Open Sans Extrabold"/>
              </a:rPr>
              <a:t> de </a:t>
            </a:r>
            <a:r>
              <a:rPr lang="en-GB" sz="2600" dirty="0" err="1">
                <a:solidFill>
                  <a:schemeClr val="tx1"/>
                </a:solidFill>
                <a:latin typeface="Open Sans Extrabold"/>
                <a:ea typeface="Open Sans Extrabold"/>
                <a:cs typeface="Open Sans Extrabold"/>
              </a:rPr>
              <a:t>afrontamiento</a:t>
            </a:r>
            <a:r>
              <a:rPr lang="en-GB" sz="2600" dirty="0">
                <a:solidFill>
                  <a:schemeClr val="tx1"/>
                </a:solidFill>
                <a:latin typeface="Open Sans Extrabold"/>
                <a:ea typeface="Open Sans Extrabold"/>
                <a:cs typeface="Open Sans Extrabold"/>
              </a:rPr>
              <a:t> de </a:t>
            </a:r>
            <a:r>
              <a:rPr lang="en-GB" sz="2600" dirty="0" err="1">
                <a:solidFill>
                  <a:schemeClr val="tx1"/>
                </a:solidFill>
                <a:latin typeface="Open Sans Extrabold"/>
                <a:ea typeface="Open Sans Extrabold"/>
                <a:cs typeface="Open Sans Extrabold"/>
              </a:rPr>
              <a:t>medios</a:t>
            </a:r>
            <a:r>
              <a:rPr lang="en-GB" sz="2600" dirty="0">
                <a:solidFill>
                  <a:schemeClr val="tx1"/>
                </a:solidFill>
                <a:latin typeface="Open Sans Extrabold"/>
                <a:ea typeface="Open Sans Extrabold"/>
                <a:cs typeface="Open Sans Extrabold"/>
              </a:rPr>
              <a:t> de </a:t>
            </a:r>
            <a:r>
              <a:rPr lang="en-GB" sz="2600" dirty="0" err="1">
                <a:solidFill>
                  <a:schemeClr val="tx1"/>
                </a:solidFill>
                <a:latin typeface="Open Sans Extrabold"/>
                <a:ea typeface="Open Sans Extrabold"/>
                <a:cs typeface="Open Sans Extrabold"/>
              </a:rPr>
              <a:t>vida</a:t>
            </a:r>
            <a:r>
              <a:rPr lang="en-GB" sz="2600" dirty="0">
                <a:solidFill>
                  <a:schemeClr val="tx1"/>
                </a:solidFill>
                <a:latin typeface="Open Sans Extrabold"/>
                <a:ea typeface="Open Sans Extrabold"/>
                <a:cs typeface="Open Sans Extrabold"/>
              </a:rPr>
              <a:t> </a:t>
            </a:r>
            <a:endParaRPr lang="en-US" sz="2600" b="0" dirty="0">
              <a:solidFill>
                <a:schemeClr val="tx1"/>
              </a:solidFill>
              <a:latin typeface="Open Sans Extrabold"/>
              <a:ea typeface="Open Sans Extrabold"/>
              <a:cs typeface="Open Sans Extrabold"/>
            </a:endParaRPr>
          </a:p>
          <a:p>
            <a:r>
              <a:rPr lang="en-GB" sz="2600" dirty="0">
                <a:solidFill>
                  <a:schemeClr val="tx1"/>
                </a:solidFill>
                <a:latin typeface="Open Sans Extrabold"/>
                <a:ea typeface="Open Sans Extrabold"/>
                <a:cs typeface="Open Sans Extrabold"/>
              </a:rPr>
              <a:t>para la </a:t>
            </a:r>
            <a:r>
              <a:rPr lang="en-GB" sz="2600" dirty="0" err="1">
                <a:solidFill>
                  <a:schemeClr val="tx1"/>
                </a:solidFill>
                <a:latin typeface="Open Sans Extrabold"/>
                <a:ea typeface="Open Sans Extrabold"/>
                <a:cs typeface="Open Sans Extrabold"/>
              </a:rPr>
              <a:t>seguridad</a:t>
            </a:r>
            <a:r>
              <a:rPr lang="en-GB" sz="2600" dirty="0">
                <a:solidFill>
                  <a:schemeClr val="tx1"/>
                </a:solidFill>
                <a:latin typeface="Open Sans Extrabold"/>
                <a:ea typeface="Open Sans Extrabold"/>
                <a:cs typeface="Open Sans Extrabold"/>
              </a:rPr>
              <a:t> alimentaria</a:t>
            </a:r>
            <a:r>
              <a:rPr lang="en-GB" sz="2800" dirty="0">
                <a:solidFill>
                  <a:schemeClr val="tx1"/>
                </a:solidFill>
                <a:latin typeface="Open Sans Extrabold"/>
                <a:ea typeface="Open Sans Extrabold"/>
                <a:cs typeface="Open Sans Extrabold"/>
              </a:rPr>
              <a:t> (LCS-FS)</a:t>
            </a:r>
            <a:br>
              <a:rPr lang="en-GB" sz="2800" dirty="0">
                <a:latin typeface="Open Sans Extrabold" panose="020B0606030504020204" pitchFamily="34" charset="0"/>
                <a:ea typeface="Open Sans Extrabold" panose="020B0606030504020204" pitchFamily="34" charset="0"/>
                <a:cs typeface="Open Sans Extrabold" panose="020B0606030504020204" pitchFamily="34" charset="0"/>
              </a:rPr>
            </a:br>
            <a:r>
              <a:rPr lang="en-GB" sz="2400" b="0" dirty="0">
                <a:solidFill>
                  <a:schemeClr val="tx1"/>
                </a:solidFill>
                <a:latin typeface="Open Sans"/>
                <a:ea typeface="Open Sans"/>
                <a:cs typeface="Open Sans"/>
              </a:rPr>
              <a:t>Unidad de </a:t>
            </a:r>
            <a:r>
              <a:rPr lang="en-GB" sz="2400" b="0" dirty="0" err="1">
                <a:solidFill>
                  <a:schemeClr val="tx1"/>
                </a:solidFill>
                <a:latin typeface="Open Sans"/>
                <a:ea typeface="Open Sans"/>
                <a:cs typeface="Open Sans"/>
              </a:rPr>
              <a:t>evaluación</a:t>
            </a:r>
            <a:r>
              <a:rPr lang="en-GB" sz="2400" b="0" dirty="0">
                <a:solidFill>
                  <a:schemeClr val="tx1"/>
                </a:solidFill>
                <a:latin typeface="Open Sans"/>
                <a:ea typeface="Open Sans"/>
                <a:cs typeface="Open Sans"/>
              </a:rPr>
              <a:t> de </a:t>
            </a:r>
            <a:r>
              <a:rPr lang="en-GB" sz="2400" b="0" dirty="0" err="1">
                <a:solidFill>
                  <a:schemeClr val="tx1"/>
                </a:solidFill>
                <a:latin typeface="Open Sans"/>
                <a:ea typeface="Open Sans"/>
                <a:cs typeface="Open Sans"/>
              </a:rPr>
              <a:t>necesidades</a:t>
            </a:r>
            <a:r>
              <a:rPr lang="en-GB" sz="2400" b="0" dirty="0">
                <a:solidFill>
                  <a:schemeClr val="tx1"/>
                </a:solidFill>
                <a:latin typeface="Open Sans"/>
                <a:ea typeface="Open Sans"/>
                <a:cs typeface="Open Sans"/>
              </a:rPr>
              <a:t> y </a:t>
            </a:r>
            <a:r>
              <a:rPr lang="en-GB" sz="2400" b="0" dirty="0" err="1">
                <a:solidFill>
                  <a:schemeClr val="tx1"/>
                </a:solidFill>
                <a:latin typeface="Open Sans"/>
                <a:ea typeface="Open Sans"/>
                <a:cs typeface="Open Sans"/>
              </a:rPr>
              <a:t>selección</a:t>
            </a:r>
            <a:r>
              <a:rPr lang="en-GB" sz="2400" b="0" dirty="0">
                <a:solidFill>
                  <a:schemeClr val="tx1"/>
                </a:solidFill>
                <a:latin typeface="Open Sans"/>
                <a:ea typeface="Open Sans"/>
                <a:cs typeface="Open Sans"/>
              </a:rPr>
              <a:t> de </a:t>
            </a:r>
            <a:r>
              <a:rPr lang="en-GB" sz="2400" b="0" dirty="0" err="1">
                <a:solidFill>
                  <a:schemeClr val="tx1"/>
                </a:solidFill>
                <a:latin typeface="Open Sans"/>
                <a:ea typeface="Open Sans"/>
                <a:cs typeface="Open Sans"/>
              </a:rPr>
              <a:t>beneficiarios</a:t>
            </a:r>
            <a:endParaRPr lang="en-GB" sz="2400" b="0" dirty="0">
              <a:solidFill>
                <a:schemeClr val="tx1"/>
              </a:solidFill>
              <a:latin typeface="Open Sans"/>
              <a:ea typeface="Open Sans"/>
              <a:cs typeface="Open Sans"/>
            </a:endParaRPr>
          </a:p>
        </p:txBody>
      </p:sp>
      <p:pic>
        <p:nvPicPr>
          <p:cNvPr id="11" name="Picture 10" descr="Logo&#10;&#10;Description automatically generated">
            <a:extLst>
              <a:ext uri="{FF2B5EF4-FFF2-40B4-BE49-F238E27FC236}">
                <a16:creationId xmlns:a16="http://schemas.microsoft.com/office/drawing/2014/main" id="{DE458A70-5F5C-4E44-BB0F-87B246B2AF8C}"/>
              </a:ext>
            </a:extLst>
          </p:cNvPr>
          <p:cNvPicPr>
            <a:picLocks noChangeAspect="1"/>
          </p:cNvPicPr>
          <p:nvPr/>
        </p:nvPicPr>
        <p:blipFill>
          <a:blip r:embed="rId4"/>
          <a:stretch>
            <a:fillRect/>
          </a:stretch>
        </p:blipFill>
        <p:spPr>
          <a:xfrm>
            <a:off x="10480232" y="3494444"/>
            <a:ext cx="991329" cy="2648265"/>
          </a:xfrm>
          <a:prstGeom prst="rect">
            <a:avLst/>
          </a:prstGeom>
        </p:spPr>
      </p:pic>
      <p:sp>
        <p:nvSpPr>
          <p:cNvPr id="12" name="Date Placeholder 4">
            <a:extLst>
              <a:ext uri="{FF2B5EF4-FFF2-40B4-BE49-F238E27FC236}">
                <a16:creationId xmlns:a16="http://schemas.microsoft.com/office/drawing/2014/main" id="{52D83F10-A12A-DC43-92D2-9708578359F6}"/>
              </a:ext>
            </a:extLst>
          </p:cNvPr>
          <p:cNvSpPr txBox="1">
            <a:spLocks/>
          </p:cNvSpPr>
          <p:nvPr/>
        </p:nvSpPr>
        <p:spPr>
          <a:xfrm>
            <a:off x="659231" y="6149794"/>
            <a:ext cx="2743200" cy="365125"/>
          </a:xfrm>
          <a:prstGeom prst="rect">
            <a:avLst/>
          </a:prstGeom>
        </p:spPr>
        <p:txBody>
          <a:bodyPr lIns="91440" tIns="45720" rIns="91440" bIns="45720" anchor="t"/>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dirty="0">
                <a:latin typeface="Open Sans"/>
                <a:ea typeface="Open Sans"/>
                <a:cs typeface="Open Sans"/>
              </a:rPr>
              <a:t>2024 </a:t>
            </a:r>
            <a:r>
              <a:rPr lang="en-GB" sz="1600" b="1" dirty="0" err="1">
                <a:latin typeface="Open Sans"/>
                <a:ea typeface="Open Sans"/>
                <a:cs typeface="Open Sans"/>
              </a:rPr>
              <a:t>abril</a:t>
            </a:r>
          </a:p>
        </p:txBody>
      </p:sp>
      <p:sp>
        <p:nvSpPr>
          <p:cNvPr id="2" name="TextBox 1">
            <a:extLst>
              <a:ext uri="{FF2B5EF4-FFF2-40B4-BE49-F238E27FC236}">
                <a16:creationId xmlns:a16="http://schemas.microsoft.com/office/drawing/2014/main" id="{4E3A401C-E785-171F-1B64-03D3155EE8CE}"/>
              </a:ext>
            </a:extLst>
          </p:cNvPr>
          <p:cNvSpPr txBox="1"/>
          <p:nvPr/>
        </p:nvSpPr>
        <p:spPr>
          <a:xfrm rot="16200000">
            <a:off x="11548078" y="4195705"/>
            <a:ext cx="1057013" cy="230832"/>
          </a:xfrm>
          <a:prstGeom prst="rect">
            <a:avLst/>
          </a:prstGeom>
          <a:noFill/>
        </p:spPr>
        <p:txBody>
          <a:bodyPr wrap="square" rtlCol="0">
            <a:spAutoFit/>
          </a:bodyPr>
          <a:lstStyle/>
          <a:p>
            <a:r>
              <a:rPr lang="en-US" sz="900">
                <a:solidFill>
                  <a:srgbClr val="FFFFFE"/>
                </a:solidFill>
              </a:rPr>
              <a:t>PMA/Badre </a:t>
            </a:r>
            <a:r>
              <a:rPr lang="en-US" sz="900" err="1">
                <a:solidFill>
                  <a:srgbClr val="FFFFFE"/>
                </a:solidFill>
              </a:rPr>
              <a:t>Bahaji</a:t>
            </a:r>
            <a:endParaRPr lang="en-US" sz="900">
              <a:solidFill>
                <a:srgbClr val="FFFFFE"/>
              </a:solidFill>
            </a:endParaRPr>
          </a:p>
        </p:txBody>
      </p:sp>
    </p:spTree>
    <p:extLst>
      <p:ext uri="{BB962C8B-B14F-4D97-AF65-F5344CB8AC3E}">
        <p14:creationId xmlns:p14="http://schemas.microsoft.com/office/powerpoint/2010/main" val="1472955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468" y="1378973"/>
            <a:ext cx="11052000" cy="5345272"/>
          </a:xfrm>
          <a:solidFill>
            <a:srgbClr val="FFFFFF"/>
          </a:solidFill>
        </p:spPr>
        <p:txBody>
          <a:bodyPr vert="horz" lIns="91440" tIns="45720" rIns="91440" bIns="45720" rtlCol="0" anchor="t">
            <a:noAutofit/>
          </a:bodyPr>
          <a:lstStyle/>
          <a:p>
            <a:pPr>
              <a:lnSpc>
                <a:spcPts val="2700"/>
              </a:lnSpc>
              <a:buFont typeface="Wingdings" panose="05000000000000000000" pitchFamily="2" charset="2"/>
              <a:buChar char="v"/>
            </a:pPr>
            <a:r>
              <a:rPr lang="es-CO" sz="2200" spc="60">
                <a:latin typeface="Open Sans"/>
                <a:ea typeface="Open Sans"/>
                <a:cs typeface="Open Sans"/>
              </a:rPr>
              <a:t>La LCS-FS mide en qué medida los hogares han aplicado estrategias de supervivencia como respuesta a la falta de alimentos (o de dinero para comprar alimentos) durante los últimos 30 días anteriores a la encuesta. </a:t>
            </a:r>
          </a:p>
          <a:p>
            <a:pPr>
              <a:lnSpc>
                <a:spcPts val="2700"/>
              </a:lnSpc>
              <a:buFont typeface="Wingdings" panose="05000000000000000000" pitchFamily="2" charset="2"/>
              <a:buChar char="v"/>
            </a:pPr>
            <a:r>
              <a:rPr lang="es-CO" sz="2200" spc="60">
                <a:latin typeface="Open Sans"/>
                <a:ea typeface="Open Sans"/>
                <a:cs typeface="Open Sans"/>
              </a:rPr>
              <a:t>Esto implica una alteración a largo plazo de las pautas de obtención de ingresos o de producción de alimentos y respuestas puntuales como la venta de activos por falta de alimentos.</a:t>
            </a:r>
          </a:p>
          <a:p>
            <a:pPr>
              <a:lnSpc>
                <a:spcPts val="2700"/>
              </a:lnSpc>
              <a:buFont typeface="Wingdings" panose="05000000000000000000" pitchFamily="2" charset="2"/>
              <a:buChar char="v"/>
            </a:pPr>
            <a:r>
              <a:rPr lang="es-CO" sz="2200" spc="60">
                <a:latin typeface="Open Sans"/>
                <a:ea typeface="Open Sans"/>
                <a:cs typeface="Open Sans"/>
              </a:rPr>
              <a:t>Mientras que la puntuación del consumo de alimentos (FCS, por sus siglas en inglés) y el índice de estrategias de afrontamiento reducidas (</a:t>
            </a:r>
            <a:r>
              <a:rPr lang="es-CO" sz="2200" spc="60" err="1">
                <a:latin typeface="Open Sans"/>
                <a:ea typeface="Open Sans"/>
                <a:cs typeface="Open Sans"/>
              </a:rPr>
              <a:t>rCSI</a:t>
            </a:r>
            <a:r>
              <a:rPr lang="es-CO" sz="2200" spc="60">
                <a:latin typeface="Open Sans"/>
                <a:ea typeface="Open Sans"/>
                <a:cs typeface="Open Sans"/>
              </a:rPr>
              <a:t>, por sus siglas en inglés) son aproximaciones a la situación actual de la seguridad alimentaria y abarcan únicamente comportamientos relacionados con la alimentación (por ejemplo, reducir el número/porción de comidas),... </a:t>
            </a:r>
          </a:p>
          <a:p>
            <a:pPr>
              <a:lnSpc>
                <a:spcPts val="2700"/>
              </a:lnSpc>
              <a:buFont typeface="Wingdings" panose="05000000000000000000" pitchFamily="2" charset="2"/>
              <a:buChar char="v"/>
            </a:pPr>
            <a:r>
              <a:rPr lang="es-CO" sz="2200" spc="60">
                <a:latin typeface="Open Sans"/>
                <a:ea typeface="Open Sans"/>
                <a:cs typeface="Open Sans"/>
              </a:rPr>
              <a:t>La LCS-FS, más bien, ayuda a evaluar las capacidades productivas y de afrontamiento de los hogares a más largo plazo y su futuro impacto en el acceso a los alimentos. </a:t>
            </a: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s-CO" sz="3600" b="0" kern="1400" spc="230">
                <a:solidFill>
                  <a:schemeClr val="tx1"/>
                </a:solidFill>
                <a:latin typeface="HALDEN SOLID"/>
                <a:ea typeface="Open Sans Extrabold"/>
                <a:cs typeface="Open Sans Extrabold"/>
              </a:rPr>
              <a:t>LCS-</a:t>
            </a:r>
            <a:r>
              <a:rPr lang="es-CO" sz="3600" b="0" kern="1400" spc="230" err="1">
                <a:solidFill>
                  <a:schemeClr val="tx1"/>
                </a:solidFill>
                <a:latin typeface="HALDEN SOLID"/>
                <a:ea typeface="Open Sans Extrabold"/>
                <a:cs typeface="Open Sans Extrabold"/>
              </a:rPr>
              <a:t>fs</a:t>
            </a:r>
            <a:r>
              <a:rPr lang="es-CO" sz="3600" b="0" kern="1400" spc="230">
                <a:solidFill>
                  <a:schemeClr val="tx1"/>
                </a:solidFill>
                <a:latin typeface="HALDEN SOLID"/>
                <a:ea typeface="Open Sans Extrabold"/>
                <a:cs typeface="Open Sans Extrabold"/>
              </a:rPr>
              <a:t>: ¿Qué es? </a:t>
            </a:r>
            <a:endParaRPr lang="es-CO" sz="3600" b="0" kern="1400" spc="230">
              <a:solidFill>
                <a:schemeClr val="tx1"/>
              </a:solidFill>
              <a:latin typeface="HALDEN SOLID" pitchFamily="2" charset="0"/>
            </a:endParaRPr>
          </a:p>
        </p:txBody>
      </p:sp>
    </p:spTree>
    <p:extLst>
      <p:ext uri="{BB962C8B-B14F-4D97-AF65-F5344CB8AC3E}">
        <p14:creationId xmlns:p14="http://schemas.microsoft.com/office/powerpoint/2010/main" val="976745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7385659"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kern="1400" spc="230">
                <a:solidFill>
                  <a:srgbClr val="FFFFFE"/>
                </a:solidFill>
                <a:latin typeface="HALDEN SOLID" pitchFamily="2" charset="0"/>
                <a:ea typeface="Open Sans Extrabold" panose="020B0606030504020204" pitchFamily="34" charset="0"/>
                <a:cs typeface="Open Sans Extrabold" panose="020B0606030504020204" pitchFamily="34" charset="0"/>
              </a:rPr>
              <a:t>El módulo LCS-FS </a:t>
            </a:r>
            <a:endParaRPr lang="en-GB" b="0" kern="1400" spc="23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555079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marL="0" indent="0">
              <a:lnSpc>
                <a:spcPts val="2700"/>
              </a:lnSpc>
              <a:buNone/>
            </a:pPr>
            <a:endParaRPr lang="es-AR" spc="60" dirty="0"/>
          </a:p>
          <a:p>
            <a:pPr>
              <a:lnSpc>
                <a:spcPct val="90000"/>
              </a:lnSpc>
            </a:pPr>
            <a:r>
              <a:rPr lang="es-AR" sz="2400" spc="60" dirty="0">
                <a:latin typeface="Open Sans"/>
                <a:ea typeface="Open Sans"/>
                <a:cs typeface="Open Sans"/>
              </a:rPr>
              <a:t>Observe cómo está redactada la pregunta principal (en la siguiente diapositiva). La pregunta se refiere a si el hogar aplicó cada estrategia  en los últimos 30 días. </a:t>
            </a:r>
          </a:p>
          <a:p>
            <a:pPr>
              <a:lnSpc>
                <a:spcPct val="90000"/>
              </a:lnSpc>
            </a:pPr>
            <a:r>
              <a:rPr lang="es-AR" sz="2400" spc="60" dirty="0">
                <a:latin typeface="Open Sans"/>
                <a:ea typeface="Open Sans"/>
                <a:cs typeface="Open Sans"/>
              </a:rPr>
              <a:t>Explica la razón de ser de cada estrategia de afrontamiento en el módulo del cuestionario remitiéndote a la </a:t>
            </a:r>
            <a:r>
              <a:rPr lang="es-AR" sz="2400" b="1" dirty="0">
                <a:latin typeface="Open Sans"/>
                <a:ea typeface="Open Sans"/>
                <a:cs typeface="Open Sans"/>
                <a:hlinkClick r:id="rId2">
                  <a:extLst>
                    <a:ext uri="{A12FA001-AC4F-418D-AE19-62706E023703}">
                      <ahyp:hlinkClr xmlns:ahyp="http://schemas.microsoft.com/office/drawing/2018/hyperlinkcolor" val="tx"/>
                    </a:ext>
                  </a:extLst>
                </a:hlinkClick>
              </a:rPr>
              <a:t>lista de estrategias</a:t>
            </a:r>
            <a:r>
              <a:rPr lang="es-AR" sz="2400" spc="60" dirty="0">
                <a:latin typeface="Open Sans"/>
                <a:ea typeface="Open Sans"/>
                <a:cs typeface="Open Sans"/>
              </a:rPr>
              <a:t>.</a:t>
            </a:r>
          </a:p>
          <a:p>
            <a:pPr>
              <a:lnSpc>
                <a:spcPct val="90000"/>
              </a:lnSpc>
            </a:pPr>
            <a:r>
              <a:rPr lang="es-AR" sz="2400" spc="60" dirty="0">
                <a:latin typeface="Open Sans"/>
                <a:ea typeface="Open Sans"/>
                <a:cs typeface="Open Sans"/>
              </a:rPr>
              <a:t>Explique cada una de las respuestas y lo que significan, asegurándose de que se entienden las posibles preguntas de seguimiento y aclaraciones. </a:t>
            </a:r>
          </a:p>
          <a:p>
            <a:pPr>
              <a:lnSpc>
                <a:spcPct val="90000"/>
              </a:lnSpc>
            </a:pPr>
            <a:r>
              <a:rPr lang="es-AR" sz="2400" spc="60" dirty="0">
                <a:latin typeface="Open Sans"/>
                <a:ea typeface="Open Sans"/>
                <a:cs typeface="Open Sans"/>
              </a:rPr>
              <a:t>Para obtener las respuestas más precisas, se debe sondear a los encuestados durante la recogida de datos. </a:t>
            </a:r>
          </a:p>
          <a:p>
            <a:pPr marL="0" indent="0">
              <a:lnSpc>
                <a:spcPct val="90000"/>
              </a:lnSpc>
              <a:buNone/>
            </a:pPr>
            <a:endParaRPr lang="es-AR" sz="2400" spc="60" dirty="0">
              <a:latin typeface="Open Sans"/>
              <a:ea typeface="Open Sans"/>
              <a:cs typeface="Open Sans"/>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LCS-FS: instrucciones de formación 2</a:t>
            </a:r>
          </a:p>
        </p:txBody>
      </p:sp>
    </p:spTree>
    <p:extLst>
      <p:ext uri="{BB962C8B-B14F-4D97-AF65-F5344CB8AC3E}">
        <p14:creationId xmlns:p14="http://schemas.microsoft.com/office/powerpoint/2010/main" val="771532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MÓDULO LCS-FS: pregunta principal</a:t>
            </a:r>
          </a:p>
        </p:txBody>
      </p:sp>
      <p:sp>
        <p:nvSpPr>
          <p:cNvPr id="20" name="TextBox 19">
            <a:extLst>
              <a:ext uri="{FF2B5EF4-FFF2-40B4-BE49-F238E27FC236}">
                <a16:creationId xmlns:a16="http://schemas.microsoft.com/office/drawing/2014/main" id="{E6B59479-BF7E-892C-6FD0-AD26C43DC8CD}"/>
              </a:ext>
            </a:extLst>
          </p:cNvPr>
          <p:cNvSpPr txBox="1"/>
          <p:nvPr/>
        </p:nvSpPr>
        <p:spPr>
          <a:xfrm>
            <a:off x="609601" y="3103927"/>
            <a:ext cx="2714624" cy="2185214"/>
          </a:xfrm>
          <a:prstGeom prst="rect">
            <a:avLst/>
          </a:prstGeom>
          <a:noFill/>
          <a:ln w="57150">
            <a:solidFill>
              <a:schemeClr val="bg1">
                <a:lumMod val="50000"/>
              </a:schemeClr>
            </a:solidFill>
          </a:ln>
        </p:spPr>
        <p:txBody>
          <a:bodyPr wrap="square" rtlCol="0">
            <a:spAutoFit/>
          </a:bodyPr>
          <a:lstStyle/>
          <a:p>
            <a:r>
              <a:rPr lang="en-US" sz="2000" spc="60">
                <a:latin typeface="Open Sans" charset="0"/>
                <a:ea typeface="Open Sans" charset="0"/>
                <a:cs typeface="Open Sans" charset="0"/>
              </a:rPr>
              <a:t>Durante los últimos 30 días, ¿alguien de su hogar tuvo que [ ... ] debido a la falta de alimentos o de dinero para comprarlos?</a:t>
            </a:r>
          </a:p>
          <a:p>
            <a:endParaRPr lang="en-US" sz="1600"/>
          </a:p>
        </p:txBody>
      </p:sp>
      <p:graphicFrame>
        <p:nvGraphicFramePr>
          <p:cNvPr id="2" name="Table 1">
            <a:extLst>
              <a:ext uri="{FF2B5EF4-FFF2-40B4-BE49-F238E27FC236}">
                <a16:creationId xmlns:a16="http://schemas.microsoft.com/office/drawing/2014/main" id="{EF4E7B60-BC05-1F37-20C0-055B4D66BF29}"/>
              </a:ext>
            </a:extLst>
          </p:cNvPr>
          <p:cNvGraphicFramePr>
            <a:graphicFrameLocks noGrp="1"/>
          </p:cNvGraphicFramePr>
          <p:nvPr>
            <p:extLst>
              <p:ext uri="{D42A27DB-BD31-4B8C-83A1-F6EECF244321}">
                <p14:modId xmlns:p14="http://schemas.microsoft.com/office/powerpoint/2010/main" val="964252628"/>
              </p:ext>
            </p:extLst>
          </p:nvPr>
        </p:nvGraphicFramePr>
        <p:xfrm>
          <a:off x="3568390" y="1180170"/>
          <a:ext cx="8392152" cy="5547580"/>
        </p:xfrm>
        <a:graphic>
          <a:graphicData uri="http://schemas.openxmlformats.org/drawingml/2006/table">
            <a:tbl>
              <a:tblPr/>
              <a:tblGrid>
                <a:gridCol w="3494122">
                  <a:extLst>
                    <a:ext uri="{9D8B030D-6E8A-4147-A177-3AD203B41FA5}">
                      <a16:colId xmlns:a16="http://schemas.microsoft.com/office/drawing/2014/main" val="20487821"/>
                    </a:ext>
                  </a:extLst>
                </a:gridCol>
                <a:gridCol w="2123484">
                  <a:extLst>
                    <a:ext uri="{9D8B030D-6E8A-4147-A177-3AD203B41FA5}">
                      <a16:colId xmlns:a16="http://schemas.microsoft.com/office/drawing/2014/main" val="1579870510"/>
                    </a:ext>
                  </a:extLst>
                </a:gridCol>
                <a:gridCol w="1387273">
                  <a:extLst>
                    <a:ext uri="{9D8B030D-6E8A-4147-A177-3AD203B41FA5}">
                      <a16:colId xmlns:a16="http://schemas.microsoft.com/office/drawing/2014/main" val="4194993987"/>
                    </a:ext>
                  </a:extLst>
                </a:gridCol>
                <a:gridCol w="1387273">
                  <a:extLst>
                    <a:ext uri="{9D8B030D-6E8A-4147-A177-3AD203B41FA5}">
                      <a16:colId xmlns:a16="http://schemas.microsoft.com/office/drawing/2014/main" val="758318216"/>
                    </a:ext>
                  </a:extLst>
                </a:gridCol>
              </a:tblGrid>
              <a:tr h="2300440">
                <a:tc>
                  <a:txBody>
                    <a:bodyPr/>
                    <a:lstStyle/>
                    <a:p>
                      <a:pPr marL="0" marR="0">
                        <a:lnSpc>
                          <a:spcPct val="115000"/>
                        </a:lnSpc>
                        <a:spcBef>
                          <a:spcPts val="0"/>
                        </a:spcBef>
                        <a:spcAft>
                          <a:spcPts val="0"/>
                        </a:spcAft>
                      </a:pPr>
                      <a:r>
                        <a:rPr lang="es-ES" sz="900" noProof="0" dirty="0">
                          <a:solidFill>
                            <a:schemeClr val="accent1">
                              <a:lumMod val="50000"/>
                            </a:schemeClr>
                          </a:solidFill>
                          <a:effectLst/>
                          <a:latin typeface="Calibri"/>
                          <a:ea typeface="Calibri"/>
                          <a:cs typeface="Arial"/>
                        </a:rPr>
                        <a:t>Durante los últimos </a:t>
                      </a:r>
                      <a:r>
                        <a:rPr lang="es-ES" sz="900" b="1" noProof="0" dirty="0">
                          <a:solidFill>
                            <a:schemeClr val="accent1">
                              <a:lumMod val="50000"/>
                            </a:schemeClr>
                          </a:solidFill>
                          <a:effectLst/>
                          <a:latin typeface="Calibri"/>
                          <a:ea typeface="Calibri"/>
                          <a:cs typeface="Arial"/>
                        </a:rPr>
                        <a:t>30 días</a:t>
                      </a:r>
                      <a:r>
                        <a:rPr lang="es-ES" sz="900" noProof="0" dirty="0">
                          <a:solidFill>
                            <a:schemeClr val="accent1">
                              <a:lumMod val="50000"/>
                            </a:schemeClr>
                          </a:solidFill>
                          <a:effectLst/>
                          <a:latin typeface="Calibri"/>
                          <a:ea typeface="Calibri"/>
                          <a:cs typeface="Arial"/>
                        </a:rPr>
                        <a:t>, </a:t>
                      </a:r>
                      <a:r>
                        <a:rPr lang="es-ES" sz="900" noProof="0" dirty="0">
                          <a:solidFill>
                            <a:schemeClr val="accent1">
                              <a:lumMod val="50000"/>
                            </a:schemeClr>
                          </a:solidFill>
                          <a:effectLst/>
                          <a:latin typeface="Calibri"/>
                          <a:ea typeface="Times New Roman" panose="02020603050405020304" pitchFamily="18" charset="0"/>
                          <a:cs typeface="Arial"/>
                        </a:rPr>
                        <a:t>¿alguien de su hogar tuvo que realizar alguna de las siguientes actividades debido a la </a:t>
                      </a:r>
                      <a:r>
                        <a:rPr lang="es-ES" sz="900" b="1" noProof="0" dirty="0">
                          <a:solidFill>
                            <a:schemeClr val="accent1">
                              <a:lumMod val="50000"/>
                            </a:schemeClr>
                          </a:solidFill>
                          <a:effectLst/>
                          <a:latin typeface="Calibri"/>
                          <a:ea typeface="Times New Roman" panose="02020603050405020304" pitchFamily="18" charset="0"/>
                          <a:cs typeface="Arial"/>
                        </a:rPr>
                        <a:t>falta de alimentos o de dinero para comprarlos?</a:t>
                      </a:r>
                      <a:endParaRPr lang="es-ES" sz="1200" noProof="0" dirty="0">
                        <a:solidFill>
                          <a:schemeClr val="accent1">
                            <a:lumMod val="50000"/>
                          </a:schemeClr>
                        </a:solidFill>
                        <a:effectLst/>
                        <a:latin typeface="Calibri"/>
                        <a:ea typeface="MS Mincho"/>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s-ES" sz="900" noProof="0" dirty="0">
                          <a:solidFill>
                            <a:schemeClr val="accent1">
                              <a:lumMod val="50000"/>
                            </a:schemeClr>
                          </a:solidFill>
                          <a:effectLst/>
                          <a:latin typeface="Calibri"/>
                          <a:ea typeface="Times New Roman" panose="02020603050405020304" pitchFamily="18" charset="0"/>
                          <a:cs typeface="Arial"/>
                        </a:rPr>
                        <a:t>1</a:t>
                      </a:r>
                      <a:r>
                        <a:rPr lang="es-ES" sz="900" kern="1200" noProof="0" dirty="0">
                          <a:solidFill>
                            <a:schemeClr val="accent1">
                              <a:lumMod val="50000"/>
                            </a:schemeClr>
                          </a:solidFill>
                          <a:effectLst/>
                          <a:latin typeface="Calibri"/>
                          <a:ea typeface="Calibri"/>
                          <a:cs typeface="Arial"/>
                        </a:rPr>
                        <a:t>0 = No, porque no era necesario</a:t>
                      </a:r>
                    </a:p>
                    <a:p>
                      <a:pPr marL="0" marR="0">
                        <a:lnSpc>
                          <a:spcPct val="115000"/>
                        </a:lnSpc>
                        <a:spcBef>
                          <a:spcPts val="0"/>
                        </a:spcBef>
                        <a:spcAft>
                          <a:spcPts val="0"/>
                        </a:spcAft>
                      </a:pPr>
                      <a:r>
                        <a:rPr lang="es-ES" sz="900" kern="1200" noProof="0" dirty="0">
                          <a:solidFill>
                            <a:schemeClr val="accent1">
                              <a:lumMod val="50000"/>
                            </a:schemeClr>
                          </a:solidFill>
                          <a:effectLst/>
                          <a:latin typeface="Calibri"/>
                          <a:ea typeface="Calibri"/>
                          <a:cs typeface="Arial"/>
                        </a:rPr>
                        <a:t>20 = No, porque ya hemos vendido esos activos o hemos aplicado esa acción en los últimos 12 meses y no podemos seguir </a:t>
                      </a:r>
                      <a:r>
                        <a:rPr lang="es-ES" sz="900" kern="1200" noProof="0" dirty="0" err="1">
                          <a:solidFill>
                            <a:schemeClr val="accent1">
                              <a:lumMod val="50000"/>
                            </a:schemeClr>
                          </a:solidFill>
                          <a:effectLst/>
                          <a:latin typeface="Calibri"/>
                          <a:ea typeface="Calibri"/>
                          <a:cs typeface="Arial"/>
                        </a:rPr>
                        <a:t>haciendolo</a:t>
                      </a:r>
                    </a:p>
                    <a:p>
                      <a:pPr marL="0" marR="0">
                        <a:lnSpc>
                          <a:spcPct val="115000"/>
                        </a:lnSpc>
                        <a:spcBef>
                          <a:spcPts val="0"/>
                        </a:spcBef>
                        <a:spcAft>
                          <a:spcPts val="0"/>
                        </a:spcAft>
                      </a:pPr>
                      <a:r>
                        <a:rPr lang="es-ES" sz="900" kern="1200" noProof="0" dirty="0">
                          <a:solidFill>
                            <a:schemeClr val="accent1">
                              <a:lumMod val="50000"/>
                            </a:schemeClr>
                          </a:solidFill>
                          <a:effectLst/>
                          <a:latin typeface="Calibri"/>
                          <a:ea typeface="Calibri"/>
                          <a:cs typeface="Arial"/>
                        </a:rPr>
                        <a:t>30= Sí</a:t>
                      </a:r>
                    </a:p>
                    <a:p>
                      <a:pPr marL="0" marR="0">
                        <a:lnSpc>
                          <a:spcPct val="115000"/>
                        </a:lnSpc>
                        <a:spcBef>
                          <a:spcPts val="0"/>
                        </a:spcBef>
                        <a:spcAft>
                          <a:spcPts val="0"/>
                        </a:spcAft>
                      </a:pPr>
                      <a:r>
                        <a:rPr lang="es-ES" sz="900" kern="1200" noProof="0" dirty="0">
                          <a:solidFill>
                            <a:schemeClr val="accent1">
                              <a:lumMod val="50000"/>
                            </a:schemeClr>
                          </a:solidFill>
                          <a:effectLst/>
                          <a:latin typeface="Calibri"/>
                          <a:ea typeface="Calibri"/>
                          <a:cs typeface="Arial"/>
                        </a:rPr>
                        <a:t>9999= No aplicable (no tiene</a:t>
                      </a:r>
                      <a:r>
                        <a:rPr lang="es-ES" sz="900" noProof="0" dirty="0">
                          <a:solidFill>
                            <a:schemeClr val="accent1">
                              <a:lumMod val="50000"/>
                            </a:schemeClr>
                          </a:solidFill>
                          <a:effectLst/>
                          <a:latin typeface="Calibri"/>
                          <a:ea typeface="Times New Roman" panose="02020603050405020304" pitchFamily="18" charset="0"/>
                          <a:cs typeface="Arial"/>
                        </a:rPr>
                        <a:t> acceso a esta estrategia)</a:t>
                      </a:r>
                      <a:endParaRPr lang="es-ES" sz="1200" noProof="0" dirty="0">
                        <a:solidFill>
                          <a:schemeClr val="accent1">
                            <a:lumMod val="50000"/>
                          </a:schemeClr>
                        </a:solidFill>
                        <a:effectLst/>
                        <a:latin typeface="Calibri"/>
                        <a:ea typeface="MS Mincho"/>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15000"/>
                        </a:lnSpc>
                        <a:spcBef>
                          <a:spcPts val="0"/>
                        </a:spcBef>
                        <a:spcAft>
                          <a:spcPts val="0"/>
                        </a:spcAft>
                      </a:pPr>
                      <a:r>
                        <a:rPr lang="es-ES" sz="900" noProof="0" dirty="0">
                          <a:solidFill>
                            <a:schemeClr val="accent1">
                              <a:lumMod val="50000"/>
                            </a:schemeClr>
                          </a:solidFill>
                          <a:effectLst/>
                          <a:latin typeface="Calibri"/>
                          <a:ea typeface="Times New Roman" panose="02020603050405020304" pitchFamily="18" charset="0"/>
                          <a:cs typeface="Arial"/>
                        </a:rPr>
                        <a:t>Gravedad indicativa de la estrategia</a:t>
                      </a:r>
                      <a:endParaRPr lang="es-ES" sz="1200" noProof="0" dirty="0">
                        <a:solidFill>
                          <a:schemeClr val="accent1">
                            <a:lumMod val="50000"/>
                          </a:schemeClr>
                        </a:solidFill>
                        <a:effectLst/>
                        <a:latin typeface="Calibri"/>
                        <a:ea typeface="MS Mincho"/>
                        <a:cs typeface="Arial"/>
                      </a:endParaRPr>
                    </a:p>
                    <a:p>
                      <a:pPr marL="0" marR="0">
                        <a:lnSpc>
                          <a:spcPct val="115000"/>
                        </a:lnSpc>
                        <a:spcBef>
                          <a:spcPts val="0"/>
                        </a:spcBef>
                        <a:spcAft>
                          <a:spcPts val="0"/>
                        </a:spcAft>
                      </a:pPr>
                      <a:endParaRPr lang="es-ES" sz="1200" noProof="0" dirty="0">
                        <a:solidFill>
                          <a:schemeClr val="accent1">
                            <a:lumMod val="50000"/>
                          </a:schemeClr>
                        </a:solidFill>
                        <a:effectLst/>
                        <a:latin typeface="Calibri"/>
                        <a:ea typeface="MS Mincho"/>
                        <a:cs typeface="Arial"/>
                      </a:endParaRPr>
                    </a:p>
                    <a:p>
                      <a:pPr marL="0" marR="0">
                        <a:lnSpc>
                          <a:spcPct val="115000"/>
                        </a:lnSpc>
                        <a:spcBef>
                          <a:spcPts val="0"/>
                        </a:spcBef>
                        <a:spcAft>
                          <a:spcPts val="0"/>
                        </a:spcAft>
                      </a:pPr>
                      <a:r>
                        <a:rPr lang="es-ES" sz="900" i="1" noProof="0" dirty="0">
                          <a:solidFill>
                            <a:schemeClr val="accent1">
                              <a:lumMod val="50000"/>
                            </a:schemeClr>
                          </a:solidFill>
                          <a:effectLst/>
                          <a:latin typeface="Calibri"/>
                          <a:ea typeface="Times New Roman" panose="02020603050405020304" pitchFamily="18" charset="0"/>
                          <a:cs typeface="Arial"/>
                        </a:rPr>
                        <a:t>(Oficina de país para atribuir la gravedad correspondiente, lo siguiente es sólo un ejemplo)</a:t>
                      </a:r>
                      <a:endParaRPr lang="es-ES" sz="1200" noProof="0" dirty="0">
                        <a:solidFill>
                          <a:schemeClr val="accent1">
                            <a:lumMod val="50000"/>
                          </a:schemeClr>
                        </a:solidFill>
                        <a:effectLst/>
                        <a:latin typeface="Calibri"/>
                        <a:ea typeface="MS Mincho"/>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15000"/>
                        </a:lnSpc>
                        <a:spcBef>
                          <a:spcPts val="0"/>
                        </a:spcBef>
                        <a:spcAft>
                          <a:spcPts val="0"/>
                        </a:spcAft>
                      </a:pPr>
                      <a:endParaRPr lang="es-ES" sz="1200" noProof="0" dirty="0">
                        <a:solidFill>
                          <a:schemeClr val="accent1">
                            <a:lumMod val="50000"/>
                          </a:schemeClr>
                        </a:solidFill>
                        <a:effectLst/>
                        <a:latin typeface="Calibri"/>
                        <a:ea typeface="MS Mincho"/>
                        <a:cs typeface="Arial"/>
                      </a:endParaRPr>
                    </a:p>
                    <a:p>
                      <a:pPr marL="0" marR="0" algn="ctr">
                        <a:lnSpc>
                          <a:spcPct val="115000"/>
                        </a:lnSpc>
                        <a:spcBef>
                          <a:spcPts val="0"/>
                        </a:spcBef>
                        <a:spcAft>
                          <a:spcPts val="0"/>
                        </a:spcAft>
                      </a:pPr>
                      <a:endParaRPr lang="es-ES" sz="1200" noProof="0" dirty="0">
                        <a:solidFill>
                          <a:schemeClr val="accent1">
                            <a:lumMod val="50000"/>
                          </a:schemeClr>
                        </a:solidFill>
                        <a:effectLst/>
                        <a:latin typeface="Calibri"/>
                        <a:ea typeface="MS Mincho"/>
                        <a:cs typeface="Arial"/>
                      </a:endParaRPr>
                    </a:p>
                    <a:p>
                      <a:pPr marL="0" marR="0" algn="ctr">
                        <a:lnSpc>
                          <a:spcPct val="115000"/>
                        </a:lnSpc>
                        <a:spcBef>
                          <a:spcPts val="0"/>
                        </a:spcBef>
                        <a:spcAft>
                          <a:spcPts val="0"/>
                        </a:spcAft>
                      </a:pPr>
                      <a:endParaRPr lang="es-ES" sz="1200" noProof="0" dirty="0">
                        <a:solidFill>
                          <a:schemeClr val="accent1">
                            <a:lumMod val="50000"/>
                          </a:schemeClr>
                        </a:solidFill>
                        <a:effectLst/>
                        <a:latin typeface="Calibri"/>
                        <a:ea typeface="MS Mincho"/>
                        <a:cs typeface="Arial"/>
                      </a:endParaRPr>
                    </a:p>
                    <a:p>
                      <a:pPr marL="0" marR="0" algn="ctr">
                        <a:lnSpc>
                          <a:spcPct val="115000"/>
                        </a:lnSpc>
                        <a:spcBef>
                          <a:spcPts val="0"/>
                        </a:spcBef>
                        <a:spcAft>
                          <a:spcPts val="0"/>
                        </a:spcAft>
                      </a:pPr>
                      <a:endParaRPr lang="es-ES" sz="1200" noProof="0" dirty="0">
                        <a:solidFill>
                          <a:schemeClr val="accent1">
                            <a:lumMod val="50000"/>
                          </a:schemeClr>
                        </a:solidFill>
                        <a:effectLst/>
                        <a:latin typeface="Calibri"/>
                        <a:ea typeface="MS Mincho"/>
                        <a:cs typeface="Arial"/>
                      </a:endParaRPr>
                    </a:p>
                    <a:p>
                      <a:pPr marL="0" marR="0" algn="ctr">
                        <a:lnSpc>
                          <a:spcPct val="115000"/>
                        </a:lnSpc>
                        <a:spcBef>
                          <a:spcPts val="0"/>
                        </a:spcBef>
                        <a:spcAft>
                          <a:spcPts val="0"/>
                        </a:spcAft>
                      </a:pPr>
                      <a:endParaRPr lang="es-ES" sz="1200" noProof="0" dirty="0">
                        <a:solidFill>
                          <a:schemeClr val="accent1">
                            <a:lumMod val="50000"/>
                          </a:schemeClr>
                        </a:solidFill>
                        <a:effectLst/>
                        <a:latin typeface="Calibri"/>
                        <a:ea typeface="MS Mincho"/>
                        <a:cs typeface="Arial"/>
                      </a:endParaRPr>
                    </a:p>
                    <a:p>
                      <a:pPr marL="0" marR="0" algn="ctr">
                        <a:lnSpc>
                          <a:spcPct val="115000"/>
                        </a:lnSpc>
                        <a:spcBef>
                          <a:spcPts val="0"/>
                        </a:spcBef>
                        <a:spcAft>
                          <a:spcPts val="0"/>
                        </a:spcAft>
                      </a:pPr>
                      <a:endParaRPr lang="es-ES" sz="1200" noProof="0" dirty="0">
                        <a:solidFill>
                          <a:schemeClr val="accent1">
                            <a:lumMod val="50000"/>
                          </a:schemeClr>
                        </a:solidFill>
                        <a:effectLst/>
                        <a:latin typeface="Calibri"/>
                        <a:ea typeface="MS Mincho"/>
                        <a:cs typeface="Arial"/>
                      </a:endParaRPr>
                    </a:p>
                    <a:p>
                      <a:pPr marL="0" marR="0" algn="ctr">
                        <a:lnSpc>
                          <a:spcPct val="115000"/>
                        </a:lnSpc>
                        <a:spcBef>
                          <a:spcPts val="0"/>
                        </a:spcBef>
                        <a:spcAft>
                          <a:spcPts val="0"/>
                        </a:spcAft>
                      </a:pPr>
                      <a:endParaRPr lang="es-ES" sz="1200" noProof="0" dirty="0">
                        <a:solidFill>
                          <a:schemeClr val="accent1">
                            <a:lumMod val="50000"/>
                          </a:schemeClr>
                        </a:solidFill>
                        <a:effectLst/>
                        <a:latin typeface="Calibri"/>
                        <a:ea typeface="MS Mincho"/>
                        <a:cs typeface="Arial"/>
                      </a:endParaRPr>
                    </a:p>
                    <a:p>
                      <a:pPr marL="0" marR="0" algn="ctr">
                        <a:lnSpc>
                          <a:spcPct val="115000"/>
                        </a:lnSpc>
                        <a:spcBef>
                          <a:spcPts val="0"/>
                        </a:spcBef>
                        <a:spcAft>
                          <a:spcPts val="0"/>
                        </a:spcAft>
                      </a:pPr>
                      <a:endParaRPr lang="es-ES" sz="1200" noProof="0" dirty="0">
                        <a:solidFill>
                          <a:schemeClr val="accent1">
                            <a:lumMod val="50000"/>
                          </a:schemeClr>
                        </a:solidFill>
                        <a:effectLst/>
                        <a:latin typeface="Calibri"/>
                        <a:ea typeface="MS Mincho"/>
                        <a:cs typeface="Arial"/>
                      </a:endParaRPr>
                    </a:p>
                    <a:p>
                      <a:pPr marL="0" marR="0" algn="ctr">
                        <a:lnSpc>
                          <a:spcPct val="115000"/>
                        </a:lnSpc>
                        <a:spcBef>
                          <a:spcPts val="0"/>
                        </a:spcBef>
                        <a:spcAft>
                          <a:spcPts val="0"/>
                        </a:spcAft>
                      </a:pPr>
                      <a:endParaRPr lang="es-ES" sz="1200" noProof="0" dirty="0">
                        <a:solidFill>
                          <a:schemeClr val="accent1">
                            <a:lumMod val="50000"/>
                          </a:schemeClr>
                        </a:solidFill>
                        <a:effectLst/>
                        <a:latin typeface="Calibri"/>
                        <a:ea typeface="MS Mincho"/>
                        <a:cs typeface="Arial"/>
                      </a:endParaRPr>
                    </a:p>
                    <a:p>
                      <a:pPr marL="0" marR="0" algn="ctr">
                        <a:lnSpc>
                          <a:spcPct val="115000"/>
                        </a:lnSpc>
                        <a:spcBef>
                          <a:spcPts val="0"/>
                        </a:spcBef>
                        <a:spcAft>
                          <a:spcPts val="0"/>
                        </a:spcAft>
                      </a:pPr>
                      <a:endParaRPr lang="es-ES" sz="1200" noProof="0" dirty="0">
                        <a:solidFill>
                          <a:schemeClr val="accent1">
                            <a:lumMod val="50000"/>
                          </a:schemeClr>
                        </a:solidFill>
                        <a:effectLst/>
                        <a:latin typeface="Calibri"/>
                        <a:ea typeface="MS Mincho"/>
                        <a:cs typeface="Arial"/>
                      </a:endParaRPr>
                    </a:p>
                    <a:p>
                      <a:pPr marL="0" marR="0" algn="ctr">
                        <a:lnSpc>
                          <a:spcPct val="115000"/>
                        </a:lnSpc>
                        <a:spcBef>
                          <a:spcPts val="0"/>
                        </a:spcBef>
                        <a:spcAft>
                          <a:spcPts val="0"/>
                        </a:spcAft>
                      </a:pPr>
                      <a:r>
                        <a:rPr lang="es-ES" sz="900" i="1" noProof="0" dirty="0">
                          <a:solidFill>
                            <a:schemeClr val="accent1">
                              <a:lumMod val="50000"/>
                            </a:schemeClr>
                          </a:solidFill>
                          <a:effectLst/>
                          <a:latin typeface="Calibri"/>
                          <a:ea typeface="Calibri"/>
                          <a:cs typeface="Arial"/>
                        </a:rPr>
                        <a:t>Nombres de las variables</a:t>
                      </a:r>
                      <a:endParaRPr lang="es-ES" sz="1200" noProof="0" dirty="0">
                        <a:solidFill>
                          <a:schemeClr val="accent1">
                            <a:lumMod val="50000"/>
                          </a:schemeClr>
                        </a:solidFill>
                        <a:effectLst/>
                        <a:latin typeface="Calibri"/>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960000576"/>
                  </a:ext>
                </a:extLst>
              </a:tr>
              <a:tr h="259322">
                <a:tc>
                  <a:txBody>
                    <a:bodyPr/>
                    <a:lstStyle/>
                    <a:p>
                      <a:pPr marL="0" marR="0" algn="l">
                        <a:lnSpc>
                          <a:spcPct val="100000"/>
                        </a:lnSpc>
                        <a:spcBef>
                          <a:spcPts val="0"/>
                        </a:spcBef>
                        <a:spcAft>
                          <a:spcPts val="0"/>
                        </a:spcAft>
                      </a:pPr>
                      <a:r>
                        <a:rPr lang="es-ES" sz="900" noProof="0" dirty="0">
                          <a:solidFill>
                            <a:schemeClr val="accent1">
                              <a:lumMod val="50000"/>
                            </a:schemeClr>
                          </a:solidFill>
                          <a:effectLst/>
                          <a:latin typeface="Calibri"/>
                          <a:ea typeface="Times New Roman" panose="02020603050405020304" pitchFamily="18" charset="0"/>
                          <a:cs typeface="Arial"/>
                        </a:rPr>
                        <a:t>1.1 </a:t>
                      </a:r>
                      <a:r>
                        <a:rPr lang="es-ES" sz="900" noProof="0" dirty="0">
                          <a:solidFill>
                            <a:schemeClr val="accent1">
                              <a:lumMod val="50000"/>
                            </a:schemeClr>
                          </a:solidFill>
                          <a:effectLst/>
                          <a:highlight>
                            <a:srgbClr val="C0C0C0"/>
                          </a:highlight>
                          <a:latin typeface="Calibri"/>
                          <a:ea typeface="Times New Roman" panose="02020603050405020304" pitchFamily="18" charset="0"/>
                          <a:cs typeface="Arial"/>
                        </a:rPr>
                        <a:t>Vendió bienes del hogar (radio, muebles, televisión, joyas, etc.) </a:t>
                      </a:r>
                      <a:r>
                        <a:rPr lang="es-ES" sz="900" i="1" noProof="0" dirty="0">
                          <a:solidFill>
                            <a:schemeClr val="accent1">
                              <a:lumMod val="50000"/>
                            </a:schemeClr>
                          </a:solidFill>
                          <a:effectLst/>
                          <a:latin typeface="Calibri"/>
                          <a:ea typeface="Times New Roman" panose="02020603050405020304" pitchFamily="18" charset="0"/>
                          <a:cs typeface="Arial"/>
                        </a:rPr>
                        <a:t>por falta de alimentos </a:t>
                      </a: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900" noProof="0" dirty="0">
                          <a:solidFill>
                            <a:schemeClr val="accent1">
                              <a:lumMod val="50000"/>
                            </a:schemeClr>
                          </a:solidFill>
                          <a:effectLst/>
                          <a:latin typeface="Verdana"/>
                          <a:ea typeface="Calibri"/>
                          <a:cs typeface="Arial"/>
                        </a:rPr>
                        <a:t>| __ |</a:t>
                      </a:r>
                      <a:endParaRPr lang="es-ES" sz="1200" noProof="0" dirty="0">
                        <a:solidFill>
                          <a:schemeClr val="accent1">
                            <a:lumMod val="50000"/>
                          </a:schemeClr>
                        </a:solidFill>
                        <a:effectLst/>
                        <a:latin typeface="Verdana"/>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900" noProof="0" dirty="0">
                          <a:solidFill>
                            <a:schemeClr val="accent1">
                              <a:lumMod val="50000"/>
                            </a:schemeClr>
                          </a:solidFill>
                          <a:effectLst/>
                          <a:latin typeface="Calibri"/>
                          <a:ea typeface="Calibri"/>
                          <a:cs typeface="Arial"/>
                        </a:rPr>
                        <a:t>Estrés</a:t>
                      </a:r>
                      <a:endParaRPr lang="es-ES" sz="1200" noProof="0" dirty="0">
                        <a:solidFill>
                          <a:schemeClr val="accent1">
                            <a:lumMod val="50000"/>
                          </a:schemeClr>
                        </a:solidFill>
                        <a:effectLst/>
                        <a:latin typeface="Calibri"/>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900" noProof="0" dirty="0" err="1">
                          <a:solidFill>
                            <a:schemeClr val="accent1">
                              <a:lumMod val="50000"/>
                            </a:schemeClr>
                          </a:solidFill>
                          <a:effectLst/>
                          <a:highlight>
                            <a:srgbClr val="C0C0C0"/>
                          </a:highlight>
                          <a:latin typeface="Calibri"/>
                          <a:ea typeface="Calibri"/>
                          <a:cs typeface="Arial"/>
                        </a:rPr>
                        <a:t>Lcs_stress_DomAsset</a:t>
                      </a:r>
                      <a:endParaRPr lang="es-ES" sz="1200" noProof="0" dirty="0" err="1">
                        <a:solidFill>
                          <a:schemeClr val="accent1">
                            <a:lumMod val="50000"/>
                          </a:schemeClr>
                        </a:solidFill>
                        <a:effectLst/>
                        <a:highlight>
                          <a:srgbClr val="C0C0C0"/>
                        </a:highlight>
                        <a:latin typeface="Calibri"/>
                        <a:ea typeface="Calibri"/>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7736641"/>
                  </a:ext>
                </a:extLst>
              </a:tr>
              <a:tr h="259322">
                <a:tc>
                  <a:txBody>
                    <a:bodyPr/>
                    <a:lstStyle/>
                    <a:p>
                      <a:pPr marL="0" marR="0">
                        <a:lnSpc>
                          <a:spcPct val="100000"/>
                        </a:lnSpc>
                        <a:spcBef>
                          <a:spcPts val="0"/>
                        </a:spcBef>
                        <a:spcAft>
                          <a:spcPts val="0"/>
                        </a:spcAft>
                      </a:pPr>
                      <a:r>
                        <a:rPr lang="es-ES" sz="900" noProof="0" dirty="0">
                          <a:solidFill>
                            <a:schemeClr val="accent1">
                              <a:lumMod val="50000"/>
                            </a:schemeClr>
                          </a:solidFill>
                          <a:effectLst/>
                          <a:latin typeface="Calibri"/>
                          <a:ea typeface="Times New Roman" panose="02020603050405020304" pitchFamily="18" charset="0"/>
                          <a:cs typeface="Arial"/>
                        </a:rPr>
                        <a:t>1.2 </a:t>
                      </a:r>
                      <a:r>
                        <a:rPr lang="es-ES" sz="900" noProof="0" dirty="0">
                          <a:solidFill>
                            <a:schemeClr val="accent1">
                              <a:lumMod val="50000"/>
                            </a:schemeClr>
                          </a:solidFill>
                          <a:effectLst/>
                          <a:highlight>
                            <a:srgbClr val="C0C0C0"/>
                          </a:highlight>
                          <a:latin typeface="Calibri"/>
                          <a:ea typeface="Times New Roman" panose="02020603050405020304" pitchFamily="18" charset="0"/>
                          <a:cs typeface="Arial"/>
                        </a:rPr>
                        <a:t>Pedir dinero prestado para cubrir las necesidades alimentarias</a:t>
                      </a:r>
                      <a:endParaRPr lang="es-ES" sz="1200" noProof="0" dirty="0">
                        <a:solidFill>
                          <a:schemeClr val="accent1">
                            <a:lumMod val="50000"/>
                          </a:schemeClr>
                        </a:solidFill>
                        <a:effectLst/>
                        <a:latin typeface="Calibri"/>
                        <a:ea typeface="MS Mincho"/>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900" noProof="0" dirty="0">
                          <a:solidFill>
                            <a:schemeClr val="accent1">
                              <a:lumMod val="50000"/>
                            </a:schemeClr>
                          </a:solidFill>
                          <a:effectLst/>
                          <a:latin typeface="Verdana"/>
                          <a:ea typeface="Calibri"/>
                          <a:cs typeface="Arial"/>
                        </a:rPr>
                        <a:t>| __ |</a:t>
                      </a:r>
                      <a:endParaRPr lang="es-ES" sz="1200" noProof="0" dirty="0">
                        <a:solidFill>
                          <a:schemeClr val="accent1">
                            <a:lumMod val="50000"/>
                          </a:schemeClr>
                        </a:solidFill>
                        <a:effectLst/>
                        <a:latin typeface="Verdana"/>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900" noProof="0" dirty="0">
                          <a:solidFill>
                            <a:schemeClr val="accent1">
                              <a:lumMod val="50000"/>
                            </a:schemeClr>
                          </a:solidFill>
                          <a:effectLst/>
                          <a:latin typeface="Calibri"/>
                          <a:ea typeface="Calibri"/>
                          <a:cs typeface="Arial"/>
                        </a:rPr>
                        <a:t>Estrés</a:t>
                      </a:r>
                      <a:endParaRPr lang="es-ES" sz="1200" noProof="0" dirty="0">
                        <a:solidFill>
                          <a:schemeClr val="accent1">
                            <a:lumMod val="50000"/>
                          </a:schemeClr>
                        </a:solidFill>
                        <a:effectLst/>
                        <a:latin typeface="Calibri"/>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900" kern="1200" noProof="0" dirty="0" err="1">
                          <a:solidFill>
                            <a:schemeClr val="accent1">
                              <a:lumMod val="50000"/>
                            </a:schemeClr>
                          </a:solidFill>
                          <a:effectLst/>
                          <a:highlight>
                            <a:srgbClr val="C0C0C0"/>
                          </a:highlight>
                          <a:latin typeface="Calibri"/>
                          <a:ea typeface="Calibri"/>
                          <a:cs typeface="Arial"/>
                        </a:rPr>
                        <a:t>Lcs_stress_BorrowCash</a:t>
                      </a: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4970834"/>
                  </a:ext>
                </a:extLst>
              </a:tr>
              <a:tr h="192399">
                <a:tc>
                  <a:txBody>
                    <a:bodyPr/>
                    <a:lstStyle/>
                    <a:p>
                      <a:pPr marL="0" marR="0">
                        <a:lnSpc>
                          <a:spcPct val="100000"/>
                        </a:lnSpc>
                        <a:spcBef>
                          <a:spcPts val="0"/>
                        </a:spcBef>
                        <a:spcAft>
                          <a:spcPts val="0"/>
                        </a:spcAft>
                      </a:pPr>
                      <a:r>
                        <a:rPr lang="es-ES" sz="900" noProof="0" dirty="0">
                          <a:solidFill>
                            <a:schemeClr val="accent1">
                              <a:lumMod val="50000"/>
                            </a:schemeClr>
                          </a:solidFill>
                          <a:effectLst/>
                          <a:latin typeface="Calibri"/>
                          <a:ea typeface="Times New Roman" panose="02020603050405020304" pitchFamily="18" charset="0"/>
                          <a:cs typeface="Arial"/>
                        </a:rPr>
                        <a:t>1,3 </a:t>
                      </a:r>
                      <a:r>
                        <a:rPr lang="es-ES" sz="900" noProof="0" dirty="0">
                          <a:solidFill>
                            <a:schemeClr val="accent1">
                              <a:lumMod val="50000"/>
                            </a:schemeClr>
                          </a:solidFill>
                          <a:effectLst/>
                          <a:highlight>
                            <a:srgbClr val="C0C0C0"/>
                          </a:highlight>
                          <a:latin typeface="Calibri"/>
                          <a:ea typeface="Times New Roman" panose="02020603050405020304" pitchFamily="18" charset="0"/>
                          <a:cs typeface="Arial"/>
                        </a:rPr>
                        <a:t>Ahorros gastados </a:t>
                      </a:r>
                      <a:r>
                        <a:rPr lang="es-ES" sz="900" i="1" noProof="0" dirty="0">
                          <a:solidFill>
                            <a:schemeClr val="accent1">
                              <a:lumMod val="50000"/>
                            </a:schemeClr>
                          </a:solidFill>
                          <a:effectLst/>
                          <a:latin typeface="Calibri"/>
                          <a:ea typeface="Times New Roman" panose="02020603050405020304" pitchFamily="18" charset="0"/>
                          <a:cs typeface="Arial"/>
                        </a:rPr>
                        <a:t>por falta de alimentos </a:t>
                      </a:r>
                      <a:endParaRPr lang="es-ES" sz="1200" noProof="0" dirty="0">
                        <a:solidFill>
                          <a:schemeClr val="accent1">
                            <a:lumMod val="50000"/>
                          </a:schemeClr>
                        </a:solidFill>
                        <a:effectLst/>
                        <a:latin typeface="Open Sans"/>
                        <a:ea typeface="MS Mincho"/>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900" noProof="0" dirty="0">
                          <a:solidFill>
                            <a:schemeClr val="accent1">
                              <a:lumMod val="50000"/>
                            </a:schemeClr>
                          </a:solidFill>
                          <a:effectLst/>
                          <a:latin typeface="Verdana"/>
                          <a:ea typeface="Calibri"/>
                          <a:cs typeface="Arial"/>
                        </a:rPr>
                        <a:t>| __ |</a:t>
                      </a:r>
                      <a:endParaRPr lang="es-ES" sz="1200" noProof="0" dirty="0">
                        <a:solidFill>
                          <a:schemeClr val="accent1">
                            <a:lumMod val="50000"/>
                          </a:schemeClr>
                        </a:solidFill>
                        <a:effectLst/>
                        <a:latin typeface="Verdana"/>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900" noProof="0" dirty="0">
                          <a:solidFill>
                            <a:schemeClr val="accent1">
                              <a:lumMod val="50000"/>
                            </a:schemeClr>
                          </a:solidFill>
                          <a:effectLst/>
                          <a:latin typeface="Calibri"/>
                          <a:ea typeface="Calibri"/>
                          <a:cs typeface="Arial"/>
                        </a:rPr>
                        <a:t>Estrés</a:t>
                      </a:r>
                      <a:endParaRPr lang="es-ES" sz="1200" noProof="0" dirty="0">
                        <a:solidFill>
                          <a:schemeClr val="accent1">
                            <a:lumMod val="50000"/>
                          </a:schemeClr>
                        </a:solidFill>
                        <a:effectLst/>
                        <a:latin typeface="Calibri"/>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900" noProof="0" dirty="0" err="1">
                          <a:solidFill>
                            <a:schemeClr val="accent1">
                              <a:lumMod val="50000"/>
                            </a:schemeClr>
                          </a:solidFill>
                          <a:effectLst/>
                          <a:highlight>
                            <a:srgbClr val="C0C0C0"/>
                          </a:highlight>
                          <a:latin typeface="Calibri"/>
                          <a:ea typeface="Calibri"/>
                          <a:cs typeface="Arial"/>
                        </a:rPr>
                        <a:t>Lcs_stress_Saving</a:t>
                      </a:r>
                      <a:endParaRPr lang="es-ES" sz="1200" noProof="0" dirty="0">
                        <a:solidFill>
                          <a:schemeClr val="accent1">
                            <a:lumMod val="50000"/>
                          </a:schemeClr>
                        </a:solidFill>
                        <a:effectLst/>
                        <a:highlight>
                          <a:srgbClr val="C0C0C0"/>
                        </a:highlight>
                        <a:latin typeface="Calibri"/>
                        <a:ea typeface="Calibri"/>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1156396"/>
                  </a:ext>
                </a:extLst>
              </a:tr>
              <a:tr h="259322">
                <a:tc>
                  <a:txBody>
                    <a:bodyPr/>
                    <a:lstStyle/>
                    <a:p>
                      <a:pPr marL="0" marR="0">
                        <a:lnSpc>
                          <a:spcPct val="100000"/>
                        </a:lnSpc>
                        <a:spcBef>
                          <a:spcPts val="0"/>
                        </a:spcBef>
                        <a:spcAft>
                          <a:spcPts val="0"/>
                        </a:spcAft>
                      </a:pPr>
                      <a:r>
                        <a:rPr lang="es-ES" sz="900" noProof="0" dirty="0">
                          <a:solidFill>
                            <a:schemeClr val="accent1">
                              <a:lumMod val="50000"/>
                            </a:schemeClr>
                          </a:solidFill>
                          <a:effectLst/>
                          <a:latin typeface="Calibri"/>
                          <a:ea typeface="Times New Roman" panose="02020603050405020304" pitchFamily="18" charset="0"/>
                          <a:cs typeface="Arial"/>
                        </a:rPr>
                        <a:t>1,4 Envió </a:t>
                      </a:r>
                      <a:r>
                        <a:rPr lang="es-ES" sz="900" noProof="0" dirty="0">
                          <a:solidFill>
                            <a:schemeClr val="accent1">
                              <a:lumMod val="50000"/>
                            </a:schemeClr>
                          </a:solidFill>
                          <a:effectLst/>
                          <a:highlight>
                            <a:srgbClr val="C0C0C0"/>
                          </a:highlight>
                          <a:latin typeface="Calibri"/>
                          <a:ea typeface="Times New Roman" panose="02020603050405020304" pitchFamily="18" charset="0"/>
                          <a:cs typeface="Arial"/>
                        </a:rPr>
                        <a:t>a los miembros del hogar a comer a otro sitio </a:t>
                      </a:r>
                      <a:r>
                        <a:rPr lang="es-ES" sz="900" i="1" noProof="0" dirty="0">
                          <a:solidFill>
                            <a:schemeClr val="accent1">
                              <a:lumMod val="50000"/>
                            </a:schemeClr>
                          </a:solidFill>
                          <a:effectLst/>
                          <a:highlight>
                            <a:srgbClr val="C0C0C0"/>
                          </a:highlight>
                          <a:latin typeface="Calibri"/>
                          <a:ea typeface="Times New Roman" panose="02020603050405020304" pitchFamily="18" charset="0"/>
                          <a:cs typeface="Arial"/>
                        </a:rPr>
                        <a:t>por </a:t>
                      </a:r>
                      <a:r>
                        <a:rPr lang="es-ES" sz="900" i="1" noProof="0" dirty="0">
                          <a:solidFill>
                            <a:schemeClr val="accent1">
                              <a:lumMod val="50000"/>
                            </a:schemeClr>
                          </a:solidFill>
                          <a:effectLst/>
                          <a:latin typeface="Calibri"/>
                          <a:ea typeface="Times New Roman" panose="02020603050405020304" pitchFamily="18" charset="0"/>
                          <a:cs typeface="Arial"/>
                        </a:rPr>
                        <a:t>falta de alimentos </a:t>
                      </a:r>
                      <a:endParaRPr lang="es-ES" sz="1200" noProof="0" dirty="0">
                        <a:solidFill>
                          <a:schemeClr val="accent1">
                            <a:lumMod val="50000"/>
                          </a:schemeClr>
                        </a:solidFill>
                        <a:effectLst/>
                        <a:latin typeface="Calibri"/>
                        <a:ea typeface="MS Mincho"/>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900" noProof="0" dirty="0">
                          <a:solidFill>
                            <a:schemeClr val="accent1">
                              <a:lumMod val="50000"/>
                            </a:schemeClr>
                          </a:solidFill>
                          <a:effectLst/>
                          <a:latin typeface="Verdana"/>
                          <a:ea typeface="Calibri"/>
                          <a:cs typeface="Arial"/>
                        </a:rPr>
                        <a:t>| __ |</a:t>
                      </a:r>
                      <a:endParaRPr lang="es-ES" sz="1200" noProof="0" dirty="0">
                        <a:solidFill>
                          <a:schemeClr val="accent1">
                            <a:lumMod val="50000"/>
                          </a:schemeClr>
                        </a:solidFill>
                        <a:effectLst/>
                        <a:latin typeface="Verdana"/>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900" noProof="0" dirty="0">
                          <a:solidFill>
                            <a:schemeClr val="accent1">
                              <a:lumMod val="50000"/>
                            </a:schemeClr>
                          </a:solidFill>
                          <a:effectLst/>
                          <a:latin typeface="Calibri"/>
                          <a:ea typeface="Calibri"/>
                          <a:cs typeface="Arial"/>
                        </a:rPr>
                        <a:t>Estrés</a:t>
                      </a:r>
                      <a:endParaRPr lang="es-ES" sz="1200" noProof="0" dirty="0">
                        <a:solidFill>
                          <a:schemeClr val="accent1">
                            <a:lumMod val="50000"/>
                          </a:schemeClr>
                        </a:solidFill>
                        <a:effectLst/>
                        <a:latin typeface="Calibri"/>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900" noProof="0" dirty="0" err="1">
                          <a:solidFill>
                            <a:schemeClr val="accent1">
                              <a:lumMod val="50000"/>
                            </a:schemeClr>
                          </a:solidFill>
                          <a:effectLst/>
                          <a:highlight>
                            <a:srgbClr val="C0C0C0"/>
                          </a:highlight>
                          <a:latin typeface="Calibri"/>
                          <a:ea typeface="Calibri"/>
                          <a:cs typeface="Arial"/>
                        </a:rPr>
                        <a:t>Lcs_stress_EatOut</a:t>
                      </a:r>
                      <a:endParaRPr lang="es-ES" sz="1200" noProof="0" dirty="0" err="1">
                        <a:solidFill>
                          <a:schemeClr val="accent1">
                            <a:lumMod val="50000"/>
                          </a:schemeClr>
                        </a:solidFill>
                        <a:effectLst/>
                        <a:highlight>
                          <a:srgbClr val="C0C0C0"/>
                        </a:highlight>
                        <a:latin typeface="Calibri"/>
                        <a:ea typeface="Calibri"/>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2223477"/>
                  </a:ext>
                </a:extLst>
              </a:tr>
              <a:tr h="401530">
                <a:tc>
                  <a:txBody>
                    <a:bodyPr/>
                    <a:lstStyle/>
                    <a:p>
                      <a:pPr marL="0" marR="0">
                        <a:lnSpc>
                          <a:spcPct val="100000"/>
                        </a:lnSpc>
                        <a:spcBef>
                          <a:spcPts val="0"/>
                        </a:spcBef>
                        <a:spcAft>
                          <a:spcPts val="0"/>
                        </a:spcAft>
                      </a:pPr>
                      <a:r>
                        <a:rPr lang="es-ES" sz="900" noProof="0" dirty="0">
                          <a:solidFill>
                            <a:schemeClr val="accent1">
                              <a:lumMod val="50000"/>
                            </a:schemeClr>
                          </a:solidFill>
                          <a:effectLst/>
                          <a:latin typeface="Calibri"/>
                          <a:ea typeface="Times New Roman" panose="02020603050405020304" pitchFamily="18" charset="0"/>
                          <a:cs typeface="Arial"/>
                        </a:rPr>
                        <a:t>1,5 </a:t>
                      </a:r>
                      <a:r>
                        <a:rPr lang="es-ES" sz="900" noProof="0" dirty="0">
                          <a:solidFill>
                            <a:schemeClr val="accent1">
                              <a:lumMod val="50000"/>
                            </a:schemeClr>
                          </a:solidFill>
                          <a:effectLst/>
                          <a:highlight>
                            <a:srgbClr val="C0C0C0"/>
                          </a:highlight>
                          <a:latin typeface="Calibri"/>
                          <a:ea typeface="Times New Roman" panose="02020603050405020304" pitchFamily="18" charset="0"/>
                          <a:cs typeface="Arial"/>
                        </a:rPr>
                        <a:t>Vendió bienes productivos o medios de transporte (máquina de coser, carretilla, bicicleta, coche, etc.) </a:t>
                      </a:r>
                      <a:r>
                        <a:rPr lang="es-ES" sz="900" i="1" noProof="0" dirty="0">
                          <a:solidFill>
                            <a:schemeClr val="accent1">
                              <a:lumMod val="50000"/>
                            </a:schemeClr>
                          </a:solidFill>
                          <a:effectLst/>
                          <a:latin typeface="Calibri"/>
                          <a:ea typeface="Calibri"/>
                          <a:cs typeface="Arial"/>
                        </a:rPr>
                        <a:t>por falta de alimentos </a:t>
                      </a:r>
                      <a:endParaRPr lang="es-ES" sz="1200" noProof="0" dirty="0">
                        <a:solidFill>
                          <a:schemeClr val="accent1">
                            <a:lumMod val="50000"/>
                          </a:schemeClr>
                        </a:solidFill>
                        <a:effectLst/>
                        <a:latin typeface="Open Sans"/>
                        <a:ea typeface="Calibri"/>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900" noProof="0" dirty="0">
                          <a:solidFill>
                            <a:schemeClr val="accent1">
                              <a:lumMod val="50000"/>
                            </a:schemeClr>
                          </a:solidFill>
                          <a:effectLst/>
                          <a:latin typeface="Verdana"/>
                          <a:ea typeface="Calibri"/>
                          <a:cs typeface="Arial"/>
                        </a:rPr>
                        <a:t>| __ |</a:t>
                      </a:r>
                      <a:endParaRPr lang="es-ES" sz="1200" noProof="0" dirty="0">
                        <a:solidFill>
                          <a:schemeClr val="accent1">
                            <a:lumMod val="50000"/>
                          </a:schemeClr>
                        </a:solidFill>
                        <a:effectLst/>
                        <a:latin typeface="Verdana"/>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900" noProof="0" dirty="0">
                          <a:solidFill>
                            <a:schemeClr val="accent1">
                              <a:lumMod val="50000"/>
                            </a:schemeClr>
                          </a:solidFill>
                          <a:effectLst/>
                          <a:latin typeface="Calibri"/>
                          <a:ea typeface="Calibri"/>
                          <a:cs typeface="Arial"/>
                        </a:rPr>
                        <a:t>Crisis</a:t>
                      </a:r>
                      <a:endParaRPr lang="es-ES" sz="1200" noProof="0" dirty="0">
                        <a:solidFill>
                          <a:schemeClr val="accent1">
                            <a:lumMod val="50000"/>
                          </a:schemeClr>
                        </a:solidFill>
                        <a:effectLst/>
                        <a:latin typeface="Calibri"/>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900" noProof="0" dirty="0" err="1">
                          <a:solidFill>
                            <a:schemeClr val="accent1">
                              <a:lumMod val="50000"/>
                            </a:schemeClr>
                          </a:solidFill>
                          <a:effectLst/>
                          <a:highlight>
                            <a:srgbClr val="C0C0C0"/>
                          </a:highlight>
                          <a:latin typeface="Calibri"/>
                          <a:ea typeface="Calibri"/>
                          <a:cs typeface="Arial"/>
                        </a:rPr>
                        <a:t>Lcs_crisis_ProdAssets</a:t>
                      </a:r>
                      <a:endParaRPr lang="es-ES" sz="1200" noProof="0" dirty="0" err="1">
                        <a:solidFill>
                          <a:schemeClr val="accent1">
                            <a:lumMod val="50000"/>
                          </a:schemeClr>
                        </a:solidFill>
                        <a:effectLst/>
                        <a:highlight>
                          <a:srgbClr val="C0C0C0"/>
                        </a:highlight>
                        <a:latin typeface="Calibri"/>
                        <a:ea typeface="Calibri"/>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1402958"/>
                  </a:ext>
                </a:extLst>
              </a:tr>
              <a:tr h="259322">
                <a:tc>
                  <a:txBody>
                    <a:bodyPr/>
                    <a:lstStyle/>
                    <a:p>
                      <a:pPr marL="0" marR="0">
                        <a:lnSpc>
                          <a:spcPct val="100000"/>
                        </a:lnSpc>
                        <a:spcBef>
                          <a:spcPts val="0"/>
                        </a:spcBef>
                        <a:spcAft>
                          <a:spcPts val="0"/>
                        </a:spcAft>
                      </a:pPr>
                      <a:r>
                        <a:rPr lang="es-ES" sz="900" noProof="0" dirty="0">
                          <a:solidFill>
                            <a:schemeClr val="accent1">
                              <a:lumMod val="50000"/>
                            </a:schemeClr>
                          </a:solidFill>
                          <a:effectLst/>
                          <a:latin typeface="Calibri"/>
                          <a:ea typeface="Times New Roman" panose="02020603050405020304" pitchFamily="18" charset="0"/>
                          <a:cs typeface="Arial"/>
                        </a:rPr>
                        <a:t>1,6 </a:t>
                      </a:r>
                      <a:r>
                        <a:rPr lang="es-ES" sz="900" noProof="0" dirty="0">
                          <a:solidFill>
                            <a:schemeClr val="accent1">
                              <a:lumMod val="50000"/>
                            </a:schemeClr>
                          </a:solidFill>
                          <a:effectLst/>
                          <a:highlight>
                            <a:srgbClr val="C0C0C0"/>
                          </a:highlight>
                          <a:latin typeface="Calibri"/>
                          <a:ea typeface="Times New Roman" panose="02020603050405020304" pitchFamily="18" charset="0"/>
                          <a:cs typeface="Arial"/>
                        </a:rPr>
                        <a:t>Reducción de los gastos sanitarios esenciales (incluidos los medicamentos) por </a:t>
                      </a:r>
                      <a:r>
                        <a:rPr lang="es-ES" sz="900" i="1" noProof="0" dirty="0">
                          <a:solidFill>
                            <a:schemeClr val="accent1">
                              <a:lumMod val="50000"/>
                            </a:schemeClr>
                          </a:solidFill>
                          <a:effectLst/>
                          <a:latin typeface="Calibri"/>
                          <a:ea typeface="Times New Roman" panose="02020603050405020304" pitchFamily="18" charset="0"/>
                          <a:cs typeface="Arial"/>
                        </a:rPr>
                        <a:t>falta de alimentos </a:t>
                      </a:r>
                      <a:endParaRPr lang="es-ES" sz="1200" noProof="0" dirty="0">
                        <a:solidFill>
                          <a:schemeClr val="accent1">
                            <a:lumMod val="50000"/>
                          </a:schemeClr>
                        </a:solidFill>
                        <a:effectLst/>
                        <a:latin typeface="Open Sans"/>
                        <a:ea typeface="MS Mincho"/>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900" noProof="0" dirty="0">
                          <a:solidFill>
                            <a:schemeClr val="accent1">
                              <a:lumMod val="50000"/>
                            </a:schemeClr>
                          </a:solidFill>
                          <a:effectLst/>
                          <a:latin typeface="Verdana"/>
                          <a:ea typeface="Calibri"/>
                          <a:cs typeface="Arial"/>
                        </a:rPr>
                        <a:t>| __ |</a:t>
                      </a:r>
                      <a:endParaRPr lang="es-ES" sz="1200" noProof="0" dirty="0">
                        <a:solidFill>
                          <a:schemeClr val="accent1">
                            <a:lumMod val="50000"/>
                          </a:schemeClr>
                        </a:solidFill>
                        <a:effectLst/>
                        <a:latin typeface="Verdana"/>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900" noProof="0" dirty="0">
                          <a:solidFill>
                            <a:schemeClr val="accent1">
                              <a:lumMod val="50000"/>
                            </a:schemeClr>
                          </a:solidFill>
                          <a:effectLst/>
                          <a:latin typeface="Calibri"/>
                          <a:ea typeface="Calibri"/>
                          <a:cs typeface="Arial"/>
                        </a:rPr>
                        <a:t>Crisis</a:t>
                      </a:r>
                      <a:endParaRPr lang="es-ES" sz="1200" noProof="0" dirty="0">
                        <a:solidFill>
                          <a:schemeClr val="accent1">
                            <a:lumMod val="50000"/>
                          </a:schemeClr>
                        </a:solidFill>
                        <a:effectLst/>
                        <a:latin typeface="Calibri"/>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900" noProof="0" dirty="0" err="1">
                          <a:solidFill>
                            <a:schemeClr val="accent1">
                              <a:lumMod val="50000"/>
                            </a:schemeClr>
                          </a:solidFill>
                          <a:effectLst/>
                          <a:highlight>
                            <a:srgbClr val="C0C0C0"/>
                          </a:highlight>
                          <a:latin typeface="Calibri"/>
                          <a:ea typeface="Calibri"/>
                          <a:cs typeface="Arial"/>
                        </a:rPr>
                        <a:t>Lcs_crisis_Salud</a:t>
                      </a:r>
                      <a:endParaRPr lang="es-ES" sz="1200" noProof="0" dirty="0" err="1">
                        <a:solidFill>
                          <a:schemeClr val="accent1">
                            <a:lumMod val="50000"/>
                          </a:schemeClr>
                        </a:solidFill>
                        <a:effectLst/>
                        <a:highlight>
                          <a:srgbClr val="C0C0C0"/>
                        </a:highlight>
                        <a:latin typeface="Calibri"/>
                        <a:ea typeface="Calibri"/>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420953"/>
                  </a:ext>
                </a:extLst>
              </a:tr>
              <a:tr h="259322">
                <a:tc>
                  <a:txBody>
                    <a:bodyPr/>
                    <a:lstStyle/>
                    <a:p>
                      <a:pPr marL="0" marR="0">
                        <a:lnSpc>
                          <a:spcPct val="100000"/>
                        </a:lnSpc>
                        <a:spcBef>
                          <a:spcPts val="0"/>
                        </a:spcBef>
                        <a:spcAft>
                          <a:spcPts val="0"/>
                        </a:spcAft>
                      </a:pPr>
                      <a:r>
                        <a:rPr lang="es-ES" sz="900" noProof="0" dirty="0">
                          <a:solidFill>
                            <a:schemeClr val="accent1">
                              <a:lumMod val="50000"/>
                            </a:schemeClr>
                          </a:solidFill>
                          <a:effectLst/>
                          <a:latin typeface="Calibri"/>
                          <a:ea typeface="Calibri"/>
                          <a:cs typeface="Arial"/>
                        </a:rPr>
                        <a:t>1,7 </a:t>
                      </a:r>
                      <a:r>
                        <a:rPr lang="es-ES" sz="900" noProof="0" dirty="0">
                          <a:solidFill>
                            <a:schemeClr val="accent1">
                              <a:lumMod val="50000"/>
                            </a:schemeClr>
                          </a:solidFill>
                          <a:effectLst/>
                          <a:highlight>
                            <a:srgbClr val="C0C0C0"/>
                          </a:highlight>
                          <a:latin typeface="Calibri"/>
                          <a:ea typeface="Calibri"/>
                          <a:cs typeface="Arial"/>
                        </a:rPr>
                        <a:t>Retiró a los niños de la escuela </a:t>
                      </a:r>
                      <a:r>
                        <a:rPr lang="es-ES" sz="900" i="1" noProof="0" dirty="0">
                          <a:solidFill>
                            <a:schemeClr val="accent1">
                              <a:lumMod val="50000"/>
                            </a:schemeClr>
                          </a:solidFill>
                          <a:effectLst/>
                          <a:latin typeface="Calibri"/>
                          <a:ea typeface="Times New Roman" panose="02020603050405020304" pitchFamily="18" charset="0"/>
                          <a:cs typeface="Arial"/>
                        </a:rPr>
                        <a:t>por falta de alimentos </a:t>
                      </a:r>
                      <a:endParaRPr lang="es-ES" sz="1200" noProof="0" dirty="0">
                        <a:solidFill>
                          <a:schemeClr val="accent1">
                            <a:lumMod val="50000"/>
                          </a:schemeClr>
                        </a:solidFill>
                        <a:effectLst/>
                        <a:latin typeface="Open Sans"/>
                        <a:ea typeface="MS Mincho"/>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900" noProof="0" dirty="0">
                          <a:solidFill>
                            <a:schemeClr val="accent1">
                              <a:lumMod val="50000"/>
                            </a:schemeClr>
                          </a:solidFill>
                          <a:effectLst/>
                          <a:latin typeface="Verdana"/>
                          <a:ea typeface="Calibri"/>
                          <a:cs typeface="Arial"/>
                        </a:rPr>
                        <a:t>| __ |</a:t>
                      </a:r>
                      <a:endParaRPr lang="es-ES" sz="1200" noProof="0" dirty="0">
                        <a:solidFill>
                          <a:schemeClr val="accent1">
                            <a:lumMod val="50000"/>
                          </a:schemeClr>
                        </a:solidFill>
                        <a:effectLst/>
                        <a:latin typeface="Verdana"/>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900" noProof="0" dirty="0">
                          <a:solidFill>
                            <a:schemeClr val="accent1">
                              <a:lumMod val="50000"/>
                            </a:schemeClr>
                          </a:solidFill>
                          <a:effectLst/>
                          <a:latin typeface="Calibri"/>
                          <a:ea typeface="Calibri"/>
                          <a:cs typeface="Arial"/>
                        </a:rPr>
                        <a:t>Crisis</a:t>
                      </a:r>
                      <a:endParaRPr lang="es-ES" sz="1200" noProof="0" dirty="0">
                        <a:solidFill>
                          <a:schemeClr val="accent1">
                            <a:lumMod val="50000"/>
                          </a:schemeClr>
                        </a:solidFill>
                        <a:effectLst/>
                        <a:latin typeface="Calibri"/>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900" noProof="0" dirty="0" err="1">
                          <a:solidFill>
                            <a:schemeClr val="accent1">
                              <a:lumMod val="50000"/>
                            </a:schemeClr>
                          </a:solidFill>
                          <a:effectLst/>
                          <a:highlight>
                            <a:srgbClr val="C0C0C0"/>
                          </a:highlight>
                          <a:latin typeface="Calibri"/>
                          <a:ea typeface="Calibri"/>
                          <a:cs typeface="Arial"/>
                        </a:rPr>
                        <a:t>Lcs_crisis_OutSchool</a:t>
                      </a:r>
                      <a:endParaRPr lang="es-ES" sz="1200" noProof="0" dirty="0" err="1">
                        <a:solidFill>
                          <a:schemeClr val="accent1">
                            <a:lumMod val="50000"/>
                          </a:schemeClr>
                        </a:solidFill>
                        <a:effectLst/>
                        <a:highlight>
                          <a:srgbClr val="C0C0C0"/>
                        </a:highlight>
                        <a:latin typeface="Calibri"/>
                        <a:ea typeface="Calibri"/>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1697943"/>
                  </a:ext>
                </a:extLst>
              </a:tr>
              <a:tr h="401530">
                <a:tc>
                  <a:txBody>
                    <a:bodyPr/>
                    <a:lstStyle/>
                    <a:p>
                      <a:pPr marL="0" marR="0">
                        <a:lnSpc>
                          <a:spcPct val="100000"/>
                        </a:lnSpc>
                        <a:spcBef>
                          <a:spcPts val="0"/>
                        </a:spcBef>
                        <a:spcAft>
                          <a:spcPts val="0"/>
                        </a:spcAft>
                      </a:pPr>
                      <a:r>
                        <a:rPr lang="es-ES" sz="900" noProof="0" dirty="0">
                          <a:solidFill>
                            <a:schemeClr val="accent1">
                              <a:lumMod val="50000"/>
                            </a:schemeClr>
                          </a:solidFill>
                          <a:effectLst/>
                          <a:latin typeface="Calibri"/>
                          <a:ea typeface="Calibri"/>
                          <a:cs typeface="Arial"/>
                        </a:rPr>
                        <a:t>1,8 </a:t>
                      </a:r>
                      <a:r>
                        <a:rPr lang="es-ES" sz="900" noProof="0" dirty="0">
                          <a:solidFill>
                            <a:schemeClr val="accent1">
                              <a:lumMod val="50000"/>
                            </a:schemeClr>
                          </a:solidFill>
                          <a:effectLst/>
                          <a:highlight>
                            <a:srgbClr val="C0C0C0"/>
                          </a:highlight>
                          <a:latin typeface="Calibri"/>
                          <a:ea typeface="Calibri"/>
                          <a:cs typeface="Arial"/>
                        </a:rPr>
                        <a:t>Hipotecó/vendió la casa donde vivía permanentemente o el terreno debido a la </a:t>
                      </a:r>
                      <a:r>
                        <a:rPr lang="es-ES" sz="900" i="1" noProof="0" dirty="0">
                          <a:solidFill>
                            <a:schemeClr val="accent1">
                              <a:lumMod val="50000"/>
                            </a:schemeClr>
                          </a:solidFill>
                          <a:effectLst/>
                          <a:latin typeface="Calibri"/>
                          <a:ea typeface="Times New Roman" panose="02020603050405020304" pitchFamily="18" charset="0"/>
                          <a:cs typeface="Arial"/>
                        </a:rPr>
                        <a:t>falta de alimentos</a:t>
                      </a:r>
                      <a:endParaRPr lang="es-ES" sz="1200" noProof="0" dirty="0">
                        <a:solidFill>
                          <a:schemeClr val="accent1">
                            <a:lumMod val="50000"/>
                          </a:schemeClr>
                        </a:solidFill>
                        <a:effectLst/>
                        <a:latin typeface="Calibri"/>
                        <a:ea typeface="MS Mincho"/>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900" noProof="0" dirty="0">
                          <a:solidFill>
                            <a:schemeClr val="accent1">
                              <a:lumMod val="50000"/>
                            </a:schemeClr>
                          </a:solidFill>
                          <a:effectLst/>
                          <a:latin typeface="Verdana"/>
                          <a:ea typeface="Calibri"/>
                          <a:cs typeface="Arial"/>
                        </a:rPr>
                        <a:t>| __ |</a:t>
                      </a:r>
                      <a:endParaRPr lang="es-ES" sz="1200" noProof="0" dirty="0">
                        <a:solidFill>
                          <a:schemeClr val="accent1">
                            <a:lumMod val="50000"/>
                          </a:schemeClr>
                        </a:solidFill>
                        <a:effectLst/>
                        <a:latin typeface="Verdana"/>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900" noProof="0" dirty="0">
                          <a:solidFill>
                            <a:schemeClr val="accent1">
                              <a:lumMod val="50000"/>
                            </a:schemeClr>
                          </a:solidFill>
                          <a:effectLst/>
                          <a:latin typeface="Calibri"/>
                          <a:ea typeface="Calibri"/>
                          <a:cs typeface="Arial"/>
                        </a:rPr>
                        <a:t>Emergencia</a:t>
                      </a:r>
                      <a:endParaRPr lang="es-ES" sz="1200" noProof="0" dirty="0">
                        <a:solidFill>
                          <a:schemeClr val="accent1">
                            <a:lumMod val="50000"/>
                          </a:schemeClr>
                        </a:solidFill>
                        <a:effectLst/>
                        <a:latin typeface="Calibri"/>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900" noProof="0" dirty="0" err="1">
                          <a:solidFill>
                            <a:schemeClr val="accent1">
                              <a:lumMod val="50000"/>
                            </a:schemeClr>
                          </a:solidFill>
                          <a:effectLst/>
                          <a:highlight>
                            <a:srgbClr val="C0C0C0"/>
                          </a:highlight>
                          <a:latin typeface="Calibri"/>
                          <a:ea typeface="Calibri"/>
                          <a:cs typeface="Arial"/>
                        </a:rPr>
                        <a:t>Lcs_em_ResAsset</a:t>
                      </a:r>
                      <a:endParaRPr lang="es-ES" sz="1200" noProof="0" dirty="0" err="1">
                        <a:solidFill>
                          <a:schemeClr val="accent1">
                            <a:lumMod val="50000"/>
                          </a:schemeClr>
                        </a:solidFill>
                        <a:effectLst/>
                        <a:highlight>
                          <a:srgbClr val="C0C0C0"/>
                        </a:highlight>
                        <a:latin typeface="Calibri"/>
                        <a:ea typeface="Calibri"/>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0582550"/>
                  </a:ext>
                </a:extLst>
              </a:tr>
              <a:tr h="259322">
                <a:tc>
                  <a:txBody>
                    <a:bodyPr/>
                    <a:lstStyle/>
                    <a:p>
                      <a:pPr marL="0" marR="0">
                        <a:lnSpc>
                          <a:spcPct val="100000"/>
                        </a:lnSpc>
                        <a:spcBef>
                          <a:spcPts val="0"/>
                        </a:spcBef>
                        <a:spcAft>
                          <a:spcPts val="0"/>
                        </a:spcAft>
                      </a:pPr>
                      <a:r>
                        <a:rPr lang="es-ES" sz="900" noProof="0" dirty="0">
                          <a:solidFill>
                            <a:schemeClr val="accent1">
                              <a:lumMod val="50000"/>
                            </a:schemeClr>
                          </a:solidFill>
                          <a:effectLst/>
                          <a:latin typeface="Calibri"/>
                          <a:ea typeface="Calibri"/>
                          <a:cs typeface="Arial"/>
                        </a:rPr>
                        <a:t>1,9 </a:t>
                      </a:r>
                      <a:r>
                        <a:rPr lang="es-ES" sz="900" noProof="0" dirty="0">
                          <a:solidFill>
                            <a:schemeClr val="accent1">
                              <a:lumMod val="50000"/>
                            </a:schemeClr>
                          </a:solidFill>
                          <a:effectLst/>
                          <a:highlight>
                            <a:srgbClr val="C0C0C0"/>
                          </a:highlight>
                          <a:latin typeface="Calibri"/>
                          <a:ea typeface="Calibri"/>
                          <a:cs typeface="Arial"/>
                        </a:rPr>
                        <a:t>Mendigó (pidió dinero/comida a desconocidos en la calle) o rebuscó en la basura </a:t>
                      </a:r>
                      <a:r>
                        <a:rPr lang="es-ES" sz="900" noProof="0" dirty="0">
                          <a:solidFill>
                            <a:schemeClr val="accent1">
                              <a:lumMod val="50000"/>
                            </a:schemeClr>
                          </a:solidFill>
                          <a:effectLst/>
                          <a:latin typeface="Calibri"/>
                          <a:ea typeface="Calibri"/>
                          <a:cs typeface="Arial"/>
                        </a:rPr>
                        <a:t>por </a:t>
                      </a:r>
                      <a:r>
                        <a:rPr lang="es-ES" sz="900" i="1" noProof="0" dirty="0">
                          <a:solidFill>
                            <a:schemeClr val="accent1">
                              <a:lumMod val="50000"/>
                            </a:schemeClr>
                          </a:solidFill>
                          <a:effectLst/>
                          <a:latin typeface="Calibri"/>
                          <a:ea typeface="Calibri"/>
                          <a:cs typeface="Arial"/>
                        </a:rPr>
                        <a:t>falta de alimentos </a:t>
                      </a:r>
                      <a:endParaRPr lang="es-ES" sz="1200" noProof="0" dirty="0">
                        <a:solidFill>
                          <a:schemeClr val="accent1">
                            <a:lumMod val="50000"/>
                          </a:schemeClr>
                        </a:solidFill>
                        <a:effectLst/>
                        <a:latin typeface="Open Sans"/>
                        <a:ea typeface="Calibri"/>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900" noProof="0" dirty="0">
                          <a:solidFill>
                            <a:schemeClr val="accent1">
                              <a:lumMod val="50000"/>
                            </a:schemeClr>
                          </a:solidFill>
                          <a:effectLst/>
                          <a:latin typeface="Verdana"/>
                          <a:ea typeface="Calibri"/>
                          <a:cs typeface="Arial"/>
                        </a:rPr>
                        <a:t>| __ |</a:t>
                      </a:r>
                      <a:endParaRPr lang="es-ES" sz="1200" noProof="0" dirty="0">
                        <a:solidFill>
                          <a:schemeClr val="accent1">
                            <a:lumMod val="50000"/>
                          </a:schemeClr>
                        </a:solidFill>
                        <a:effectLst/>
                        <a:latin typeface="Verdana"/>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900" noProof="0" dirty="0">
                          <a:solidFill>
                            <a:schemeClr val="accent1">
                              <a:lumMod val="50000"/>
                            </a:schemeClr>
                          </a:solidFill>
                          <a:effectLst/>
                          <a:latin typeface="Calibri"/>
                          <a:ea typeface="Calibri"/>
                          <a:cs typeface="Arial"/>
                        </a:rPr>
                        <a:t>Emergencia</a:t>
                      </a:r>
                      <a:endParaRPr lang="es-ES" sz="1200" noProof="0" dirty="0">
                        <a:solidFill>
                          <a:schemeClr val="accent1">
                            <a:lumMod val="50000"/>
                          </a:schemeClr>
                        </a:solidFill>
                        <a:effectLst/>
                        <a:latin typeface="Calibri"/>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900" noProof="0" dirty="0" err="1">
                          <a:solidFill>
                            <a:schemeClr val="accent1">
                              <a:lumMod val="50000"/>
                            </a:schemeClr>
                          </a:solidFill>
                          <a:effectLst/>
                          <a:highlight>
                            <a:srgbClr val="C0C0C0"/>
                          </a:highlight>
                          <a:latin typeface="Calibri"/>
                          <a:ea typeface="Calibri"/>
                          <a:cs typeface="Arial"/>
                        </a:rPr>
                        <a:t>Lcs_em_Begged</a:t>
                      </a:r>
                      <a:endParaRPr lang="es-ES" sz="1200" noProof="0" dirty="0" err="1">
                        <a:solidFill>
                          <a:schemeClr val="accent1">
                            <a:lumMod val="50000"/>
                          </a:schemeClr>
                        </a:solidFill>
                        <a:effectLst/>
                        <a:highlight>
                          <a:srgbClr val="C0C0C0"/>
                        </a:highlight>
                        <a:latin typeface="Calibri"/>
                        <a:ea typeface="Calibri"/>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4761339"/>
                  </a:ext>
                </a:extLst>
              </a:tr>
              <a:tr h="635757">
                <a:tc>
                  <a:txBody>
                    <a:bodyPr/>
                    <a:lstStyle/>
                    <a:p>
                      <a:pPr marL="0" marR="0">
                        <a:lnSpc>
                          <a:spcPct val="100000"/>
                        </a:lnSpc>
                        <a:spcBef>
                          <a:spcPts val="0"/>
                        </a:spcBef>
                        <a:spcAft>
                          <a:spcPts val="0"/>
                        </a:spcAft>
                      </a:pPr>
                      <a:r>
                        <a:rPr lang="es-ES" sz="900" noProof="0" dirty="0">
                          <a:solidFill>
                            <a:schemeClr val="accent1">
                              <a:lumMod val="50000"/>
                            </a:schemeClr>
                          </a:solidFill>
                          <a:effectLst/>
                          <a:latin typeface="Calibri"/>
                          <a:ea typeface="Calibri"/>
                          <a:cs typeface="Arial"/>
                        </a:rPr>
                        <a:t>1.10 </a:t>
                      </a:r>
                      <a:r>
                        <a:rPr lang="es-ES" sz="900" kern="1200" noProof="0" dirty="0">
                          <a:solidFill>
                            <a:schemeClr val="accent1">
                              <a:lumMod val="50000"/>
                            </a:schemeClr>
                          </a:solidFill>
                          <a:effectLst/>
                          <a:highlight>
                            <a:srgbClr val="C0C0C0"/>
                          </a:highlight>
                          <a:latin typeface="Calibri"/>
                          <a:ea typeface="Calibri"/>
                          <a:cs typeface="Arial"/>
                        </a:rPr>
                        <a:t>Realizar trabajos o actividades generadoras de ingresos socialmente degradantes, de alto riesgo, explotadores o que pongan en peligro la vida (por ejemplo, contrabando, robo, adhesión a grupos armados, prostitución) debido a la </a:t>
                      </a:r>
                      <a:r>
                        <a:rPr lang="es-ES" sz="900" i="1" noProof="0" dirty="0">
                          <a:solidFill>
                            <a:schemeClr val="accent1">
                              <a:lumMod val="50000"/>
                            </a:schemeClr>
                          </a:solidFill>
                          <a:effectLst/>
                          <a:latin typeface="Calibri"/>
                          <a:ea typeface="Calibri"/>
                          <a:cs typeface="Arial"/>
                        </a:rPr>
                        <a:t>falta de alimentos. </a:t>
                      </a:r>
                      <a:endParaRPr lang="es-ES" sz="1200" noProof="0" dirty="0">
                        <a:solidFill>
                          <a:schemeClr val="accent1">
                            <a:lumMod val="50000"/>
                          </a:schemeClr>
                        </a:solidFill>
                        <a:effectLst/>
                        <a:latin typeface="Open Sans"/>
                        <a:ea typeface="Calibri"/>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900" noProof="0" dirty="0">
                          <a:solidFill>
                            <a:schemeClr val="accent1">
                              <a:lumMod val="50000"/>
                            </a:schemeClr>
                          </a:solidFill>
                          <a:effectLst/>
                          <a:latin typeface="Verdana"/>
                          <a:ea typeface="Calibri"/>
                          <a:cs typeface="Arial"/>
                        </a:rPr>
                        <a:t>| __ |</a:t>
                      </a:r>
                      <a:endParaRPr lang="es-ES" sz="1200" noProof="0" dirty="0">
                        <a:solidFill>
                          <a:schemeClr val="accent1">
                            <a:lumMod val="50000"/>
                          </a:schemeClr>
                        </a:solidFill>
                        <a:effectLst/>
                        <a:latin typeface="Verdana"/>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900" noProof="0" dirty="0">
                          <a:solidFill>
                            <a:schemeClr val="accent1">
                              <a:lumMod val="50000"/>
                            </a:schemeClr>
                          </a:solidFill>
                          <a:effectLst/>
                          <a:latin typeface="Calibri"/>
                          <a:ea typeface="Calibri"/>
                          <a:cs typeface="Arial"/>
                        </a:rPr>
                        <a:t>Emergencia</a:t>
                      </a:r>
                      <a:endParaRPr lang="es-ES" sz="1200" noProof="0" dirty="0">
                        <a:solidFill>
                          <a:schemeClr val="accent1">
                            <a:lumMod val="50000"/>
                          </a:schemeClr>
                        </a:solidFill>
                        <a:effectLst/>
                        <a:latin typeface="Calibri"/>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900" noProof="0" dirty="0" err="1">
                          <a:solidFill>
                            <a:schemeClr val="accent1">
                              <a:lumMod val="50000"/>
                            </a:schemeClr>
                          </a:solidFill>
                          <a:effectLst/>
                          <a:highlight>
                            <a:srgbClr val="C0C0C0"/>
                          </a:highlight>
                          <a:latin typeface="Calibri"/>
                          <a:ea typeface="Calibri"/>
                          <a:cs typeface="Arial"/>
                        </a:rPr>
                        <a:t>Lcs_em_IllegalAct</a:t>
                      </a:r>
                      <a:endParaRPr lang="es-ES" sz="1200" noProof="0" dirty="0" err="1">
                        <a:solidFill>
                          <a:schemeClr val="accent1">
                            <a:lumMod val="50000"/>
                          </a:schemeClr>
                        </a:solidFill>
                        <a:effectLst/>
                        <a:highlight>
                          <a:srgbClr val="C0C0C0"/>
                        </a:highlight>
                        <a:latin typeface="Calibri"/>
                        <a:ea typeface="Calibri"/>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3906726"/>
                  </a:ext>
                </a:extLst>
              </a:tr>
            </a:tbl>
          </a:graphicData>
        </a:graphic>
      </p:graphicFrame>
      <p:sp>
        <p:nvSpPr>
          <p:cNvPr id="3" name="TextBox 2">
            <a:extLst>
              <a:ext uri="{FF2B5EF4-FFF2-40B4-BE49-F238E27FC236}">
                <a16:creationId xmlns:a16="http://schemas.microsoft.com/office/drawing/2014/main" id="{804A0221-C7B0-AA69-2F04-B2C1CAF26497}"/>
              </a:ext>
            </a:extLst>
          </p:cNvPr>
          <p:cNvSpPr txBox="1"/>
          <p:nvPr/>
        </p:nvSpPr>
        <p:spPr>
          <a:xfrm>
            <a:off x="3538781" y="1506806"/>
            <a:ext cx="3194527" cy="1597121"/>
          </a:xfrm>
          <a:prstGeom prst="rect">
            <a:avLst/>
          </a:prstGeom>
          <a:noFill/>
          <a:ln w="57150">
            <a:solidFill>
              <a:schemeClr val="bg1">
                <a:lumMod val="50000"/>
              </a:schemeClr>
            </a:solidFill>
          </a:ln>
        </p:spPr>
        <p:txBody>
          <a:bodyPr wrap="square" rtlCol="0">
            <a:spAutoFit/>
          </a:bodyPr>
          <a:lstStyle/>
          <a:p>
            <a:endParaRPr lang="en-US" sz="1400" b="1"/>
          </a:p>
          <a:p>
            <a:endParaRPr lang="en-US" sz="1400" b="1"/>
          </a:p>
          <a:p>
            <a:endParaRPr lang="en-US" sz="1400" b="1"/>
          </a:p>
          <a:p>
            <a:endParaRPr lang="en-US" sz="1400" b="1"/>
          </a:p>
          <a:p>
            <a:endParaRPr lang="en-US" sz="1400" b="1"/>
          </a:p>
          <a:p>
            <a:endParaRPr lang="en-US" sz="1400" b="1"/>
          </a:p>
          <a:p>
            <a:endParaRPr lang="en-US" sz="1400" b="1"/>
          </a:p>
        </p:txBody>
      </p:sp>
      <p:cxnSp>
        <p:nvCxnSpPr>
          <p:cNvPr id="13" name="Straight Connector 12">
            <a:extLst>
              <a:ext uri="{FF2B5EF4-FFF2-40B4-BE49-F238E27FC236}">
                <a16:creationId xmlns:a16="http://schemas.microsoft.com/office/drawing/2014/main" id="{F8B4F8F2-F32A-FCD8-58AE-121315AA34A3}"/>
              </a:ext>
            </a:extLst>
          </p:cNvPr>
          <p:cNvCxnSpPr>
            <a:cxnSpLocks/>
          </p:cNvCxnSpPr>
          <p:nvPr/>
        </p:nvCxnSpPr>
        <p:spPr>
          <a:xfrm flipH="1">
            <a:off x="2190750" y="2162175"/>
            <a:ext cx="1248189"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6" name="Straight Arrow Connector 15">
            <a:extLst>
              <a:ext uri="{FF2B5EF4-FFF2-40B4-BE49-F238E27FC236}">
                <a16:creationId xmlns:a16="http://schemas.microsoft.com/office/drawing/2014/main" id="{E18DEB2A-3E5B-820B-767D-A0740266A5B5}"/>
              </a:ext>
            </a:extLst>
          </p:cNvPr>
          <p:cNvCxnSpPr/>
          <p:nvPr/>
        </p:nvCxnSpPr>
        <p:spPr>
          <a:xfrm>
            <a:off x="2190750" y="2162175"/>
            <a:ext cx="0" cy="723900"/>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165252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MÓDULO LCS-FS: opciones de respuesta</a:t>
            </a:r>
          </a:p>
        </p:txBody>
      </p:sp>
      <p:graphicFrame>
        <p:nvGraphicFramePr>
          <p:cNvPr id="4" name="Table 3">
            <a:extLst>
              <a:ext uri="{FF2B5EF4-FFF2-40B4-BE49-F238E27FC236}">
                <a16:creationId xmlns:a16="http://schemas.microsoft.com/office/drawing/2014/main" id="{88114610-F32F-BD71-91FA-C0E945A287A0}"/>
              </a:ext>
            </a:extLst>
          </p:cNvPr>
          <p:cNvGraphicFramePr>
            <a:graphicFrameLocks noGrp="1"/>
          </p:cNvGraphicFramePr>
          <p:nvPr>
            <p:extLst>
              <p:ext uri="{D42A27DB-BD31-4B8C-83A1-F6EECF244321}">
                <p14:modId xmlns:p14="http://schemas.microsoft.com/office/powerpoint/2010/main" val="3472195594"/>
              </p:ext>
            </p:extLst>
          </p:nvPr>
        </p:nvGraphicFramePr>
        <p:xfrm>
          <a:off x="3850545" y="1567135"/>
          <a:ext cx="7709483" cy="5342926"/>
        </p:xfrm>
        <a:graphic>
          <a:graphicData uri="http://schemas.openxmlformats.org/drawingml/2006/table">
            <a:tbl>
              <a:tblPr/>
              <a:tblGrid>
                <a:gridCol w="2883190">
                  <a:extLst>
                    <a:ext uri="{9D8B030D-6E8A-4147-A177-3AD203B41FA5}">
                      <a16:colId xmlns:a16="http://schemas.microsoft.com/office/drawing/2014/main" val="20487821"/>
                    </a:ext>
                  </a:extLst>
                </a:gridCol>
                <a:gridCol w="2277445">
                  <a:extLst>
                    <a:ext uri="{9D8B030D-6E8A-4147-A177-3AD203B41FA5}">
                      <a16:colId xmlns:a16="http://schemas.microsoft.com/office/drawing/2014/main" val="1579870510"/>
                    </a:ext>
                  </a:extLst>
                </a:gridCol>
                <a:gridCol w="1274424">
                  <a:extLst>
                    <a:ext uri="{9D8B030D-6E8A-4147-A177-3AD203B41FA5}">
                      <a16:colId xmlns:a16="http://schemas.microsoft.com/office/drawing/2014/main" val="4194993987"/>
                    </a:ext>
                  </a:extLst>
                </a:gridCol>
                <a:gridCol w="1274424">
                  <a:extLst>
                    <a:ext uri="{9D8B030D-6E8A-4147-A177-3AD203B41FA5}">
                      <a16:colId xmlns:a16="http://schemas.microsoft.com/office/drawing/2014/main" val="758318216"/>
                    </a:ext>
                  </a:extLst>
                </a:gridCol>
              </a:tblGrid>
              <a:tr h="1544552">
                <a:tc>
                  <a:txBody>
                    <a:bodyPr/>
                    <a:lstStyle/>
                    <a:p>
                      <a:pPr marL="0" marR="0">
                        <a:lnSpc>
                          <a:spcPct val="115000"/>
                        </a:lnSpc>
                        <a:spcBef>
                          <a:spcPts val="0"/>
                        </a:spcBef>
                        <a:spcAft>
                          <a:spcPts val="0"/>
                        </a:spcAft>
                      </a:pPr>
                      <a:r>
                        <a:rPr lang="en-GB" sz="800">
                          <a:solidFill>
                            <a:schemeClr val="accent1">
                              <a:lumMod val="50000"/>
                            </a:schemeClr>
                          </a:solidFill>
                          <a:effectLst/>
                          <a:latin typeface="Calibri"/>
                          <a:ea typeface="Calibri"/>
                          <a:cs typeface="Arial"/>
                        </a:rPr>
                        <a:t>Durante </a:t>
                      </a:r>
                      <a:r>
                        <a:rPr lang="en-GB" sz="800" err="1">
                          <a:solidFill>
                            <a:schemeClr val="accent1">
                              <a:lumMod val="50000"/>
                            </a:schemeClr>
                          </a:solidFill>
                          <a:effectLst/>
                          <a:latin typeface="Calibri"/>
                          <a:ea typeface="Calibri"/>
                          <a:cs typeface="Arial"/>
                        </a:rPr>
                        <a:t>los</a:t>
                      </a:r>
                      <a:r>
                        <a:rPr lang="en-GB" sz="800">
                          <a:solidFill>
                            <a:schemeClr val="accent1">
                              <a:lumMod val="50000"/>
                            </a:schemeClr>
                          </a:solidFill>
                          <a:effectLst/>
                          <a:latin typeface="Calibri"/>
                          <a:ea typeface="Calibri"/>
                          <a:cs typeface="Arial"/>
                        </a:rPr>
                        <a:t> </a:t>
                      </a:r>
                      <a:r>
                        <a:rPr lang="en-GB" sz="800" err="1">
                          <a:solidFill>
                            <a:schemeClr val="accent1">
                              <a:lumMod val="50000"/>
                            </a:schemeClr>
                          </a:solidFill>
                          <a:effectLst/>
                          <a:latin typeface="Calibri"/>
                          <a:ea typeface="Calibri"/>
                          <a:cs typeface="Arial"/>
                        </a:rPr>
                        <a:t>últimos</a:t>
                      </a:r>
                      <a:r>
                        <a:rPr lang="en-GB" sz="800">
                          <a:solidFill>
                            <a:schemeClr val="accent1">
                              <a:lumMod val="50000"/>
                            </a:schemeClr>
                          </a:solidFill>
                          <a:effectLst/>
                          <a:latin typeface="Calibri"/>
                          <a:ea typeface="Calibri"/>
                          <a:cs typeface="Arial"/>
                        </a:rPr>
                        <a:t> </a:t>
                      </a:r>
                      <a:r>
                        <a:rPr lang="en-GB" sz="800" b="1">
                          <a:solidFill>
                            <a:schemeClr val="accent1">
                              <a:lumMod val="50000"/>
                            </a:schemeClr>
                          </a:solidFill>
                          <a:effectLst/>
                          <a:latin typeface="Calibri"/>
                          <a:ea typeface="Calibri"/>
                          <a:cs typeface="Arial"/>
                        </a:rPr>
                        <a:t>30 días</a:t>
                      </a:r>
                      <a:r>
                        <a:rPr lang="en-GB" sz="800">
                          <a:solidFill>
                            <a:schemeClr val="accent1">
                              <a:lumMod val="50000"/>
                            </a:schemeClr>
                          </a:solidFill>
                          <a:effectLst/>
                          <a:latin typeface="Calibri"/>
                          <a:ea typeface="Calibri"/>
                          <a:cs typeface="Arial"/>
                        </a:rPr>
                        <a:t>, </a:t>
                      </a:r>
                      <a:r>
                        <a:rPr lang="en-GB" sz="800">
                          <a:solidFill>
                            <a:schemeClr val="accent1">
                              <a:lumMod val="50000"/>
                            </a:schemeClr>
                          </a:solidFill>
                          <a:effectLst/>
                          <a:latin typeface="Calibri"/>
                          <a:ea typeface="Times New Roman" panose="02020603050405020304" pitchFamily="18" charset="0"/>
                          <a:cs typeface="Arial"/>
                        </a:rPr>
                        <a:t>¿</a:t>
                      </a:r>
                      <a:r>
                        <a:rPr lang="en-GB" sz="800" err="1">
                          <a:solidFill>
                            <a:schemeClr val="accent1">
                              <a:lumMod val="50000"/>
                            </a:schemeClr>
                          </a:solidFill>
                          <a:effectLst/>
                          <a:latin typeface="Calibri"/>
                          <a:ea typeface="Times New Roman" panose="02020603050405020304" pitchFamily="18" charset="0"/>
                          <a:cs typeface="Arial"/>
                        </a:rPr>
                        <a:t>alguien</a:t>
                      </a:r>
                      <a:r>
                        <a:rPr lang="en-GB" sz="800">
                          <a:solidFill>
                            <a:schemeClr val="accent1">
                              <a:lumMod val="50000"/>
                            </a:schemeClr>
                          </a:solidFill>
                          <a:effectLst/>
                          <a:latin typeface="Calibri"/>
                          <a:ea typeface="Times New Roman" panose="02020603050405020304" pitchFamily="18" charset="0"/>
                          <a:cs typeface="Arial"/>
                        </a:rPr>
                        <a:t> de </a:t>
                      </a:r>
                      <a:r>
                        <a:rPr lang="en-GB" sz="800" err="1">
                          <a:solidFill>
                            <a:schemeClr val="accent1">
                              <a:lumMod val="50000"/>
                            </a:schemeClr>
                          </a:solidFill>
                          <a:effectLst/>
                          <a:latin typeface="Calibri"/>
                          <a:ea typeface="Times New Roman" panose="02020603050405020304" pitchFamily="18" charset="0"/>
                          <a:cs typeface="Arial"/>
                        </a:rPr>
                        <a:t>su</a:t>
                      </a:r>
                      <a:r>
                        <a:rPr lang="en-GB" sz="800">
                          <a:solidFill>
                            <a:schemeClr val="accent1">
                              <a:lumMod val="50000"/>
                            </a:schemeClr>
                          </a:solidFill>
                          <a:effectLst/>
                          <a:latin typeface="Calibri"/>
                          <a:ea typeface="Times New Roman" panose="02020603050405020304" pitchFamily="18" charset="0"/>
                          <a:cs typeface="Arial"/>
                        </a:rPr>
                        <a:t> </a:t>
                      </a:r>
                      <a:r>
                        <a:rPr lang="en-GB" sz="800" err="1">
                          <a:solidFill>
                            <a:schemeClr val="accent1">
                              <a:lumMod val="50000"/>
                            </a:schemeClr>
                          </a:solidFill>
                          <a:effectLst/>
                          <a:latin typeface="Calibri"/>
                          <a:ea typeface="Times New Roman" panose="02020603050405020304" pitchFamily="18" charset="0"/>
                          <a:cs typeface="Arial"/>
                        </a:rPr>
                        <a:t>hogar</a:t>
                      </a:r>
                      <a:r>
                        <a:rPr lang="en-GB" sz="800">
                          <a:solidFill>
                            <a:schemeClr val="accent1">
                              <a:lumMod val="50000"/>
                            </a:schemeClr>
                          </a:solidFill>
                          <a:effectLst/>
                          <a:latin typeface="Calibri"/>
                          <a:ea typeface="Times New Roman" panose="02020603050405020304" pitchFamily="18" charset="0"/>
                          <a:cs typeface="Arial"/>
                        </a:rPr>
                        <a:t> </a:t>
                      </a:r>
                      <a:r>
                        <a:rPr lang="en-GB" sz="800" err="1">
                          <a:solidFill>
                            <a:schemeClr val="accent1">
                              <a:lumMod val="50000"/>
                            </a:schemeClr>
                          </a:solidFill>
                          <a:effectLst/>
                          <a:latin typeface="Calibri"/>
                          <a:ea typeface="Times New Roman" panose="02020603050405020304" pitchFamily="18" charset="0"/>
                          <a:cs typeface="Arial"/>
                        </a:rPr>
                        <a:t>tuvo</a:t>
                      </a:r>
                      <a:r>
                        <a:rPr lang="en-GB" sz="800">
                          <a:solidFill>
                            <a:schemeClr val="accent1">
                              <a:lumMod val="50000"/>
                            </a:schemeClr>
                          </a:solidFill>
                          <a:effectLst/>
                          <a:latin typeface="Calibri"/>
                          <a:ea typeface="Times New Roman" panose="02020603050405020304" pitchFamily="18" charset="0"/>
                          <a:cs typeface="Arial"/>
                        </a:rPr>
                        <a:t> que </a:t>
                      </a:r>
                      <a:r>
                        <a:rPr lang="en-GB" sz="800" err="1">
                          <a:solidFill>
                            <a:schemeClr val="accent1">
                              <a:lumMod val="50000"/>
                            </a:schemeClr>
                          </a:solidFill>
                          <a:effectLst/>
                          <a:latin typeface="Calibri"/>
                          <a:ea typeface="Times New Roman" panose="02020603050405020304" pitchFamily="18" charset="0"/>
                          <a:cs typeface="Arial"/>
                        </a:rPr>
                        <a:t>realizar</a:t>
                      </a:r>
                      <a:r>
                        <a:rPr lang="en-GB" sz="800">
                          <a:solidFill>
                            <a:schemeClr val="accent1">
                              <a:lumMod val="50000"/>
                            </a:schemeClr>
                          </a:solidFill>
                          <a:effectLst/>
                          <a:latin typeface="Calibri"/>
                          <a:ea typeface="Times New Roman" panose="02020603050405020304" pitchFamily="18" charset="0"/>
                          <a:cs typeface="Arial"/>
                        </a:rPr>
                        <a:t> </a:t>
                      </a:r>
                      <a:r>
                        <a:rPr lang="en-GB" sz="800" err="1">
                          <a:solidFill>
                            <a:schemeClr val="accent1">
                              <a:lumMod val="50000"/>
                            </a:schemeClr>
                          </a:solidFill>
                          <a:effectLst/>
                          <a:latin typeface="Calibri"/>
                          <a:ea typeface="Times New Roman" panose="02020603050405020304" pitchFamily="18" charset="0"/>
                          <a:cs typeface="Arial"/>
                        </a:rPr>
                        <a:t>alguna</a:t>
                      </a:r>
                      <a:r>
                        <a:rPr lang="en-GB" sz="800">
                          <a:solidFill>
                            <a:schemeClr val="accent1">
                              <a:lumMod val="50000"/>
                            </a:schemeClr>
                          </a:solidFill>
                          <a:effectLst/>
                          <a:latin typeface="Calibri"/>
                          <a:ea typeface="Times New Roman" panose="02020603050405020304" pitchFamily="18" charset="0"/>
                          <a:cs typeface="Arial"/>
                        </a:rPr>
                        <a:t> de las </a:t>
                      </a:r>
                      <a:r>
                        <a:rPr lang="en-GB" sz="800" err="1">
                          <a:solidFill>
                            <a:schemeClr val="accent1">
                              <a:lumMod val="50000"/>
                            </a:schemeClr>
                          </a:solidFill>
                          <a:effectLst/>
                          <a:latin typeface="Calibri"/>
                          <a:ea typeface="Times New Roman" panose="02020603050405020304" pitchFamily="18" charset="0"/>
                          <a:cs typeface="Arial"/>
                        </a:rPr>
                        <a:t>siguientes</a:t>
                      </a:r>
                      <a:r>
                        <a:rPr lang="en-GB" sz="800">
                          <a:solidFill>
                            <a:schemeClr val="accent1">
                              <a:lumMod val="50000"/>
                            </a:schemeClr>
                          </a:solidFill>
                          <a:effectLst/>
                          <a:latin typeface="Calibri"/>
                          <a:ea typeface="Times New Roman" panose="02020603050405020304" pitchFamily="18" charset="0"/>
                          <a:cs typeface="Arial"/>
                        </a:rPr>
                        <a:t> </a:t>
                      </a:r>
                      <a:r>
                        <a:rPr lang="en-GB" sz="800" err="1">
                          <a:solidFill>
                            <a:schemeClr val="accent1">
                              <a:lumMod val="50000"/>
                            </a:schemeClr>
                          </a:solidFill>
                          <a:effectLst/>
                          <a:latin typeface="Calibri"/>
                          <a:ea typeface="Times New Roman" panose="02020603050405020304" pitchFamily="18" charset="0"/>
                          <a:cs typeface="Arial"/>
                        </a:rPr>
                        <a:t>actividades</a:t>
                      </a:r>
                      <a:r>
                        <a:rPr lang="en-GB" sz="800">
                          <a:solidFill>
                            <a:schemeClr val="accent1">
                              <a:lumMod val="50000"/>
                            </a:schemeClr>
                          </a:solidFill>
                          <a:effectLst/>
                          <a:latin typeface="Calibri"/>
                          <a:ea typeface="Times New Roman" panose="02020603050405020304" pitchFamily="18" charset="0"/>
                          <a:cs typeface="Arial"/>
                        </a:rPr>
                        <a:t> </a:t>
                      </a:r>
                      <a:r>
                        <a:rPr lang="en-GB" sz="800" err="1">
                          <a:solidFill>
                            <a:schemeClr val="accent1">
                              <a:lumMod val="50000"/>
                            </a:schemeClr>
                          </a:solidFill>
                          <a:effectLst/>
                          <a:latin typeface="Calibri"/>
                          <a:ea typeface="Times New Roman" panose="02020603050405020304" pitchFamily="18" charset="0"/>
                          <a:cs typeface="Arial"/>
                        </a:rPr>
                        <a:t>debido</a:t>
                      </a:r>
                      <a:r>
                        <a:rPr lang="en-GB" sz="800">
                          <a:solidFill>
                            <a:schemeClr val="accent1">
                              <a:lumMod val="50000"/>
                            </a:schemeClr>
                          </a:solidFill>
                          <a:effectLst/>
                          <a:latin typeface="Calibri"/>
                          <a:ea typeface="Times New Roman" panose="02020603050405020304" pitchFamily="18" charset="0"/>
                          <a:cs typeface="Arial"/>
                        </a:rPr>
                        <a:t> a la </a:t>
                      </a:r>
                      <a:r>
                        <a:rPr lang="en-GB" sz="800" b="1" err="1">
                          <a:solidFill>
                            <a:schemeClr val="accent1">
                              <a:lumMod val="50000"/>
                            </a:schemeClr>
                          </a:solidFill>
                          <a:effectLst/>
                          <a:latin typeface="Calibri"/>
                          <a:ea typeface="Times New Roman" panose="02020603050405020304" pitchFamily="18" charset="0"/>
                          <a:cs typeface="Arial"/>
                        </a:rPr>
                        <a:t>falta</a:t>
                      </a:r>
                      <a:r>
                        <a:rPr lang="en-GB" sz="800" b="1">
                          <a:solidFill>
                            <a:schemeClr val="accent1">
                              <a:lumMod val="50000"/>
                            </a:schemeClr>
                          </a:solidFill>
                          <a:effectLst/>
                          <a:latin typeface="Calibri"/>
                          <a:ea typeface="Times New Roman" panose="02020603050405020304" pitchFamily="18" charset="0"/>
                          <a:cs typeface="Arial"/>
                        </a:rPr>
                        <a:t> de </a:t>
                      </a:r>
                      <a:r>
                        <a:rPr lang="en-GB" sz="800" b="1" err="1">
                          <a:solidFill>
                            <a:schemeClr val="accent1">
                              <a:lumMod val="50000"/>
                            </a:schemeClr>
                          </a:solidFill>
                          <a:effectLst/>
                          <a:latin typeface="Calibri"/>
                          <a:ea typeface="Times New Roman" panose="02020603050405020304" pitchFamily="18" charset="0"/>
                          <a:cs typeface="Arial"/>
                        </a:rPr>
                        <a:t>alimentos</a:t>
                      </a:r>
                      <a:r>
                        <a:rPr lang="en-GB" sz="800" b="1">
                          <a:solidFill>
                            <a:schemeClr val="accent1">
                              <a:lumMod val="50000"/>
                            </a:schemeClr>
                          </a:solidFill>
                          <a:effectLst/>
                          <a:latin typeface="Calibri"/>
                          <a:ea typeface="Times New Roman" panose="02020603050405020304" pitchFamily="18" charset="0"/>
                          <a:cs typeface="Arial"/>
                        </a:rPr>
                        <a:t> o de dinero para </a:t>
                      </a:r>
                      <a:r>
                        <a:rPr lang="en-GB" sz="800" b="1" err="1">
                          <a:solidFill>
                            <a:schemeClr val="accent1">
                              <a:lumMod val="50000"/>
                            </a:schemeClr>
                          </a:solidFill>
                          <a:effectLst/>
                          <a:latin typeface="Calibri"/>
                          <a:ea typeface="Times New Roman" panose="02020603050405020304" pitchFamily="18" charset="0"/>
                          <a:cs typeface="Arial"/>
                        </a:rPr>
                        <a:t>comprarlos</a:t>
                      </a:r>
                      <a:r>
                        <a:rPr lang="en-GB" sz="800" b="1">
                          <a:solidFill>
                            <a:schemeClr val="accent1">
                              <a:lumMod val="50000"/>
                            </a:schemeClr>
                          </a:solidFill>
                          <a:effectLst/>
                          <a:latin typeface="Calibri"/>
                          <a:ea typeface="Times New Roman" panose="02020603050405020304" pitchFamily="18" charset="0"/>
                          <a:cs typeface="Arial"/>
                        </a:rPr>
                        <a:t>?</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800">
                          <a:solidFill>
                            <a:schemeClr val="accent1">
                              <a:lumMod val="50000"/>
                            </a:schemeClr>
                          </a:solidFill>
                          <a:effectLst/>
                          <a:latin typeface="Calibri"/>
                          <a:ea typeface="Times New Roman" panose="02020603050405020304" pitchFamily="18" charset="0"/>
                          <a:cs typeface="Arial"/>
                        </a:rPr>
                        <a:t>10 = </a:t>
                      </a:r>
                      <a:r>
                        <a:rPr lang="en-GB" sz="800">
                          <a:solidFill>
                            <a:schemeClr val="accent1">
                              <a:lumMod val="50000"/>
                            </a:schemeClr>
                          </a:solidFill>
                          <a:effectLst/>
                          <a:latin typeface="Calibri"/>
                          <a:ea typeface="Calibri"/>
                          <a:cs typeface="Arial"/>
                        </a:rPr>
                        <a:t>No </a:t>
                      </a:r>
                      <a:r>
                        <a:rPr lang="en-GB" sz="800" err="1">
                          <a:solidFill>
                            <a:schemeClr val="accent1">
                              <a:lumMod val="50000"/>
                            </a:schemeClr>
                          </a:solidFill>
                          <a:effectLst/>
                          <a:latin typeface="Calibri"/>
                          <a:ea typeface="Calibri"/>
                          <a:cs typeface="Arial"/>
                        </a:rPr>
                        <a:t>porque</a:t>
                      </a:r>
                      <a:r>
                        <a:rPr lang="en-GB" sz="800">
                          <a:solidFill>
                            <a:schemeClr val="accent1">
                              <a:lumMod val="50000"/>
                            </a:schemeClr>
                          </a:solidFill>
                          <a:effectLst/>
                          <a:latin typeface="Calibri"/>
                          <a:ea typeface="Calibri"/>
                          <a:cs typeface="Arial"/>
                        </a:rPr>
                        <a:t> no era </a:t>
                      </a:r>
                      <a:r>
                        <a:rPr lang="en-GB" sz="800" err="1">
                          <a:solidFill>
                            <a:schemeClr val="accent1">
                              <a:lumMod val="50000"/>
                            </a:schemeClr>
                          </a:solidFill>
                          <a:effectLst/>
                          <a:latin typeface="Calibri"/>
                          <a:ea typeface="Calibri"/>
                          <a:cs typeface="Arial"/>
                        </a:rPr>
                        <a:t>necesario</a:t>
                      </a:r>
                      <a:endParaRPr lang="en-US" sz="1100" err="1">
                        <a:solidFill>
                          <a:schemeClr val="accent1">
                            <a:lumMod val="50000"/>
                          </a:schemeClr>
                        </a:solidFill>
                        <a:effectLst/>
                        <a:latin typeface="Calibri"/>
                        <a:ea typeface="Calibri"/>
                        <a:cs typeface="Arial"/>
                      </a:endParaRPr>
                    </a:p>
                    <a:p>
                      <a:pPr marL="0" marR="0">
                        <a:lnSpc>
                          <a:spcPct val="115000"/>
                        </a:lnSpc>
                        <a:spcBef>
                          <a:spcPts val="0"/>
                        </a:spcBef>
                        <a:spcAft>
                          <a:spcPts val="0"/>
                        </a:spcAft>
                      </a:pPr>
                      <a:r>
                        <a:rPr lang="en-GB" sz="800" kern="1200">
                          <a:solidFill>
                            <a:schemeClr val="accent1">
                              <a:lumMod val="50000"/>
                            </a:schemeClr>
                          </a:solidFill>
                          <a:effectLst/>
                          <a:latin typeface="Calibri"/>
                          <a:ea typeface="Calibri"/>
                          <a:cs typeface="Arial"/>
                        </a:rPr>
                        <a:t>20 =  </a:t>
                      </a:r>
                      <a:r>
                        <a:rPr lang="en-GB" sz="800" kern="1200" noProof="0">
                          <a:solidFill>
                            <a:schemeClr val="accent1">
                              <a:lumMod val="50000"/>
                            </a:schemeClr>
                          </a:solidFill>
                          <a:effectLst/>
                          <a:latin typeface="Calibri"/>
                          <a:ea typeface="Calibri"/>
                          <a:cs typeface="Arial"/>
                        </a:rPr>
                        <a:t>No, </a:t>
                      </a:r>
                      <a:r>
                        <a:rPr lang="en-GB" sz="800" kern="1200" noProof="0" err="1">
                          <a:solidFill>
                            <a:schemeClr val="accent1">
                              <a:lumMod val="50000"/>
                            </a:schemeClr>
                          </a:solidFill>
                          <a:effectLst/>
                          <a:latin typeface="Calibri"/>
                          <a:ea typeface="Calibri"/>
                          <a:cs typeface="Arial"/>
                        </a:rPr>
                        <a:t>porque</a:t>
                      </a:r>
                      <a:r>
                        <a:rPr lang="en-GB" sz="800" kern="1200" noProof="0">
                          <a:solidFill>
                            <a:schemeClr val="accent1">
                              <a:lumMod val="50000"/>
                            </a:schemeClr>
                          </a:solidFill>
                          <a:effectLst/>
                          <a:latin typeface="Calibri"/>
                          <a:ea typeface="Calibri"/>
                          <a:cs typeface="Arial"/>
                        </a:rPr>
                        <a:t> </a:t>
                      </a:r>
                      <a:r>
                        <a:rPr lang="en-GB" sz="800" kern="1200" noProof="0" err="1">
                          <a:solidFill>
                            <a:schemeClr val="accent1">
                              <a:lumMod val="50000"/>
                            </a:schemeClr>
                          </a:solidFill>
                          <a:effectLst/>
                          <a:latin typeface="Calibri"/>
                          <a:ea typeface="Calibri"/>
                          <a:cs typeface="Arial"/>
                        </a:rPr>
                        <a:t>ya</a:t>
                      </a:r>
                      <a:r>
                        <a:rPr lang="en-GB" sz="800" kern="1200" noProof="0">
                          <a:solidFill>
                            <a:schemeClr val="accent1">
                              <a:lumMod val="50000"/>
                            </a:schemeClr>
                          </a:solidFill>
                          <a:effectLst/>
                          <a:latin typeface="Calibri"/>
                          <a:ea typeface="Calibri"/>
                          <a:cs typeface="Arial"/>
                        </a:rPr>
                        <a:t> </a:t>
                      </a:r>
                      <a:r>
                        <a:rPr lang="en-GB" sz="800" kern="1200" noProof="0" err="1">
                          <a:solidFill>
                            <a:schemeClr val="accent1">
                              <a:lumMod val="50000"/>
                            </a:schemeClr>
                          </a:solidFill>
                          <a:effectLst/>
                          <a:latin typeface="Calibri"/>
                          <a:ea typeface="Calibri"/>
                          <a:cs typeface="Arial"/>
                        </a:rPr>
                        <a:t>hemos</a:t>
                      </a:r>
                      <a:r>
                        <a:rPr lang="en-GB" sz="800" kern="1200" noProof="0">
                          <a:solidFill>
                            <a:schemeClr val="accent1">
                              <a:lumMod val="50000"/>
                            </a:schemeClr>
                          </a:solidFill>
                          <a:effectLst/>
                          <a:latin typeface="Calibri"/>
                          <a:ea typeface="Calibri"/>
                          <a:cs typeface="Arial"/>
                        </a:rPr>
                        <a:t> </a:t>
                      </a:r>
                      <a:r>
                        <a:rPr lang="en-GB" sz="800" kern="1200" noProof="0" err="1">
                          <a:solidFill>
                            <a:schemeClr val="accent1">
                              <a:lumMod val="50000"/>
                            </a:schemeClr>
                          </a:solidFill>
                          <a:effectLst/>
                          <a:latin typeface="Calibri"/>
                          <a:ea typeface="Calibri"/>
                          <a:cs typeface="Arial"/>
                        </a:rPr>
                        <a:t>vendido</a:t>
                      </a:r>
                      <a:r>
                        <a:rPr lang="en-GB" sz="800" kern="1200" noProof="0">
                          <a:solidFill>
                            <a:schemeClr val="accent1">
                              <a:lumMod val="50000"/>
                            </a:schemeClr>
                          </a:solidFill>
                          <a:effectLst/>
                          <a:latin typeface="Calibri"/>
                          <a:ea typeface="Calibri"/>
                          <a:cs typeface="Arial"/>
                        </a:rPr>
                        <a:t> </a:t>
                      </a:r>
                      <a:r>
                        <a:rPr lang="en-GB" sz="800" kern="1200" noProof="0" err="1">
                          <a:solidFill>
                            <a:schemeClr val="accent1">
                              <a:lumMod val="50000"/>
                            </a:schemeClr>
                          </a:solidFill>
                          <a:effectLst/>
                          <a:latin typeface="Calibri"/>
                          <a:ea typeface="Calibri"/>
                          <a:cs typeface="Arial"/>
                        </a:rPr>
                        <a:t>esos</a:t>
                      </a:r>
                      <a:r>
                        <a:rPr lang="en-GB" sz="800" kern="1200" noProof="0">
                          <a:solidFill>
                            <a:schemeClr val="accent1">
                              <a:lumMod val="50000"/>
                            </a:schemeClr>
                          </a:solidFill>
                          <a:effectLst/>
                          <a:latin typeface="Calibri"/>
                          <a:ea typeface="Calibri"/>
                          <a:cs typeface="Arial"/>
                        </a:rPr>
                        <a:t> </a:t>
                      </a:r>
                      <a:r>
                        <a:rPr lang="en-GB" sz="800" kern="1200" noProof="0" err="1">
                          <a:solidFill>
                            <a:schemeClr val="accent1">
                              <a:lumMod val="50000"/>
                            </a:schemeClr>
                          </a:solidFill>
                          <a:effectLst/>
                          <a:latin typeface="Calibri"/>
                          <a:ea typeface="Calibri"/>
                          <a:cs typeface="Arial"/>
                        </a:rPr>
                        <a:t>activos</a:t>
                      </a:r>
                      <a:r>
                        <a:rPr lang="en-GB" sz="800" kern="1200" noProof="0">
                          <a:solidFill>
                            <a:schemeClr val="accent1">
                              <a:lumMod val="50000"/>
                            </a:schemeClr>
                          </a:solidFill>
                          <a:effectLst/>
                          <a:latin typeface="Calibri"/>
                          <a:ea typeface="Calibri"/>
                          <a:cs typeface="Arial"/>
                        </a:rPr>
                        <a:t> o </a:t>
                      </a:r>
                      <a:r>
                        <a:rPr lang="en-GB" sz="800" kern="1200" noProof="0" err="1">
                          <a:solidFill>
                            <a:schemeClr val="accent1">
                              <a:lumMod val="50000"/>
                            </a:schemeClr>
                          </a:solidFill>
                          <a:effectLst/>
                          <a:latin typeface="Calibri"/>
                          <a:ea typeface="Calibri"/>
                          <a:cs typeface="Arial"/>
                        </a:rPr>
                        <a:t>hemos</a:t>
                      </a:r>
                      <a:r>
                        <a:rPr lang="en-GB" sz="800" kern="1200" noProof="0">
                          <a:solidFill>
                            <a:schemeClr val="accent1">
                              <a:lumMod val="50000"/>
                            </a:schemeClr>
                          </a:solidFill>
                          <a:effectLst/>
                          <a:latin typeface="Calibri"/>
                          <a:ea typeface="Calibri"/>
                          <a:cs typeface="Arial"/>
                        </a:rPr>
                        <a:t> </a:t>
                      </a:r>
                      <a:r>
                        <a:rPr lang="en-GB" sz="800" kern="1200" noProof="0" err="1">
                          <a:solidFill>
                            <a:schemeClr val="accent1">
                              <a:lumMod val="50000"/>
                            </a:schemeClr>
                          </a:solidFill>
                          <a:effectLst/>
                          <a:latin typeface="Calibri"/>
                          <a:ea typeface="Calibri"/>
                          <a:cs typeface="Arial"/>
                        </a:rPr>
                        <a:t>aplicado</a:t>
                      </a:r>
                      <a:r>
                        <a:rPr lang="en-GB" sz="800" kern="1200" noProof="0">
                          <a:solidFill>
                            <a:schemeClr val="accent1">
                              <a:lumMod val="50000"/>
                            </a:schemeClr>
                          </a:solidFill>
                          <a:effectLst/>
                          <a:latin typeface="Calibri"/>
                          <a:ea typeface="Calibri"/>
                          <a:cs typeface="Arial"/>
                        </a:rPr>
                        <a:t> </a:t>
                      </a:r>
                      <a:r>
                        <a:rPr lang="en-GB" sz="800" kern="1200" noProof="0" err="1">
                          <a:solidFill>
                            <a:schemeClr val="accent1">
                              <a:lumMod val="50000"/>
                            </a:schemeClr>
                          </a:solidFill>
                          <a:effectLst/>
                          <a:latin typeface="Calibri"/>
                          <a:ea typeface="Calibri"/>
                          <a:cs typeface="Arial"/>
                        </a:rPr>
                        <a:t>esa</a:t>
                      </a:r>
                      <a:r>
                        <a:rPr lang="en-GB" sz="800" kern="1200" noProof="0">
                          <a:solidFill>
                            <a:schemeClr val="accent1">
                              <a:lumMod val="50000"/>
                            </a:schemeClr>
                          </a:solidFill>
                          <a:effectLst/>
                          <a:latin typeface="Calibri"/>
                          <a:ea typeface="Calibri"/>
                          <a:cs typeface="Arial"/>
                        </a:rPr>
                        <a:t> </a:t>
                      </a:r>
                      <a:r>
                        <a:rPr lang="en-GB" sz="800" kern="1200" noProof="0" err="1">
                          <a:solidFill>
                            <a:schemeClr val="accent1">
                              <a:lumMod val="50000"/>
                            </a:schemeClr>
                          </a:solidFill>
                          <a:effectLst/>
                          <a:latin typeface="Calibri"/>
                          <a:ea typeface="Calibri"/>
                          <a:cs typeface="Arial"/>
                        </a:rPr>
                        <a:t>acción</a:t>
                      </a:r>
                      <a:r>
                        <a:rPr lang="en-GB" sz="800" kern="1200" noProof="0">
                          <a:solidFill>
                            <a:schemeClr val="accent1">
                              <a:lumMod val="50000"/>
                            </a:schemeClr>
                          </a:solidFill>
                          <a:effectLst/>
                          <a:latin typeface="Calibri"/>
                          <a:ea typeface="Calibri"/>
                          <a:cs typeface="Arial"/>
                        </a:rPr>
                        <a:t> </a:t>
                      </a:r>
                      <a:r>
                        <a:rPr lang="en-GB" sz="800" kern="1200" noProof="0" err="1">
                          <a:solidFill>
                            <a:schemeClr val="accent1">
                              <a:lumMod val="50000"/>
                            </a:schemeClr>
                          </a:solidFill>
                          <a:effectLst/>
                          <a:latin typeface="Calibri"/>
                          <a:ea typeface="Calibri"/>
                          <a:cs typeface="Arial"/>
                        </a:rPr>
                        <a:t>en</a:t>
                      </a:r>
                      <a:r>
                        <a:rPr lang="en-GB" sz="800" kern="1200" noProof="0">
                          <a:solidFill>
                            <a:schemeClr val="accent1">
                              <a:lumMod val="50000"/>
                            </a:schemeClr>
                          </a:solidFill>
                          <a:effectLst/>
                          <a:latin typeface="Calibri"/>
                          <a:ea typeface="Calibri"/>
                          <a:cs typeface="Arial"/>
                        </a:rPr>
                        <a:t> </a:t>
                      </a:r>
                      <a:r>
                        <a:rPr lang="en-GB" sz="800" kern="1200" noProof="0" err="1">
                          <a:solidFill>
                            <a:schemeClr val="accent1">
                              <a:lumMod val="50000"/>
                            </a:schemeClr>
                          </a:solidFill>
                          <a:effectLst/>
                          <a:latin typeface="Calibri"/>
                          <a:ea typeface="Calibri"/>
                          <a:cs typeface="Arial"/>
                        </a:rPr>
                        <a:t>los</a:t>
                      </a:r>
                      <a:r>
                        <a:rPr lang="en-GB" sz="800" kern="1200" noProof="0">
                          <a:solidFill>
                            <a:schemeClr val="accent1">
                              <a:lumMod val="50000"/>
                            </a:schemeClr>
                          </a:solidFill>
                          <a:effectLst/>
                          <a:latin typeface="Calibri"/>
                          <a:ea typeface="Calibri"/>
                          <a:cs typeface="Arial"/>
                        </a:rPr>
                        <a:t> </a:t>
                      </a:r>
                      <a:r>
                        <a:rPr lang="en-GB" sz="800" kern="1200" noProof="0" err="1">
                          <a:solidFill>
                            <a:schemeClr val="accent1">
                              <a:lumMod val="50000"/>
                            </a:schemeClr>
                          </a:solidFill>
                          <a:effectLst/>
                          <a:latin typeface="Calibri"/>
                          <a:ea typeface="Calibri"/>
                          <a:cs typeface="Arial"/>
                        </a:rPr>
                        <a:t>últimos</a:t>
                      </a:r>
                      <a:r>
                        <a:rPr lang="en-GB" sz="800" kern="1200" noProof="0">
                          <a:solidFill>
                            <a:schemeClr val="accent1">
                              <a:lumMod val="50000"/>
                            </a:schemeClr>
                          </a:solidFill>
                          <a:effectLst/>
                          <a:latin typeface="Calibri"/>
                          <a:ea typeface="Calibri"/>
                          <a:cs typeface="Arial"/>
                        </a:rPr>
                        <a:t> 12 meses y no </a:t>
                      </a:r>
                      <a:r>
                        <a:rPr lang="en-GB" sz="800" kern="1200" noProof="0" err="1">
                          <a:solidFill>
                            <a:schemeClr val="accent1">
                              <a:lumMod val="50000"/>
                            </a:schemeClr>
                          </a:solidFill>
                          <a:effectLst/>
                          <a:latin typeface="Calibri"/>
                          <a:ea typeface="Calibri"/>
                          <a:cs typeface="Arial"/>
                        </a:rPr>
                        <a:t>podemos</a:t>
                      </a:r>
                      <a:r>
                        <a:rPr lang="en-GB" sz="800" kern="1200" noProof="0">
                          <a:solidFill>
                            <a:schemeClr val="accent1">
                              <a:lumMod val="50000"/>
                            </a:schemeClr>
                          </a:solidFill>
                          <a:effectLst/>
                          <a:latin typeface="Calibri"/>
                          <a:ea typeface="Calibri"/>
                          <a:cs typeface="Arial"/>
                        </a:rPr>
                        <a:t> </a:t>
                      </a:r>
                      <a:r>
                        <a:rPr lang="en-GB" sz="800" kern="1200" noProof="0" err="1">
                          <a:solidFill>
                            <a:schemeClr val="accent1">
                              <a:lumMod val="50000"/>
                            </a:schemeClr>
                          </a:solidFill>
                          <a:effectLst/>
                          <a:latin typeface="Calibri"/>
                          <a:ea typeface="Calibri"/>
                          <a:cs typeface="Arial"/>
                        </a:rPr>
                        <a:t>seguir</a:t>
                      </a:r>
                      <a:r>
                        <a:rPr lang="en-GB" sz="800" kern="1200" noProof="0">
                          <a:solidFill>
                            <a:schemeClr val="accent1">
                              <a:lumMod val="50000"/>
                            </a:schemeClr>
                          </a:solidFill>
                          <a:effectLst/>
                          <a:latin typeface="Calibri"/>
                          <a:ea typeface="Calibri"/>
                          <a:cs typeface="Arial"/>
                        </a:rPr>
                        <a:t> </a:t>
                      </a:r>
                      <a:r>
                        <a:rPr lang="en-GB" sz="800" kern="1200" noProof="0" err="1">
                          <a:solidFill>
                            <a:schemeClr val="accent1">
                              <a:lumMod val="50000"/>
                            </a:schemeClr>
                          </a:solidFill>
                          <a:effectLst/>
                          <a:latin typeface="Calibri"/>
                          <a:ea typeface="Calibri"/>
                          <a:cs typeface="Arial"/>
                        </a:rPr>
                        <a:t>haciendolo</a:t>
                      </a:r>
                      <a:endParaRPr lang="en-US" sz="800" kern="1200" err="1">
                        <a:solidFill>
                          <a:schemeClr val="accent1">
                            <a:lumMod val="50000"/>
                          </a:schemeClr>
                        </a:solidFill>
                        <a:effectLst/>
                        <a:latin typeface="Calibri"/>
                        <a:ea typeface="Calibri"/>
                        <a:cs typeface="Arial"/>
                      </a:endParaRPr>
                    </a:p>
                    <a:p>
                      <a:pPr marL="0" marR="0">
                        <a:lnSpc>
                          <a:spcPct val="115000"/>
                        </a:lnSpc>
                        <a:spcBef>
                          <a:spcPts val="0"/>
                        </a:spcBef>
                        <a:spcAft>
                          <a:spcPts val="0"/>
                        </a:spcAft>
                      </a:pPr>
                      <a:r>
                        <a:rPr lang="fr-FR" sz="800">
                          <a:solidFill>
                            <a:schemeClr val="accent1">
                              <a:lumMod val="50000"/>
                            </a:schemeClr>
                          </a:solidFill>
                          <a:effectLst/>
                          <a:latin typeface="Calibri"/>
                          <a:ea typeface="Times New Roman" panose="02020603050405020304" pitchFamily="18" charset="0"/>
                          <a:cs typeface="Arial"/>
                        </a:rPr>
                        <a:t>30= </a:t>
                      </a:r>
                      <a:r>
                        <a:rPr lang="fr-FR" sz="800" err="1">
                          <a:solidFill>
                            <a:schemeClr val="accent1">
                              <a:lumMod val="50000"/>
                            </a:schemeClr>
                          </a:solidFill>
                          <a:effectLst/>
                          <a:latin typeface="Calibri"/>
                          <a:ea typeface="Times New Roman" panose="02020603050405020304" pitchFamily="18" charset="0"/>
                          <a:cs typeface="Arial"/>
                        </a:rPr>
                        <a:t>Sí</a:t>
                      </a:r>
                      <a:endParaRPr lang="en-US" sz="1100" err="1">
                        <a:solidFill>
                          <a:schemeClr val="accent1">
                            <a:lumMod val="50000"/>
                          </a:schemeClr>
                        </a:solidFill>
                        <a:effectLst/>
                        <a:latin typeface="Calibri"/>
                        <a:ea typeface="MS Mincho" panose="02020609040205080304" pitchFamily="49" charset="-128"/>
                        <a:cs typeface="Arial"/>
                      </a:endParaRPr>
                    </a:p>
                    <a:p>
                      <a:pPr marL="0" marR="0">
                        <a:lnSpc>
                          <a:spcPct val="115000"/>
                        </a:lnSpc>
                        <a:spcBef>
                          <a:spcPts val="0"/>
                        </a:spcBef>
                        <a:spcAft>
                          <a:spcPts val="0"/>
                        </a:spcAft>
                      </a:pPr>
                      <a:r>
                        <a:rPr lang="fr-FR" sz="800">
                          <a:solidFill>
                            <a:schemeClr val="accent1">
                              <a:lumMod val="50000"/>
                            </a:schemeClr>
                          </a:solidFill>
                          <a:effectLst/>
                          <a:latin typeface="Calibri"/>
                          <a:ea typeface="Times New Roman" panose="02020603050405020304" pitchFamily="18" charset="0"/>
                          <a:cs typeface="Arial"/>
                        </a:rPr>
                        <a:t>9999= </a:t>
                      </a:r>
                      <a:r>
                        <a:rPr lang="en-GB" sz="800">
                          <a:solidFill>
                            <a:schemeClr val="accent1">
                              <a:lumMod val="50000"/>
                            </a:schemeClr>
                          </a:solidFill>
                          <a:effectLst/>
                          <a:latin typeface="Calibri"/>
                          <a:ea typeface="Times New Roman" panose="02020603050405020304" pitchFamily="18" charset="0"/>
                          <a:cs typeface="Arial"/>
                        </a:rPr>
                        <a:t>No </a:t>
                      </a:r>
                      <a:r>
                        <a:rPr lang="en-GB" sz="800" err="1">
                          <a:solidFill>
                            <a:schemeClr val="accent1">
                              <a:lumMod val="50000"/>
                            </a:schemeClr>
                          </a:solidFill>
                          <a:effectLst/>
                          <a:latin typeface="Calibri"/>
                          <a:ea typeface="Times New Roman" panose="02020603050405020304" pitchFamily="18" charset="0"/>
                          <a:cs typeface="Arial"/>
                        </a:rPr>
                        <a:t>aplicable</a:t>
                      </a:r>
                      <a:r>
                        <a:rPr lang="en-GB" sz="800">
                          <a:solidFill>
                            <a:schemeClr val="accent1">
                              <a:lumMod val="50000"/>
                            </a:schemeClr>
                          </a:solidFill>
                          <a:effectLst/>
                          <a:latin typeface="Calibri"/>
                          <a:ea typeface="Times New Roman" panose="02020603050405020304" pitchFamily="18" charset="0"/>
                          <a:cs typeface="Arial"/>
                        </a:rPr>
                        <a:t> (no </a:t>
                      </a:r>
                      <a:r>
                        <a:rPr lang="en-GB" sz="800" err="1">
                          <a:solidFill>
                            <a:schemeClr val="accent1">
                              <a:lumMod val="50000"/>
                            </a:schemeClr>
                          </a:solidFill>
                          <a:effectLst/>
                          <a:latin typeface="Calibri"/>
                          <a:ea typeface="Times New Roman" panose="02020603050405020304" pitchFamily="18" charset="0"/>
                          <a:cs typeface="Arial"/>
                        </a:rPr>
                        <a:t>tiene</a:t>
                      </a:r>
                      <a:r>
                        <a:rPr lang="en-GB" sz="800">
                          <a:solidFill>
                            <a:schemeClr val="accent1">
                              <a:lumMod val="50000"/>
                            </a:schemeClr>
                          </a:solidFill>
                          <a:effectLst/>
                          <a:latin typeface="Calibri"/>
                          <a:ea typeface="Times New Roman" panose="02020603050405020304" pitchFamily="18" charset="0"/>
                          <a:cs typeface="Arial"/>
                        </a:rPr>
                        <a:t> </a:t>
                      </a:r>
                      <a:r>
                        <a:rPr lang="en-GB" sz="800" err="1">
                          <a:solidFill>
                            <a:schemeClr val="accent1">
                              <a:lumMod val="50000"/>
                            </a:schemeClr>
                          </a:solidFill>
                          <a:effectLst/>
                          <a:latin typeface="Calibri"/>
                          <a:ea typeface="Times New Roman" panose="02020603050405020304" pitchFamily="18" charset="0"/>
                          <a:cs typeface="Arial"/>
                        </a:rPr>
                        <a:t>acceso</a:t>
                      </a:r>
                      <a:r>
                        <a:rPr lang="en-GB" sz="800">
                          <a:solidFill>
                            <a:schemeClr val="accent1">
                              <a:lumMod val="50000"/>
                            </a:schemeClr>
                          </a:solidFill>
                          <a:effectLst/>
                          <a:latin typeface="Calibri"/>
                          <a:ea typeface="Times New Roman" panose="02020603050405020304" pitchFamily="18" charset="0"/>
                          <a:cs typeface="Arial"/>
                        </a:rPr>
                        <a:t> a </a:t>
                      </a:r>
                      <a:r>
                        <a:rPr lang="en-GB" sz="800" err="1">
                          <a:solidFill>
                            <a:schemeClr val="accent1">
                              <a:lumMod val="50000"/>
                            </a:schemeClr>
                          </a:solidFill>
                          <a:effectLst/>
                          <a:latin typeface="Calibri"/>
                          <a:ea typeface="Times New Roman" panose="02020603050405020304" pitchFamily="18" charset="0"/>
                          <a:cs typeface="Arial"/>
                        </a:rPr>
                        <a:t>esta</a:t>
                      </a:r>
                      <a:r>
                        <a:rPr lang="en-GB" sz="800">
                          <a:solidFill>
                            <a:schemeClr val="accent1">
                              <a:lumMod val="50000"/>
                            </a:schemeClr>
                          </a:solidFill>
                          <a:effectLst/>
                          <a:latin typeface="Calibri"/>
                          <a:ea typeface="Times New Roman" panose="02020603050405020304" pitchFamily="18" charset="0"/>
                          <a:cs typeface="Arial"/>
                        </a:rPr>
                        <a:t> </a:t>
                      </a:r>
                      <a:r>
                        <a:rPr lang="en-GB" sz="800" err="1">
                          <a:solidFill>
                            <a:schemeClr val="accent1">
                              <a:lumMod val="50000"/>
                            </a:schemeClr>
                          </a:solidFill>
                          <a:effectLst/>
                          <a:latin typeface="Calibri"/>
                          <a:ea typeface="Times New Roman" panose="02020603050405020304" pitchFamily="18" charset="0"/>
                          <a:cs typeface="Arial"/>
                        </a:rPr>
                        <a:t>estrategia</a:t>
                      </a:r>
                      <a:r>
                        <a:rPr lang="en-GB" sz="800">
                          <a:solidFill>
                            <a:schemeClr val="accent1">
                              <a:lumMod val="50000"/>
                            </a:schemeClr>
                          </a:solidFill>
                          <a:effectLst/>
                          <a:latin typeface="Calibri"/>
                          <a:ea typeface="Times New Roman" panose="02020603050405020304" pitchFamily="18" charset="0"/>
                          <a:cs typeface="Arial"/>
                        </a:rPr>
                        <a:t>)</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15000"/>
                        </a:lnSpc>
                        <a:spcBef>
                          <a:spcPts val="0"/>
                        </a:spcBef>
                        <a:spcAft>
                          <a:spcPts val="0"/>
                        </a:spcAft>
                      </a:pPr>
                      <a:r>
                        <a:rPr lang="en-GB" sz="800" err="1">
                          <a:solidFill>
                            <a:schemeClr val="accent1">
                              <a:lumMod val="50000"/>
                            </a:schemeClr>
                          </a:solidFill>
                          <a:effectLst/>
                          <a:latin typeface="Calibri"/>
                          <a:ea typeface="Times New Roman" panose="02020603050405020304" pitchFamily="18" charset="0"/>
                          <a:cs typeface="Arial"/>
                        </a:rPr>
                        <a:t>Gravedad</a:t>
                      </a:r>
                      <a:r>
                        <a:rPr lang="en-GB" sz="800">
                          <a:solidFill>
                            <a:schemeClr val="accent1">
                              <a:lumMod val="50000"/>
                            </a:schemeClr>
                          </a:solidFill>
                          <a:effectLst/>
                          <a:latin typeface="Calibri"/>
                          <a:ea typeface="Times New Roman" panose="02020603050405020304" pitchFamily="18" charset="0"/>
                          <a:cs typeface="Arial"/>
                        </a:rPr>
                        <a:t> </a:t>
                      </a:r>
                      <a:r>
                        <a:rPr lang="en-GB" sz="800" err="1">
                          <a:solidFill>
                            <a:schemeClr val="accent1">
                              <a:lumMod val="50000"/>
                            </a:schemeClr>
                          </a:solidFill>
                          <a:effectLst/>
                          <a:latin typeface="Calibri"/>
                          <a:ea typeface="Times New Roman" panose="02020603050405020304" pitchFamily="18" charset="0"/>
                          <a:cs typeface="Arial"/>
                        </a:rPr>
                        <a:t>indicativa</a:t>
                      </a:r>
                      <a:r>
                        <a:rPr lang="en-GB" sz="800">
                          <a:solidFill>
                            <a:schemeClr val="accent1">
                              <a:lumMod val="50000"/>
                            </a:schemeClr>
                          </a:solidFill>
                          <a:effectLst/>
                          <a:latin typeface="Calibri"/>
                          <a:ea typeface="Times New Roman" panose="02020603050405020304" pitchFamily="18" charset="0"/>
                          <a:cs typeface="Arial"/>
                        </a:rPr>
                        <a:t> de la </a:t>
                      </a:r>
                      <a:r>
                        <a:rPr lang="en-GB" sz="800" err="1">
                          <a:solidFill>
                            <a:schemeClr val="accent1">
                              <a:lumMod val="50000"/>
                            </a:schemeClr>
                          </a:solidFill>
                          <a:effectLst/>
                          <a:latin typeface="Calibri"/>
                          <a:ea typeface="Times New Roman" panose="02020603050405020304" pitchFamily="18" charset="0"/>
                          <a:cs typeface="Arial"/>
                        </a:rPr>
                        <a:t>estrategia</a:t>
                      </a:r>
                      <a:endParaRPr lang="en-US" sz="1100">
                        <a:solidFill>
                          <a:schemeClr val="accent1">
                            <a:lumMod val="50000"/>
                          </a:schemeClr>
                        </a:solidFill>
                        <a:effectLst/>
                        <a:latin typeface="Calibri"/>
                        <a:ea typeface="MS Mincho" panose="02020609040205080304" pitchFamily="49" charset="-128"/>
                        <a:cs typeface="Arial"/>
                      </a:endParaRPr>
                    </a:p>
                    <a:p>
                      <a:pPr marL="0" marR="0">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nSpc>
                          <a:spcPct val="115000"/>
                        </a:lnSpc>
                        <a:spcBef>
                          <a:spcPts val="0"/>
                        </a:spcBef>
                        <a:spcAft>
                          <a:spcPts val="0"/>
                        </a:spcAft>
                      </a:pPr>
                      <a:r>
                        <a:rPr lang="en-GB" sz="800" i="1">
                          <a:solidFill>
                            <a:schemeClr val="accent1">
                              <a:lumMod val="50000"/>
                            </a:schemeClr>
                          </a:solidFill>
                          <a:effectLst/>
                          <a:latin typeface="Calibri"/>
                          <a:ea typeface="Times New Roman" panose="02020603050405020304" pitchFamily="18" charset="0"/>
                          <a:cs typeface="Arial"/>
                        </a:rPr>
                        <a:t>(</a:t>
                      </a:r>
                      <a:r>
                        <a:rPr lang="en-GB" sz="800" i="1" err="1">
                          <a:solidFill>
                            <a:schemeClr val="accent1">
                              <a:lumMod val="50000"/>
                            </a:schemeClr>
                          </a:solidFill>
                          <a:effectLst/>
                          <a:latin typeface="Calibri"/>
                          <a:ea typeface="Times New Roman" panose="02020603050405020304" pitchFamily="18" charset="0"/>
                          <a:cs typeface="Arial"/>
                        </a:rPr>
                        <a:t>Oficina</a:t>
                      </a:r>
                      <a:r>
                        <a:rPr lang="en-GB" sz="800" i="1">
                          <a:solidFill>
                            <a:schemeClr val="accent1">
                              <a:lumMod val="50000"/>
                            </a:schemeClr>
                          </a:solidFill>
                          <a:effectLst/>
                          <a:latin typeface="Calibri"/>
                          <a:ea typeface="Times New Roman" panose="02020603050405020304" pitchFamily="18" charset="0"/>
                          <a:cs typeface="Arial"/>
                        </a:rPr>
                        <a:t> de </a:t>
                      </a:r>
                      <a:r>
                        <a:rPr lang="en-GB" sz="800" i="1" err="1">
                          <a:solidFill>
                            <a:schemeClr val="accent1">
                              <a:lumMod val="50000"/>
                            </a:schemeClr>
                          </a:solidFill>
                          <a:effectLst/>
                          <a:latin typeface="Calibri"/>
                          <a:ea typeface="Times New Roman" panose="02020603050405020304" pitchFamily="18" charset="0"/>
                          <a:cs typeface="Arial"/>
                        </a:rPr>
                        <a:t>país</a:t>
                      </a:r>
                      <a:r>
                        <a:rPr lang="en-GB" sz="800" i="1">
                          <a:solidFill>
                            <a:schemeClr val="accent1">
                              <a:lumMod val="50000"/>
                            </a:schemeClr>
                          </a:solidFill>
                          <a:effectLst/>
                          <a:latin typeface="Calibri"/>
                          <a:ea typeface="Times New Roman" panose="02020603050405020304" pitchFamily="18" charset="0"/>
                          <a:cs typeface="Arial"/>
                        </a:rPr>
                        <a:t> para </a:t>
                      </a:r>
                      <a:r>
                        <a:rPr lang="en-GB" sz="800" i="1" err="1">
                          <a:solidFill>
                            <a:schemeClr val="accent1">
                              <a:lumMod val="50000"/>
                            </a:schemeClr>
                          </a:solidFill>
                          <a:effectLst/>
                          <a:latin typeface="Calibri"/>
                          <a:ea typeface="Times New Roman" panose="02020603050405020304" pitchFamily="18" charset="0"/>
                          <a:cs typeface="Arial"/>
                        </a:rPr>
                        <a:t>atribuir</a:t>
                      </a:r>
                      <a:r>
                        <a:rPr lang="en-GB" sz="800" i="1">
                          <a:solidFill>
                            <a:schemeClr val="accent1">
                              <a:lumMod val="50000"/>
                            </a:schemeClr>
                          </a:solidFill>
                          <a:effectLst/>
                          <a:latin typeface="Calibri"/>
                          <a:ea typeface="Times New Roman" panose="02020603050405020304" pitchFamily="18" charset="0"/>
                          <a:cs typeface="Arial"/>
                        </a:rPr>
                        <a:t> la </a:t>
                      </a:r>
                      <a:r>
                        <a:rPr lang="en-GB" sz="800" i="1" err="1">
                          <a:solidFill>
                            <a:schemeClr val="accent1">
                              <a:lumMod val="50000"/>
                            </a:schemeClr>
                          </a:solidFill>
                          <a:effectLst/>
                          <a:latin typeface="Calibri"/>
                          <a:ea typeface="Times New Roman" panose="02020603050405020304" pitchFamily="18" charset="0"/>
                          <a:cs typeface="Arial"/>
                        </a:rPr>
                        <a:t>gravedad</a:t>
                      </a:r>
                      <a:r>
                        <a:rPr lang="en-GB" sz="800" i="1">
                          <a:solidFill>
                            <a:schemeClr val="accent1">
                              <a:lumMod val="50000"/>
                            </a:schemeClr>
                          </a:solidFill>
                          <a:effectLst/>
                          <a:latin typeface="Calibri"/>
                          <a:ea typeface="Times New Roman" panose="02020603050405020304" pitchFamily="18" charset="0"/>
                          <a:cs typeface="Arial"/>
                        </a:rPr>
                        <a:t> </a:t>
                      </a:r>
                      <a:r>
                        <a:rPr lang="en-GB" sz="800" i="1" err="1">
                          <a:solidFill>
                            <a:schemeClr val="accent1">
                              <a:lumMod val="50000"/>
                            </a:schemeClr>
                          </a:solidFill>
                          <a:effectLst/>
                          <a:latin typeface="Calibri"/>
                          <a:ea typeface="Times New Roman" panose="02020603050405020304" pitchFamily="18" charset="0"/>
                          <a:cs typeface="Arial"/>
                        </a:rPr>
                        <a:t>correspondiente</a:t>
                      </a:r>
                      <a:r>
                        <a:rPr lang="en-GB" sz="800" i="1">
                          <a:solidFill>
                            <a:schemeClr val="accent1">
                              <a:lumMod val="50000"/>
                            </a:schemeClr>
                          </a:solidFill>
                          <a:effectLst/>
                          <a:latin typeface="Calibri"/>
                          <a:ea typeface="Times New Roman" panose="02020603050405020304" pitchFamily="18" charset="0"/>
                          <a:cs typeface="Arial"/>
                        </a:rPr>
                        <a:t>, lo </a:t>
                      </a:r>
                      <a:r>
                        <a:rPr lang="en-GB" sz="800" i="1" err="1">
                          <a:solidFill>
                            <a:schemeClr val="accent1">
                              <a:lumMod val="50000"/>
                            </a:schemeClr>
                          </a:solidFill>
                          <a:effectLst/>
                          <a:latin typeface="Calibri"/>
                          <a:ea typeface="Times New Roman" panose="02020603050405020304" pitchFamily="18" charset="0"/>
                          <a:cs typeface="Arial"/>
                        </a:rPr>
                        <a:t>siguiente</a:t>
                      </a:r>
                      <a:r>
                        <a:rPr lang="en-GB" sz="800" i="1">
                          <a:solidFill>
                            <a:schemeClr val="accent1">
                              <a:lumMod val="50000"/>
                            </a:schemeClr>
                          </a:solidFill>
                          <a:effectLst/>
                          <a:latin typeface="Calibri"/>
                          <a:ea typeface="Times New Roman" panose="02020603050405020304" pitchFamily="18" charset="0"/>
                          <a:cs typeface="Arial"/>
                        </a:rPr>
                        <a:t> es </a:t>
                      </a:r>
                      <a:r>
                        <a:rPr lang="en-GB" sz="800" i="1" err="1">
                          <a:solidFill>
                            <a:schemeClr val="accent1">
                              <a:lumMod val="50000"/>
                            </a:schemeClr>
                          </a:solidFill>
                          <a:effectLst/>
                          <a:latin typeface="Calibri"/>
                          <a:ea typeface="Times New Roman" panose="02020603050405020304" pitchFamily="18" charset="0"/>
                          <a:cs typeface="Arial"/>
                        </a:rPr>
                        <a:t>sólo</a:t>
                      </a:r>
                      <a:r>
                        <a:rPr lang="en-GB" sz="800" i="1">
                          <a:solidFill>
                            <a:schemeClr val="accent1">
                              <a:lumMod val="50000"/>
                            </a:schemeClr>
                          </a:solidFill>
                          <a:effectLst/>
                          <a:latin typeface="Calibri"/>
                          <a:ea typeface="Times New Roman" panose="02020603050405020304" pitchFamily="18" charset="0"/>
                          <a:cs typeface="Arial"/>
                        </a:rPr>
                        <a:t> un </a:t>
                      </a:r>
                      <a:r>
                        <a:rPr lang="en-GB" sz="800" i="1" err="1">
                          <a:solidFill>
                            <a:schemeClr val="accent1">
                              <a:lumMod val="50000"/>
                            </a:schemeClr>
                          </a:solidFill>
                          <a:effectLst/>
                          <a:latin typeface="Calibri"/>
                          <a:ea typeface="Times New Roman" panose="02020603050405020304" pitchFamily="18" charset="0"/>
                          <a:cs typeface="Arial"/>
                        </a:rPr>
                        <a:t>ejemplo</a:t>
                      </a:r>
                      <a:r>
                        <a:rPr lang="en-GB" sz="800" i="1">
                          <a:solidFill>
                            <a:schemeClr val="accent1">
                              <a:lumMod val="50000"/>
                            </a:schemeClr>
                          </a:solidFill>
                          <a:effectLst/>
                          <a:latin typeface="Calibri"/>
                          <a:ea typeface="Times New Roman" panose="02020603050405020304" pitchFamily="18" charset="0"/>
                          <a:cs typeface="Arial"/>
                        </a:rPr>
                        <a:t>)</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r>
                        <a:rPr lang="en-GB" sz="800" i="1" err="1">
                          <a:solidFill>
                            <a:schemeClr val="accent1">
                              <a:lumMod val="50000"/>
                            </a:schemeClr>
                          </a:solidFill>
                          <a:effectLst/>
                          <a:latin typeface="Calibri"/>
                          <a:ea typeface="Calibri"/>
                          <a:cs typeface="Arial"/>
                        </a:rPr>
                        <a:t>Nombres</a:t>
                      </a:r>
                      <a:r>
                        <a:rPr lang="en-GB" sz="800" i="1">
                          <a:solidFill>
                            <a:schemeClr val="accent1">
                              <a:lumMod val="50000"/>
                            </a:schemeClr>
                          </a:solidFill>
                          <a:effectLst/>
                          <a:latin typeface="Calibri"/>
                          <a:ea typeface="Calibri"/>
                          <a:cs typeface="Arial"/>
                        </a:rPr>
                        <a:t> de las variables</a:t>
                      </a:r>
                      <a:endParaRPr lang="en-US" sz="1100">
                        <a:solidFill>
                          <a:schemeClr val="accent1">
                            <a:lumMod val="50000"/>
                          </a:schemeClr>
                        </a:solidFill>
                        <a:effectLst/>
                        <a:latin typeface="Calibri"/>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960000576"/>
                  </a:ext>
                </a:extLst>
              </a:tr>
              <a:tr h="273975">
                <a:tc>
                  <a:txBody>
                    <a:bodyPr/>
                    <a:lstStyle/>
                    <a:p>
                      <a:pPr marL="0" marR="0" algn="l">
                        <a:lnSpc>
                          <a:spcPct val="100000"/>
                        </a:lnSpc>
                        <a:spcBef>
                          <a:spcPts val="0"/>
                        </a:spcBef>
                        <a:spcAft>
                          <a:spcPts val="0"/>
                        </a:spcAft>
                      </a:pPr>
                      <a:r>
                        <a:rPr lang="en-GB" sz="800">
                          <a:solidFill>
                            <a:schemeClr val="accent1">
                              <a:lumMod val="50000"/>
                            </a:schemeClr>
                          </a:solidFill>
                          <a:effectLst/>
                          <a:latin typeface="Calibri"/>
                          <a:ea typeface="Times New Roman" panose="02020603050405020304" pitchFamily="18" charset="0"/>
                          <a:cs typeface="Arial"/>
                        </a:rPr>
                        <a:t>1.1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Vendió</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bienes</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del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hogar</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(radio,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muebles</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televisión</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joyas</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etc.) </a:t>
                      </a:r>
                      <a:r>
                        <a:rPr lang="en-GB" sz="800" i="1" err="1">
                          <a:solidFill>
                            <a:schemeClr val="accent1">
                              <a:lumMod val="50000"/>
                            </a:schemeClr>
                          </a:solidFill>
                          <a:effectLst/>
                          <a:latin typeface="Calibri"/>
                          <a:ea typeface="Times New Roman" panose="02020603050405020304" pitchFamily="18" charset="0"/>
                          <a:cs typeface="Arial"/>
                        </a:rPr>
                        <a:t>por</a:t>
                      </a:r>
                      <a:r>
                        <a:rPr lang="en-GB" sz="800" i="1">
                          <a:solidFill>
                            <a:schemeClr val="accent1">
                              <a:lumMod val="50000"/>
                            </a:schemeClr>
                          </a:solidFill>
                          <a:effectLst/>
                          <a:latin typeface="Calibri"/>
                          <a:ea typeface="Times New Roman" panose="02020603050405020304" pitchFamily="18" charset="0"/>
                          <a:cs typeface="Arial"/>
                        </a:rPr>
                        <a:t> </a:t>
                      </a:r>
                      <a:r>
                        <a:rPr lang="en-GB" sz="800" i="1" err="1">
                          <a:solidFill>
                            <a:schemeClr val="accent1">
                              <a:lumMod val="50000"/>
                            </a:schemeClr>
                          </a:solidFill>
                          <a:effectLst/>
                          <a:latin typeface="Calibri"/>
                          <a:ea typeface="Times New Roman" panose="02020603050405020304" pitchFamily="18" charset="0"/>
                          <a:cs typeface="Arial"/>
                        </a:rPr>
                        <a:t>falta</a:t>
                      </a:r>
                      <a:r>
                        <a:rPr lang="en-GB" sz="800" i="1">
                          <a:solidFill>
                            <a:schemeClr val="accent1">
                              <a:lumMod val="50000"/>
                            </a:schemeClr>
                          </a:solidFill>
                          <a:effectLst/>
                          <a:latin typeface="Calibri"/>
                          <a:ea typeface="Times New Roman" panose="02020603050405020304" pitchFamily="18" charset="0"/>
                          <a:cs typeface="Arial"/>
                        </a:rPr>
                        <a:t> de </a:t>
                      </a:r>
                      <a:r>
                        <a:rPr lang="en-GB" sz="800" i="1" err="1">
                          <a:solidFill>
                            <a:schemeClr val="accent1">
                              <a:lumMod val="50000"/>
                            </a:schemeClr>
                          </a:solidFill>
                          <a:effectLst/>
                          <a:latin typeface="Calibri"/>
                          <a:ea typeface="Times New Roman" panose="02020603050405020304" pitchFamily="18" charset="0"/>
                          <a:cs typeface="Arial"/>
                        </a:rPr>
                        <a:t>alimentos</a:t>
                      </a:r>
                      <a:r>
                        <a:rPr lang="en-GB" sz="800" i="1">
                          <a:solidFill>
                            <a:schemeClr val="accent1">
                              <a:lumMod val="50000"/>
                            </a:schemeClr>
                          </a:solidFill>
                          <a:effectLst/>
                          <a:latin typeface="Calibri"/>
                          <a:ea typeface="Times New Roman" panose="02020603050405020304" pitchFamily="18" charset="0"/>
                          <a:cs typeface="Arial"/>
                        </a:rPr>
                        <a:t> </a:t>
                      </a:r>
                      <a:endParaRPr lang="en-GB" sz="8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a:cs typeface="Arial"/>
                        </a:rPr>
                        <a:t>| __ |</a:t>
                      </a:r>
                      <a:endParaRPr lang="en-US" sz="1100">
                        <a:solidFill>
                          <a:schemeClr val="accent1">
                            <a:lumMod val="50000"/>
                          </a:schemeClr>
                        </a:solidFill>
                        <a:effectLst/>
                        <a:latin typeface="Verdana"/>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latin typeface="Calibri"/>
                          <a:ea typeface="Calibri"/>
                          <a:cs typeface="Arial"/>
                        </a:rPr>
                        <a:t>Estrés</a:t>
                      </a:r>
                      <a:endParaRPr lang="en-US" sz="1100" err="1">
                        <a:solidFill>
                          <a:schemeClr val="accent1">
                            <a:lumMod val="50000"/>
                          </a:schemeClr>
                        </a:solidFill>
                        <a:effectLst/>
                        <a:latin typeface="Calibri"/>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Lcs_stress_DomAsset</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7736641"/>
                  </a:ext>
                </a:extLst>
              </a:tr>
              <a:tr h="273975">
                <a:tc>
                  <a:txBody>
                    <a:bodyPr/>
                    <a:lstStyle/>
                    <a:p>
                      <a:pPr marL="0" marR="0">
                        <a:lnSpc>
                          <a:spcPct val="100000"/>
                        </a:lnSpc>
                        <a:spcBef>
                          <a:spcPts val="0"/>
                        </a:spcBef>
                        <a:spcAft>
                          <a:spcPts val="0"/>
                        </a:spcAft>
                      </a:pPr>
                      <a:r>
                        <a:rPr lang="en-GB" sz="800">
                          <a:solidFill>
                            <a:schemeClr val="accent1">
                              <a:lumMod val="50000"/>
                            </a:schemeClr>
                          </a:solidFill>
                          <a:effectLst/>
                          <a:latin typeface="Calibri"/>
                          <a:ea typeface="Times New Roman" panose="02020603050405020304" pitchFamily="18" charset="0"/>
                          <a:cs typeface="Arial"/>
                        </a:rPr>
                        <a:t>1.2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Pedir</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dinero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prestado</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para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cubrir</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las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necesidades</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alimentarias</a:t>
                      </a:r>
                      <a:endParaRPr lang="en-US" sz="1100" err="1">
                        <a:solidFill>
                          <a:schemeClr val="accent1">
                            <a:lumMod val="50000"/>
                          </a:schemeClr>
                        </a:solidFill>
                        <a:effectLs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a:cs typeface="Arial"/>
                        </a:rPr>
                        <a:t>| __ |</a:t>
                      </a:r>
                      <a:endParaRPr lang="en-US" sz="1100">
                        <a:solidFill>
                          <a:schemeClr val="accent1">
                            <a:lumMod val="50000"/>
                          </a:schemeClr>
                        </a:solidFill>
                        <a:effectLst/>
                        <a:latin typeface="Verdana"/>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latin typeface="Calibri"/>
                          <a:ea typeface="Calibri"/>
                          <a:cs typeface="Arial"/>
                        </a:rPr>
                        <a:t>Estrés</a:t>
                      </a:r>
                      <a:endParaRPr lang="en-US" sz="1100" err="1">
                        <a:solidFill>
                          <a:schemeClr val="accent1">
                            <a:lumMod val="50000"/>
                          </a:schemeClr>
                        </a:solidFill>
                        <a:effectLst/>
                        <a:latin typeface="Calibri"/>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kern="12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Lcs_stress_BorrowCash</a:t>
                      </a:r>
                      <a:endParaRPr lang="en-US" sz="800" kern="1200">
                        <a:solidFill>
                          <a:schemeClr val="accent1">
                            <a:lumMod val="50000"/>
                          </a:schemeClr>
                        </a:solidFill>
                        <a:effectLst/>
                        <a:highlight>
                          <a:srgbClr val="C0C0C0"/>
                        </a:highlight>
                        <a:latin typeface="Calibri" panose="020F050202020403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4970834"/>
                  </a:ext>
                </a:extLst>
              </a:tr>
              <a:tr h="199299">
                <a:tc>
                  <a:txBody>
                    <a:bodyPr/>
                    <a:lstStyle/>
                    <a:p>
                      <a:pPr marL="0" marR="0">
                        <a:lnSpc>
                          <a:spcPct val="100000"/>
                        </a:lnSpc>
                        <a:spcBef>
                          <a:spcPts val="0"/>
                        </a:spcBef>
                        <a:spcAft>
                          <a:spcPts val="0"/>
                        </a:spcAft>
                      </a:pPr>
                      <a:r>
                        <a:rPr lang="en-GB" sz="800">
                          <a:solidFill>
                            <a:schemeClr val="accent1">
                              <a:lumMod val="50000"/>
                            </a:schemeClr>
                          </a:solidFill>
                          <a:effectLst/>
                          <a:latin typeface="Calibri"/>
                          <a:ea typeface="Times New Roman" panose="02020603050405020304" pitchFamily="18" charset="0"/>
                          <a:cs typeface="Arial"/>
                        </a:rPr>
                        <a:t>1,3 </a:t>
                      </a:r>
                      <a:r>
                        <a:rPr lang="en-GB" sz="800">
                          <a:solidFill>
                            <a:schemeClr val="accent1">
                              <a:lumMod val="50000"/>
                            </a:schemeClr>
                          </a:solidFill>
                          <a:effectLst/>
                          <a:highlight>
                            <a:srgbClr val="C0C0C0"/>
                          </a:highlight>
                          <a:latin typeface="Calibri"/>
                          <a:ea typeface="Times New Roman" panose="02020603050405020304" pitchFamily="18" charset="0"/>
                          <a:cs typeface="Arial"/>
                        </a:rPr>
                        <a:t>Ahorros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gastados</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a:t>
                      </a:r>
                      <a:r>
                        <a:rPr lang="en-GB" sz="800" i="1" err="1">
                          <a:solidFill>
                            <a:schemeClr val="accent1">
                              <a:lumMod val="50000"/>
                            </a:schemeClr>
                          </a:solidFill>
                          <a:effectLst/>
                          <a:latin typeface="Calibri"/>
                          <a:ea typeface="Times New Roman" panose="02020603050405020304" pitchFamily="18" charset="0"/>
                          <a:cs typeface="Arial"/>
                        </a:rPr>
                        <a:t>por</a:t>
                      </a:r>
                      <a:r>
                        <a:rPr lang="en-GB" sz="800" i="1">
                          <a:solidFill>
                            <a:schemeClr val="accent1">
                              <a:lumMod val="50000"/>
                            </a:schemeClr>
                          </a:solidFill>
                          <a:effectLst/>
                          <a:latin typeface="Calibri"/>
                          <a:ea typeface="Times New Roman" panose="02020603050405020304" pitchFamily="18" charset="0"/>
                          <a:cs typeface="Arial"/>
                        </a:rPr>
                        <a:t> </a:t>
                      </a:r>
                      <a:r>
                        <a:rPr lang="en-GB" sz="800" i="1" err="1">
                          <a:solidFill>
                            <a:schemeClr val="accent1">
                              <a:lumMod val="50000"/>
                            </a:schemeClr>
                          </a:solidFill>
                          <a:effectLst/>
                          <a:latin typeface="Calibri"/>
                          <a:ea typeface="Times New Roman" panose="02020603050405020304" pitchFamily="18" charset="0"/>
                          <a:cs typeface="Arial"/>
                        </a:rPr>
                        <a:t>falta</a:t>
                      </a:r>
                      <a:r>
                        <a:rPr lang="en-GB" sz="800" i="1">
                          <a:solidFill>
                            <a:schemeClr val="accent1">
                              <a:lumMod val="50000"/>
                            </a:schemeClr>
                          </a:solidFill>
                          <a:effectLst/>
                          <a:latin typeface="Calibri"/>
                          <a:ea typeface="Times New Roman" panose="02020603050405020304" pitchFamily="18" charset="0"/>
                          <a:cs typeface="Arial"/>
                        </a:rPr>
                        <a:t> de </a:t>
                      </a:r>
                      <a:r>
                        <a:rPr lang="en-GB" sz="800" i="1" err="1">
                          <a:solidFill>
                            <a:schemeClr val="accent1">
                              <a:lumMod val="50000"/>
                            </a:schemeClr>
                          </a:solidFill>
                          <a:effectLst/>
                          <a:latin typeface="Calibri"/>
                          <a:ea typeface="Times New Roman" panose="02020603050405020304" pitchFamily="18" charset="0"/>
                          <a:cs typeface="Arial"/>
                        </a:rPr>
                        <a:t>alimentos</a:t>
                      </a:r>
                      <a:r>
                        <a:rPr lang="en-GB" sz="800" i="1">
                          <a:solidFill>
                            <a:schemeClr val="accent1">
                              <a:lumMod val="50000"/>
                            </a:schemeClr>
                          </a:solidFill>
                          <a:effectLst/>
                          <a:latin typeface="Calibri"/>
                          <a:ea typeface="Times New Roman" panose="02020603050405020304" pitchFamily="18" charset="0"/>
                          <a:cs typeface="Arial"/>
                        </a:rPr>
                        <a:t>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a:cs typeface="Arial"/>
                        </a:rPr>
                        <a:t>| __ |</a:t>
                      </a:r>
                      <a:endParaRPr lang="en-US" sz="1100">
                        <a:solidFill>
                          <a:schemeClr val="accent1">
                            <a:lumMod val="50000"/>
                          </a:schemeClr>
                        </a:solidFill>
                        <a:effectLst/>
                        <a:latin typeface="Verdana"/>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latin typeface="Calibri"/>
                          <a:ea typeface="Calibri"/>
                          <a:cs typeface="Arial"/>
                        </a:rPr>
                        <a:t>Estrés</a:t>
                      </a:r>
                      <a:endParaRPr lang="en-US" sz="1100" err="1">
                        <a:solidFill>
                          <a:schemeClr val="accent1">
                            <a:lumMod val="50000"/>
                          </a:schemeClr>
                        </a:solidFill>
                        <a:effectLst/>
                        <a:latin typeface="Calibri"/>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dirty="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Lcs_stress_Saving</a:t>
                      </a:r>
                      <a:endParaRPr lang="en-US" sz="1100" dirty="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1156396"/>
                  </a:ext>
                </a:extLst>
              </a:tr>
              <a:tr h="273975">
                <a:tc>
                  <a:txBody>
                    <a:bodyPr/>
                    <a:lstStyle/>
                    <a:p>
                      <a:pPr marL="0" marR="0">
                        <a:lnSpc>
                          <a:spcPct val="100000"/>
                        </a:lnSpc>
                        <a:spcBef>
                          <a:spcPts val="0"/>
                        </a:spcBef>
                        <a:spcAft>
                          <a:spcPts val="0"/>
                        </a:spcAft>
                      </a:pPr>
                      <a:r>
                        <a:rPr lang="en-GB" sz="800">
                          <a:solidFill>
                            <a:schemeClr val="accent1">
                              <a:lumMod val="50000"/>
                            </a:schemeClr>
                          </a:solidFill>
                          <a:effectLst/>
                          <a:latin typeface="Calibri"/>
                          <a:ea typeface="Times New Roman" panose="02020603050405020304" pitchFamily="18" charset="0"/>
                          <a:cs typeface="Arial"/>
                        </a:rPr>
                        <a:t>1,4 </a:t>
                      </a:r>
                      <a:r>
                        <a:rPr lang="en-GB" sz="800" err="1">
                          <a:solidFill>
                            <a:schemeClr val="accent1">
                              <a:lumMod val="50000"/>
                            </a:schemeClr>
                          </a:solidFill>
                          <a:effectLst/>
                          <a:latin typeface="Calibri"/>
                          <a:ea typeface="Times New Roman" panose="02020603050405020304" pitchFamily="18" charset="0"/>
                          <a:cs typeface="Arial"/>
                        </a:rPr>
                        <a:t>Envió</a:t>
                      </a:r>
                      <a:r>
                        <a:rPr lang="en-GB" sz="800">
                          <a:solidFill>
                            <a:schemeClr val="accent1">
                              <a:lumMod val="50000"/>
                            </a:schemeClr>
                          </a:solidFill>
                          <a:effectLst/>
                          <a:latin typeface="Calibri"/>
                          <a:ea typeface="Times New Roman" panose="02020603050405020304" pitchFamily="18" charset="0"/>
                          <a:cs typeface="Arial"/>
                        </a:rPr>
                        <a:t> </a:t>
                      </a:r>
                      <a:r>
                        <a:rPr lang="en-GB" sz="800">
                          <a:solidFill>
                            <a:schemeClr val="accent1">
                              <a:lumMod val="50000"/>
                            </a:schemeClr>
                          </a:solidFill>
                          <a:effectLst/>
                          <a:highlight>
                            <a:srgbClr val="C0C0C0"/>
                          </a:highlight>
                          <a:latin typeface="Calibri"/>
                          <a:ea typeface="Times New Roman" panose="02020603050405020304" pitchFamily="18" charset="0"/>
                          <a:cs typeface="Arial"/>
                        </a:rPr>
                        <a:t>a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los</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miembros</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del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hogar</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a comer a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otro</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sitio </a:t>
                      </a:r>
                      <a:r>
                        <a:rPr lang="en-GB" sz="800" i="1" err="1">
                          <a:solidFill>
                            <a:schemeClr val="accent1">
                              <a:lumMod val="50000"/>
                            </a:schemeClr>
                          </a:solidFill>
                          <a:effectLst/>
                          <a:highlight>
                            <a:srgbClr val="C0C0C0"/>
                          </a:highlight>
                          <a:latin typeface="Calibri"/>
                          <a:ea typeface="Times New Roman" panose="02020603050405020304" pitchFamily="18" charset="0"/>
                          <a:cs typeface="Arial"/>
                        </a:rPr>
                        <a:t>por</a:t>
                      </a:r>
                      <a:r>
                        <a:rPr lang="en-GB" sz="800" i="1">
                          <a:solidFill>
                            <a:schemeClr val="accent1">
                              <a:lumMod val="50000"/>
                            </a:schemeClr>
                          </a:solidFill>
                          <a:effectLst/>
                          <a:highlight>
                            <a:srgbClr val="C0C0C0"/>
                          </a:highlight>
                          <a:latin typeface="Calibri"/>
                          <a:ea typeface="Times New Roman" panose="02020603050405020304" pitchFamily="18" charset="0"/>
                          <a:cs typeface="Arial"/>
                        </a:rPr>
                        <a:t> </a:t>
                      </a:r>
                      <a:r>
                        <a:rPr lang="en-GB" sz="800" i="1" err="1">
                          <a:solidFill>
                            <a:schemeClr val="accent1">
                              <a:lumMod val="50000"/>
                            </a:schemeClr>
                          </a:solidFill>
                          <a:effectLst/>
                          <a:latin typeface="Calibri"/>
                          <a:ea typeface="Times New Roman" panose="02020603050405020304" pitchFamily="18" charset="0"/>
                          <a:cs typeface="Arial"/>
                        </a:rPr>
                        <a:t>falta</a:t>
                      </a:r>
                      <a:r>
                        <a:rPr lang="en-GB" sz="800" i="1">
                          <a:solidFill>
                            <a:schemeClr val="accent1">
                              <a:lumMod val="50000"/>
                            </a:schemeClr>
                          </a:solidFill>
                          <a:effectLst/>
                          <a:latin typeface="Calibri"/>
                          <a:ea typeface="Times New Roman" panose="02020603050405020304" pitchFamily="18" charset="0"/>
                          <a:cs typeface="Arial"/>
                        </a:rPr>
                        <a:t> de </a:t>
                      </a:r>
                      <a:r>
                        <a:rPr lang="en-GB" sz="800" i="1" err="1">
                          <a:solidFill>
                            <a:schemeClr val="accent1">
                              <a:lumMod val="50000"/>
                            </a:schemeClr>
                          </a:solidFill>
                          <a:effectLst/>
                          <a:latin typeface="Calibri"/>
                          <a:ea typeface="Times New Roman" panose="02020603050405020304" pitchFamily="18" charset="0"/>
                          <a:cs typeface="Arial"/>
                        </a:rPr>
                        <a:t>alimentos</a:t>
                      </a:r>
                      <a:r>
                        <a:rPr lang="en-GB" sz="800" i="1">
                          <a:solidFill>
                            <a:schemeClr val="accent1">
                              <a:lumMod val="50000"/>
                            </a:schemeClr>
                          </a:solidFill>
                          <a:effectLst/>
                          <a:latin typeface="Calibri"/>
                          <a:ea typeface="Times New Roman" panose="02020603050405020304" pitchFamily="18" charset="0"/>
                          <a:cs typeface="Arial"/>
                        </a:rPr>
                        <a:t>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a:cs typeface="Arial"/>
                        </a:rPr>
                        <a:t>| __ |</a:t>
                      </a:r>
                      <a:endParaRPr lang="en-US" sz="1100">
                        <a:solidFill>
                          <a:schemeClr val="accent1">
                            <a:lumMod val="50000"/>
                          </a:schemeClr>
                        </a:solidFill>
                        <a:effectLst/>
                        <a:latin typeface="Verdana"/>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latin typeface="Calibri"/>
                          <a:ea typeface="Calibri"/>
                          <a:cs typeface="Arial"/>
                        </a:rPr>
                        <a:t>Estrés</a:t>
                      </a:r>
                      <a:endParaRPr lang="en-US" sz="1100" err="1">
                        <a:solidFill>
                          <a:schemeClr val="accent1">
                            <a:lumMod val="50000"/>
                          </a:schemeClr>
                        </a:solidFill>
                        <a:effectLst/>
                        <a:latin typeface="Calibri"/>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Lcs_stress_EatOut</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2223477"/>
                  </a:ext>
                </a:extLst>
              </a:tr>
              <a:tr h="415150">
                <a:tc>
                  <a:txBody>
                    <a:bodyPr/>
                    <a:lstStyle/>
                    <a:p>
                      <a:pPr marL="0" marR="0">
                        <a:lnSpc>
                          <a:spcPct val="100000"/>
                        </a:lnSpc>
                        <a:spcBef>
                          <a:spcPts val="0"/>
                        </a:spcBef>
                        <a:spcAft>
                          <a:spcPts val="0"/>
                        </a:spcAft>
                      </a:pPr>
                      <a:r>
                        <a:rPr lang="en-GB" sz="800">
                          <a:solidFill>
                            <a:schemeClr val="accent1">
                              <a:lumMod val="50000"/>
                            </a:schemeClr>
                          </a:solidFill>
                          <a:effectLst/>
                          <a:latin typeface="Calibri"/>
                          <a:ea typeface="Times New Roman" panose="02020603050405020304" pitchFamily="18" charset="0"/>
                          <a:cs typeface="Arial"/>
                        </a:rPr>
                        <a:t>1,5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Vendió</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bienes</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productivos</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o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medios</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de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transporte</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máquina</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de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coser</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carretilla</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bicicleta</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coche</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etc.) </a:t>
                      </a:r>
                      <a:r>
                        <a:rPr lang="en-GB" sz="800" i="1" err="1">
                          <a:solidFill>
                            <a:schemeClr val="accent1">
                              <a:lumMod val="50000"/>
                            </a:schemeClr>
                          </a:solidFill>
                          <a:effectLst/>
                          <a:latin typeface="Calibri"/>
                          <a:ea typeface="Calibri"/>
                          <a:cs typeface="Arial"/>
                        </a:rPr>
                        <a:t>por</a:t>
                      </a:r>
                      <a:r>
                        <a:rPr lang="en-GB" sz="800" i="1">
                          <a:solidFill>
                            <a:schemeClr val="accent1">
                              <a:lumMod val="50000"/>
                            </a:schemeClr>
                          </a:solidFill>
                          <a:effectLst/>
                          <a:latin typeface="Calibri"/>
                          <a:ea typeface="Calibri"/>
                          <a:cs typeface="Arial"/>
                        </a:rPr>
                        <a:t> </a:t>
                      </a:r>
                      <a:r>
                        <a:rPr lang="en-GB" sz="800" i="1" err="1">
                          <a:solidFill>
                            <a:schemeClr val="accent1">
                              <a:lumMod val="50000"/>
                            </a:schemeClr>
                          </a:solidFill>
                          <a:effectLst/>
                          <a:latin typeface="Calibri"/>
                          <a:ea typeface="Calibri"/>
                          <a:cs typeface="Arial"/>
                        </a:rPr>
                        <a:t>falta</a:t>
                      </a:r>
                      <a:r>
                        <a:rPr lang="en-GB" sz="800" i="1">
                          <a:solidFill>
                            <a:schemeClr val="accent1">
                              <a:lumMod val="50000"/>
                            </a:schemeClr>
                          </a:solidFill>
                          <a:effectLst/>
                          <a:latin typeface="Calibri"/>
                          <a:ea typeface="Calibri"/>
                          <a:cs typeface="Arial"/>
                        </a:rPr>
                        <a:t> de </a:t>
                      </a:r>
                      <a:r>
                        <a:rPr lang="en-GB" sz="800" i="1" err="1">
                          <a:solidFill>
                            <a:schemeClr val="accent1">
                              <a:lumMod val="50000"/>
                            </a:schemeClr>
                          </a:solidFill>
                          <a:effectLst/>
                          <a:latin typeface="Calibri"/>
                          <a:ea typeface="Calibri"/>
                          <a:cs typeface="Arial"/>
                        </a:rPr>
                        <a:t>alimentos</a:t>
                      </a:r>
                      <a:r>
                        <a:rPr lang="en-GB" sz="800" i="1">
                          <a:solidFill>
                            <a:schemeClr val="accent1">
                              <a:lumMod val="50000"/>
                            </a:schemeClr>
                          </a:solidFill>
                          <a:effectLst/>
                          <a:latin typeface="Calibri"/>
                          <a:ea typeface="Calibri"/>
                          <a:cs typeface="Arial"/>
                        </a:rPr>
                        <a:t>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a:cs typeface="Arial"/>
                        </a:rPr>
                        <a:t>| __ |</a:t>
                      </a:r>
                      <a:endParaRPr lang="en-US" sz="1100">
                        <a:solidFill>
                          <a:schemeClr val="accent1">
                            <a:lumMod val="50000"/>
                          </a:schemeClr>
                        </a:solidFill>
                        <a:effectLst/>
                        <a:latin typeface="Verdana"/>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a:cs typeface="Arial"/>
                        </a:rPr>
                        <a:t>Crisis</a:t>
                      </a:r>
                      <a:endParaRPr lang="en-US" sz="1100">
                        <a:solidFill>
                          <a:schemeClr val="accent1">
                            <a:lumMod val="50000"/>
                          </a:schemeClr>
                        </a:solidFill>
                        <a:effectLst/>
                        <a:latin typeface="Calibri"/>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Lcs_crisis_ProdAssets</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1402958"/>
                  </a:ext>
                </a:extLst>
              </a:tr>
              <a:tr h="273975">
                <a:tc>
                  <a:txBody>
                    <a:bodyPr/>
                    <a:lstStyle/>
                    <a:p>
                      <a:pPr marL="0" marR="0">
                        <a:lnSpc>
                          <a:spcPct val="100000"/>
                        </a:lnSpc>
                        <a:spcBef>
                          <a:spcPts val="0"/>
                        </a:spcBef>
                        <a:spcAft>
                          <a:spcPts val="0"/>
                        </a:spcAft>
                      </a:pPr>
                      <a:r>
                        <a:rPr lang="en-GB" sz="800">
                          <a:solidFill>
                            <a:schemeClr val="accent1">
                              <a:lumMod val="50000"/>
                            </a:schemeClr>
                          </a:solidFill>
                          <a:effectLst/>
                          <a:latin typeface="Calibri"/>
                          <a:ea typeface="Times New Roman" panose="02020603050405020304" pitchFamily="18" charset="0"/>
                          <a:cs typeface="Arial"/>
                        </a:rPr>
                        <a:t>1,6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Reducción</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de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los</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gastos</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a:t>
                      </a:r>
                      <a:r>
                        <a:rPr lang="en-GB" sz="800" err="1">
                          <a:solidFill>
                            <a:schemeClr val="accent1">
                              <a:lumMod val="50000"/>
                            </a:schemeClr>
                          </a:solidFill>
                          <a:effectLst/>
                          <a:highlight>
                            <a:srgbClr val="C0C0C0"/>
                          </a:highlight>
                          <a:latin typeface="+mn-lt"/>
                          <a:ea typeface="Times New Roman" panose="02020603050405020304" pitchFamily="18" charset="0"/>
                          <a:cs typeface="Arial"/>
                        </a:rPr>
                        <a:t>sanitarios</a:t>
                      </a:r>
                      <a:r>
                        <a:rPr lang="en-GB" sz="800">
                          <a:solidFill>
                            <a:schemeClr val="accent1">
                              <a:lumMod val="50000"/>
                            </a:schemeClr>
                          </a:solidFill>
                          <a:effectLst/>
                          <a:highlight>
                            <a:srgbClr val="C0C0C0"/>
                          </a:highlight>
                          <a:latin typeface="+mn-lt"/>
                          <a:ea typeface="Times New Roman" panose="02020603050405020304" pitchFamily="18" charset="0"/>
                          <a:cs typeface="Arial"/>
                        </a:rPr>
                        <a:t> </a:t>
                      </a:r>
                      <a:r>
                        <a:rPr lang="en-GB" sz="800" err="1">
                          <a:solidFill>
                            <a:schemeClr val="accent1">
                              <a:lumMod val="50000"/>
                            </a:schemeClr>
                          </a:solidFill>
                          <a:effectLst/>
                          <a:highlight>
                            <a:srgbClr val="C0C0C0"/>
                          </a:highlight>
                          <a:latin typeface="+mn-lt"/>
                          <a:ea typeface="Times New Roman" panose="02020603050405020304" pitchFamily="18" charset="0"/>
                          <a:cs typeface="Arial"/>
                        </a:rPr>
                        <a:t>esenciales</a:t>
                      </a:r>
                      <a:r>
                        <a:rPr lang="en-GB" sz="800">
                          <a:solidFill>
                            <a:schemeClr val="accent1">
                              <a:lumMod val="50000"/>
                            </a:schemeClr>
                          </a:solidFill>
                          <a:effectLst/>
                          <a:highlight>
                            <a:srgbClr val="C0C0C0"/>
                          </a:highlight>
                          <a:latin typeface="+mn-lt"/>
                          <a:ea typeface="Times New Roman" panose="02020603050405020304" pitchFamily="18" charset="0"/>
                          <a:cs typeface="Arial"/>
                        </a:rPr>
                        <a:t> (</a:t>
                      </a:r>
                      <a:r>
                        <a:rPr lang="en-GB" sz="800" err="1">
                          <a:solidFill>
                            <a:schemeClr val="accent1">
                              <a:lumMod val="50000"/>
                            </a:schemeClr>
                          </a:solidFill>
                          <a:effectLst/>
                          <a:highlight>
                            <a:srgbClr val="C0C0C0"/>
                          </a:highlight>
                          <a:latin typeface="+mn-lt"/>
                          <a:ea typeface="Times New Roman" panose="02020603050405020304" pitchFamily="18" charset="0"/>
                          <a:cs typeface="Arial"/>
                        </a:rPr>
                        <a:t>incluidos</a:t>
                      </a:r>
                      <a:r>
                        <a:rPr lang="en-GB" sz="800">
                          <a:solidFill>
                            <a:schemeClr val="accent1">
                              <a:lumMod val="50000"/>
                            </a:schemeClr>
                          </a:solidFill>
                          <a:effectLst/>
                          <a:highlight>
                            <a:srgbClr val="C0C0C0"/>
                          </a:highlight>
                          <a:latin typeface="+mn-lt"/>
                          <a:ea typeface="Times New Roman" panose="02020603050405020304" pitchFamily="18" charset="0"/>
                          <a:cs typeface="Arial"/>
                        </a:rPr>
                        <a:t> </a:t>
                      </a:r>
                      <a:r>
                        <a:rPr lang="en-GB" sz="800" err="1">
                          <a:solidFill>
                            <a:schemeClr val="accent1">
                              <a:lumMod val="50000"/>
                            </a:schemeClr>
                          </a:solidFill>
                          <a:effectLst/>
                          <a:highlight>
                            <a:srgbClr val="C0C0C0"/>
                          </a:highlight>
                          <a:latin typeface="+mn-lt"/>
                          <a:ea typeface="Times New Roman" panose="02020603050405020304" pitchFamily="18" charset="0"/>
                          <a:cs typeface="Arial"/>
                        </a:rPr>
                        <a:t>los</a:t>
                      </a:r>
                      <a:r>
                        <a:rPr lang="en-GB" sz="800">
                          <a:solidFill>
                            <a:schemeClr val="accent1">
                              <a:lumMod val="50000"/>
                            </a:schemeClr>
                          </a:solidFill>
                          <a:effectLst/>
                          <a:highlight>
                            <a:srgbClr val="C0C0C0"/>
                          </a:highlight>
                          <a:latin typeface="+mn-lt"/>
                          <a:ea typeface="Times New Roman" panose="02020603050405020304" pitchFamily="18" charset="0"/>
                          <a:cs typeface="Arial"/>
                        </a:rPr>
                        <a:t> </a:t>
                      </a:r>
                      <a:r>
                        <a:rPr lang="en-GB" sz="800" err="1">
                          <a:solidFill>
                            <a:schemeClr val="accent1">
                              <a:lumMod val="50000"/>
                            </a:schemeClr>
                          </a:solidFill>
                          <a:effectLst/>
                          <a:highlight>
                            <a:srgbClr val="C0C0C0"/>
                          </a:highlight>
                          <a:latin typeface="+mn-lt"/>
                          <a:ea typeface="Times New Roman" panose="02020603050405020304" pitchFamily="18" charset="0"/>
                          <a:cs typeface="Arial"/>
                        </a:rPr>
                        <a:t>medicamentos</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por</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a:t>
                      </a:r>
                      <a:r>
                        <a:rPr lang="en-GB" sz="800" i="1" err="1">
                          <a:solidFill>
                            <a:schemeClr val="accent1">
                              <a:lumMod val="50000"/>
                            </a:schemeClr>
                          </a:solidFill>
                          <a:effectLst/>
                          <a:latin typeface="Calibri"/>
                          <a:ea typeface="Times New Roman" panose="02020603050405020304" pitchFamily="18" charset="0"/>
                          <a:cs typeface="Arial"/>
                        </a:rPr>
                        <a:t>falta</a:t>
                      </a:r>
                      <a:r>
                        <a:rPr lang="en-GB" sz="800" i="1">
                          <a:solidFill>
                            <a:schemeClr val="accent1">
                              <a:lumMod val="50000"/>
                            </a:schemeClr>
                          </a:solidFill>
                          <a:effectLst/>
                          <a:latin typeface="Calibri"/>
                          <a:ea typeface="Times New Roman" panose="02020603050405020304" pitchFamily="18" charset="0"/>
                          <a:cs typeface="Arial"/>
                        </a:rPr>
                        <a:t> de </a:t>
                      </a:r>
                      <a:r>
                        <a:rPr lang="en-GB" sz="800" i="1" err="1">
                          <a:solidFill>
                            <a:schemeClr val="accent1">
                              <a:lumMod val="50000"/>
                            </a:schemeClr>
                          </a:solidFill>
                          <a:effectLst/>
                          <a:latin typeface="Calibri"/>
                          <a:ea typeface="Times New Roman" panose="02020603050405020304" pitchFamily="18" charset="0"/>
                          <a:cs typeface="Arial"/>
                        </a:rPr>
                        <a:t>alimentos</a:t>
                      </a:r>
                      <a:r>
                        <a:rPr lang="en-GB" sz="800" i="1">
                          <a:solidFill>
                            <a:schemeClr val="accent1">
                              <a:lumMod val="50000"/>
                            </a:schemeClr>
                          </a:solidFill>
                          <a:effectLst/>
                          <a:latin typeface="Calibri"/>
                          <a:ea typeface="Times New Roman" panose="02020603050405020304" pitchFamily="18" charset="0"/>
                          <a:cs typeface="Arial"/>
                        </a:rPr>
                        <a:t>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a:cs typeface="Arial"/>
                        </a:rPr>
                        <a:t>| __ |</a:t>
                      </a:r>
                      <a:endParaRPr lang="en-US" sz="1100">
                        <a:solidFill>
                          <a:schemeClr val="accent1">
                            <a:lumMod val="50000"/>
                          </a:schemeClr>
                        </a:solidFill>
                        <a:effectLst/>
                        <a:latin typeface="Verdana"/>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a:cs typeface="Arial"/>
                        </a:rPr>
                        <a:t>Crisis</a:t>
                      </a:r>
                      <a:endParaRPr lang="en-US" sz="1100">
                        <a:solidFill>
                          <a:schemeClr val="accent1">
                            <a:lumMod val="50000"/>
                          </a:schemeClr>
                        </a:solidFill>
                        <a:effectLst/>
                        <a:latin typeface="Calibri"/>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Lcs_crisis_Salud</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420953"/>
                  </a:ext>
                </a:extLst>
              </a:tr>
              <a:tr h="273975">
                <a:tc>
                  <a:txBody>
                    <a:bodyPr/>
                    <a:lstStyle/>
                    <a:p>
                      <a:pPr marL="0" marR="0">
                        <a:lnSpc>
                          <a:spcPct val="100000"/>
                        </a:lnSpc>
                        <a:spcBef>
                          <a:spcPts val="0"/>
                        </a:spcBef>
                        <a:spcAft>
                          <a:spcPts val="0"/>
                        </a:spcAft>
                      </a:pPr>
                      <a:r>
                        <a:rPr lang="en-GB" sz="800">
                          <a:solidFill>
                            <a:schemeClr val="accent1">
                              <a:lumMod val="50000"/>
                            </a:schemeClr>
                          </a:solidFill>
                          <a:effectLst/>
                          <a:latin typeface="Calibri"/>
                          <a:ea typeface="Calibri"/>
                          <a:cs typeface="Arial"/>
                        </a:rPr>
                        <a:t>1,7 </a:t>
                      </a:r>
                      <a:r>
                        <a:rPr lang="en-GB" sz="800" err="1">
                          <a:solidFill>
                            <a:schemeClr val="accent1">
                              <a:lumMod val="50000"/>
                            </a:schemeClr>
                          </a:solidFill>
                          <a:effectLst/>
                          <a:highlight>
                            <a:srgbClr val="C0C0C0"/>
                          </a:highlight>
                          <a:latin typeface="Calibri"/>
                          <a:ea typeface="Calibri"/>
                          <a:cs typeface="Arial"/>
                        </a:rPr>
                        <a:t>Retiró</a:t>
                      </a:r>
                      <a:r>
                        <a:rPr lang="en-GB" sz="800">
                          <a:solidFill>
                            <a:schemeClr val="accent1">
                              <a:lumMod val="50000"/>
                            </a:schemeClr>
                          </a:solidFill>
                          <a:effectLst/>
                          <a:highlight>
                            <a:srgbClr val="C0C0C0"/>
                          </a:highlight>
                          <a:latin typeface="Calibri"/>
                          <a:ea typeface="Calibri"/>
                          <a:cs typeface="Arial"/>
                        </a:rPr>
                        <a:t> a </a:t>
                      </a:r>
                      <a:r>
                        <a:rPr lang="en-GB" sz="800" err="1">
                          <a:solidFill>
                            <a:schemeClr val="accent1">
                              <a:lumMod val="50000"/>
                            </a:schemeClr>
                          </a:solidFill>
                          <a:effectLst/>
                          <a:highlight>
                            <a:srgbClr val="C0C0C0"/>
                          </a:highlight>
                          <a:latin typeface="Calibri"/>
                          <a:ea typeface="Calibri"/>
                          <a:cs typeface="Arial"/>
                        </a:rPr>
                        <a:t>los</a:t>
                      </a:r>
                      <a:r>
                        <a:rPr lang="en-GB" sz="800">
                          <a:solidFill>
                            <a:schemeClr val="accent1">
                              <a:lumMod val="50000"/>
                            </a:schemeClr>
                          </a:solidFill>
                          <a:effectLst/>
                          <a:highlight>
                            <a:srgbClr val="C0C0C0"/>
                          </a:highlight>
                          <a:latin typeface="Calibri"/>
                          <a:ea typeface="Calibri"/>
                          <a:cs typeface="Arial"/>
                        </a:rPr>
                        <a:t> </a:t>
                      </a:r>
                      <a:r>
                        <a:rPr lang="en-GB" sz="800" err="1">
                          <a:solidFill>
                            <a:schemeClr val="accent1">
                              <a:lumMod val="50000"/>
                            </a:schemeClr>
                          </a:solidFill>
                          <a:effectLst/>
                          <a:highlight>
                            <a:srgbClr val="C0C0C0"/>
                          </a:highlight>
                          <a:latin typeface="Calibri"/>
                          <a:ea typeface="Calibri"/>
                          <a:cs typeface="Arial"/>
                        </a:rPr>
                        <a:t>niños</a:t>
                      </a:r>
                      <a:r>
                        <a:rPr lang="en-GB" sz="800">
                          <a:solidFill>
                            <a:schemeClr val="accent1">
                              <a:lumMod val="50000"/>
                            </a:schemeClr>
                          </a:solidFill>
                          <a:effectLst/>
                          <a:highlight>
                            <a:srgbClr val="C0C0C0"/>
                          </a:highlight>
                          <a:latin typeface="Calibri"/>
                          <a:ea typeface="Calibri"/>
                          <a:cs typeface="Arial"/>
                        </a:rPr>
                        <a:t> de la </a:t>
                      </a:r>
                      <a:r>
                        <a:rPr lang="en-GB" sz="800" err="1">
                          <a:solidFill>
                            <a:schemeClr val="accent1">
                              <a:lumMod val="50000"/>
                            </a:schemeClr>
                          </a:solidFill>
                          <a:effectLst/>
                          <a:highlight>
                            <a:srgbClr val="C0C0C0"/>
                          </a:highlight>
                          <a:latin typeface="Calibri"/>
                          <a:ea typeface="Calibri"/>
                          <a:cs typeface="Arial"/>
                        </a:rPr>
                        <a:t>escuela</a:t>
                      </a:r>
                      <a:r>
                        <a:rPr lang="en-GB" sz="800">
                          <a:solidFill>
                            <a:schemeClr val="accent1">
                              <a:lumMod val="50000"/>
                            </a:schemeClr>
                          </a:solidFill>
                          <a:effectLst/>
                          <a:highlight>
                            <a:srgbClr val="C0C0C0"/>
                          </a:highlight>
                          <a:latin typeface="Calibri"/>
                          <a:ea typeface="Calibri"/>
                          <a:cs typeface="Arial"/>
                        </a:rPr>
                        <a:t> </a:t>
                      </a:r>
                      <a:r>
                        <a:rPr lang="en-GB" sz="800" i="1" err="1">
                          <a:solidFill>
                            <a:schemeClr val="accent1">
                              <a:lumMod val="50000"/>
                            </a:schemeClr>
                          </a:solidFill>
                          <a:effectLst/>
                          <a:latin typeface="Calibri"/>
                          <a:ea typeface="Times New Roman" panose="02020603050405020304" pitchFamily="18" charset="0"/>
                          <a:cs typeface="Arial"/>
                        </a:rPr>
                        <a:t>por</a:t>
                      </a:r>
                      <a:r>
                        <a:rPr lang="en-GB" sz="800" i="1">
                          <a:solidFill>
                            <a:schemeClr val="accent1">
                              <a:lumMod val="50000"/>
                            </a:schemeClr>
                          </a:solidFill>
                          <a:effectLst/>
                          <a:latin typeface="Calibri"/>
                          <a:ea typeface="Times New Roman" panose="02020603050405020304" pitchFamily="18" charset="0"/>
                          <a:cs typeface="Arial"/>
                        </a:rPr>
                        <a:t> </a:t>
                      </a:r>
                      <a:r>
                        <a:rPr lang="en-GB" sz="800" i="1" err="1">
                          <a:solidFill>
                            <a:schemeClr val="accent1">
                              <a:lumMod val="50000"/>
                            </a:schemeClr>
                          </a:solidFill>
                          <a:effectLst/>
                          <a:latin typeface="Calibri"/>
                          <a:ea typeface="Times New Roman" panose="02020603050405020304" pitchFamily="18" charset="0"/>
                          <a:cs typeface="Arial"/>
                        </a:rPr>
                        <a:t>falta</a:t>
                      </a:r>
                      <a:r>
                        <a:rPr lang="en-GB" sz="800" i="1">
                          <a:solidFill>
                            <a:schemeClr val="accent1">
                              <a:lumMod val="50000"/>
                            </a:schemeClr>
                          </a:solidFill>
                          <a:effectLst/>
                          <a:latin typeface="Calibri"/>
                          <a:ea typeface="Times New Roman" panose="02020603050405020304" pitchFamily="18" charset="0"/>
                          <a:cs typeface="Arial"/>
                        </a:rPr>
                        <a:t> de </a:t>
                      </a:r>
                      <a:r>
                        <a:rPr lang="en-GB" sz="800" i="1" err="1">
                          <a:solidFill>
                            <a:schemeClr val="accent1">
                              <a:lumMod val="50000"/>
                            </a:schemeClr>
                          </a:solidFill>
                          <a:effectLst/>
                          <a:latin typeface="Calibri"/>
                          <a:ea typeface="Times New Roman" panose="02020603050405020304" pitchFamily="18" charset="0"/>
                          <a:cs typeface="Arial"/>
                        </a:rPr>
                        <a:t>alimentos</a:t>
                      </a:r>
                      <a:r>
                        <a:rPr lang="en-GB" sz="800" i="1">
                          <a:solidFill>
                            <a:schemeClr val="accent1">
                              <a:lumMod val="50000"/>
                            </a:schemeClr>
                          </a:solidFill>
                          <a:effectLst/>
                          <a:latin typeface="Calibri"/>
                          <a:ea typeface="Times New Roman" panose="02020603050405020304" pitchFamily="18" charset="0"/>
                          <a:cs typeface="Arial"/>
                        </a:rPr>
                        <a:t>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a:cs typeface="Arial"/>
                        </a:rPr>
                        <a:t>| __ |</a:t>
                      </a:r>
                      <a:endParaRPr lang="en-US" sz="1100">
                        <a:solidFill>
                          <a:schemeClr val="accent1">
                            <a:lumMod val="50000"/>
                          </a:schemeClr>
                        </a:solidFill>
                        <a:effectLst/>
                        <a:latin typeface="Verdana"/>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a:cs typeface="Arial"/>
                        </a:rPr>
                        <a:t>Crisis</a:t>
                      </a:r>
                      <a:endParaRPr lang="en-US" sz="1100">
                        <a:solidFill>
                          <a:schemeClr val="accent1">
                            <a:lumMod val="50000"/>
                          </a:schemeClr>
                        </a:solidFill>
                        <a:effectLst/>
                        <a:latin typeface="Calibri"/>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Lcs_crisis_OutSchool</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1697943"/>
                  </a:ext>
                </a:extLst>
              </a:tr>
              <a:tr h="415150">
                <a:tc>
                  <a:txBody>
                    <a:bodyPr/>
                    <a:lstStyle/>
                    <a:p>
                      <a:pPr marL="0" marR="0">
                        <a:lnSpc>
                          <a:spcPct val="100000"/>
                        </a:lnSpc>
                        <a:spcBef>
                          <a:spcPts val="0"/>
                        </a:spcBef>
                        <a:spcAft>
                          <a:spcPts val="0"/>
                        </a:spcAft>
                      </a:pPr>
                      <a:r>
                        <a:rPr lang="en-GB" sz="800">
                          <a:solidFill>
                            <a:schemeClr val="accent1">
                              <a:lumMod val="50000"/>
                            </a:schemeClr>
                          </a:solidFill>
                          <a:effectLst/>
                          <a:latin typeface="Calibri"/>
                          <a:ea typeface="Calibri"/>
                          <a:cs typeface="Arial"/>
                        </a:rPr>
                        <a:t>1,8 </a:t>
                      </a:r>
                      <a:r>
                        <a:rPr lang="en-GB" sz="800" err="1">
                          <a:solidFill>
                            <a:schemeClr val="accent1">
                              <a:lumMod val="50000"/>
                            </a:schemeClr>
                          </a:solidFill>
                          <a:effectLst/>
                          <a:highlight>
                            <a:srgbClr val="C0C0C0"/>
                          </a:highlight>
                          <a:latin typeface="Calibri"/>
                          <a:ea typeface="Calibri"/>
                          <a:cs typeface="Arial"/>
                        </a:rPr>
                        <a:t>Hipotecó</a:t>
                      </a:r>
                      <a:r>
                        <a:rPr lang="en-GB" sz="800">
                          <a:solidFill>
                            <a:schemeClr val="accent1">
                              <a:lumMod val="50000"/>
                            </a:schemeClr>
                          </a:solidFill>
                          <a:effectLst/>
                          <a:highlight>
                            <a:srgbClr val="C0C0C0"/>
                          </a:highlight>
                          <a:latin typeface="Calibri"/>
                          <a:ea typeface="Calibri"/>
                          <a:cs typeface="Arial"/>
                        </a:rPr>
                        <a:t>/</a:t>
                      </a:r>
                      <a:r>
                        <a:rPr lang="en-GB" sz="800" err="1">
                          <a:solidFill>
                            <a:schemeClr val="accent1">
                              <a:lumMod val="50000"/>
                            </a:schemeClr>
                          </a:solidFill>
                          <a:effectLst/>
                          <a:highlight>
                            <a:srgbClr val="C0C0C0"/>
                          </a:highlight>
                          <a:latin typeface="Calibri"/>
                          <a:ea typeface="Calibri"/>
                          <a:cs typeface="Arial"/>
                        </a:rPr>
                        <a:t>vendió</a:t>
                      </a:r>
                      <a:r>
                        <a:rPr lang="en-GB" sz="800">
                          <a:solidFill>
                            <a:schemeClr val="accent1">
                              <a:lumMod val="50000"/>
                            </a:schemeClr>
                          </a:solidFill>
                          <a:effectLst/>
                          <a:highlight>
                            <a:srgbClr val="C0C0C0"/>
                          </a:highlight>
                          <a:latin typeface="Calibri"/>
                          <a:ea typeface="Calibri"/>
                          <a:cs typeface="Arial"/>
                        </a:rPr>
                        <a:t> la casa </a:t>
                      </a:r>
                      <a:r>
                        <a:rPr lang="en-GB" sz="800" err="1">
                          <a:solidFill>
                            <a:schemeClr val="accent1">
                              <a:lumMod val="50000"/>
                            </a:schemeClr>
                          </a:solidFill>
                          <a:effectLst/>
                          <a:highlight>
                            <a:srgbClr val="C0C0C0"/>
                          </a:highlight>
                          <a:latin typeface="Calibri"/>
                          <a:ea typeface="Calibri"/>
                          <a:cs typeface="Arial"/>
                        </a:rPr>
                        <a:t>donde</a:t>
                      </a:r>
                      <a:r>
                        <a:rPr lang="en-GB" sz="800">
                          <a:solidFill>
                            <a:schemeClr val="accent1">
                              <a:lumMod val="50000"/>
                            </a:schemeClr>
                          </a:solidFill>
                          <a:effectLst/>
                          <a:highlight>
                            <a:srgbClr val="C0C0C0"/>
                          </a:highlight>
                          <a:latin typeface="Calibri"/>
                          <a:ea typeface="Calibri"/>
                          <a:cs typeface="Arial"/>
                        </a:rPr>
                        <a:t> </a:t>
                      </a:r>
                      <a:r>
                        <a:rPr lang="en-GB" sz="800" err="1">
                          <a:solidFill>
                            <a:schemeClr val="accent1">
                              <a:lumMod val="50000"/>
                            </a:schemeClr>
                          </a:solidFill>
                          <a:effectLst/>
                          <a:highlight>
                            <a:srgbClr val="C0C0C0"/>
                          </a:highlight>
                          <a:latin typeface="Calibri"/>
                          <a:ea typeface="Calibri"/>
                          <a:cs typeface="Arial"/>
                        </a:rPr>
                        <a:t>vivía</a:t>
                      </a:r>
                      <a:r>
                        <a:rPr lang="en-GB" sz="800">
                          <a:solidFill>
                            <a:schemeClr val="accent1">
                              <a:lumMod val="50000"/>
                            </a:schemeClr>
                          </a:solidFill>
                          <a:effectLst/>
                          <a:highlight>
                            <a:srgbClr val="C0C0C0"/>
                          </a:highlight>
                          <a:latin typeface="Calibri"/>
                          <a:ea typeface="Calibri"/>
                          <a:cs typeface="Arial"/>
                        </a:rPr>
                        <a:t> </a:t>
                      </a:r>
                      <a:r>
                        <a:rPr lang="en-GB" sz="800" err="1">
                          <a:solidFill>
                            <a:schemeClr val="accent1">
                              <a:lumMod val="50000"/>
                            </a:schemeClr>
                          </a:solidFill>
                          <a:effectLst/>
                          <a:highlight>
                            <a:srgbClr val="C0C0C0"/>
                          </a:highlight>
                          <a:latin typeface="Calibri"/>
                          <a:ea typeface="Calibri"/>
                          <a:cs typeface="Arial"/>
                        </a:rPr>
                        <a:t>permanentemente</a:t>
                      </a:r>
                      <a:r>
                        <a:rPr lang="en-GB" sz="800">
                          <a:solidFill>
                            <a:schemeClr val="accent1">
                              <a:lumMod val="50000"/>
                            </a:schemeClr>
                          </a:solidFill>
                          <a:effectLst/>
                          <a:highlight>
                            <a:srgbClr val="C0C0C0"/>
                          </a:highlight>
                          <a:latin typeface="Calibri"/>
                          <a:ea typeface="Calibri"/>
                          <a:cs typeface="Arial"/>
                        </a:rPr>
                        <a:t> o </a:t>
                      </a:r>
                      <a:r>
                        <a:rPr lang="en-GB" sz="800" err="1">
                          <a:solidFill>
                            <a:schemeClr val="accent1">
                              <a:lumMod val="50000"/>
                            </a:schemeClr>
                          </a:solidFill>
                          <a:effectLst/>
                          <a:highlight>
                            <a:srgbClr val="C0C0C0"/>
                          </a:highlight>
                          <a:latin typeface="Calibri"/>
                          <a:ea typeface="Calibri"/>
                          <a:cs typeface="Arial"/>
                        </a:rPr>
                        <a:t>el</a:t>
                      </a:r>
                      <a:r>
                        <a:rPr lang="en-GB" sz="800">
                          <a:solidFill>
                            <a:schemeClr val="accent1">
                              <a:lumMod val="50000"/>
                            </a:schemeClr>
                          </a:solidFill>
                          <a:effectLst/>
                          <a:highlight>
                            <a:srgbClr val="C0C0C0"/>
                          </a:highlight>
                          <a:latin typeface="Calibri"/>
                          <a:ea typeface="Calibri"/>
                          <a:cs typeface="Arial"/>
                        </a:rPr>
                        <a:t> </a:t>
                      </a:r>
                      <a:r>
                        <a:rPr lang="en-GB" sz="800" err="1">
                          <a:solidFill>
                            <a:schemeClr val="accent1">
                              <a:lumMod val="50000"/>
                            </a:schemeClr>
                          </a:solidFill>
                          <a:effectLst/>
                          <a:highlight>
                            <a:srgbClr val="C0C0C0"/>
                          </a:highlight>
                          <a:latin typeface="Calibri"/>
                          <a:ea typeface="Calibri"/>
                          <a:cs typeface="Arial"/>
                        </a:rPr>
                        <a:t>terreno</a:t>
                      </a:r>
                      <a:r>
                        <a:rPr lang="en-GB" sz="800">
                          <a:solidFill>
                            <a:schemeClr val="accent1">
                              <a:lumMod val="50000"/>
                            </a:schemeClr>
                          </a:solidFill>
                          <a:effectLst/>
                          <a:highlight>
                            <a:srgbClr val="C0C0C0"/>
                          </a:highlight>
                          <a:latin typeface="Calibri"/>
                          <a:ea typeface="Calibri"/>
                          <a:cs typeface="Arial"/>
                        </a:rPr>
                        <a:t> </a:t>
                      </a:r>
                      <a:r>
                        <a:rPr lang="en-GB" sz="800" err="1">
                          <a:solidFill>
                            <a:schemeClr val="accent1">
                              <a:lumMod val="50000"/>
                            </a:schemeClr>
                          </a:solidFill>
                          <a:effectLst/>
                          <a:highlight>
                            <a:srgbClr val="C0C0C0"/>
                          </a:highlight>
                          <a:latin typeface="Calibri"/>
                          <a:ea typeface="Calibri"/>
                          <a:cs typeface="Arial"/>
                        </a:rPr>
                        <a:t>debido</a:t>
                      </a:r>
                      <a:r>
                        <a:rPr lang="en-GB" sz="800">
                          <a:solidFill>
                            <a:schemeClr val="accent1">
                              <a:lumMod val="50000"/>
                            </a:schemeClr>
                          </a:solidFill>
                          <a:effectLst/>
                          <a:highlight>
                            <a:srgbClr val="C0C0C0"/>
                          </a:highlight>
                          <a:latin typeface="Calibri"/>
                          <a:ea typeface="Calibri"/>
                          <a:cs typeface="Arial"/>
                        </a:rPr>
                        <a:t> a la </a:t>
                      </a:r>
                      <a:r>
                        <a:rPr lang="en-GB" sz="800" i="1" err="1">
                          <a:solidFill>
                            <a:schemeClr val="accent1">
                              <a:lumMod val="50000"/>
                            </a:schemeClr>
                          </a:solidFill>
                          <a:effectLst/>
                          <a:latin typeface="Calibri"/>
                          <a:ea typeface="Times New Roman" panose="02020603050405020304" pitchFamily="18" charset="0"/>
                          <a:cs typeface="Arial"/>
                        </a:rPr>
                        <a:t>falta</a:t>
                      </a:r>
                      <a:r>
                        <a:rPr lang="en-GB" sz="800" i="1">
                          <a:solidFill>
                            <a:schemeClr val="accent1">
                              <a:lumMod val="50000"/>
                            </a:schemeClr>
                          </a:solidFill>
                          <a:effectLst/>
                          <a:latin typeface="Calibri"/>
                          <a:ea typeface="Times New Roman" panose="02020603050405020304" pitchFamily="18" charset="0"/>
                          <a:cs typeface="Arial"/>
                        </a:rPr>
                        <a:t> de </a:t>
                      </a:r>
                      <a:r>
                        <a:rPr lang="en-GB" sz="800" i="1" err="1">
                          <a:solidFill>
                            <a:schemeClr val="accent1">
                              <a:lumMod val="50000"/>
                            </a:schemeClr>
                          </a:solidFill>
                          <a:effectLst/>
                          <a:latin typeface="Calibri"/>
                          <a:ea typeface="Times New Roman" panose="02020603050405020304" pitchFamily="18" charset="0"/>
                          <a:cs typeface="Arial"/>
                        </a:rPr>
                        <a:t>alimentos</a:t>
                      </a:r>
                      <a:endParaRPr lang="en-US" sz="1100" err="1">
                        <a:solidFill>
                          <a:schemeClr val="accent1">
                            <a:lumMod val="50000"/>
                          </a:schemeClr>
                        </a:solidFill>
                        <a:effectLs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a:cs typeface="Arial"/>
                        </a:rPr>
                        <a:t>| __ |</a:t>
                      </a:r>
                      <a:endParaRPr lang="en-US" sz="1100">
                        <a:solidFill>
                          <a:schemeClr val="accent1">
                            <a:lumMod val="50000"/>
                          </a:schemeClr>
                        </a:solidFill>
                        <a:effectLst/>
                        <a:latin typeface="Verdana"/>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latin typeface="Calibri"/>
                          <a:ea typeface="Calibri"/>
                          <a:cs typeface="Arial"/>
                        </a:rPr>
                        <a:t>Emergencia</a:t>
                      </a:r>
                      <a:endParaRPr lang="en-US" sz="1100" err="1">
                        <a:solidFill>
                          <a:schemeClr val="accent1">
                            <a:lumMod val="50000"/>
                          </a:schemeClr>
                        </a:solidFill>
                        <a:effectLst/>
                        <a:latin typeface="Calibri"/>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Lcs_em_ResAsset</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0582550"/>
                  </a:ext>
                </a:extLst>
              </a:tr>
              <a:tr h="273975">
                <a:tc>
                  <a:txBody>
                    <a:bodyPr/>
                    <a:lstStyle/>
                    <a:p>
                      <a:pPr marL="0" marR="0">
                        <a:lnSpc>
                          <a:spcPct val="100000"/>
                        </a:lnSpc>
                        <a:spcBef>
                          <a:spcPts val="0"/>
                        </a:spcBef>
                        <a:spcAft>
                          <a:spcPts val="0"/>
                        </a:spcAft>
                      </a:pPr>
                      <a:r>
                        <a:rPr lang="en-GB" sz="800">
                          <a:solidFill>
                            <a:schemeClr val="accent1">
                              <a:lumMod val="50000"/>
                            </a:schemeClr>
                          </a:solidFill>
                          <a:effectLst/>
                          <a:latin typeface="Calibri"/>
                          <a:ea typeface="Calibri"/>
                          <a:cs typeface="Arial"/>
                        </a:rPr>
                        <a:t>1,9 </a:t>
                      </a:r>
                      <a:r>
                        <a:rPr lang="en-GB" sz="800" err="1">
                          <a:solidFill>
                            <a:schemeClr val="accent1">
                              <a:lumMod val="50000"/>
                            </a:schemeClr>
                          </a:solidFill>
                          <a:effectLst/>
                          <a:highlight>
                            <a:srgbClr val="C0C0C0"/>
                          </a:highlight>
                          <a:latin typeface="Calibri"/>
                          <a:ea typeface="Calibri"/>
                          <a:cs typeface="Arial"/>
                        </a:rPr>
                        <a:t>Mendigó</a:t>
                      </a:r>
                      <a:r>
                        <a:rPr lang="en-GB" sz="800">
                          <a:solidFill>
                            <a:schemeClr val="accent1">
                              <a:lumMod val="50000"/>
                            </a:schemeClr>
                          </a:solidFill>
                          <a:effectLst/>
                          <a:highlight>
                            <a:srgbClr val="C0C0C0"/>
                          </a:highlight>
                          <a:latin typeface="Calibri"/>
                          <a:ea typeface="Calibri"/>
                          <a:cs typeface="Arial"/>
                        </a:rPr>
                        <a:t> (</a:t>
                      </a:r>
                      <a:r>
                        <a:rPr lang="en-GB" sz="800" err="1">
                          <a:solidFill>
                            <a:schemeClr val="accent1">
                              <a:lumMod val="50000"/>
                            </a:schemeClr>
                          </a:solidFill>
                          <a:effectLst/>
                          <a:highlight>
                            <a:srgbClr val="C0C0C0"/>
                          </a:highlight>
                          <a:latin typeface="Calibri"/>
                          <a:ea typeface="Calibri"/>
                          <a:cs typeface="Arial"/>
                        </a:rPr>
                        <a:t>pidió</a:t>
                      </a:r>
                      <a:r>
                        <a:rPr lang="en-GB" sz="800">
                          <a:solidFill>
                            <a:schemeClr val="accent1">
                              <a:lumMod val="50000"/>
                            </a:schemeClr>
                          </a:solidFill>
                          <a:effectLst/>
                          <a:highlight>
                            <a:srgbClr val="C0C0C0"/>
                          </a:highlight>
                          <a:latin typeface="Calibri"/>
                          <a:ea typeface="Calibri"/>
                          <a:cs typeface="Arial"/>
                        </a:rPr>
                        <a:t> dinero/comida a </a:t>
                      </a:r>
                      <a:r>
                        <a:rPr lang="en-GB" sz="800" err="1">
                          <a:solidFill>
                            <a:schemeClr val="accent1">
                              <a:lumMod val="50000"/>
                            </a:schemeClr>
                          </a:solidFill>
                          <a:effectLst/>
                          <a:highlight>
                            <a:srgbClr val="C0C0C0"/>
                          </a:highlight>
                          <a:latin typeface="Calibri"/>
                          <a:ea typeface="Calibri"/>
                          <a:cs typeface="Arial"/>
                        </a:rPr>
                        <a:t>desconocidos</a:t>
                      </a:r>
                      <a:r>
                        <a:rPr lang="en-GB" sz="800">
                          <a:solidFill>
                            <a:schemeClr val="accent1">
                              <a:lumMod val="50000"/>
                            </a:schemeClr>
                          </a:solidFill>
                          <a:effectLst/>
                          <a:highlight>
                            <a:srgbClr val="C0C0C0"/>
                          </a:highlight>
                          <a:latin typeface="Calibri"/>
                          <a:ea typeface="Calibri"/>
                          <a:cs typeface="Arial"/>
                        </a:rPr>
                        <a:t> </a:t>
                      </a:r>
                      <a:r>
                        <a:rPr lang="en-GB" sz="800" err="1">
                          <a:solidFill>
                            <a:schemeClr val="accent1">
                              <a:lumMod val="50000"/>
                            </a:schemeClr>
                          </a:solidFill>
                          <a:effectLst/>
                          <a:highlight>
                            <a:srgbClr val="C0C0C0"/>
                          </a:highlight>
                          <a:latin typeface="Calibri"/>
                          <a:ea typeface="Calibri"/>
                          <a:cs typeface="Arial"/>
                        </a:rPr>
                        <a:t>en</a:t>
                      </a:r>
                      <a:r>
                        <a:rPr lang="en-GB" sz="800">
                          <a:solidFill>
                            <a:schemeClr val="accent1">
                              <a:lumMod val="50000"/>
                            </a:schemeClr>
                          </a:solidFill>
                          <a:effectLst/>
                          <a:highlight>
                            <a:srgbClr val="C0C0C0"/>
                          </a:highlight>
                          <a:latin typeface="Calibri"/>
                          <a:ea typeface="Calibri"/>
                          <a:cs typeface="Arial"/>
                        </a:rPr>
                        <a:t> la </a:t>
                      </a:r>
                      <a:r>
                        <a:rPr lang="en-GB" sz="800" err="1">
                          <a:solidFill>
                            <a:schemeClr val="accent1">
                              <a:lumMod val="50000"/>
                            </a:schemeClr>
                          </a:solidFill>
                          <a:effectLst/>
                          <a:highlight>
                            <a:srgbClr val="C0C0C0"/>
                          </a:highlight>
                          <a:latin typeface="Calibri"/>
                          <a:ea typeface="Calibri"/>
                          <a:cs typeface="Arial"/>
                        </a:rPr>
                        <a:t>calle</a:t>
                      </a:r>
                      <a:r>
                        <a:rPr lang="en-GB" sz="800">
                          <a:solidFill>
                            <a:schemeClr val="accent1">
                              <a:lumMod val="50000"/>
                            </a:schemeClr>
                          </a:solidFill>
                          <a:effectLst/>
                          <a:highlight>
                            <a:srgbClr val="C0C0C0"/>
                          </a:highlight>
                          <a:latin typeface="Calibri"/>
                          <a:ea typeface="Calibri"/>
                          <a:cs typeface="Arial"/>
                        </a:rPr>
                        <a:t>) o </a:t>
                      </a:r>
                      <a:r>
                        <a:rPr lang="en-GB" sz="800" err="1">
                          <a:solidFill>
                            <a:schemeClr val="accent1">
                              <a:lumMod val="50000"/>
                            </a:schemeClr>
                          </a:solidFill>
                          <a:effectLst/>
                          <a:highlight>
                            <a:srgbClr val="C0C0C0"/>
                          </a:highlight>
                          <a:latin typeface="Calibri"/>
                          <a:ea typeface="Calibri"/>
                          <a:cs typeface="Arial"/>
                        </a:rPr>
                        <a:t>rebuscó</a:t>
                      </a:r>
                      <a:r>
                        <a:rPr lang="en-GB" sz="800">
                          <a:solidFill>
                            <a:schemeClr val="accent1">
                              <a:lumMod val="50000"/>
                            </a:schemeClr>
                          </a:solidFill>
                          <a:effectLst/>
                          <a:highlight>
                            <a:srgbClr val="C0C0C0"/>
                          </a:highlight>
                          <a:latin typeface="Calibri"/>
                          <a:ea typeface="Calibri"/>
                          <a:cs typeface="Arial"/>
                        </a:rPr>
                        <a:t> </a:t>
                      </a:r>
                      <a:r>
                        <a:rPr lang="en-GB" sz="800" err="1">
                          <a:solidFill>
                            <a:schemeClr val="accent1">
                              <a:lumMod val="50000"/>
                            </a:schemeClr>
                          </a:solidFill>
                          <a:effectLst/>
                          <a:highlight>
                            <a:srgbClr val="C0C0C0"/>
                          </a:highlight>
                          <a:latin typeface="Calibri"/>
                          <a:ea typeface="Calibri"/>
                          <a:cs typeface="Arial"/>
                        </a:rPr>
                        <a:t>en</a:t>
                      </a:r>
                      <a:r>
                        <a:rPr lang="en-GB" sz="800">
                          <a:solidFill>
                            <a:schemeClr val="accent1">
                              <a:lumMod val="50000"/>
                            </a:schemeClr>
                          </a:solidFill>
                          <a:effectLst/>
                          <a:highlight>
                            <a:srgbClr val="C0C0C0"/>
                          </a:highlight>
                          <a:latin typeface="Calibri"/>
                          <a:ea typeface="Calibri"/>
                          <a:cs typeface="Arial"/>
                        </a:rPr>
                        <a:t> la </a:t>
                      </a:r>
                      <a:r>
                        <a:rPr lang="en-GB" sz="800" err="1">
                          <a:solidFill>
                            <a:schemeClr val="accent1">
                              <a:lumMod val="50000"/>
                            </a:schemeClr>
                          </a:solidFill>
                          <a:effectLst/>
                          <a:highlight>
                            <a:srgbClr val="C0C0C0"/>
                          </a:highlight>
                          <a:latin typeface="Calibri"/>
                          <a:ea typeface="Calibri"/>
                          <a:cs typeface="Arial"/>
                        </a:rPr>
                        <a:t>basura</a:t>
                      </a:r>
                      <a:r>
                        <a:rPr lang="en-GB" sz="800">
                          <a:solidFill>
                            <a:schemeClr val="accent1">
                              <a:lumMod val="50000"/>
                            </a:schemeClr>
                          </a:solidFill>
                          <a:effectLst/>
                          <a:highlight>
                            <a:srgbClr val="C0C0C0"/>
                          </a:highlight>
                          <a:latin typeface="Calibri"/>
                          <a:ea typeface="Calibri"/>
                          <a:cs typeface="Arial"/>
                        </a:rPr>
                        <a:t> </a:t>
                      </a:r>
                      <a:r>
                        <a:rPr lang="en-GB" sz="800" err="1">
                          <a:solidFill>
                            <a:schemeClr val="accent1">
                              <a:lumMod val="50000"/>
                            </a:schemeClr>
                          </a:solidFill>
                          <a:effectLst/>
                          <a:latin typeface="Calibri"/>
                          <a:ea typeface="Calibri"/>
                          <a:cs typeface="Arial"/>
                        </a:rPr>
                        <a:t>por</a:t>
                      </a:r>
                      <a:r>
                        <a:rPr lang="en-GB" sz="800">
                          <a:solidFill>
                            <a:schemeClr val="accent1">
                              <a:lumMod val="50000"/>
                            </a:schemeClr>
                          </a:solidFill>
                          <a:effectLst/>
                          <a:latin typeface="Calibri"/>
                          <a:ea typeface="Calibri"/>
                          <a:cs typeface="Arial"/>
                        </a:rPr>
                        <a:t> </a:t>
                      </a:r>
                      <a:r>
                        <a:rPr lang="en-GB" sz="800" i="1" err="1">
                          <a:solidFill>
                            <a:schemeClr val="accent1">
                              <a:lumMod val="50000"/>
                            </a:schemeClr>
                          </a:solidFill>
                          <a:effectLst/>
                          <a:latin typeface="Calibri"/>
                          <a:ea typeface="Calibri"/>
                          <a:cs typeface="Arial"/>
                        </a:rPr>
                        <a:t>falta</a:t>
                      </a:r>
                      <a:r>
                        <a:rPr lang="en-GB" sz="800" i="1">
                          <a:solidFill>
                            <a:schemeClr val="accent1">
                              <a:lumMod val="50000"/>
                            </a:schemeClr>
                          </a:solidFill>
                          <a:effectLst/>
                          <a:latin typeface="Calibri"/>
                          <a:ea typeface="Calibri"/>
                          <a:cs typeface="Arial"/>
                        </a:rPr>
                        <a:t> de </a:t>
                      </a:r>
                      <a:r>
                        <a:rPr lang="en-GB" sz="800" i="1" err="1">
                          <a:solidFill>
                            <a:schemeClr val="accent1">
                              <a:lumMod val="50000"/>
                            </a:schemeClr>
                          </a:solidFill>
                          <a:effectLst/>
                          <a:latin typeface="Calibri"/>
                          <a:ea typeface="Calibri"/>
                          <a:cs typeface="Arial"/>
                        </a:rPr>
                        <a:t>alimentos</a:t>
                      </a:r>
                      <a:r>
                        <a:rPr lang="en-GB" sz="800" i="1">
                          <a:solidFill>
                            <a:schemeClr val="accent1">
                              <a:lumMod val="50000"/>
                            </a:schemeClr>
                          </a:solidFill>
                          <a:effectLst/>
                          <a:latin typeface="Calibri"/>
                          <a:ea typeface="Calibri"/>
                          <a:cs typeface="Arial"/>
                        </a:rPr>
                        <a:t>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a:cs typeface="Arial"/>
                        </a:rPr>
                        <a:t>| __ |</a:t>
                      </a:r>
                      <a:endParaRPr lang="en-US" sz="1100">
                        <a:solidFill>
                          <a:schemeClr val="accent1">
                            <a:lumMod val="50000"/>
                          </a:schemeClr>
                        </a:solidFill>
                        <a:effectLst/>
                        <a:latin typeface="Verdana"/>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latin typeface="Calibri"/>
                          <a:ea typeface="Calibri"/>
                          <a:cs typeface="Arial"/>
                        </a:rPr>
                        <a:t>Emergencia</a:t>
                      </a:r>
                      <a:endParaRPr lang="en-US" sz="1100" err="1">
                        <a:solidFill>
                          <a:schemeClr val="accent1">
                            <a:lumMod val="50000"/>
                          </a:schemeClr>
                        </a:solidFill>
                        <a:effectLst/>
                        <a:latin typeface="Calibri"/>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Lcs_em_Begged</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4761339"/>
                  </a:ext>
                </a:extLst>
              </a:tr>
              <a:tr h="556326">
                <a:tc>
                  <a:txBody>
                    <a:bodyPr/>
                    <a:lstStyle/>
                    <a:p>
                      <a:pPr marL="0" marR="0">
                        <a:lnSpc>
                          <a:spcPct val="100000"/>
                        </a:lnSpc>
                        <a:spcBef>
                          <a:spcPts val="0"/>
                        </a:spcBef>
                        <a:spcAft>
                          <a:spcPts val="0"/>
                        </a:spcAft>
                      </a:pPr>
                      <a:r>
                        <a:rPr lang="en-GB" sz="800">
                          <a:solidFill>
                            <a:schemeClr val="accent1">
                              <a:lumMod val="50000"/>
                            </a:schemeClr>
                          </a:solidFill>
                          <a:effectLst/>
                          <a:latin typeface="Calibri"/>
                          <a:ea typeface="Calibri"/>
                          <a:cs typeface="Arial"/>
                        </a:rPr>
                        <a:t>1.10 </a:t>
                      </a:r>
                      <a:r>
                        <a:rPr lang="en-US" sz="800" kern="1200">
                          <a:solidFill>
                            <a:schemeClr val="accent1">
                              <a:lumMod val="50000"/>
                            </a:schemeClr>
                          </a:solidFill>
                          <a:effectLst/>
                          <a:highlight>
                            <a:srgbClr val="C0C0C0"/>
                          </a:highlight>
                          <a:latin typeface="Calibri"/>
                          <a:ea typeface="Calibri"/>
                          <a:cs typeface="Arial"/>
                        </a:rPr>
                        <a:t>Realizar </a:t>
                      </a:r>
                      <a:r>
                        <a:rPr lang="en-US" sz="800" kern="1200" err="1">
                          <a:solidFill>
                            <a:schemeClr val="accent1">
                              <a:lumMod val="50000"/>
                            </a:schemeClr>
                          </a:solidFill>
                          <a:effectLst/>
                          <a:highlight>
                            <a:srgbClr val="C0C0C0"/>
                          </a:highlight>
                          <a:latin typeface="Calibri"/>
                          <a:ea typeface="Calibri"/>
                          <a:cs typeface="Arial"/>
                        </a:rPr>
                        <a:t>trabajos</a:t>
                      </a:r>
                      <a:r>
                        <a:rPr lang="en-US" sz="800" kern="1200">
                          <a:solidFill>
                            <a:schemeClr val="accent1">
                              <a:lumMod val="50000"/>
                            </a:schemeClr>
                          </a:solidFill>
                          <a:effectLst/>
                          <a:highlight>
                            <a:srgbClr val="C0C0C0"/>
                          </a:highlight>
                          <a:latin typeface="Calibri"/>
                          <a:ea typeface="Calibri"/>
                          <a:cs typeface="Arial"/>
                        </a:rPr>
                        <a:t> o </a:t>
                      </a:r>
                      <a:r>
                        <a:rPr lang="en-US" sz="800" kern="1200" err="1">
                          <a:solidFill>
                            <a:schemeClr val="accent1">
                              <a:lumMod val="50000"/>
                            </a:schemeClr>
                          </a:solidFill>
                          <a:effectLst/>
                          <a:highlight>
                            <a:srgbClr val="C0C0C0"/>
                          </a:highlight>
                          <a:latin typeface="Calibri"/>
                          <a:ea typeface="Calibri"/>
                          <a:cs typeface="Arial"/>
                        </a:rPr>
                        <a:t>actividades</a:t>
                      </a:r>
                      <a:r>
                        <a:rPr lang="en-US" sz="800" kern="1200">
                          <a:solidFill>
                            <a:schemeClr val="accent1">
                              <a:lumMod val="50000"/>
                            </a:schemeClr>
                          </a:solidFill>
                          <a:effectLst/>
                          <a:highlight>
                            <a:srgbClr val="C0C0C0"/>
                          </a:highlight>
                          <a:latin typeface="Calibri"/>
                          <a:ea typeface="Calibri"/>
                          <a:cs typeface="Arial"/>
                        </a:rPr>
                        <a:t> </a:t>
                      </a:r>
                      <a:r>
                        <a:rPr lang="en-US" sz="800" kern="1200" err="1">
                          <a:solidFill>
                            <a:schemeClr val="accent1">
                              <a:lumMod val="50000"/>
                            </a:schemeClr>
                          </a:solidFill>
                          <a:effectLst/>
                          <a:highlight>
                            <a:srgbClr val="C0C0C0"/>
                          </a:highlight>
                          <a:latin typeface="Calibri"/>
                          <a:ea typeface="Calibri"/>
                          <a:cs typeface="Arial"/>
                        </a:rPr>
                        <a:t>generadoras</a:t>
                      </a:r>
                      <a:r>
                        <a:rPr lang="en-US" sz="800" kern="1200">
                          <a:solidFill>
                            <a:schemeClr val="accent1">
                              <a:lumMod val="50000"/>
                            </a:schemeClr>
                          </a:solidFill>
                          <a:effectLst/>
                          <a:highlight>
                            <a:srgbClr val="C0C0C0"/>
                          </a:highlight>
                          <a:latin typeface="Calibri"/>
                          <a:ea typeface="Calibri"/>
                          <a:cs typeface="Arial"/>
                        </a:rPr>
                        <a:t> de </a:t>
                      </a:r>
                      <a:r>
                        <a:rPr lang="en-US" sz="800" kern="1200" err="1">
                          <a:solidFill>
                            <a:schemeClr val="accent1">
                              <a:lumMod val="50000"/>
                            </a:schemeClr>
                          </a:solidFill>
                          <a:effectLst/>
                          <a:highlight>
                            <a:srgbClr val="C0C0C0"/>
                          </a:highlight>
                          <a:latin typeface="Calibri"/>
                          <a:ea typeface="Calibri"/>
                          <a:cs typeface="Arial"/>
                        </a:rPr>
                        <a:t>ingresos</a:t>
                      </a:r>
                      <a:r>
                        <a:rPr lang="en-US" sz="800" kern="1200">
                          <a:solidFill>
                            <a:schemeClr val="accent1">
                              <a:lumMod val="50000"/>
                            </a:schemeClr>
                          </a:solidFill>
                          <a:effectLst/>
                          <a:highlight>
                            <a:srgbClr val="C0C0C0"/>
                          </a:highlight>
                          <a:latin typeface="Calibri"/>
                          <a:ea typeface="Calibri"/>
                          <a:cs typeface="Arial"/>
                        </a:rPr>
                        <a:t> </a:t>
                      </a:r>
                      <a:r>
                        <a:rPr lang="en-US" sz="800" kern="1200" err="1">
                          <a:solidFill>
                            <a:schemeClr val="accent1">
                              <a:lumMod val="50000"/>
                            </a:schemeClr>
                          </a:solidFill>
                          <a:effectLst/>
                          <a:highlight>
                            <a:srgbClr val="C0C0C0"/>
                          </a:highlight>
                          <a:latin typeface="Calibri"/>
                          <a:ea typeface="Calibri"/>
                          <a:cs typeface="Arial"/>
                        </a:rPr>
                        <a:t>socialmente</a:t>
                      </a:r>
                      <a:r>
                        <a:rPr lang="en-US" sz="800" kern="1200">
                          <a:solidFill>
                            <a:schemeClr val="accent1">
                              <a:lumMod val="50000"/>
                            </a:schemeClr>
                          </a:solidFill>
                          <a:effectLst/>
                          <a:highlight>
                            <a:srgbClr val="C0C0C0"/>
                          </a:highlight>
                          <a:latin typeface="Calibri"/>
                          <a:ea typeface="Calibri"/>
                          <a:cs typeface="Arial"/>
                        </a:rPr>
                        <a:t> </a:t>
                      </a:r>
                      <a:r>
                        <a:rPr lang="en-US" sz="800" kern="1200" err="1">
                          <a:solidFill>
                            <a:schemeClr val="accent1">
                              <a:lumMod val="50000"/>
                            </a:schemeClr>
                          </a:solidFill>
                          <a:effectLst/>
                          <a:highlight>
                            <a:srgbClr val="C0C0C0"/>
                          </a:highlight>
                          <a:latin typeface="Calibri"/>
                          <a:ea typeface="Calibri"/>
                          <a:cs typeface="Arial"/>
                        </a:rPr>
                        <a:t>degradantes</a:t>
                      </a:r>
                      <a:r>
                        <a:rPr lang="en-US" sz="800" kern="1200">
                          <a:solidFill>
                            <a:schemeClr val="accent1">
                              <a:lumMod val="50000"/>
                            </a:schemeClr>
                          </a:solidFill>
                          <a:effectLst/>
                          <a:highlight>
                            <a:srgbClr val="C0C0C0"/>
                          </a:highlight>
                          <a:latin typeface="Calibri"/>
                          <a:ea typeface="Calibri"/>
                          <a:cs typeface="Arial"/>
                        </a:rPr>
                        <a:t>, de alto </a:t>
                      </a:r>
                      <a:r>
                        <a:rPr lang="en-US" sz="800" kern="1200" err="1">
                          <a:solidFill>
                            <a:schemeClr val="accent1">
                              <a:lumMod val="50000"/>
                            </a:schemeClr>
                          </a:solidFill>
                          <a:effectLst/>
                          <a:highlight>
                            <a:srgbClr val="C0C0C0"/>
                          </a:highlight>
                          <a:latin typeface="Calibri"/>
                          <a:ea typeface="Calibri"/>
                          <a:cs typeface="Arial"/>
                        </a:rPr>
                        <a:t>riesgo</a:t>
                      </a:r>
                      <a:r>
                        <a:rPr lang="en-US" sz="800" kern="1200">
                          <a:solidFill>
                            <a:schemeClr val="accent1">
                              <a:lumMod val="50000"/>
                            </a:schemeClr>
                          </a:solidFill>
                          <a:effectLst/>
                          <a:highlight>
                            <a:srgbClr val="C0C0C0"/>
                          </a:highlight>
                          <a:latin typeface="Calibri"/>
                          <a:ea typeface="Calibri"/>
                          <a:cs typeface="Arial"/>
                        </a:rPr>
                        <a:t>, </a:t>
                      </a:r>
                      <a:r>
                        <a:rPr lang="en-US" sz="800" kern="1200" err="1">
                          <a:solidFill>
                            <a:schemeClr val="accent1">
                              <a:lumMod val="50000"/>
                            </a:schemeClr>
                          </a:solidFill>
                          <a:effectLst/>
                          <a:highlight>
                            <a:srgbClr val="C0C0C0"/>
                          </a:highlight>
                          <a:latin typeface="Calibri"/>
                          <a:ea typeface="Calibri"/>
                          <a:cs typeface="Arial"/>
                        </a:rPr>
                        <a:t>explotadores</a:t>
                      </a:r>
                      <a:r>
                        <a:rPr lang="en-US" sz="800" kern="1200">
                          <a:solidFill>
                            <a:schemeClr val="accent1">
                              <a:lumMod val="50000"/>
                            </a:schemeClr>
                          </a:solidFill>
                          <a:effectLst/>
                          <a:highlight>
                            <a:srgbClr val="C0C0C0"/>
                          </a:highlight>
                          <a:latin typeface="Calibri"/>
                          <a:ea typeface="Calibri"/>
                          <a:cs typeface="Arial"/>
                        </a:rPr>
                        <a:t> o que </a:t>
                      </a:r>
                      <a:r>
                        <a:rPr lang="en-US" sz="800" kern="1200" err="1">
                          <a:solidFill>
                            <a:schemeClr val="accent1">
                              <a:lumMod val="50000"/>
                            </a:schemeClr>
                          </a:solidFill>
                          <a:effectLst/>
                          <a:highlight>
                            <a:srgbClr val="C0C0C0"/>
                          </a:highlight>
                          <a:latin typeface="Calibri"/>
                          <a:ea typeface="Calibri"/>
                          <a:cs typeface="Arial"/>
                        </a:rPr>
                        <a:t>pongan</a:t>
                      </a:r>
                      <a:r>
                        <a:rPr lang="en-US" sz="800" kern="1200">
                          <a:solidFill>
                            <a:schemeClr val="accent1">
                              <a:lumMod val="50000"/>
                            </a:schemeClr>
                          </a:solidFill>
                          <a:effectLst/>
                          <a:highlight>
                            <a:srgbClr val="C0C0C0"/>
                          </a:highlight>
                          <a:latin typeface="Calibri"/>
                          <a:ea typeface="Calibri"/>
                          <a:cs typeface="Arial"/>
                        </a:rPr>
                        <a:t> </a:t>
                      </a:r>
                      <a:r>
                        <a:rPr lang="en-US" sz="800" kern="1200" err="1">
                          <a:solidFill>
                            <a:schemeClr val="accent1">
                              <a:lumMod val="50000"/>
                            </a:schemeClr>
                          </a:solidFill>
                          <a:effectLst/>
                          <a:highlight>
                            <a:srgbClr val="C0C0C0"/>
                          </a:highlight>
                          <a:latin typeface="Calibri"/>
                          <a:ea typeface="Calibri"/>
                          <a:cs typeface="Arial"/>
                        </a:rPr>
                        <a:t>en</a:t>
                      </a:r>
                      <a:r>
                        <a:rPr lang="en-US" sz="800" kern="1200">
                          <a:solidFill>
                            <a:schemeClr val="accent1">
                              <a:lumMod val="50000"/>
                            </a:schemeClr>
                          </a:solidFill>
                          <a:effectLst/>
                          <a:highlight>
                            <a:srgbClr val="C0C0C0"/>
                          </a:highlight>
                          <a:latin typeface="Calibri"/>
                          <a:ea typeface="Calibri"/>
                          <a:cs typeface="Arial"/>
                        </a:rPr>
                        <a:t> </a:t>
                      </a:r>
                      <a:r>
                        <a:rPr lang="en-US" sz="800" kern="1200" err="1">
                          <a:solidFill>
                            <a:schemeClr val="accent1">
                              <a:lumMod val="50000"/>
                            </a:schemeClr>
                          </a:solidFill>
                          <a:effectLst/>
                          <a:highlight>
                            <a:srgbClr val="C0C0C0"/>
                          </a:highlight>
                          <a:latin typeface="Calibri"/>
                          <a:ea typeface="Calibri"/>
                          <a:cs typeface="Arial"/>
                        </a:rPr>
                        <a:t>peligro</a:t>
                      </a:r>
                      <a:r>
                        <a:rPr lang="en-US" sz="800" kern="1200">
                          <a:solidFill>
                            <a:schemeClr val="accent1">
                              <a:lumMod val="50000"/>
                            </a:schemeClr>
                          </a:solidFill>
                          <a:effectLst/>
                          <a:highlight>
                            <a:srgbClr val="C0C0C0"/>
                          </a:highlight>
                          <a:latin typeface="Calibri"/>
                          <a:ea typeface="Calibri"/>
                          <a:cs typeface="Arial"/>
                        </a:rPr>
                        <a:t> la </a:t>
                      </a:r>
                      <a:r>
                        <a:rPr lang="en-US" sz="800" kern="1200" err="1">
                          <a:solidFill>
                            <a:schemeClr val="accent1">
                              <a:lumMod val="50000"/>
                            </a:schemeClr>
                          </a:solidFill>
                          <a:effectLst/>
                          <a:highlight>
                            <a:srgbClr val="C0C0C0"/>
                          </a:highlight>
                          <a:latin typeface="Calibri"/>
                          <a:ea typeface="Calibri"/>
                          <a:cs typeface="Arial"/>
                        </a:rPr>
                        <a:t>vida</a:t>
                      </a:r>
                      <a:r>
                        <a:rPr lang="en-US" sz="800" kern="1200">
                          <a:solidFill>
                            <a:schemeClr val="accent1">
                              <a:lumMod val="50000"/>
                            </a:schemeClr>
                          </a:solidFill>
                          <a:effectLst/>
                          <a:highlight>
                            <a:srgbClr val="C0C0C0"/>
                          </a:highlight>
                          <a:latin typeface="Calibri"/>
                          <a:ea typeface="Calibri"/>
                          <a:cs typeface="Arial"/>
                        </a:rPr>
                        <a:t> (</a:t>
                      </a:r>
                      <a:r>
                        <a:rPr lang="en-US" sz="800" kern="1200" err="1">
                          <a:solidFill>
                            <a:schemeClr val="accent1">
                              <a:lumMod val="50000"/>
                            </a:schemeClr>
                          </a:solidFill>
                          <a:effectLst/>
                          <a:highlight>
                            <a:srgbClr val="C0C0C0"/>
                          </a:highlight>
                          <a:latin typeface="Calibri"/>
                          <a:ea typeface="Calibri"/>
                          <a:cs typeface="Arial"/>
                        </a:rPr>
                        <a:t>por</a:t>
                      </a:r>
                      <a:r>
                        <a:rPr lang="en-US" sz="800" kern="1200">
                          <a:solidFill>
                            <a:schemeClr val="accent1">
                              <a:lumMod val="50000"/>
                            </a:schemeClr>
                          </a:solidFill>
                          <a:effectLst/>
                          <a:highlight>
                            <a:srgbClr val="C0C0C0"/>
                          </a:highlight>
                          <a:latin typeface="Calibri"/>
                          <a:ea typeface="Calibri"/>
                          <a:cs typeface="Arial"/>
                        </a:rPr>
                        <a:t> </a:t>
                      </a:r>
                      <a:r>
                        <a:rPr lang="en-US" sz="800" kern="1200" err="1">
                          <a:solidFill>
                            <a:schemeClr val="accent1">
                              <a:lumMod val="50000"/>
                            </a:schemeClr>
                          </a:solidFill>
                          <a:effectLst/>
                          <a:highlight>
                            <a:srgbClr val="C0C0C0"/>
                          </a:highlight>
                          <a:latin typeface="Calibri"/>
                          <a:ea typeface="Calibri"/>
                          <a:cs typeface="Arial"/>
                        </a:rPr>
                        <a:t>ejemplo</a:t>
                      </a:r>
                      <a:r>
                        <a:rPr lang="en-US" sz="800" kern="1200">
                          <a:solidFill>
                            <a:schemeClr val="accent1">
                              <a:lumMod val="50000"/>
                            </a:schemeClr>
                          </a:solidFill>
                          <a:effectLst/>
                          <a:highlight>
                            <a:srgbClr val="C0C0C0"/>
                          </a:highlight>
                          <a:latin typeface="Calibri"/>
                          <a:ea typeface="Calibri"/>
                          <a:cs typeface="Arial"/>
                        </a:rPr>
                        <a:t>, </a:t>
                      </a:r>
                      <a:r>
                        <a:rPr lang="en-US" sz="800" kern="1200" err="1">
                          <a:solidFill>
                            <a:schemeClr val="accent1">
                              <a:lumMod val="50000"/>
                            </a:schemeClr>
                          </a:solidFill>
                          <a:effectLst/>
                          <a:highlight>
                            <a:srgbClr val="C0C0C0"/>
                          </a:highlight>
                          <a:latin typeface="Calibri"/>
                          <a:ea typeface="Calibri"/>
                          <a:cs typeface="Arial"/>
                        </a:rPr>
                        <a:t>contrabando</a:t>
                      </a:r>
                      <a:r>
                        <a:rPr lang="en-US" sz="800" kern="1200">
                          <a:solidFill>
                            <a:schemeClr val="accent1">
                              <a:lumMod val="50000"/>
                            </a:schemeClr>
                          </a:solidFill>
                          <a:effectLst/>
                          <a:highlight>
                            <a:srgbClr val="C0C0C0"/>
                          </a:highlight>
                          <a:latin typeface="Calibri"/>
                          <a:ea typeface="Calibri"/>
                          <a:cs typeface="Arial"/>
                        </a:rPr>
                        <a:t>, </a:t>
                      </a:r>
                      <a:r>
                        <a:rPr lang="en-US" sz="800" kern="1200" err="1">
                          <a:solidFill>
                            <a:schemeClr val="accent1">
                              <a:lumMod val="50000"/>
                            </a:schemeClr>
                          </a:solidFill>
                          <a:effectLst/>
                          <a:highlight>
                            <a:srgbClr val="C0C0C0"/>
                          </a:highlight>
                          <a:latin typeface="Calibri"/>
                          <a:ea typeface="Calibri"/>
                          <a:cs typeface="Arial"/>
                        </a:rPr>
                        <a:t>robo</a:t>
                      </a:r>
                      <a:r>
                        <a:rPr lang="en-US" sz="800" kern="1200">
                          <a:solidFill>
                            <a:schemeClr val="accent1">
                              <a:lumMod val="50000"/>
                            </a:schemeClr>
                          </a:solidFill>
                          <a:effectLst/>
                          <a:highlight>
                            <a:srgbClr val="C0C0C0"/>
                          </a:highlight>
                          <a:latin typeface="Calibri"/>
                          <a:ea typeface="Calibri"/>
                          <a:cs typeface="Arial"/>
                        </a:rPr>
                        <a:t>, </a:t>
                      </a:r>
                      <a:r>
                        <a:rPr lang="en-US" sz="800" kern="1200" err="1">
                          <a:solidFill>
                            <a:schemeClr val="accent1">
                              <a:lumMod val="50000"/>
                            </a:schemeClr>
                          </a:solidFill>
                          <a:effectLst/>
                          <a:highlight>
                            <a:srgbClr val="C0C0C0"/>
                          </a:highlight>
                          <a:latin typeface="Calibri"/>
                          <a:ea typeface="Calibri"/>
                          <a:cs typeface="Arial"/>
                        </a:rPr>
                        <a:t>adhesión</a:t>
                      </a:r>
                      <a:r>
                        <a:rPr lang="en-US" sz="800" kern="1200">
                          <a:solidFill>
                            <a:schemeClr val="accent1">
                              <a:lumMod val="50000"/>
                            </a:schemeClr>
                          </a:solidFill>
                          <a:effectLst/>
                          <a:highlight>
                            <a:srgbClr val="C0C0C0"/>
                          </a:highlight>
                          <a:latin typeface="Calibri"/>
                          <a:ea typeface="Calibri"/>
                          <a:cs typeface="Arial"/>
                        </a:rPr>
                        <a:t> a </a:t>
                      </a:r>
                      <a:r>
                        <a:rPr lang="en-US" sz="800" kern="1200" err="1">
                          <a:solidFill>
                            <a:schemeClr val="accent1">
                              <a:lumMod val="50000"/>
                            </a:schemeClr>
                          </a:solidFill>
                          <a:effectLst/>
                          <a:highlight>
                            <a:srgbClr val="C0C0C0"/>
                          </a:highlight>
                          <a:latin typeface="Calibri"/>
                          <a:ea typeface="Calibri"/>
                          <a:cs typeface="Arial"/>
                        </a:rPr>
                        <a:t>grupos</a:t>
                      </a:r>
                      <a:r>
                        <a:rPr lang="en-US" sz="800" kern="1200">
                          <a:solidFill>
                            <a:schemeClr val="accent1">
                              <a:lumMod val="50000"/>
                            </a:schemeClr>
                          </a:solidFill>
                          <a:effectLst/>
                          <a:highlight>
                            <a:srgbClr val="C0C0C0"/>
                          </a:highlight>
                          <a:latin typeface="Calibri"/>
                          <a:ea typeface="Calibri"/>
                          <a:cs typeface="Arial"/>
                        </a:rPr>
                        <a:t> </a:t>
                      </a:r>
                      <a:r>
                        <a:rPr lang="en-US" sz="800" kern="1200" err="1">
                          <a:solidFill>
                            <a:schemeClr val="accent1">
                              <a:lumMod val="50000"/>
                            </a:schemeClr>
                          </a:solidFill>
                          <a:effectLst/>
                          <a:highlight>
                            <a:srgbClr val="C0C0C0"/>
                          </a:highlight>
                          <a:latin typeface="Calibri"/>
                          <a:ea typeface="Calibri"/>
                          <a:cs typeface="Arial"/>
                        </a:rPr>
                        <a:t>armados</a:t>
                      </a:r>
                      <a:r>
                        <a:rPr lang="en-US" sz="800" kern="1200">
                          <a:solidFill>
                            <a:schemeClr val="accent1">
                              <a:lumMod val="50000"/>
                            </a:schemeClr>
                          </a:solidFill>
                          <a:effectLst/>
                          <a:highlight>
                            <a:srgbClr val="C0C0C0"/>
                          </a:highlight>
                          <a:latin typeface="Calibri"/>
                          <a:ea typeface="Calibri"/>
                          <a:cs typeface="Arial"/>
                        </a:rPr>
                        <a:t>, </a:t>
                      </a:r>
                      <a:r>
                        <a:rPr lang="en-US" sz="800" kern="1200" err="1">
                          <a:solidFill>
                            <a:schemeClr val="accent1">
                              <a:lumMod val="50000"/>
                            </a:schemeClr>
                          </a:solidFill>
                          <a:effectLst/>
                          <a:highlight>
                            <a:srgbClr val="C0C0C0"/>
                          </a:highlight>
                          <a:latin typeface="Calibri"/>
                          <a:ea typeface="Calibri"/>
                          <a:cs typeface="Arial"/>
                        </a:rPr>
                        <a:t>prostitución</a:t>
                      </a:r>
                      <a:r>
                        <a:rPr lang="en-US" sz="800" kern="1200">
                          <a:solidFill>
                            <a:schemeClr val="accent1">
                              <a:lumMod val="50000"/>
                            </a:schemeClr>
                          </a:solidFill>
                          <a:effectLst/>
                          <a:highlight>
                            <a:srgbClr val="C0C0C0"/>
                          </a:highlight>
                          <a:latin typeface="Calibri"/>
                          <a:ea typeface="Calibri"/>
                          <a:cs typeface="Arial"/>
                        </a:rPr>
                        <a:t>) </a:t>
                      </a:r>
                      <a:r>
                        <a:rPr lang="en-US" sz="800" kern="1200" err="1">
                          <a:solidFill>
                            <a:schemeClr val="accent1">
                              <a:lumMod val="50000"/>
                            </a:schemeClr>
                          </a:solidFill>
                          <a:effectLst/>
                          <a:highlight>
                            <a:srgbClr val="C0C0C0"/>
                          </a:highlight>
                          <a:latin typeface="Calibri"/>
                          <a:ea typeface="Calibri"/>
                          <a:cs typeface="Arial"/>
                        </a:rPr>
                        <a:t>debido</a:t>
                      </a:r>
                      <a:r>
                        <a:rPr lang="en-US" sz="800" kern="1200">
                          <a:solidFill>
                            <a:schemeClr val="accent1">
                              <a:lumMod val="50000"/>
                            </a:schemeClr>
                          </a:solidFill>
                          <a:effectLst/>
                          <a:highlight>
                            <a:srgbClr val="C0C0C0"/>
                          </a:highlight>
                          <a:latin typeface="Calibri"/>
                          <a:ea typeface="Calibri"/>
                          <a:cs typeface="Arial"/>
                        </a:rPr>
                        <a:t> a la </a:t>
                      </a:r>
                      <a:r>
                        <a:rPr lang="en-GB" sz="800" i="1" err="1">
                          <a:solidFill>
                            <a:schemeClr val="accent1">
                              <a:lumMod val="50000"/>
                            </a:schemeClr>
                          </a:solidFill>
                          <a:effectLst/>
                          <a:latin typeface="Calibri"/>
                          <a:ea typeface="Calibri"/>
                          <a:cs typeface="Arial"/>
                        </a:rPr>
                        <a:t>falta</a:t>
                      </a:r>
                      <a:r>
                        <a:rPr lang="en-GB" sz="800" i="1">
                          <a:solidFill>
                            <a:schemeClr val="accent1">
                              <a:lumMod val="50000"/>
                            </a:schemeClr>
                          </a:solidFill>
                          <a:effectLst/>
                          <a:latin typeface="Calibri"/>
                          <a:ea typeface="Calibri"/>
                          <a:cs typeface="Arial"/>
                        </a:rPr>
                        <a:t> de </a:t>
                      </a:r>
                      <a:r>
                        <a:rPr lang="en-GB" sz="800" i="1" err="1">
                          <a:solidFill>
                            <a:schemeClr val="accent1">
                              <a:lumMod val="50000"/>
                            </a:schemeClr>
                          </a:solidFill>
                          <a:effectLst/>
                          <a:latin typeface="Calibri"/>
                          <a:ea typeface="Calibri"/>
                          <a:cs typeface="Arial"/>
                        </a:rPr>
                        <a:t>alimentos</a:t>
                      </a:r>
                      <a:r>
                        <a:rPr lang="en-GB" sz="800" i="1">
                          <a:solidFill>
                            <a:schemeClr val="accent1">
                              <a:lumMod val="50000"/>
                            </a:schemeClr>
                          </a:solidFill>
                          <a:effectLst/>
                          <a:latin typeface="Calibri"/>
                          <a:ea typeface="Calibri"/>
                          <a:cs typeface="Arial"/>
                        </a:rPr>
                        <a:t>.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a:cs typeface="Arial"/>
                        </a:rPr>
                        <a:t>| __ |</a:t>
                      </a:r>
                      <a:endParaRPr lang="en-US" sz="1100">
                        <a:solidFill>
                          <a:schemeClr val="accent1">
                            <a:lumMod val="50000"/>
                          </a:schemeClr>
                        </a:solidFill>
                        <a:effectLst/>
                        <a:latin typeface="Verdana"/>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latin typeface="Calibri"/>
                          <a:ea typeface="Calibri"/>
                          <a:cs typeface="Arial"/>
                        </a:rPr>
                        <a:t>Emergencia</a:t>
                      </a:r>
                      <a:endParaRPr lang="en-US" sz="1100" err="1">
                        <a:solidFill>
                          <a:schemeClr val="accent1">
                            <a:lumMod val="50000"/>
                          </a:schemeClr>
                        </a:solidFill>
                        <a:effectLst/>
                        <a:latin typeface="Calibri"/>
                        <a:ea typeface="Calibri"/>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dirty="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Lcs_em_IllegalAct</a:t>
                      </a:r>
                      <a:endParaRPr lang="en-US" sz="1100" dirty="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3906726"/>
                  </a:ext>
                </a:extLst>
              </a:tr>
            </a:tbl>
          </a:graphicData>
        </a:graphic>
      </p:graphicFrame>
      <p:sp>
        <p:nvSpPr>
          <p:cNvPr id="5" name="TextBox 4">
            <a:extLst>
              <a:ext uri="{FF2B5EF4-FFF2-40B4-BE49-F238E27FC236}">
                <a16:creationId xmlns:a16="http://schemas.microsoft.com/office/drawing/2014/main" id="{F57AC735-BE46-1F92-204E-30CE660E4BFA}"/>
              </a:ext>
            </a:extLst>
          </p:cNvPr>
          <p:cNvSpPr txBox="1"/>
          <p:nvPr/>
        </p:nvSpPr>
        <p:spPr>
          <a:xfrm>
            <a:off x="631972" y="1629917"/>
            <a:ext cx="3131601" cy="3816429"/>
          </a:xfrm>
          <a:prstGeom prst="rect">
            <a:avLst/>
          </a:prstGeom>
          <a:noFill/>
          <a:ln w="57150">
            <a:solidFill>
              <a:schemeClr val="bg1">
                <a:lumMod val="50000"/>
              </a:schemeClr>
            </a:solidFill>
          </a:ln>
        </p:spPr>
        <p:txBody>
          <a:bodyPr wrap="square" lIns="91440" tIns="45720" rIns="91440" bIns="45720" rtlCol="0" anchor="t">
            <a:spAutoFit/>
          </a:bodyPr>
          <a:lstStyle/>
          <a:p>
            <a:r>
              <a:rPr lang="en-US" sz="1400" b="1" u="sng" spc="60" err="1">
                <a:latin typeface="Open Sans"/>
                <a:ea typeface="Open Sans"/>
                <a:cs typeface="Open Sans"/>
              </a:rPr>
              <a:t>Sólo</a:t>
            </a:r>
            <a:r>
              <a:rPr lang="en-US" sz="1400" b="1" u="sng" spc="60">
                <a:latin typeface="Open Sans"/>
                <a:ea typeface="Open Sans"/>
                <a:cs typeface="Open Sans"/>
              </a:rPr>
              <a:t> hay 4 </a:t>
            </a:r>
            <a:r>
              <a:rPr lang="en-US" sz="1400" b="1" spc="60" err="1">
                <a:latin typeface="Open Sans"/>
                <a:ea typeface="Open Sans"/>
                <a:cs typeface="Open Sans"/>
              </a:rPr>
              <a:t>posibles</a:t>
            </a:r>
            <a:r>
              <a:rPr lang="en-US" sz="1400" b="1" spc="60">
                <a:latin typeface="Open Sans"/>
                <a:ea typeface="Open Sans"/>
                <a:cs typeface="Open Sans"/>
              </a:rPr>
              <a:t> </a:t>
            </a:r>
            <a:r>
              <a:rPr lang="en-US" sz="1400" b="1" spc="60" err="1">
                <a:latin typeface="Open Sans"/>
                <a:ea typeface="Open Sans"/>
                <a:cs typeface="Open Sans"/>
              </a:rPr>
              <a:t>opciones</a:t>
            </a:r>
            <a:r>
              <a:rPr lang="en-US" sz="1400" b="1" spc="60">
                <a:latin typeface="Open Sans"/>
                <a:ea typeface="Open Sans"/>
                <a:cs typeface="Open Sans"/>
              </a:rPr>
              <a:t> de </a:t>
            </a:r>
            <a:r>
              <a:rPr lang="en-US" sz="1400" b="1" spc="60" err="1">
                <a:latin typeface="Open Sans"/>
                <a:ea typeface="Open Sans"/>
                <a:cs typeface="Open Sans"/>
              </a:rPr>
              <a:t>respuesta</a:t>
            </a:r>
            <a:r>
              <a:rPr lang="en-US" sz="1400" b="1" spc="60">
                <a:latin typeface="Open Sans"/>
                <a:ea typeface="Open Sans"/>
                <a:cs typeface="Open Sans"/>
              </a:rPr>
              <a:t> </a:t>
            </a:r>
            <a:r>
              <a:rPr lang="en-US" sz="1400" b="1" spc="60" err="1">
                <a:latin typeface="Open Sans"/>
                <a:ea typeface="Open Sans"/>
                <a:cs typeface="Open Sans"/>
              </a:rPr>
              <a:t>estándar</a:t>
            </a:r>
            <a:r>
              <a:rPr lang="en-US" sz="1400" b="1" spc="60">
                <a:latin typeface="Open Sans"/>
                <a:ea typeface="Open Sans"/>
                <a:cs typeface="Open Sans"/>
              </a:rPr>
              <a:t> para </a:t>
            </a:r>
            <a:r>
              <a:rPr lang="en-US" sz="1400" b="1" spc="60" err="1">
                <a:latin typeface="Open Sans"/>
                <a:ea typeface="Open Sans"/>
                <a:cs typeface="Open Sans"/>
              </a:rPr>
              <a:t>cada</a:t>
            </a:r>
            <a:r>
              <a:rPr lang="en-US" sz="1400" b="1" spc="60">
                <a:latin typeface="Open Sans"/>
                <a:ea typeface="Open Sans"/>
                <a:cs typeface="Open Sans"/>
              </a:rPr>
              <a:t> </a:t>
            </a:r>
            <a:r>
              <a:rPr lang="en-US" sz="1400" b="1" spc="60" err="1">
                <a:latin typeface="Open Sans"/>
                <a:ea typeface="Open Sans"/>
                <a:cs typeface="Open Sans"/>
              </a:rPr>
              <a:t>estrategia</a:t>
            </a:r>
            <a:r>
              <a:rPr lang="en-US" sz="1400" b="1" spc="60">
                <a:latin typeface="Open Sans"/>
                <a:ea typeface="Open Sans"/>
                <a:cs typeface="Open Sans"/>
              </a:rPr>
              <a:t>: </a:t>
            </a:r>
            <a:endParaRPr lang="en-US" sz="1400" b="1" spc="60">
              <a:latin typeface="Open Sans" charset="0"/>
              <a:ea typeface="Open Sans" charset="0"/>
              <a:cs typeface="Open Sans" charset="0"/>
            </a:endParaRPr>
          </a:p>
          <a:p>
            <a:endParaRPr lang="en-US" sz="1400" spc="60">
              <a:latin typeface="Open Sans" charset="0"/>
              <a:ea typeface="Open Sans" charset="0"/>
              <a:cs typeface="Open Sans" charset="0"/>
            </a:endParaRPr>
          </a:p>
          <a:p>
            <a:r>
              <a:rPr lang="en-US" sz="1400" spc="60">
                <a:latin typeface="Open Sans"/>
                <a:ea typeface="Open Sans"/>
                <a:cs typeface="Open Sans"/>
              </a:rPr>
              <a:t>10 = No </a:t>
            </a:r>
            <a:r>
              <a:rPr lang="en-US" sz="1400" spc="60" err="1">
                <a:latin typeface="Open Sans"/>
                <a:ea typeface="Open Sans"/>
                <a:cs typeface="Open Sans"/>
              </a:rPr>
              <a:t>porque</a:t>
            </a:r>
            <a:r>
              <a:rPr lang="en-US" sz="1400" spc="60">
                <a:latin typeface="Open Sans"/>
                <a:ea typeface="Open Sans"/>
                <a:cs typeface="Open Sans"/>
              </a:rPr>
              <a:t> no era </a:t>
            </a:r>
            <a:r>
              <a:rPr lang="en-US" sz="1400" spc="60" err="1">
                <a:latin typeface="Open Sans"/>
                <a:ea typeface="Open Sans"/>
                <a:cs typeface="Open Sans"/>
              </a:rPr>
              <a:t>necesario</a:t>
            </a:r>
            <a:r>
              <a:rPr lang="en-US" sz="1400" spc="60">
                <a:latin typeface="Open Sans"/>
                <a:ea typeface="Open Sans"/>
                <a:cs typeface="Open Sans"/>
              </a:rPr>
              <a:t>.</a:t>
            </a:r>
          </a:p>
          <a:p>
            <a:endParaRPr lang="en-US" sz="1400" spc="60">
              <a:latin typeface="Open Sans" charset="0"/>
              <a:ea typeface="Open Sans" charset="0"/>
              <a:cs typeface="Open Sans" charset="0"/>
            </a:endParaRPr>
          </a:p>
          <a:p>
            <a:r>
              <a:rPr lang="en-US" sz="1400" spc="60">
                <a:latin typeface="Open Sans"/>
                <a:ea typeface="Open Sans"/>
                <a:cs typeface="Open Sans"/>
              </a:rPr>
              <a:t>20 = No </a:t>
            </a:r>
            <a:r>
              <a:rPr lang="en-GB" sz="1400" spc="60" err="1">
                <a:latin typeface="Open Sans"/>
                <a:ea typeface="Open Sans"/>
                <a:cs typeface="Open Sans"/>
              </a:rPr>
              <a:t>porque</a:t>
            </a:r>
            <a:r>
              <a:rPr lang="en-GB" sz="1400" spc="60">
                <a:latin typeface="Open Sans"/>
                <a:ea typeface="Open Sans"/>
                <a:cs typeface="Open Sans"/>
              </a:rPr>
              <a:t> </a:t>
            </a:r>
            <a:r>
              <a:rPr lang="en-GB" sz="1400" spc="60" err="1">
                <a:latin typeface="Open Sans"/>
                <a:ea typeface="Open Sans"/>
                <a:cs typeface="Open Sans"/>
              </a:rPr>
              <a:t>ya</a:t>
            </a:r>
            <a:r>
              <a:rPr lang="en-GB" sz="1400" spc="60">
                <a:latin typeface="Open Sans"/>
                <a:ea typeface="Open Sans"/>
                <a:cs typeface="Open Sans"/>
              </a:rPr>
              <a:t> </a:t>
            </a:r>
            <a:r>
              <a:rPr lang="en-GB" sz="1400" spc="60" err="1">
                <a:latin typeface="Open Sans"/>
                <a:ea typeface="Open Sans"/>
                <a:cs typeface="Open Sans"/>
              </a:rPr>
              <a:t>hemos</a:t>
            </a:r>
            <a:r>
              <a:rPr lang="en-GB" sz="1400" spc="60">
                <a:latin typeface="Open Sans"/>
                <a:ea typeface="Open Sans"/>
                <a:cs typeface="Open Sans"/>
              </a:rPr>
              <a:t> </a:t>
            </a:r>
            <a:r>
              <a:rPr lang="en-GB" sz="1400" spc="60" err="1">
                <a:latin typeface="Open Sans"/>
                <a:ea typeface="Open Sans"/>
                <a:cs typeface="Open Sans"/>
              </a:rPr>
              <a:t>vendido</a:t>
            </a:r>
            <a:r>
              <a:rPr lang="en-GB" sz="1400" spc="60">
                <a:latin typeface="Open Sans"/>
                <a:ea typeface="Open Sans"/>
                <a:cs typeface="Open Sans"/>
              </a:rPr>
              <a:t> </a:t>
            </a:r>
            <a:r>
              <a:rPr lang="en-GB" sz="1400" spc="60" err="1">
                <a:latin typeface="Open Sans"/>
                <a:ea typeface="Open Sans"/>
                <a:cs typeface="Open Sans"/>
              </a:rPr>
              <a:t>esos</a:t>
            </a:r>
            <a:r>
              <a:rPr lang="en-GB" sz="1400" spc="60">
                <a:latin typeface="Open Sans"/>
                <a:ea typeface="Open Sans"/>
                <a:cs typeface="Open Sans"/>
              </a:rPr>
              <a:t> </a:t>
            </a:r>
            <a:r>
              <a:rPr lang="en-GB" sz="1400" spc="60" err="1">
                <a:latin typeface="Open Sans"/>
                <a:ea typeface="Open Sans"/>
                <a:cs typeface="Open Sans"/>
              </a:rPr>
              <a:t>activos</a:t>
            </a:r>
            <a:r>
              <a:rPr lang="en-GB" sz="1400" spc="60">
                <a:latin typeface="Open Sans"/>
                <a:ea typeface="Open Sans"/>
                <a:cs typeface="Open Sans"/>
              </a:rPr>
              <a:t> o </a:t>
            </a:r>
            <a:r>
              <a:rPr lang="en-GB" sz="1400" spc="60" err="1">
                <a:latin typeface="Open Sans"/>
                <a:ea typeface="Open Sans"/>
                <a:cs typeface="Open Sans"/>
              </a:rPr>
              <a:t>hemos</a:t>
            </a:r>
            <a:r>
              <a:rPr lang="en-GB" sz="1400" spc="60">
                <a:latin typeface="Open Sans"/>
                <a:ea typeface="Open Sans"/>
                <a:cs typeface="Open Sans"/>
              </a:rPr>
              <a:t> </a:t>
            </a:r>
            <a:r>
              <a:rPr lang="en-GB" sz="1400" spc="60" err="1">
                <a:latin typeface="Open Sans"/>
                <a:ea typeface="Open Sans"/>
                <a:cs typeface="Open Sans"/>
              </a:rPr>
              <a:t>aplicado</a:t>
            </a:r>
            <a:r>
              <a:rPr lang="en-GB" sz="1400" spc="60">
                <a:latin typeface="Open Sans"/>
                <a:ea typeface="Open Sans"/>
                <a:cs typeface="Open Sans"/>
              </a:rPr>
              <a:t> </a:t>
            </a:r>
            <a:r>
              <a:rPr lang="en-GB" sz="1400" spc="60" err="1">
                <a:latin typeface="Open Sans"/>
                <a:ea typeface="Open Sans"/>
                <a:cs typeface="Open Sans"/>
              </a:rPr>
              <a:t>esa</a:t>
            </a:r>
            <a:r>
              <a:rPr lang="en-GB" sz="1400" spc="60">
                <a:latin typeface="Open Sans"/>
                <a:ea typeface="Open Sans"/>
                <a:cs typeface="Open Sans"/>
              </a:rPr>
              <a:t> </a:t>
            </a:r>
            <a:r>
              <a:rPr lang="en-GB" sz="1400" spc="60" err="1">
                <a:latin typeface="Open Sans"/>
                <a:ea typeface="Open Sans"/>
                <a:cs typeface="Open Sans"/>
              </a:rPr>
              <a:t>acción</a:t>
            </a:r>
            <a:r>
              <a:rPr lang="en-GB" sz="1400" spc="60">
                <a:latin typeface="Open Sans"/>
                <a:ea typeface="Open Sans"/>
                <a:cs typeface="Open Sans"/>
              </a:rPr>
              <a:t> </a:t>
            </a:r>
            <a:r>
              <a:rPr lang="en-GB" sz="1400" spc="60" err="1">
                <a:latin typeface="Open Sans"/>
                <a:ea typeface="Open Sans"/>
                <a:cs typeface="Open Sans"/>
              </a:rPr>
              <a:t>en</a:t>
            </a:r>
            <a:r>
              <a:rPr lang="en-GB" sz="1400" spc="60">
                <a:latin typeface="Open Sans"/>
                <a:ea typeface="Open Sans"/>
                <a:cs typeface="Open Sans"/>
              </a:rPr>
              <a:t> </a:t>
            </a:r>
            <a:r>
              <a:rPr lang="en-GB" sz="1400" spc="60" err="1">
                <a:latin typeface="Open Sans"/>
                <a:ea typeface="Open Sans"/>
                <a:cs typeface="Open Sans"/>
              </a:rPr>
              <a:t>los</a:t>
            </a:r>
            <a:r>
              <a:rPr lang="en-GB" sz="1400" spc="60">
                <a:latin typeface="Open Sans"/>
                <a:ea typeface="Open Sans"/>
                <a:cs typeface="Open Sans"/>
              </a:rPr>
              <a:t> </a:t>
            </a:r>
            <a:r>
              <a:rPr lang="en-GB" sz="1400" spc="60" err="1">
                <a:latin typeface="Open Sans"/>
                <a:ea typeface="Open Sans"/>
                <a:cs typeface="Open Sans"/>
              </a:rPr>
              <a:t>últimos</a:t>
            </a:r>
            <a:r>
              <a:rPr lang="en-GB" sz="1400" spc="60">
                <a:latin typeface="Open Sans"/>
                <a:ea typeface="Open Sans"/>
                <a:cs typeface="Open Sans"/>
              </a:rPr>
              <a:t> 12 meses y no </a:t>
            </a:r>
            <a:r>
              <a:rPr lang="en-GB" sz="1400" spc="60" err="1">
                <a:latin typeface="Open Sans"/>
                <a:ea typeface="Open Sans"/>
                <a:cs typeface="Open Sans"/>
              </a:rPr>
              <a:t>podemos</a:t>
            </a:r>
            <a:r>
              <a:rPr lang="en-GB" sz="1400" spc="60">
                <a:latin typeface="Open Sans"/>
                <a:ea typeface="Open Sans"/>
                <a:cs typeface="Open Sans"/>
              </a:rPr>
              <a:t> </a:t>
            </a:r>
            <a:r>
              <a:rPr lang="en-GB" sz="1400" spc="60" err="1">
                <a:latin typeface="Open Sans"/>
                <a:ea typeface="Open Sans"/>
                <a:cs typeface="Open Sans"/>
              </a:rPr>
              <a:t>seguir</a:t>
            </a:r>
            <a:r>
              <a:rPr lang="en-GB" sz="1400" spc="60">
                <a:latin typeface="Open Sans"/>
                <a:ea typeface="Open Sans"/>
                <a:cs typeface="Open Sans"/>
              </a:rPr>
              <a:t> </a:t>
            </a:r>
            <a:r>
              <a:rPr lang="en-GB" sz="1400" spc="60" err="1">
                <a:latin typeface="Open Sans"/>
                <a:ea typeface="Open Sans"/>
                <a:cs typeface="Open Sans"/>
              </a:rPr>
              <a:t>haciendolo</a:t>
            </a:r>
            <a:r>
              <a:rPr lang="en-GB" sz="1400" spc="60">
                <a:latin typeface="Open Sans"/>
                <a:ea typeface="Open Sans"/>
                <a:cs typeface="Open Sans"/>
              </a:rPr>
              <a:t>.</a:t>
            </a:r>
            <a:endParaRPr lang="en-US" sz="1400" spc="60">
              <a:latin typeface="Open Sans"/>
              <a:ea typeface="Open Sans"/>
              <a:cs typeface="Open Sans"/>
            </a:endParaRPr>
          </a:p>
          <a:p>
            <a:endParaRPr lang="en-US"/>
          </a:p>
          <a:p>
            <a:r>
              <a:rPr lang="en-US" sz="1400" spc="60">
                <a:latin typeface="Open Sans"/>
                <a:ea typeface="Open Sans"/>
                <a:cs typeface="Open Sans"/>
              </a:rPr>
              <a:t>30= </a:t>
            </a:r>
            <a:r>
              <a:rPr lang="en-US" sz="1400" spc="60" err="1">
                <a:latin typeface="Open Sans"/>
                <a:ea typeface="Open Sans"/>
                <a:cs typeface="Open Sans"/>
              </a:rPr>
              <a:t>Sí</a:t>
            </a:r>
            <a:endParaRPr lang="en-US" sz="1400" spc="60">
              <a:latin typeface="Open Sans"/>
              <a:ea typeface="Open Sans"/>
              <a:cs typeface="Open Sans"/>
            </a:endParaRPr>
          </a:p>
          <a:p>
            <a:endParaRPr lang="en-US" sz="1400" spc="60">
              <a:latin typeface="Open Sans" charset="0"/>
              <a:ea typeface="Open Sans" charset="0"/>
              <a:cs typeface="Open Sans" charset="0"/>
            </a:endParaRPr>
          </a:p>
          <a:p>
            <a:r>
              <a:rPr lang="en-US" sz="1400" spc="60">
                <a:latin typeface="Open Sans"/>
                <a:ea typeface="Open Sans"/>
                <a:cs typeface="Open Sans"/>
              </a:rPr>
              <a:t>9999= No </a:t>
            </a:r>
            <a:r>
              <a:rPr lang="en-US" sz="1400" spc="60" err="1">
                <a:latin typeface="Open Sans"/>
                <a:ea typeface="Open Sans"/>
                <a:cs typeface="Open Sans"/>
              </a:rPr>
              <a:t>aplicable</a:t>
            </a:r>
            <a:r>
              <a:rPr lang="en-US" sz="1400" spc="60">
                <a:latin typeface="Open Sans"/>
                <a:ea typeface="Open Sans"/>
                <a:cs typeface="Open Sans"/>
              </a:rPr>
              <a:t> (no </a:t>
            </a:r>
            <a:r>
              <a:rPr lang="en-US" sz="1400" spc="60" err="1">
                <a:latin typeface="Open Sans"/>
                <a:ea typeface="Open Sans"/>
                <a:cs typeface="Open Sans"/>
              </a:rPr>
              <a:t>tiene</a:t>
            </a:r>
            <a:r>
              <a:rPr lang="en-US" sz="1400" spc="60">
                <a:latin typeface="Open Sans"/>
                <a:ea typeface="Open Sans"/>
                <a:cs typeface="Open Sans"/>
              </a:rPr>
              <a:t> </a:t>
            </a:r>
            <a:r>
              <a:rPr lang="en-US" sz="1400" spc="60" err="1">
                <a:latin typeface="Open Sans"/>
                <a:ea typeface="Open Sans"/>
                <a:cs typeface="Open Sans"/>
              </a:rPr>
              <a:t>acceso</a:t>
            </a:r>
            <a:r>
              <a:rPr lang="en-US" sz="1400" spc="60">
                <a:latin typeface="Open Sans"/>
                <a:ea typeface="Open Sans"/>
                <a:cs typeface="Open Sans"/>
              </a:rPr>
              <a:t> a </a:t>
            </a:r>
            <a:r>
              <a:rPr lang="en-US" sz="1400" spc="60" err="1">
                <a:latin typeface="Open Sans"/>
                <a:ea typeface="Open Sans"/>
                <a:cs typeface="Open Sans"/>
              </a:rPr>
              <a:t>esta</a:t>
            </a:r>
            <a:r>
              <a:rPr lang="en-US" sz="1400" spc="60">
                <a:latin typeface="Open Sans"/>
                <a:ea typeface="Open Sans"/>
                <a:cs typeface="Open Sans"/>
              </a:rPr>
              <a:t> </a:t>
            </a:r>
            <a:r>
              <a:rPr lang="en-US" sz="1400" spc="60" err="1">
                <a:latin typeface="Open Sans"/>
                <a:ea typeface="Open Sans"/>
                <a:cs typeface="Open Sans"/>
              </a:rPr>
              <a:t>estrategia</a:t>
            </a:r>
            <a:r>
              <a:rPr lang="en-US" sz="1400" spc="60">
                <a:latin typeface="Open Sans"/>
                <a:ea typeface="Open Sans"/>
                <a:cs typeface="Open Sans"/>
              </a:rPr>
              <a:t>)</a:t>
            </a:r>
          </a:p>
        </p:txBody>
      </p:sp>
      <p:sp>
        <p:nvSpPr>
          <p:cNvPr id="6" name="TextBox 5">
            <a:extLst>
              <a:ext uri="{FF2B5EF4-FFF2-40B4-BE49-F238E27FC236}">
                <a16:creationId xmlns:a16="http://schemas.microsoft.com/office/drawing/2014/main" id="{E2F84896-B339-8A0E-1CF8-932148AE15F7}"/>
              </a:ext>
            </a:extLst>
          </p:cNvPr>
          <p:cNvSpPr txBox="1"/>
          <p:nvPr/>
        </p:nvSpPr>
        <p:spPr>
          <a:xfrm>
            <a:off x="6659479" y="1628285"/>
            <a:ext cx="2416029" cy="1600438"/>
          </a:xfrm>
          <a:prstGeom prst="rect">
            <a:avLst/>
          </a:prstGeom>
          <a:noFill/>
          <a:ln w="57150">
            <a:solidFill>
              <a:schemeClr val="bg1">
                <a:lumMod val="50000"/>
              </a:schemeClr>
            </a:solidFill>
          </a:ln>
        </p:spPr>
        <p:txBody>
          <a:bodyPr wrap="square" lIns="91440" tIns="45720" rIns="91440" bIns="45720" rtlCol="0" anchor="t">
            <a:spAutoFit/>
          </a:bodyPr>
          <a:lstStyle/>
          <a:p>
            <a:endParaRPr lang="en-US" sz="1400" b="1"/>
          </a:p>
          <a:p>
            <a:endParaRPr lang="en-US" sz="1400" b="1"/>
          </a:p>
          <a:p>
            <a:endParaRPr lang="en-US" sz="1400" b="1"/>
          </a:p>
          <a:p>
            <a:endParaRPr lang="en-US" sz="1400" b="1">
              <a:ea typeface="Calibri"/>
              <a:cs typeface="Calibri"/>
            </a:endParaRPr>
          </a:p>
          <a:p>
            <a:endParaRPr lang="en-US" sz="1400" b="1"/>
          </a:p>
          <a:p>
            <a:endParaRPr lang="en-US" sz="1400" b="1"/>
          </a:p>
          <a:p>
            <a:endParaRPr lang="en-US" sz="1400" b="1">
              <a:ea typeface="Calibri" panose="020F0502020204030204"/>
              <a:cs typeface="Calibri" panose="020F0502020204030204"/>
            </a:endParaRPr>
          </a:p>
        </p:txBody>
      </p:sp>
      <p:cxnSp>
        <p:nvCxnSpPr>
          <p:cNvPr id="3" name="Straight Connector 2">
            <a:extLst>
              <a:ext uri="{FF2B5EF4-FFF2-40B4-BE49-F238E27FC236}">
                <a16:creationId xmlns:a16="http://schemas.microsoft.com/office/drawing/2014/main" id="{0EE7B73C-0384-549C-7260-98D43771EB0A}"/>
              </a:ext>
            </a:extLst>
          </p:cNvPr>
          <p:cNvCxnSpPr>
            <a:cxnSpLocks/>
          </p:cNvCxnSpPr>
          <p:nvPr/>
        </p:nvCxnSpPr>
        <p:spPr>
          <a:xfrm>
            <a:off x="2390775" y="1378973"/>
            <a:ext cx="5210175"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7CC69044-75C2-0ECD-F270-15238B3B56DC}"/>
              </a:ext>
            </a:extLst>
          </p:cNvPr>
          <p:cNvCxnSpPr>
            <a:cxnSpLocks/>
          </p:cNvCxnSpPr>
          <p:nvPr/>
        </p:nvCxnSpPr>
        <p:spPr>
          <a:xfrm>
            <a:off x="7600950" y="1378973"/>
            <a:ext cx="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487BD2C3-D97D-7214-40B7-E981DF04AF1C}"/>
              </a:ext>
            </a:extLst>
          </p:cNvPr>
          <p:cNvCxnSpPr>
            <a:cxnSpLocks/>
          </p:cNvCxnSpPr>
          <p:nvPr/>
        </p:nvCxnSpPr>
        <p:spPr>
          <a:xfrm>
            <a:off x="2390775" y="1378973"/>
            <a:ext cx="0" cy="250944"/>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AE00F631-8125-4AC1-8B81-CD515B92E650}"/>
              </a:ext>
            </a:extLst>
          </p:cNvPr>
          <p:cNvCxnSpPr>
            <a:cxnSpLocks/>
          </p:cNvCxnSpPr>
          <p:nvPr/>
        </p:nvCxnSpPr>
        <p:spPr>
          <a:xfrm>
            <a:off x="7600950" y="1378973"/>
            <a:ext cx="0" cy="161389"/>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91802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MÓDULO LCS-FS: opciones de respuesta</a:t>
            </a:r>
          </a:p>
        </p:txBody>
      </p:sp>
      <p:sp>
        <p:nvSpPr>
          <p:cNvPr id="5" name="TextBox 4">
            <a:extLst>
              <a:ext uri="{FF2B5EF4-FFF2-40B4-BE49-F238E27FC236}">
                <a16:creationId xmlns:a16="http://schemas.microsoft.com/office/drawing/2014/main" id="{F57AC735-BE46-1F92-204E-30CE660E4BFA}"/>
              </a:ext>
            </a:extLst>
          </p:cNvPr>
          <p:cNvSpPr txBox="1"/>
          <p:nvPr/>
        </p:nvSpPr>
        <p:spPr>
          <a:xfrm>
            <a:off x="2024544" y="1629917"/>
            <a:ext cx="2975294" cy="4185761"/>
          </a:xfrm>
          <a:prstGeom prst="rect">
            <a:avLst/>
          </a:prstGeom>
          <a:noFill/>
          <a:ln w="57150">
            <a:solidFill>
              <a:schemeClr val="bg1">
                <a:lumMod val="50000"/>
              </a:schemeClr>
            </a:solidFill>
          </a:ln>
        </p:spPr>
        <p:txBody>
          <a:bodyPr wrap="square" lIns="91440" tIns="45720" rIns="91440" bIns="45720" rtlCol="0" anchor="t">
            <a:spAutoFit/>
          </a:bodyPr>
          <a:lstStyle/>
          <a:p>
            <a:r>
              <a:rPr lang="en-US" sz="1400" b="1" u="sng" spc="60" err="1">
                <a:latin typeface="Open Sans"/>
                <a:ea typeface="Open Sans"/>
                <a:cs typeface="Open Sans"/>
              </a:rPr>
              <a:t>Sólo</a:t>
            </a:r>
            <a:r>
              <a:rPr lang="en-US" sz="1400" b="1" u="sng" spc="60">
                <a:latin typeface="Open Sans"/>
                <a:ea typeface="Open Sans"/>
                <a:cs typeface="Open Sans"/>
              </a:rPr>
              <a:t> hay 4 </a:t>
            </a:r>
            <a:r>
              <a:rPr lang="en-US" sz="1400" b="1" spc="60" err="1">
                <a:latin typeface="Open Sans"/>
                <a:ea typeface="Open Sans"/>
                <a:cs typeface="Open Sans"/>
              </a:rPr>
              <a:t>posibles</a:t>
            </a:r>
            <a:r>
              <a:rPr lang="en-US" sz="1400" b="1" spc="60">
                <a:latin typeface="Open Sans"/>
                <a:ea typeface="Open Sans"/>
                <a:cs typeface="Open Sans"/>
              </a:rPr>
              <a:t> </a:t>
            </a:r>
            <a:r>
              <a:rPr lang="en-US" sz="1400" b="1" spc="60" err="1">
                <a:latin typeface="Open Sans"/>
                <a:ea typeface="Open Sans"/>
                <a:cs typeface="Open Sans"/>
              </a:rPr>
              <a:t>opciones</a:t>
            </a:r>
            <a:r>
              <a:rPr lang="en-US" sz="1400" b="1" spc="60">
                <a:latin typeface="Open Sans"/>
                <a:ea typeface="Open Sans"/>
                <a:cs typeface="Open Sans"/>
              </a:rPr>
              <a:t> de </a:t>
            </a:r>
            <a:r>
              <a:rPr lang="en-US" sz="1400" b="1" spc="60" err="1">
                <a:latin typeface="Open Sans"/>
                <a:ea typeface="Open Sans"/>
                <a:cs typeface="Open Sans"/>
              </a:rPr>
              <a:t>respuesta</a:t>
            </a:r>
            <a:r>
              <a:rPr lang="en-US" sz="1400" b="1" spc="60">
                <a:latin typeface="Open Sans"/>
                <a:ea typeface="Open Sans"/>
                <a:cs typeface="Open Sans"/>
              </a:rPr>
              <a:t> </a:t>
            </a:r>
            <a:r>
              <a:rPr lang="en-US" sz="1400" b="1" spc="60" err="1">
                <a:latin typeface="Open Sans"/>
                <a:ea typeface="Open Sans"/>
                <a:cs typeface="Open Sans"/>
              </a:rPr>
              <a:t>estándar</a:t>
            </a:r>
            <a:r>
              <a:rPr lang="en-US" sz="1400" b="1" spc="60">
                <a:latin typeface="Open Sans"/>
                <a:ea typeface="Open Sans"/>
                <a:cs typeface="Open Sans"/>
              </a:rPr>
              <a:t> para </a:t>
            </a:r>
            <a:r>
              <a:rPr lang="en-US" sz="1400" b="1" spc="60" err="1">
                <a:latin typeface="Open Sans"/>
                <a:ea typeface="Open Sans"/>
                <a:cs typeface="Open Sans"/>
              </a:rPr>
              <a:t>cada</a:t>
            </a:r>
            <a:r>
              <a:rPr lang="en-US" sz="1400" b="1" spc="60">
                <a:latin typeface="Open Sans"/>
                <a:ea typeface="Open Sans"/>
                <a:cs typeface="Open Sans"/>
              </a:rPr>
              <a:t> </a:t>
            </a:r>
            <a:r>
              <a:rPr lang="en-US" sz="1400" b="1" spc="60" err="1">
                <a:latin typeface="Open Sans"/>
                <a:ea typeface="Open Sans"/>
                <a:cs typeface="Open Sans"/>
              </a:rPr>
              <a:t>estrategia</a:t>
            </a:r>
            <a:r>
              <a:rPr lang="en-US" sz="1400" b="1" spc="60">
                <a:latin typeface="Open Sans"/>
                <a:ea typeface="Open Sans"/>
                <a:cs typeface="Open Sans"/>
              </a:rPr>
              <a:t>: </a:t>
            </a:r>
            <a:endParaRPr lang="en-US" sz="1400" b="1" spc="60">
              <a:latin typeface="Open Sans" charset="0"/>
              <a:ea typeface="Open Sans" charset="0"/>
              <a:cs typeface="Open Sans" charset="0"/>
            </a:endParaRPr>
          </a:p>
          <a:p>
            <a:endParaRPr lang="en-US" sz="1400" spc="60">
              <a:latin typeface="Open Sans" charset="0"/>
              <a:ea typeface="Open Sans" charset="0"/>
              <a:cs typeface="Open Sans" charset="0"/>
            </a:endParaRPr>
          </a:p>
          <a:p>
            <a:r>
              <a:rPr lang="en-US" sz="1400" spc="60">
                <a:latin typeface="Open Sans"/>
                <a:ea typeface="Open Sans"/>
                <a:cs typeface="Open Sans"/>
              </a:rPr>
              <a:t>10 = No </a:t>
            </a:r>
            <a:r>
              <a:rPr lang="en-US" sz="1400" spc="60" err="1">
                <a:latin typeface="Open Sans"/>
                <a:ea typeface="Open Sans"/>
                <a:cs typeface="Open Sans"/>
              </a:rPr>
              <a:t>porque</a:t>
            </a:r>
            <a:r>
              <a:rPr lang="en-US" sz="1400" spc="60">
                <a:latin typeface="Open Sans"/>
                <a:ea typeface="Open Sans"/>
                <a:cs typeface="Open Sans"/>
              </a:rPr>
              <a:t> no era </a:t>
            </a:r>
            <a:r>
              <a:rPr lang="en-US" sz="1400" spc="60" err="1">
                <a:latin typeface="Open Sans"/>
                <a:ea typeface="Open Sans"/>
                <a:cs typeface="Open Sans"/>
              </a:rPr>
              <a:t>necesario</a:t>
            </a:r>
            <a:r>
              <a:rPr lang="en-US" sz="1400" spc="60">
                <a:latin typeface="Open Sans"/>
                <a:ea typeface="Open Sans"/>
                <a:cs typeface="Open Sans"/>
              </a:rPr>
              <a:t>.</a:t>
            </a:r>
          </a:p>
          <a:p>
            <a:endParaRPr lang="en-US" sz="1400" spc="60">
              <a:latin typeface="Open Sans" charset="0"/>
              <a:ea typeface="Open Sans" charset="0"/>
              <a:cs typeface="Open Sans" charset="0"/>
            </a:endParaRPr>
          </a:p>
          <a:p>
            <a:r>
              <a:rPr lang="en-US" sz="1400" spc="60">
                <a:latin typeface="Open Sans"/>
                <a:ea typeface="Open Sans"/>
                <a:cs typeface="Open Sans"/>
              </a:rPr>
              <a:t>20 = No </a:t>
            </a:r>
            <a:r>
              <a:rPr lang="en-GB" sz="1400" spc="60" err="1">
                <a:latin typeface="Open Sans"/>
                <a:ea typeface="Open Sans"/>
                <a:cs typeface="Open Sans"/>
              </a:rPr>
              <a:t>porque</a:t>
            </a:r>
            <a:r>
              <a:rPr lang="en-GB" sz="1400" spc="60">
                <a:latin typeface="Open Sans"/>
                <a:ea typeface="Open Sans"/>
                <a:cs typeface="Open Sans"/>
              </a:rPr>
              <a:t> </a:t>
            </a:r>
            <a:r>
              <a:rPr lang="en-GB" sz="1400" spc="60" err="1">
                <a:latin typeface="Open Sans"/>
                <a:ea typeface="Open Sans"/>
                <a:cs typeface="Open Sans"/>
              </a:rPr>
              <a:t>ya</a:t>
            </a:r>
            <a:r>
              <a:rPr lang="en-GB" sz="1400" spc="60">
                <a:latin typeface="Open Sans"/>
                <a:ea typeface="Open Sans"/>
                <a:cs typeface="Open Sans"/>
              </a:rPr>
              <a:t> </a:t>
            </a:r>
            <a:r>
              <a:rPr lang="en-GB" sz="1400" spc="60" err="1">
                <a:latin typeface="Open Sans"/>
                <a:ea typeface="Open Sans"/>
                <a:cs typeface="Open Sans"/>
              </a:rPr>
              <a:t>hemos</a:t>
            </a:r>
            <a:r>
              <a:rPr lang="en-GB" sz="1400" spc="60">
                <a:latin typeface="Open Sans"/>
                <a:ea typeface="Open Sans"/>
                <a:cs typeface="Open Sans"/>
              </a:rPr>
              <a:t> </a:t>
            </a:r>
            <a:r>
              <a:rPr lang="en-GB" sz="1400" spc="60" err="1">
                <a:latin typeface="Open Sans"/>
                <a:ea typeface="Open Sans"/>
                <a:cs typeface="Open Sans"/>
              </a:rPr>
              <a:t>vendido</a:t>
            </a:r>
            <a:r>
              <a:rPr lang="en-GB" sz="1400" spc="60">
                <a:latin typeface="Open Sans"/>
                <a:ea typeface="Open Sans"/>
                <a:cs typeface="Open Sans"/>
              </a:rPr>
              <a:t> </a:t>
            </a:r>
            <a:r>
              <a:rPr lang="en-GB" sz="1400" spc="60" err="1">
                <a:latin typeface="Open Sans"/>
                <a:ea typeface="Open Sans"/>
                <a:cs typeface="Open Sans"/>
              </a:rPr>
              <a:t>esos</a:t>
            </a:r>
            <a:r>
              <a:rPr lang="en-GB" sz="1400" spc="60">
                <a:latin typeface="Open Sans"/>
                <a:ea typeface="Open Sans"/>
                <a:cs typeface="Open Sans"/>
              </a:rPr>
              <a:t> </a:t>
            </a:r>
            <a:r>
              <a:rPr lang="en-GB" sz="1400" spc="60" err="1">
                <a:latin typeface="Open Sans"/>
                <a:ea typeface="Open Sans"/>
                <a:cs typeface="Open Sans"/>
              </a:rPr>
              <a:t>activos</a:t>
            </a:r>
            <a:r>
              <a:rPr lang="en-GB" sz="1400" spc="60">
                <a:latin typeface="Open Sans"/>
                <a:ea typeface="Open Sans"/>
                <a:cs typeface="Open Sans"/>
              </a:rPr>
              <a:t> o </a:t>
            </a:r>
            <a:r>
              <a:rPr lang="en-GB" sz="1400" spc="60" err="1">
                <a:latin typeface="Open Sans"/>
                <a:ea typeface="Open Sans"/>
                <a:cs typeface="Open Sans"/>
              </a:rPr>
              <a:t>hemos</a:t>
            </a:r>
            <a:r>
              <a:rPr lang="en-GB" sz="1400" spc="60">
                <a:latin typeface="Open Sans"/>
                <a:ea typeface="Open Sans"/>
                <a:cs typeface="Open Sans"/>
              </a:rPr>
              <a:t> </a:t>
            </a:r>
            <a:r>
              <a:rPr lang="en-GB" sz="1400" spc="60" err="1">
                <a:latin typeface="Open Sans"/>
                <a:ea typeface="Open Sans"/>
                <a:cs typeface="Open Sans"/>
              </a:rPr>
              <a:t>aplicado</a:t>
            </a:r>
            <a:r>
              <a:rPr lang="en-GB" sz="1400" spc="60">
                <a:latin typeface="Open Sans"/>
                <a:ea typeface="Open Sans"/>
                <a:cs typeface="Open Sans"/>
              </a:rPr>
              <a:t> </a:t>
            </a:r>
            <a:r>
              <a:rPr lang="en-GB" sz="1400" spc="60" err="1">
                <a:latin typeface="Open Sans"/>
                <a:ea typeface="Open Sans"/>
                <a:cs typeface="Open Sans"/>
              </a:rPr>
              <a:t>esa</a:t>
            </a:r>
            <a:r>
              <a:rPr lang="en-GB" sz="1400" spc="60">
                <a:latin typeface="Open Sans"/>
                <a:ea typeface="Open Sans"/>
                <a:cs typeface="Open Sans"/>
              </a:rPr>
              <a:t> </a:t>
            </a:r>
            <a:r>
              <a:rPr lang="en-GB" sz="1400" spc="60" err="1">
                <a:latin typeface="Open Sans"/>
                <a:ea typeface="Open Sans"/>
                <a:cs typeface="Open Sans"/>
              </a:rPr>
              <a:t>acción</a:t>
            </a:r>
            <a:r>
              <a:rPr lang="en-GB" sz="1400" spc="60">
                <a:latin typeface="Open Sans"/>
                <a:ea typeface="Open Sans"/>
                <a:cs typeface="Open Sans"/>
              </a:rPr>
              <a:t> </a:t>
            </a:r>
            <a:r>
              <a:rPr lang="en-GB" sz="1400" spc="60" err="1">
                <a:latin typeface="Open Sans"/>
                <a:ea typeface="Open Sans"/>
                <a:cs typeface="Open Sans"/>
              </a:rPr>
              <a:t>en</a:t>
            </a:r>
            <a:r>
              <a:rPr lang="en-GB" sz="1400" spc="60">
                <a:latin typeface="Open Sans"/>
                <a:ea typeface="Open Sans"/>
                <a:cs typeface="Open Sans"/>
              </a:rPr>
              <a:t> </a:t>
            </a:r>
            <a:r>
              <a:rPr lang="en-GB" sz="1400" spc="60" err="1">
                <a:latin typeface="Open Sans"/>
                <a:ea typeface="Open Sans"/>
                <a:cs typeface="Open Sans"/>
              </a:rPr>
              <a:t>los</a:t>
            </a:r>
            <a:r>
              <a:rPr lang="en-GB" sz="1400" spc="60">
                <a:latin typeface="Open Sans"/>
                <a:ea typeface="Open Sans"/>
                <a:cs typeface="Open Sans"/>
              </a:rPr>
              <a:t> </a:t>
            </a:r>
            <a:r>
              <a:rPr lang="en-GB" sz="1400" spc="60" err="1">
                <a:latin typeface="Open Sans"/>
                <a:ea typeface="Open Sans"/>
                <a:cs typeface="Open Sans"/>
              </a:rPr>
              <a:t>últimos</a:t>
            </a:r>
            <a:r>
              <a:rPr lang="en-GB" sz="1400" spc="60">
                <a:latin typeface="Open Sans"/>
                <a:ea typeface="Open Sans"/>
                <a:cs typeface="Open Sans"/>
              </a:rPr>
              <a:t> 12 meses y no </a:t>
            </a:r>
            <a:r>
              <a:rPr lang="en-GB" sz="1400" spc="60" err="1">
                <a:latin typeface="Open Sans"/>
                <a:ea typeface="Open Sans"/>
                <a:cs typeface="Open Sans"/>
              </a:rPr>
              <a:t>podemos</a:t>
            </a:r>
            <a:r>
              <a:rPr lang="en-GB" sz="1400" spc="60">
                <a:latin typeface="Open Sans"/>
                <a:ea typeface="Open Sans"/>
                <a:cs typeface="Open Sans"/>
              </a:rPr>
              <a:t> </a:t>
            </a:r>
            <a:r>
              <a:rPr lang="en-GB" sz="1400" spc="60" err="1">
                <a:latin typeface="Open Sans"/>
                <a:ea typeface="Open Sans"/>
                <a:cs typeface="Open Sans"/>
              </a:rPr>
              <a:t>seguir</a:t>
            </a:r>
            <a:r>
              <a:rPr lang="en-GB" sz="1400" spc="60">
                <a:latin typeface="Open Sans"/>
                <a:ea typeface="Open Sans"/>
                <a:cs typeface="Open Sans"/>
              </a:rPr>
              <a:t> </a:t>
            </a:r>
            <a:r>
              <a:rPr lang="en-GB" sz="1400" spc="60" err="1">
                <a:latin typeface="Open Sans"/>
                <a:ea typeface="Open Sans"/>
                <a:cs typeface="Open Sans"/>
              </a:rPr>
              <a:t>haciendolo</a:t>
            </a:r>
            <a:r>
              <a:rPr lang="en-GB" sz="1400" spc="60">
                <a:latin typeface="Open Sans"/>
                <a:ea typeface="Open Sans"/>
                <a:cs typeface="Open Sans"/>
              </a:rPr>
              <a:t>.</a:t>
            </a:r>
          </a:p>
          <a:p>
            <a:endParaRPr lang="en-US" sz="1400" spc="60">
              <a:latin typeface="Open Sans" charset="0"/>
              <a:ea typeface="Open Sans" charset="0"/>
              <a:cs typeface="Open Sans" charset="0"/>
            </a:endParaRPr>
          </a:p>
          <a:p>
            <a:r>
              <a:rPr lang="en-US" sz="1400" spc="60">
                <a:latin typeface="Open Sans"/>
                <a:ea typeface="Open Sans"/>
                <a:cs typeface="Open Sans"/>
              </a:rPr>
              <a:t>30= </a:t>
            </a:r>
            <a:r>
              <a:rPr lang="en-US" sz="1400" spc="60" err="1">
                <a:latin typeface="Open Sans"/>
                <a:ea typeface="Open Sans"/>
                <a:cs typeface="Open Sans"/>
              </a:rPr>
              <a:t>Sí</a:t>
            </a:r>
            <a:endParaRPr lang="en-US" sz="1400" spc="60">
              <a:latin typeface="Open Sans"/>
              <a:ea typeface="Open Sans"/>
              <a:cs typeface="Open Sans"/>
            </a:endParaRPr>
          </a:p>
          <a:p>
            <a:endParaRPr lang="en-US" sz="1400" spc="60">
              <a:latin typeface="Open Sans" charset="0"/>
              <a:ea typeface="Open Sans" charset="0"/>
              <a:cs typeface="Open Sans" charset="0"/>
            </a:endParaRPr>
          </a:p>
          <a:p>
            <a:r>
              <a:rPr lang="en-US" sz="1400" spc="60">
                <a:latin typeface="Open Sans"/>
                <a:ea typeface="Open Sans"/>
                <a:cs typeface="Open Sans"/>
              </a:rPr>
              <a:t>9999= No </a:t>
            </a:r>
            <a:r>
              <a:rPr lang="en-US" sz="1400" spc="60" err="1">
                <a:latin typeface="Open Sans"/>
                <a:ea typeface="Open Sans"/>
                <a:cs typeface="Open Sans"/>
              </a:rPr>
              <a:t>aplicable</a:t>
            </a:r>
            <a:r>
              <a:rPr lang="en-US" sz="1400" spc="60">
                <a:latin typeface="Open Sans"/>
                <a:ea typeface="Open Sans"/>
                <a:cs typeface="Open Sans"/>
              </a:rPr>
              <a:t> (no </a:t>
            </a:r>
            <a:r>
              <a:rPr lang="en-US" sz="1400" spc="60" err="1">
                <a:latin typeface="Open Sans"/>
                <a:ea typeface="Open Sans"/>
                <a:cs typeface="Open Sans"/>
              </a:rPr>
              <a:t>tiene</a:t>
            </a:r>
            <a:r>
              <a:rPr lang="en-US" sz="1400" spc="60">
                <a:latin typeface="Open Sans"/>
                <a:ea typeface="Open Sans"/>
                <a:cs typeface="Open Sans"/>
              </a:rPr>
              <a:t> </a:t>
            </a:r>
            <a:r>
              <a:rPr lang="en-US" sz="1400" spc="60" err="1">
                <a:latin typeface="Open Sans"/>
                <a:ea typeface="Open Sans"/>
                <a:cs typeface="Open Sans"/>
              </a:rPr>
              <a:t>acceso</a:t>
            </a:r>
            <a:r>
              <a:rPr lang="en-US" sz="1400" spc="60">
                <a:latin typeface="Open Sans"/>
                <a:ea typeface="Open Sans"/>
                <a:cs typeface="Open Sans"/>
              </a:rPr>
              <a:t> a </a:t>
            </a:r>
            <a:r>
              <a:rPr lang="en-US" sz="1400" spc="60" err="1">
                <a:latin typeface="Open Sans"/>
                <a:ea typeface="Open Sans"/>
                <a:cs typeface="Open Sans"/>
              </a:rPr>
              <a:t>esta</a:t>
            </a:r>
            <a:r>
              <a:rPr lang="en-US" sz="1400" spc="60">
                <a:latin typeface="Open Sans"/>
                <a:ea typeface="Open Sans"/>
                <a:cs typeface="Open Sans"/>
              </a:rPr>
              <a:t> </a:t>
            </a:r>
            <a:r>
              <a:rPr lang="en-US" sz="1400" spc="60" err="1">
                <a:latin typeface="Open Sans"/>
                <a:ea typeface="Open Sans"/>
                <a:cs typeface="Open Sans"/>
              </a:rPr>
              <a:t>estrategia</a:t>
            </a:r>
            <a:r>
              <a:rPr lang="en-US" sz="1400" spc="60">
                <a:latin typeface="Open Sans"/>
                <a:ea typeface="Open Sans"/>
                <a:cs typeface="Open Sans"/>
              </a:rPr>
              <a:t>)</a:t>
            </a:r>
          </a:p>
        </p:txBody>
      </p:sp>
      <p:sp>
        <p:nvSpPr>
          <p:cNvPr id="2" name="TextBox 1">
            <a:extLst>
              <a:ext uri="{FF2B5EF4-FFF2-40B4-BE49-F238E27FC236}">
                <a16:creationId xmlns:a16="http://schemas.microsoft.com/office/drawing/2014/main" id="{7927E180-AB69-33EF-BC86-1B5DD6F9DF15}"/>
              </a:ext>
            </a:extLst>
          </p:cNvPr>
          <p:cNvSpPr txBox="1"/>
          <p:nvPr/>
        </p:nvSpPr>
        <p:spPr>
          <a:xfrm>
            <a:off x="6537822" y="1868814"/>
            <a:ext cx="5136859" cy="1815882"/>
          </a:xfrm>
          <a:prstGeom prst="rect">
            <a:avLst/>
          </a:prstGeom>
          <a:noFill/>
          <a:ln w="57150">
            <a:solidFill>
              <a:schemeClr val="bg1">
                <a:lumMod val="50000"/>
              </a:schemeClr>
            </a:solidFill>
          </a:ln>
        </p:spPr>
        <p:txBody>
          <a:bodyPr wrap="square" lIns="91440" tIns="45720" rIns="91440" bIns="45720" rtlCol="0" anchor="t">
            <a:spAutoFit/>
          </a:bodyPr>
          <a:lstStyle/>
          <a:p>
            <a:r>
              <a:rPr lang="en-US" sz="1400" b="1" spc="60">
                <a:latin typeface="Open Sans"/>
                <a:ea typeface="Open Sans"/>
                <a:cs typeface="Open Sans"/>
              </a:rPr>
              <a:t>Demuestra dos escenarios diferentes: </a:t>
            </a:r>
            <a:endParaRPr lang="en-US" sz="1400" b="1" spc="60">
              <a:latin typeface="Open Sans" charset="0"/>
              <a:ea typeface="Open Sans" charset="0"/>
              <a:cs typeface="Open Sans" charset="0"/>
            </a:endParaRPr>
          </a:p>
          <a:p>
            <a:endParaRPr lang="en-US" sz="1400" b="1" spc="60">
              <a:latin typeface="Open Sans" charset="0"/>
              <a:ea typeface="Open Sans" charset="0"/>
              <a:cs typeface="Open Sans" charset="0"/>
            </a:endParaRPr>
          </a:p>
          <a:p>
            <a:pPr marL="342900" indent="-342900">
              <a:buAutoNum type="alphaLcParenR"/>
            </a:pPr>
            <a:r>
              <a:rPr lang="en-US" sz="1400" spc="60">
                <a:latin typeface="Open Sans"/>
                <a:ea typeface="Open Sans"/>
                <a:cs typeface="Open Sans"/>
              </a:rPr>
              <a:t>El hogar no necesitó recurrir a una estrategia porque no se enfrentaba a la falta de alimentos o de dinero para comprarlos, </a:t>
            </a:r>
            <a:r>
              <a:rPr lang="en-US" sz="1400" u="sng" spc="60">
                <a:latin typeface="Open Sans"/>
                <a:ea typeface="Open Sans"/>
                <a:cs typeface="Open Sans"/>
              </a:rPr>
              <a:t>O </a:t>
            </a:r>
            <a:endParaRPr lang="en-US" sz="1400" u="sng" spc="60">
              <a:latin typeface="Open Sans" charset="0"/>
              <a:ea typeface="Open Sans" charset="0"/>
              <a:cs typeface="Open Sans" charset="0"/>
            </a:endParaRPr>
          </a:p>
          <a:p>
            <a:pPr marL="342900" indent="-342900">
              <a:buAutoNum type="alphaLcParenR"/>
            </a:pPr>
            <a:endParaRPr lang="en-US" sz="1400" spc="60">
              <a:latin typeface="Open Sans" charset="0"/>
              <a:ea typeface="Open Sans" charset="0"/>
              <a:cs typeface="Open Sans" charset="0"/>
            </a:endParaRPr>
          </a:p>
          <a:p>
            <a:pPr marL="342900" indent="-342900">
              <a:buAutoNum type="alphaLcParenR"/>
            </a:pPr>
            <a:r>
              <a:rPr lang="en-US" sz="1400" spc="60">
                <a:latin typeface="Open Sans"/>
                <a:ea typeface="Open Sans"/>
                <a:cs typeface="Open Sans"/>
              </a:rPr>
              <a:t>El hogar recurrió a otra estrategia de subsistencia para superar la falta de alimentos.</a:t>
            </a:r>
          </a:p>
        </p:txBody>
      </p:sp>
      <p:sp>
        <p:nvSpPr>
          <p:cNvPr id="3" name="Oval 2">
            <a:extLst>
              <a:ext uri="{FF2B5EF4-FFF2-40B4-BE49-F238E27FC236}">
                <a16:creationId xmlns:a16="http://schemas.microsoft.com/office/drawing/2014/main" id="{1ED3B5E6-EE47-DD23-1048-DD0DF99EC29B}"/>
              </a:ext>
            </a:extLst>
          </p:cNvPr>
          <p:cNvSpPr/>
          <p:nvPr/>
        </p:nvSpPr>
        <p:spPr>
          <a:xfrm>
            <a:off x="1658224" y="2386753"/>
            <a:ext cx="3707934" cy="780004"/>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5E9BA5B9-17A9-4C53-9509-91B7FF08FA56}"/>
              </a:ext>
            </a:extLst>
          </p:cNvPr>
          <p:cNvCxnSpPr/>
          <p:nvPr/>
        </p:nvCxnSpPr>
        <p:spPr>
          <a:xfrm>
            <a:off x="5366158" y="2776755"/>
            <a:ext cx="880844" cy="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9F38BAA-B5C8-F15E-D327-5B5B09BD0218}"/>
              </a:ext>
            </a:extLst>
          </p:cNvPr>
          <p:cNvSpPr txBox="1"/>
          <p:nvPr/>
        </p:nvSpPr>
        <p:spPr>
          <a:xfrm>
            <a:off x="6096000" y="4387259"/>
            <a:ext cx="5503876" cy="923330"/>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0070BA"/>
              </a:buClr>
              <a:buSzTx/>
              <a:tabLst/>
              <a:defRPr/>
            </a:pPr>
            <a:r>
              <a:rPr lang="en-US" sz="2000" spc="60">
                <a:solidFill>
                  <a:schemeClr val="accent2">
                    <a:lumMod val="75000"/>
                  </a:schemeClr>
                </a:solidFill>
                <a:latin typeface="Open Sans"/>
                <a:ea typeface="Open Sans"/>
                <a:cs typeface="Open Sans"/>
              </a:rPr>
              <a:t>Si un encuestado de un hogar dice "no", tenemos que preguntar por qué, para poder elegir la opción de respuesta más adecuada.</a:t>
            </a:r>
          </a:p>
        </p:txBody>
      </p:sp>
      <p:pic>
        <p:nvPicPr>
          <p:cNvPr id="12" name="Picture 4">
            <a:extLst>
              <a:ext uri="{FF2B5EF4-FFF2-40B4-BE49-F238E27FC236}">
                <a16:creationId xmlns:a16="http://schemas.microsoft.com/office/drawing/2014/main" id="{D6E75F7E-C620-52A3-30D2-BD7664973B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4218" y="410687"/>
            <a:ext cx="1824237" cy="1206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107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MÓDULO LCS-FS: opciones de respuesta</a:t>
            </a:r>
          </a:p>
        </p:txBody>
      </p:sp>
      <p:sp>
        <p:nvSpPr>
          <p:cNvPr id="5" name="TextBox 4">
            <a:extLst>
              <a:ext uri="{FF2B5EF4-FFF2-40B4-BE49-F238E27FC236}">
                <a16:creationId xmlns:a16="http://schemas.microsoft.com/office/drawing/2014/main" id="{F57AC735-BE46-1F92-204E-30CE660E4BFA}"/>
              </a:ext>
            </a:extLst>
          </p:cNvPr>
          <p:cNvSpPr txBox="1"/>
          <p:nvPr/>
        </p:nvSpPr>
        <p:spPr>
          <a:xfrm>
            <a:off x="2024544" y="1629917"/>
            <a:ext cx="2975294" cy="4401205"/>
          </a:xfrm>
          <a:prstGeom prst="rect">
            <a:avLst/>
          </a:prstGeom>
          <a:noFill/>
          <a:ln w="57150">
            <a:solidFill>
              <a:schemeClr val="bg1">
                <a:lumMod val="50000"/>
              </a:schemeClr>
            </a:solidFill>
          </a:ln>
        </p:spPr>
        <p:txBody>
          <a:bodyPr wrap="square" lIns="91440" tIns="45720" rIns="91440" bIns="45720" rtlCol="0" anchor="t">
            <a:spAutoFit/>
          </a:bodyPr>
          <a:lstStyle/>
          <a:p>
            <a:r>
              <a:rPr lang="en-US" sz="1400" b="1" u="sng" spc="60" err="1">
                <a:latin typeface="Open Sans"/>
                <a:ea typeface="Open Sans"/>
                <a:cs typeface="Open Sans"/>
              </a:rPr>
              <a:t>Sólo</a:t>
            </a:r>
            <a:r>
              <a:rPr lang="en-US" sz="1400" b="1" u="sng" spc="60">
                <a:latin typeface="Open Sans"/>
                <a:ea typeface="Open Sans"/>
                <a:cs typeface="Open Sans"/>
              </a:rPr>
              <a:t> hay 4 </a:t>
            </a:r>
            <a:r>
              <a:rPr lang="en-US" sz="1400" b="1" spc="60" err="1">
                <a:latin typeface="Open Sans"/>
                <a:ea typeface="Open Sans"/>
                <a:cs typeface="Open Sans"/>
              </a:rPr>
              <a:t>posibles</a:t>
            </a:r>
            <a:r>
              <a:rPr lang="en-US" sz="1400" b="1" spc="60">
                <a:latin typeface="Open Sans"/>
                <a:ea typeface="Open Sans"/>
                <a:cs typeface="Open Sans"/>
              </a:rPr>
              <a:t> </a:t>
            </a:r>
            <a:r>
              <a:rPr lang="en-US" sz="1400" b="1" spc="60" err="1">
                <a:latin typeface="Open Sans"/>
                <a:ea typeface="Open Sans"/>
                <a:cs typeface="Open Sans"/>
              </a:rPr>
              <a:t>opciones</a:t>
            </a:r>
            <a:r>
              <a:rPr lang="en-US" sz="1400" b="1" spc="60">
                <a:latin typeface="Open Sans"/>
                <a:ea typeface="Open Sans"/>
                <a:cs typeface="Open Sans"/>
              </a:rPr>
              <a:t> de </a:t>
            </a:r>
            <a:r>
              <a:rPr lang="en-US" sz="1400" b="1" spc="60" err="1">
                <a:latin typeface="Open Sans"/>
                <a:ea typeface="Open Sans"/>
                <a:cs typeface="Open Sans"/>
              </a:rPr>
              <a:t>respuesta</a:t>
            </a:r>
            <a:r>
              <a:rPr lang="en-US" sz="1400" b="1" spc="60">
                <a:latin typeface="Open Sans"/>
                <a:ea typeface="Open Sans"/>
                <a:cs typeface="Open Sans"/>
              </a:rPr>
              <a:t> </a:t>
            </a:r>
            <a:r>
              <a:rPr lang="en-US" sz="1400" b="1" spc="60" err="1">
                <a:latin typeface="Open Sans"/>
                <a:ea typeface="Open Sans"/>
                <a:cs typeface="Open Sans"/>
              </a:rPr>
              <a:t>estándar</a:t>
            </a:r>
            <a:r>
              <a:rPr lang="en-US" sz="1400" b="1" spc="60">
                <a:latin typeface="Open Sans"/>
                <a:ea typeface="Open Sans"/>
                <a:cs typeface="Open Sans"/>
              </a:rPr>
              <a:t> para </a:t>
            </a:r>
            <a:r>
              <a:rPr lang="en-US" sz="1400" b="1" spc="60" err="1">
                <a:latin typeface="Open Sans"/>
                <a:ea typeface="Open Sans"/>
                <a:cs typeface="Open Sans"/>
              </a:rPr>
              <a:t>cada</a:t>
            </a:r>
            <a:r>
              <a:rPr lang="en-US" sz="1400" b="1" spc="60">
                <a:latin typeface="Open Sans"/>
                <a:ea typeface="Open Sans"/>
                <a:cs typeface="Open Sans"/>
              </a:rPr>
              <a:t> </a:t>
            </a:r>
            <a:r>
              <a:rPr lang="en-US" sz="1400" b="1" spc="60" err="1">
                <a:latin typeface="Open Sans"/>
                <a:ea typeface="Open Sans"/>
                <a:cs typeface="Open Sans"/>
              </a:rPr>
              <a:t>estrategia</a:t>
            </a:r>
            <a:r>
              <a:rPr lang="en-US" sz="1400" b="1" spc="60">
                <a:latin typeface="Open Sans"/>
                <a:ea typeface="Open Sans"/>
                <a:cs typeface="Open Sans"/>
              </a:rPr>
              <a:t>: </a:t>
            </a:r>
            <a:endParaRPr lang="en-US" sz="1400" b="1" spc="60">
              <a:latin typeface="Open Sans" charset="0"/>
              <a:ea typeface="Open Sans" charset="0"/>
              <a:cs typeface="Open Sans" charset="0"/>
            </a:endParaRPr>
          </a:p>
          <a:p>
            <a:endParaRPr lang="en-US" sz="1400" spc="60">
              <a:latin typeface="Open Sans" charset="0"/>
              <a:ea typeface="Open Sans" charset="0"/>
              <a:cs typeface="Open Sans" charset="0"/>
            </a:endParaRPr>
          </a:p>
          <a:p>
            <a:r>
              <a:rPr lang="en-US" sz="1400" spc="60">
                <a:latin typeface="Open Sans"/>
                <a:ea typeface="Open Sans"/>
                <a:cs typeface="Open Sans"/>
              </a:rPr>
              <a:t>10 = No </a:t>
            </a:r>
            <a:r>
              <a:rPr lang="en-US" sz="1400" spc="60" err="1">
                <a:latin typeface="Open Sans"/>
                <a:ea typeface="Open Sans"/>
                <a:cs typeface="Open Sans"/>
              </a:rPr>
              <a:t>porque</a:t>
            </a:r>
            <a:r>
              <a:rPr lang="en-US" sz="1400" spc="60">
                <a:latin typeface="Open Sans"/>
                <a:ea typeface="Open Sans"/>
                <a:cs typeface="Open Sans"/>
              </a:rPr>
              <a:t> no era </a:t>
            </a:r>
            <a:r>
              <a:rPr lang="en-US" sz="1400" spc="60" err="1">
                <a:latin typeface="Open Sans"/>
                <a:ea typeface="Open Sans"/>
                <a:cs typeface="Open Sans"/>
              </a:rPr>
              <a:t>necesario</a:t>
            </a:r>
            <a:r>
              <a:rPr lang="en-US" sz="1400" spc="60">
                <a:latin typeface="Open Sans"/>
                <a:ea typeface="Open Sans"/>
                <a:cs typeface="Open Sans"/>
              </a:rPr>
              <a:t>.</a:t>
            </a:r>
          </a:p>
          <a:p>
            <a:endParaRPr lang="en-US" sz="1400" spc="60">
              <a:latin typeface="Open Sans" charset="0"/>
              <a:ea typeface="Open Sans" charset="0"/>
              <a:cs typeface="Open Sans" charset="0"/>
            </a:endParaRPr>
          </a:p>
          <a:p>
            <a:r>
              <a:rPr lang="en-US" sz="1400" spc="60">
                <a:latin typeface="Open Sans"/>
                <a:ea typeface="Open Sans"/>
                <a:cs typeface="Open Sans"/>
              </a:rPr>
              <a:t>20 = No </a:t>
            </a:r>
            <a:r>
              <a:rPr lang="en-GB" sz="1400" spc="60" err="1">
                <a:latin typeface="Open Sans"/>
                <a:ea typeface="Open Sans"/>
                <a:cs typeface="Open Sans"/>
              </a:rPr>
              <a:t>porque</a:t>
            </a:r>
            <a:r>
              <a:rPr lang="en-GB" sz="1400" spc="60">
                <a:latin typeface="Open Sans"/>
                <a:ea typeface="Open Sans"/>
                <a:cs typeface="Open Sans"/>
              </a:rPr>
              <a:t> </a:t>
            </a:r>
            <a:r>
              <a:rPr lang="en-GB" sz="1400" spc="60" err="1">
                <a:latin typeface="Open Sans"/>
                <a:ea typeface="Open Sans"/>
                <a:cs typeface="Open Sans"/>
              </a:rPr>
              <a:t>ya</a:t>
            </a:r>
            <a:r>
              <a:rPr lang="en-GB" sz="1400" spc="60">
                <a:latin typeface="Open Sans"/>
                <a:ea typeface="Open Sans"/>
                <a:cs typeface="Open Sans"/>
              </a:rPr>
              <a:t> </a:t>
            </a:r>
            <a:r>
              <a:rPr lang="en-GB" sz="1400" spc="60" err="1">
                <a:latin typeface="Open Sans"/>
                <a:ea typeface="Open Sans"/>
                <a:cs typeface="Open Sans"/>
              </a:rPr>
              <a:t>hemos</a:t>
            </a:r>
            <a:r>
              <a:rPr lang="en-GB" sz="1400" spc="60">
                <a:latin typeface="Open Sans"/>
                <a:ea typeface="Open Sans"/>
                <a:cs typeface="Open Sans"/>
              </a:rPr>
              <a:t> </a:t>
            </a:r>
            <a:r>
              <a:rPr lang="en-GB" sz="1400" spc="60" err="1">
                <a:latin typeface="Open Sans"/>
                <a:ea typeface="Open Sans"/>
                <a:cs typeface="Open Sans"/>
              </a:rPr>
              <a:t>vendido</a:t>
            </a:r>
            <a:r>
              <a:rPr lang="en-GB" sz="1400" spc="60">
                <a:latin typeface="Open Sans"/>
                <a:ea typeface="Open Sans"/>
                <a:cs typeface="Open Sans"/>
              </a:rPr>
              <a:t> </a:t>
            </a:r>
            <a:r>
              <a:rPr lang="en-GB" sz="1400" spc="60" err="1">
                <a:latin typeface="Open Sans"/>
                <a:ea typeface="Open Sans"/>
                <a:cs typeface="Open Sans"/>
              </a:rPr>
              <a:t>esos</a:t>
            </a:r>
            <a:r>
              <a:rPr lang="en-GB" sz="1400" spc="60">
                <a:latin typeface="Open Sans"/>
                <a:ea typeface="Open Sans"/>
                <a:cs typeface="Open Sans"/>
              </a:rPr>
              <a:t> </a:t>
            </a:r>
            <a:r>
              <a:rPr lang="en-GB" sz="1400" spc="60" err="1">
                <a:latin typeface="Open Sans"/>
                <a:ea typeface="Open Sans"/>
                <a:cs typeface="Open Sans"/>
              </a:rPr>
              <a:t>activos</a:t>
            </a:r>
            <a:r>
              <a:rPr lang="en-GB" sz="1400" spc="60">
                <a:latin typeface="Open Sans"/>
                <a:ea typeface="Open Sans"/>
                <a:cs typeface="Open Sans"/>
              </a:rPr>
              <a:t> o </a:t>
            </a:r>
            <a:r>
              <a:rPr lang="en-GB" sz="1400" spc="60" err="1">
                <a:latin typeface="Open Sans"/>
                <a:ea typeface="Open Sans"/>
                <a:cs typeface="Open Sans"/>
              </a:rPr>
              <a:t>hemos</a:t>
            </a:r>
            <a:r>
              <a:rPr lang="en-GB" sz="1400" spc="60">
                <a:latin typeface="Open Sans"/>
                <a:ea typeface="Open Sans"/>
                <a:cs typeface="Open Sans"/>
              </a:rPr>
              <a:t> </a:t>
            </a:r>
            <a:r>
              <a:rPr lang="en-GB" sz="1400" spc="60" err="1">
                <a:latin typeface="Open Sans"/>
                <a:ea typeface="Open Sans"/>
                <a:cs typeface="Open Sans"/>
              </a:rPr>
              <a:t>aplicado</a:t>
            </a:r>
            <a:r>
              <a:rPr lang="en-GB" sz="1400" spc="60">
                <a:latin typeface="Open Sans"/>
                <a:ea typeface="Open Sans"/>
                <a:cs typeface="Open Sans"/>
              </a:rPr>
              <a:t> </a:t>
            </a:r>
            <a:r>
              <a:rPr lang="en-GB" sz="1400" spc="60" err="1">
                <a:latin typeface="Open Sans"/>
                <a:ea typeface="Open Sans"/>
                <a:cs typeface="Open Sans"/>
              </a:rPr>
              <a:t>esa</a:t>
            </a:r>
            <a:r>
              <a:rPr lang="en-GB" sz="1400" spc="60">
                <a:latin typeface="Open Sans"/>
                <a:ea typeface="Open Sans"/>
                <a:cs typeface="Open Sans"/>
              </a:rPr>
              <a:t> </a:t>
            </a:r>
            <a:r>
              <a:rPr lang="en-GB" sz="1400" spc="60" err="1">
                <a:latin typeface="Open Sans"/>
                <a:ea typeface="Open Sans"/>
                <a:cs typeface="Open Sans"/>
              </a:rPr>
              <a:t>acción</a:t>
            </a:r>
            <a:r>
              <a:rPr lang="en-GB" sz="1400" spc="60">
                <a:latin typeface="Open Sans"/>
                <a:ea typeface="Open Sans"/>
                <a:cs typeface="Open Sans"/>
              </a:rPr>
              <a:t> </a:t>
            </a:r>
            <a:r>
              <a:rPr lang="en-GB" sz="1400" spc="60" err="1">
                <a:latin typeface="Open Sans"/>
                <a:ea typeface="Open Sans"/>
                <a:cs typeface="Open Sans"/>
              </a:rPr>
              <a:t>en</a:t>
            </a:r>
            <a:r>
              <a:rPr lang="en-GB" sz="1400" spc="60">
                <a:latin typeface="Open Sans"/>
                <a:ea typeface="Open Sans"/>
                <a:cs typeface="Open Sans"/>
              </a:rPr>
              <a:t> </a:t>
            </a:r>
            <a:r>
              <a:rPr lang="en-GB" sz="1400" spc="60" err="1">
                <a:latin typeface="Open Sans"/>
                <a:ea typeface="Open Sans"/>
                <a:cs typeface="Open Sans"/>
              </a:rPr>
              <a:t>los</a:t>
            </a:r>
            <a:r>
              <a:rPr lang="en-GB" sz="1400" spc="60">
                <a:latin typeface="Open Sans"/>
                <a:ea typeface="Open Sans"/>
                <a:cs typeface="Open Sans"/>
              </a:rPr>
              <a:t> </a:t>
            </a:r>
            <a:r>
              <a:rPr lang="en-GB" sz="1400" spc="60" err="1">
                <a:latin typeface="Open Sans"/>
                <a:ea typeface="Open Sans"/>
                <a:cs typeface="Open Sans"/>
              </a:rPr>
              <a:t>últimos</a:t>
            </a:r>
            <a:r>
              <a:rPr lang="en-GB" sz="1400" spc="60">
                <a:latin typeface="Open Sans"/>
                <a:ea typeface="Open Sans"/>
                <a:cs typeface="Open Sans"/>
              </a:rPr>
              <a:t> 12 meses y no </a:t>
            </a:r>
            <a:r>
              <a:rPr lang="en-GB" sz="1400" spc="60" err="1">
                <a:latin typeface="Open Sans"/>
                <a:ea typeface="Open Sans"/>
                <a:cs typeface="Open Sans"/>
              </a:rPr>
              <a:t>podemos</a:t>
            </a:r>
            <a:r>
              <a:rPr lang="en-GB" sz="1400" spc="60">
                <a:latin typeface="Open Sans"/>
                <a:ea typeface="Open Sans"/>
                <a:cs typeface="Open Sans"/>
              </a:rPr>
              <a:t> </a:t>
            </a:r>
            <a:r>
              <a:rPr lang="en-GB" sz="1400" spc="60" err="1">
                <a:latin typeface="Open Sans"/>
                <a:ea typeface="Open Sans"/>
                <a:cs typeface="Open Sans"/>
              </a:rPr>
              <a:t>seguir</a:t>
            </a:r>
            <a:r>
              <a:rPr lang="en-GB" sz="1400" spc="60">
                <a:latin typeface="Open Sans"/>
                <a:ea typeface="Open Sans"/>
                <a:cs typeface="Open Sans"/>
              </a:rPr>
              <a:t> </a:t>
            </a:r>
            <a:r>
              <a:rPr lang="en-GB" sz="1400" spc="60" err="1">
                <a:latin typeface="Open Sans"/>
                <a:ea typeface="Open Sans"/>
                <a:cs typeface="Open Sans"/>
              </a:rPr>
              <a:t>haciendolo</a:t>
            </a:r>
            <a:r>
              <a:rPr lang="en-GB" sz="1400" spc="60">
                <a:latin typeface="Open Sans"/>
                <a:ea typeface="Open Sans"/>
                <a:cs typeface="Open Sans"/>
              </a:rPr>
              <a:t>.</a:t>
            </a:r>
          </a:p>
          <a:p>
            <a:endParaRPr lang="en-US" sz="1400" spc="60">
              <a:latin typeface="Open Sans" charset="0"/>
              <a:ea typeface="Open Sans" charset="0"/>
              <a:cs typeface="Open Sans" charset="0"/>
            </a:endParaRPr>
          </a:p>
          <a:p>
            <a:r>
              <a:rPr lang="en-US" sz="1400" spc="60">
                <a:latin typeface="Open Sans"/>
                <a:ea typeface="Open Sans"/>
                <a:cs typeface="Open Sans"/>
              </a:rPr>
              <a:t>30= </a:t>
            </a:r>
            <a:r>
              <a:rPr lang="en-US" sz="1400" spc="60" err="1">
                <a:latin typeface="Open Sans"/>
                <a:ea typeface="Open Sans"/>
                <a:cs typeface="Open Sans"/>
              </a:rPr>
              <a:t>Sí</a:t>
            </a:r>
            <a:endParaRPr lang="en-US" sz="1400" spc="60">
              <a:latin typeface="Open Sans"/>
              <a:ea typeface="Open Sans"/>
              <a:cs typeface="Open Sans"/>
            </a:endParaRPr>
          </a:p>
          <a:p>
            <a:endParaRPr lang="en-US" sz="1400" spc="60">
              <a:latin typeface="Open Sans" charset="0"/>
              <a:ea typeface="Open Sans" charset="0"/>
              <a:cs typeface="Open Sans" charset="0"/>
            </a:endParaRPr>
          </a:p>
          <a:p>
            <a:r>
              <a:rPr lang="en-US" sz="1400" spc="60">
                <a:latin typeface="Open Sans"/>
                <a:ea typeface="Open Sans"/>
                <a:cs typeface="Open Sans"/>
              </a:rPr>
              <a:t>9999= No </a:t>
            </a:r>
            <a:r>
              <a:rPr lang="en-US" sz="1400" spc="60" err="1">
                <a:latin typeface="Open Sans"/>
                <a:ea typeface="Open Sans"/>
                <a:cs typeface="Open Sans"/>
              </a:rPr>
              <a:t>aplicable</a:t>
            </a:r>
            <a:r>
              <a:rPr lang="en-US" sz="1400" spc="60">
                <a:latin typeface="Open Sans"/>
                <a:ea typeface="Open Sans"/>
                <a:cs typeface="Open Sans"/>
              </a:rPr>
              <a:t> (no </a:t>
            </a:r>
            <a:r>
              <a:rPr lang="en-US" sz="1400" spc="60" err="1">
                <a:latin typeface="Open Sans"/>
                <a:ea typeface="Open Sans"/>
                <a:cs typeface="Open Sans"/>
              </a:rPr>
              <a:t>tiene</a:t>
            </a:r>
            <a:r>
              <a:rPr lang="en-US" sz="1400" spc="60">
                <a:latin typeface="Open Sans"/>
                <a:ea typeface="Open Sans"/>
                <a:cs typeface="Open Sans"/>
              </a:rPr>
              <a:t> </a:t>
            </a:r>
            <a:r>
              <a:rPr lang="en-US" sz="1400" spc="60" err="1">
                <a:latin typeface="Open Sans"/>
                <a:ea typeface="Open Sans"/>
                <a:cs typeface="Open Sans"/>
              </a:rPr>
              <a:t>acceso</a:t>
            </a:r>
            <a:r>
              <a:rPr lang="en-US" sz="1400" spc="60">
                <a:latin typeface="Open Sans"/>
                <a:ea typeface="Open Sans"/>
                <a:cs typeface="Open Sans"/>
              </a:rPr>
              <a:t> a </a:t>
            </a:r>
            <a:r>
              <a:rPr lang="en-US" sz="1400" spc="60" err="1">
                <a:latin typeface="Open Sans"/>
                <a:ea typeface="Open Sans"/>
                <a:cs typeface="Open Sans"/>
              </a:rPr>
              <a:t>esta</a:t>
            </a:r>
            <a:r>
              <a:rPr lang="en-US" sz="1400" spc="60">
                <a:latin typeface="Open Sans"/>
                <a:ea typeface="Open Sans"/>
                <a:cs typeface="Open Sans"/>
              </a:rPr>
              <a:t> </a:t>
            </a:r>
            <a:r>
              <a:rPr lang="en-US" sz="1400" spc="60" err="1">
                <a:latin typeface="Open Sans"/>
                <a:ea typeface="Open Sans"/>
                <a:cs typeface="Open Sans"/>
              </a:rPr>
              <a:t>estrategia</a:t>
            </a:r>
            <a:r>
              <a:rPr lang="en-US" sz="1400" spc="60">
                <a:latin typeface="Open Sans"/>
                <a:ea typeface="Open Sans"/>
                <a:cs typeface="Open Sans"/>
              </a:rPr>
              <a:t>)</a:t>
            </a:r>
          </a:p>
          <a:p>
            <a:endParaRPr lang="en-US" sz="1400" spc="60">
              <a:latin typeface="Open Sans" charset="0"/>
              <a:ea typeface="Open Sans" charset="0"/>
              <a:cs typeface="Open Sans" charset="0"/>
            </a:endParaRPr>
          </a:p>
        </p:txBody>
      </p:sp>
      <p:sp>
        <p:nvSpPr>
          <p:cNvPr id="2" name="TextBox 1">
            <a:extLst>
              <a:ext uri="{FF2B5EF4-FFF2-40B4-BE49-F238E27FC236}">
                <a16:creationId xmlns:a16="http://schemas.microsoft.com/office/drawing/2014/main" id="{7927E180-AB69-33EF-BC86-1B5DD6F9DF15}"/>
              </a:ext>
            </a:extLst>
          </p:cNvPr>
          <p:cNvSpPr txBox="1"/>
          <p:nvPr/>
        </p:nvSpPr>
        <p:spPr>
          <a:xfrm>
            <a:off x="6334248" y="2873643"/>
            <a:ext cx="5196235" cy="1169551"/>
          </a:xfrm>
          <a:prstGeom prst="rect">
            <a:avLst/>
          </a:prstGeom>
          <a:noFill/>
          <a:ln w="57150">
            <a:solidFill>
              <a:schemeClr val="bg1">
                <a:lumMod val="50000"/>
              </a:schemeClr>
            </a:solidFill>
          </a:ln>
        </p:spPr>
        <p:txBody>
          <a:bodyPr wrap="square" rtlCol="0">
            <a:spAutoFit/>
          </a:bodyPr>
          <a:lstStyle/>
          <a:p>
            <a:r>
              <a:rPr lang="en-US" sz="1400" spc="60">
                <a:latin typeface="Open Sans" charset="0"/>
                <a:ea typeface="Open Sans" charset="0"/>
                <a:cs typeface="Open Sans" charset="0"/>
              </a:rPr>
              <a:t>Significa que un hogar puede no ser capaz de aplicar una estrategia de supervivencia, ya que se aplicó y agotó antes de los 30 días (pero en el plazo de los últimos 12 meses), debido a la falta de alimentos o de dinero para comprarlos. </a:t>
            </a:r>
          </a:p>
        </p:txBody>
      </p:sp>
      <p:sp>
        <p:nvSpPr>
          <p:cNvPr id="3" name="Oval 2">
            <a:extLst>
              <a:ext uri="{FF2B5EF4-FFF2-40B4-BE49-F238E27FC236}">
                <a16:creationId xmlns:a16="http://schemas.microsoft.com/office/drawing/2014/main" id="{1ED3B5E6-EE47-DD23-1048-DD0DF99EC29B}"/>
              </a:ext>
            </a:extLst>
          </p:cNvPr>
          <p:cNvSpPr/>
          <p:nvPr/>
        </p:nvSpPr>
        <p:spPr>
          <a:xfrm>
            <a:off x="1654404" y="2839096"/>
            <a:ext cx="3707934" cy="1551960"/>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5E9BA5B9-17A9-4C53-9509-91B7FF08FA56}"/>
              </a:ext>
            </a:extLst>
          </p:cNvPr>
          <p:cNvCxnSpPr/>
          <p:nvPr/>
        </p:nvCxnSpPr>
        <p:spPr>
          <a:xfrm>
            <a:off x="5362338" y="3613071"/>
            <a:ext cx="880844" cy="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7C16125-A5FF-CF21-2D13-C242C34C7BFD}"/>
              </a:ext>
            </a:extLst>
          </p:cNvPr>
          <p:cNvSpPr txBox="1"/>
          <p:nvPr/>
        </p:nvSpPr>
        <p:spPr>
          <a:xfrm>
            <a:off x="5525549" y="1619082"/>
            <a:ext cx="6094602" cy="840230"/>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0070BA"/>
              </a:buClr>
              <a:buSzTx/>
              <a:tabLst/>
              <a:defRPr/>
            </a:pPr>
            <a:r>
              <a:rPr lang="en-US" spc="60">
                <a:solidFill>
                  <a:schemeClr val="accent2">
                    <a:lumMod val="75000"/>
                  </a:schemeClr>
                </a:solidFill>
                <a:latin typeface="Open Sans"/>
                <a:ea typeface="Open Sans"/>
                <a:cs typeface="Open Sans"/>
              </a:rPr>
              <a:t>Una vez más, si un encuestado de un hogar dice "no", hay que sondearle para saber a qué se debe, a fin de seleccionar la opción de respuesta más adecuada. </a:t>
            </a:r>
          </a:p>
        </p:txBody>
      </p:sp>
      <p:pic>
        <p:nvPicPr>
          <p:cNvPr id="6" name="Picture 4">
            <a:extLst>
              <a:ext uri="{FF2B5EF4-FFF2-40B4-BE49-F238E27FC236}">
                <a16:creationId xmlns:a16="http://schemas.microsoft.com/office/drawing/2014/main" id="{25520ECD-C7C1-7862-3747-13BD29CD2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4218" y="410687"/>
            <a:ext cx="1824237" cy="12063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4F8203D-A7DA-6F4A-E4D8-6BDEB41D762B}"/>
              </a:ext>
            </a:extLst>
          </p:cNvPr>
          <p:cNvSpPr txBox="1"/>
          <p:nvPr/>
        </p:nvSpPr>
        <p:spPr>
          <a:xfrm>
            <a:off x="5526139" y="4164955"/>
            <a:ext cx="6332108" cy="2693045"/>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0070BA"/>
              </a:buClr>
              <a:buSzTx/>
              <a:tabLst/>
              <a:defRPr/>
            </a:pPr>
            <a:r>
              <a:rPr lang="en-US" sz="1600" spc="60">
                <a:solidFill>
                  <a:schemeClr val="accent2">
                    <a:lumMod val="75000"/>
                  </a:schemeClr>
                </a:solidFill>
                <a:latin typeface="Open Sans"/>
                <a:ea typeface="Open Sans"/>
                <a:cs typeface="Open Sans"/>
              </a:rPr>
              <a:t>Si un </a:t>
            </a:r>
            <a:r>
              <a:rPr lang="en-US" sz="1600" spc="60" err="1">
                <a:solidFill>
                  <a:schemeClr val="accent2">
                    <a:lumMod val="75000"/>
                  </a:schemeClr>
                </a:solidFill>
                <a:latin typeface="Open Sans"/>
                <a:ea typeface="Open Sans"/>
                <a:cs typeface="Open Sans"/>
              </a:rPr>
              <a:t>hogar</a:t>
            </a:r>
            <a:r>
              <a:rPr lang="en-US" sz="1600" spc="60">
                <a:solidFill>
                  <a:schemeClr val="accent2">
                    <a:lumMod val="75000"/>
                  </a:schemeClr>
                </a:solidFill>
                <a:latin typeface="Open Sans"/>
                <a:ea typeface="Open Sans"/>
                <a:cs typeface="Open Sans"/>
              </a:rPr>
              <a:t> indica que ha </a:t>
            </a:r>
            <a:r>
              <a:rPr lang="en-US" sz="1600" spc="60" err="1">
                <a:solidFill>
                  <a:schemeClr val="accent2">
                    <a:lumMod val="75000"/>
                  </a:schemeClr>
                </a:solidFill>
                <a:latin typeface="Open Sans"/>
                <a:ea typeface="Open Sans"/>
                <a:cs typeface="Open Sans"/>
              </a:rPr>
              <a:t>agotado</a:t>
            </a:r>
            <a:r>
              <a:rPr lang="en-US" sz="1600" spc="60">
                <a:solidFill>
                  <a:schemeClr val="accent2">
                    <a:lumMod val="75000"/>
                  </a:schemeClr>
                </a:solidFill>
                <a:latin typeface="Open Sans"/>
                <a:ea typeface="Open Sans"/>
                <a:cs typeface="Open Sans"/>
              </a:rPr>
              <a:t> </a:t>
            </a:r>
            <a:r>
              <a:rPr lang="en-US" sz="1600" spc="60" err="1">
                <a:solidFill>
                  <a:schemeClr val="accent2">
                    <a:lumMod val="75000"/>
                  </a:schemeClr>
                </a:solidFill>
                <a:latin typeface="Open Sans"/>
                <a:ea typeface="Open Sans"/>
                <a:cs typeface="Open Sans"/>
              </a:rPr>
              <a:t>una</a:t>
            </a:r>
            <a:r>
              <a:rPr lang="en-US" sz="1600" spc="60">
                <a:solidFill>
                  <a:schemeClr val="accent2">
                    <a:lumMod val="75000"/>
                  </a:schemeClr>
                </a:solidFill>
                <a:latin typeface="Open Sans"/>
                <a:ea typeface="Open Sans"/>
                <a:cs typeface="Open Sans"/>
              </a:rPr>
              <a:t> </a:t>
            </a:r>
            <a:r>
              <a:rPr lang="en-US" sz="1600" spc="60" err="1">
                <a:solidFill>
                  <a:schemeClr val="accent2">
                    <a:lumMod val="75000"/>
                  </a:schemeClr>
                </a:solidFill>
                <a:latin typeface="Open Sans"/>
                <a:ea typeface="Open Sans"/>
                <a:cs typeface="Open Sans"/>
              </a:rPr>
              <a:t>estrategia</a:t>
            </a:r>
            <a:r>
              <a:rPr lang="en-US" sz="1600" spc="60">
                <a:solidFill>
                  <a:schemeClr val="accent2">
                    <a:lumMod val="75000"/>
                  </a:schemeClr>
                </a:solidFill>
                <a:latin typeface="Open Sans"/>
                <a:ea typeface="Open Sans"/>
                <a:cs typeface="Open Sans"/>
              </a:rPr>
              <a:t>, </a:t>
            </a:r>
            <a:r>
              <a:rPr lang="en-US" sz="1600" spc="60" err="1">
                <a:solidFill>
                  <a:schemeClr val="accent2">
                    <a:lumMod val="75000"/>
                  </a:schemeClr>
                </a:solidFill>
                <a:latin typeface="Open Sans"/>
                <a:ea typeface="Open Sans"/>
                <a:cs typeface="Open Sans"/>
              </a:rPr>
              <a:t>entonces</a:t>
            </a:r>
            <a:endParaRPr lang="en-US" sz="1600" spc="60">
              <a:solidFill>
                <a:schemeClr val="accent2">
                  <a:lumMod val="75000"/>
                </a:schemeClr>
              </a:solidFill>
              <a:latin typeface="Open Sans"/>
              <a:ea typeface="Open Sans"/>
              <a:cs typeface="Open Sans"/>
            </a:endParaRPr>
          </a:p>
          <a:p>
            <a:pPr marL="457200" marR="0" lvl="0" indent="-457200" algn="l" defTabSz="914400" rtl="0" eaLnBrk="1" fontAlgn="auto" latinLnBrk="0" hangingPunct="1">
              <a:lnSpc>
                <a:spcPct val="90000"/>
              </a:lnSpc>
              <a:spcBef>
                <a:spcPts val="1000"/>
              </a:spcBef>
              <a:spcAft>
                <a:spcPts val="0"/>
              </a:spcAft>
              <a:buClr>
                <a:srgbClr val="0070BA"/>
              </a:buClr>
              <a:buSzTx/>
              <a:buAutoNum type="alphaLcParenR"/>
              <a:tabLst/>
              <a:defRPr/>
            </a:pPr>
            <a:r>
              <a:rPr lang="en-US" sz="1600" spc="60" err="1">
                <a:solidFill>
                  <a:schemeClr val="accent2">
                    <a:lumMod val="75000"/>
                  </a:schemeClr>
                </a:solidFill>
                <a:latin typeface="Open Sans"/>
                <a:ea typeface="Open Sans"/>
                <a:cs typeface="Open Sans"/>
              </a:rPr>
              <a:t>Asegúrese</a:t>
            </a:r>
            <a:r>
              <a:rPr lang="en-US" sz="1600" spc="60">
                <a:solidFill>
                  <a:schemeClr val="accent2">
                    <a:lumMod val="75000"/>
                  </a:schemeClr>
                </a:solidFill>
                <a:latin typeface="Open Sans"/>
                <a:ea typeface="Open Sans"/>
                <a:cs typeface="Open Sans"/>
              </a:rPr>
              <a:t> de </a:t>
            </a:r>
            <a:r>
              <a:rPr lang="en-US" sz="1600" spc="60" err="1">
                <a:solidFill>
                  <a:schemeClr val="accent2">
                    <a:lumMod val="75000"/>
                  </a:schemeClr>
                </a:solidFill>
                <a:latin typeface="Open Sans"/>
                <a:ea typeface="Open Sans"/>
                <a:cs typeface="Open Sans"/>
              </a:rPr>
              <a:t>captar</a:t>
            </a:r>
            <a:r>
              <a:rPr lang="en-US" sz="1600" spc="60">
                <a:solidFill>
                  <a:schemeClr val="accent2">
                    <a:lumMod val="75000"/>
                  </a:schemeClr>
                </a:solidFill>
                <a:latin typeface="Open Sans"/>
                <a:ea typeface="Open Sans"/>
                <a:cs typeface="Open Sans"/>
              </a:rPr>
              <a:t> </a:t>
            </a:r>
            <a:r>
              <a:rPr lang="en-US" sz="1600" spc="60" err="1">
                <a:solidFill>
                  <a:schemeClr val="accent2">
                    <a:lumMod val="75000"/>
                  </a:schemeClr>
                </a:solidFill>
                <a:latin typeface="Open Sans"/>
                <a:ea typeface="Open Sans"/>
                <a:cs typeface="Open Sans"/>
              </a:rPr>
              <a:t>el</a:t>
            </a:r>
            <a:r>
              <a:rPr lang="en-US" sz="1600" spc="60">
                <a:solidFill>
                  <a:schemeClr val="accent2">
                    <a:lumMod val="75000"/>
                  </a:schemeClr>
                </a:solidFill>
                <a:latin typeface="Open Sans"/>
                <a:ea typeface="Open Sans"/>
                <a:cs typeface="Open Sans"/>
              </a:rPr>
              <a:t> </a:t>
            </a:r>
            <a:r>
              <a:rPr lang="en-US" sz="1600" spc="60" err="1">
                <a:solidFill>
                  <a:schemeClr val="accent2">
                    <a:lumMod val="75000"/>
                  </a:schemeClr>
                </a:solidFill>
                <a:latin typeface="Open Sans"/>
                <a:ea typeface="Open Sans"/>
                <a:cs typeface="Open Sans"/>
              </a:rPr>
              <a:t>motivo</a:t>
            </a:r>
            <a:r>
              <a:rPr lang="en-US" sz="1600" spc="60">
                <a:solidFill>
                  <a:schemeClr val="accent2">
                    <a:lumMod val="75000"/>
                  </a:schemeClr>
                </a:solidFill>
                <a:latin typeface="Open Sans"/>
                <a:ea typeface="Open Sans"/>
                <a:cs typeface="Open Sans"/>
              </a:rPr>
              <a:t>. Si NO </a:t>
            </a:r>
            <a:r>
              <a:rPr lang="en-US" sz="1600" spc="60" err="1">
                <a:solidFill>
                  <a:schemeClr val="accent2">
                    <a:lumMod val="75000"/>
                  </a:schemeClr>
                </a:solidFill>
                <a:latin typeface="Open Sans"/>
                <a:ea typeface="Open Sans"/>
                <a:cs typeface="Open Sans"/>
              </a:rPr>
              <a:t>está</a:t>
            </a:r>
            <a:r>
              <a:rPr lang="en-US" sz="1600" spc="60">
                <a:solidFill>
                  <a:schemeClr val="accent2">
                    <a:lumMod val="75000"/>
                  </a:schemeClr>
                </a:solidFill>
                <a:latin typeface="Open Sans"/>
                <a:ea typeface="Open Sans"/>
                <a:cs typeface="Open Sans"/>
              </a:rPr>
              <a:t> </a:t>
            </a:r>
            <a:r>
              <a:rPr lang="en-US" sz="1600" spc="60" err="1">
                <a:solidFill>
                  <a:schemeClr val="accent2">
                    <a:lumMod val="75000"/>
                  </a:schemeClr>
                </a:solidFill>
                <a:latin typeface="Open Sans"/>
                <a:ea typeface="Open Sans"/>
                <a:cs typeface="Open Sans"/>
              </a:rPr>
              <a:t>relacionado</a:t>
            </a:r>
            <a:r>
              <a:rPr lang="en-US" sz="1600" spc="60">
                <a:solidFill>
                  <a:schemeClr val="accent2">
                    <a:lumMod val="75000"/>
                  </a:schemeClr>
                </a:solidFill>
                <a:latin typeface="Open Sans"/>
                <a:ea typeface="Open Sans"/>
                <a:cs typeface="Open Sans"/>
              </a:rPr>
              <a:t> </a:t>
            </a:r>
            <a:r>
              <a:rPr lang="en-US" sz="1600" b="1" spc="60">
                <a:solidFill>
                  <a:schemeClr val="accent2">
                    <a:lumMod val="75000"/>
                  </a:schemeClr>
                </a:solidFill>
                <a:latin typeface="Open Sans"/>
                <a:ea typeface="Open Sans"/>
                <a:cs typeface="Open Sans"/>
              </a:rPr>
              <a:t>con la </a:t>
            </a:r>
            <a:r>
              <a:rPr lang="en-US" sz="1600" b="1" spc="60" err="1">
                <a:solidFill>
                  <a:schemeClr val="accent2">
                    <a:lumMod val="75000"/>
                  </a:schemeClr>
                </a:solidFill>
                <a:latin typeface="Open Sans"/>
                <a:ea typeface="Open Sans"/>
                <a:cs typeface="Open Sans"/>
              </a:rPr>
              <a:t>falta</a:t>
            </a:r>
            <a:r>
              <a:rPr lang="en-US" sz="1600" b="1" spc="60">
                <a:solidFill>
                  <a:schemeClr val="accent2">
                    <a:lumMod val="75000"/>
                  </a:schemeClr>
                </a:solidFill>
                <a:latin typeface="Open Sans"/>
                <a:ea typeface="Open Sans"/>
                <a:cs typeface="Open Sans"/>
              </a:rPr>
              <a:t> de </a:t>
            </a:r>
            <a:r>
              <a:rPr lang="en-US" sz="1600" b="1" spc="60" err="1">
                <a:solidFill>
                  <a:schemeClr val="accent2">
                    <a:lumMod val="75000"/>
                  </a:schemeClr>
                </a:solidFill>
                <a:latin typeface="Open Sans"/>
                <a:ea typeface="Open Sans"/>
                <a:cs typeface="Open Sans"/>
              </a:rPr>
              <a:t>alimentos</a:t>
            </a:r>
            <a:r>
              <a:rPr lang="en-US" sz="1600" b="1" spc="60">
                <a:solidFill>
                  <a:schemeClr val="accent2">
                    <a:lumMod val="75000"/>
                  </a:schemeClr>
                </a:solidFill>
                <a:latin typeface="Open Sans"/>
                <a:ea typeface="Open Sans"/>
                <a:cs typeface="Open Sans"/>
              </a:rPr>
              <a:t> o de dinero para </a:t>
            </a:r>
            <a:r>
              <a:rPr lang="en-US" sz="1600" b="1" spc="60" err="1">
                <a:solidFill>
                  <a:schemeClr val="accent2">
                    <a:lumMod val="75000"/>
                  </a:schemeClr>
                </a:solidFill>
                <a:latin typeface="Open Sans"/>
                <a:ea typeface="Open Sans"/>
                <a:cs typeface="Open Sans"/>
              </a:rPr>
              <a:t>comprarlos</a:t>
            </a:r>
            <a:r>
              <a:rPr lang="en-US" sz="1600" spc="60">
                <a:solidFill>
                  <a:schemeClr val="accent2">
                    <a:lumMod val="75000"/>
                  </a:schemeClr>
                </a:solidFill>
                <a:latin typeface="Open Sans"/>
                <a:ea typeface="Open Sans"/>
                <a:cs typeface="Open Sans"/>
              </a:rPr>
              <a:t>, </a:t>
            </a:r>
            <a:r>
              <a:rPr lang="en-US" sz="1600" spc="60" err="1">
                <a:solidFill>
                  <a:schemeClr val="accent2">
                    <a:lumMod val="75000"/>
                  </a:schemeClr>
                </a:solidFill>
                <a:latin typeface="Open Sans"/>
                <a:ea typeface="Open Sans"/>
                <a:cs typeface="Open Sans"/>
              </a:rPr>
              <a:t>entonces</a:t>
            </a:r>
            <a:r>
              <a:rPr lang="en-US" sz="1600" spc="60">
                <a:solidFill>
                  <a:schemeClr val="accent2">
                    <a:lumMod val="75000"/>
                  </a:schemeClr>
                </a:solidFill>
                <a:latin typeface="Open Sans"/>
                <a:ea typeface="Open Sans"/>
                <a:cs typeface="Open Sans"/>
              </a:rPr>
              <a:t> la </a:t>
            </a:r>
            <a:r>
              <a:rPr lang="en-US" sz="1600" spc="60" err="1">
                <a:solidFill>
                  <a:schemeClr val="accent2">
                    <a:lumMod val="75000"/>
                  </a:schemeClr>
                </a:solidFill>
                <a:latin typeface="Open Sans"/>
                <a:ea typeface="Open Sans"/>
                <a:cs typeface="Open Sans"/>
              </a:rPr>
              <a:t>respuesta</a:t>
            </a:r>
            <a:r>
              <a:rPr lang="en-US" sz="1600" spc="60">
                <a:solidFill>
                  <a:schemeClr val="accent2">
                    <a:lumMod val="75000"/>
                  </a:schemeClr>
                </a:solidFill>
                <a:latin typeface="Open Sans"/>
                <a:ea typeface="Open Sans"/>
                <a:cs typeface="Open Sans"/>
              </a:rPr>
              <a:t> </a:t>
            </a:r>
            <a:r>
              <a:rPr lang="en-US" sz="1600" spc="60" err="1">
                <a:solidFill>
                  <a:schemeClr val="accent2">
                    <a:lumMod val="75000"/>
                  </a:schemeClr>
                </a:solidFill>
                <a:latin typeface="Open Sans"/>
                <a:ea typeface="Open Sans"/>
                <a:cs typeface="Open Sans"/>
              </a:rPr>
              <a:t>adecuada</a:t>
            </a:r>
            <a:r>
              <a:rPr lang="en-US" sz="1600" spc="60">
                <a:solidFill>
                  <a:schemeClr val="accent2">
                    <a:lumMod val="75000"/>
                  </a:schemeClr>
                </a:solidFill>
                <a:latin typeface="Open Sans"/>
                <a:ea typeface="Open Sans"/>
                <a:cs typeface="Open Sans"/>
              </a:rPr>
              <a:t> es "No </a:t>
            </a:r>
            <a:r>
              <a:rPr lang="en-US" sz="1600" spc="60" err="1">
                <a:solidFill>
                  <a:schemeClr val="accent2">
                    <a:lumMod val="75000"/>
                  </a:schemeClr>
                </a:solidFill>
                <a:latin typeface="Open Sans"/>
                <a:ea typeface="Open Sans"/>
                <a:cs typeface="Open Sans"/>
              </a:rPr>
              <a:t>porque</a:t>
            </a:r>
            <a:r>
              <a:rPr lang="en-US" sz="1600" spc="60">
                <a:solidFill>
                  <a:schemeClr val="accent2">
                    <a:lumMod val="75000"/>
                  </a:schemeClr>
                </a:solidFill>
                <a:latin typeface="Open Sans"/>
                <a:ea typeface="Open Sans"/>
                <a:cs typeface="Open Sans"/>
              </a:rPr>
              <a:t> no era </a:t>
            </a:r>
            <a:r>
              <a:rPr lang="en-US" sz="1600" spc="60" err="1">
                <a:solidFill>
                  <a:schemeClr val="accent2">
                    <a:lumMod val="75000"/>
                  </a:schemeClr>
                </a:solidFill>
                <a:latin typeface="Open Sans"/>
                <a:ea typeface="Open Sans"/>
                <a:cs typeface="Open Sans"/>
              </a:rPr>
              <a:t>necesario</a:t>
            </a:r>
            <a:r>
              <a:rPr lang="en-US" sz="1600" spc="60">
                <a:solidFill>
                  <a:schemeClr val="accent2">
                    <a:lumMod val="75000"/>
                  </a:schemeClr>
                </a:solidFill>
                <a:latin typeface="Open Sans"/>
                <a:ea typeface="Open Sans"/>
                <a:cs typeface="Open Sans"/>
              </a:rPr>
              <a:t>".</a:t>
            </a:r>
          </a:p>
          <a:p>
            <a:pPr marL="457200" marR="0" lvl="0" indent="-457200" algn="l" defTabSz="914400" rtl="0" eaLnBrk="1" fontAlgn="auto" latinLnBrk="0" hangingPunct="1">
              <a:lnSpc>
                <a:spcPct val="90000"/>
              </a:lnSpc>
              <a:spcBef>
                <a:spcPts val="1000"/>
              </a:spcBef>
              <a:spcAft>
                <a:spcPts val="0"/>
              </a:spcAft>
              <a:buClr>
                <a:srgbClr val="0070BA"/>
              </a:buClr>
              <a:buSzTx/>
              <a:buAutoNum type="alphaLcParenR"/>
              <a:tabLst/>
              <a:defRPr/>
            </a:pPr>
            <a:r>
              <a:rPr lang="en-US" sz="1600" spc="60" err="1">
                <a:solidFill>
                  <a:schemeClr val="accent2">
                    <a:lumMod val="75000"/>
                  </a:schemeClr>
                </a:solidFill>
                <a:latin typeface="Open Sans"/>
                <a:ea typeface="Open Sans"/>
                <a:cs typeface="Open Sans"/>
              </a:rPr>
              <a:t>Asegúrese</a:t>
            </a:r>
            <a:r>
              <a:rPr lang="en-US" sz="1600" spc="60">
                <a:solidFill>
                  <a:schemeClr val="accent2">
                    <a:lumMod val="75000"/>
                  </a:schemeClr>
                </a:solidFill>
                <a:latin typeface="Open Sans"/>
                <a:ea typeface="Open Sans"/>
                <a:cs typeface="Open Sans"/>
              </a:rPr>
              <a:t> de que ha </a:t>
            </a:r>
            <a:r>
              <a:rPr lang="en-US" sz="1600" spc="60" err="1">
                <a:solidFill>
                  <a:schemeClr val="accent2">
                    <a:lumMod val="75000"/>
                  </a:schemeClr>
                </a:solidFill>
                <a:latin typeface="Open Sans"/>
                <a:ea typeface="Open Sans"/>
                <a:cs typeface="Open Sans"/>
              </a:rPr>
              <a:t>ocurrido</a:t>
            </a:r>
            <a:r>
              <a:rPr lang="en-US" sz="1600" spc="60">
                <a:solidFill>
                  <a:schemeClr val="accent2">
                    <a:lumMod val="75000"/>
                  </a:schemeClr>
                </a:solidFill>
                <a:latin typeface="Open Sans"/>
                <a:ea typeface="Open Sans"/>
                <a:cs typeface="Open Sans"/>
              </a:rPr>
              <a:t> </a:t>
            </a:r>
            <a:r>
              <a:rPr lang="en-US" sz="1600" b="1" spc="60" err="1">
                <a:solidFill>
                  <a:schemeClr val="accent2">
                    <a:lumMod val="75000"/>
                  </a:schemeClr>
                </a:solidFill>
                <a:latin typeface="Open Sans"/>
                <a:ea typeface="Open Sans"/>
                <a:cs typeface="Open Sans"/>
              </a:rPr>
              <a:t>en</a:t>
            </a:r>
            <a:r>
              <a:rPr lang="en-US" sz="1600" b="1" spc="60">
                <a:solidFill>
                  <a:schemeClr val="accent2">
                    <a:lumMod val="75000"/>
                  </a:schemeClr>
                </a:solidFill>
                <a:latin typeface="Open Sans"/>
                <a:ea typeface="Open Sans"/>
                <a:cs typeface="Open Sans"/>
              </a:rPr>
              <a:t> </a:t>
            </a:r>
            <a:r>
              <a:rPr lang="en-US" sz="1600" b="1" spc="60" err="1">
                <a:solidFill>
                  <a:schemeClr val="accent2">
                    <a:lumMod val="75000"/>
                  </a:schemeClr>
                </a:solidFill>
                <a:latin typeface="Open Sans"/>
                <a:ea typeface="Open Sans"/>
                <a:cs typeface="Open Sans"/>
              </a:rPr>
              <a:t>los</a:t>
            </a:r>
            <a:r>
              <a:rPr lang="en-US" sz="1600" b="1" spc="60">
                <a:solidFill>
                  <a:schemeClr val="accent2">
                    <a:lumMod val="75000"/>
                  </a:schemeClr>
                </a:solidFill>
                <a:latin typeface="Open Sans"/>
                <a:ea typeface="Open Sans"/>
                <a:cs typeface="Open Sans"/>
              </a:rPr>
              <a:t> </a:t>
            </a:r>
            <a:r>
              <a:rPr lang="en-US" sz="1600" b="1" spc="60" err="1">
                <a:solidFill>
                  <a:schemeClr val="accent2">
                    <a:lumMod val="75000"/>
                  </a:schemeClr>
                </a:solidFill>
                <a:latin typeface="Open Sans"/>
                <a:ea typeface="Open Sans"/>
                <a:cs typeface="Open Sans"/>
              </a:rPr>
              <a:t>últimos</a:t>
            </a:r>
            <a:r>
              <a:rPr lang="en-US" sz="1600" b="1" spc="60">
                <a:solidFill>
                  <a:schemeClr val="accent2">
                    <a:lumMod val="75000"/>
                  </a:schemeClr>
                </a:solidFill>
                <a:latin typeface="Open Sans"/>
                <a:ea typeface="Open Sans"/>
                <a:cs typeface="Open Sans"/>
              </a:rPr>
              <a:t> 12 meses</a:t>
            </a:r>
            <a:r>
              <a:rPr lang="en-US" sz="1600" spc="60">
                <a:solidFill>
                  <a:schemeClr val="accent2">
                    <a:lumMod val="75000"/>
                  </a:schemeClr>
                </a:solidFill>
                <a:latin typeface="Open Sans"/>
                <a:ea typeface="Open Sans"/>
                <a:cs typeface="Open Sans"/>
              </a:rPr>
              <a:t>. De lo </a:t>
            </a:r>
            <a:r>
              <a:rPr lang="en-US" sz="1600" spc="60" err="1">
                <a:solidFill>
                  <a:schemeClr val="accent2">
                    <a:lumMod val="75000"/>
                  </a:schemeClr>
                </a:solidFill>
                <a:latin typeface="Open Sans"/>
                <a:ea typeface="Open Sans"/>
                <a:cs typeface="Open Sans"/>
              </a:rPr>
              <a:t>contrario</a:t>
            </a:r>
            <a:r>
              <a:rPr lang="en-US" sz="1600" spc="60">
                <a:solidFill>
                  <a:schemeClr val="accent2">
                    <a:lumMod val="75000"/>
                  </a:schemeClr>
                </a:solidFill>
                <a:latin typeface="Open Sans"/>
                <a:ea typeface="Open Sans"/>
                <a:cs typeface="Open Sans"/>
              </a:rPr>
              <a:t>, la </a:t>
            </a:r>
            <a:r>
              <a:rPr lang="en-US" sz="1600" spc="60" err="1">
                <a:solidFill>
                  <a:schemeClr val="accent2">
                    <a:lumMod val="75000"/>
                  </a:schemeClr>
                </a:solidFill>
                <a:latin typeface="Open Sans"/>
                <a:ea typeface="Open Sans"/>
                <a:cs typeface="Open Sans"/>
              </a:rPr>
              <a:t>respuesta</a:t>
            </a:r>
            <a:r>
              <a:rPr lang="en-US" sz="1600" spc="60">
                <a:solidFill>
                  <a:schemeClr val="accent2">
                    <a:lumMod val="75000"/>
                  </a:schemeClr>
                </a:solidFill>
                <a:latin typeface="Open Sans"/>
                <a:ea typeface="Open Sans"/>
                <a:cs typeface="Open Sans"/>
              </a:rPr>
              <a:t> </a:t>
            </a:r>
            <a:r>
              <a:rPr lang="en-US" sz="1600" spc="60" err="1">
                <a:solidFill>
                  <a:schemeClr val="accent2">
                    <a:lumMod val="75000"/>
                  </a:schemeClr>
                </a:solidFill>
                <a:latin typeface="Open Sans"/>
                <a:ea typeface="Open Sans"/>
                <a:cs typeface="Open Sans"/>
              </a:rPr>
              <a:t>adecuada</a:t>
            </a:r>
            <a:r>
              <a:rPr lang="en-US" sz="1600" spc="60">
                <a:solidFill>
                  <a:schemeClr val="accent2">
                    <a:lumMod val="75000"/>
                  </a:schemeClr>
                </a:solidFill>
                <a:latin typeface="Open Sans"/>
                <a:ea typeface="Open Sans"/>
                <a:cs typeface="Open Sans"/>
              </a:rPr>
              <a:t> es "No aplicable...".</a:t>
            </a:r>
          </a:p>
          <a:p>
            <a:pPr marL="457200" marR="0" lvl="0" indent="-457200" algn="l" defTabSz="914400" rtl="0" eaLnBrk="1" fontAlgn="auto" latinLnBrk="0" hangingPunct="1">
              <a:lnSpc>
                <a:spcPct val="90000"/>
              </a:lnSpc>
              <a:spcBef>
                <a:spcPts val="1000"/>
              </a:spcBef>
              <a:spcAft>
                <a:spcPts val="0"/>
              </a:spcAft>
              <a:buClr>
                <a:srgbClr val="0070BA"/>
              </a:buClr>
              <a:buSzTx/>
              <a:buAutoNum type="alphaLcParenR"/>
              <a:tabLst/>
              <a:defRPr/>
            </a:pPr>
            <a:r>
              <a:rPr lang="en-US" sz="1600" spc="60" err="1">
                <a:solidFill>
                  <a:schemeClr val="accent2">
                    <a:lumMod val="75000"/>
                  </a:schemeClr>
                </a:solidFill>
                <a:latin typeface="Open Sans"/>
                <a:ea typeface="Open Sans"/>
                <a:cs typeface="Open Sans"/>
              </a:rPr>
              <a:t>Asegurarse</a:t>
            </a:r>
            <a:r>
              <a:rPr lang="en-US" sz="1600" spc="60">
                <a:solidFill>
                  <a:schemeClr val="accent2">
                    <a:lumMod val="75000"/>
                  </a:schemeClr>
                </a:solidFill>
                <a:latin typeface="Open Sans"/>
                <a:ea typeface="Open Sans"/>
                <a:cs typeface="Open Sans"/>
              </a:rPr>
              <a:t> de que </a:t>
            </a:r>
            <a:r>
              <a:rPr lang="en-US" sz="1600" b="1" spc="60" err="1">
                <a:solidFill>
                  <a:schemeClr val="accent2">
                    <a:lumMod val="75000"/>
                  </a:schemeClr>
                </a:solidFill>
                <a:latin typeface="Open Sans"/>
                <a:ea typeface="Open Sans"/>
                <a:cs typeface="Open Sans"/>
              </a:rPr>
              <a:t>el</a:t>
            </a:r>
            <a:r>
              <a:rPr lang="en-US" sz="1600" b="1" spc="60">
                <a:solidFill>
                  <a:schemeClr val="accent2">
                    <a:lumMod val="75000"/>
                  </a:schemeClr>
                </a:solidFill>
                <a:latin typeface="Open Sans"/>
                <a:ea typeface="Open Sans"/>
                <a:cs typeface="Open Sans"/>
              </a:rPr>
              <a:t> </a:t>
            </a:r>
            <a:r>
              <a:rPr lang="en-US" sz="1600" b="1" spc="60" err="1">
                <a:solidFill>
                  <a:schemeClr val="accent2">
                    <a:lumMod val="75000"/>
                  </a:schemeClr>
                </a:solidFill>
                <a:latin typeface="Open Sans"/>
                <a:ea typeface="Open Sans"/>
                <a:cs typeface="Open Sans"/>
              </a:rPr>
              <a:t>agotamiento</a:t>
            </a:r>
            <a:r>
              <a:rPr lang="en-US" sz="1600" b="1" spc="60">
                <a:solidFill>
                  <a:schemeClr val="accent2">
                    <a:lumMod val="75000"/>
                  </a:schemeClr>
                </a:solidFill>
                <a:latin typeface="Open Sans"/>
                <a:ea typeface="Open Sans"/>
                <a:cs typeface="Open Sans"/>
              </a:rPr>
              <a:t> es </a:t>
            </a:r>
            <a:r>
              <a:rPr lang="en-US" sz="1600" b="1" spc="60" err="1">
                <a:solidFill>
                  <a:schemeClr val="accent2">
                    <a:lumMod val="75000"/>
                  </a:schemeClr>
                </a:solidFill>
                <a:latin typeface="Open Sans"/>
                <a:ea typeface="Open Sans"/>
                <a:cs typeface="Open Sans"/>
              </a:rPr>
              <a:t>posible</a:t>
            </a:r>
            <a:r>
              <a:rPr lang="en-US" sz="1600" b="1" spc="60">
                <a:solidFill>
                  <a:schemeClr val="accent2">
                    <a:lumMod val="75000"/>
                  </a:schemeClr>
                </a:solidFill>
                <a:latin typeface="Open Sans"/>
                <a:ea typeface="Open Sans"/>
                <a:cs typeface="Open Sans"/>
              </a:rPr>
              <a:t>, </a:t>
            </a:r>
            <a:r>
              <a:rPr lang="en-US" sz="1600" b="1" spc="60" err="1">
                <a:solidFill>
                  <a:schemeClr val="accent2">
                    <a:lumMod val="75000"/>
                  </a:schemeClr>
                </a:solidFill>
                <a:latin typeface="Open Sans"/>
                <a:ea typeface="Open Sans"/>
                <a:cs typeface="Open Sans"/>
              </a:rPr>
              <a:t>por</a:t>
            </a:r>
            <a:r>
              <a:rPr lang="en-US" sz="1600" b="1" spc="60">
                <a:solidFill>
                  <a:schemeClr val="accent2">
                    <a:lumMod val="75000"/>
                  </a:schemeClr>
                </a:solidFill>
                <a:latin typeface="Open Sans"/>
                <a:ea typeface="Open Sans"/>
                <a:cs typeface="Open Sans"/>
              </a:rPr>
              <a:t> </a:t>
            </a:r>
            <a:r>
              <a:rPr lang="en-US" sz="1600" spc="60" err="1">
                <a:solidFill>
                  <a:schemeClr val="accent2">
                    <a:lumMod val="75000"/>
                  </a:schemeClr>
                </a:solidFill>
                <a:latin typeface="Open Sans"/>
                <a:ea typeface="Open Sans"/>
                <a:cs typeface="Open Sans"/>
              </a:rPr>
              <a:t>ejemplo</a:t>
            </a:r>
            <a:r>
              <a:rPr lang="en-US" sz="1600" spc="60">
                <a:solidFill>
                  <a:schemeClr val="accent2">
                    <a:lumMod val="75000"/>
                  </a:schemeClr>
                </a:solidFill>
                <a:latin typeface="Open Sans"/>
                <a:ea typeface="Open Sans"/>
                <a:cs typeface="Open Sans"/>
              </a:rPr>
              <a:t>, rara </a:t>
            </a:r>
            <a:r>
              <a:rPr lang="en-US" sz="1600" spc="60" err="1">
                <a:solidFill>
                  <a:schemeClr val="accent2">
                    <a:lumMod val="75000"/>
                  </a:schemeClr>
                </a:solidFill>
                <a:latin typeface="Open Sans"/>
                <a:ea typeface="Open Sans"/>
                <a:cs typeface="Open Sans"/>
              </a:rPr>
              <a:t>vez</a:t>
            </a:r>
            <a:r>
              <a:rPr lang="en-US" sz="1600" spc="60">
                <a:solidFill>
                  <a:schemeClr val="accent2">
                    <a:lumMod val="75000"/>
                  </a:schemeClr>
                </a:solidFill>
                <a:latin typeface="Open Sans"/>
                <a:ea typeface="Open Sans"/>
                <a:cs typeface="Open Sans"/>
              </a:rPr>
              <a:t> es </a:t>
            </a:r>
            <a:r>
              <a:rPr lang="en-US" sz="1600" spc="60" err="1">
                <a:solidFill>
                  <a:schemeClr val="accent2">
                    <a:lumMod val="75000"/>
                  </a:schemeClr>
                </a:solidFill>
                <a:latin typeface="Open Sans"/>
                <a:ea typeface="Open Sans"/>
                <a:cs typeface="Open Sans"/>
              </a:rPr>
              <a:t>posible</a:t>
            </a:r>
            <a:r>
              <a:rPr lang="en-US" sz="1600" spc="60">
                <a:solidFill>
                  <a:schemeClr val="accent2">
                    <a:lumMod val="75000"/>
                  </a:schemeClr>
                </a:solidFill>
                <a:latin typeface="Open Sans"/>
                <a:ea typeface="Open Sans"/>
                <a:cs typeface="Open Sans"/>
              </a:rPr>
              <a:t> </a:t>
            </a:r>
            <a:r>
              <a:rPr lang="en-US" sz="1600" spc="60" err="1">
                <a:solidFill>
                  <a:schemeClr val="accent2">
                    <a:lumMod val="75000"/>
                  </a:schemeClr>
                </a:solidFill>
                <a:latin typeface="Open Sans"/>
                <a:ea typeface="Open Sans"/>
                <a:cs typeface="Open Sans"/>
              </a:rPr>
              <a:t>agotar</a:t>
            </a:r>
            <a:r>
              <a:rPr lang="en-US" sz="1600" spc="60">
                <a:solidFill>
                  <a:schemeClr val="accent2">
                    <a:lumMod val="75000"/>
                  </a:schemeClr>
                </a:solidFill>
                <a:latin typeface="Open Sans"/>
                <a:ea typeface="Open Sans"/>
                <a:cs typeface="Open Sans"/>
              </a:rPr>
              <a:t> la </a:t>
            </a:r>
            <a:r>
              <a:rPr lang="en-US" sz="1600" spc="60" err="1">
                <a:solidFill>
                  <a:schemeClr val="accent2">
                    <a:lumMod val="75000"/>
                  </a:schemeClr>
                </a:solidFill>
                <a:latin typeface="Open Sans"/>
                <a:ea typeface="Open Sans"/>
                <a:cs typeface="Open Sans"/>
              </a:rPr>
              <a:t>mendicidad</a:t>
            </a:r>
            <a:r>
              <a:rPr lang="en-US" sz="1600" spc="60">
                <a:solidFill>
                  <a:schemeClr val="accent2">
                    <a:lumMod val="75000"/>
                  </a:schemeClr>
                </a:solidFill>
                <a:latin typeface="Open Sans"/>
                <a:ea typeface="Open Sans"/>
                <a:cs typeface="Open Sans"/>
              </a:rPr>
              <a:t>.</a:t>
            </a:r>
          </a:p>
        </p:txBody>
      </p:sp>
    </p:spTree>
    <p:extLst>
      <p:ext uri="{BB962C8B-B14F-4D97-AF65-F5344CB8AC3E}">
        <p14:creationId xmlns:p14="http://schemas.microsoft.com/office/powerpoint/2010/main" val="3965521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MÓDULO LCS-FS: opciones de respuesta</a:t>
            </a:r>
          </a:p>
        </p:txBody>
      </p:sp>
      <p:sp>
        <p:nvSpPr>
          <p:cNvPr id="5" name="TextBox 4">
            <a:extLst>
              <a:ext uri="{FF2B5EF4-FFF2-40B4-BE49-F238E27FC236}">
                <a16:creationId xmlns:a16="http://schemas.microsoft.com/office/drawing/2014/main" id="{F57AC735-BE46-1F92-204E-30CE660E4BFA}"/>
              </a:ext>
            </a:extLst>
          </p:cNvPr>
          <p:cNvSpPr txBox="1"/>
          <p:nvPr/>
        </p:nvSpPr>
        <p:spPr>
          <a:xfrm>
            <a:off x="2024544" y="1629917"/>
            <a:ext cx="2975294" cy="4401205"/>
          </a:xfrm>
          <a:prstGeom prst="rect">
            <a:avLst/>
          </a:prstGeom>
          <a:noFill/>
          <a:ln w="57150">
            <a:solidFill>
              <a:schemeClr val="bg1">
                <a:lumMod val="50000"/>
              </a:schemeClr>
            </a:solidFill>
          </a:ln>
        </p:spPr>
        <p:txBody>
          <a:bodyPr wrap="square" lIns="91440" tIns="45720" rIns="91440" bIns="45720" rtlCol="0" anchor="t">
            <a:spAutoFit/>
          </a:bodyPr>
          <a:lstStyle/>
          <a:p>
            <a:r>
              <a:rPr lang="en-US" sz="1400" b="1" u="sng" spc="60" err="1">
                <a:latin typeface="Open Sans"/>
                <a:ea typeface="Open Sans"/>
                <a:cs typeface="Open Sans"/>
              </a:rPr>
              <a:t>Sólo</a:t>
            </a:r>
            <a:r>
              <a:rPr lang="en-US" sz="1400" b="1" u="sng" spc="60">
                <a:latin typeface="Open Sans"/>
                <a:ea typeface="Open Sans"/>
                <a:cs typeface="Open Sans"/>
              </a:rPr>
              <a:t> hay 4 </a:t>
            </a:r>
            <a:r>
              <a:rPr lang="en-US" sz="1400" b="1" spc="60" err="1">
                <a:latin typeface="Open Sans"/>
                <a:ea typeface="Open Sans"/>
                <a:cs typeface="Open Sans"/>
              </a:rPr>
              <a:t>posibles</a:t>
            </a:r>
            <a:r>
              <a:rPr lang="en-US" sz="1400" b="1" spc="60">
                <a:latin typeface="Open Sans"/>
                <a:ea typeface="Open Sans"/>
                <a:cs typeface="Open Sans"/>
              </a:rPr>
              <a:t> </a:t>
            </a:r>
            <a:r>
              <a:rPr lang="en-US" sz="1400" b="1" spc="60" err="1">
                <a:latin typeface="Open Sans"/>
                <a:ea typeface="Open Sans"/>
                <a:cs typeface="Open Sans"/>
              </a:rPr>
              <a:t>opciones</a:t>
            </a:r>
            <a:r>
              <a:rPr lang="en-US" sz="1400" b="1" spc="60">
                <a:latin typeface="Open Sans"/>
                <a:ea typeface="Open Sans"/>
                <a:cs typeface="Open Sans"/>
              </a:rPr>
              <a:t> de </a:t>
            </a:r>
            <a:r>
              <a:rPr lang="en-US" sz="1400" b="1" spc="60" err="1">
                <a:latin typeface="Open Sans"/>
                <a:ea typeface="Open Sans"/>
                <a:cs typeface="Open Sans"/>
              </a:rPr>
              <a:t>respuesta</a:t>
            </a:r>
            <a:r>
              <a:rPr lang="en-US" sz="1400" b="1" spc="60">
                <a:latin typeface="Open Sans"/>
                <a:ea typeface="Open Sans"/>
                <a:cs typeface="Open Sans"/>
              </a:rPr>
              <a:t> </a:t>
            </a:r>
            <a:r>
              <a:rPr lang="en-US" sz="1400" b="1" spc="60" err="1">
                <a:latin typeface="Open Sans"/>
                <a:ea typeface="Open Sans"/>
                <a:cs typeface="Open Sans"/>
              </a:rPr>
              <a:t>estándar</a:t>
            </a:r>
            <a:r>
              <a:rPr lang="en-US" sz="1400" b="1" spc="60">
                <a:latin typeface="Open Sans"/>
                <a:ea typeface="Open Sans"/>
                <a:cs typeface="Open Sans"/>
              </a:rPr>
              <a:t> para </a:t>
            </a:r>
            <a:r>
              <a:rPr lang="en-US" sz="1400" b="1" spc="60" err="1">
                <a:latin typeface="Open Sans"/>
                <a:ea typeface="Open Sans"/>
                <a:cs typeface="Open Sans"/>
              </a:rPr>
              <a:t>cada</a:t>
            </a:r>
            <a:r>
              <a:rPr lang="en-US" sz="1400" b="1" spc="60">
                <a:latin typeface="Open Sans"/>
                <a:ea typeface="Open Sans"/>
                <a:cs typeface="Open Sans"/>
              </a:rPr>
              <a:t> </a:t>
            </a:r>
            <a:r>
              <a:rPr lang="en-US" sz="1400" b="1" spc="60" err="1">
                <a:latin typeface="Open Sans"/>
                <a:ea typeface="Open Sans"/>
                <a:cs typeface="Open Sans"/>
              </a:rPr>
              <a:t>estrategia</a:t>
            </a:r>
            <a:r>
              <a:rPr lang="en-US" sz="1400" b="1" spc="60">
                <a:latin typeface="Open Sans"/>
                <a:ea typeface="Open Sans"/>
                <a:cs typeface="Open Sans"/>
              </a:rPr>
              <a:t>: </a:t>
            </a:r>
            <a:endParaRPr lang="en-US" sz="1400" b="1" spc="60">
              <a:latin typeface="Open Sans" charset="0"/>
              <a:ea typeface="Open Sans" charset="0"/>
              <a:cs typeface="Open Sans" charset="0"/>
            </a:endParaRPr>
          </a:p>
          <a:p>
            <a:endParaRPr lang="en-US" sz="1400" spc="60">
              <a:latin typeface="Open Sans" charset="0"/>
              <a:ea typeface="Open Sans" charset="0"/>
              <a:cs typeface="Open Sans" charset="0"/>
            </a:endParaRPr>
          </a:p>
          <a:p>
            <a:r>
              <a:rPr lang="en-US" sz="1400" spc="60">
                <a:latin typeface="Open Sans"/>
                <a:ea typeface="Open Sans"/>
                <a:cs typeface="Open Sans"/>
              </a:rPr>
              <a:t>10 = No </a:t>
            </a:r>
            <a:r>
              <a:rPr lang="en-US" sz="1400" spc="60" err="1">
                <a:latin typeface="Open Sans"/>
                <a:ea typeface="Open Sans"/>
                <a:cs typeface="Open Sans"/>
              </a:rPr>
              <a:t>porque</a:t>
            </a:r>
            <a:r>
              <a:rPr lang="en-US" sz="1400" spc="60">
                <a:latin typeface="Open Sans"/>
                <a:ea typeface="Open Sans"/>
                <a:cs typeface="Open Sans"/>
              </a:rPr>
              <a:t> no era </a:t>
            </a:r>
            <a:r>
              <a:rPr lang="en-US" sz="1400" spc="60" err="1">
                <a:latin typeface="Open Sans"/>
                <a:ea typeface="Open Sans"/>
                <a:cs typeface="Open Sans"/>
              </a:rPr>
              <a:t>necesario</a:t>
            </a:r>
            <a:r>
              <a:rPr lang="en-US" sz="1400" spc="60">
                <a:latin typeface="Open Sans"/>
                <a:ea typeface="Open Sans"/>
                <a:cs typeface="Open Sans"/>
              </a:rPr>
              <a:t>.</a:t>
            </a:r>
          </a:p>
          <a:p>
            <a:endParaRPr lang="en-US" sz="1400" spc="60">
              <a:latin typeface="Open Sans" charset="0"/>
              <a:ea typeface="Open Sans" charset="0"/>
              <a:cs typeface="Open Sans" charset="0"/>
            </a:endParaRPr>
          </a:p>
          <a:p>
            <a:r>
              <a:rPr lang="en-US" sz="1400" spc="60">
                <a:latin typeface="Open Sans"/>
                <a:ea typeface="Open Sans"/>
                <a:cs typeface="Open Sans"/>
              </a:rPr>
              <a:t>20 = No </a:t>
            </a:r>
            <a:r>
              <a:rPr lang="en-GB" sz="1400" spc="60" err="1">
                <a:latin typeface="Open Sans"/>
                <a:ea typeface="Open Sans"/>
                <a:cs typeface="Open Sans"/>
              </a:rPr>
              <a:t>porque</a:t>
            </a:r>
            <a:r>
              <a:rPr lang="en-GB" sz="1400" spc="60">
                <a:latin typeface="Open Sans"/>
                <a:ea typeface="Open Sans"/>
                <a:cs typeface="Open Sans"/>
              </a:rPr>
              <a:t> </a:t>
            </a:r>
            <a:r>
              <a:rPr lang="en-GB" sz="1400" spc="60" err="1">
                <a:latin typeface="Open Sans"/>
                <a:ea typeface="Open Sans"/>
                <a:cs typeface="Open Sans"/>
              </a:rPr>
              <a:t>ya</a:t>
            </a:r>
            <a:r>
              <a:rPr lang="en-GB" sz="1400" spc="60">
                <a:latin typeface="Open Sans"/>
                <a:ea typeface="Open Sans"/>
                <a:cs typeface="Open Sans"/>
              </a:rPr>
              <a:t> </a:t>
            </a:r>
            <a:r>
              <a:rPr lang="en-GB" sz="1400" spc="60" err="1">
                <a:latin typeface="Open Sans"/>
                <a:ea typeface="Open Sans"/>
                <a:cs typeface="Open Sans"/>
              </a:rPr>
              <a:t>hemos</a:t>
            </a:r>
            <a:r>
              <a:rPr lang="en-GB" sz="1400" spc="60">
                <a:latin typeface="Open Sans"/>
                <a:ea typeface="Open Sans"/>
                <a:cs typeface="Open Sans"/>
              </a:rPr>
              <a:t> </a:t>
            </a:r>
            <a:r>
              <a:rPr lang="en-GB" sz="1400" spc="60" err="1">
                <a:latin typeface="Open Sans"/>
                <a:ea typeface="Open Sans"/>
                <a:cs typeface="Open Sans"/>
              </a:rPr>
              <a:t>vendido</a:t>
            </a:r>
            <a:r>
              <a:rPr lang="en-GB" sz="1400" spc="60">
                <a:latin typeface="Open Sans"/>
                <a:ea typeface="Open Sans"/>
                <a:cs typeface="Open Sans"/>
              </a:rPr>
              <a:t> </a:t>
            </a:r>
            <a:r>
              <a:rPr lang="en-GB" sz="1400" spc="60" err="1">
                <a:latin typeface="Open Sans"/>
                <a:ea typeface="Open Sans"/>
                <a:cs typeface="Open Sans"/>
              </a:rPr>
              <a:t>esos</a:t>
            </a:r>
            <a:r>
              <a:rPr lang="en-GB" sz="1400" spc="60">
                <a:latin typeface="Open Sans"/>
                <a:ea typeface="Open Sans"/>
                <a:cs typeface="Open Sans"/>
              </a:rPr>
              <a:t> </a:t>
            </a:r>
            <a:r>
              <a:rPr lang="en-GB" sz="1400" spc="60" err="1">
                <a:latin typeface="Open Sans"/>
                <a:ea typeface="Open Sans"/>
                <a:cs typeface="Open Sans"/>
              </a:rPr>
              <a:t>activos</a:t>
            </a:r>
            <a:r>
              <a:rPr lang="en-GB" sz="1400" spc="60">
                <a:latin typeface="Open Sans"/>
                <a:ea typeface="Open Sans"/>
                <a:cs typeface="Open Sans"/>
              </a:rPr>
              <a:t> o </a:t>
            </a:r>
            <a:r>
              <a:rPr lang="en-GB" sz="1400" spc="60" err="1">
                <a:latin typeface="Open Sans"/>
                <a:ea typeface="Open Sans"/>
                <a:cs typeface="Open Sans"/>
              </a:rPr>
              <a:t>hemos</a:t>
            </a:r>
            <a:r>
              <a:rPr lang="en-GB" sz="1400" spc="60">
                <a:latin typeface="Open Sans"/>
                <a:ea typeface="Open Sans"/>
                <a:cs typeface="Open Sans"/>
              </a:rPr>
              <a:t> </a:t>
            </a:r>
            <a:r>
              <a:rPr lang="en-GB" sz="1400" spc="60" err="1">
                <a:latin typeface="Open Sans"/>
                <a:ea typeface="Open Sans"/>
                <a:cs typeface="Open Sans"/>
              </a:rPr>
              <a:t>aplicado</a:t>
            </a:r>
            <a:r>
              <a:rPr lang="en-GB" sz="1400" spc="60">
                <a:latin typeface="Open Sans"/>
                <a:ea typeface="Open Sans"/>
                <a:cs typeface="Open Sans"/>
              </a:rPr>
              <a:t> </a:t>
            </a:r>
            <a:r>
              <a:rPr lang="en-GB" sz="1400" spc="60" err="1">
                <a:latin typeface="Open Sans"/>
                <a:ea typeface="Open Sans"/>
                <a:cs typeface="Open Sans"/>
              </a:rPr>
              <a:t>esa</a:t>
            </a:r>
            <a:r>
              <a:rPr lang="en-GB" sz="1400" spc="60">
                <a:latin typeface="Open Sans"/>
                <a:ea typeface="Open Sans"/>
                <a:cs typeface="Open Sans"/>
              </a:rPr>
              <a:t> </a:t>
            </a:r>
            <a:r>
              <a:rPr lang="en-GB" sz="1400" spc="60" err="1">
                <a:latin typeface="Open Sans"/>
                <a:ea typeface="Open Sans"/>
                <a:cs typeface="Open Sans"/>
              </a:rPr>
              <a:t>acción</a:t>
            </a:r>
            <a:r>
              <a:rPr lang="en-GB" sz="1400" spc="60">
                <a:latin typeface="Open Sans"/>
                <a:ea typeface="Open Sans"/>
                <a:cs typeface="Open Sans"/>
              </a:rPr>
              <a:t> </a:t>
            </a:r>
            <a:r>
              <a:rPr lang="en-GB" sz="1400" spc="60" err="1">
                <a:latin typeface="Open Sans"/>
                <a:ea typeface="Open Sans"/>
                <a:cs typeface="Open Sans"/>
              </a:rPr>
              <a:t>en</a:t>
            </a:r>
            <a:r>
              <a:rPr lang="en-GB" sz="1400" spc="60">
                <a:latin typeface="Open Sans"/>
                <a:ea typeface="Open Sans"/>
                <a:cs typeface="Open Sans"/>
              </a:rPr>
              <a:t> </a:t>
            </a:r>
            <a:r>
              <a:rPr lang="en-GB" sz="1400" spc="60" err="1">
                <a:latin typeface="Open Sans"/>
                <a:ea typeface="Open Sans"/>
                <a:cs typeface="Open Sans"/>
              </a:rPr>
              <a:t>los</a:t>
            </a:r>
            <a:r>
              <a:rPr lang="en-GB" sz="1400" spc="60">
                <a:latin typeface="Open Sans"/>
                <a:ea typeface="Open Sans"/>
                <a:cs typeface="Open Sans"/>
              </a:rPr>
              <a:t> </a:t>
            </a:r>
            <a:r>
              <a:rPr lang="en-GB" sz="1400" spc="60" err="1">
                <a:latin typeface="Open Sans"/>
                <a:ea typeface="Open Sans"/>
                <a:cs typeface="Open Sans"/>
              </a:rPr>
              <a:t>últimos</a:t>
            </a:r>
            <a:r>
              <a:rPr lang="en-GB" sz="1400" spc="60">
                <a:latin typeface="Open Sans"/>
                <a:ea typeface="Open Sans"/>
                <a:cs typeface="Open Sans"/>
              </a:rPr>
              <a:t> 12 meses y no </a:t>
            </a:r>
            <a:r>
              <a:rPr lang="en-GB" sz="1400" spc="60" err="1">
                <a:latin typeface="Open Sans"/>
                <a:ea typeface="Open Sans"/>
                <a:cs typeface="Open Sans"/>
              </a:rPr>
              <a:t>podemos</a:t>
            </a:r>
            <a:r>
              <a:rPr lang="en-GB" sz="1400" spc="60">
                <a:latin typeface="Open Sans"/>
                <a:ea typeface="Open Sans"/>
                <a:cs typeface="Open Sans"/>
              </a:rPr>
              <a:t> </a:t>
            </a:r>
            <a:r>
              <a:rPr lang="en-GB" sz="1400" spc="60" err="1">
                <a:latin typeface="Open Sans"/>
                <a:ea typeface="Open Sans"/>
                <a:cs typeface="Open Sans"/>
              </a:rPr>
              <a:t>seguir</a:t>
            </a:r>
            <a:r>
              <a:rPr lang="en-GB" sz="1400" spc="60">
                <a:latin typeface="Open Sans"/>
                <a:ea typeface="Open Sans"/>
                <a:cs typeface="Open Sans"/>
              </a:rPr>
              <a:t> </a:t>
            </a:r>
            <a:r>
              <a:rPr lang="en-GB" sz="1400" spc="60" err="1">
                <a:latin typeface="Open Sans"/>
                <a:ea typeface="Open Sans"/>
                <a:cs typeface="Open Sans"/>
              </a:rPr>
              <a:t>haciendolo</a:t>
            </a:r>
            <a:r>
              <a:rPr lang="en-GB" sz="1400" spc="60">
                <a:latin typeface="Open Sans"/>
                <a:ea typeface="Open Sans"/>
                <a:cs typeface="Open Sans"/>
              </a:rPr>
              <a:t>.</a:t>
            </a:r>
          </a:p>
          <a:p>
            <a:endParaRPr lang="en-US" sz="1400" spc="60">
              <a:latin typeface="Open Sans" charset="0"/>
              <a:ea typeface="Open Sans" charset="0"/>
              <a:cs typeface="Open Sans" charset="0"/>
            </a:endParaRPr>
          </a:p>
          <a:p>
            <a:endParaRPr lang="en-US" sz="1400" spc="60">
              <a:latin typeface="Open Sans" charset="0"/>
              <a:ea typeface="Open Sans" charset="0"/>
              <a:cs typeface="Open Sans" charset="0"/>
            </a:endParaRPr>
          </a:p>
          <a:p>
            <a:r>
              <a:rPr lang="en-US" sz="1400" spc="60">
                <a:latin typeface="Open Sans"/>
                <a:ea typeface="Open Sans"/>
                <a:cs typeface="Open Sans"/>
              </a:rPr>
              <a:t>30= </a:t>
            </a:r>
            <a:r>
              <a:rPr lang="en-US" sz="1400" spc="60" err="1">
                <a:latin typeface="Open Sans"/>
                <a:ea typeface="Open Sans"/>
                <a:cs typeface="Open Sans"/>
              </a:rPr>
              <a:t>Sí</a:t>
            </a:r>
          </a:p>
          <a:p>
            <a:endParaRPr lang="en-US" sz="1400" spc="60">
              <a:latin typeface="Open Sans" charset="0"/>
              <a:ea typeface="Open Sans" charset="0"/>
              <a:cs typeface="Open Sans" charset="0"/>
            </a:endParaRPr>
          </a:p>
          <a:p>
            <a:r>
              <a:rPr lang="en-US" sz="1400" spc="60">
                <a:latin typeface="Open Sans"/>
                <a:ea typeface="Open Sans"/>
                <a:cs typeface="Open Sans"/>
              </a:rPr>
              <a:t>9999= No </a:t>
            </a:r>
            <a:r>
              <a:rPr lang="en-US" sz="1400" spc="60" err="1">
                <a:latin typeface="Open Sans"/>
                <a:ea typeface="Open Sans"/>
                <a:cs typeface="Open Sans"/>
              </a:rPr>
              <a:t>aplicable</a:t>
            </a:r>
            <a:r>
              <a:rPr lang="en-US" sz="1400" spc="60">
                <a:latin typeface="Open Sans"/>
                <a:ea typeface="Open Sans"/>
                <a:cs typeface="Open Sans"/>
              </a:rPr>
              <a:t> (no </a:t>
            </a:r>
            <a:r>
              <a:rPr lang="en-US" sz="1400" spc="60" err="1">
                <a:latin typeface="Open Sans"/>
                <a:ea typeface="Open Sans"/>
                <a:cs typeface="Open Sans"/>
              </a:rPr>
              <a:t>tiene</a:t>
            </a:r>
            <a:r>
              <a:rPr lang="en-US" sz="1400" spc="60">
                <a:latin typeface="Open Sans"/>
                <a:ea typeface="Open Sans"/>
                <a:cs typeface="Open Sans"/>
              </a:rPr>
              <a:t> </a:t>
            </a:r>
            <a:r>
              <a:rPr lang="en-US" sz="1400" spc="60" err="1">
                <a:latin typeface="Open Sans"/>
                <a:ea typeface="Open Sans"/>
                <a:cs typeface="Open Sans"/>
              </a:rPr>
              <a:t>acceso</a:t>
            </a:r>
            <a:r>
              <a:rPr lang="en-US" sz="1400" spc="60">
                <a:latin typeface="Open Sans"/>
                <a:ea typeface="Open Sans"/>
                <a:cs typeface="Open Sans"/>
              </a:rPr>
              <a:t> a </a:t>
            </a:r>
            <a:r>
              <a:rPr lang="en-US" sz="1400" spc="60" err="1">
                <a:latin typeface="Open Sans"/>
                <a:ea typeface="Open Sans"/>
                <a:cs typeface="Open Sans"/>
              </a:rPr>
              <a:t>esta</a:t>
            </a:r>
            <a:r>
              <a:rPr lang="en-US" sz="1400" spc="60">
                <a:latin typeface="Open Sans"/>
                <a:ea typeface="Open Sans"/>
                <a:cs typeface="Open Sans"/>
              </a:rPr>
              <a:t> </a:t>
            </a:r>
            <a:r>
              <a:rPr lang="en-US" sz="1400" spc="60" err="1">
                <a:latin typeface="Open Sans"/>
                <a:ea typeface="Open Sans"/>
                <a:cs typeface="Open Sans"/>
              </a:rPr>
              <a:t>estrategia</a:t>
            </a:r>
            <a:r>
              <a:rPr lang="en-US" sz="1400" spc="60">
                <a:latin typeface="Open Sans"/>
                <a:ea typeface="Open Sans"/>
                <a:cs typeface="Open Sans"/>
              </a:rPr>
              <a:t>)</a:t>
            </a:r>
          </a:p>
        </p:txBody>
      </p:sp>
      <p:sp>
        <p:nvSpPr>
          <p:cNvPr id="2" name="TextBox 1">
            <a:extLst>
              <a:ext uri="{FF2B5EF4-FFF2-40B4-BE49-F238E27FC236}">
                <a16:creationId xmlns:a16="http://schemas.microsoft.com/office/drawing/2014/main" id="{7927E180-AB69-33EF-BC86-1B5DD6F9DF15}"/>
              </a:ext>
            </a:extLst>
          </p:cNvPr>
          <p:cNvSpPr txBox="1"/>
          <p:nvPr/>
        </p:nvSpPr>
        <p:spPr>
          <a:xfrm>
            <a:off x="6613322" y="4265504"/>
            <a:ext cx="5136859" cy="738664"/>
          </a:xfrm>
          <a:prstGeom prst="rect">
            <a:avLst/>
          </a:prstGeom>
          <a:noFill/>
          <a:ln w="57150">
            <a:solidFill>
              <a:schemeClr val="bg1">
                <a:lumMod val="50000"/>
              </a:schemeClr>
            </a:solidFill>
          </a:ln>
        </p:spPr>
        <p:txBody>
          <a:bodyPr wrap="square" rtlCol="0">
            <a:spAutoFit/>
          </a:bodyPr>
          <a:lstStyle/>
          <a:p>
            <a:r>
              <a:rPr lang="en-US" sz="1400" spc="60">
                <a:latin typeface="Open Sans" charset="0"/>
                <a:ea typeface="Open Sans" charset="0"/>
                <a:cs typeface="Open Sans" charset="0"/>
              </a:rPr>
              <a:t>Significa que un hogar aplicó una estrategia de supervivencia en los últimos 30 días debido a la falta de alimentos o de dinero para comprarlos.</a:t>
            </a:r>
          </a:p>
        </p:txBody>
      </p:sp>
      <p:cxnSp>
        <p:nvCxnSpPr>
          <p:cNvPr id="9" name="Straight Arrow Connector 8">
            <a:extLst>
              <a:ext uri="{FF2B5EF4-FFF2-40B4-BE49-F238E27FC236}">
                <a16:creationId xmlns:a16="http://schemas.microsoft.com/office/drawing/2014/main" id="{5E9BA5B9-17A9-4C53-9509-91B7FF08FA56}"/>
              </a:ext>
            </a:extLst>
          </p:cNvPr>
          <p:cNvCxnSpPr/>
          <p:nvPr/>
        </p:nvCxnSpPr>
        <p:spPr>
          <a:xfrm>
            <a:off x="5366158" y="4567807"/>
            <a:ext cx="880844" cy="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245F35DA-AC29-B5A8-8207-D73CF803425C}"/>
              </a:ext>
            </a:extLst>
          </p:cNvPr>
          <p:cNvSpPr/>
          <p:nvPr/>
        </p:nvSpPr>
        <p:spPr>
          <a:xfrm>
            <a:off x="1658224" y="4328718"/>
            <a:ext cx="3707934" cy="494951"/>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A29D799-1C22-D87C-909F-77B2B5D3F3F7}"/>
              </a:ext>
            </a:extLst>
          </p:cNvPr>
          <p:cNvSpPr txBox="1"/>
          <p:nvPr/>
        </p:nvSpPr>
        <p:spPr>
          <a:xfrm>
            <a:off x="5467928" y="1976682"/>
            <a:ext cx="6442491" cy="1882567"/>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0070BA"/>
              </a:buClr>
              <a:buSzTx/>
              <a:tabLst/>
              <a:defRPr/>
            </a:pPr>
            <a:r>
              <a:rPr kumimoji="0" lang="en-US" sz="2000" b="0" i="0" u="none" strike="noStrike" kern="1200" cap="none" spc="60" normalizeH="0" baseline="0" noProof="0">
                <a:ln>
                  <a:noFill/>
                </a:ln>
                <a:solidFill>
                  <a:schemeClr val="accent2">
                    <a:lumMod val="75000"/>
                  </a:schemeClr>
                </a:solidFill>
                <a:effectLst/>
                <a:uLnTx/>
                <a:uFillTx/>
                <a:latin typeface="Open Sans"/>
                <a:ea typeface="Open Sans"/>
                <a:cs typeface="Open Sans"/>
              </a:rPr>
              <a:t>Si un </a:t>
            </a:r>
            <a:r>
              <a:rPr kumimoji="0" lang="en-US" sz="2000" b="0" i="0" u="none" strike="noStrike" kern="1200" cap="none" spc="60" normalizeH="0" baseline="0" noProof="0" err="1">
                <a:ln>
                  <a:noFill/>
                </a:ln>
                <a:solidFill>
                  <a:schemeClr val="accent2">
                    <a:lumMod val="75000"/>
                  </a:schemeClr>
                </a:solidFill>
                <a:effectLst/>
                <a:uLnTx/>
                <a:uFillTx/>
                <a:latin typeface="Open Sans"/>
                <a:ea typeface="Open Sans"/>
                <a:cs typeface="Open Sans"/>
              </a:rPr>
              <a:t>encuestado</a:t>
            </a:r>
            <a:r>
              <a:rPr kumimoji="0" lang="en-US" sz="2000" b="0" i="0" u="none" strike="noStrike" kern="1200" cap="none" spc="60" normalizeH="0" baseline="0" noProof="0">
                <a:ln>
                  <a:noFill/>
                </a:ln>
                <a:solidFill>
                  <a:schemeClr val="accent2">
                    <a:lumMod val="75000"/>
                  </a:schemeClr>
                </a:solidFill>
                <a:effectLst/>
                <a:uLnTx/>
                <a:uFillTx/>
                <a:latin typeface="Open Sans"/>
                <a:ea typeface="Open Sans"/>
                <a:cs typeface="Open Sans"/>
              </a:rPr>
              <a:t> dice "</a:t>
            </a:r>
            <a:r>
              <a:rPr kumimoji="0" lang="en-US" sz="2000" b="0" i="0" u="none" strike="noStrike" kern="1200" cap="none" spc="60" normalizeH="0" baseline="0" noProof="0" err="1">
                <a:ln>
                  <a:noFill/>
                </a:ln>
                <a:solidFill>
                  <a:schemeClr val="accent2">
                    <a:lumMod val="75000"/>
                  </a:schemeClr>
                </a:solidFill>
                <a:effectLst/>
                <a:uLnTx/>
                <a:uFillTx/>
                <a:latin typeface="Open Sans"/>
                <a:ea typeface="Open Sans"/>
                <a:cs typeface="Open Sans"/>
              </a:rPr>
              <a:t>sí</a:t>
            </a:r>
            <a:r>
              <a:rPr kumimoji="0" lang="en-US" sz="2000" b="0" i="0" u="none" strike="noStrike" kern="1200" cap="none" spc="60" normalizeH="0" baseline="0" noProof="0">
                <a:ln>
                  <a:noFill/>
                </a:ln>
                <a:solidFill>
                  <a:schemeClr val="accent2">
                    <a:lumMod val="75000"/>
                  </a:schemeClr>
                </a:solidFill>
                <a:effectLst/>
                <a:uLnTx/>
                <a:uFillTx/>
                <a:latin typeface="Open Sans"/>
                <a:ea typeface="Open Sans"/>
                <a:cs typeface="Open Sans"/>
              </a:rPr>
              <a:t>", hay que </a:t>
            </a:r>
            <a:r>
              <a:rPr kumimoji="0" lang="en-US" sz="2000" b="0" i="0" u="none" strike="noStrike" kern="1200" cap="none" spc="60" normalizeH="0" baseline="0" noProof="0" err="1">
                <a:ln>
                  <a:noFill/>
                </a:ln>
                <a:solidFill>
                  <a:schemeClr val="accent2">
                    <a:lumMod val="75000"/>
                  </a:schemeClr>
                </a:solidFill>
                <a:effectLst/>
                <a:uLnTx/>
                <a:uFillTx/>
                <a:latin typeface="Open Sans"/>
                <a:ea typeface="Open Sans"/>
                <a:cs typeface="Open Sans"/>
              </a:rPr>
              <a:t>sondearle</a:t>
            </a:r>
            <a:r>
              <a:rPr kumimoji="0" lang="en-US" sz="2000" b="0" i="0" u="none" strike="noStrike" kern="1200" cap="none" spc="60" normalizeH="0" baseline="0" noProof="0">
                <a:ln>
                  <a:noFill/>
                </a:ln>
                <a:solidFill>
                  <a:schemeClr val="accent2">
                    <a:lumMod val="75000"/>
                  </a:schemeClr>
                </a:solidFill>
                <a:effectLst/>
                <a:uLnTx/>
                <a:uFillTx/>
                <a:latin typeface="Open Sans"/>
                <a:ea typeface="Open Sans"/>
                <a:cs typeface="Open Sans"/>
              </a:rPr>
              <a:t> para saber a </a:t>
            </a:r>
            <a:r>
              <a:rPr kumimoji="0" lang="en-US" sz="2000" b="0" i="0" u="none" strike="noStrike" kern="1200" cap="none" spc="60" normalizeH="0" baseline="0" noProof="0" err="1">
                <a:ln>
                  <a:noFill/>
                </a:ln>
                <a:solidFill>
                  <a:schemeClr val="accent2">
                    <a:lumMod val="75000"/>
                  </a:schemeClr>
                </a:solidFill>
                <a:effectLst/>
                <a:uLnTx/>
                <a:uFillTx/>
                <a:latin typeface="Open Sans"/>
                <a:ea typeface="Open Sans"/>
                <a:cs typeface="Open Sans"/>
              </a:rPr>
              <a:t>qué</a:t>
            </a:r>
            <a:r>
              <a:rPr kumimoji="0" lang="en-US" sz="2000" b="0" i="0" u="none" strike="noStrike" kern="1200" cap="none" spc="60" normalizeH="0" baseline="0" noProof="0">
                <a:ln>
                  <a:noFill/>
                </a:ln>
                <a:solidFill>
                  <a:schemeClr val="accent2">
                    <a:lumMod val="75000"/>
                  </a:schemeClr>
                </a:solidFill>
                <a:effectLst/>
                <a:uLnTx/>
                <a:uFillTx/>
                <a:latin typeface="Open Sans"/>
                <a:ea typeface="Open Sans"/>
                <a:cs typeface="Open Sans"/>
              </a:rPr>
              <a:t> se </a:t>
            </a:r>
            <a:r>
              <a:rPr kumimoji="0" lang="en-US" sz="2000" b="0" i="0" u="none" strike="noStrike" kern="1200" cap="none" spc="60" normalizeH="0" baseline="0" noProof="0" err="1">
                <a:ln>
                  <a:noFill/>
                </a:ln>
                <a:solidFill>
                  <a:schemeClr val="accent2">
                    <a:lumMod val="75000"/>
                  </a:schemeClr>
                </a:solidFill>
                <a:effectLst/>
                <a:uLnTx/>
                <a:uFillTx/>
                <a:latin typeface="Open Sans"/>
                <a:ea typeface="Open Sans"/>
                <a:cs typeface="Open Sans"/>
              </a:rPr>
              <a:t>debe</a:t>
            </a:r>
            <a:r>
              <a:rPr kumimoji="0" lang="en-US" sz="2000" b="0" i="0" u="none" strike="noStrike" kern="1200" cap="none" spc="60" normalizeH="0" baseline="0" noProof="0">
                <a:ln>
                  <a:noFill/>
                </a:ln>
                <a:solidFill>
                  <a:schemeClr val="accent2">
                    <a:lumMod val="75000"/>
                  </a:schemeClr>
                </a:solidFill>
                <a:effectLst/>
                <a:uLnTx/>
                <a:uFillTx/>
                <a:latin typeface="Open Sans"/>
                <a:ea typeface="Open Sans"/>
                <a:cs typeface="Open Sans"/>
              </a:rPr>
              <a:t> y </a:t>
            </a:r>
            <a:r>
              <a:rPr kumimoji="0" lang="en-US" sz="2000" b="0" i="0" u="none" strike="noStrike" kern="1200" cap="none" spc="60" normalizeH="0" baseline="0" noProof="0" err="1">
                <a:ln>
                  <a:noFill/>
                </a:ln>
                <a:solidFill>
                  <a:schemeClr val="accent2">
                    <a:lumMod val="75000"/>
                  </a:schemeClr>
                </a:solidFill>
                <a:effectLst/>
                <a:uLnTx/>
                <a:uFillTx/>
                <a:latin typeface="Open Sans"/>
                <a:ea typeface="Open Sans"/>
                <a:cs typeface="Open Sans"/>
              </a:rPr>
              <a:t>seleccionar</a:t>
            </a:r>
            <a:r>
              <a:rPr kumimoji="0" lang="en-US" sz="2000" b="0" i="0" u="none" strike="noStrike" kern="1200" cap="none" spc="60" normalizeH="0" baseline="0" noProof="0">
                <a:ln>
                  <a:noFill/>
                </a:ln>
                <a:solidFill>
                  <a:schemeClr val="accent2">
                    <a:lumMod val="75000"/>
                  </a:schemeClr>
                </a:solidFill>
                <a:effectLst/>
                <a:uLnTx/>
                <a:uFillTx/>
                <a:latin typeface="Open Sans"/>
                <a:ea typeface="Open Sans"/>
                <a:cs typeface="Open Sans"/>
              </a:rPr>
              <a:t> la </a:t>
            </a:r>
            <a:r>
              <a:rPr kumimoji="0" lang="en-US" sz="2000" b="0" i="0" u="none" strike="noStrike" kern="1200" cap="none" spc="60" normalizeH="0" baseline="0" noProof="0" err="1">
                <a:ln>
                  <a:noFill/>
                </a:ln>
                <a:solidFill>
                  <a:schemeClr val="accent2">
                    <a:lumMod val="75000"/>
                  </a:schemeClr>
                </a:solidFill>
                <a:effectLst/>
                <a:uLnTx/>
                <a:uFillTx/>
                <a:latin typeface="Open Sans"/>
                <a:ea typeface="Open Sans"/>
                <a:cs typeface="Open Sans"/>
              </a:rPr>
              <a:t>opción</a:t>
            </a:r>
            <a:r>
              <a:rPr kumimoji="0" lang="en-US" sz="2000" b="0" i="0" u="none" strike="noStrike" kern="1200" cap="none" spc="60" normalizeH="0" baseline="0" noProof="0">
                <a:ln>
                  <a:noFill/>
                </a:ln>
                <a:solidFill>
                  <a:schemeClr val="accent2">
                    <a:lumMod val="75000"/>
                  </a:schemeClr>
                </a:solidFill>
                <a:effectLst/>
                <a:uLnTx/>
                <a:uFillTx/>
                <a:latin typeface="Open Sans"/>
                <a:ea typeface="Open Sans"/>
                <a:cs typeface="Open Sans"/>
              </a:rPr>
              <a:t> de </a:t>
            </a:r>
            <a:r>
              <a:rPr kumimoji="0" lang="en-US" sz="2000" b="0" i="0" u="none" strike="noStrike" kern="1200" cap="none" spc="60" normalizeH="0" baseline="0" noProof="0" err="1">
                <a:ln>
                  <a:noFill/>
                </a:ln>
                <a:solidFill>
                  <a:schemeClr val="accent2">
                    <a:lumMod val="75000"/>
                  </a:schemeClr>
                </a:solidFill>
                <a:effectLst/>
                <a:uLnTx/>
                <a:uFillTx/>
                <a:latin typeface="Open Sans"/>
                <a:ea typeface="Open Sans"/>
                <a:cs typeface="Open Sans"/>
              </a:rPr>
              <a:t>respuesta</a:t>
            </a:r>
            <a:r>
              <a:rPr kumimoji="0" lang="en-US" sz="2000" b="0" i="0" u="none" strike="noStrike" kern="1200" cap="none" spc="60" normalizeH="0" baseline="0" noProof="0">
                <a:ln>
                  <a:noFill/>
                </a:ln>
                <a:solidFill>
                  <a:schemeClr val="accent2">
                    <a:lumMod val="75000"/>
                  </a:schemeClr>
                </a:solidFill>
                <a:effectLst/>
                <a:uLnTx/>
                <a:uFillTx/>
                <a:latin typeface="Open Sans"/>
                <a:ea typeface="Open Sans"/>
                <a:cs typeface="Open Sans"/>
              </a:rPr>
              <a:t> </a:t>
            </a:r>
            <a:r>
              <a:rPr kumimoji="0" lang="en-US" sz="2000" b="0" i="0" u="none" strike="noStrike" kern="1200" cap="none" spc="60" normalizeH="0" baseline="0" noProof="0" err="1">
                <a:ln>
                  <a:noFill/>
                </a:ln>
                <a:solidFill>
                  <a:schemeClr val="accent2">
                    <a:lumMod val="75000"/>
                  </a:schemeClr>
                </a:solidFill>
                <a:effectLst/>
                <a:uLnTx/>
                <a:uFillTx/>
                <a:latin typeface="Open Sans"/>
                <a:ea typeface="Open Sans"/>
                <a:cs typeface="Open Sans"/>
              </a:rPr>
              <a:t>más</a:t>
            </a:r>
            <a:r>
              <a:rPr kumimoji="0" lang="en-US" sz="2000" b="0" i="0" u="none" strike="noStrike" kern="1200" cap="none" spc="60" normalizeH="0" baseline="0" noProof="0">
                <a:ln>
                  <a:noFill/>
                </a:ln>
                <a:solidFill>
                  <a:schemeClr val="accent2">
                    <a:lumMod val="75000"/>
                  </a:schemeClr>
                </a:solidFill>
                <a:effectLst/>
                <a:uLnTx/>
                <a:uFillTx/>
                <a:latin typeface="Open Sans"/>
                <a:ea typeface="Open Sans"/>
                <a:cs typeface="Open Sans"/>
              </a:rPr>
              <a:t> </a:t>
            </a:r>
            <a:r>
              <a:rPr kumimoji="0" lang="en-US" sz="2000" b="0" i="0" u="none" strike="noStrike" kern="1200" cap="none" spc="60" normalizeH="0" baseline="0" noProof="0" err="1">
                <a:ln>
                  <a:noFill/>
                </a:ln>
                <a:solidFill>
                  <a:schemeClr val="accent2">
                    <a:lumMod val="75000"/>
                  </a:schemeClr>
                </a:solidFill>
                <a:effectLst/>
                <a:uLnTx/>
                <a:uFillTx/>
                <a:latin typeface="Open Sans"/>
                <a:ea typeface="Open Sans"/>
                <a:cs typeface="Open Sans"/>
              </a:rPr>
              <a:t>adecuada</a:t>
            </a:r>
            <a:r>
              <a:rPr kumimoji="0" lang="en-US" sz="2000" b="0" i="0" u="none" strike="noStrike" kern="1200" cap="none" spc="60" normalizeH="0" baseline="0" noProof="0">
                <a:ln>
                  <a:noFill/>
                </a:ln>
                <a:solidFill>
                  <a:schemeClr val="accent2">
                    <a:lumMod val="75000"/>
                  </a:schemeClr>
                </a:solidFill>
                <a:effectLst/>
                <a:uLnTx/>
                <a:uFillTx/>
                <a:latin typeface="Open Sans"/>
                <a:ea typeface="Open Sans"/>
                <a:cs typeface="Open Sans"/>
              </a:rPr>
              <a:t>. </a:t>
            </a:r>
          </a:p>
          <a:p>
            <a:pPr marR="0" lvl="0" algn="l" defTabSz="914400" rtl="0" eaLnBrk="1" fontAlgn="auto" latinLnBrk="0" hangingPunct="1">
              <a:lnSpc>
                <a:spcPct val="90000"/>
              </a:lnSpc>
              <a:spcBef>
                <a:spcPts val="1000"/>
              </a:spcBef>
              <a:spcAft>
                <a:spcPts val="0"/>
              </a:spcAft>
              <a:buClr>
                <a:srgbClr val="0070BA"/>
              </a:buClr>
              <a:buSzTx/>
              <a:tabLst/>
              <a:defRPr/>
            </a:pPr>
            <a:r>
              <a:rPr kumimoji="0" lang="en-US" sz="2000" b="0" i="0" u="none" strike="noStrike" kern="1200" cap="none" spc="60" normalizeH="0" baseline="0" noProof="0" err="1">
                <a:ln>
                  <a:noFill/>
                </a:ln>
                <a:solidFill>
                  <a:schemeClr val="accent2">
                    <a:lumMod val="75000"/>
                  </a:schemeClr>
                </a:solidFill>
                <a:effectLst/>
                <a:uLnTx/>
                <a:uFillTx/>
                <a:latin typeface="Open Sans"/>
                <a:ea typeface="Open Sans"/>
                <a:cs typeface="Open Sans"/>
              </a:rPr>
              <a:t>Puede</a:t>
            </a:r>
            <a:r>
              <a:rPr kumimoji="0" lang="en-US" sz="2000" b="0" i="0" u="none" strike="noStrike" kern="1200" cap="none" spc="60" normalizeH="0" baseline="0" noProof="0">
                <a:ln>
                  <a:noFill/>
                </a:ln>
                <a:solidFill>
                  <a:schemeClr val="accent2">
                    <a:lumMod val="75000"/>
                  </a:schemeClr>
                </a:solidFill>
                <a:effectLst/>
                <a:uLnTx/>
                <a:uFillTx/>
                <a:latin typeface="Open Sans"/>
                <a:ea typeface="Open Sans"/>
                <a:cs typeface="Open Sans"/>
              </a:rPr>
              <a:t> ser que un </a:t>
            </a:r>
            <a:r>
              <a:rPr kumimoji="0" lang="en-US" sz="2000" b="0" i="0" u="none" strike="noStrike" kern="1200" cap="none" spc="60" normalizeH="0" baseline="0" noProof="0" err="1">
                <a:ln>
                  <a:noFill/>
                </a:ln>
                <a:solidFill>
                  <a:schemeClr val="accent2">
                    <a:lumMod val="75000"/>
                  </a:schemeClr>
                </a:solidFill>
                <a:effectLst/>
                <a:uLnTx/>
                <a:uFillTx/>
                <a:latin typeface="Open Sans"/>
                <a:ea typeface="Open Sans"/>
                <a:cs typeface="Open Sans"/>
              </a:rPr>
              <a:t>hogar</a:t>
            </a:r>
            <a:r>
              <a:rPr kumimoji="0" lang="en-US" sz="2000" b="0" i="0" u="none" strike="noStrike" kern="1200" cap="none" spc="60" normalizeH="0" baseline="0" noProof="0">
                <a:ln>
                  <a:noFill/>
                </a:ln>
                <a:solidFill>
                  <a:schemeClr val="accent2">
                    <a:lumMod val="75000"/>
                  </a:schemeClr>
                </a:solidFill>
                <a:effectLst/>
                <a:uLnTx/>
                <a:uFillTx/>
                <a:latin typeface="Open Sans"/>
                <a:ea typeface="Open Sans"/>
                <a:cs typeface="Open Sans"/>
              </a:rPr>
              <a:t> </a:t>
            </a:r>
            <a:r>
              <a:rPr kumimoji="0" lang="en-US" sz="2000" b="0" i="0" u="none" strike="noStrike" kern="1200" cap="none" spc="60" normalizeH="0" baseline="0" noProof="0" err="1">
                <a:ln>
                  <a:noFill/>
                </a:ln>
                <a:solidFill>
                  <a:schemeClr val="accent2">
                    <a:lumMod val="75000"/>
                  </a:schemeClr>
                </a:solidFill>
                <a:effectLst/>
                <a:uLnTx/>
                <a:uFillTx/>
                <a:latin typeface="Open Sans"/>
                <a:ea typeface="Open Sans"/>
                <a:cs typeface="Open Sans"/>
              </a:rPr>
              <a:t>haya</a:t>
            </a:r>
            <a:r>
              <a:rPr kumimoji="0" lang="en-US" sz="2000" b="0" i="0" u="none" strike="noStrike" kern="1200" cap="none" spc="60" normalizeH="0" baseline="0" noProof="0">
                <a:ln>
                  <a:noFill/>
                </a:ln>
                <a:solidFill>
                  <a:schemeClr val="accent2">
                    <a:lumMod val="75000"/>
                  </a:schemeClr>
                </a:solidFill>
                <a:effectLst/>
                <a:uLnTx/>
                <a:uFillTx/>
                <a:latin typeface="Open Sans"/>
                <a:ea typeface="Open Sans"/>
                <a:cs typeface="Open Sans"/>
              </a:rPr>
              <a:t> </a:t>
            </a:r>
            <a:r>
              <a:rPr kumimoji="0" lang="en-US" sz="2000" b="0" i="0" u="none" strike="noStrike" kern="1200" cap="none" spc="60" normalizeH="0" baseline="0" noProof="0" err="1">
                <a:ln>
                  <a:noFill/>
                </a:ln>
                <a:solidFill>
                  <a:schemeClr val="accent2">
                    <a:lumMod val="75000"/>
                  </a:schemeClr>
                </a:solidFill>
                <a:effectLst/>
                <a:uLnTx/>
                <a:uFillTx/>
                <a:latin typeface="Open Sans"/>
                <a:ea typeface="Open Sans"/>
                <a:cs typeface="Open Sans"/>
              </a:rPr>
              <a:t>adoptado</a:t>
            </a:r>
            <a:r>
              <a:rPr kumimoji="0" lang="en-US" sz="2000" b="0" i="0" u="none" strike="noStrike" kern="1200" cap="none" spc="60" normalizeH="0" baseline="0" noProof="0">
                <a:ln>
                  <a:noFill/>
                </a:ln>
                <a:solidFill>
                  <a:schemeClr val="accent2">
                    <a:lumMod val="75000"/>
                  </a:schemeClr>
                </a:solidFill>
                <a:effectLst/>
                <a:uLnTx/>
                <a:uFillTx/>
                <a:latin typeface="Open Sans"/>
                <a:ea typeface="Open Sans"/>
                <a:cs typeface="Open Sans"/>
              </a:rPr>
              <a:t> </a:t>
            </a:r>
            <a:r>
              <a:rPr kumimoji="0" lang="en-US" sz="2000" b="0" i="0" u="none" strike="noStrike" kern="1200" cap="none" spc="60" normalizeH="0" baseline="0" noProof="0" err="1">
                <a:ln>
                  <a:noFill/>
                </a:ln>
                <a:solidFill>
                  <a:schemeClr val="accent2">
                    <a:lumMod val="75000"/>
                  </a:schemeClr>
                </a:solidFill>
                <a:effectLst/>
                <a:uLnTx/>
                <a:uFillTx/>
                <a:latin typeface="Open Sans"/>
                <a:ea typeface="Open Sans"/>
                <a:cs typeface="Open Sans"/>
              </a:rPr>
              <a:t>una</a:t>
            </a:r>
            <a:r>
              <a:rPr kumimoji="0" lang="en-US" sz="2000" b="0" i="0" u="none" strike="noStrike" kern="1200" cap="none" spc="60" normalizeH="0" baseline="0" noProof="0">
                <a:ln>
                  <a:noFill/>
                </a:ln>
                <a:solidFill>
                  <a:schemeClr val="accent2">
                    <a:lumMod val="75000"/>
                  </a:schemeClr>
                </a:solidFill>
                <a:effectLst/>
                <a:uLnTx/>
                <a:uFillTx/>
                <a:latin typeface="Open Sans"/>
                <a:ea typeface="Open Sans"/>
                <a:cs typeface="Open Sans"/>
              </a:rPr>
              <a:t> </a:t>
            </a:r>
            <a:r>
              <a:rPr kumimoji="0" lang="en-US" sz="2000" b="0" i="0" u="none" strike="noStrike" kern="1200" cap="none" spc="60" normalizeH="0" baseline="0" noProof="0" err="1">
                <a:ln>
                  <a:noFill/>
                </a:ln>
                <a:solidFill>
                  <a:schemeClr val="accent2">
                    <a:lumMod val="75000"/>
                  </a:schemeClr>
                </a:solidFill>
                <a:effectLst/>
                <a:uLnTx/>
                <a:uFillTx/>
                <a:latin typeface="Open Sans"/>
                <a:ea typeface="Open Sans"/>
                <a:cs typeface="Open Sans"/>
              </a:rPr>
              <a:t>estrategia</a:t>
            </a:r>
            <a:r>
              <a:rPr kumimoji="0" lang="en-US" sz="2000" b="0" i="0" u="none" strike="noStrike" kern="1200" cap="none" spc="60" normalizeH="0" baseline="0" noProof="0">
                <a:ln>
                  <a:noFill/>
                </a:ln>
                <a:solidFill>
                  <a:schemeClr val="accent2">
                    <a:lumMod val="75000"/>
                  </a:schemeClr>
                </a:solidFill>
                <a:effectLst/>
                <a:uLnTx/>
                <a:uFillTx/>
                <a:latin typeface="Open Sans"/>
                <a:ea typeface="Open Sans"/>
                <a:cs typeface="Open Sans"/>
              </a:rPr>
              <a:t> de </a:t>
            </a:r>
            <a:r>
              <a:rPr kumimoji="0" lang="en-US" sz="2000" b="0" i="0" u="none" strike="noStrike" kern="1200" cap="none" spc="60" normalizeH="0" baseline="0" noProof="0" err="1">
                <a:ln>
                  <a:noFill/>
                </a:ln>
                <a:solidFill>
                  <a:schemeClr val="accent2">
                    <a:lumMod val="75000"/>
                  </a:schemeClr>
                </a:solidFill>
                <a:effectLst/>
                <a:uLnTx/>
                <a:uFillTx/>
                <a:latin typeface="Open Sans"/>
                <a:ea typeface="Open Sans"/>
                <a:cs typeface="Open Sans"/>
              </a:rPr>
              <a:t>supervivencia</a:t>
            </a:r>
            <a:r>
              <a:rPr kumimoji="0" lang="en-US" sz="2000" b="0" i="0" u="none" strike="noStrike" kern="1200" cap="none" spc="60" normalizeH="0" baseline="0" noProof="0">
                <a:ln>
                  <a:noFill/>
                </a:ln>
                <a:solidFill>
                  <a:schemeClr val="accent2">
                    <a:lumMod val="75000"/>
                  </a:schemeClr>
                </a:solidFill>
                <a:effectLst/>
                <a:uLnTx/>
                <a:uFillTx/>
                <a:latin typeface="Open Sans"/>
                <a:ea typeface="Open Sans"/>
                <a:cs typeface="Open Sans"/>
              </a:rPr>
              <a:t> por </a:t>
            </a:r>
            <a:r>
              <a:rPr kumimoji="0" lang="en-US" sz="2000" b="0" i="0" u="none" strike="noStrike" kern="1200" cap="none" spc="60" normalizeH="0" baseline="0" noProof="0" err="1">
                <a:ln>
                  <a:noFill/>
                </a:ln>
                <a:solidFill>
                  <a:schemeClr val="accent2">
                    <a:lumMod val="75000"/>
                  </a:schemeClr>
                </a:solidFill>
                <a:effectLst/>
                <a:uLnTx/>
                <a:uFillTx/>
                <a:latin typeface="Open Sans"/>
                <a:ea typeface="Open Sans"/>
                <a:cs typeface="Open Sans"/>
              </a:rPr>
              <a:t>alguna</a:t>
            </a:r>
            <a:r>
              <a:rPr kumimoji="0" lang="en-US" sz="2000" b="0" i="0" u="none" strike="noStrike" kern="1200" cap="none" spc="60" normalizeH="0" baseline="0" noProof="0">
                <a:ln>
                  <a:noFill/>
                </a:ln>
                <a:solidFill>
                  <a:schemeClr val="accent2">
                    <a:lumMod val="75000"/>
                  </a:schemeClr>
                </a:solidFill>
                <a:effectLst/>
                <a:uLnTx/>
                <a:uFillTx/>
                <a:latin typeface="Open Sans"/>
                <a:ea typeface="Open Sans"/>
                <a:cs typeface="Open Sans"/>
              </a:rPr>
              <a:t> </a:t>
            </a:r>
            <a:r>
              <a:rPr kumimoji="0" lang="en-US" sz="2000" b="0" i="0" u="none" strike="noStrike" kern="1200" cap="none" spc="60" normalizeH="0" baseline="0" noProof="0" err="1">
                <a:ln>
                  <a:noFill/>
                </a:ln>
                <a:solidFill>
                  <a:schemeClr val="accent2">
                    <a:lumMod val="75000"/>
                  </a:schemeClr>
                </a:solidFill>
                <a:effectLst/>
                <a:uLnTx/>
                <a:uFillTx/>
                <a:latin typeface="Open Sans"/>
                <a:ea typeface="Open Sans"/>
                <a:cs typeface="Open Sans"/>
              </a:rPr>
              <a:t>otra</a:t>
            </a:r>
            <a:r>
              <a:rPr kumimoji="0" lang="en-US" sz="2000" b="0" i="0" u="none" strike="noStrike" kern="1200" cap="none" spc="60" normalizeH="0" baseline="0" noProof="0">
                <a:ln>
                  <a:noFill/>
                </a:ln>
                <a:solidFill>
                  <a:schemeClr val="accent2">
                    <a:lumMod val="75000"/>
                  </a:schemeClr>
                </a:solidFill>
                <a:effectLst/>
                <a:uLnTx/>
                <a:uFillTx/>
                <a:latin typeface="Open Sans"/>
                <a:ea typeface="Open Sans"/>
                <a:cs typeface="Open Sans"/>
              </a:rPr>
              <a:t> </a:t>
            </a:r>
            <a:r>
              <a:rPr kumimoji="0" lang="en-US" sz="2000" b="0" i="0" u="none" strike="noStrike" kern="1200" cap="none" spc="60" normalizeH="0" baseline="0" noProof="0" err="1">
                <a:ln>
                  <a:noFill/>
                </a:ln>
                <a:solidFill>
                  <a:schemeClr val="accent2">
                    <a:lumMod val="75000"/>
                  </a:schemeClr>
                </a:solidFill>
                <a:effectLst/>
                <a:uLnTx/>
                <a:uFillTx/>
                <a:latin typeface="Open Sans"/>
                <a:ea typeface="Open Sans"/>
                <a:cs typeface="Open Sans"/>
              </a:rPr>
              <a:t>razón</a:t>
            </a:r>
            <a:r>
              <a:rPr kumimoji="0" lang="en-US" sz="2000" b="0" i="0" u="none" strike="noStrike" kern="1200" cap="none" spc="60" normalizeH="0" baseline="0" noProof="0">
                <a:ln>
                  <a:noFill/>
                </a:ln>
                <a:solidFill>
                  <a:schemeClr val="accent2">
                    <a:lumMod val="75000"/>
                  </a:schemeClr>
                </a:solidFill>
                <a:effectLst/>
                <a:uLnTx/>
                <a:uFillTx/>
                <a:latin typeface="Open Sans"/>
                <a:ea typeface="Open Sans"/>
                <a:cs typeface="Open Sans"/>
              </a:rPr>
              <a:t> no </a:t>
            </a:r>
            <a:r>
              <a:rPr kumimoji="0" lang="en-US" sz="2000" b="0" i="0" u="none" strike="noStrike" kern="1200" cap="none" spc="60" normalizeH="0" baseline="0" noProof="0" err="1">
                <a:ln>
                  <a:noFill/>
                </a:ln>
                <a:solidFill>
                  <a:schemeClr val="accent2">
                    <a:lumMod val="75000"/>
                  </a:schemeClr>
                </a:solidFill>
                <a:effectLst/>
                <a:uLnTx/>
                <a:uFillTx/>
                <a:latin typeface="Open Sans"/>
                <a:ea typeface="Open Sans"/>
                <a:cs typeface="Open Sans"/>
              </a:rPr>
              <a:t>relacionada</a:t>
            </a:r>
            <a:r>
              <a:rPr kumimoji="0" lang="en-US" sz="2000" b="0" i="0" u="none" strike="noStrike" kern="1200" cap="none" spc="60" normalizeH="0" baseline="0" noProof="0">
                <a:ln>
                  <a:noFill/>
                </a:ln>
                <a:solidFill>
                  <a:schemeClr val="accent2">
                    <a:lumMod val="75000"/>
                  </a:schemeClr>
                </a:solidFill>
                <a:effectLst/>
                <a:uLnTx/>
                <a:uFillTx/>
                <a:latin typeface="Open Sans"/>
                <a:ea typeface="Open Sans"/>
                <a:cs typeface="Open Sans"/>
              </a:rPr>
              <a:t> con la </a:t>
            </a:r>
            <a:r>
              <a:rPr kumimoji="0" lang="en-US" sz="2000" b="0" i="0" u="none" strike="noStrike" kern="1200" cap="none" spc="60" normalizeH="0" baseline="0" noProof="0" err="1">
                <a:ln>
                  <a:noFill/>
                </a:ln>
                <a:solidFill>
                  <a:schemeClr val="accent2">
                    <a:lumMod val="75000"/>
                  </a:schemeClr>
                </a:solidFill>
                <a:effectLst/>
                <a:uLnTx/>
                <a:uFillTx/>
                <a:latin typeface="Open Sans"/>
                <a:ea typeface="Open Sans"/>
                <a:cs typeface="Open Sans"/>
              </a:rPr>
              <a:t>falta</a:t>
            </a:r>
            <a:r>
              <a:rPr kumimoji="0" lang="en-US" sz="2000" b="0" i="0" u="none" strike="noStrike" kern="1200" cap="none" spc="60" normalizeH="0" baseline="0" noProof="0">
                <a:ln>
                  <a:noFill/>
                </a:ln>
                <a:solidFill>
                  <a:schemeClr val="accent2">
                    <a:lumMod val="75000"/>
                  </a:schemeClr>
                </a:solidFill>
                <a:effectLst/>
                <a:uLnTx/>
                <a:uFillTx/>
                <a:latin typeface="Open Sans"/>
                <a:ea typeface="Open Sans"/>
                <a:cs typeface="Open Sans"/>
              </a:rPr>
              <a:t> de </a:t>
            </a:r>
            <a:r>
              <a:rPr kumimoji="0" lang="en-US" sz="2000" b="0" i="0" u="none" strike="noStrike" kern="1200" cap="none" spc="60" normalizeH="0" baseline="0" noProof="0" err="1">
                <a:ln>
                  <a:noFill/>
                </a:ln>
                <a:solidFill>
                  <a:schemeClr val="accent2">
                    <a:lumMod val="75000"/>
                  </a:schemeClr>
                </a:solidFill>
                <a:effectLst/>
                <a:uLnTx/>
                <a:uFillTx/>
                <a:latin typeface="Open Sans"/>
                <a:ea typeface="Open Sans"/>
                <a:cs typeface="Open Sans"/>
              </a:rPr>
              <a:t>alimentos</a:t>
            </a:r>
            <a:r>
              <a:rPr kumimoji="0" lang="en-US" sz="2000" b="0" i="0" u="none" strike="noStrike" kern="1200" cap="none" spc="60" normalizeH="0" baseline="0" noProof="0">
                <a:ln>
                  <a:noFill/>
                </a:ln>
                <a:solidFill>
                  <a:schemeClr val="accent2">
                    <a:lumMod val="75000"/>
                  </a:schemeClr>
                </a:solidFill>
                <a:effectLst/>
                <a:uLnTx/>
                <a:uFillTx/>
                <a:latin typeface="Open Sans"/>
                <a:ea typeface="Open Sans"/>
                <a:cs typeface="Open Sans"/>
              </a:rPr>
              <a:t> o de dinero para </a:t>
            </a:r>
            <a:r>
              <a:rPr kumimoji="0" lang="en-US" sz="2000" b="0" i="0" u="none" strike="noStrike" kern="1200" cap="none" spc="60" normalizeH="0" baseline="0" noProof="0" err="1">
                <a:ln>
                  <a:noFill/>
                </a:ln>
                <a:solidFill>
                  <a:schemeClr val="accent2">
                    <a:lumMod val="75000"/>
                  </a:schemeClr>
                </a:solidFill>
                <a:effectLst/>
                <a:uLnTx/>
                <a:uFillTx/>
                <a:latin typeface="Open Sans"/>
                <a:ea typeface="Open Sans"/>
                <a:cs typeface="Open Sans"/>
              </a:rPr>
              <a:t>comprarlos</a:t>
            </a:r>
            <a:r>
              <a:rPr kumimoji="0" lang="en-US" sz="2000" b="0" i="0" u="none" strike="noStrike" kern="1200" cap="none" spc="60" normalizeH="0" baseline="0" noProof="0">
                <a:ln>
                  <a:noFill/>
                </a:ln>
                <a:solidFill>
                  <a:schemeClr val="accent2">
                    <a:lumMod val="75000"/>
                  </a:schemeClr>
                </a:solidFill>
                <a:effectLst/>
                <a:uLnTx/>
                <a:uFillTx/>
                <a:latin typeface="Open Sans"/>
                <a:ea typeface="Open Sans"/>
                <a:cs typeface="Open Sans"/>
              </a:rPr>
              <a:t>.</a:t>
            </a:r>
          </a:p>
        </p:txBody>
      </p:sp>
      <p:pic>
        <p:nvPicPr>
          <p:cNvPr id="1028" name="Picture 4">
            <a:extLst>
              <a:ext uri="{FF2B5EF4-FFF2-40B4-BE49-F238E27FC236}">
                <a16:creationId xmlns:a16="http://schemas.microsoft.com/office/drawing/2014/main" id="{D28E44E9-236F-B0C1-5E61-8DBB3677D6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4218" y="410687"/>
            <a:ext cx="1824237" cy="1206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271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MÓDULO LCS-FS: opciones de respuesta</a:t>
            </a:r>
          </a:p>
        </p:txBody>
      </p:sp>
      <p:sp>
        <p:nvSpPr>
          <p:cNvPr id="5" name="TextBox 4">
            <a:extLst>
              <a:ext uri="{FF2B5EF4-FFF2-40B4-BE49-F238E27FC236}">
                <a16:creationId xmlns:a16="http://schemas.microsoft.com/office/drawing/2014/main" id="{F57AC735-BE46-1F92-204E-30CE660E4BFA}"/>
              </a:ext>
            </a:extLst>
          </p:cNvPr>
          <p:cNvSpPr txBox="1"/>
          <p:nvPr/>
        </p:nvSpPr>
        <p:spPr>
          <a:xfrm>
            <a:off x="2024544" y="1629917"/>
            <a:ext cx="2975294" cy="4185761"/>
          </a:xfrm>
          <a:prstGeom prst="rect">
            <a:avLst/>
          </a:prstGeom>
          <a:noFill/>
          <a:ln w="57150">
            <a:solidFill>
              <a:schemeClr val="bg1">
                <a:lumMod val="50000"/>
              </a:schemeClr>
            </a:solidFill>
          </a:ln>
        </p:spPr>
        <p:txBody>
          <a:bodyPr wrap="square" lIns="91440" tIns="45720" rIns="91440" bIns="45720" rtlCol="0" anchor="t">
            <a:spAutoFit/>
          </a:bodyPr>
          <a:lstStyle/>
          <a:p>
            <a:r>
              <a:rPr lang="en-US" sz="1400" b="1" u="sng" spc="60" err="1">
                <a:latin typeface="Open Sans"/>
                <a:ea typeface="Open Sans"/>
                <a:cs typeface="Open Sans"/>
              </a:rPr>
              <a:t>Sólo</a:t>
            </a:r>
            <a:r>
              <a:rPr lang="en-US" sz="1400" b="1" u="sng" spc="60">
                <a:latin typeface="Open Sans"/>
                <a:ea typeface="Open Sans"/>
                <a:cs typeface="Open Sans"/>
              </a:rPr>
              <a:t> hay 4 </a:t>
            </a:r>
            <a:r>
              <a:rPr lang="en-US" sz="1400" b="1" spc="60" err="1">
                <a:latin typeface="Open Sans"/>
                <a:ea typeface="Open Sans"/>
                <a:cs typeface="Open Sans"/>
              </a:rPr>
              <a:t>posibles</a:t>
            </a:r>
            <a:r>
              <a:rPr lang="en-US" sz="1400" b="1" spc="60">
                <a:latin typeface="Open Sans"/>
                <a:ea typeface="Open Sans"/>
                <a:cs typeface="Open Sans"/>
              </a:rPr>
              <a:t> </a:t>
            </a:r>
            <a:r>
              <a:rPr lang="en-US" sz="1400" b="1" spc="60" err="1">
                <a:latin typeface="Open Sans"/>
                <a:ea typeface="Open Sans"/>
                <a:cs typeface="Open Sans"/>
              </a:rPr>
              <a:t>opciones</a:t>
            </a:r>
            <a:r>
              <a:rPr lang="en-US" sz="1400" b="1" spc="60">
                <a:latin typeface="Open Sans"/>
                <a:ea typeface="Open Sans"/>
                <a:cs typeface="Open Sans"/>
              </a:rPr>
              <a:t> de </a:t>
            </a:r>
            <a:r>
              <a:rPr lang="en-US" sz="1400" b="1" spc="60" err="1">
                <a:latin typeface="Open Sans"/>
                <a:ea typeface="Open Sans"/>
                <a:cs typeface="Open Sans"/>
              </a:rPr>
              <a:t>respuesta</a:t>
            </a:r>
            <a:r>
              <a:rPr lang="en-US" sz="1400" b="1" spc="60">
                <a:latin typeface="Open Sans"/>
                <a:ea typeface="Open Sans"/>
                <a:cs typeface="Open Sans"/>
              </a:rPr>
              <a:t> </a:t>
            </a:r>
            <a:r>
              <a:rPr lang="en-US" sz="1400" b="1" spc="60" err="1">
                <a:latin typeface="Open Sans"/>
                <a:ea typeface="Open Sans"/>
                <a:cs typeface="Open Sans"/>
              </a:rPr>
              <a:t>estándar</a:t>
            </a:r>
            <a:r>
              <a:rPr lang="en-US" sz="1400" b="1" spc="60">
                <a:latin typeface="Open Sans"/>
                <a:ea typeface="Open Sans"/>
                <a:cs typeface="Open Sans"/>
              </a:rPr>
              <a:t> para </a:t>
            </a:r>
            <a:r>
              <a:rPr lang="en-US" sz="1400" b="1" spc="60" err="1">
                <a:latin typeface="Open Sans"/>
                <a:ea typeface="Open Sans"/>
                <a:cs typeface="Open Sans"/>
              </a:rPr>
              <a:t>cada</a:t>
            </a:r>
            <a:r>
              <a:rPr lang="en-US" sz="1400" b="1" spc="60">
                <a:latin typeface="Open Sans"/>
                <a:ea typeface="Open Sans"/>
                <a:cs typeface="Open Sans"/>
              </a:rPr>
              <a:t> </a:t>
            </a:r>
            <a:r>
              <a:rPr lang="en-US" sz="1400" b="1" spc="60" err="1">
                <a:latin typeface="Open Sans"/>
                <a:ea typeface="Open Sans"/>
                <a:cs typeface="Open Sans"/>
              </a:rPr>
              <a:t>estrategia</a:t>
            </a:r>
            <a:r>
              <a:rPr lang="en-US" sz="1400" b="1" spc="60">
                <a:latin typeface="Open Sans"/>
                <a:ea typeface="Open Sans"/>
                <a:cs typeface="Open Sans"/>
              </a:rPr>
              <a:t>: </a:t>
            </a:r>
            <a:endParaRPr lang="en-US" sz="1400" b="1" spc="60">
              <a:latin typeface="Open Sans" charset="0"/>
              <a:ea typeface="Open Sans" charset="0"/>
              <a:cs typeface="Open Sans" charset="0"/>
            </a:endParaRPr>
          </a:p>
          <a:p>
            <a:endParaRPr lang="en-US" sz="1400" spc="60">
              <a:latin typeface="Open Sans" charset="0"/>
              <a:ea typeface="Open Sans" charset="0"/>
              <a:cs typeface="Open Sans" charset="0"/>
            </a:endParaRPr>
          </a:p>
          <a:p>
            <a:r>
              <a:rPr lang="en-US" sz="1400" spc="60">
                <a:latin typeface="Open Sans"/>
                <a:ea typeface="Open Sans"/>
                <a:cs typeface="Open Sans"/>
              </a:rPr>
              <a:t>10 = No </a:t>
            </a:r>
            <a:r>
              <a:rPr lang="en-US" sz="1400" spc="60" err="1">
                <a:latin typeface="Open Sans"/>
                <a:ea typeface="Open Sans"/>
                <a:cs typeface="Open Sans"/>
              </a:rPr>
              <a:t>porque</a:t>
            </a:r>
            <a:r>
              <a:rPr lang="en-US" sz="1400" spc="60">
                <a:latin typeface="Open Sans"/>
                <a:ea typeface="Open Sans"/>
                <a:cs typeface="Open Sans"/>
              </a:rPr>
              <a:t> no era </a:t>
            </a:r>
            <a:r>
              <a:rPr lang="en-US" sz="1400" spc="60" err="1">
                <a:latin typeface="Open Sans"/>
                <a:ea typeface="Open Sans"/>
                <a:cs typeface="Open Sans"/>
              </a:rPr>
              <a:t>necesario</a:t>
            </a:r>
            <a:r>
              <a:rPr lang="en-US" sz="1400" spc="60">
                <a:latin typeface="Open Sans"/>
                <a:ea typeface="Open Sans"/>
                <a:cs typeface="Open Sans"/>
              </a:rPr>
              <a:t>.</a:t>
            </a:r>
          </a:p>
          <a:p>
            <a:endParaRPr lang="en-US" sz="1400" spc="60">
              <a:latin typeface="Open Sans" charset="0"/>
              <a:ea typeface="Open Sans" charset="0"/>
              <a:cs typeface="Open Sans" charset="0"/>
            </a:endParaRPr>
          </a:p>
          <a:p>
            <a:r>
              <a:rPr lang="en-US" sz="1400" spc="60">
                <a:latin typeface="Open Sans"/>
                <a:ea typeface="Open Sans"/>
                <a:cs typeface="Open Sans"/>
              </a:rPr>
              <a:t>20 = No </a:t>
            </a:r>
            <a:r>
              <a:rPr lang="en-GB" sz="1400" spc="60" err="1">
                <a:latin typeface="Open Sans"/>
                <a:ea typeface="Open Sans"/>
                <a:cs typeface="Open Sans"/>
              </a:rPr>
              <a:t>porque</a:t>
            </a:r>
            <a:r>
              <a:rPr lang="en-GB" sz="1400" spc="60">
                <a:latin typeface="Open Sans"/>
                <a:ea typeface="Open Sans"/>
                <a:cs typeface="Open Sans"/>
              </a:rPr>
              <a:t> </a:t>
            </a:r>
            <a:r>
              <a:rPr lang="en-GB" sz="1400" spc="60" err="1">
                <a:latin typeface="Open Sans"/>
                <a:ea typeface="Open Sans"/>
                <a:cs typeface="Open Sans"/>
              </a:rPr>
              <a:t>ya</a:t>
            </a:r>
            <a:r>
              <a:rPr lang="en-GB" sz="1400" spc="60">
                <a:latin typeface="Open Sans"/>
                <a:ea typeface="Open Sans"/>
                <a:cs typeface="Open Sans"/>
              </a:rPr>
              <a:t> </a:t>
            </a:r>
            <a:r>
              <a:rPr lang="en-GB" sz="1400" spc="60" err="1">
                <a:latin typeface="Open Sans"/>
                <a:ea typeface="Open Sans"/>
                <a:cs typeface="Open Sans"/>
              </a:rPr>
              <a:t>hemos</a:t>
            </a:r>
            <a:r>
              <a:rPr lang="en-GB" sz="1400" spc="60">
                <a:latin typeface="Open Sans"/>
                <a:ea typeface="Open Sans"/>
                <a:cs typeface="Open Sans"/>
              </a:rPr>
              <a:t> </a:t>
            </a:r>
            <a:r>
              <a:rPr lang="en-GB" sz="1400" spc="60" err="1">
                <a:latin typeface="Open Sans"/>
                <a:ea typeface="Open Sans"/>
                <a:cs typeface="Open Sans"/>
              </a:rPr>
              <a:t>vendido</a:t>
            </a:r>
            <a:r>
              <a:rPr lang="en-GB" sz="1400" spc="60">
                <a:latin typeface="Open Sans"/>
                <a:ea typeface="Open Sans"/>
                <a:cs typeface="Open Sans"/>
              </a:rPr>
              <a:t> </a:t>
            </a:r>
            <a:r>
              <a:rPr lang="en-GB" sz="1400" spc="60" err="1">
                <a:latin typeface="Open Sans"/>
                <a:ea typeface="Open Sans"/>
                <a:cs typeface="Open Sans"/>
              </a:rPr>
              <a:t>esos</a:t>
            </a:r>
            <a:r>
              <a:rPr lang="en-GB" sz="1400" spc="60">
                <a:latin typeface="Open Sans"/>
                <a:ea typeface="Open Sans"/>
                <a:cs typeface="Open Sans"/>
              </a:rPr>
              <a:t> </a:t>
            </a:r>
            <a:r>
              <a:rPr lang="en-GB" sz="1400" spc="60" err="1">
                <a:latin typeface="Open Sans"/>
                <a:ea typeface="Open Sans"/>
                <a:cs typeface="Open Sans"/>
              </a:rPr>
              <a:t>activos</a:t>
            </a:r>
            <a:r>
              <a:rPr lang="en-GB" sz="1400" spc="60">
                <a:latin typeface="Open Sans"/>
                <a:ea typeface="Open Sans"/>
                <a:cs typeface="Open Sans"/>
              </a:rPr>
              <a:t> o </a:t>
            </a:r>
            <a:r>
              <a:rPr lang="en-GB" sz="1400" spc="60" err="1">
                <a:latin typeface="Open Sans"/>
                <a:ea typeface="Open Sans"/>
                <a:cs typeface="Open Sans"/>
              </a:rPr>
              <a:t>hemos</a:t>
            </a:r>
            <a:r>
              <a:rPr lang="en-GB" sz="1400" spc="60">
                <a:latin typeface="Open Sans"/>
                <a:ea typeface="Open Sans"/>
                <a:cs typeface="Open Sans"/>
              </a:rPr>
              <a:t> </a:t>
            </a:r>
            <a:r>
              <a:rPr lang="en-GB" sz="1400" spc="60" err="1">
                <a:latin typeface="Open Sans"/>
                <a:ea typeface="Open Sans"/>
                <a:cs typeface="Open Sans"/>
              </a:rPr>
              <a:t>aplicado</a:t>
            </a:r>
            <a:r>
              <a:rPr lang="en-GB" sz="1400" spc="60">
                <a:latin typeface="Open Sans"/>
                <a:ea typeface="Open Sans"/>
                <a:cs typeface="Open Sans"/>
              </a:rPr>
              <a:t> </a:t>
            </a:r>
            <a:r>
              <a:rPr lang="en-GB" sz="1400" spc="60" err="1">
                <a:latin typeface="Open Sans"/>
                <a:ea typeface="Open Sans"/>
                <a:cs typeface="Open Sans"/>
              </a:rPr>
              <a:t>esa</a:t>
            </a:r>
            <a:r>
              <a:rPr lang="en-GB" sz="1400" spc="60">
                <a:latin typeface="Open Sans"/>
                <a:ea typeface="Open Sans"/>
                <a:cs typeface="Open Sans"/>
              </a:rPr>
              <a:t> </a:t>
            </a:r>
            <a:r>
              <a:rPr lang="en-GB" sz="1400" spc="60" err="1">
                <a:latin typeface="Open Sans"/>
                <a:ea typeface="Open Sans"/>
                <a:cs typeface="Open Sans"/>
              </a:rPr>
              <a:t>acción</a:t>
            </a:r>
            <a:r>
              <a:rPr lang="en-GB" sz="1400" spc="60">
                <a:latin typeface="Open Sans"/>
                <a:ea typeface="Open Sans"/>
                <a:cs typeface="Open Sans"/>
              </a:rPr>
              <a:t> </a:t>
            </a:r>
            <a:r>
              <a:rPr lang="en-GB" sz="1400" spc="60" err="1">
                <a:latin typeface="Open Sans"/>
                <a:ea typeface="Open Sans"/>
                <a:cs typeface="Open Sans"/>
              </a:rPr>
              <a:t>en</a:t>
            </a:r>
            <a:r>
              <a:rPr lang="en-GB" sz="1400" spc="60">
                <a:latin typeface="Open Sans"/>
                <a:ea typeface="Open Sans"/>
                <a:cs typeface="Open Sans"/>
              </a:rPr>
              <a:t> </a:t>
            </a:r>
            <a:r>
              <a:rPr lang="en-GB" sz="1400" spc="60" err="1">
                <a:latin typeface="Open Sans"/>
                <a:ea typeface="Open Sans"/>
                <a:cs typeface="Open Sans"/>
              </a:rPr>
              <a:t>los</a:t>
            </a:r>
            <a:r>
              <a:rPr lang="en-GB" sz="1400" spc="60">
                <a:latin typeface="Open Sans"/>
                <a:ea typeface="Open Sans"/>
                <a:cs typeface="Open Sans"/>
              </a:rPr>
              <a:t> </a:t>
            </a:r>
            <a:r>
              <a:rPr lang="en-GB" sz="1400" spc="60" err="1">
                <a:latin typeface="Open Sans"/>
                <a:ea typeface="Open Sans"/>
                <a:cs typeface="Open Sans"/>
              </a:rPr>
              <a:t>últimos</a:t>
            </a:r>
            <a:r>
              <a:rPr lang="en-GB" sz="1400" spc="60">
                <a:latin typeface="Open Sans"/>
                <a:ea typeface="Open Sans"/>
                <a:cs typeface="Open Sans"/>
              </a:rPr>
              <a:t> 12 meses y no </a:t>
            </a:r>
            <a:r>
              <a:rPr lang="en-GB" sz="1400" spc="60" err="1">
                <a:latin typeface="Open Sans"/>
                <a:ea typeface="Open Sans"/>
                <a:cs typeface="Open Sans"/>
              </a:rPr>
              <a:t>podemos</a:t>
            </a:r>
            <a:r>
              <a:rPr lang="en-GB" sz="1400" spc="60">
                <a:latin typeface="Open Sans"/>
                <a:ea typeface="Open Sans"/>
                <a:cs typeface="Open Sans"/>
              </a:rPr>
              <a:t> </a:t>
            </a:r>
            <a:r>
              <a:rPr lang="en-GB" sz="1400" spc="60" err="1">
                <a:latin typeface="Open Sans"/>
                <a:ea typeface="Open Sans"/>
                <a:cs typeface="Open Sans"/>
              </a:rPr>
              <a:t>seguir</a:t>
            </a:r>
            <a:r>
              <a:rPr lang="en-GB" sz="1400" spc="60">
                <a:latin typeface="Open Sans"/>
                <a:ea typeface="Open Sans"/>
                <a:cs typeface="Open Sans"/>
              </a:rPr>
              <a:t> </a:t>
            </a:r>
            <a:r>
              <a:rPr lang="en-GB" sz="1400" spc="60" err="1">
                <a:latin typeface="Open Sans"/>
                <a:ea typeface="Open Sans"/>
                <a:cs typeface="Open Sans"/>
              </a:rPr>
              <a:t>haciendolo</a:t>
            </a:r>
            <a:r>
              <a:rPr lang="en-GB" sz="1400" spc="60">
                <a:latin typeface="Open Sans"/>
                <a:ea typeface="Open Sans"/>
                <a:cs typeface="Open Sans"/>
              </a:rPr>
              <a:t>.</a:t>
            </a:r>
          </a:p>
          <a:p>
            <a:endParaRPr lang="en-US" sz="1400" spc="60">
              <a:latin typeface="Open Sans" charset="0"/>
              <a:ea typeface="Open Sans" charset="0"/>
              <a:cs typeface="Open Sans" charset="0"/>
            </a:endParaRPr>
          </a:p>
          <a:p>
            <a:r>
              <a:rPr lang="en-US" sz="1400" spc="60">
                <a:latin typeface="Open Sans"/>
                <a:ea typeface="Open Sans"/>
                <a:cs typeface="Open Sans"/>
              </a:rPr>
              <a:t>30= </a:t>
            </a:r>
            <a:r>
              <a:rPr lang="en-US" sz="1400" spc="60" err="1">
                <a:latin typeface="Open Sans"/>
                <a:ea typeface="Open Sans"/>
                <a:cs typeface="Open Sans"/>
              </a:rPr>
              <a:t>Sí</a:t>
            </a:r>
          </a:p>
          <a:p>
            <a:endParaRPr lang="en-US" sz="1400" spc="60">
              <a:latin typeface="Open Sans" charset="0"/>
              <a:ea typeface="Open Sans" charset="0"/>
              <a:cs typeface="Open Sans" charset="0"/>
            </a:endParaRPr>
          </a:p>
          <a:p>
            <a:r>
              <a:rPr lang="en-US" sz="1400" spc="60">
                <a:latin typeface="Open Sans"/>
                <a:ea typeface="Open Sans"/>
                <a:cs typeface="Open Sans"/>
              </a:rPr>
              <a:t>9999= No </a:t>
            </a:r>
            <a:r>
              <a:rPr lang="en-US" sz="1400" spc="60" err="1">
                <a:latin typeface="Open Sans"/>
                <a:ea typeface="Open Sans"/>
                <a:cs typeface="Open Sans"/>
              </a:rPr>
              <a:t>aplicable</a:t>
            </a:r>
            <a:r>
              <a:rPr lang="en-US" sz="1400" spc="60">
                <a:latin typeface="Open Sans"/>
                <a:ea typeface="Open Sans"/>
                <a:cs typeface="Open Sans"/>
              </a:rPr>
              <a:t> (no </a:t>
            </a:r>
            <a:r>
              <a:rPr lang="en-US" sz="1400" spc="60" err="1">
                <a:latin typeface="Open Sans"/>
                <a:ea typeface="Open Sans"/>
                <a:cs typeface="Open Sans"/>
              </a:rPr>
              <a:t>tiene</a:t>
            </a:r>
            <a:r>
              <a:rPr lang="en-US" sz="1400" spc="60">
                <a:latin typeface="Open Sans"/>
                <a:ea typeface="Open Sans"/>
                <a:cs typeface="Open Sans"/>
              </a:rPr>
              <a:t> </a:t>
            </a:r>
            <a:r>
              <a:rPr lang="en-US" sz="1400" spc="60" err="1">
                <a:latin typeface="Open Sans"/>
                <a:ea typeface="Open Sans"/>
                <a:cs typeface="Open Sans"/>
              </a:rPr>
              <a:t>acceso</a:t>
            </a:r>
            <a:r>
              <a:rPr lang="en-US" sz="1400" spc="60">
                <a:latin typeface="Open Sans"/>
                <a:ea typeface="Open Sans"/>
                <a:cs typeface="Open Sans"/>
              </a:rPr>
              <a:t> a </a:t>
            </a:r>
            <a:r>
              <a:rPr lang="en-US" sz="1400" spc="60" err="1">
                <a:latin typeface="Open Sans"/>
                <a:ea typeface="Open Sans"/>
                <a:cs typeface="Open Sans"/>
              </a:rPr>
              <a:t>esta</a:t>
            </a:r>
            <a:r>
              <a:rPr lang="en-US" sz="1400" spc="60">
                <a:latin typeface="Open Sans"/>
                <a:ea typeface="Open Sans"/>
                <a:cs typeface="Open Sans"/>
              </a:rPr>
              <a:t> </a:t>
            </a:r>
            <a:r>
              <a:rPr lang="en-US" sz="1400" spc="60" err="1">
                <a:latin typeface="Open Sans"/>
                <a:ea typeface="Open Sans"/>
                <a:cs typeface="Open Sans"/>
              </a:rPr>
              <a:t>estrategia</a:t>
            </a:r>
            <a:r>
              <a:rPr lang="en-US" sz="1400" spc="60">
                <a:latin typeface="Open Sans"/>
                <a:ea typeface="Open Sans"/>
                <a:cs typeface="Open Sans"/>
              </a:rPr>
              <a:t>)</a:t>
            </a:r>
          </a:p>
        </p:txBody>
      </p:sp>
      <p:sp>
        <p:nvSpPr>
          <p:cNvPr id="2" name="TextBox 1">
            <a:extLst>
              <a:ext uri="{FF2B5EF4-FFF2-40B4-BE49-F238E27FC236}">
                <a16:creationId xmlns:a16="http://schemas.microsoft.com/office/drawing/2014/main" id="{7927E180-AB69-33EF-BC86-1B5DD6F9DF15}"/>
              </a:ext>
            </a:extLst>
          </p:cNvPr>
          <p:cNvSpPr txBox="1"/>
          <p:nvPr/>
        </p:nvSpPr>
        <p:spPr>
          <a:xfrm>
            <a:off x="6341790" y="4460217"/>
            <a:ext cx="5198379" cy="1384995"/>
          </a:xfrm>
          <a:prstGeom prst="rect">
            <a:avLst/>
          </a:prstGeom>
          <a:noFill/>
          <a:ln w="57150">
            <a:solidFill>
              <a:schemeClr val="bg1">
                <a:lumMod val="50000"/>
              </a:schemeClr>
            </a:solidFill>
          </a:ln>
        </p:spPr>
        <p:txBody>
          <a:bodyPr wrap="square" rtlCol="0">
            <a:spAutoFit/>
          </a:bodyPr>
          <a:lstStyle/>
          <a:p>
            <a:r>
              <a:rPr lang="en-US" sz="1400" spc="60" err="1">
                <a:latin typeface="Open Sans" charset="0"/>
                <a:ea typeface="Open Sans" charset="0"/>
                <a:cs typeface="Open Sans" charset="0"/>
              </a:rPr>
              <a:t>Significa</a:t>
            </a:r>
            <a:r>
              <a:rPr lang="en-US" sz="1400" spc="60">
                <a:latin typeface="Open Sans" charset="0"/>
                <a:ea typeface="Open Sans" charset="0"/>
                <a:cs typeface="Open Sans" charset="0"/>
              </a:rPr>
              <a:t> que un </a:t>
            </a:r>
            <a:r>
              <a:rPr lang="en-US" sz="1400" spc="60" err="1">
                <a:latin typeface="Open Sans" charset="0"/>
                <a:ea typeface="Open Sans" charset="0"/>
                <a:cs typeface="Open Sans" charset="0"/>
              </a:rPr>
              <a:t>hogar</a:t>
            </a:r>
            <a:r>
              <a:rPr lang="en-US" sz="1400" spc="60">
                <a:latin typeface="Open Sans" charset="0"/>
                <a:ea typeface="Open Sans" charset="0"/>
                <a:cs typeface="Open Sans" charset="0"/>
              </a:rPr>
              <a:t> no </a:t>
            </a:r>
            <a:r>
              <a:rPr lang="en-US" sz="1400" spc="60" err="1">
                <a:latin typeface="Open Sans" charset="0"/>
                <a:ea typeface="Open Sans" charset="0"/>
                <a:cs typeface="Open Sans" charset="0"/>
              </a:rPr>
              <a:t>puede</a:t>
            </a:r>
            <a:r>
              <a:rPr lang="en-US" sz="1400" spc="60">
                <a:latin typeface="Open Sans" charset="0"/>
                <a:ea typeface="Open Sans" charset="0"/>
                <a:cs typeface="Open Sans" charset="0"/>
              </a:rPr>
              <a:t> </a:t>
            </a:r>
            <a:r>
              <a:rPr lang="en-US" sz="1400" spc="60" err="1">
                <a:latin typeface="Open Sans" charset="0"/>
                <a:ea typeface="Open Sans" charset="0"/>
                <a:cs typeface="Open Sans" charset="0"/>
              </a:rPr>
              <a:t>recurrir</a:t>
            </a:r>
            <a:r>
              <a:rPr lang="en-US" sz="1400" spc="60">
                <a:latin typeface="Open Sans" charset="0"/>
                <a:ea typeface="Open Sans" charset="0"/>
                <a:cs typeface="Open Sans" charset="0"/>
              </a:rPr>
              <a:t> a </a:t>
            </a:r>
            <a:r>
              <a:rPr lang="en-US" sz="1400" spc="60" err="1">
                <a:latin typeface="Open Sans" charset="0"/>
                <a:ea typeface="Open Sans" charset="0"/>
                <a:cs typeface="Open Sans" charset="0"/>
              </a:rPr>
              <a:t>una</a:t>
            </a:r>
            <a:r>
              <a:rPr lang="en-US" sz="1400" spc="60">
                <a:latin typeface="Open Sans" charset="0"/>
                <a:ea typeface="Open Sans" charset="0"/>
                <a:cs typeface="Open Sans" charset="0"/>
              </a:rPr>
              <a:t> </a:t>
            </a:r>
            <a:r>
              <a:rPr lang="en-US" sz="1400" spc="60" err="1">
                <a:latin typeface="Open Sans" charset="0"/>
                <a:ea typeface="Open Sans" charset="0"/>
                <a:cs typeface="Open Sans" charset="0"/>
              </a:rPr>
              <a:t>estrategia</a:t>
            </a:r>
            <a:r>
              <a:rPr lang="en-US" sz="1400" spc="60">
                <a:latin typeface="Open Sans" charset="0"/>
                <a:ea typeface="Open Sans" charset="0"/>
                <a:cs typeface="Open Sans" charset="0"/>
              </a:rPr>
              <a:t> de </a:t>
            </a:r>
            <a:r>
              <a:rPr lang="en-US" sz="1400" spc="60" err="1">
                <a:latin typeface="Open Sans" charset="0"/>
                <a:ea typeface="Open Sans" charset="0"/>
                <a:cs typeface="Open Sans" charset="0"/>
              </a:rPr>
              <a:t>supervivencia</a:t>
            </a:r>
            <a:r>
              <a:rPr lang="en-US" sz="1400" spc="60">
                <a:latin typeface="Open Sans" charset="0"/>
                <a:ea typeface="Open Sans" charset="0"/>
                <a:cs typeface="Open Sans" charset="0"/>
              </a:rPr>
              <a:t>, </a:t>
            </a:r>
            <a:r>
              <a:rPr lang="en-US" sz="1400" spc="60" err="1">
                <a:latin typeface="Open Sans" charset="0"/>
                <a:ea typeface="Open Sans" charset="0"/>
                <a:cs typeface="Open Sans" charset="0"/>
              </a:rPr>
              <a:t>ya</a:t>
            </a:r>
            <a:r>
              <a:rPr lang="en-US" sz="1400" spc="60">
                <a:latin typeface="Open Sans" charset="0"/>
                <a:ea typeface="Open Sans" charset="0"/>
                <a:cs typeface="Open Sans" charset="0"/>
              </a:rPr>
              <a:t> que no se </a:t>
            </a:r>
            <a:r>
              <a:rPr lang="en-US" sz="1400" spc="60" err="1">
                <a:latin typeface="Open Sans" charset="0"/>
                <a:ea typeface="Open Sans" charset="0"/>
                <a:cs typeface="Open Sans" charset="0"/>
              </a:rPr>
              <a:t>aplica</a:t>
            </a:r>
            <a:r>
              <a:rPr lang="en-US" sz="1400" spc="60">
                <a:latin typeface="Open Sans" charset="0"/>
                <a:ea typeface="Open Sans" charset="0"/>
                <a:cs typeface="Open Sans" charset="0"/>
              </a:rPr>
              <a:t> a </a:t>
            </a:r>
            <a:r>
              <a:rPr lang="en-US" sz="1400" spc="60" err="1">
                <a:latin typeface="Open Sans" charset="0"/>
                <a:ea typeface="Open Sans" charset="0"/>
                <a:cs typeface="Open Sans" charset="0"/>
              </a:rPr>
              <a:t>ellos</a:t>
            </a:r>
            <a:r>
              <a:rPr lang="en-US" sz="1400" spc="60">
                <a:latin typeface="Open Sans" charset="0"/>
                <a:ea typeface="Open Sans" charset="0"/>
                <a:cs typeface="Open Sans" charset="0"/>
              </a:rPr>
              <a:t> </a:t>
            </a:r>
            <a:r>
              <a:rPr lang="en-US" sz="1400" spc="60" err="1">
                <a:latin typeface="Open Sans" charset="0"/>
                <a:ea typeface="Open Sans" charset="0"/>
                <a:cs typeface="Open Sans" charset="0"/>
              </a:rPr>
              <a:t>porque</a:t>
            </a:r>
            <a:r>
              <a:rPr lang="en-US" sz="1400" spc="60">
                <a:latin typeface="Open Sans" charset="0"/>
                <a:ea typeface="Open Sans" charset="0"/>
                <a:cs typeface="Open Sans" charset="0"/>
              </a:rPr>
              <a:t> no </a:t>
            </a:r>
            <a:r>
              <a:rPr lang="en-US" sz="1400" spc="60" err="1">
                <a:latin typeface="Open Sans" charset="0"/>
                <a:ea typeface="Open Sans" charset="0"/>
                <a:cs typeface="Open Sans" charset="0"/>
              </a:rPr>
              <a:t>tienen</a:t>
            </a:r>
            <a:r>
              <a:rPr lang="en-US" sz="1400" spc="60">
                <a:latin typeface="Open Sans" charset="0"/>
                <a:ea typeface="Open Sans" charset="0"/>
                <a:cs typeface="Open Sans" charset="0"/>
              </a:rPr>
              <a:t> </a:t>
            </a:r>
            <a:r>
              <a:rPr lang="en-US" sz="1400" spc="60" err="1">
                <a:latin typeface="Open Sans" charset="0"/>
                <a:ea typeface="Open Sans" charset="0"/>
                <a:cs typeface="Open Sans" charset="0"/>
              </a:rPr>
              <a:t>acceso</a:t>
            </a:r>
            <a:r>
              <a:rPr lang="en-US" sz="1400" spc="60">
                <a:latin typeface="Open Sans" charset="0"/>
                <a:ea typeface="Open Sans" charset="0"/>
                <a:cs typeface="Open Sans" charset="0"/>
              </a:rPr>
              <a:t> a </a:t>
            </a:r>
            <a:r>
              <a:rPr lang="en-US" sz="1400" spc="60" err="1">
                <a:latin typeface="Open Sans" charset="0"/>
                <a:ea typeface="Open Sans" charset="0"/>
                <a:cs typeface="Open Sans" charset="0"/>
              </a:rPr>
              <a:t>ella</a:t>
            </a:r>
            <a:r>
              <a:rPr lang="en-US" sz="1400" spc="60">
                <a:latin typeface="Open Sans" charset="0"/>
                <a:ea typeface="Open Sans" charset="0"/>
                <a:cs typeface="Open Sans" charset="0"/>
              </a:rPr>
              <a:t> (por </a:t>
            </a:r>
            <a:r>
              <a:rPr lang="en-US" sz="1400" spc="60" err="1">
                <a:latin typeface="Open Sans" charset="0"/>
                <a:ea typeface="Open Sans" charset="0"/>
                <a:cs typeface="Open Sans" charset="0"/>
              </a:rPr>
              <a:t>ejemplo</a:t>
            </a:r>
            <a:r>
              <a:rPr lang="en-US" sz="1400" spc="60">
                <a:latin typeface="Open Sans" charset="0"/>
                <a:ea typeface="Open Sans" charset="0"/>
                <a:cs typeface="Open Sans" charset="0"/>
              </a:rPr>
              <a:t>, no hay </a:t>
            </a:r>
            <a:r>
              <a:rPr lang="en-US" sz="1400" spc="60" err="1">
                <a:latin typeface="Open Sans" charset="0"/>
                <a:ea typeface="Open Sans" charset="0"/>
                <a:cs typeface="Open Sans" charset="0"/>
              </a:rPr>
              <a:t>niños</a:t>
            </a:r>
            <a:r>
              <a:rPr lang="en-US" sz="1400" spc="60">
                <a:latin typeface="Open Sans" charset="0"/>
                <a:ea typeface="Open Sans" charset="0"/>
                <a:cs typeface="Open Sans" charset="0"/>
              </a:rPr>
              <a:t> </a:t>
            </a:r>
            <a:r>
              <a:rPr lang="en-US" sz="1400" spc="60" err="1">
                <a:latin typeface="Open Sans" charset="0"/>
                <a:ea typeface="Open Sans" charset="0"/>
                <a:cs typeface="Open Sans" charset="0"/>
              </a:rPr>
              <a:t>en</a:t>
            </a:r>
            <a:r>
              <a:rPr lang="en-US" sz="1400" spc="60">
                <a:latin typeface="Open Sans" charset="0"/>
                <a:ea typeface="Open Sans" charset="0"/>
                <a:cs typeface="Open Sans" charset="0"/>
              </a:rPr>
              <a:t> </a:t>
            </a:r>
            <a:r>
              <a:rPr lang="en-US" sz="1400" spc="60" err="1">
                <a:latin typeface="Open Sans" charset="0"/>
                <a:ea typeface="Open Sans" charset="0"/>
                <a:cs typeface="Open Sans" charset="0"/>
              </a:rPr>
              <a:t>el</a:t>
            </a:r>
            <a:r>
              <a:rPr lang="en-US" sz="1400" spc="60">
                <a:latin typeface="Open Sans" charset="0"/>
                <a:ea typeface="Open Sans" charset="0"/>
                <a:cs typeface="Open Sans" charset="0"/>
              </a:rPr>
              <a:t> </a:t>
            </a:r>
            <a:r>
              <a:rPr lang="en-US" sz="1400" spc="60" err="1">
                <a:latin typeface="Open Sans" charset="0"/>
                <a:ea typeface="Open Sans" charset="0"/>
                <a:cs typeface="Open Sans" charset="0"/>
              </a:rPr>
              <a:t>hogar</a:t>
            </a:r>
            <a:r>
              <a:rPr lang="en-US" sz="1400" spc="60">
                <a:latin typeface="Open Sans" charset="0"/>
                <a:ea typeface="Open Sans" charset="0"/>
                <a:cs typeface="Open Sans" charset="0"/>
              </a:rPr>
              <a:t> a </a:t>
            </a:r>
            <a:r>
              <a:rPr lang="en-US" sz="1400" spc="60" err="1">
                <a:latin typeface="Open Sans" charset="0"/>
                <a:ea typeface="Open Sans" charset="0"/>
                <a:cs typeface="Open Sans" charset="0"/>
              </a:rPr>
              <a:t>los</a:t>
            </a:r>
            <a:r>
              <a:rPr lang="en-US" sz="1400" spc="60">
                <a:latin typeface="Open Sans" charset="0"/>
                <a:ea typeface="Open Sans" charset="0"/>
                <a:cs typeface="Open Sans" charset="0"/>
              </a:rPr>
              <a:t> que </a:t>
            </a:r>
            <a:r>
              <a:rPr lang="en-US" sz="1400" spc="60" err="1">
                <a:latin typeface="Open Sans" charset="0"/>
                <a:ea typeface="Open Sans" charset="0"/>
                <a:cs typeface="Open Sans" charset="0"/>
              </a:rPr>
              <a:t>retirar</a:t>
            </a:r>
            <a:r>
              <a:rPr lang="en-US" sz="1400" spc="60">
                <a:latin typeface="Open Sans" charset="0"/>
                <a:ea typeface="Open Sans" charset="0"/>
                <a:cs typeface="Open Sans" charset="0"/>
              </a:rPr>
              <a:t> de la </a:t>
            </a:r>
            <a:r>
              <a:rPr lang="en-US" sz="1400" spc="60" err="1">
                <a:latin typeface="Open Sans" charset="0"/>
                <a:ea typeface="Open Sans" charset="0"/>
                <a:cs typeface="Open Sans" charset="0"/>
              </a:rPr>
              <a:t>escuela</a:t>
            </a:r>
            <a:r>
              <a:rPr lang="en-US" sz="1400" spc="60">
                <a:latin typeface="Open Sans" charset="0"/>
                <a:ea typeface="Open Sans" charset="0"/>
                <a:cs typeface="Open Sans" charset="0"/>
              </a:rPr>
              <a:t>), o que </a:t>
            </a:r>
            <a:r>
              <a:rPr lang="en-US" sz="1400" spc="60" err="1">
                <a:latin typeface="Open Sans" charset="0"/>
                <a:ea typeface="Open Sans" charset="0"/>
                <a:cs typeface="Open Sans" charset="0"/>
              </a:rPr>
              <a:t>el</a:t>
            </a:r>
            <a:r>
              <a:rPr lang="en-US" sz="1400" spc="60">
                <a:latin typeface="Open Sans" charset="0"/>
                <a:ea typeface="Open Sans" charset="0"/>
                <a:cs typeface="Open Sans" charset="0"/>
              </a:rPr>
              <a:t> </a:t>
            </a:r>
            <a:r>
              <a:rPr lang="en-US" sz="1400" spc="60" err="1">
                <a:latin typeface="Open Sans" charset="0"/>
                <a:ea typeface="Open Sans" charset="0"/>
                <a:cs typeface="Open Sans" charset="0"/>
              </a:rPr>
              <a:t>hogar</a:t>
            </a:r>
            <a:r>
              <a:rPr lang="en-US" sz="1400" spc="60">
                <a:latin typeface="Open Sans" charset="0"/>
                <a:ea typeface="Open Sans" charset="0"/>
                <a:cs typeface="Open Sans" charset="0"/>
              </a:rPr>
              <a:t> </a:t>
            </a:r>
            <a:r>
              <a:rPr lang="en-US" sz="1400" spc="60" err="1">
                <a:latin typeface="Open Sans" charset="0"/>
                <a:ea typeface="Open Sans" charset="0"/>
                <a:cs typeface="Open Sans" charset="0"/>
              </a:rPr>
              <a:t>agotó</a:t>
            </a:r>
            <a:r>
              <a:rPr lang="en-US" sz="1400" spc="60">
                <a:latin typeface="Open Sans" charset="0"/>
                <a:ea typeface="Open Sans" charset="0"/>
                <a:cs typeface="Open Sans" charset="0"/>
              </a:rPr>
              <a:t> la </a:t>
            </a:r>
            <a:r>
              <a:rPr lang="en-US" sz="1400" spc="60" err="1">
                <a:latin typeface="Open Sans" charset="0"/>
                <a:ea typeface="Open Sans" charset="0"/>
                <a:cs typeface="Open Sans" charset="0"/>
              </a:rPr>
              <a:t>estrategia</a:t>
            </a:r>
            <a:r>
              <a:rPr lang="en-US" sz="1400" spc="60">
                <a:latin typeface="Open Sans" charset="0"/>
                <a:ea typeface="Open Sans" charset="0"/>
                <a:cs typeface="Open Sans" charset="0"/>
              </a:rPr>
              <a:t> </a:t>
            </a:r>
            <a:r>
              <a:rPr lang="en-US" sz="1400" spc="60" err="1">
                <a:latin typeface="Open Sans" charset="0"/>
                <a:ea typeface="Open Sans" charset="0"/>
                <a:cs typeface="Open Sans" charset="0"/>
              </a:rPr>
              <a:t>hace</a:t>
            </a:r>
            <a:r>
              <a:rPr lang="en-US" sz="1400" spc="60">
                <a:latin typeface="Open Sans" charset="0"/>
                <a:ea typeface="Open Sans" charset="0"/>
                <a:cs typeface="Open Sans" charset="0"/>
              </a:rPr>
              <a:t> </a:t>
            </a:r>
            <a:r>
              <a:rPr lang="en-US" sz="1400" spc="60" err="1">
                <a:latin typeface="Open Sans" charset="0"/>
                <a:ea typeface="Open Sans" charset="0"/>
                <a:cs typeface="Open Sans" charset="0"/>
              </a:rPr>
              <a:t>más</a:t>
            </a:r>
            <a:r>
              <a:rPr lang="en-US" sz="1400" spc="60">
                <a:latin typeface="Open Sans" charset="0"/>
                <a:ea typeface="Open Sans" charset="0"/>
                <a:cs typeface="Open Sans" charset="0"/>
              </a:rPr>
              <a:t> de 12 meses.</a:t>
            </a:r>
          </a:p>
        </p:txBody>
      </p:sp>
      <p:cxnSp>
        <p:nvCxnSpPr>
          <p:cNvPr id="9" name="Straight Arrow Connector 8">
            <a:extLst>
              <a:ext uri="{FF2B5EF4-FFF2-40B4-BE49-F238E27FC236}">
                <a16:creationId xmlns:a16="http://schemas.microsoft.com/office/drawing/2014/main" id="{5E9BA5B9-17A9-4C53-9509-91B7FF08FA56}"/>
              </a:ext>
            </a:extLst>
          </p:cNvPr>
          <p:cNvCxnSpPr/>
          <p:nvPr/>
        </p:nvCxnSpPr>
        <p:spPr>
          <a:xfrm>
            <a:off x="5366158" y="5104702"/>
            <a:ext cx="880844" cy="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245F35DA-AC29-B5A8-8207-D73CF803425C}"/>
              </a:ext>
            </a:extLst>
          </p:cNvPr>
          <p:cNvSpPr/>
          <p:nvPr/>
        </p:nvSpPr>
        <p:spPr>
          <a:xfrm>
            <a:off x="1658224" y="4742481"/>
            <a:ext cx="3707934" cy="738663"/>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a:extLst>
              <a:ext uri="{FF2B5EF4-FFF2-40B4-BE49-F238E27FC236}">
                <a16:creationId xmlns:a16="http://schemas.microsoft.com/office/drawing/2014/main" id="{B9131C96-7F12-EEC3-F97E-7453DF592C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4218" y="410687"/>
            <a:ext cx="1824237" cy="12063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2F93A7C-B6A2-BBCE-2EC9-9EBAA62EF448}"/>
              </a:ext>
            </a:extLst>
          </p:cNvPr>
          <p:cNvSpPr txBox="1"/>
          <p:nvPr/>
        </p:nvSpPr>
        <p:spPr>
          <a:xfrm>
            <a:off x="5498086" y="1536847"/>
            <a:ext cx="6094602" cy="1882567"/>
          </a:xfrm>
          <a:prstGeom prst="rect">
            <a:avLst/>
          </a:prstGeom>
          <a:noFill/>
        </p:spPr>
        <p:txBody>
          <a:bodyPr wrap="square" lIns="91440" tIns="45720" rIns="91440" bIns="45720" anchor="t">
            <a:spAutoFit/>
          </a:bodyPr>
          <a:lstStyle/>
          <a:p>
            <a:pPr marR="0" lvl="0" algn="l" defTabSz="914400" rtl="0" eaLnBrk="1" fontAlgn="auto" latinLnBrk="0" hangingPunct="1">
              <a:lnSpc>
                <a:spcPct val="90000"/>
              </a:lnSpc>
              <a:spcBef>
                <a:spcPts val="1000"/>
              </a:spcBef>
              <a:spcAft>
                <a:spcPts val="0"/>
              </a:spcAft>
              <a:buClr>
                <a:srgbClr val="0070BA"/>
              </a:buClr>
              <a:buSzTx/>
              <a:tabLst/>
              <a:defRPr/>
            </a:pPr>
            <a:r>
              <a:rPr lang="en-US" sz="2000" spc="60">
                <a:solidFill>
                  <a:schemeClr val="accent2">
                    <a:lumMod val="75000"/>
                  </a:schemeClr>
                </a:solidFill>
                <a:latin typeface="Open Sans"/>
                <a:ea typeface="Open Sans"/>
                <a:cs typeface="Open Sans"/>
              </a:rPr>
              <a:t>El encuestado del hogar puede decir "no" o que esto no se aplica. Hay que sondear para saber a qué se debe y seleccionar la respuesta más adecuada. En este caso, puede que la estrategia no sea aplicable a su hogar. </a:t>
            </a:r>
          </a:p>
          <a:p>
            <a:pPr marR="0" lvl="0" algn="l" defTabSz="914400" rtl="0" eaLnBrk="1" fontAlgn="auto" latinLnBrk="0" hangingPunct="1">
              <a:lnSpc>
                <a:spcPct val="90000"/>
              </a:lnSpc>
              <a:spcBef>
                <a:spcPts val="1000"/>
              </a:spcBef>
              <a:spcAft>
                <a:spcPts val="0"/>
              </a:spcAft>
              <a:buClr>
                <a:srgbClr val="0070BA"/>
              </a:buClr>
              <a:buSzTx/>
              <a:tabLst/>
              <a:defRPr/>
            </a:pPr>
            <a:endParaRPr lang="en-US" sz="2000" spc="60">
              <a:solidFill>
                <a:schemeClr val="accent2">
                  <a:lumMod val="75000"/>
                </a:schemeClr>
              </a:solidFill>
              <a:latin typeface="Open Sans"/>
              <a:ea typeface="Open Sans"/>
              <a:cs typeface="Open Sans"/>
            </a:endParaRPr>
          </a:p>
        </p:txBody>
      </p:sp>
    </p:spTree>
    <p:extLst>
      <p:ext uri="{BB962C8B-B14F-4D97-AF65-F5344CB8AC3E}">
        <p14:creationId xmlns:p14="http://schemas.microsoft.com/office/powerpoint/2010/main" val="1331749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kern="1400" spc="230">
                <a:solidFill>
                  <a:srgbClr val="FFFFFE"/>
                </a:solidFill>
                <a:latin typeface="HALDEN SOLID"/>
                <a:ea typeface="Open Sans Extrabold"/>
                <a:cs typeface="Open Sans Extrabold"/>
              </a:rPr>
              <a:t>niveles de gravedad de las estrategias de lcs</a:t>
            </a:r>
            <a:endParaRPr lang="en-GB" b="0" kern="1400" spc="230">
              <a:solidFill>
                <a:srgbClr val="FFFFFE"/>
              </a:solidFill>
              <a:latin typeface="HALDEN SOLID"/>
              <a:ea typeface="Open Sans Extrabold"/>
              <a:cs typeface="Open Sans Extrabold"/>
            </a:endParaRPr>
          </a:p>
        </p:txBody>
      </p:sp>
    </p:spTree>
    <p:extLst>
      <p:ext uri="{BB962C8B-B14F-4D97-AF65-F5344CB8AC3E}">
        <p14:creationId xmlns:p14="http://schemas.microsoft.com/office/powerpoint/2010/main" val="3706656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10" y="1378973"/>
            <a:ext cx="10516900" cy="3721532"/>
          </a:xfrm>
        </p:spPr>
        <p:txBody>
          <a:bodyPr vert="horz" wrap="square" lIns="91440" tIns="45720" rIns="91440" bIns="45720" rtlCol="0" anchor="t">
            <a:normAutofit/>
          </a:bodyPr>
          <a:lstStyle/>
          <a:p>
            <a:pPr marL="0" indent="0">
              <a:lnSpc>
                <a:spcPts val="2700"/>
              </a:lnSpc>
              <a:buNone/>
            </a:pPr>
            <a:endParaRPr lang="en-US" sz="1800">
              <a:solidFill>
                <a:srgbClr val="000000"/>
              </a:solidFill>
              <a:latin typeface="Open Sans" panose="020B0606030504020204" pitchFamily="34" charset="0"/>
            </a:endParaRPr>
          </a:p>
          <a:p>
            <a:pPr marL="0" indent="0">
              <a:lnSpc>
                <a:spcPts val="2700"/>
              </a:lnSpc>
              <a:buNone/>
            </a:pPr>
            <a:endParaRPr lang="en-US" sz="1800" b="0" i="0">
              <a:solidFill>
                <a:srgbClr val="000000"/>
              </a:solidFill>
              <a:effectLst/>
              <a:latin typeface="Open Sans" panose="020B0606030504020204" pitchFamily="34" charset="0"/>
            </a:endParaRPr>
          </a:p>
          <a:p>
            <a:pPr marL="0" indent="0">
              <a:lnSpc>
                <a:spcPts val="2700"/>
              </a:lnSpc>
              <a:buNone/>
            </a:pPr>
            <a:r>
              <a:rPr lang="en-US" sz="2400" spc="60">
                <a:latin typeface="Open Sans"/>
                <a:ea typeface="Open Sans"/>
                <a:cs typeface="Open Sans"/>
              </a:rPr>
              <a:t>Los </a:t>
            </a:r>
            <a:r>
              <a:rPr lang="en-US" sz="2400" spc="60" err="1">
                <a:latin typeface="Open Sans"/>
                <a:ea typeface="Open Sans"/>
                <a:cs typeface="Open Sans"/>
              </a:rPr>
              <a:t>destinatarios</a:t>
            </a:r>
            <a:r>
              <a:rPr lang="en-US" sz="2400" spc="60">
                <a:latin typeface="Open Sans"/>
                <a:ea typeface="Open Sans"/>
                <a:cs typeface="Open Sans"/>
              </a:rPr>
              <a:t> de </a:t>
            </a:r>
            <a:r>
              <a:rPr lang="en-US" sz="2400" spc="60" err="1">
                <a:latin typeface="Open Sans"/>
                <a:ea typeface="Open Sans"/>
                <a:cs typeface="Open Sans"/>
              </a:rPr>
              <a:t>este</a:t>
            </a:r>
            <a:r>
              <a:rPr lang="en-US" sz="2400" spc="60">
                <a:latin typeface="Open Sans"/>
                <a:ea typeface="Open Sans"/>
                <a:cs typeface="Open Sans"/>
              </a:rPr>
              <a:t> PowerPoint </a:t>
            </a:r>
            <a:r>
              <a:rPr lang="en-US" sz="2400" spc="60" err="1">
                <a:latin typeface="Open Sans"/>
                <a:ea typeface="Open Sans"/>
                <a:cs typeface="Open Sans"/>
              </a:rPr>
              <a:t>pueden</a:t>
            </a:r>
            <a:r>
              <a:rPr lang="en-US" sz="2400" spc="60">
                <a:latin typeface="Open Sans"/>
                <a:ea typeface="Open Sans"/>
                <a:cs typeface="Open Sans"/>
              </a:rPr>
              <a:t> ser </a:t>
            </a:r>
            <a:r>
              <a:rPr lang="en-US" sz="2400" spc="60" err="1">
                <a:latin typeface="Open Sans"/>
                <a:ea typeface="Open Sans"/>
                <a:cs typeface="Open Sans"/>
              </a:rPr>
              <a:t>desde</a:t>
            </a:r>
            <a:r>
              <a:rPr lang="en-US" sz="2400" spc="60">
                <a:latin typeface="Open Sans"/>
                <a:ea typeface="Open Sans"/>
                <a:cs typeface="Open Sans"/>
              </a:rPr>
              <a:t> </a:t>
            </a:r>
            <a:r>
              <a:rPr lang="en-US" sz="2400" spc="60" err="1">
                <a:latin typeface="Open Sans"/>
                <a:ea typeface="Open Sans"/>
                <a:cs typeface="Open Sans"/>
              </a:rPr>
              <a:t>encuestadores</a:t>
            </a:r>
            <a:r>
              <a:rPr lang="en-US" sz="2400" spc="60">
                <a:latin typeface="Open Sans"/>
                <a:ea typeface="Open Sans"/>
                <a:cs typeface="Open Sans"/>
              </a:rPr>
              <a:t> hasta personal de RAM y del </a:t>
            </a:r>
            <a:r>
              <a:rPr lang="en-US" sz="2400" spc="60" err="1">
                <a:latin typeface="Open Sans"/>
                <a:ea typeface="Open Sans"/>
                <a:cs typeface="Open Sans"/>
              </a:rPr>
              <a:t>Programa</a:t>
            </a:r>
            <a:r>
              <a:rPr lang="en-US" sz="2400" spc="60">
                <a:latin typeface="Open Sans"/>
                <a:ea typeface="Open Sans"/>
                <a:cs typeface="Open Sans"/>
              </a:rPr>
              <a:t> </a:t>
            </a:r>
            <a:r>
              <a:rPr lang="en-US" sz="2400" spc="60" err="1">
                <a:latin typeface="Open Sans"/>
                <a:ea typeface="Open Sans"/>
                <a:cs typeface="Open Sans"/>
              </a:rPr>
              <a:t>en</a:t>
            </a:r>
            <a:r>
              <a:rPr lang="en-US" sz="2400" spc="60">
                <a:latin typeface="Open Sans"/>
                <a:ea typeface="Open Sans"/>
                <a:cs typeface="Open Sans"/>
              </a:rPr>
              <a:t> </a:t>
            </a:r>
            <a:r>
              <a:rPr lang="en-US" sz="2400" spc="60" err="1">
                <a:latin typeface="Open Sans"/>
                <a:ea typeface="Open Sans"/>
                <a:cs typeface="Open Sans"/>
              </a:rPr>
              <a:t>diversas</a:t>
            </a:r>
            <a:r>
              <a:rPr lang="en-US" sz="2400" spc="60">
                <a:latin typeface="Open Sans"/>
                <a:ea typeface="Open Sans"/>
                <a:cs typeface="Open Sans"/>
              </a:rPr>
              <a:t> </a:t>
            </a:r>
            <a:r>
              <a:rPr lang="en-US" sz="2400" spc="60" err="1">
                <a:latin typeface="Open Sans"/>
                <a:ea typeface="Open Sans"/>
                <a:cs typeface="Open Sans"/>
              </a:rPr>
              <a:t>oficinas</a:t>
            </a:r>
            <a:r>
              <a:rPr lang="en-US" sz="2400" spc="60">
                <a:latin typeface="Open Sans"/>
                <a:ea typeface="Open Sans"/>
                <a:cs typeface="Open Sans"/>
              </a:rPr>
              <a:t>. </a:t>
            </a:r>
            <a:r>
              <a:rPr lang="en-US" sz="2400" spc="60" err="1">
                <a:latin typeface="Open Sans"/>
                <a:ea typeface="Open Sans"/>
                <a:cs typeface="Open Sans"/>
              </a:rPr>
              <a:t>También</a:t>
            </a:r>
            <a:r>
              <a:rPr lang="en-US" sz="2400" spc="60">
                <a:latin typeface="Open Sans"/>
                <a:ea typeface="Open Sans"/>
                <a:cs typeface="Open Sans"/>
              </a:rPr>
              <a:t> </a:t>
            </a:r>
            <a:r>
              <a:rPr lang="en-US" sz="2400" spc="60" err="1">
                <a:latin typeface="Open Sans"/>
                <a:ea typeface="Open Sans"/>
                <a:cs typeface="Open Sans"/>
              </a:rPr>
              <a:t>puede</a:t>
            </a:r>
            <a:r>
              <a:rPr lang="en-US" sz="2400" spc="60">
                <a:latin typeface="Open Sans"/>
                <a:ea typeface="Open Sans"/>
                <a:cs typeface="Open Sans"/>
              </a:rPr>
              <a:t> </a:t>
            </a:r>
            <a:r>
              <a:rPr lang="en-US" sz="2400" spc="60" err="1">
                <a:latin typeface="Open Sans"/>
                <a:ea typeface="Open Sans"/>
                <a:cs typeface="Open Sans"/>
              </a:rPr>
              <a:t>utilizarse</a:t>
            </a:r>
            <a:r>
              <a:rPr lang="en-US" sz="2400" spc="60">
                <a:latin typeface="Open Sans"/>
                <a:ea typeface="Open Sans"/>
                <a:cs typeface="Open Sans"/>
              </a:rPr>
              <a:t> para la </a:t>
            </a:r>
            <a:r>
              <a:rPr lang="en-US" sz="2400" spc="60" err="1">
                <a:latin typeface="Open Sans"/>
                <a:ea typeface="Open Sans"/>
                <a:cs typeface="Open Sans"/>
              </a:rPr>
              <a:t>formación</a:t>
            </a:r>
            <a:r>
              <a:rPr lang="en-US" sz="2400" spc="60">
                <a:latin typeface="Open Sans"/>
                <a:ea typeface="Open Sans"/>
                <a:cs typeface="Open Sans"/>
              </a:rPr>
              <a:t> de </a:t>
            </a:r>
            <a:r>
              <a:rPr lang="en-US" sz="2400" spc="60" err="1">
                <a:latin typeface="Open Sans"/>
                <a:ea typeface="Open Sans"/>
                <a:cs typeface="Open Sans"/>
              </a:rPr>
              <a:t>socios</a:t>
            </a:r>
            <a:r>
              <a:rPr lang="en-US" sz="2400" spc="60">
                <a:latin typeface="Open Sans"/>
                <a:ea typeface="Open Sans"/>
                <a:cs typeface="Open Sans"/>
              </a:rPr>
              <a:t> o </a:t>
            </a:r>
            <a:r>
              <a:rPr lang="en-US" sz="2400" spc="60" err="1">
                <a:latin typeface="Open Sans"/>
                <a:ea typeface="Open Sans"/>
                <a:cs typeface="Open Sans"/>
              </a:rPr>
              <a:t>proveedores</a:t>
            </a:r>
            <a:r>
              <a:rPr lang="en-US" sz="2400" spc="60">
                <a:latin typeface="Open Sans"/>
                <a:ea typeface="Open Sans"/>
                <a:cs typeface="Open Sans"/>
              </a:rPr>
              <a:t> de </a:t>
            </a:r>
            <a:r>
              <a:rPr lang="en-US" sz="2400" spc="60" err="1">
                <a:latin typeface="Open Sans"/>
                <a:ea typeface="Open Sans"/>
                <a:cs typeface="Open Sans"/>
              </a:rPr>
              <a:t>servicios</a:t>
            </a:r>
            <a:r>
              <a:rPr lang="en-US" sz="2400" spc="60">
                <a:latin typeface="Open Sans"/>
                <a:ea typeface="Open Sans"/>
                <a:cs typeface="Open Sans"/>
              </a:rPr>
              <a:t>. </a:t>
            </a:r>
          </a:p>
          <a:p>
            <a:pPr marL="0" indent="0">
              <a:lnSpc>
                <a:spcPts val="2700"/>
              </a:lnSpc>
              <a:buNone/>
            </a:pPr>
            <a:endParaRPr lang="en-US" sz="2400" spc="60">
              <a:latin typeface="Open Sans" panose="020B0606030504020204" pitchFamily="34" charset="0"/>
              <a:ea typeface="Open Sans" panose="020B0606030504020204" pitchFamily="34" charset="0"/>
              <a:cs typeface="Open Sans" panose="020B0606030504020204" pitchFamily="34" charset="0"/>
            </a:endParaRPr>
          </a:p>
          <a:p>
            <a:pPr marL="0" indent="0">
              <a:lnSpc>
                <a:spcPts val="2700"/>
              </a:lnSpc>
              <a:buNone/>
            </a:pPr>
            <a:r>
              <a:rPr lang="en-US" sz="2400" spc="60">
                <a:latin typeface="Open Sans"/>
                <a:ea typeface="Open Sans"/>
                <a:cs typeface="Open Sans"/>
              </a:rPr>
              <a:t>Se </a:t>
            </a:r>
            <a:r>
              <a:rPr lang="en-US" sz="2400" spc="60" err="1">
                <a:latin typeface="Open Sans"/>
                <a:ea typeface="Open Sans"/>
                <a:cs typeface="Open Sans"/>
              </a:rPr>
              <a:t>han</a:t>
            </a:r>
            <a:r>
              <a:rPr lang="en-US" sz="2400" spc="60">
                <a:latin typeface="Open Sans"/>
                <a:ea typeface="Open Sans"/>
                <a:cs typeface="Open Sans"/>
              </a:rPr>
              <a:t> </a:t>
            </a:r>
            <a:r>
              <a:rPr lang="en-US" sz="2400" spc="60" err="1">
                <a:latin typeface="Open Sans"/>
                <a:ea typeface="Open Sans"/>
                <a:cs typeface="Open Sans"/>
              </a:rPr>
              <a:t>insertado</a:t>
            </a:r>
            <a:r>
              <a:rPr lang="en-US" sz="2400" spc="60">
                <a:latin typeface="Open Sans"/>
                <a:ea typeface="Open Sans"/>
                <a:cs typeface="Open Sans"/>
              </a:rPr>
              <a:t> </a:t>
            </a:r>
            <a:r>
              <a:rPr lang="en-US" sz="2400" spc="60" err="1">
                <a:latin typeface="Open Sans"/>
                <a:ea typeface="Open Sans"/>
                <a:cs typeface="Open Sans"/>
              </a:rPr>
              <a:t>secciones</a:t>
            </a:r>
            <a:r>
              <a:rPr lang="en-US" sz="2400" spc="60">
                <a:latin typeface="Open Sans"/>
                <a:ea typeface="Open Sans"/>
                <a:cs typeface="Open Sans"/>
              </a:rPr>
              <a:t> de </a:t>
            </a:r>
            <a:r>
              <a:rPr lang="en-US" sz="2400" spc="60" err="1">
                <a:latin typeface="Open Sans"/>
                <a:ea typeface="Open Sans"/>
                <a:cs typeface="Open Sans"/>
              </a:rPr>
              <a:t>diapositivas</a:t>
            </a:r>
            <a:r>
              <a:rPr lang="en-US" sz="2400" spc="60">
                <a:latin typeface="Open Sans"/>
                <a:ea typeface="Open Sans"/>
                <a:cs typeface="Open Sans"/>
              </a:rPr>
              <a:t> para </a:t>
            </a:r>
            <a:r>
              <a:rPr lang="en-US" sz="2400" spc="60" err="1">
                <a:latin typeface="Open Sans"/>
                <a:ea typeface="Open Sans"/>
                <a:cs typeface="Open Sans"/>
              </a:rPr>
              <a:t>facilitar</a:t>
            </a:r>
            <a:r>
              <a:rPr lang="en-US" sz="2400" spc="60">
                <a:latin typeface="Open Sans"/>
                <a:ea typeface="Open Sans"/>
                <a:cs typeface="Open Sans"/>
              </a:rPr>
              <a:t> la </a:t>
            </a:r>
            <a:r>
              <a:rPr lang="en-US" sz="2400" spc="60" err="1">
                <a:latin typeface="Open Sans"/>
                <a:ea typeface="Open Sans"/>
                <a:cs typeface="Open Sans"/>
              </a:rPr>
              <a:t>selección</a:t>
            </a:r>
            <a:r>
              <a:rPr lang="en-US" sz="2400" spc="60">
                <a:latin typeface="Open Sans"/>
                <a:ea typeface="Open Sans"/>
                <a:cs typeface="Open Sans"/>
              </a:rPr>
              <a:t> del material </a:t>
            </a:r>
            <a:r>
              <a:rPr lang="en-US" sz="2400" spc="60" err="1">
                <a:latin typeface="Open Sans"/>
                <a:ea typeface="Open Sans"/>
                <a:cs typeface="Open Sans"/>
              </a:rPr>
              <a:t>pertinente</a:t>
            </a:r>
            <a:r>
              <a:rPr lang="en-US" sz="2400" spc="60">
                <a:latin typeface="Open Sans"/>
                <a:ea typeface="Open Sans"/>
                <a:cs typeface="Open Sans"/>
              </a:rPr>
              <a:t> </a:t>
            </a:r>
            <a:r>
              <a:rPr lang="en-US" sz="2400" spc="60" err="1">
                <a:latin typeface="Open Sans"/>
                <a:ea typeface="Open Sans"/>
                <a:cs typeface="Open Sans"/>
              </a:rPr>
              <a:t>en</a:t>
            </a:r>
            <a:r>
              <a:rPr lang="en-US" sz="2400" spc="60">
                <a:latin typeface="Open Sans"/>
                <a:ea typeface="Open Sans"/>
                <a:cs typeface="Open Sans"/>
              </a:rPr>
              <a:t> </a:t>
            </a:r>
            <a:r>
              <a:rPr lang="en-US" sz="2400" spc="60" err="1">
                <a:latin typeface="Open Sans"/>
                <a:ea typeface="Open Sans"/>
                <a:cs typeface="Open Sans"/>
              </a:rPr>
              <a:t>función</a:t>
            </a:r>
            <a:r>
              <a:rPr lang="en-US" sz="2400" spc="60">
                <a:latin typeface="Open Sans"/>
                <a:ea typeface="Open Sans"/>
                <a:cs typeface="Open Sans"/>
              </a:rPr>
              <a:t> de la audiencia. </a:t>
            </a:r>
            <a:endParaRPr lang="en-US" sz="2400">
              <a:latin typeface="Open Sans"/>
              <a:ea typeface="Open Sans"/>
              <a:cs typeface="Open Sans"/>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ctr"/>
            <a:r>
              <a:rPr lang="en-GB" sz="3600" b="0" kern="1400" spc="230">
                <a:solidFill>
                  <a:schemeClr val="tx1"/>
                </a:solidFill>
                <a:latin typeface="HALDEN SOLID" pitchFamily="2" charset="0"/>
              </a:rPr>
              <a:t>AUDIENCIA  </a:t>
            </a:r>
          </a:p>
        </p:txBody>
      </p:sp>
      <p:pic>
        <p:nvPicPr>
          <p:cNvPr id="4" name="Picture 3">
            <a:extLst>
              <a:ext uri="{FF2B5EF4-FFF2-40B4-BE49-F238E27FC236}">
                <a16:creationId xmlns:a16="http://schemas.microsoft.com/office/drawing/2014/main" id="{96F6D793-2DCB-450E-AD60-167FC01744C9}"/>
              </a:ext>
            </a:extLst>
          </p:cNvPr>
          <p:cNvPicPr>
            <a:picLocks noChangeAspect="1"/>
          </p:cNvPicPr>
          <p:nvPr/>
        </p:nvPicPr>
        <p:blipFill>
          <a:blip r:embed="rId3"/>
          <a:stretch>
            <a:fillRect/>
          </a:stretch>
        </p:blipFill>
        <p:spPr>
          <a:xfrm>
            <a:off x="419100" y="5732009"/>
            <a:ext cx="2209800" cy="819150"/>
          </a:xfrm>
          <a:prstGeom prst="rect">
            <a:avLst/>
          </a:prstGeom>
        </p:spPr>
      </p:pic>
      <p:sp>
        <p:nvSpPr>
          <p:cNvPr id="9" name="Freeform: Shape 8">
            <a:extLst>
              <a:ext uri="{FF2B5EF4-FFF2-40B4-BE49-F238E27FC236}">
                <a16:creationId xmlns:a16="http://schemas.microsoft.com/office/drawing/2014/main" id="{E68965B7-67CF-493A-86E5-0E0A91FC6230}"/>
              </a:ext>
            </a:extLst>
          </p:cNvPr>
          <p:cNvSpPr/>
          <p:nvPr/>
        </p:nvSpPr>
        <p:spPr>
          <a:xfrm>
            <a:off x="9800203" y="5286403"/>
            <a:ext cx="916236" cy="916186"/>
          </a:xfrm>
          <a:custGeom>
            <a:avLst/>
            <a:gdLst>
              <a:gd name="connsiteX0" fmla="*/ 734002 w 916236"/>
              <a:gd name="connsiteY0" fmla="*/ 614878 h 916186"/>
              <a:gd name="connsiteX1" fmla="*/ 633933 w 916236"/>
              <a:gd name="connsiteY1" fmla="*/ 613048 h 916186"/>
              <a:gd name="connsiteX2" fmla="*/ 589566 w 916236"/>
              <a:gd name="connsiteY2" fmla="*/ 568696 h 916186"/>
              <a:gd name="connsiteX3" fmla="*/ 568696 w 916236"/>
              <a:gd name="connsiteY3" fmla="*/ 89196 h 916186"/>
              <a:gd name="connsiteX4" fmla="*/ 89196 w 916236"/>
              <a:gd name="connsiteY4" fmla="*/ 110065 h 916186"/>
              <a:gd name="connsiteX5" fmla="*/ 110065 w 916236"/>
              <a:gd name="connsiteY5" fmla="*/ 589566 h 916186"/>
              <a:gd name="connsiteX6" fmla="*/ 568696 w 916236"/>
              <a:gd name="connsiteY6" fmla="*/ 589566 h 916186"/>
              <a:gd name="connsiteX7" fmla="*/ 612974 w 916236"/>
              <a:gd name="connsiteY7" fmla="*/ 633844 h 916186"/>
              <a:gd name="connsiteX8" fmla="*/ 595750 w 916236"/>
              <a:gd name="connsiteY8" fmla="*/ 678359 h 916186"/>
              <a:gd name="connsiteX9" fmla="*/ 614834 w 916236"/>
              <a:gd name="connsiteY9" fmla="*/ 733662 h 916186"/>
              <a:gd name="connsiteX10" fmla="*/ 777601 w 916236"/>
              <a:gd name="connsiteY10" fmla="*/ 896695 h 916186"/>
              <a:gd name="connsiteX11" fmla="*/ 826263 w 916236"/>
              <a:gd name="connsiteY11" fmla="*/ 916178 h 916186"/>
              <a:gd name="connsiteX12" fmla="*/ 915824 w 916236"/>
              <a:gd name="connsiteY12" fmla="*/ 833274 h 916186"/>
              <a:gd name="connsiteX13" fmla="*/ 896740 w 916236"/>
              <a:gd name="connsiteY13" fmla="*/ 777956 h 916186"/>
              <a:gd name="connsiteX14" fmla="*/ 121249 w 916236"/>
              <a:gd name="connsiteY14" fmla="*/ 558792 h 916186"/>
              <a:gd name="connsiteX15" fmla="*/ 121253 w 916236"/>
              <a:gd name="connsiteY15" fmla="*/ 121253 h 916186"/>
              <a:gd name="connsiteX16" fmla="*/ 558792 w 916236"/>
              <a:gd name="connsiteY16" fmla="*/ 121256 h 916186"/>
              <a:gd name="connsiteX17" fmla="*/ 558792 w 916236"/>
              <a:gd name="connsiteY17" fmla="*/ 558792 h 916186"/>
              <a:gd name="connsiteX18" fmla="*/ 124205 w 916236"/>
              <a:gd name="connsiteY18" fmla="*/ 561734 h 916186"/>
              <a:gd name="connsiteX19" fmla="*/ 121249 w 916236"/>
              <a:gd name="connsiteY19" fmla="*/ 558778 h 916186"/>
              <a:gd name="connsiteX20" fmla="*/ 868077 w 916236"/>
              <a:gd name="connsiteY20" fmla="*/ 868239 h 916186"/>
              <a:gd name="connsiteX21" fmla="*/ 798501 w 916236"/>
              <a:gd name="connsiteY21" fmla="*/ 875855 h 916186"/>
              <a:gd name="connsiteX22" fmla="*/ 635763 w 916236"/>
              <a:gd name="connsiteY22" fmla="*/ 712822 h 916186"/>
              <a:gd name="connsiteX23" fmla="*/ 625195 w 916236"/>
              <a:gd name="connsiteY23" fmla="*/ 680912 h 916186"/>
              <a:gd name="connsiteX24" fmla="*/ 643541 w 916236"/>
              <a:gd name="connsiteY24" fmla="*/ 643335 h 916186"/>
              <a:gd name="connsiteX25" fmla="*/ 685296 w 916236"/>
              <a:gd name="connsiteY25" fmla="*/ 624871 h 916186"/>
              <a:gd name="connsiteX26" fmla="*/ 713102 w 916236"/>
              <a:gd name="connsiteY26" fmla="*/ 635748 h 916186"/>
              <a:gd name="connsiteX27" fmla="*/ 875840 w 916236"/>
              <a:gd name="connsiteY27" fmla="*/ 798737 h 916186"/>
              <a:gd name="connsiteX28" fmla="*/ 886408 w 916236"/>
              <a:gd name="connsiteY28" fmla="*/ 830662 h 916186"/>
              <a:gd name="connsiteX29" fmla="*/ 868062 w 916236"/>
              <a:gd name="connsiteY29" fmla="*/ 868224 h 9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6236" h="916186">
                <a:moveTo>
                  <a:pt x="734002" y="614878"/>
                </a:moveTo>
                <a:cubicBezTo>
                  <a:pt x="705637" y="589736"/>
                  <a:pt x="663198" y="588959"/>
                  <a:pt x="633933" y="613048"/>
                </a:cubicBezTo>
                <a:lnTo>
                  <a:pt x="589566" y="568696"/>
                </a:lnTo>
                <a:cubicBezTo>
                  <a:pt x="716214" y="430523"/>
                  <a:pt x="706870" y="215843"/>
                  <a:pt x="568696" y="89196"/>
                </a:cubicBezTo>
                <a:cubicBezTo>
                  <a:pt x="430523" y="-37451"/>
                  <a:pt x="215843" y="-28108"/>
                  <a:pt x="89196" y="110065"/>
                </a:cubicBezTo>
                <a:cubicBezTo>
                  <a:pt x="-37451" y="248239"/>
                  <a:pt x="-28108" y="462918"/>
                  <a:pt x="110065" y="589566"/>
                </a:cubicBezTo>
                <a:cubicBezTo>
                  <a:pt x="239814" y="708492"/>
                  <a:pt x="438947" y="708492"/>
                  <a:pt x="568696" y="589566"/>
                </a:cubicBezTo>
                <a:lnTo>
                  <a:pt x="612974" y="633844"/>
                </a:lnTo>
                <a:cubicBezTo>
                  <a:pt x="603255" y="646819"/>
                  <a:pt x="597295" y="662221"/>
                  <a:pt x="595750" y="678359"/>
                </a:cubicBezTo>
                <a:cubicBezTo>
                  <a:pt x="593499" y="698722"/>
                  <a:pt x="600504" y="719021"/>
                  <a:pt x="614834" y="733662"/>
                </a:cubicBezTo>
                <a:lnTo>
                  <a:pt x="777601" y="896695"/>
                </a:lnTo>
                <a:cubicBezTo>
                  <a:pt x="790554" y="909450"/>
                  <a:pt x="808087" y="916470"/>
                  <a:pt x="826263" y="916178"/>
                </a:cubicBezTo>
                <a:cubicBezTo>
                  <a:pt x="872612" y="914742"/>
                  <a:pt x="910819" y="879375"/>
                  <a:pt x="915824" y="833274"/>
                </a:cubicBezTo>
                <a:cubicBezTo>
                  <a:pt x="918070" y="812907"/>
                  <a:pt x="911067" y="792606"/>
                  <a:pt x="896740" y="777956"/>
                </a:cubicBezTo>
                <a:close/>
                <a:moveTo>
                  <a:pt x="121249" y="558792"/>
                </a:moveTo>
                <a:cubicBezTo>
                  <a:pt x="426" y="437969"/>
                  <a:pt x="428" y="242075"/>
                  <a:pt x="121253" y="121253"/>
                </a:cubicBezTo>
                <a:cubicBezTo>
                  <a:pt x="242077" y="431"/>
                  <a:pt x="437970" y="432"/>
                  <a:pt x="558792" y="121256"/>
                </a:cubicBezTo>
                <a:cubicBezTo>
                  <a:pt x="679613" y="242080"/>
                  <a:pt x="679613" y="437970"/>
                  <a:pt x="558792" y="558792"/>
                </a:cubicBezTo>
                <a:cubicBezTo>
                  <a:pt x="439597" y="679613"/>
                  <a:pt x="245026" y="680930"/>
                  <a:pt x="124205" y="561734"/>
                </a:cubicBezTo>
                <a:cubicBezTo>
                  <a:pt x="123213" y="560755"/>
                  <a:pt x="122227" y="559770"/>
                  <a:pt x="121249" y="558778"/>
                </a:cubicBezTo>
                <a:close/>
                <a:moveTo>
                  <a:pt x="868077" y="868239"/>
                </a:moveTo>
                <a:cubicBezTo>
                  <a:pt x="846749" y="889507"/>
                  <a:pt x="815533" y="892932"/>
                  <a:pt x="798501" y="875855"/>
                </a:cubicBezTo>
                <a:lnTo>
                  <a:pt x="635763" y="712822"/>
                </a:lnTo>
                <a:cubicBezTo>
                  <a:pt x="627648" y="704300"/>
                  <a:pt x="623771" y="692594"/>
                  <a:pt x="625195" y="680912"/>
                </a:cubicBezTo>
                <a:cubicBezTo>
                  <a:pt x="626707" y="666621"/>
                  <a:pt x="633202" y="653316"/>
                  <a:pt x="643541" y="643335"/>
                </a:cubicBezTo>
                <a:cubicBezTo>
                  <a:pt x="654515" y="631964"/>
                  <a:pt x="669500" y="625337"/>
                  <a:pt x="685296" y="624871"/>
                </a:cubicBezTo>
                <a:cubicBezTo>
                  <a:pt x="695649" y="624611"/>
                  <a:pt x="705673" y="628531"/>
                  <a:pt x="713102" y="635748"/>
                </a:cubicBezTo>
                <a:lnTo>
                  <a:pt x="875840" y="798737"/>
                </a:lnTo>
                <a:cubicBezTo>
                  <a:pt x="883962" y="807262"/>
                  <a:pt x="887840" y="818975"/>
                  <a:pt x="886408" y="830662"/>
                </a:cubicBezTo>
                <a:cubicBezTo>
                  <a:pt x="884902" y="844952"/>
                  <a:pt x="878407" y="858251"/>
                  <a:pt x="868062" y="868224"/>
                </a:cubicBezTo>
                <a:close/>
              </a:path>
            </a:pathLst>
          </a:custGeom>
          <a:solidFill>
            <a:schemeClr val="accent2">
              <a:lumMod val="75000"/>
            </a:schemeClr>
          </a:solidFill>
          <a:ln w="1468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DF09439-060A-4E51-880B-67F80F4D50BB}"/>
              </a:ext>
            </a:extLst>
          </p:cNvPr>
          <p:cNvSpPr/>
          <p:nvPr/>
        </p:nvSpPr>
        <p:spPr>
          <a:xfrm>
            <a:off x="9993183" y="5420330"/>
            <a:ext cx="295188" cy="295188"/>
          </a:xfrm>
          <a:custGeom>
            <a:avLst/>
            <a:gdLst>
              <a:gd name="connsiteX0" fmla="*/ 147594 w 295188"/>
              <a:gd name="connsiteY0" fmla="*/ 295189 h 295188"/>
              <a:gd name="connsiteX1" fmla="*/ 295189 w 295188"/>
              <a:gd name="connsiteY1" fmla="*/ 147594 h 295188"/>
              <a:gd name="connsiteX2" fmla="*/ 147594 w 295188"/>
              <a:gd name="connsiteY2" fmla="*/ 0 h 295188"/>
              <a:gd name="connsiteX3" fmla="*/ 0 w 295188"/>
              <a:gd name="connsiteY3" fmla="*/ 147594 h 295188"/>
              <a:gd name="connsiteX4" fmla="*/ 147594 w 295188"/>
              <a:gd name="connsiteY4" fmla="*/ 295189 h 295188"/>
              <a:gd name="connsiteX5" fmla="*/ 147594 w 295188"/>
              <a:gd name="connsiteY5" fmla="*/ 29519 h 295188"/>
              <a:gd name="connsiteX6" fmla="*/ 265670 w 295188"/>
              <a:gd name="connsiteY6" fmla="*/ 147594 h 295188"/>
              <a:gd name="connsiteX7" fmla="*/ 147594 w 295188"/>
              <a:gd name="connsiteY7" fmla="*/ 265670 h 295188"/>
              <a:gd name="connsiteX8" fmla="*/ 29519 w 295188"/>
              <a:gd name="connsiteY8" fmla="*/ 147594 h 295188"/>
              <a:gd name="connsiteX9" fmla="*/ 147594 w 295188"/>
              <a:gd name="connsiteY9" fmla="*/ 29519 h 29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188" h="295188">
                <a:moveTo>
                  <a:pt x="147594" y="295189"/>
                </a:moveTo>
                <a:cubicBezTo>
                  <a:pt x="229108" y="295189"/>
                  <a:pt x="295189" y="229108"/>
                  <a:pt x="295189" y="147594"/>
                </a:cubicBezTo>
                <a:cubicBezTo>
                  <a:pt x="295189" y="66081"/>
                  <a:pt x="229108" y="0"/>
                  <a:pt x="147594" y="0"/>
                </a:cubicBezTo>
                <a:cubicBezTo>
                  <a:pt x="66081" y="0"/>
                  <a:pt x="0" y="66081"/>
                  <a:pt x="0" y="147594"/>
                </a:cubicBezTo>
                <a:cubicBezTo>
                  <a:pt x="0" y="229108"/>
                  <a:pt x="66081" y="295189"/>
                  <a:pt x="147594" y="295189"/>
                </a:cubicBezTo>
                <a:close/>
                <a:moveTo>
                  <a:pt x="147594" y="29519"/>
                </a:moveTo>
                <a:cubicBezTo>
                  <a:pt x="212806" y="29519"/>
                  <a:pt x="265670" y="82383"/>
                  <a:pt x="265670" y="147594"/>
                </a:cubicBezTo>
                <a:cubicBezTo>
                  <a:pt x="265670" y="212806"/>
                  <a:pt x="212806" y="265670"/>
                  <a:pt x="147594" y="265670"/>
                </a:cubicBezTo>
                <a:cubicBezTo>
                  <a:pt x="82383" y="265670"/>
                  <a:pt x="29519" y="212806"/>
                  <a:pt x="29519" y="147594"/>
                </a:cubicBezTo>
                <a:cubicBezTo>
                  <a:pt x="29576" y="82406"/>
                  <a:pt x="82406" y="29576"/>
                  <a:pt x="147594" y="29519"/>
                </a:cubicBezTo>
                <a:close/>
              </a:path>
            </a:pathLst>
          </a:custGeom>
          <a:solidFill>
            <a:srgbClr val="000000"/>
          </a:solidFill>
          <a:ln w="1468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A711A333-FB7A-48ED-BFC4-6DAF691EEDC7}"/>
              </a:ext>
            </a:extLst>
          </p:cNvPr>
          <p:cNvSpPr/>
          <p:nvPr/>
        </p:nvSpPr>
        <p:spPr>
          <a:xfrm>
            <a:off x="9920861" y="5745037"/>
            <a:ext cx="439831" cy="77900"/>
          </a:xfrm>
          <a:custGeom>
            <a:avLst/>
            <a:gdLst>
              <a:gd name="connsiteX0" fmla="*/ 352013 w 439831"/>
              <a:gd name="connsiteY0" fmla="*/ 19999 h 77900"/>
              <a:gd name="connsiteX1" fmla="*/ 219916 w 439831"/>
              <a:gd name="connsiteY1" fmla="*/ 0 h 77900"/>
              <a:gd name="connsiteX2" fmla="*/ 0 w 439831"/>
              <a:gd name="connsiteY2" fmla="*/ 54935 h 77900"/>
              <a:gd name="connsiteX3" fmla="*/ 20206 w 439831"/>
              <a:gd name="connsiteY3" fmla="*/ 77900 h 77900"/>
              <a:gd name="connsiteX4" fmla="*/ 219916 w 439831"/>
              <a:gd name="connsiteY4" fmla="*/ 29519 h 77900"/>
              <a:gd name="connsiteX5" fmla="*/ 343718 w 439831"/>
              <a:gd name="connsiteY5" fmla="*/ 48322 h 77900"/>
              <a:gd name="connsiteX6" fmla="*/ 419700 w 439831"/>
              <a:gd name="connsiteY6" fmla="*/ 76572 h 77900"/>
              <a:gd name="connsiteX7" fmla="*/ 439832 w 439831"/>
              <a:gd name="connsiteY7" fmla="*/ 53488 h 77900"/>
              <a:gd name="connsiteX8" fmla="*/ 352013 w 439831"/>
              <a:gd name="connsiteY8" fmla="*/ 19999 h 7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831" h="77900">
                <a:moveTo>
                  <a:pt x="352013" y="19999"/>
                </a:moveTo>
                <a:cubicBezTo>
                  <a:pt x="309210" y="6845"/>
                  <a:pt x="264695" y="106"/>
                  <a:pt x="219916" y="0"/>
                </a:cubicBezTo>
                <a:cubicBezTo>
                  <a:pt x="143376" y="1272"/>
                  <a:pt x="68147" y="20065"/>
                  <a:pt x="0" y="54935"/>
                </a:cubicBezTo>
                <a:cubicBezTo>
                  <a:pt x="6319" y="62946"/>
                  <a:pt x="13064" y="70612"/>
                  <a:pt x="20206" y="77900"/>
                </a:cubicBezTo>
                <a:cubicBezTo>
                  <a:pt x="82387" y="47226"/>
                  <a:pt x="150591" y="30703"/>
                  <a:pt x="219916" y="29519"/>
                </a:cubicBezTo>
                <a:cubicBezTo>
                  <a:pt x="261886" y="29640"/>
                  <a:pt x="303605" y="35978"/>
                  <a:pt x="343718" y="48322"/>
                </a:cubicBezTo>
                <a:cubicBezTo>
                  <a:pt x="369755" y="55705"/>
                  <a:pt x="395164" y="65151"/>
                  <a:pt x="419700" y="76572"/>
                </a:cubicBezTo>
                <a:cubicBezTo>
                  <a:pt x="426824" y="69248"/>
                  <a:pt x="433544" y="61542"/>
                  <a:pt x="439832" y="53488"/>
                </a:cubicBezTo>
                <a:cubicBezTo>
                  <a:pt x="411613" y="39735"/>
                  <a:pt x="382224" y="28529"/>
                  <a:pt x="352013" y="19999"/>
                </a:cubicBezTo>
                <a:close/>
              </a:path>
            </a:pathLst>
          </a:custGeom>
          <a:solidFill>
            <a:srgbClr val="000000"/>
          </a:solidFill>
          <a:ln w="1468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9991D15-9EBC-476C-BB05-5E4B8F7C59C5}"/>
              </a:ext>
            </a:extLst>
          </p:cNvPr>
          <p:cNvSpPr/>
          <p:nvPr/>
        </p:nvSpPr>
        <p:spPr>
          <a:xfrm>
            <a:off x="10416779" y="5335257"/>
            <a:ext cx="211813" cy="263012"/>
          </a:xfrm>
          <a:custGeom>
            <a:avLst/>
            <a:gdLst>
              <a:gd name="connsiteX0" fmla="*/ 78225 w 211813"/>
              <a:gd name="connsiteY0" fmla="*/ 29681 h 263012"/>
              <a:gd name="connsiteX1" fmla="*/ 181125 w 211813"/>
              <a:gd name="connsiteY1" fmla="*/ 133410 h 263012"/>
              <a:gd name="connsiteX2" fmla="*/ 102327 w 211813"/>
              <a:gd name="connsiteY2" fmla="*/ 233361 h 263012"/>
              <a:gd name="connsiteX3" fmla="*/ 105515 w 211813"/>
              <a:gd name="connsiteY3" fmla="*/ 263013 h 263012"/>
              <a:gd name="connsiteX4" fmla="*/ 209105 w 211813"/>
              <a:gd name="connsiteY4" fmla="*/ 106297 h 263012"/>
              <a:gd name="connsiteX5" fmla="*/ 52389 w 211813"/>
              <a:gd name="connsiteY5" fmla="*/ 2709 h 263012"/>
              <a:gd name="connsiteX6" fmla="*/ 0 w 211813"/>
              <a:gd name="connsiteY6" fmla="*/ 26035 h 263012"/>
              <a:gd name="connsiteX7" fmla="*/ 19689 w 211813"/>
              <a:gd name="connsiteY7" fmla="*/ 48027 h 263012"/>
              <a:gd name="connsiteX8" fmla="*/ 78225 w 211813"/>
              <a:gd name="connsiteY8" fmla="*/ 29681 h 26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813" h="263012">
                <a:moveTo>
                  <a:pt x="78225" y="29681"/>
                </a:moveTo>
                <a:cubicBezTo>
                  <a:pt x="135285" y="29910"/>
                  <a:pt x="181355" y="76352"/>
                  <a:pt x="181125" y="133410"/>
                </a:cubicBezTo>
                <a:cubicBezTo>
                  <a:pt x="180935" y="180872"/>
                  <a:pt x="148433" y="222098"/>
                  <a:pt x="102327" y="233361"/>
                </a:cubicBezTo>
                <a:cubicBezTo>
                  <a:pt x="103803" y="243147"/>
                  <a:pt x="104792" y="253050"/>
                  <a:pt x="105515" y="263013"/>
                </a:cubicBezTo>
                <a:cubicBezTo>
                  <a:pt x="177397" y="248342"/>
                  <a:pt x="223774" y="178179"/>
                  <a:pt x="209105" y="106297"/>
                </a:cubicBezTo>
                <a:cubicBezTo>
                  <a:pt x="194434" y="34417"/>
                  <a:pt x="124270" y="-11962"/>
                  <a:pt x="52389" y="2709"/>
                </a:cubicBezTo>
                <a:cubicBezTo>
                  <a:pt x="33436" y="6578"/>
                  <a:pt x="15556" y="14538"/>
                  <a:pt x="0" y="26035"/>
                </a:cubicBezTo>
                <a:cubicBezTo>
                  <a:pt x="6848" y="33164"/>
                  <a:pt x="13461" y="40470"/>
                  <a:pt x="19689" y="48027"/>
                </a:cubicBezTo>
                <a:cubicBezTo>
                  <a:pt x="36866" y="36070"/>
                  <a:pt x="57296" y="29667"/>
                  <a:pt x="78225" y="29681"/>
                </a:cubicBezTo>
                <a:close/>
              </a:path>
            </a:pathLst>
          </a:custGeom>
          <a:solidFill>
            <a:srgbClr val="000000"/>
          </a:solidFill>
          <a:ln w="1468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15F23A-02E3-4A00-9367-0A05E916AD56}"/>
              </a:ext>
            </a:extLst>
          </p:cNvPr>
          <p:cNvSpPr/>
          <p:nvPr/>
        </p:nvSpPr>
        <p:spPr>
          <a:xfrm>
            <a:off x="10520626" y="5642858"/>
            <a:ext cx="240047" cy="264533"/>
          </a:xfrm>
          <a:custGeom>
            <a:avLst/>
            <a:gdLst>
              <a:gd name="connsiteX0" fmla="*/ 209540 w 240047"/>
              <a:gd name="connsiteY0" fmla="*/ 77487 h 264533"/>
              <a:gd name="connsiteX1" fmla="*/ 82122 w 240047"/>
              <a:gd name="connsiteY1" fmla="*/ 15173 h 264533"/>
              <a:gd name="connsiteX2" fmla="*/ 2421 w 240047"/>
              <a:gd name="connsiteY2" fmla="*/ 0 h 264533"/>
              <a:gd name="connsiteX3" fmla="*/ 0 w 240047"/>
              <a:gd name="connsiteY3" fmla="*/ 29416 h 264533"/>
              <a:gd name="connsiteX4" fmla="*/ 73797 w 240047"/>
              <a:gd name="connsiteY4" fmla="*/ 43496 h 264533"/>
              <a:gd name="connsiteX5" fmla="*/ 190943 w 240047"/>
              <a:gd name="connsiteY5" fmla="*/ 100438 h 264533"/>
              <a:gd name="connsiteX6" fmla="*/ 210529 w 240047"/>
              <a:gd name="connsiteY6" fmla="*/ 139078 h 264533"/>
              <a:gd name="connsiteX7" fmla="*/ 210529 w 240047"/>
              <a:gd name="connsiteY7" fmla="*/ 264534 h 264533"/>
              <a:gd name="connsiteX8" fmla="*/ 240048 w 240047"/>
              <a:gd name="connsiteY8" fmla="*/ 264534 h 264533"/>
              <a:gd name="connsiteX9" fmla="*/ 240048 w 240047"/>
              <a:gd name="connsiteY9" fmla="*/ 139078 h 264533"/>
              <a:gd name="connsiteX10" fmla="*/ 209540 w 240047"/>
              <a:gd name="connsiteY10" fmla="*/ 77487 h 26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047" h="264533">
                <a:moveTo>
                  <a:pt x="209540" y="77487"/>
                </a:moveTo>
                <a:cubicBezTo>
                  <a:pt x="171711" y="48324"/>
                  <a:pt x="128366" y="27126"/>
                  <a:pt x="82122" y="15173"/>
                </a:cubicBezTo>
                <a:cubicBezTo>
                  <a:pt x="56176" y="7270"/>
                  <a:pt x="29455" y="2184"/>
                  <a:pt x="2421" y="0"/>
                </a:cubicBezTo>
                <a:cubicBezTo>
                  <a:pt x="2007" y="9889"/>
                  <a:pt x="1166" y="19689"/>
                  <a:pt x="0" y="29416"/>
                </a:cubicBezTo>
                <a:cubicBezTo>
                  <a:pt x="25032" y="31454"/>
                  <a:pt x="49773" y="36174"/>
                  <a:pt x="73797" y="43496"/>
                </a:cubicBezTo>
                <a:cubicBezTo>
                  <a:pt x="116287" y="54381"/>
                  <a:pt x="156134" y="73750"/>
                  <a:pt x="190943" y="100438"/>
                </a:cubicBezTo>
                <a:cubicBezTo>
                  <a:pt x="202944" y="109722"/>
                  <a:pt x="210136" y="123910"/>
                  <a:pt x="210529" y="139078"/>
                </a:cubicBezTo>
                <a:lnTo>
                  <a:pt x="210529" y="264534"/>
                </a:lnTo>
                <a:lnTo>
                  <a:pt x="240048" y="264534"/>
                </a:lnTo>
                <a:lnTo>
                  <a:pt x="240048" y="139078"/>
                </a:lnTo>
                <a:cubicBezTo>
                  <a:pt x="239640" y="115009"/>
                  <a:pt x="228441" y="92396"/>
                  <a:pt x="209540" y="77487"/>
                </a:cubicBezTo>
                <a:close/>
              </a:path>
            </a:pathLst>
          </a:custGeom>
          <a:solidFill>
            <a:srgbClr val="000000"/>
          </a:solidFill>
          <a:ln w="1468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12A5063-502D-470D-9B82-20F1AC365101}"/>
              </a:ext>
            </a:extLst>
          </p:cNvPr>
          <p:cNvSpPr/>
          <p:nvPr/>
        </p:nvSpPr>
        <p:spPr>
          <a:xfrm>
            <a:off x="9653737" y="5335667"/>
            <a:ext cx="210433" cy="262365"/>
          </a:xfrm>
          <a:custGeom>
            <a:avLst/>
            <a:gdLst>
              <a:gd name="connsiteX0" fmla="*/ 132814 w 210433"/>
              <a:gd name="connsiteY0" fmla="*/ 29270 h 262365"/>
              <a:gd name="connsiteX1" fmla="*/ 190671 w 210433"/>
              <a:gd name="connsiteY1" fmla="*/ 47158 h 262365"/>
              <a:gd name="connsiteX2" fmla="*/ 210434 w 210433"/>
              <a:gd name="connsiteY2" fmla="*/ 25152 h 262365"/>
              <a:gd name="connsiteX3" fmla="*/ 25151 w 210433"/>
              <a:gd name="connsiteY3" fmla="*/ 54990 h 262365"/>
              <a:gd name="connsiteX4" fmla="*/ 54990 w 210433"/>
              <a:gd name="connsiteY4" fmla="*/ 240272 h 262365"/>
              <a:gd name="connsiteX5" fmla="*/ 104431 w 210433"/>
              <a:gd name="connsiteY5" fmla="*/ 262366 h 262365"/>
              <a:gd name="connsiteX6" fmla="*/ 107649 w 210433"/>
              <a:gd name="connsiteY6" fmla="*/ 232729 h 262365"/>
              <a:gd name="connsiteX7" fmla="*/ 32914 w 210433"/>
              <a:gd name="connsiteY7" fmla="*/ 107178 h 262365"/>
              <a:gd name="connsiteX8" fmla="*/ 132814 w 210433"/>
              <a:gd name="connsiteY8" fmla="*/ 29270 h 26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33" h="262365">
                <a:moveTo>
                  <a:pt x="132814" y="29270"/>
                </a:moveTo>
                <a:cubicBezTo>
                  <a:pt x="153461" y="29267"/>
                  <a:pt x="173628" y="35503"/>
                  <a:pt x="190671" y="47158"/>
                </a:cubicBezTo>
                <a:cubicBezTo>
                  <a:pt x="196914" y="39587"/>
                  <a:pt x="203556" y="32281"/>
                  <a:pt x="210434" y="25152"/>
                </a:cubicBezTo>
                <a:cubicBezTo>
                  <a:pt x="151030" y="-17773"/>
                  <a:pt x="68076" y="-4414"/>
                  <a:pt x="25151" y="54990"/>
                </a:cubicBezTo>
                <a:cubicBezTo>
                  <a:pt x="-17772" y="114394"/>
                  <a:pt x="-4414" y="197348"/>
                  <a:pt x="54990" y="240272"/>
                </a:cubicBezTo>
                <a:cubicBezTo>
                  <a:pt x="69776" y="250957"/>
                  <a:pt x="86608" y="258478"/>
                  <a:pt x="104431" y="262366"/>
                </a:cubicBezTo>
                <a:cubicBezTo>
                  <a:pt x="105155" y="252418"/>
                  <a:pt x="106173" y="242529"/>
                  <a:pt x="107649" y="232729"/>
                </a:cubicBezTo>
                <a:cubicBezTo>
                  <a:pt x="52341" y="218697"/>
                  <a:pt x="18881" y="162486"/>
                  <a:pt x="32914" y="107178"/>
                </a:cubicBezTo>
                <a:cubicBezTo>
                  <a:pt x="44517" y="61444"/>
                  <a:pt x="85631" y="29381"/>
                  <a:pt x="132814" y="29270"/>
                </a:cubicBezTo>
                <a:close/>
              </a:path>
            </a:pathLst>
          </a:custGeom>
          <a:solidFill>
            <a:srgbClr val="000000"/>
          </a:solidFill>
          <a:ln w="1468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A37B81B-BB43-4045-9EAD-C37C67C33E79}"/>
              </a:ext>
            </a:extLst>
          </p:cNvPr>
          <p:cNvSpPr/>
          <p:nvPr/>
        </p:nvSpPr>
        <p:spPr>
          <a:xfrm>
            <a:off x="9520880" y="5643227"/>
            <a:ext cx="238999" cy="264164"/>
          </a:xfrm>
          <a:custGeom>
            <a:avLst/>
            <a:gdLst>
              <a:gd name="connsiteX0" fmla="*/ 158103 w 238999"/>
              <a:gd name="connsiteY0" fmla="*/ 14730 h 264164"/>
              <a:gd name="connsiteX1" fmla="*/ 30641 w 238999"/>
              <a:gd name="connsiteY1" fmla="*/ 77015 h 264164"/>
              <a:gd name="connsiteX2" fmla="*/ 0 w 238999"/>
              <a:gd name="connsiteY2" fmla="*/ 138709 h 264164"/>
              <a:gd name="connsiteX3" fmla="*/ 0 w 238999"/>
              <a:gd name="connsiteY3" fmla="*/ 264165 h 264164"/>
              <a:gd name="connsiteX4" fmla="*/ 29519 w 238999"/>
              <a:gd name="connsiteY4" fmla="*/ 264165 h 264164"/>
              <a:gd name="connsiteX5" fmla="*/ 29519 w 238999"/>
              <a:gd name="connsiteY5" fmla="*/ 138709 h 264164"/>
              <a:gd name="connsiteX6" fmla="*/ 48544 w 238999"/>
              <a:gd name="connsiteY6" fmla="*/ 100482 h 264164"/>
              <a:gd name="connsiteX7" fmla="*/ 166044 w 238999"/>
              <a:gd name="connsiteY7" fmla="*/ 43186 h 264164"/>
              <a:gd name="connsiteX8" fmla="*/ 239000 w 238999"/>
              <a:gd name="connsiteY8" fmla="*/ 29401 h 264164"/>
              <a:gd name="connsiteX9" fmla="*/ 236550 w 238999"/>
              <a:gd name="connsiteY9" fmla="*/ 0 h 264164"/>
              <a:gd name="connsiteX10" fmla="*/ 158103 w 238999"/>
              <a:gd name="connsiteY10" fmla="*/ 14730 h 26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999" h="264164">
                <a:moveTo>
                  <a:pt x="158103" y="14730"/>
                </a:moveTo>
                <a:cubicBezTo>
                  <a:pt x="112405" y="28148"/>
                  <a:pt x="69307" y="49207"/>
                  <a:pt x="30641" y="77015"/>
                </a:cubicBezTo>
                <a:cubicBezTo>
                  <a:pt x="11671" y="91928"/>
                  <a:pt x="419" y="114583"/>
                  <a:pt x="0" y="138709"/>
                </a:cubicBezTo>
                <a:lnTo>
                  <a:pt x="0" y="264165"/>
                </a:lnTo>
                <a:lnTo>
                  <a:pt x="29519" y="264165"/>
                </a:lnTo>
                <a:lnTo>
                  <a:pt x="29519" y="138709"/>
                </a:lnTo>
                <a:cubicBezTo>
                  <a:pt x="29853" y="123770"/>
                  <a:pt x="36827" y="109757"/>
                  <a:pt x="48544" y="100482"/>
                </a:cubicBezTo>
                <a:cubicBezTo>
                  <a:pt x="84210" y="74913"/>
                  <a:pt x="123934" y="55541"/>
                  <a:pt x="166044" y="43186"/>
                </a:cubicBezTo>
                <a:cubicBezTo>
                  <a:pt x="189914" y="36476"/>
                  <a:pt x="214326" y="31864"/>
                  <a:pt x="239000" y="29401"/>
                </a:cubicBezTo>
                <a:cubicBezTo>
                  <a:pt x="237834" y="19674"/>
                  <a:pt x="236978" y="9874"/>
                  <a:pt x="236550" y="0"/>
                </a:cubicBezTo>
                <a:cubicBezTo>
                  <a:pt x="210020" y="2605"/>
                  <a:pt x="183771" y="7535"/>
                  <a:pt x="158103" y="14730"/>
                </a:cubicBezTo>
                <a:close/>
              </a:path>
            </a:pathLst>
          </a:custGeom>
          <a:solidFill>
            <a:srgbClr val="000000"/>
          </a:solidFill>
          <a:ln w="1468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C8150CF-0D87-4666-884B-1162613858E8}"/>
              </a:ext>
            </a:extLst>
          </p:cNvPr>
          <p:cNvSpPr/>
          <p:nvPr/>
        </p:nvSpPr>
        <p:spPr>
          <a:xfrm>
            <a:off x="9875107" y="5926534"/>
            <a:ext cx="51495" cy="154354"/>
          </a:xfrm>
          <a:custGeom>
            <a:avLst/>
            <a:gdLst>
              <a:gd name="connsiteX0" fmla="*/ 0 w 51495"/>
              <a:gd name="connsiteY0" fmla="*/ 58418 h 154354"/>
              <a:gd name="connsiteX1" fmla="*/ 0 w 51495"/>
              <a:gd name="connsiteY1" fmla="*/ 154354 h 154354"/>
              <a:gd name="connsiteX2" fmla="*/ 29519 w 51495"/>
              <a:gd name="connsiteY2" fmla="*/ 154354 h 154354"/>
              <a:gd name="connsiteX3" fmla="*/ 29519 w 51495"/>
              <a:gd name="connsiteY3" fmla="*/ 58418 h 154354"/>
              <a:gd name="connsiteX4" fmla="*/ 48544 w 51495"/>
              <a:gd name="connsiteY4" fmla="*/ 20161 h 154354"/>
              <a:gd name="connsiteX5" fmla="*/ 51496 w 51495"/>
              <a:gd name="connsiteY5" fmla="*/ 18139 h 154354"/>
              <a:gd name="connsiteX6" fmla="*/ 26877 w 51495"/>
              <a:gd name="connsiteY6" fmla="*/ 0 h 154354"/>
              <a:gd name="connsiteX7" fmla="*/ 0 w 51495"/>
              <a:gd name="connsiteY7" fmla="*/ 58418 h 1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95" h="154354">
                <a:moveTo>
                  <a:pt x="0" y="58418"/>
                </a:moveTo>
                <a:lnTo>
                  <a:pt x="0" y="154354"/>
                </a:lnTo>
                <a:lnTo>
                  <a:pt x="29519" y="154354"/>
                </a:lnTo>
                <a:lnTo>
                  <a:pt x="29519" y="58418"/>
                </a:lnTo>
                <a:cubicBezTo>
                  <a:pt x="29844" y="43468"/>
                  <a:pt x="36819" y="29442"/>
                  <a:pt x="48544" y="20161"/>
                </a:cubicBezTo>
                <a:cubicBezTo>
                  <a:pt x="49503" y="19453"/>
                  <a:pt x="50595" y="18833"/>
                  <a:pt x="51496" y="18139"/>
                </a:cubicBezTo>
                <a:cubicBezTo>
                  <a:pt x="43068" y="12457"/>
                  <a:pt x="34877" y="6332"/>
                  <a:pt x="26877" y="0"/>
                </a:cubicBezTo>
                <a:cubicBezTo>
                  <a:pt x="10112" y="14835"/>
                  <a:pt x="357" y="36035"/>
                  <a:pt x="0" y="58418"/>
                </a:cubicBezTo>
                <a:close/>
              </a:path>
            </a:pathLst>
          </a:custGeom>
          <a:solidFill>
            <a:srgbClr val="000000"/>
          </a:solidFill>
          <a:ln w="14684" cap="flat">
            <a:noFill/>
            <a:prstDash val="solid"/>
            <a:miter/>
          </a:ln>
        </p:spPr>
        <p:txBody>
          <a:bodyPr rtlCol="0" anchor="ctr"/>
          <a:lstStyle/>
          <a:p>
            <a:endParaRPr lang="en-US"/>
          </a:p>
        </p:txBody>
      </p:sp>
    </p:spTree>
    <p:extLst>
      <p:ext uri="{BB962C8B-B14F-4D97-AF65-F5344CB8AC3E}">
        <p14:creationId xmlns:p14="http://schemas.microsoft.com/office/powerpoint/2010/main" val="1503852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MÓDULO LCS-FS: ESTRATEGIAS DE AFRONTAMIENTO</a:t>
            </a:r>
          </a:p>
        </p:txBody>
      </p:sp>
      <p:sp>
        <p:nvSpPr>
          <p:cNvPr id="10" name="Right Brace 9">
            <a:extLst>
              <a:ext uri="{FF2B5EF4-FFF2-40B4-BE49-F238E27FC236}">
                <a16:creationId xmlns:a16="http://schemas.microsoft.com/office/drawing/2014/main" id="{ADC77ADD-0417-235E-B062-B94A31587F78}"/>
              </a:ext>
            </a:extLst>
          </p:cNvPr>
          <p:cNvSpPr/>
          <p:nvPr/>
        </p:nvSpPr>
        <p:spPr>
          <a:xfrm>
            <a:off x="10419127" y="3145872"/>
            <a:ext cx="125834" cy="1023456"/>
          </a:xfrm>
          <a:prstGeom prst="rightBrace">
            <a:avLst/>
          </a:prstGeom>
          <a:ln w="19050">
            <a:solidFill>
              <a:srgbClr val="FFCC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2" name="Right Brace 11">
            <a:extLst>
              <a:ext uri="{FF2B5EF4-FFF2-40B4-BE49-F238E27FC236}">
                <a16:creationId xmlns:a16="http://schemas.microsoft.com/office/drawing/2014/main" id="{5CEC09B9-2464-E001-66F7-B20FEC5B5DF5}"/>
              </a:ext>
            </a:extLst>
          </p:cNvPr>
          <p:cNvSpPr/>
          <p:nvPr/>
        </p:nvSpPr>
        <p:spPr>
          <a:xfrm>
            <a:off x="10419127" y="4222745"/>
            <a:ext cx="125834" cy="902928"/>
          </a:xfrm>
          <a:prstGeom prst="rightBrace">
            <a:avLst/>
          </a:prstGeom>
          <a:ln w="19050">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3" name="Right Brace 12">
            <a:extLst>
              <a:ext uri="{FF2B5EF4-FFF2-40B4-BE49-F238E27FC236}">
                <a16:creationId xmlns:a16="http://schemas.microsoft.com/office/drawing/2014/main" id="{F5ABA616-0C49-27E3-5BCE-D30C629A78BB}"/>
              </a:ext>
            </a:extLst>
          </p:cNvPr>
          <p:cNvSpPr/>
          <p:nvPr/>
        </p:nvSpPr>
        <p:spPr>
          <a:xfrm>
            <a:off x="10419127" y="5179090"/>
            <a:ext cx="125834" cy="1212706"/>
          </a:xfrm>
          <a:prstGeom prst="rightBrace">
            <a:avLst/>
          </a:prstGeom>
          <a:ln w="19050">
            <a:solidFill>
              <a:srgbClr val="C0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4" name="Rectangle 13">
            <a:extLst>
              <a:ext uri="{FF2B5EF4-FFF2-40B4-BE49-F238E27FC236}">
                <a16:creationId xmlns:a16="http://schemas.microsoft.com/office/drawing/2014/main" id="{48687A2E-7E84-1064-E24E-C525E96A8A60}"/>
              </a:ext>
            </a:extLst>
          </p:cNvPr>
          <p:cNvSpPr/>
          <p:nvPr/>
        </p:nvSpPr>
        <p:spPr>
          <a:xfrm>
            <a:off x="10612071" y="3429000"/>
            <a:ext cx="1143702" cy="446714"/>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5DF8F88-EFA5-96FD-AD31-56B1B0AE22C4}"/>
              </a:ext>
            </a:extLst>
          </p:cNvPr>
          <p:cNvSpPr txBox="1"/>
          <p:nvPr/>
        </p:nvSpPr>
        <p:spPr>
          <a:xfrm>
            <a:off x="10777324" y="3498468"/>
            <a:ext cx="916356" cy="307777"/>
          </a:xfrm>
          <a:prstGeom prst="rect">
            <a:avLst/>
          </a:prstGeom>
          <a:noFill/>
        </p:spPr>
        <p:txBody>
          <a:bodyPr wrap="square" rtlCol="0">
            <a:spAutoFit/>
          </a:bodyPr>
          <a:lstStyle/>
          <a:p>
            <a:r>
              <a:rPr lang="en-US" sz="1400">
                <a:solidFill>
                  <a:schemeClr val="accent5">
                    <a:lumMod val="50000"/>
                  </a:schemeClr>
                </a:solidFill>
                <a:latin typeface="Segoe"/>
              </a:rPr>
              <a:t>4 estrés</a:t>
            </a:r>
            <a:endParaRPr lang="en-US">
              <a:solidFill>
                <a:schemeClr val="accent5">
                  <a:lumMod val="50000"/>
                </a:schemeClr>
              </a:solidFill>
              <a:latin typeface="Segoe"/>
            </a:endParaRPr>
          </a:p>
        </p:txBody>
      </p:sp>
      <p:sp>
        <p:nvSpPr>
          <p:cNvPr id="16" name="Rectangle 15">
            <a:extLst>
              <a:ext uri="{FF2B5EF4-FFF2-40B4-BE49-F238E27FC236}">
                <a16:creationId xmlns:a16="http://schemas.microsoft.com/office/drawing/2014/main" id="{FCB84159-0BEA-649C-D1BE-0C98634002E4}"/>
              </a:ext>
            </a:extLst>
          </p:cNvPr>
          <p:cNvSpPr/>
          <p:nvPr/>
        </p:nvSpPr>
        <p:spPr>
          <a:xfrm>
            <a:off x="10612071" y="4427290"/>
            <a:ext cx="1157112" cy="446714"/>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74D4FEE-C4CA-3404-6446-2B2AA515FCF8}"/>
              </a:ext>
            </a:extLst>
          </p:cNvPr>
          <p:cNvSpPr txBox="1"/>
          <p:nvPr/>
        </p:nvSpPr>
        <p:spPr>
          <a:xfrm>
            <a:off x="10777325" y="4496758"/>
            <a:ext cx="752066" cy="307777"/>
          </a:xfrm>
          <a:prstGeom prst="rect">
            <a:avLst/>
          </a:prstGeom>
          <a:noFill/>
        </p:spPr>
        <p:txBody>
          <a:bodyPr wrap="square" rtlCol="0">
            <a:spAutoFit/>
          </a:bodyPr>
          <a:lstStyle/>
          <a:p>
            <a:r>
              <a:rPr lang="en-US" sz="1400">
                <a:solidFill>
                  <a:schemeClr val="accent6">
                    <a:lumMod val="75000"/>
                  </a:schemeClr>
                </a:solidFill>
                <a:latin typeface="Segoe"/>
              </a:rPr>
              <a:t>3 crisis</a:t>
            </a:r>
            <a:endParaRPr lang="en-US">
              <a:solidFill>
                <a:schemeClr val="accent6">
                  <a:lumMod val="75000"/>
                </a:schemeClr>
              </a:solidFill>
              <a:latin typeface="Segoe"/>
            </a:endParaRPr>
          </a:p>
        </p:txBody>
      </p:sp>
      <p:sp>
        <p:nvSpPr>
          <p:cNvPr id="18" name="Rectangle 17">
            <a:extLst>
              <a:ext uri="{FF2B5EF4-FFF2-40B4-BE49-F238E27FC236}">
                <a16:creationId xmlns:a16="http://schemas.microsoft.com/office/drawing/2014/main" id="{32F06B55-191B-B0C3-2862-0093A333D6A5}"/>
              </a:ext>
            </a:extLst>
          </p:cNvPr>
          <p:cNvSpPr/>
          <p:nvPr/>
        </p:nvSpPr>
        <p:spPr>
          <a:xfrm>
            <a:off x="10612071" y="5584971"/>
            <a:ext cx="1143702" cy="446714"/>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D982E73-D62B-2765-CD39-436879A95338}"/>
              </a:ext>
            </a:extLst>
          </p:cNvPr>
          <p:cNvSpPr txBox="1"/>
          <p:nvPr/>
        </p:nvSpPr>
        <p:spPr>
          <a:xfrm>
            <a:off x="10612071" y="5654439"/>
            <a:ext cx="1255251" cy="307777"/>
          </a:xfrm>
          <a:prstGeom prst="rect">
            <a:avLst/>
          </a:prstGeom>
          <a:noFill/>
        </p:spPr>
        <p:txBody>
          <a:bodyPr wrap="square" rtlCol="0">
            <a:spAutoFit/>
          </a:bodyPr>
          <a:lstStyle/>
          <a:p>
            <a:r>
              <a:rPr lang="en-US" sz="1400">
                <a:solidFill>
                  <a:srgbClr val="C00000"/>
                </a:solidFill>
                <a:latin typeface="Segoe"/>
              </a:rPr>
              <a:t>3 urgencias</a:t>
            </a:r>
            <a:endParaRPr lang="en-US">
              <a:solidFill>
                <a:srgbClr val="C00000"/>
              </a:solidFill>
              <a:latin typeface="Segoe"/>
            </a:endParaRPr>
          </a:p>
        </p:txBody>
      </p:sp>
      <p:sp>
        <p:nvSpPr>
          <p:cNvPr id="20" name="TextBox 19">
            <a:extLst>
              <a:ext uri="{FF2B5EF4-FFF2-40B4-BE49-F238E27FC236}">
                <a16:creationId xmlns:a16="http://schemas.microsoft.com/office/drawing/2014/main" id="{E6B59479-BF7E-892C-6FD0-AD26C43DC8CD}"/>
              </a:ext>
            </a:extLst>
          </p:cNvPr>
          <p:cNvSpPr txBox="1"/>
          <p:nvPr/>
        </p:nvSpPr>
        <p:spPr>
          <a:xfrm>
            <a:off x="218513" y="1607573"/>
            <a:ext cx="2365461" cy="3570208"/>
          </a:xfrm>
          <a:prstGeom prst="rect">
            <a:avLst/>
          </a:prstGeom>
          <a:solidFill>
            <a:schemeClr val="accent5"/>
          </a:solidFill>
          <a:ln w="38100">
            <a:solidFill>
              <a:schemeClr val="bg1">
                <a:lumMod val="50000"/>
              </a:schemeClr>
            </a:solidFill>
          </a:ln>
        </p:spPr>
        <p:txBody>
          <a:bodyPr wrap="square" lIns="91440" tIns="45720" rIns="91440" bIns="45720" rtlCol="0" anchor="t">
            <a:spAutoFit/>
          </a:bodyPr>
          <a:lstStyle/>
          <a:p>
            <a:r>
              <a:rPr lang="en-US" b="1" err="1">
                <a:latin typeface="Open Sans"/>
                <a:ea typeface="Open Sans"/>
                <a:cs typeface="Open Sans"/>
              </a:rPr>
              <a:t>Instrucciones</a:t>
            </a:r>
            <a:r>
              <a:rPr lang="en-US" b="1">
                <a:latin typeface="Open Sans"/>
                <a:ea typeface="Open Sans"/>
                <a:cs typeface="Open Sans"/>
              </a:rPr>
              <a:t>: </a:t>
            </a:r>
            <a:endParaRPr lang="en-US" b="1">
              <a:latin typeface="Open Sans" panose="020B0606030504020204" pitchFamily="34" charset="0"/>
              <a:ea typeface="Open Sans" panose="020B0606030504020204" pitchFamily="34" charset="0"/>
              <a:cs typeface="Open Sans" panose="020B0606030504020204" pitchFamily="34" charset="0"/>
            </a:endParaRPr>
          </a:p>
          <a:p>
            <a:endParaRPr lang="en-US" sz="1600">
              <a:latin typeface="Open Sans" panose="020B0606030504020204" pitchFamily="34" charset="0"/>
              <a:ea typeface="Open Sans" panose="020B0606030504020204" pitchFamily="34" charset="0"/>
              <a:cs typeface="Open Sans" panose="020B0606030504020204" pitchFamily="34" charset="0"/>
            </a:endParaRPr>
          </a:p>
          <a:p>
            <a:r>
              <a:rPr lang="en-US" sz="1600">
                <a:latin typeface="Open Sans"/>
                <a:ea typeface="Open Sans"/>
                <a:cs typeface="Open Sans"/>
              </a:rPr>
              <a:t>Para </a:t>
            </a:r>
            <a:r>
              <a:rPr lang="en-US" sz="1600" err="1">
                <a:latin typeface="Open Sans"/>
                <a:ea typeface="Open Sans"/>
                <a:cs typeface="Open Sans"/>
              </a:rPr>
              <a:t>su</a:t>
            </a:r>
            <a:r>
              <a:rPr lang="en-US" sz="1600">
                <a:latin typeface="Open Sans"/>
                <a:ea typeface="Open Sans"/>
                <a:cs typeface="Open Sans"/>
              </a:rPr>
              <a:t> </a:t>
            </a:r>
            <a:r>
              <a:rPr lang="en-US" sz="1600" err="1">
                <a:latin typeface="Open Sans"/>
                <a:ea typeface="Open Sans"/>
                <a:cs typeface="Open Sans"/>
              </a:rPr>
              <a:t>presentación</a:t>
            </a:r>
            <a:r>
              <a:rPr lang="en-US" sz="1600">
                <a:latin typeface="Open Sans"/>
                <a:ea typeface="Open Sans"/>
                <a:cs typeface="Open Sans"/>
              </a:rPr>
              <a:t> a </a:t>
            </a:r>
            <a:r>
              <a:rPr lang="en-US" sz="1600" err="1">
                <a:latin typeface="Open Sans"/>
                <a:ea typeface="Open Sans"/>
                <a:cs typeface="Open Sans"/>
              </a:rPr>
              <a:t>nivel</a:t>
            </a:r>
            <a:r>
              <a:rPr lang="en-US" sz="1600">
                <a:latin typeface="Open Sans"/>
                <a:ea typeface="Open Sans"/>
                <a:cs typeface="Open Sans"/>
              </a:rPr>
              <a:t> de </a:t>
            </a:r>
            <a:r>
              <a:rPr lang="en-US" sz="1600" err="1">
                <a:latin typeface="Open Sans"/>
                <a:ea typeface="Open Sans"/>
                <a:cs typeface="Open Sans"/>
              </a:rPr>
              <a:t>país</a:t>
            </a:r>
            <a:r>
              <a:rPr lang="en-US" sz="1600">
                <a:latin typeface="Open Sans"/>
                <a:ea typeface="Open Sans"/>
                <a:cs typeface="Open Sans"/>
              </a:rPr>
              <a:t>, </a:t>
            </a:r>
            <a:r>
              <a:rPr lang="en-US" sz="1600" err="1">
                <a:latin typeface="Open Sans"/>
                <a:ea typeface="Open Sans"/>
                <a:cs typeface="Open Sans"/>
              </a:rPr>
              <a:t>asegúrese</a:t>
            </a:r>
            <a:r>
              <a:rPr lang="en-US" sz="1600">
                <a:latin typeface="Open Sans"/>
                <a:ea typeface="Open Sans"/>
                <a:cs typeface="Open Sans"/>
              </a:rPr>
              <a:t> de que las </a:t>
            </a:r>
            <a:r>
              <a:rPr lang="en-US" sz="1600" err="1">
                <a:latin typeface="Open Sans"/>
                <a:ea typeface="Open Sans"/>
                <a:cs typeface="Open Sans"/>
              </a:rPr>
              <a:t>estrategias</a:t>
            </a:r>
            <a:r>
              <a:rPr lang="en-US" sz="1600">
                <a:latin typeface="Open Sans"/>
                <a:ea typeface="Open Sans"/>
                <a:cs typeface="Open Sans"/>
              </a:rPr>
              <a:t> </a:t>
            </a:r>
            <a:r>
              <a:rPr lang="en-US" sz="1600" err="1">
                <a:latin typeface="Open Sans"/>
                <a:ea typeface="Open Sans"/>
                <a:cs typeface="Open Sans"/>
              </a:rPr>
              <a:t>presentadas</a:t>
            </a:r>
            <a:r>
              <a:rPr lang="en-US" sz="1600">
                <a:latin typeface="Open Sans"/>
                <a:ea typeface="Open Sans"/>
                <a:cs typeface="Open Sans"/>
              </a:rPr>
              <a:t> (</a:t>
            </a:r>
            <a:r>
              <a:rPr lang="en-US" sz="1600" err="1">
                <a:latin typeface="Open Sans"/>
                <a:ea typeface="Open Sans"/>
                <a:cs typeface="Open Sans"/>
              </a:rPr>
              <a:t>en</a:t>
            </a:r>
            <a:r>
              <a:rPr lang="en-US" sz="1600">
                <a:latin typeface="Open Sans"/>
                <a:ea typeface="Open Sans"/>
                <a:cs typeface="Open Sans"/>
              </a:rPr>
              <a:t> gris) </a:t>
            </a:r>
            <a:r>
              <a:rPr lang="en-US" sz="1600" err="1">
                <a:latin typeface="Open Sans"/>
                <a:ea typeface="Open Sans"/>
                <a:cs typeface="Open Sans"/>
              </a:rPr>
              <a:t>estén</a:t>
            </a:r>
            <a:r>
              <a:rPr lang="en-US" sz="1600">
                <a:latin typeface="Open Sans"/>
                <a:ea typeface="Open Sans"/>
                <a:cs typeface="Open Sans"/>
              </a:rPr>
              <a:t> </a:t>
            </a:r>
            <a:r>
              <a:rPr lang="en-US" sz="1600" err="1">
                <a:latin typeface="Open Sans"/>
                <a:ea typeface="Open Sans"/>
                <a:cs typeface="Open Sans"/>
              </a:rPr>
              <a:t>actualizadas</a:t>
            </a:r>
            <a:r>
              <a:rPr lang="en-US" sz="1600">
                <a:latin typeface="Open Sans"/>
                <a:ea typeface="Open Sans"/>
                <a:cs typeface="Open Sans"/>
              </a:rPr>
              <a:t> con </a:t>
            </a:r>
            <a:r>
              <a:rPr lang="en-US" sz="1600" err="1">
                <a:latin typeface="Open Sans"/>
                <a:ea typeface="Open Sans"/>
                <a:cs typeface="Open Sans"/>
              </a:rPr>
              <a:t>su</a:t>
            </a:r>
            <a:r>
              <a:rPr lang="en-US" sz="1600">
                <a:latin typeface="Open Sans"/>
                <a:ea typeface="Open Sans"/>
                <a:cs typeface="Open Sans"/>
              </a:rPr>
              <a:t> </a:t>
            </a:r>
            <a:r>
              <a:rPr lang="en-US" sz="1600" err="1">
                <a:latin typeface="Open Sans"/>
                <a:ea typeface="Open Sans"/>
                <a:cs typeface="Open Sans"/>
              </a:rPr>
              <a:t>módulo</a:t>
            </a:r>
            <a:r>
              <a:rPr lang="en-US" sz="1600">
                <a:latin typeface="Open Sans"/>
                <a:ea typeface="Open Sans"/>
                <a:cs typeface="Open Sans"/>
              </a:rPr>
              <a:t> final.</a:t>
            </a:r>
          </a:p>
          <a:p>
            <a:endParaRPr lang="en-US" sz="1600">
              <a:latin typeface="Open Sans" panose="020B0606030504020204" pitchFamily="34" charset="0"/>
              <a:ea typeface="Open Sans" panose="020B0606030504020204" pitchFamily="34" charset="0"/>
              <a:cs typeface="Open Sans" panose="020B0606030504020204" pitchFamily="34" charset="0"/>
            </a:endParaRPr>
          </a:p>
          <a:p>
            <a:r>
              <a:rPr lang="en-US" sz="1600" err="1">
                <a:latin typeface="Open Sans"/>
                <a:ea typeface="Open Sans"/>
                <a:cs typeface="Open Sans"/>
              </a:rPr>
              <a:t>Consulte</a:t>
            </a:r>
            <a:r>
              <a:rPr lang="en-US" sz="1600">
                <a:latin typeface="Open Sans"/>
                <a:ea typeface="Open Sans"/>
                <a:cs typeface="Open Sans"/>
              </a:rPr>
              <a:t> </a:t>
            </a:r>
            <a:r>
              <a:rPr lang="en-US" sz="1600" err="1">
                <a:latin typeface="Open Sans"/>
                <a:ea typeface="Open Sans"/>
                <a:cs typeface="Open Sans"/>
              </a:rPr>
              <a:t>el</a:t>
            </a:r>
            <a:r>
              <a:rPr lang="en-US" sz="1600">
                <a:latin typeface="Open Sans"/>
                <a:ea typeface="Open Sans"/>
                <a:cs typeface="Open Sans"/>
              </a:rPr>
              <a:t> material disponible </a:t>
            </a:r>
            <a:r>
              <a:rPr lang="en-US" sz="1600" err="1">
                <a:latin typeface="Open Sans"/>
                <a:ea typeface="Open Sans"/>
                <a:cs typeface="Open Sans"/>
              </a:rPr>
              <a:t>en</a:t>
            </a:r>
            <a:r>
              <a:rPr lang="en-US" sz="1600">
                <a:latin typeface="Open Sans"/>
                <a:ea typeface="Open Sans"/>
                <a:cs typeface="Open Sans"/>
              </a:rPr>
              <a:t> </a:t>
            </a:r>
            <a:r>
              <a:rPr lang="en-US" sz="1600" err="1">
                <a:latin typeface="Open Sans"/>
                <a:ea typeface="Open Sans"/>
                <a:cs typeface="Open Sans"/>
              </a:rPr>
              <a:t>el</a:t>
            </a:r>
            <a:r>
              <a:rPr lang="en-US" sz="1600">
                <a:latin typeface="Open Sans"/>
                <a:ea typeface="Open Sans"/>
                <a:cs typeface="Open Sans"/>
              </a:rPr>
              <a:t> </a:t>
            </a:r>
            <a:r>
              <a:rPr lang="en-US" sz="1600" b="1">
                <a:latin typeface="Open Sans"/>
                <a:ea typeface="Open Sans"/>
                <a:cs typeface="Open Sans"/>
                <a:hlinkClick r:id="rId3">
                  <a:extLst>
                    <a:ext uri="{A12FA001-AC4F-418D-AE19-62706E023703}">
                      <ahyp:hlinkClr xmlns:ahyp="http://schemas.microsoft.com/office/drawing/2018/hyperlinkcolor" val="tx"/>
                    </a:ext>
                  </a:extLst>
                </a:hlinkClick>
              </a:rPr>
              <a:t>Centro de </a:t>
            </a:r>
            <a:r>
              <a:rPr lang="en-US" sz="1600" b="1" err="1">
                <a:latin typeface="Open Sans"/>
                <a:ea typeface="Open Sans"/>
                <a:cs typeface="Open Sans"/>
                <a:hlinkClick r:id="rId3">
                  <a:extLst>
                    <a:ext uri="{A12FA001-AC4F-418D-AE19-62706E023703}">
                      <ahyp:hlinkClr xmlns:ahyp="http://schemas.microsoft.com/office/drawing/2018/hyperlinkcolor" val="tx"/>
                    </a:ext>
                  </a:extLst>
                </a:hlinkClick>
              </a:rPr>
              <a:t>Recursos</a:t>
            </a:r>
            <a:r>
              <a:rPr lang="en-US" sz="1600" b="1">
                <a:latin typeface="Open Sans"/>
                <a:ea typeface="Open Sans"/>
                <a:cs typeface="Open Sans"/>
                <a:hlinkClick r:id="rId3">
                  <a:extLst>
                    <a:ext uri="{A12FA001-AC4F-418D-AE19-62706E023703}">
                      <ahyp:hlinkClr xmlns:ahyp="http://schemas.microsoft.com/office/drawing/2018/hyperlinkcolor" val="tx"/>
                    </a:ext>
                  </a:extLst>
                </a:hlinkClick>
              </a:rPr>
              <a:t> VAM</a:t>
            </a:r>
            <a:r>
              <a:rPr lang="en-US" sz="1600" b="1">
                <a:latin typeface="Open Sans"/>
                <a:ea typeface="Open Sans"/>
                <a:cs typeface="Open Sans"/>
              </a:rPr>
              <a:t>. </a:t>
            </a:r>
            <a:endParaRPr lang="en-US" sz="1600" b="1">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2" name="Table 21">
            <a:extLst>
              <a:ext uri="{FF2B5EF4-FFF2-40B4-BE49-F238E27FC236}">
                <a16:creationId xmlns:a16="http://schemas.microsoft.com/office/drawing/2014/main" id="{F5687CE1-06D4-B153-87B8-B3090F7B7E82}"/>
              </a:ext>
            </a:extLst>
          </p:cNvPr>
          <p:cNvGraphicFramePr>
            <a:graphicFrameLocks noGrp="1"/>
          </p:cNvGraphicFramePr>
          <p:nvPr>
            <p:extLst>
              <p:ext uri="{D42A27DB-BD31-4B8C-83A1-F6EECF244321}">
                <p14:modId xmlns:p14="http://schemas.microsoft.com/office/powerpoint/2010/main" val="3930110790"/>
              </p:ext>
            </p:extLst>
          </p:nvPr>
        </p:nvGraphicFramePr>
        <p:xfrm>
          <a:off x="2627017" y="1497865"/>
          <a:ext cx="7709483" cy="5342926"/>
        </p:xfrm>
        <a:graphic>
          <a:graphicData uri="http://schemas.openxmlformats.org/drawingml/2006/table">
            <a:tbl>
              <a:tblPr/>
              <a:tblGrid>
                <a:gridCol w="2883190">
                  <a:extLst>
                    <a:ext uri="{9D8B030D-6E8A-4147-A177-3AD203B41FA5}">
                      <a16:colId xmlns:a16="http://schemas.microsoft.com/office/drawing/2014/main" val="20487821"/>
                    </a:ext>
                  </a:extLst>
                </a:gridCol>
                <a:gridCol w="2277445">
                  <a:extLst>
                    <a:ext uri="{9D8B030D-6E8A-4147-A177-3AD203B41FA5}">
                      <a16:colId xmlns:a16="http://schemas.microsoft.com/office/drawing/2014/main" val="1579870510"/>
                    </a:ext>
                  </a:extLst>
                </a:gridCol>
                <a:gridCol w="1274424">
                  <a:extLst>
                    <a:ext uri="{9D8B030D-6E8A-4147-A177-3AD203B41FA5}">
                      <a16:colId xmlns:a16="http://schemas.microsoft.com/office/drawing/2014/main" val="4194993987"/>
                    </a:ext>
                  </a:extLst>
                </a:gridCol>
                <a:gridCol w="1274424">
                  <a:extLst>
                    <a:ext uri="{9D8B030D-6E8A-4147-A177-3AD203B41FA5}">
                      <a16:colId xmlns:a16="http://schemas.microsoft.com/office/drawing/2014/main" val="758318216"/>
                    </a:ext>
                  </a:extLst>
                </a:gridCol>
              </a:tblGrid>
              <a:tr h="1544552">
                <a:tc>
                  <a:txBody>
                    <a:bodyPr/>
                    <a:lstStyle/>
                    <a:p>
                      <a:pPr marL="0" marR="0">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Durante los últimos </a:t>
                      </a:r>
                      <a:r>
                        <a:rPr lang="en-GB" sz="800" b="1">
                          <a:solidFill>
                            <a:schemeClr val="accent1">
                              <a:lumMod val="50000"/>
                            </a:schemeClr>
                          </a:solidFill>
                          <a:effectLst/>
                          <a:latin typeface="Calibri"/>
                          <a:ea typeface="Calibri" panose="020F0502020204030204" pitchFamily="34" charset="0"/>
                          <a:cs typeface="Arial"/>
                        </a:rPr>
                        <a:t>30 días</a:t>
                      </a:r>
                      <a:r>
                        <a:rPr lang="en-GB" sz="800">
                          <a:solidFill>
                            <a:schemeClr val="accent1">
                              <a:lumMod val="50000"/>
                            </a:schemeClr>
                          </a:solidFill>
                          <a:effectLst/>
                          <a:latin typeface="Calibri"/>
                          <a:ea typeface="Calibri" panose="020F0502020204030204" pitchFamily="34" charset="0"/>
                          <a:cs typeface="Arial"/>
                        </a:rPr>
                        <a:t>, </a:t>
                      </a:r>
                      <a:r>
                        <a:rPr lang="en-GB" sz="800">
                          <a:solidFill>
                            <a:schemeClr val="accent1">
                              <a:lumMod val="50000"/>
                            </a:schemeClr>
                          </a:solidFill>
                          <a:effectLst/>
                          <a:latin typeface="Calibri"/>
                          <a:ea typeface="Times New Roman" panose="02020603050405020304" pitchFamily="18" charset="0"/>
                          <a:cs typeface="Arial"/>
                        </a:rPr>
                        <a:t>¿alguien de su hogar tuvo que realizar alguna de las siguientes actividades debido a la </a:t>
                      </a:r>
                      <a:r>
                        <a:rPr lang="en-GB" sz="800" b="1">
                          <a:solidFill>
                            <a:schemeClr val="accent1">
                              <a:lumMod val="50000"/>
                            </a:schemeClr>
                          </a:solidFill>
                          <a:effectLst/>
                          <a:latin typeface="Calibri"/>
                          <a:ea typeface="Times New Roman" panose="02020603050405020304" pitchFamily="18" charset="0"/>
                          <a:cs typeface="Arial"/>
                        </a:rPr>
                        <a:t>falta de alimentos o de dinero para comprarlos?</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800">
                          <a:solidFill>
                            <a:schemeClr val="accent1">
                              <a:lumMod val="50000"/>
                            </a:schemeClr>
                          </a:solidFill>
                          <a:effectLst/>
                          <a:latin typeface="Calibri"/>
                          <a:ea typeface="Times New Roman" panose="02020603050405020304" pitchFamily="18" charset="0"/>
                          <a:cs typeface="Arial"/>
                        </a:rPr>
                        <a:t>10 = </a:t>
                      </a:r>
                      <a:r>
                        <a:rPr lang="en-GB" sz="800">
                          <a:solidFill>
                            <a:schemeClr val="accent1">
                              <a:lumMod val="50000"/>
                            </a:schemeClr>
                          </a:solidFill>
                          <a:effectLst/>
                          <a:latin typeface="Calibri"/>
                          <a:ea typeface="Calibri" panose="020F0502020204030204" pitchFamily="34" charset="0"/>
                          <a:cs typeface="Arial"/>
                        </a:rPr>
                        <a:t>No porque no era necesario</a:t>
                      </a:r>
                      <a:endParaRPr lang="en-US" sz="1100">
                        <a:solidFill>
                          <a:schemeClr val="accent1">
                            <a:lumMod val="50000"/>
                          </a:schemeClr>
                        </a:solidFill>
                        <a:effectLst/>
                        <a:latin typeface="Calibri"/>
                        <a:ea typeface="MS Mincho" panose="02020609040205080304" pitchFamily="49" charset="-128"/>
                        <a:cs typeface="Arial"/>
                      </a:endParaRPr>
                    </a:p>
                    <a:p>
                      <a:pPr marL="0" marR="0">
                        <a:lnSpc>
                          <a:spcPct val="115000"/>
                        </a:lnSpc>
                        <a:spcBef>
                          <a:spcPts val="0"/>
                        </a:spcBef>
                        <a:spcAft>
                          <a:spcPts val="0"/>
                        </a:spcAft>
                      </a:pPr>
                      <a:r>
                        <a:rPr lang="en-GB" sz="800">
                          <a:solidFill>
                            <a:schemeClr val="accent1">
                              <a:lumMod val="50000"/>
                            </a:schemeClr>
                          </a:solidFill>
                          <a:effectLst/>
                          <a:latin typeface="Calibri"/>
                          <a:ea typeface="Times New Roman" panose="02020603050405020304" pitchFamily="18" charset="0"/>
                          <a:cs typeface="Arial"/>
                        </a:rPr>
                        <a:t>20 = </a:t>
                      </a:r>
                      <a:r>
                        <a:rPr lang="en-GB" sz="800" b="0" i="0" u="none" strike="noStrike" noProof="0">
                          <a:solidFill>
                            <a:schemeClr val="accent1">
                              <a:lumMod val="50000"/>
                            </a:schemeClr>
                          </a:solidFill>
                          <a:effectLst/>
                        </a:rPr>
                        <a:t>No, porque ya hemos vendido esos activos o hemos aplicado esa acción en los últimos 12 meses y no podemos seguir haciendolo</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p>
                      <a:pPr marL="0" marR="0">
                        <a:lnSpc>
                          <a:spcPct val="115000"/>
                        </a:lnSpc>
                        <a:spcBef>
                          <a:spcPts val="0"/>
                        </a:spcBef>
                        <a:spcAft>
                          <a:spcPts val="0"/>
                        </a:spcAft>
                      </a:pPr>
                      <a:r>
                        <a:rPr lang="fr-FR" sz="800">
                          <a:solidFill>
                            <a:schemeClr val="accent1">
                              <a:lumMod val="50000"/>
                            </a:schemeClr>
                          </a:solidFill>
                          <a:effectLst/>
                          <a:latin typeface="Calibri"/>
                          <a:ea typeface="Times New Roman" panose="02020603050405020304" pitchFamily="18" charset="0"/>
                          <a:cs typeface="Arial"/>
                        </a:rPr>
                        <a:t>30= Sí</a:t>
                      </a:r>
                      <a:endParaRPr lang="en-US" sz="1100">
                        <a:solidFill>
                          <a:schemeClr val="accent1">
                            <a:lumMod val="50000"/>
                          </a:schemeClr>
                        </a:solidFill>
                        <a:effectLst/>
                        <a:latin typeface="Calibri"/>
                        <a:ea typeface="MS Mincho" panose="02020609040205080304" pitchFamily="49" charset="-128"/>
                        <a:cs typeface="Arial"/>
                      </a:endParaRPr>
                    </a:p>
                    <a:p>
                      <a:pPr marL="0" marR="0">
                        <a:lnSpc>
                          <a:spcPct val="115000"/>
                        </a:lnSpc>
                        <a:spcBef>
                          <a:spcPts val="0"/>
                        </a:spcBef>
                        <a:spcAft>
                          <a:spcPts val="0"/>
                        </a:spcAft>
                      </a:pPr>
                      <a:r>
                        <a:rPr lang="fr-FR" sz="800">
                          <a:solidFill>
                            <a:schemeClr val="accent1">
                              <a:lumMod val="50000"/>
                            </a:schemeClr>
                          </a:solidFill>
                          <a:effectLst/>
                          <a:latin typeface="Calibri"/>
                          <a:ea typeface="Times New Roman" panose="02020603050405020304" pitchFamily="18" charset="0"/>
                          <a:cs typeface="Arial"/>
                        </a:rPr>
                        <a:t>9999= </a:t>
                      </a:r>
                      <a:r>
                        <a:rPr lang="en-GB" sz="800">
                          <a:solidFill>
                            <a:schemeClr val="accent1">
                              <a:lumMod val="50000"/>
                            </a:schemeClr>
                          </a:solidFill>
                          <a:effectLst/>
                          <a:latin typeface="Calibri"/>
                          <a:ea typeface="Times New Roman" panose="02020603050405020304" pitchFamily="18" charset="0"/>
                          <a:cs typeface="Arial"/>
                        </a:rPr>
                        <a:t>No aplicable (no tiene acceso a esta estrategia)</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15000"/>
                        </a:lnSpc>
                        <a:spcBef>
                          <a:spcPts val="0"/>
                        </a:spcBef>
                        <a:spcAft>
                          <a:spcPts val="0"/>
                        </a:spcAft>
                      </a:pPr>
                      <a:r>
                        <a:rPr lang="en-GB" sz="800">
                          <a:solidFill>
                            <a:schemeClr val="accent1">
                              <a:lumMod val="50000"/>
                            </a:schemeClr>
                          </a:solidFill>
                          <a:effectLst/>
                          <a:latin typeface="Calibri"/>
                          <a:ea typeface="Times New Roman" panose="02020603050405020304" pitchFamily="18" charset="0"/>
                          <a:cs typeface="Arial"/>
                        </a:rPr>
                        <a:t>Gravedad indicativa de la estrategia</a:t>
                      </a:r>
                      <a:endParaRPr lang="en-US" sz="1100">
                        <a:solidFill>
                          <a:schemeClr val="accent1">
                            <a:lumMod val="50000"/>
                          </a:schemeClr>
                        </a:solidFill>
                        <a:effectLst/>
                        <a:latin typeface="Calibri"/>
                        <a:ea typeface="MS Mincho" panose="02020609040205080304" pitchFamily="49" charset="-128"/>
                        <a:cs typeface="Arial"/>
                      </a:endParaRPr>
                    </a:p>
                    <a:p>
                      <a:pPr marL="0" marR="0">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nSpc>
                          <a:spcPct val="115000"/>
                        </a:lnSpc>
                        <a:spcBef>
                          <a:spcPts val="0"/>
                        </a:spcBef>
                        <a:spcAft>
                          <a:spcPts val="0"/>
                        </a:spcAft>
                      </a:pPr>
                      <a:r>
                        <a:rPr lang="en-GB" sz="800" i="1">
                          <a:solidFill>
                            <a:schemeClr val="accent1">
                              <a:lumMod val="50000"/>
                            </a:schemeClr>
                          </a:solidFill>
                          <a:effectLst/>
                          <a:latin typeface="Calibri"/>
                          <a:ea typeface="Times New Roman" panose="02020603050405020304" pitchFamily="18" charset="0"/>
                          <a:cs typeface="Arial"/>
                        </a:rPr>
                        <a:t>(Oficina de país para atribuir la gravedad correspondiente, lo siguiente es sólo un ejemplo)</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r>
                        <a:rPr lang="en-GB" sz="800" i="1">
                          <a:solidFill>
                            <a:schemeClr val="accent1">
                              <a:lumMod val="50000"/>
                            </a:schemeClr>
                          </a:solidFill>
                          <a:effectLst/>
                          <a:latin typeface="Calibri"/>
                          <a:ea typeface="Calibri" panose="020F0502020204030204" pitchFamily="34" charset="0"/>
                          <a:cs typeface="Arial"/>
                        </a:rPr>
                        <a:t>Nombres de las variables</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960000576"/>
                  </a:ext>
                </a:extLst>
              </a:tr>
              <a:tr h="273975">
                <a:tc>
                  <a:txBody>
                    <a:bodyPr/>
                    <a:lstStyle/>
                    <a:p>
                      <a:pPr marL="0" marR="0" algn="l">
                        <a:lnSpc>
                          <a:spcPct val="100000"/>
                        </a:lnSpc>
                        <a:spcBef>
                          <a:spcPts val="0"/>
                        </a:spcBef>
                        <a:spcAft>
                          <a:spcPts val="0"/>
                        </a:spcAft>
                      </a:pPr>
                      <a:r>
                        <a:rPr lang="en-GB" sz="800">
                          <a:solidFill>
                            <a:schemeClr val="accent1">
                              <a:lumMod val="50000"/>
                            </a:schemeClr>
                          </a:solidFill>
                          <a:effectLst/>
                          <a:latin typeface="Calibri"/>
                          <a:ea typeface="Times New Roman" panose="02020603050405020304" pitchFamily="18" charset="0"/>
                          <a:cs typeface="Arial"/>
                        </a:rPr>
                        <a:t>1.1 </a:t>
                      </a:r>
                      <a:r>
                        <a:rPr lang="en-GB" sz="800">
                          <a:solidFill>
                            <a:schemeClr val="accent1">
                              <a:lumMod val="50000"/>
                            </a:schemeClr>
                          </a:solidFill>
                          <a:effectLst/>
                          <a:highlight>
                            <a:srgbClr val="C0C0C0"/>
                          </a:highlight>
                          <a:latin typeface="Calibri"/>
                          <a:ea typeface="Times New Roman" panose="02020603050405020304" pitchFamily="18" charset="0"/>
                          <a:cs typeface="Arial"/>
                        </a:rPr>
                        <a:t>Vendió bienes del hogar (radio, muebles, televisión, joyas, etc.) </a:t>
                      </a:r>
                      <a:r>
                        <a:rPr lang="en-GB" sz="800" i="1">
                          <a:solidFill>
                            <a:schemeClr val="accent1">
                              <a:lumMod val="50000"/>
                            </a:schemeClr>
                          </a:solidFill>
                          <a:effectLst/>
                          <a:latin typeface="Calibri"/>
                          <a:ea typeface="Times New Roman" panose="02020603050405020304" pitchFamily="18" charset="0"/>
                          <a:cs typeface="Arial"/>
                        </a:rPr>
                        <a:t>por falta de alimentos </a:t>
                      </a:r>
                      <a:endParaRPr lang="en-GB" sz="8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Estrés</a:t>
                      </a:r>
                      <a:endParaRPr lang="en-US" sz="1100" err="1">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Lcs_stress_DomAsset</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7736641"/>
                  </a:ext>
                </a:extLst>
              </a:tr>
              <a:tr h="273975">
                <a:tc>
                  <a:txBody>
                    <a:bodyPr/>
                    <a:lstStyle/>
                    <a:p>
                      <a:pPr marL="0" marR="0">
                        <a:lnSpc>
                          <a:spcPct val="100000"/>
                        </a:lnSpc>
                        <a:spcBef>
                          <a:spcPts val="0"/>
                        </a:spcBef>
                        <a:spcAft>
                          <a:spcPts val="0"/>
                        </a:spcAft>
                      </a:pPr>
                      <a:r>
                        <a:rPr lang="en-GB" sz="800">
                          <a:solidFill>
                            <a:schemeClr val="accent1">
                              <a:lumMod val="50000"/>
                            </a:schemeClr>
                          </a:solidFill>
                          <a:effectLst/>
                          <a:latin typeface="Calibri"/>
                          <a:ea typeface="Times New Roman" panose="02020603050405020304" pitchFamily="18" charset="0"/>
                          <a:cs typeface="Arial"/>
                        </a:rPr>
                        <a:t>1.2 </a:t>
                      </a:r>
                      <a:r>
                        <a:rPr lang="en-GB" sz="800">
                          <a:solidFill>
                            <a:schemeClr val="accent1">
                              <a:lumMod val="50000"/>
                            </a:schemeClr>
                          </a:solidFill>
                          <a:effectLst/>
                          <a:highlight>
                            <a:srgbClr val="C0C0C0"/>
                          </a:highlight>
                          <a:latin typeface="Calibri"/>
                          <a:ea typeface="Times New Roman" panose="02020603050405020304" pitchFamily="18" charset="0"/>
                          <a:cs typeface="Arial"/>
                        </a:rPr>
                        <a:t>Pedir dinero prestado para cubrir las necesidades alimentarias</a:t>
                      </a:r>
                      <a:endParaRPr lang="en-US" sz="1100" err="1">
                        <a:solidFill>
                          <a:schemeClr val="accent1">
                            <a:lumMod val="50000"/>
                          </a:schemeClr>
                        </a:solidFill>
                        <a:effectLs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Estrés</a:t>
                      </a:r>
                      <a:endParaRPr lang="en-US" sz="1100" err="1">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kern="12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Lcs_stress_BorrowCash</a:t>
                      </a:r>
                      <a:endParaRPr lang="en-US" sz="800" kern="1200">
                        <a:solidFill>
                          <a:schemeClr val="accent1">
                            <a:lumMod val="50000"/>
                          </a:schemeClr>
                        </a:solidFill>
                        <a:effectLst/>
                        <a:highlight>
                          <a:srgbClr val="C0C0C0"/>
                        </a:highlight>
                        <a:latin typeface="Calibri" panose="020F050202020403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4970834"/>
                  </a:ext>
                </a:extLst>
              </a:tr>
              <a:tr h="199299">
                <a:tc>
                  <a:txBody>
                    <a:bodyPr/>
                    <a:lstStyle/>
                    <a:p>
                      <a:pPr marL="0" marR="0">
                        <a:lnSpc>
                          <a:spcPct val="100000"/>
                        </a:lnSpc>
                        <a:spcBef>
                          <a:spcPts val="0"/>
                        </a:spcBef>
                        <a:spcAft>
                          <a:spcPts val="0"/>
                        </a:spcAft>
                      </a:pPr>
                      <a:r>
                        <a:rPr lang="en-GB" sz="800">
                          <a:solidFill>
                            <a:schemeClr val="accent1">
                              <a:lumMod val="50000"/>
                            </a:schemeClr>
                          </a:solidFill>
                          <a:effectLst/>
                          <a:latin typeface="Calibri"/>
                          <a:ea typeface="Times New Roman" panose="02020603050405020304" pitchFamily="18" charset="0"/>
                          <a:cs typeface="Arial"/>
                        </a:rPr>
                        <a:t>1,3 </a:t>
                      </a:r>
                      <a:r>
                        <a:rPr lang="en-GB" sz="800">
                          <a:solidFill>
                            <a:schemeClr val="accent1">
                              <a:lumMod val="50000"/>
                            </a:schemeClr>
                          </a:solidFill>
                          <a:effectLst/>
                          <a:highlight>
                            <a:srgbClr val="C0C0C0"/>
                          </a:highlight>
                          <a:latin typeface="Calibri"/>
                          <a:ea typeface="Times New Roman" panose="02020603050405020304" pitchFamily="18" charset="0"/>
                          <a:cs typeface="Arial"/>
                        </a:rPr>
                        <a:t>Ahorros gastados </a:t>
                      </a:r>
                      <a:r>
                        <a:rPr lang="en-GB" sz="800" i="1">
                          <a:solidFill>
                            <a:schemeClr val="accent1">
                              <a:lumMod val="50000"/>
                            </a:schemeClr>
                          </a:solidFill>
                          <a:effectLst/>
                          <a:latin typeface="Calibri"/>
                          <a:ea typeface="Times New Roman" panose="02020603050405020304" pitchFamily="18" charset="0"/>
                          <a:cs typeface="Arial"/>
                        </a:rPr>
                        <a:t>por falta de alimentos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Estrés</a:t>
                      </a:r>
                      <a:endParaRPr lang="en-US" sz="1100" err="1">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dirty="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Lcs_stress_Saving</a:t>
                      </a:r>
                      <a:endParaRPr lang="en-US" sz="1100" dirty="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1156396"/>
                  </a:ext>
                </a:extLst>
              </a:tr>
              <a:tr h="273975">
                <a:tc>
                  <a:txBody>
                    <a:bodyPr/>
                    <a:lstStyle/>
                    <a:p>
                      <a:pPr marL="0" marR="0">
                        <a:lnSpc>
                          <a:spcPct val="100000"/>
                        </a:lnSpc>
                        <a:spcBef>
                          <a:spcPts val="0"/>
                        </a:spcBef>
                        <a:spcAft>
                          <a:spcPts val="0"/>
                        </a:spcAft>
                      </a:pPr>
                      <a:r>
                        <a:rPr lang="en-GB" sz="800">
                          <a:solidFill>
                            <a:schemeClr val="accent1">
                              <a:lumMod val="50000"/>
                            </a:schemeClr>
                          </a:solidFill>
                          <a:effectLst/>
                          <a:latin typeface="Calibri"/>
                          <a:ea typeface="Times New Roman" panose="02020603050405020304" pitchFamily="18" charset="0"/>
                          <a:cs typeface="Arial"/>
                        </a:rPr>
                        <a:t>1,4 Envió </a:t>
                      </a:r>
                      <a:r>
                        <a:rPr lang="en-GB" sz="800">
                          <a:solidFill>
                            <a:schemeClr val="accent1">
                              <a:lumMod val="50000"/>
                            </a:schemeClr>
                          </a:solidFill>
                          <a:effectLst/>
                          <a:highlight>
                            <a:srgbClr val="C0C0C0"/>
                          </a:highlight>
                          <a:latin typeface="Calibri"/>
                          <a:ea typeface="Times New Roman" panose="02020603050405020304" pitchFamily="18" charset="0"/>
                          <a:cs typeface="Arial"/>
                        </a:rPr>
                        <a:t>a los miembros del hogar a comer a otro sitio </a:t>
                      </a:r>
                      <a:r>
                        <a:rPr lang="en-GB" sz="800" i="1">
                          <a:solidFill>
                            <a:schemeClr val="accent1">
                              <a:lumMod val="50000"/>
                            </a:schemeClr>
                          </a:solidFill>
                          <a:effectLst/>
                          <a:highlight>
                            <a:srgbClr val="C0C0C0"/>
                          </a:highlight>
                          <a:latin typeface="Calibri"/>
                          <a:ea typeface="Times New Roman" panose="02020603050405020304" pitchFamily="18" charset="0"/>
                          <a:cs typeface="Arial"/>
                        </a:rPr>
                        <a:t>por </a:t>
                      </a:r>
                      <a:r>
                        <a:rPr lang="en-GB" sz="800" i="1">
                          <a:solidFill>
                            <a:schemeClr val="accent1">
                              <a:lumMod val="50000"/>
                            </a:schemeClr>
                          </a:solidFill>
                          <a:effectLst/>
                          <a:latin typeface="Calibri"/>
                          <a:ea typeface="Times New Roman" panose="02020603050405020304" pitchFamily="18" charset="0"/>
                          <a:cs typeface="Arial"/>
                        </a:rPr>
                        <a:t>falta de alimentos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Estrés</a:t>
                      </a:r>
                      <a:endParaRPr lang="en-US" sz="1100" err="1">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Lcs_stress_EatOut</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2223477"/>
                  </a:ext>
                </a:extLst>
              </a:tr>
              <a:tr h="415150">
                <a:tc>
                  <a:txBody>
                    <a:bodyPr/>
                    <a:lstStyle/>
                    <a:p>
                      <a:pPr marL="0" marR="0">
                        <a:lnSpc>
                          <a:spcPct val="100000"/>
                        </a:lnSpc>
                        <a:spcBef>
                          <a:spcPts val="0"/>
                        </a:spcBef>
                        <a:spcAft>
                          <a:spcPts val="0"/>
                        </a:spcAft>
                      </a:pPr>
                      <a:r>
                        <a:rPr lang="en-GB" sz="800">
                          <a:solidFill>
                            <a:schemeClr val="accent1">
                              <a:lumMod val="50000"/>
                            </a:schemeClr>
                          </a:solidFill>
                          <a:effectLst/>
                          <a:latin typeface="Calibri"/>
                          <a:ea typeface="Times New Roman" panose="02020603050405020304" pitchFamily="18" charset="0"/>
                          <a:cs typeface="Arial"/>
                        </a:rPr>
                        <a:t>1,5 </a:t>
                      </a:r>
                      <a:r>
                        <a:rPr lang="en-GB" sz="800">
                          <a:solidFill>
                            <a:schemeClr val="accent1">
                              <a:lumMod val="50000"/>
                            </a:schemeClr>
                          </a:solidFill>
                          <a:effectLst/>
                          <a:highlight>
                            <a:srgbClr val="C0C0C0"/>
                          </a:highlight>
                          <a:latin typeface="Calibri"/>
                          <a:ea typeface="Times New Roman" panose="02020603050405020304" pitchFamily="18" charset="0"/>
                          <a:cs typeface="Arial"/>
                        </a:rPr>
                        <a:t>Vendió bienes productivos o medios de transporte (máquina de coser, carretilla, bicicleta, coche, etc.) </a:t>
                      </a:r>
                      <a:r>
                        <a:rPr lang="en-GB" sz="800" i="1">
                          <a:solidFill>
                            <a:schemeClr val="accent1">
                              <a:lumMod val="50000"/>
                            </a:schemeClr>
                          </a:solidFill>
                          <a:effectLst/>
                          <a:latin typeface="Calibri"/>
                          <a:ea typeface="Calibri" panose="020F0502020204030204" pitchFamily="34" charset="0"/>
                          <a:cs typeface="Arial"/>
                        </a:rPr>
                        <a:t>por falta de alimentos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Crisis</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Lcs_crisis_ProdAssets</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1402958"/>
                  </a:ext>
                </a:extLst>
              </a:tr>
              <a:tr h="273975">
                <a:tc>
                  <a:txBody>
                    <a:bodyPr/>
                    <a:lstStyle/>
                    <a:p>
                      <a:pPr marL="0" marR="0">
                        <a:lnSpc>
                          <a:spcPct val="100000"/>
                        </a:lnSpc>
                        <a:spcBef>
                          <a:spcPts val="0"/>
                        </a:spcBef>
                        <a:spcAft>
                          <a:spcPts val="0"/>
                        </a:spcAft>
                      </a:pPr>
                      <a:r>
                        <a:rPr lang="en-GB" sz="800">
                          <a:solidFill>
                            <a:schemeClr val="accent1">
                              <a:lumMod val="50000"/>
                            </a:schemeClr>
                          </a:solidFill>
                          <a:effectLst/>
                          <a:latin typeface="Calibri"/>
                          <a:ea typeface="Times New Roman" panose="02020603050405020304" pitchFamily="18" charset="0"/>
                          <a:cs typeface="Arial"/>
                        </a:rPr>
                        <a:t>1,6 </a:t>
                      </a:r>
                      <a:r>
                        <a:rPr lang="en-GB" sz="800">
                          <a:solidFill>
                            <a:schemeClr val="accent1">
                              <a:lumMod val="50000"/>
                            </a:schemeClr>
                          </a:solidFill>
                          <a:effectLst/>
                          <a:highlight>
                            <a:srgbClr val="C0C0C0"/>
                          </a:highlight>
                          <a:latin typeface="Calibri"/>
                          <a:ea typeface="Times New Roman" panose="02020603050405020304" pitchFamily="18" charset="0"/>
                          <a:cs typeface="Arial"/>
                        </a:rPr>
                        <a:t>Reducción de los gastos sanitarios esenciales (incluidos los medicamentos) por </a:t>
                      </a:r>
                      <a:r>
                        <a:rPr lang="en-GB" sz="800" i="1">
                          <a:solidFill>
                            <a:schemeClr val="accent1">
                              <a:lumMod val="50000"/>
                            </a:schemeClr>
                          </a:solidFill>
                          <a:effectLst/>
                          <a:latin typeface="Calibri"/>
                          <a:ea typeface="Times New Roman" panose="02020603050405020304" pitchFamily="18" charset="0"/>
                          <a:cs typeface="Arial"/>
                        </a:rPr>
                        <a:t>falta de alimentos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Crisis</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dirty="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Lcs_crisis_Health</a:t>
                      </a:r>
                      <a:endParaRPr lang="en-US" sz="1100" dirty="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420953"/>
                  </a:ext>
                </a:extLst>
              </a:tr>
              <a:tr h="273975">
                <a:tc>
                  <a:txBody>
                    <a:bodyPr/>
                    <a:lstStyle/>
                    <a:p>
                      <a:pPr marL="0" marR="0">
                        <a:lnSpc>
                          <a:spcPct val="100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1,7 </a:t>
                      </a:r>
                      <a:r>
                        <a:rPr lang="en-GB" sz="800">
                          <a:solidFill>
                            <a:schemeClr val="accent1">
                              <a:lumMod val="50000"/>
                            </a:schemeClr>
                          </a:solidFill>
                          <a:effectLst/>
                          <a:highlight>
                            <a:srgbClr val="C0C0C0"/>
                          </a:highlight>
                          <a:latin typeface="Calibri"/>
                          <a:ea typeface="Calibri" panose="020F0502020204030204" pitchFamily="34" charset="0"/>
                          <a:cs typeface="Arial"/>
                        </a:rPr>
                        <a:t>Retiró a los niños de la escuela </a:t>
                      </a:r>
                      <a:r>
                        <a:rPr lang="en-GB" sz="800" i="1">
                          <a:solidFill>
                            <a:schemeClr val="accent1">
                              <a:lumMod val="50000"/>
                            </a:schemeClr>
                          </a:solidFill>
                          <a:effectLst/>
                          <a:latin typeface="Calibri"/>
                          <a:ea typeface="Times New Roman" panose="02020603050405020304" pitchFamily="18" charset="0"/>
                          <a:cs typeface="Arial"/>
                        </a:rPr>
                        <a:t>por falta de alimentos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Crisis</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Lcs_crisis_OutSchool</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1697943"/>
                  </a:ext>
                </a:extLst>
              </a:tr>
              <a:tr h="415150">
                <a:tc>
                  <a:txBody>
                    <a:bodyPr/>
                    <a:lstStyle/>
                    <a:p>
                      <a:pPr marL="0" marR="0">
                        <a:lnSpc>
                          <a:spcPct val="100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1,8 </a:t>
                      </a:r>
                      <a:r>
                        <a:rPr lang="en-GB" sz="800">
                          <a:solidFill>
                            <a:schemeClr val="accent1">
                              <a:lumMod val="50000"/>
                            </a:schemeClr>
                          </a:solidFill>
                          <a:effectLst/>
                          <a:highlight>
                            <a:srgbClr val="C0C0C0"/>
                          </a:highlight>
                          <a:latin typeface="Calibri"/>
                          <a:ea typeface="Calibri" panose="020F0502020204030204" pitchFamily="34" charset="0"/>
                          <a:cs typeface="Arial"/>
                        </a:rPr>
                        <a:t>Hipotecó/vendió la casa donde vivía permanentemente o el terreno debido a la </a:t>
                      </a:r>
                      <a:r>
                        <a:rPr lang="en-GB" sz="800" i="1">
                          <a:solidFill>
                            <a:schemeClr val="accent1">
                              <a:lumMod val="50000"/>
                            </a:schemeClr>
                          </a:solidFill>
                          <a:effectLst/>
                          <a:latin typeface="Calibri"/>
                          <a:ea typeface="Times New Roman" panose="02020603050405020304" pitchFamily="18" charset="0"/>
                          <a:cs typeface="Arial"/>
                        </a:rPr>
                        <a:t>falta de alimentos</a:t>
                      </a:r>
                      <a:endParaRPr lang="en-US" sz="1100" err="1">
                        <a:solidFill>
                          <a:schemeClr val="accent1">
                            <a:lumMod val="50000"/>
                          </a:schemeClr>
                        </a:solidFill>
                        <a:effectLs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Emergencia</a:t>
                      </a:r>
                      <a:endParaRPr lang="en-US" sz="1100" err="1">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Lcs_em_ResAsset</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0582550"/>
                  </a:ext>
                </a:extLst>
              </a:tr>
              <a:tr h="273975">
                <a:tc>
                  <a:txBody>
                    <a:bodyPr/>
                    <a:lstStyle/>
                    <a:p>
                      <a:pPr marL="0" marR="0">
                        <a:lnSpc>
                          <a:spcPct val="100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1,9 </a:t>
                      </a:r>
                      <a:r>
                        <a:rPr lang="en-GB" sz="800">
                          <a:solidFill>
                            <a:schemeClr val="accent1">
                              <a:lumMod val="50000"/>
                            </a:schemeClr>
                          </a:solidFill>
                          <a:effectLst/>
                          <a:highlight>
                            <a:srgbClr val="C0C0C0"/>
                          </a:highlight>
                          <a:latin typeface="Calibri"/>
                          <a:ea typeface="Calibri" panose="020F0502020204030204" pitchFamily="34" charset="0"/>
                          <a:cs typeface="Arial"/>
                        </a:rPr>
                        <a:t>Mendigó (pidió dinero/comida a desconocidos en la calle) o rebuscó en la basura </a:t>
                      </a:r>
                      <a:r>
                        <a:rPr lang="en-GB" sz="800">
                          <a:solidFill>
                            <a:schemeClr val="accent1">
                              <a:lumMod val="50000"/>
                            </a:schemeClr>
                          </a:solidFill>
                          <a:effectLst/>
                          <a:latin typeface="Calibri"/>
                          <a:ea typeface="Calibri" panose="020F0502020204030204" pitchFamily="34" charset="0"/>
                          <a:cs typeface="Arial"/>
                        </a:rPr>
                        <a:t>por </a:t>
                      </a:r>
                      <a:r>
                        <a:rPr lang="en-GB" sz="800" i="1">
                          <a:solidFill>
                            <a:schemeClr val="accent1">
                              <a:lumMod val="50000"/>
                            </a:schemeClr>
                          </a:solidFill>
                          <a:effectLst/>
                          <a:latin typeface="Calibri"/>
                          <a:ea typeface="Calibri" panose="020F0502020204030204" pitchFamily="34" charset="0"/>
                          <a:cs typeface="Arial"/>
                        </a:rPr>
                        <a:t>falta de alimentos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Emergencia</a:t>
                      </a:r>
                      <a:endParaRPr lang="en-US" sz="1100" err="1">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Lcs_em_Begged</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4761339"/>
                  </a:ext>
                </a:extLst>
              </a:tr>
              <a:tr h="556326">
                <a:tc>
                  <a:txBody>
                    <a:bodyPr/>
                    <a:lstStyle/>
                    <a:p>
                      <a:pPr marL="0" marR="0">
                        <a:lnSpc>
                          <a:spcPct val="100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1.10 </a:t>
                      </a:r>
                      <a:r>
                        <a:rPr lang="en-US" sz="800" kern="1200">
                          <a:solidFill>
                            <a:schemeClr val="accent1">
                              <a:lumMod val="50000"/>
                            </a:schemeClr>
                          </a:solidFill>
                          <a:effectLst/>
                          <a:highlight>
                            <a:srgbClr val="C0C0C0"/>
                          </a:highlight>
                          <a:latin typeface="Calibri"/>
                          <a:ea typeface="Calibri" panose="020F0502020204030204" pitchFamily="34" charset="0"/>
                          <a:cs typeface="Arial"/>
                        </a:rPr>
                        <a:t>Realizar trabajos o actividades generadoras de ingresos socialmente degradantes, de alto riesgo, explotadores o que pongan en peligro la vida (por ejemplo, contrabando, robo, adhesión a grupos armados, prostitución) debido a la </a:t>
                      </a:r>
                      <a:r>
                        <a:rPr lang="en-GB" sz="800" i="1">
                          <a:solidFill>
                            <a:schemeClr val="accent1">
                              <a:lumMod val="50000"/>
                            </a:schemeClr>
                          </a:solidFill>
                          <a:effectLst/>
                          <a:latin typeface="Calibri"/>
                          <a:ea typeface="Calibri" panose="020F0502020204030204" pitchFamily="34" charset="0"/>
                          <a:cs typeface="Arial"/>
                        </a:rPr>
                        <a:t>falta de alimentos.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Emergencia</a:t>
                      </a:r>
                      <a:endParaRPr lang="en-US" sz="1100" err="1">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dirty="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Lcs_em_IllegalAct</a:t>
                      </a:r>
                      <a:endParaRPr lang="en-US" sz="1100" dirty="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3906726"/>
                  </a:ext>
                </a:extLst>
              </a:tr>
            </a:tbl>
          </a:graphicData>
        </a:graphic>
      </p:graphicFrame>
    </p:spTree>
    <p:extLst>
      <p:ext uri="{BB962C8B-B14F-4D97-AF65-F5344CB8AC3E}">
        <p14:creationId xmlns:p14="http://schemas.microsoft.com/office/powerpoint/2010/main" val="3885395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a:ea typeface="Open Sans Extrabold"/>
                <a:cs typeface="Open Sans Extrabold"/>
              </a:rPr>
              <a:t>Lcs-FS: gravedad - Estrés</a:t>
            </a:r>
            <a:endParaRPr lang="en-GB" sz="3600" b="0" kern="1400" spc="230">
              <a:solidFill>
                <a:schemeClr val="tx1"/>
              </a:solidFill>
              <a:latin typeface="HALDEN SOLID" pitchFamily="2" charset="0"/>
            </a:endParaRP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718409" y="1648318"/>
            <a:ext cx="6940357"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spc="60">
                <a:latin typeface="Open Sans"/>
                <a:ea typeface="Open Sans"/>
                <a:cs typeface="Open Sans"/>
              </a:rPr>
              <a:t>La primera medida que adoptaría un hogar ante un shock o factor de estrés es la enajenación gradual de activos: por ejemplo, gastar los ahorros, vender activos simples o pedir dinero prestado. </a:t>
            </a:r>
            <a:endParaRPr lang="en-US" sz="2400"/>
          </a:p>
          <a:p>
            <a:pPr marL="0" indent="0">
              <a:buNone/>
            </a:pPr>
            <a:endParaRPr lang="en-US"/>
          </a:p>
        </p:txBody>
      </p:sp>
      <p:sp>
        <p:nvSpPr>
          <p:cNvPr id="2" name="TextBox 5">
            <a:extLst>
              <a:ext uri="{FF2B5EF4-FFF2-40B4-BE49-F238E27FC236}">
                <a16:creationId xmlns:a16="http://schemas.microsoft.com/office/drawing/2014/main" id="{73BECF91-AA4C-CC66-6BAF-E5B8D6273610}"/>
              </a:ext>
            </a:extLst>
          </p:cNvPr>
          <p:cNvSpPr txBox="1"/>
          <p:nvPr/>
        </p:nvSpPr>
        <p:spPr>
          <a:xfrm>
            <a:off x="8775189" y="1354695"/>
            <a:ext cx="2993994" cy="1385517"/>
          </a:xfrm>
          <a:prstGeom prst="rect">
            <a:avLst/>
          </a:prstGeom>
          <a:solidFill>
            <a:srgbClr val="E6B068"/>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Estrés</a:t>
            </a:r>
            <a:endParaRPr kumimoji="0" lang="en-US" sz="1800" b="0" i="0" u="none" strike="noStrike" kern="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indica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una</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menor</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capacidad</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para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hacer</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frente</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a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futuros</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choques</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debido</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a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una</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reducción</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actual de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los</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recursos</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o a un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aumento</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de las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deudas</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a:t>
            </a:r>
            <a:endParaRPr kumimoji="0" lang="en-US" sz="1800" b="0" i="0" u="none" strike="noStrike" kern="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48104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a:ea typeface="Open Sans Extrabold"/>
                <a:cs typeface="Open Sans Extrabold"/>
              </a:rPr>
              <a:t>Lcs-FS: gravedad - Crisis </a:t>
            </a:r>
            <a:endParaRPr lang="en-GB" sz="3600" b="0" kern="1400" spc="230">
              <a:solidFill>
                <a:schemeClr val="tx1"/>
              </a:solidFill>
              <a:latin typeface="HALDEN SOLID" pitchFamily="2" charset="0"/>
            </a:endParaRP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718409" y="1648318"/>
            <a:ext cx="6806178"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spc="60"/>
              <a:t>Si la situación persiste o empeora, el hogar recurrirá a estrategias de afrontamiento de la crisis, y cuando, por ejemplo, se vendan activos productivos o se reduzcan los gastos en atención sanitaria o medicamentos esenciales, será más difícil que la persona o el hogar vuelvan al estado anterior a la crisis. </a:t>
            </a:r>
          </a:p>
          <a:p>
            <a:pPr marL="0" indent="0">
              <a:buNone/>
            </a:pPr>
            <a:endParaRPr lang="en-US"/>
          </a:p>
        </p:txBody>
      </p:sp>
      <p:sp>
        <p:nvSpPr>
          <p:cNvPr id="2" name="TextBox 5">
            <a:extLst>
              <a:ext uri="{FF2B5EF4-FFF2-40B4-BE49-F238E27FC236}">
                <a16:creationId xmlns:a16="http://schemas.microsoft.com/office/drawing/2014/main" id="{73BECF91-AA4C-CC66-6BAF-E5B8D6273610}"/>
              </a:ext>
            </a:extLst>
          </p:cNvPr>
          <p:cNvSpPr txBox="1"/>
          <p:nvPr/>
        </p:nvSpPr>
        <p:spPr>
          <a:xfrm>
            <a:off x="8775189" y="1340396"/>
            <a:ext cx="2993994" cy="1385517"/>
          </a:xfrm>
          <a:prstGeom prst="rect">
            <a:avLst/>
          </a:prstGeom>
          <a:solidFill>
            <a:srgbClr val="FFC000">
              <a:lumMod val="60000"/>
              <a:lumOff val="40000"/>
            </a:srgbClr>
          </a:solidFill>
        </p:spPr>
        <p:txBody>
          <a:bodyPr wrap="square" rtlCol="0">
            <a:noAutofit/>
          </a:bodyPr>
          <a:lstStyle/>
          <a:p>
            <a:pPr algn="ctr">
              <a:defRPr/>
            </a:pPr>
            <a:r>
              <a:rPr lang="en-GB" sz="1400" b="1" kern="0">
                <a:solidFill>
                  <a:srgbClr val="3B3838"/>
                </a:solidFill>
                <a:latin typeface="Open Sans" panose="020B0606030504020204" pitchFamily="34" charset="0"/>
                <a:cs typeface="Arial" panose="020B0604020202020204" pitchFamily="34" charset="0"/>
              </a:rPr>
              <a:t>Estrés</a:t>
            </a:r>
            <a:endParaRPr lang="en-US" sz="1400" b="1" kern="0">
              <a:solidFill>
                <a:srgbClr val="3B3838"/>
              </a:solidFill>
              <a:latin typeface="Open Sans" panose="020B0606030504020204" pitchFamily="34" charset="0"/>
              <a:cs typeface="Arial" panose="020B0604020202020204" pitchFamily="34" charset="0"/>
            </a:endParaRPr>
          </a:p>
          <a:p>
            <a:pPr algn="ctr">
              <a:defRPr/>
            </a:pPr>
            <a:r>
              <a:rPr lang="en-GB" sz="1400" kern="0">
                <a:solidFill>
                  <a:srgbClr val="3B3838"/>
                </a:solidFill>
                <a:latin typeface="Open Sans" panose="020B0606030504020204" pitchFamily="34" charset="0"/>
                <a:cs typeface="Arial" panose="020B0604020202020204" pitchFamily="34" charset="0"/>
              </a:rPr>
              <a:t>indica una menor capacidad para hacer frente a futuros choques debido a una reducción actual de los recursos o a un aumento de las deudas.</a:t>
            </a:r>
            <a:endParaRPr lang="en-US" sz="1400" kern="0">
              <a:solidFill>
                <a:srgbClr val="3B3838"/>
              </a:solidFill>
              <a:latin typeface="Open Sans" panose="020B0606030504020204" pitchFamily="34" charset="0"/>
              <a:cs typeface="Arial" panose="020B0604020202020204" pitchFamily="34" charset="0"/>
            </a:endParaRPr>
          </a:p>
        </p:txBody>
      </p:sp>
      <p:sp>
        <p:nvSpPr>
          <p:cNvPr id="3" name="TextBox 6">
            <a:extLst>
              <a:ext uri="{FF2B5EF4-FFF2-40B4-BE49-F238E27FC236}">
                <a16:creationId xmlns:a16="http://schemas.microsoft.com/office/drawing/2014/main" id="{8DE45853-2242-0EB9-6D69-4FDA34967032}"/>
              </a:ext>
            </a:extLst>
          </p:cNvPr>
          <p:cNvSpPr txBox="1"/>
          <p:nvPr/>
        </p:nvSpPr>
        <p:spPr>
          <a:xfrm>
            <a:off x="8775189" y="2995873"/>
            <a:ext cx="2993994" cy="1383595"/>
          </a:xfrm>
          <a:prstGeom prst="rect">
            <a:avLst/>
          </a:prstGeom>
          <a:solidFill>
            <a:srgbClr val="E67536"/>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Crisis</a:t>
            </a:r>
            <a:endParaRPr kumimoji="0" lang="en-US" sz="1400" b="0" i="0" u="none" strike="noStrike" kern="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reduce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directamente</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la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productividad</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futura</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incluida</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la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formación</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de capital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humano</a:t>
            </a:r>
            <a:r>
              <a:rPr kumimoji="0" lang="en-GB" sz="1400" b="0" i="0" u="none" strike="noStrike" kern="0" cap="none" spc="0" normalizeH="0" baseline="0" noProof="0" dirty="0">
                <a:ln>
                  <a:noFill/>
                </a:ln>
                <a:solidFill>
                  <a:srgbClr val="3B3838"/>
                </a:solidFill>
                <a:effectLst/>
                <a:uLnTx/>
                <a:uFillTx/>
                <a:ea typeface="Calibri" panose="020F0502020204030204" pitchFamily="34" charset="0"/>
                <a:cs typeface="Arial" panose="020B0604020202020204" pitchFamily="34" charset="0"/>
              </a:rPr>
              <a:t>.</a:t>
            </a:r>
            <a:endParaRPr kumimoji="0" lang="en-US" sz="1400" b="0" i="0" u="none" strike="noStrike" kern="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FDFB484-FD58-E971-E177-4F1AC060D7FA}"/>
              </a:ext>
            </a:extLst>
          </p:cNvPr>
          <p:cNvSpPr/>
          <p:nvPr/>
        </p:nvSpPr>
        <p:spPr>
          <a:xfrm>
            <a:off x="8775190" y="1340396"/>
            <a:ext cx="2993994" cy="1436441"/>
          </a:xfrm>
          <a:prstGeom prst="rect">
            <a:avLst/>
          </a:prstGeom>
          <a:solidFill>
            <a:srgbClr val="FFFFFF">
              <a:alpha val="69804"/>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3045751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a:ea typeface="Open Sans Extrabold"/>
                <a:cs typeface="Open Sans Extrabold"/>
              </a:rPr>
              <a:t>Lcs-FS: gravedad - Emergencia </a:t>
            </a:r>
            <a:endParaRPr lang="en-GB" sz="3600" b="0" kern="1400" spc="230">
              <a:solidFill>
                <a:schemeClr val="tx1"/>
              </a:solidFill>
              <a:latin typeface="HALDEN SOLID" pitchFamily="2" charset="0"/>
            </a:endParaRP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718409" y="1648318"/>
            <a:ext cx="6980415"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spc="60"/>
              <a:t>Por último, el hogar puede recurrir a vender su única casa/tierra, mendigar o rebuscar en la basura, vender su último animal hembra productivo, lo que reduce la productividad futura y es difícil de revertir, o son de naturaleza humillante y dramática.  </a:t>
            </a:r>
          </a:p>
          <a:p>
            <a:pPr marL="0" indent="0">
              <a:buNone/>
            </a:pPr>
            <a:endParaRPr lang="en-US"/>
          </a:p>
        </p:txBody>
      </p:sp>
      <p:sp>
        <p:nvSpPr>
          <p:cNvPr id="2" name="TextBox 5">
            <a:extLst>
              <a:ext uri="{FF2B5EF4-FFF2-40B4-BE49-F238E27FC236}">
                <a16:creationId xmlns:a16="http://schemas.microsoft.com/office/drawing/2014/main" id="{73BECF91-AA4C-CC66-6BAF-E5B8D6273610}"/>
              </a:ext>
            </a:extLst>
          </p:cNvPr>
          <p:cNvSpPr txBox="1"/>
          <p:nvPr/>
        </p:nvSpPr>
        <p:spPr>
          <a:xfrm>
            <a:off x="8775189" y="1340396"/>
            <a:ext cx="2993994" cy="1385517"/>
          </a:xfrm>
          <a:prstGeom prst="rect">
            <a:avLst/>
          </a:prstGeom>
          <a:solidFill>
            <a:srgbClr val="FFC000">
              <a:lumMod val="60000"/>
              <a:lumOff val="40000"/>
            </a:srgbClr>
          </a:solidFill>
        </p:spPr>
        <p:txBody>
          <a:bodyPr wrap="square" rtlCol="0">
            <a:noAutofit/>
          </a:bodyPr>
          <a:lstStyle/>
          <a:p>
            <a:pPr marR="0" lvl="0" indent="0" algn="ctr" fontAlgn="auto">
              <a:lnSpc>
                <a:spcPct val="100000"/>
              </a:lnSpc>
              <a:spcBef>
                <a:spcPts val="0"/>
              </a:spcBef>
              <a:spcAft>
                <a:spcPts val="0"/>
              </a:spcAft>
              <a:buClrTx/>
              <a:buSzTx/>
              <a:buFontTx/>
              <a:buNone/>
              <a:tabLst/>
              <a:defRPr/>
            </a:pPr>
            <a:r>
              <a:rPr lang="en-GB" sz="1400" b="1" kern="0">
                <a:solidFill>
                  <a:srgbClr val="3B3838"/>
                </a:solidFill>
                <a:latin typeface="Open Sans" panose="020B0606030504020204" pitchFamily="34" charset="0"/>
                <a:cs typeface="Arial" panose="020B0604020202020204" pitchFamily="34" charset="0"/>
              </a:rPr>
              <a:t>Estrés</a:t>
            </a:r>
            <a:endParaRPr lang="en-US" sz="1400" b="1" kern="0">
              <a:solidFill>
                <a:srgbClr val="3B3838"/>
              </a:solidFill>
              <a:latin typeface="Open Sans" panose="020B0606030504020204" pitchFamily="34" charset="0"/>
              <a:cs typeface="Arial" panose="020B0604020202020204" pitchFamily="34" charset="0"/>
            </a:endParaRPr>
          </a:p>
          <a:p>
            <a:pPr marR="0" lvl="0" indent="0" algn="ctr" fontAlgn="auto">
              <a:lnSpc>
                <a:spcPct val="100000"/>
              </a:lnSpc>
              <a:spcBef>
                <a:spcPts val="0"/>
              </a:spcBef>
              <a:spcAft>
                <a:spcPts val="0"/>
              </a:spcAft>
              <a:buClrTx/>
              <a:buSzTx/>
              <a:buFontTx/>
              <a:buNone/>
              <a:tabLst/>
              <a:defRPr/>
            </a:pPr>
            <a:r>
              <a:rPr lang="en-GB" sz="1400" kern="0">
                <a:solidFill>
                  <a:srgbClr val="3B3838"/>
                </a:solidFill>
                <a:latin typeface="Open Sans" panose="020B0606030504020204" pitchFamily="34" charset="0"/>
                <a:cs typeface="Arial" panose="020B0604020202020204" pitchFamily="34" charset="0"/>
              </a:rPr>
              <a:t>indica una menor capacidad para hacer frente a futuros choques debido a una reducción actual de los recursos o a un aumento de las deudas.</a:t>
            </a:r>
            <a:endParaRPr lang="en-US" sz="1400" kern="0">
              <a:solidFill>
                <a:srgbClr val="3B3838"/>
              </a:solidFill>
              <a:latin typeface="Open Sans" panose="020B0606030504020204" pitchFamily="34" charset="0"/>
              <a:cs typeface="Arial" panose="020B0604020202020204" pitchFamily="34" charset="0"/>
            </a:endParaRPr>
          </a:p>
        </p:txBody>
      </p:sp>
      <p:sp>
        <p:nvSpPr>
          <p:cNvPr id="3" name="TextBox 6">
            <a:extLst>
              <a:ext uri="{FF2B5EF4-FFF2-40B4-BE49-F238E27FC236}">
                <a16:creationId xmlns:a16="http://schemas.microsoft.com/office/drawing/2014/main" id="{8DE45853-2242-0EB9-6D69-4FDA34967032}"/>
              </a:ext>
            </a:extLst>
          </p:cNvPr>
          <p:cNvSpPr txBox="1"/>
          <p:nvPr/>
        </p:nvSpPr>
        <p:spPr>
          <a:xfrm>
            <a:off x="8775189" y="2995873"/>
            <a:ext cx="2993994" cy="1383595"/>
          </a:xfrm>
          <a:prstGeom prst="rect">
            <a:avLst/>
          </a:prstGeom>
          <a:solidFill>
            <a:srgbClr val="ED7D31">
              <a:lumMod val="60000"/>
              <a:lumOff val="40000"/>
            </a:srgbClr>
          </a:solidFill>
        </p:spPr>
        <p:txBody>
          <a:bodyPr wrap="square" rtlCol="0">
            <a:noAutofit/>
          </a:bodyPr>
          <a:lstStyle/>
          <a:p>
            <a:pPr algn="ctr">
              <a:defRPr/>
            </a:pPr>
            <a:r>
              <a:rPr lang="en-GB" sz="1400" b="1" kern="0">
                <a:solidFill>
                  <a:srgbClr val="3B3838"/>
                </a:solidFill>
                <a:latin typeface="Open Sans" panose="020B0606030504020204" pitchFamily="34" charset="0"/>
                <a:cs typeface="Arial" panose="020B0604020202020204" pitchFamily="34" charset="0"/>
              </a:rPr>
              <a:t>Crisis</a:t>
            </a:r>
            <a:endParaRPr lang="en-US" sz="1400" b="1" kern="0">
              <a:solidFill>
                <a:srgbClr val="3B3838"/>
              </a:solidFill>
              <a:latin typeface="Open Sans" panose="020B0606030504020204" pitchFamily="34" charset="0"/>
              <a:cs typeface="Arial" panose="020B0604020202020204" pitchFamily="34" charset="0"/>
            </a:endParaRPr>
          </a:p>
          <a:p>
            <a:pPr algn="ctr">
              <a:defRPr/>
            </a:pPr>
            <a:r>
              <a:rPr lang="en-GB" sz="1400" kern="0">
                <a:solidFill>
                  <a:srgbClr val="3B3838"/>
                </a:solidFill>
                <a:latin typeface="Open Sans" panose="020B0606030504020204" pitchFamily="34" charset="0"/>
                <a:cs typeface="Arial" panose="020B0604020202020204" pitchFamily="34" charset="0"/>
              </a:rPr>
              <a:t>reduce directamente la productividad futura, incluida la formación de capital humano.</a:t>
            </a:r>
            <a:endParaRPr lang="en-US" sz="1400" kern="0">
              <a:solidFill>
                <a:srgbClr val="3B3838"/>
              </a:solidFill>
              <a:latin typeface="Open Sans" panose="020B0606030504020204" pitchFamily="34" charset="0"/>
              <a:cs typeface="Arial" panose="020B0604020202020204" pitchFamily="34" charset="0"/>
            </a:endParaRPr>
          </a:p>
        </p:txBody>
      </p:sp>
      <p:sp>
        <p:nvSpPr>
          <p:cNvPr id="5" name="TextBox 7">
            <a:extLst>
              <a:ext uri="{FF2B5EF4-FFF2-40B4-BE49-F238E27FC236}">
                <a16:creationId xmlns:a16="http://schemas.microsoft.com/office/drawing/2014/main" id="{FAA82E55-A464-5D30-44B3-3F78C5C86F75}"/>
              </a:ext>
            </a:extLst>
          </p:cNvPr>
          <p:cNvSpPr txBox="1"/>
          <p:nvPr/>
        </p:nvSpPr>
        <p:spPr>
          <a:xfrm>
            <a:off x="8775189" y="4649428"/>
            <a:ext cx="2993994" cy="1383591"/>
          </a:xfrm>
          <a:prstGeom prst="rect">
            <a:avLst/>
          </a:prstGeom>
          <a:solidFill>
            <a:srgbClr val="D70000"/>
          </a:solidFill>
        </p:spPr>
        <p:txBody>
          <a:bodyPr wrap="square" rtlCol="0">
            <a:noAutofit/>
          </a:bodyPr>
          <a:lstStyle/>
          <a:p>
            <a:pPr algn="ctr"/>
            <a:r>
              <a:rPr lang="en-GB" sz="1400" b="1" dirty="0" err="1">
                <a:solidFill>
                  <a:srgbClr val="FFFFFF"/>
                </a:solidFill>
                <a:latin typeface="Open Sans" panose="020B0606030504020204" pitchFamily="34" charset="0"/>
                <a:ea typeface="Calibri" panose="020F0502020204030204" pitchFamily="34" charset="0"/>
                <a:cs typeface="Arial" panose="020B0604020202020204" pitchFamily="34" charset="0"/>
              </a:rPr>
              <a:t>Emergencia</a:t>
            </a:r>
            <a:r>
              <a:rPr lang="en-GB" sz="1400" b="1" dirty="0">
                <a:solidFill>
                  <a:srgbClr val="FFFFFF"/>
                </a:solidFill>
                <a:latin typeface="Open Sans" panose="020B0606030504020204" pitchFamily="34" charset="0"/>
                <a:ea typeface="Calibri" panose="020F0502020204030204" pitchFamily="34" charset="0"/>
                <a:cs typeface="Arial" panose="020B0604020202020204" pitchFamily="34" charset="0"/>
              </a:rPr>
              <a:t> </a:t>
            </a:r>
            <a:endParaRPr lang="en-US" sz="1400" dirty="0">
              <a:solidFill>
                <a:srgbClr val="FFFFFF"/>
              </a:solidFill>
              <a:latin typeface="Verdana" panose="020B0604030504040204" pitchFamily="34" charset="0"/>
              <a:ea typeface="Calibri" panose="020F0502020204030204" pitchFamily="34" charset="0"/>
              <a:cs typeface="Arial" panose="020B0604020202020204" pitchFamily="34" charset="0"/>
            </a:endParaRPr>
          </a:p>
          <a:p>
            <a:pPr algn="ctr"/>
            <a:r>
              <a:rPr lang="en-GB" sz="1400" dirty="0" err="1">
                <a:solidFill>
                  <a:srgbClr val="FFFFFF"/>
                </a:solidFill>
                <a:latin typeface="Open Sans" panose="020B0606030504020204" pitchFamily="34" charset="0"/>
                <a:ea typeface="Calibri" panose="020F0502020204030204" pitchFamily="34" charset="0"/>
                <a:cs typeface="Arial" panose="020B0604020202020204" pitchFamily="34" charset="0"/>
              </a:rPr>
              <a:t>afecta</a:t>
            </a:r>
            <a:r>
              <a:rPr lang="en-GB" sz="1400" dirty="0">
                <a:solidFill>
                  <a:srgbClr val="FFFFFF"/>
                </a:solidFill>
                <a:latin typeface="Open Sans" panose="020B0606030504020204" pitchFamily="34" charset="0"/>
                <a:ea typeface="Calibri" panose="020F0502020204030204" pitchFamily="34" charset="0"/>
                <a:cs typeface="Arial" panose="020B0604020202020204" pitchFamily="34" charset="0"/>
              </a:rPr>
              <a:t> a la </a:t>
            </a:r>
            <a:r>
              <a:rPr lang="en-GB" sz="1400" dirty="0" err="1">
                <a:solidFill>
                  <a:srgbClr val="FFFFFF"/>
                </a:solidFill>
                <a:latin typeface="Open Sans" panose="020B0606030504020204" pitchFamily="34" charset="0"/>
                <a:ea typeface="Calibri" panose="020F0502020204030204" pitchFamily="34" charset="0"/>
                <a:cs typeface="Arial" panose="020B0604020202020204" pitchFamily="34" charset="0"/>
              </a:rPr>
              <a:t>productividad</a:t>
            </a:r>
            <a:r>
              <a:rPr lang="en-GB" sz="1400" dirty="0">
                <a:solidFill>
                  <a:srgbClr val="FFFFFF"/>
                </a:solidFill>
                <a:latin typeface="Open Sans" panose="020B0606030504020204" pitchFamily="34" charset="0"/>
                <a:ea typeface="Calibri" panose="020F0502020204030204" pitchFamily="34" charset="0"/>
                <a:cs typeface="Arial" panose="020B0604020202020204" pitchFamily="34" charset="0"/>
              </a:rPr>
              <a:t> </a:t>
            </a:r>
            <a:r>
              <a:rPr lang="en-GB" sz="1400" dirty="0" err="1">
                <a:solidFill>
                  <a:srgbClr val="FFFFFF"/>
                </a:solidFill>
                <a:latin typeface="Open Sans" panose="020B0606030504020204" pitchFamily="34" charset="0"/>
                <a:ea typeface="Calibri" panose="020F0502020204030204" pitchFamily="34" charset="0"/>
                <a:cs typeface="Arial" panose="020B0604020202020204" pitchFamily="34" charset="0"/>
              </a:rPr>
              <a:t>futura</a:t>
            </a:r>
            <a:r>
              <a:rPr lang="en-GB" sz="1400" dirty="0">
                <a:solidFill>
                  <a:srgbClr val="FFFFFF"/>
                </a:solidFill>
                <a:latin typeface="Open Sans" panose="020B0606030504020204" pitchFamily="34" charset="0"/>
                <a:ea typeface="Calibri" panose="020F0502020204030204" pitchFamily="34" charset="0"/>
                <a:cs typeface="Arial" panose="020B0604020202020204" pitchFamily="34" charset="0"/>
              </a:rPr>
              <a:t>, </a:t>
            </a:r>
            <a:r>
              <a:rPr lang="en-GB" sz="1400" dirty="0" err="1">
                <a:solidFill>
                  <a:srgbClr val="FFFFFF"/>
                </a:solidFill>
                <a:latin typeface="Open Sans" panose="020B0606030504020204" pitchFamily="34" charset="0"/>
                <a:ea typeface="Calibri" panose="020F0502020204030204" pitchFamily="34" charset="0"/>
                <a:cs typeface="Arial" panose="020B0604020202020204" pitchFamily="34" charset="0"/>
              </a:rPr>
              <a:t>pero</a:t>
            </a:r>
            <a:r>
              <a:rPr lang="en-GB" sz="1400" dirty="0">
                <a:solidFill>
                  <a:srgbClr val="FFFFFF"/>
                </a:solidFill>
                <a:latin typeface="Open Sans" panose="020B0606030504020204" pitchFamily="34" charset="0"/>
                <a:ea typeface="Calibri" panose="020F0502020204030204" pitchFamily="34" charset="0"/>
                <a:cs typeface="Arial" panose="020B0604020202020204" pitchFamily="34" charset="0"/>
              </a:rPr>
              <a:t> son </a:t>
            </a:r>
            <a:r>
              <a:rPr lang="en-GB" sz="1400" dirty="0" err="1">
                <a:solidFill>
                  <a:srgbClr val="FFFFFF"/>
                </a:solidFill>
                <a:latin typeface="Open Sans" panose="020B0606030504020204" pitchFamily="34" charset="0"/>
                <a:ea typeface="Calibri" panose="020F0502020204030204" pitchFamily="34" charset="0"/>
                <a:cs typeface="Arial" panose="020B0604020202020204" pitchFamily="34" charset="0"/>
              </a:rPr>
              <a:t>más</a:t>
            </a:r>
            <a:r>
              <a:rPr lang="en-GB" sz="1400" dirty="0">
                <a:solidFill>
                  <a:srgbClr val="FFFFFF"/>
                </a:solidFill>
                <a:latin typeface="Open Sans" panose="020B0606030504020204" pitchFamily="34" charset="0"/>
                <a:ea typeface="Calibri" panose="020F0502020204030204" pitchFamily="34" charset="0"/>
                <a:cs typeface="Arial" panose="020B0604020202020204" pitchFamily="34" charset="0"/>
              </a:rPr>
              <a:t> </a:t>
            </a:r>
            <a:r>
              <a:rPr lang="en-GB" sz="1400" dirty="0" err="1">
                <a:solidFill>
                  <a:srgbClr val="FFFFFF"/>
                </a:solidFill>
                <a:latin typeface="Open Sans" panose="020B0606030504020204" pitchFamily="34" charset="0"/>
                <a:ea typeface="Calibri" panose="020F0502020204030204" pitchFamily="34" charset="0"/>
                <a:cs typeface="Arial" panose="020B0604020202020204" pitchFamily="34" charset="0"/>
              </a:rPr>
              <a:t>difíciles</a:t>
            </a:r>
            <a:r>
              <a:rPr lang="en-GB" sz="1400" dirty="0">
                <a:solidFill>
                  <a:srgbClr val="FFFFFF"/>
                </a:solidFill>
                <a:latin typeface="Open Sans" panose="020B0606030504020204" pitchFamily="34" charset="0"/>
                <a:ea typeface="Calibri" panose="020F0502020204030204" pitchFamily="34" charset="0"/>
                <a:cs typeface="Arial" panose="020B0604020202020204" pitchFamily="34" charset="0"/>
              </a:rPr>
              <a:t> de </a:t>
            </a:r>
            <a:r>
              <a:rPr lang="en-GB" sz="1400" dirty="0" err="1">
                <a:solidFill>
                  <a:srgbClr val="FFFFFF"/>
                </a:solidFill>
                <a:latin typeface="Open Sans" panose="020B0606030504020204" pitchFamily="34" charset="0"/>
                <a:ea typeface="Calibri" panose="020F0502020204030204" pitchFamily="34" charset="0"/>
                <a:cs typeface="Arial" panose="020B0604020202020204" pitchFamily="34" charset="0"/>
              </a:rPr>
              <a:t>revertir</a:t>
            </a:r>
            <a:r>
              <a:rPr lang="en-GB" sz="1400" dirty="0">
                <a:solidFill>
                  <a:srgbClr val="FFFFFF"/>
                </a:solidFill>
                <a:latin typeface="Open Sans" panose="020B0606030504020204" pitchFamily="34" charset="0"/>
                <a:ea typeface="Calibri" panose="020F0502020204030204" pitchFamily="34" charset="0"/>
                <a:cs typeface="Arial" panose="020B0604020202020204" pitchFamily="34" charset="0"/>
              </a:rPr>
              <a:t> o de </a:t>
            </a:r>
            <a:r>
              <a:rPr lang="en-GB" sz="1400" dirty="0" err="1">
                <a:solidFill>
                  <a:srgbClr val="FFFFFF"/>
                </a:solidFill>
                <a:latin typeface="Open Sans" panose="020B0606030504020204" pitchFamily="34" charset="0"/>
                <a:ea typeface="Calibri" panose="020F0502020204030204" pitchFamily="34" charset="0"/>
                <a:cs typeface="Arial" panose="020B0604020202020204" pitchFamily="34" charset="0"/>
              </a:rPr>
              <a:t>naturaleza</a:t>
            </a:r>
            <a:r>
              <a:rPr lang="en-GB" sz="1400" dirty="0">
                <a:solidFill>
                  <a:srgbClr val="FFFFFF"/>
                </a:solidFill>
                <a:latin typeface="Open Sans" panose="020B0606030504020204" pitchFamily="34" charset="0"/>
                <a:ea typeface="Calibri" panose="020F0502020204030204" pitchFamily="34" charset="0"/>
                <a:cs typeface="Arial" panose="020B0604020202020204" pitchFamily="34" charset="0"/>
              </a:rPr>
              <a:t> </a:t>
            </a:r>
            <a:r>
              <a:rPr lang="en-GB" sz="1400" dirty="0" err="1">
                <a:solidFill>
                  <a:srgbClr val="FFFFFF"/>
                </a:solidFill>
                <a:latin typeface="Open Sans" panose="020B0606030504020204" pitchFamily="34" charset="0"/>
                <a:ea typeface="Calibri" panose="020F0502020204030204" pitchFamily="34" charset="0"/>
                <a:cs typeface="Arial" panose="020B0604020202020204" pitchFamily="34" charset="0"/>
              </a:rPr>
              <a:t>más</a:t>
            </a:r>
            <a:r>
              <a:rPr lang="en-GB" sz="1400" dirty="0">
                <a:solidFill>
                  <a:srgbClr val="FFFFFF"/>
                </a:solidFill>
                <a:latin typeface="Open Sans" panose="020B0606030504020204" pitchFamily="34" charset="0"/>
                <a:ea typeface="Calibri" panose="020F0502020204030204" pitchFamily="34" charset="0"/>
                <a:cs typeface="Arial" panose="020B0604020202020204" pitchFamily="34" charset="0"/>
              </a:rPr>
              <a:t> </a:t>
            </a:r>
            <a:r>
              <a:rPr lang="en-GB" sz="1400" dirty="0" err="1">
                <a:solidFill>
                  <a:srgbClr val="FFFFFF"/>
                </a:solidFill>
                <a:latin typeface="Open Sans" panose="020B0606030504020204" pitchFamily="34" charset="0"/>
                <a:ea typeface="Calibri" panose="020F0502020204030204" pitchFamily="34" charset="0"/>
                <a:cs typeface="Arial" panose="020B0604020202020204" pitchFamily="34" charset="0"/>
              </a:rPr>
              <a:t>dramática</a:t>
            </a:r>
            <a:r>
              <a:rPr lang="en-GB" sz="1400" dirty="0">
                <a:solidFill>
                  <a:srgbClr val="FFFFFF"/>
                </a:solidFill>
                <a:latin typeface="Open Sans" panose="020B0606030504020204" pitchFamily="34" charset="0"/>
                <a:ea typeface="Calibri" panose="020F0502020204030204" pitchFamily="34" charset="0"/>
                <a:cs typeface="Arial" panose="020B0604020202020204" pitchFamily="34" charset="0"/>
              </a:rPr>
              <a:t>.</a:t>
            </a:r>
            <a:endParaRPr lang="en-US" sz="1400" dirty="0">
              <a:solidFill>
                <a:srgbClr val="FFFFFF"/>
              </a:solidFill>
              <a:latin typeface="Verdana" panose="020B060403050404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4BC0B5A-F29F-D5B1-0ED7-9C051973630F}"/>
              </a:ext>
            </a:extLst>
          </p:cNvPr>
          <p:cNvSpPr/>
          <p:nvPr/>
        </p:nvSpPr>
        <p:spPr>
          <a:xfrm>
            <a:off x="8775190" y="1340396"/>
            <a:ext cx="2993994" cy="1436441"/>
          </a:xfrm>
          <a:prstGeom prst="rect">
            <a:avLst/>
          </a:prstGeom>
          <a:solidFill>
            <a:srgbClr val="FFFFFF">
              <a:alpha val="69804"/>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7" name="Rectangle 6">
            <a:extLst>
              <a:ext uri="{FF2B5EF4-FFF2-40B4-BE49-F238E27FC236}">
                <a16:creationId xmlns:a16="http://schemas.microsoft.com/office/drawing/2014/main" id="{B3EAFDD9-679D-C59B-FA57-97EF7AEB3297}"/>
              </a:ext>
            </a:extLst>
          </p:cNvPr>
          <p:cNvSpPr/>
          <p:nvPr/>
        </p:nvSpPr>
        <p:spPr>
          <a:xfrm>
            <a:off x="8775189" y="2969449"/>
            <a:ext cx="2993994" cy="1436441"/>
          </a:xfrm>
          <a:prstGeom prst="rect">
            <a:avLst/>
          </a:prstGeom>
          <a:solidFill>
            <a:srgbClr val="FFFFFF">
              <a:alpha val="69804"/>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2264526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a:ea typeface="Open Sans Extrabold"/>
                <a:cs typeface="Open Sans Extrabold"/>
              </a:rPr>
              <a:t>Lcs-FS: niveles de gravedad</a:t>
            </a:r>
            <a:endParaRPr lang="en-GB" sz="3600" b="0" kern="1400" spc="230">
              <a:solidFill>
                <a:schemeClr val="tx1"/>
              </a:solidFill>
              <a:latin typeface="HALDEN SOLID" pitchFamily="2" charset="0"/>
            </a:endParaRP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738201" y="1648318"/>
            <a:ext cx="6398324"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3600" spc="60"/>
          </a:p>
          <a:p>
            <a:pPr marL="0" indent="0">
              <a:buNone/>
            </a:pPr>
            <a:r>
              <a:rPr lang="en-US" sz="2800" spc="60"/>
              <a:t>La </a:t>
            </a:r>
            <a:r>
              <a:rPr lang="en-US" sz="2800" spc="60" err="1"/>
              <a:t>adopción</a:t>
            </a:r>
            <a:r>
              <a:rPr lang="en-US" sz="2800" spc="60"/>
              <a:t> de </a:t>
            </a:r>
            <a:r>
              <a:rPr lang="en-US" sz="2800" spc="60" err="1"/>
              <a:t>estrategias</a:t>
            </a:r>
            <a:r>
              <a:rPr lang="en-US" sz="2800" spc="60"/>
              <a:t> de </a:t>
            </a:r>
            <a:r>
              <a:rPr lang="en-US" sz="2800" spc="60" err="1"/>
              <a:t>afrontamiento</a:t>
            </a:r>
            <a:r>
              <a:rPr lang="en-US" sz="2800" spc="60"/>
              <a:t> de </a:t>
            </a:r>
            <a:r>
              <a:rPr lang="en-US" sz="2800" spc="60" err="1"/>
              <a:t>medios</a:t>
            </a:r>
            <a:r>
              <a:rPr lang="en-US" sz="2800" spc="60"/>
              <a:t> de vid, </a:t>
            </a:r>
            <a:r>
              <a:rPr lang="en-US" sz="2800" spc="60" err="1"/>
              <a:t>ya</a:t>
            </a:r>
            <a:r>
              <a:rPr lang="en-US" sz="2800" spc="60"/>
              <a:t> sea de </a:t>
            </a:r>
            <a:r>
              <a:rPr lang="en-US" sz="2800" spc="60" err="1"/>
              <a:t>estrés</a:t>
            </a:r>
            <a:r>
              <a:rPr lang="en-US" sz="2800" spc="60"/>
              <a:t>, crisis o </a:t>
            </a:r>
            <a:r>
              <a:rPr lang="en-US" sz="2800" spc="60" err="1"/>
              <a:t>emergencia</a:t>
            </a:r>
            <a:r>
              <a:rPr lang="en-US" sz="2800" spc="60"/>
              <a:t>, se produce de forma </a:t>
            </a:r>
            <a:r>
              <a:rPr lang="en-US" sz="2800" spc="60" err="1"/>
              <a:t>secuencial</a:t>
            </a:r>
            <a:r>
              <a:rPr lang="en-US" sz="2800" spc="60"/>
              <a:t>, y no </a:t>
            </a:r>
            <a:r>
              <a:rPr lang="en-US" sz="2800" spc="60" err="1"/>
              <a:t>simultáneamente</a:t>
            </a:r>
            <a:r>
              <a:rPr lang="en-US" sz="2800" spc="60"/>
              <a:t>. </a:t>
            </a:r>
          </a:p>
          <a:p>
            <a:pPr marL="0" indent="0">
              <a:buNone/>
            </a:pPr>
            <a:endParaRPr lang="en-US"/>
          </a:p>
        </p:txBody>
      </p:sp>
      <p:sp>
        <p:nvSpPr>
          <p:cNvPr id="2" name="TextBox 5">
            <a:extLst>
              <a:ext uri="{FF2B5EF4-FFF2-40B4-BE49-F238E27FC236}">
                <a16:creationId xmlns:a16="http://schemas.microsoft.com/office/drawing/2014/main" id="{73BECF91-AA4C-CC66-6BAF-E5B8D6273610}"/>
              </a:ext>
            </a:extLst>
          </p:cNvPr>
          <p:cNvSpPr txBox="1"/>
          <p:nvPr/>
        </p:nvSpPr>
        <p:spPr>
          <a:xfrm>
            <a:off x="8775189" y="1354695"/>
            <a:ext cx="2993994" cy="1385517"/>
          </a:xfrm>
          <a:prstGeom prst="rect">
            <a:avLst/>
          </a:prstGeom>
          <a:solidFill>
            <a:srgbClr val="E6B068"/>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Estrés</a:t>
            </a:r>
            <a:endParaRPr kumimoji="0" lang="en-US" sz="1800" b="0" i="0" u="none" strike="noStrike" kern="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indica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una</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menor</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capacidad</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para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hacer</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frente</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a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futuros</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choques</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debido</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a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una</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reducción</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actual de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los</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recursos</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o a un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aumento</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de las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deudas</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a:t>
            </a:r>
            <a:endParaRPr kumimoji="0" lang="en-US" sz="1800" b="0" i="0" u="none" strike="noStrike" kern="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endParaRPr>
          </a:p>
        </p:txBody>
      </p:sp>
      <p:sp>
        <p:nvSpPr>
          <p:cNvPr id="3" name="TextBox 6">
            <a:extLst>
              <a:ext uri="{FF2B5EF4-FFF2-40B4-BE49-F238E27FC236}">
                <a16:creationId xmlns:a16="http://schemas.microsoft.com/office/drawing/2014/main" id="{5CF725C7-C122-6590-357E-37FAC15A2A53}"/>
              </a:ext>
            </a:extLst>
          </p:cNvPr>
          <p:cNvSpPr txBox="1"/>
          <p:nvPr/>
        </p:nvSpPr>
        <p:spPr>
          <a:xfrm>
            <a:off x="8775189" y="2995873"/>
            <a:ext cx="2993994" cy="1383595"/>
          </a:xfrm>
          <a:prstGeom prst="rect">
            <a:avLst/>
          </a:prstGeom>
          <a:solidFill>
            <a:srgbClr val="E67536"/>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Crisis</a:t>
            </a:r>
            <a:endParaRPr kumimoji="0" lang="en-US" sz="1400" b="0" i="0" u="none" strike="noStrike" kern="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reduce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directamente</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la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productividad</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futura</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incluida</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la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formación</a:t>
            </a:r>
            <a:r>
              <a:rPr kumimoji="0" lang="en-GB" sz="1400" b="0"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de capital </a:t>
            </a:r>
            <a:r>
              <a:rPr kumimoji="0" lang="en-GB" sz="1400" b="0"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humano</a:t>
            </a:r>
            <a:r>
              <a:rPr kumimoji="0" lang="en-GB" sz="1400" b="0" i="0" u="none" strike="noStrike" kern="0" cap="none" spc="0" normalizeH="0" baseline="0" noProof="0" dirty="0">
                <a:ln>
                  <a:noFill/>
                </a:ln>
                <a:solidFill>
                  <a:srgbClr val="3B3838"/>
                </a:solidFill>
                <a:effectLst/>
                <a:uLnTx/>
                <a:uFillTx/>
                <a:ea typeface="Calibri" panose="020F0502020204030204" pitchFamily="34" charset="0"/>
                <a:cs typeface="Arial" panose="020B0604020202020204" pitchFamily="34" charset="0"/>
              </a:rPr>
              <a:t>.</a:t>
            </a:r>
            <a:endParaRPr kumimoji="0" lang="en-US" sz="1400" b="0" i="0" u="none" strike="noStrike" kern="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endParaRPr>
          </a:p>
        </p:txBody>
      </p:sp>
      <p:sp>
        <p:nvSpPr>
          <p:cNvPr id="5" name="TextBox 7">
            <a:extLst>
              <a:ext uri="{FF2B5EF4-FFF2-40B4-BE49-F238E27FC236}">
                <a16:creationId xmlns:a16="http://schemas.microsoft.com/office/drawing/2014/main" id="{2FF846DE-1EEC-C7A2-760B-E6AF4180B11B}"/>
              </a:ext>
            </a:extLst>
          </p:cNvPr>
          <p:cNvSpPr txBox="1"/>
          <p:nvPr/>
        </p:nvSpPr>
        <p:spPr>
          <a:xfrm>
            <a:off x="8775189" y="4649428"/>
            <a:ext cx="2993994" cy="1383591"/>
          </a:xfrm>
          <a:prstGeom prst="rect">
            <a:avLst/>
          </a:prstGeom>
          <a:solidFill>
            <a:srgbClr val="D70000"/>
          </a:solidFill>
        </p:spPr>
        <p:txBody>
          <a:bodyPr wrap="square" rtlCol="0">
            <a:noAutofit/>
          </a:bodyPr>
          <a:lstStyle/>
          <a:p>
            <a:pPr algn="ctr"/>
            <a:r>
              <a:rPr lang="en-GB" sz="1400" b="1" dirty="0" err="1">
                <a:solidFill>
                  <a:srgbClr val="FFFFFF"/>
                </a:solidFill>
                <a:latin typeface="Open Sans" panose="020B0606030504020204" pitchFamily="34" charset="0"/>
                <a:ea typeface="Calibri" panose="020F0502020204030204" pitchFamily="34" charset="0"/>
                <a:cs typeface="Arial" panose="020B0604020202020204" pitchFamily="34" charset="0"/>
              </a:rPr>
              <a:t>Emergencia</a:t>
            </a:r>
            <a:r>
              <a:rPr lang="en-GB" sz="1400" b="1" dirty="0">
                <a:solidFill>
                  <a:srgbClr val="FFFFFF"/>
                </a:solidFill>
                <a:latin typeface="Open Sans" panose="020B0606030504020204" pitchFamily="34" charset="0"/>
                <a:ea typeface="Calibri" panose="020F0502020204030204" pitchFamily="34" charset="0"/>
                <a:cs typeface="Arial" panose="020B0604020202020204" pitchFamily="34" charset="0"/>
              </a:rPr>
              <a:t> </a:t>
            </a:r>
            <a:endParaRPr lang="en-US" sz="1400" dirty="0">
              <a:solidFill>
                <a:srgbClr val="FFFFFF"/>
              </a:solidFill>
              <a:latin typeface="Verdana" panose="020B0604030504040204" pitchFamily="34" charset="0"/>
              <a:ea typeface="Calibri" panose="020F0502020204030204" pitchFamily="34" charset="0"/>
              <a:cs typeface="Arial" panose="020B0604020202020204" pitchFamily="34" charset="0"/>
            </a:endParaRPr>
          </a:p>
          <a:p>
            <a:pPr algn="ctr"/>
            <a:r>
              <a:rPr lang="en-GB" sz="1400" dirty="0" err="1">
                <a:solidFill>
                  <a:srgbClr val="FFFFFF"/>
                </a:solidFill>
                <a:latin typeface="Open Sans" panose="020B0606030504020204" pitchFamily="34" charset="0"/>
                <a:ea typeface="Calibri" panose="020F0502020204030204" pitchFamily="34" charset="0"/>
                <a:cs typeface="Arial" panose="020B0604020202020204" pitchFamily="34" charset="0"/>
              </a:rPr>
              <a:t>afecta</a:t>
            </a:r>
            <a:r>
              <a:rPr lang="en-GB" sz="1400" dirty="0">
                <a:solidFill>
                  <a:srgbClr val="FFFFFF"/>
                </a:solidFill>
                <a:latin typeface="Open Sans" panose="020B0606030504020204" pitchFamily="34" charset="0"/>
                <a:ea typeface="Calibri" panose="020F0502020204030204" pitchFamily="34" charset="0"/>
                <a:cs typeface="Arial" panose="020B0604020202020204" pitchFamily="34" charset="0"/>
              </a:rPr>
              <a:t> a la </a:t>
            </a:r>
            <a:r>
              <a:rPr lang="en-GB" sz="1400" dirty="0" err="1">
                <a:solidFill>
                  <a:srgbClr val="FFFFFF"/>
                </a:solidFill>
                <a:latin typeface="Open Sans" panose="020B0606030504020204" pitchFamily="34" charset="0"/>
                <a:ea typeface="Calibri" panose="020F0502020204030204" pitchFamily="34" charset="0"/>
                <a:cs typeface="Arial" panose="020B0604020202020204" pitchFamily="34" charset="0"/>
              </a:rPr>
              <a:t>productividad</a:t>
            </a:r>
            <a:r>
              <a:rPr lang="en-GB" sz="1400" dirty="0">
                <a:solidFill>
                  <a:srgbClr val="FFFFFF"/>
                </a:solidFill>
                <a:latin typeface="Open Sans" panose="020B0606030504020204" pitchFamily="34" charset="0"/>
                <a:ea typeface="Calibri" panose="020F0502020204030204" pitchFamily="34" charset="0"/>
                <a:cs typeface="Arial" panose="020B0604020202020204" pitchFamily="34" charset="0"/>
              </a:rPr>
              <a:t> </a:t>
            </a:r>
            <a:r>
              <a:rPr lang="en-GB" sz="1400" dirty="0" err="1">
                <a:solidFill>
                  <a:srgbClr val="FFFFFF"/>
                </a:solidFill>
                <a:latin typeface="Open Sans" panose="020B0606030504020204" pitchFamily="34" charset="0"/>
                <a:ea typeface="Calibri" panose="020F0502020204030204" pitchFamily="34" charset="0"/>
                <a:cs typeface="Arial" panose="020B0604020202020204" pitchFamily="34" charset="0"/>
              </a:rPr>
              <a:t>futura</a:t>
            </a:r>
            <a:r>
              <a:rPr lang="en-GB" sz="1400" dirty="0">
                <a:solidFill>
                  <a:srgbClr val="FFFFFF"/>
                </a:solidFill>
                <a:latin typeface="Open Sans" panose="020B0606030504020204" pitchFamily="34" charset="0"/>
                <a:ea typeface="Calibri" panose="020F0502020204030204" pitchFamily="34" charset="0"/>
                <a:cs typeface="Arial" panose="020B0604020202020204" pitchFamily="34" charset="0"/>
              </a:rPr>
              <a:t>, </a:t>
            </a:r>
            <a:r>
              <a:rPr lang="en-GB" sz="1400" dirty="0" err="1">
                <a:solidFill>
                  <a:srgbClr val="FFFFFF"/>
                </a:solidFill>
                <a:latin typeface="Open Sans" panose="020B0606030504020204" pitchFamily="34" charset="0"/>
                <a:ea typeface="Calibri" panose="020F0502020204030204" pitchFamily="34" charset="0"/>
                <a:cs typeface="Arial" panose="020B0604020202020204" pitchFamily="34" charset="0"/>
              </a:rPr>
              <a:t>pero</a:t>
            </a:r>
            <a:r>
              <a:rPr lang="en-GB" sz="1400" dirty="0">
                <a:solidFill>
                  <a:srgbClr val="FFFFFF"/>
                </a:solidFill>
                <a:latin typeface="Open Sans" panose="020B0606030504020204" pitchFamily="34" charset="0"/>
                <a:ea typeface="Calibri" panose="020F0502020204030204" pitchFamily="34" charset="0"/>
                <a:cs typeface="Arial" panose="020B0604020202020204" pitchFamily="34" charset="0"/>
              </a:rPr>
              <a:t> son </a:t>
            </a:r>
            <a:r>
              <a:rPr lang="en-GB" sz="1400" dirty="0" err="1">
                <a:solidFill>
                  <a:srgbClr val="FFFFFF"/>
                </a:solidFill>
                <a:latin typeface="Open Sans" panose="020B0606030504020204" pitchFamily="34" charset="0"/>
                <a:ea typeface="Calibri" panose="020F0502020204030204" pitchFamily="34" charset="0"/>
                <a:cs typeface="Arial" panose="020B0604020202020204" pitchFamily="34" charset="0"/>
              </a:rPr>
              <a:t>más</a:t>
            </a:r>
            <a:r>
              <a:rPr lang="en-GB" sz="1400" dirty="0">
                <a:solidFill>
                  <a:srgbClr val="FFFFFF"/>
                </a:solidFill>
                <a:latin typeface="Open Sans" panose="020B0606030504020204" pitchFamily="34" charset="0"/>
                <a:ea typeface="Calibri" panose="020F0502020204030204" pitchFamily="34" charset="0"/>
                <a:cs typeface="Arial" panose="020B0604020202020204" pitchFamily="34" charset="0"/>
              </a:rPr>
              <a:t> </a:t>
            </a:r>
            <a:r>
              <a:rPr lang="en-GB" sz="1400" dirty="0" err="1">
                <a:solidFill>
                  <a:srgbClr val="FFFFFF"/>
                </a:solidFill>
                <a:latin typeface="Open Sans" panose="020B0606030504020204" pitchFamily="34" charset="0"/>
                <a:ea typeface="Calibri" panose="020F0502020204030204" pitchFamily="34" charset="0"/>
                <a:cs typeface="Arial" panose="020B0604020202020204" pitchFamily="34" charset="0"/>
              </a:rPr>
              <a:t>difíciles</a:t>
            </a:r>
            <a:r>
              <a:rPr lang="en-GB" sz="1400" dirty="0">
                <a:solidFill>
                  <a:srgbClr val="FFFFFF"/>
                </a:solidFill>
                <a:latin typeface="Open Sans" panose="020B0606030504020204" pitchFamily="34" charset="0"/>
                <a:ea typeface="Calibri" panose="020F0502020204030204" pitchFamily="34" charset="0"/>
                <a:cs typeface="Arial" panose="020B0604020202020204" pitchFamily="34" charset="0"/>
              </a:rPr>
              <a:t> de </a:t>
            </a:r>
            <a:r>
              <a:rPr lang="en-GB" sz="1400" dirty="0" err="1">
                <a:solidFill>
                  <a:srgbClr val="FFFFFF"/>
                </a:solidFill>
                <a:latin typeface="Open Sans" panose="020B0606030504020204" pitchFamily="34" charset="0"/>
                <a:ea typeface="Calibri" panose="020F0502020204030204" pitchFamily="34" charset="0"/>
                <a:cs typeface="Arial" panose="020B0604020202020204" pitchFamily="34" charset="0"/>
              </a:rPr>
              <a:t>revertir</a:t>
            </a:r>
            <a:r>
              <a:rPr lang="en-GB" sz="1400" dirty="0">
                <a:solidFill>
                  <a:srgbClr val="FFFFFF"/>
                </a:solidFill>
                <a:latin typeface="Open Sans" panose="020B0606030504020204" pitchFamily="34" charset="0"/>
                <a:ea typeface="Calibri" panose="020F0502020204030204" pitchFamily="34" charset="0"/>
                <a:cs typeface="Arial" panose="020B0604020202020204" pitchFamily="34" charset="0"/>
              </a:rPr>
              <a:t> o de </a:t>
            </a:r>
            <a:r>
              <a:rPr lang="en-GB" sz="1400" dirty="0" err="1">
                <a:solidFill>
                  <a:srgbClr val="FFFFFF"/>
                </a:solidFill>
                <a:latin typeface="Open Sans" panose="020B0606030504020204" pitchFamily="34" charset="0"/>
                <a:ea typeface="Calibri" panose="020F0502020204030204" pitchFamily="34" charset="0"/>
                <a:cs typeface="Arial" panose="020B0604020202020204" pitchFamily="34" charset="0"/>
              </a:rPr>
              <a:t>naturaleza</a:t>
            </a:r>
            <a:r>
              <a:rPr lang="en-GB" sz="1400" dirty="0">
                <a:solidFill>
                  <a:srgbClr val="FFFFFF"/>
                </a:solidFill>
                <a:latin typeface="Open Sans" panose="020B0606030504020204" pitchFamily="34" charset="0"/>
                <a:ea typeface="Calibri" panose="020F0502020204030204" pitchFamily="34" charset="0"/>
                <a:cs typeface="Arial" panose="020B0604020202020204" pitchFamily="34" charset="0"/>
              </a:rPr>
              <a:t> </a:t>
            </a:r>
            <a:r>
              <a:rPr lang="en-GB" sz="1400" dirty="0" err="1">
                <a:solidFill>
                  <a:srgbClr val="FFFFFF"/>
                </a:solidFill>
                <a:latin typeface="Open Sans" panose="020B0606030504020204" pitchFamily="34" charset="0"/>
                <a:ea typeface="Calibri" panose="020F0502020204030204" pitchFamily="34" charset="0"/>
                <a:cs typeface="Arial" panose="020B0604020202020204" pitchFamily="34" charset="0"/>
              </a:rPr>
              <a:t>más</a:t>
            </a:r>
            <a:r>
              <a:rPr lang="en-GB" sz="1400" dirty="0">
                <a:solidFill>
                  <a:srgbClr val="FFFFFF"/>
                </a:solidFill>
                <a:latin typeface="Open Sans" panose="020B0606030504020204" pitchFamily="34" charset="0"/>
                <a:ea typeface="Calibri" panose="020F0502020204030204" pitchFamily="34" charset="0"/>
                <a:cs typeface="Arial" panose="020B0604020202020204" pitchFamily="34" charset="0"/>
              </a:rPr>
              <a:t> </a:t>
            </a:r>
            <a:r>
              <a:rPr lang="en-GB" sz="1400" dirty="0" err="1">
                <a:solidFill>
                  <a:srgbClr val="FFFFFF"/>
                </a:solidFill>
                <a:latin typeface="Open Sans" panose="020B0606030504020204" pitchFamily="34" charset="0"/>
                <a:ea typeface="Calibri" panose="020F0502020204030204" pitchFamily="34" charset="0"/>
                <a:cs typeface="Arial" panose="020B0604020202020204" pitchFamily="34" charset="0"/>
              </a:rPr>
              <a:t>dramática</a:t>
            </a:r>
            <a:r>
              <a:rPr lang="en-GB" sz="1400" dirty="0">
                <a:solidFill>
                  <a:srgbClr val="FFFFFF"/>
                </a:solidFill>
                <a:latin typeface="Open Sans" panose="020B0606030504020204" pitchFamily="34" charset="0"/>
                <a:ea typeface="Calibri" panose="020F0502020204030204" pitchFamily="34" charset="0"/>
                <a:cs typeface="Arial" panose="020B0604020202020204" pitchFamily="34" charset="0"/>
              </a:rPr>
              <a:t>.</a:t>
            </a:r>
            <a:endParaRPr lang="en-US" sz="1400" dirty="0">
              <a:solidFill>
                <a:srgbClr val="FFFFFF"/>
              </a:solidFill>
              <a:latin typeface="Verdana" panose="020B060403050404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35403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b="0" kern="1400" spc="230">
              <a:solidFill>
                <a:srgbClr val="FFFFFE"/>
              </a:solidFill>
              <a:latin typeface="HALDEN SOLID" pitchFamily="2" charset="0"/>
              <a:ea typeface="Open Sans Extrabold" panose="020B0606030504020204" pitchFamily="34" charset="0"/>
              <a:cs typeface="Open Sans Extrabold" panose="020B0606030504020204" pitchFamily="34" charset="0"/>
            </a:endParaRPr>
          </a:p>
          <a:p>
            <a:pPr>
              <a:lnSpc>
                <a:spcPts val="3920"/>
              </a:lnSpc>
            </a:pPr>
            <a:r>
              <a:rPr lang="it-IT" b="0" kern="1400" spc="230">
                <a:solidFill>
                  <a:srgbClr val="FFFFFE"/>
                </a:solidFill>
                <a:latin typeface="HALDEN SOLID" pitchFamily="2" charset="0"/>
                <a:ea typeface="Open Sans Extrabold" panose="020B0606030504020204" pitchFamily="34" charset="0"/>
                <a:cs typeface="Open Sans Extrabold" panose="020B0606030504020204" pitchFamily="34" charset="0"/>
              </a:rPr>
              <a:t>¿Cómo se unen todos?</a:t>
            </a:r>
            <a:endParaRPr lang="en-GB" b="0" kern="1400" spc="23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179797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Lcs-FS: clasificación de los hogares </a:t>
            </a:r>
          </a:p>
        </p:txBody>
      </p:sp>
      <p:sp>
        <p:nvSpPr>
          <p:cNvPr id="22" name="TextBox 21">
            <a:extLst>
              <a:ext uri="{FF2B5EF4-FFF2-40B4-BE49-F238E27FC236}">
                <a16:creationId xmlns:a16="http://schemas.microsoft.com/office/drawing/2014/main" id="{845AE3E5-9674-445E-B4FF-AE4477728629}"/>
              </a:ext>
            </a:extLst>
          </p:cNvPr>
          <p:cNvSpPr txBox="1"/>
          <p:nvPr/>
        </p:nvSpPr>
        <p:spPr>
          <a:xfrm>
            <a:off x="815790" y="1658618"/>
            <a:ext cx="8477065" cy="923330"/>
          </a:xfrm>
          <a:prstGeom prst="rect">
            <a:avLst/>
          </a:prstGeom>
          <a:noFill/>
        </p:spPr>
        <p:txBody>
          <a:bodyPr wrap="square">
            <a:spAutoFit/>
          </a:bodyPr>
          <a:lstStyle/>
          <a:p>
            <a:pPr>
              <a:lnSpc>
                <a:spcPct val="90000"/>
              </a:lnSpc>
              <a:spcBef>
                <a:spcPts val="1000"/>
              </a:spcBef>
            </a:pPr>
            <a:r>
              <a:rPr lang="en-US" sz="2000" spc="60">
                <a:latin typeface="Open Sans" charset="0"/>
                <a:ea typeface="Open Sans" charset="0"/>
                <a:cs typeface="Open Sans" charset="0"/>
              </a:rPr>
              <a:t>Si un hogar había recurrido a </a:t>
            </a:r>
            <a:r>
              <a:rPr lang="en-US" sz="2000" b="1" spc="60">
                <a:latin typeface="Open Sans" charset="0"/>
                <a:ea typeface="Open Sans" charset="0"/>
                <a:cs typeface="Open Sans" charset="0"/>
              </a:rPr>
              <a:t>una o más </a:t>
            </a:r>
            <a:r>
              <a:rPr lang="en-US" sz="2000" spc="60">
                <a:latin typeface="Open Sans" charset="0"/>
                <a:ea typeface="Open Sans" charset="0"/>
                <a:cs typeface="Open Sans" charset="0"/>
              </a:rPr>
              <a:t>estrategia</a:t>
            </a:r>
            <a:r>
              <a:rPr lang="en-US" sz="2000" spc="60" err="1">
                <a:latin typeface="Open Sans" charset="0"/>
                <a:ea typeface="Open Sans" charset="0"/>
                <a:cs typeface="Open Sans" charset="0"/>
              </a:rPr>
              <a:t>(</a:t>
            </a:r>
            <a:r>
              <a:rPr lang="en-US" sz="2000" spc="60">
                <a:latin typeface="Open Sans" charset="0"/>
                <a:ea typeface="Open Sans" charset="0"/>
                <a:cs typeface="Open Sans" charset="0"/>
              </a:rPr>
              <a:t>s) de </a:t>
            </a:r>
            <a:r>
              <a:rPr lang="en-US" sz="2000" b="1" spc="60">
                <a:latin typeface="Open Sans" charset="0"/>
                <a:ea typeface="Open Sans" charset="0"/>
                <a:cs typeface="Open Sans" charset="0"/>
              </a:rPr>
              <a:t>afrontamiento del estrés </a:t>
            </a:r>
            <a:r>
              <a:rPr lang="en-US" sz="2000" spc="60">
                <a:latin typeface="Open Sans" charset="0"/>
                <a:ea typeface="Open Sans" charset="0"/>
                <a:cs typeface="Open Sans" charset="0"/>
              </a:rPr>
              <a:t>en los últimos 30 días o había agotado esta(s) estrategia(</a:t>
            </a:r>
            <a:r>
              <a:rPr lang="en-US" sz="2000" spc="60" err="1">
                <a:latin typeface="Open Sans" charset="0"/>
                <a:ea typeface="Open Sans" charset="0"/>
                <a:cs typeface="Open Sans" charset="0"/>
              </a:rPr>
              <a:t>s) </a:t>
            </a:r>
            <a:r>
              <a:rPr lang="en-US" sz="2000" spc="60">
                <a:latin typeface="Open Sans" charset="0"/>
                <a:ea typeface="Open Sans" charset="0"/>
                <a:cs typeface="Open Sans" charset="0"/>
              </a:rPr>
              <a:t>en los 12 meses anteriores.</a:t>
            </a:r>
          </a:p>
        </p:txBody>
      </p:sp>
      <p:sp>
        <p:nvSpPr>
          <p:cNvPr id="2" name="TextBox 1">
            <a:extLst>
              <a:ext uri="{FF2B5EF4-FFF2-40B4-BE49-F238E27FC236}">
                <a16:creationId xmlns:a16="http://schemas.microsoft.com/office/drawing/2014/main" id="{88C38D19-A9CC-4E61-8A8E-C504FCB1761B}"/>
              </a:ext>
            </a:extLst>
          </p:cNvPr>
          <p:cNvSpPr txBox="1"/>
          <p:nvPr/>
        </p:nvSpPr>
        <p:spPr>
          <a:xfrm>
            <a:off x="815790" y="2861593"/>
            <a:ext cx="8168721" cy="923330"/>
          </a:xfrm>
          <a:prstGeom prst="rect">
            <a:avLst/>
          </a:prstGeom>
          <a:noFill/>
        </p:spPr>
        <p:txBody>
          <a:bodyPr wrap="square">
            <a:spAutoFit/>
          </a:bodyPr>
          <a:lstStyle/>
          <a:p>
            <a:pPr>
              <a:lnSpc>
                <a:spcPct val="90000"/>
              </a:lnSpc>
              <a:spcBef>
                <a:spcPts val="1000"/>
              </a:spcBef>
            </a:pPr>
            <a:r>
              <a:rPr lang="en-US" sz="2000" spc="60">
                <a:latin typeface="Open Sans" charset="0"/>
                <a:ea typeface="Open Sans" charset="0"/>
                <a:cs typeface="Open Sans" charset="0"/>
              </a:rPr>
              <a:t>Si el mismo hogar había recurrido a </a:t>
            </a:r>
            <a:r>
              <a:rPr lang="en-US" sz="2000" b="1" spc="60">
                <a:latin typeface="Open Sans" charset="0"/>
                <a:ea typeface="Open Sans" charset="0"/>
                <a:cs typeface="Open Sans" charset="0"/>
              </a:rPr>
              <a:t>una o más </a:t>
            </a:r>
            <a:r>
              <a:rPr lang="en-US" sz="2000" spc="60">
                <a:latin typeface="Open Sans" charset="0"/>
                <a:ea typeface="Open Sans" charset="0"/>
                <a:cs typeface="Open Sans" charset="0"/>
              </a:rPr>
              <a:t>estrategias de </a:t>
            </a:r>
            <a:r>
              <a:rPr lang="en-US" sz="2000" b="1" spc="60">
                <a:latin typeface="Open Sans" charset="0"/>
                <a:ea typeface="Open Sans" charset="0"/>
                <a:cs typeface="Open Sans" charset="0"/>
              </a:rPr>
              <a:t>afrontamiento de crisis </a:t>
            </a:r>
            <a:r>
              <a:rPr lang="en-US" sz="2000" spc="60">
                <a:latin typeface="Open Sans" charset="0"/>
                <a:ea typeface="Open Sans" charset="0"/>
                <a:cs typeface="Open Sans" charset="0"/>
              </a:rPr>
              <a:t>en los últimos 30 días o había agotado esta (o estas) </a:t>
            </a:r>
            <a:r>
              <a:rPr lang="en-US" sz="2000" spc="60" err="1">
                <a:latin typeface="Open Sans" charset="0"/>
                <a:ea typeface="Open Sans" charset="0"/>
                <a:cs typeface="Open Sans" charset="0"/>
              </a:rPr>
              <a:t>estrategia</a:t>
            </a:r>
            <a:r>
              <a:rPr lang="en-US" sz="2000" spc="60">
                <a:latin typeface="Open Sans" charset="0"/>
                <a:ea typeface="Open Sans" charset="0"/>
                <a:cs typeface="Open Sans" charset="0"/>
              </a:rPr>
              <a:t>(</a:t>
            </a:r>
            <a:r>
              <a:rPr lang="en-US" sz="2000" spc="60" err="1">
                <a:latin typeface="Open Sans" charset="0"/>
                <a:ea typeface="Open Sans" charset="0"/>
                <a:cs typeface="Open Sans" charset="0"/>
              </a:rPr>
              <a:t>s) </a:t>
            </a:r>
            <a:r>
              <a:rPr lang="en-US" sz="2000" spc="60">
                <a:latin typeface="Open Sans" charset="0"/>
                <a:ea typeface="Open Sans" charset="0"/>
                <a:cs typeface="Open Sans" charset="0"/>
              </a:rPr>
              <a:t>en los 12 meses anteriores. </a:t>
            </a:r>
          </a:p>
        </p:txBody>
      </p:sp>
      <p:sp>
        <p:nvSpPr>
          <p:cNvPr id="3" name="TextBox 2">
            <a:extLst>
              <a:ext uri="{FF2B5EF4-FFF2-40B4-BE49-F238E27FC236}">
                <a16:creationId xmlns:a16="http://schemas.microsoft.com/office/drawing/2014/main" id="{CAF45603-21B3-314C-6118-8D176AB09249}"/>
              </a:ext>
            </a:extLst>
          </p:cNvPr>
          <p:cNvSpPr txBox="1"/>
          <p:nvPr/>
        </p:nvSpPr>
        <p:spPr>
          <a:xfrm>
            <a:off x="815790" y="4146390"/>
            <a:ext cx="8477064" cy="923330"/>
          </a:xfrm>
          <a:prstGeom prst="rect">
            <a:avLst/>
          </a:prstGeom>
          <a:noFill/>
        </p:spPr>
        <p:txBody>
          <a:bodyPr wrap="square">
            <a:spAutoFit/>
          </a:bodyPr>
          <a:lstStyle/>
          <a:p>
            <a:pPr>
              <a:lnSpc>
                <a:spcPct val="90000"/>
              </a:lnSpc>
              <a:spcBef>
                <a:spcPts val="1000"/>
              </a:spcBef>
            </a:pPr>
            <a:r>
              <a:rPr lang="en-US" sz="2000" spc="60">
                <a:latin typeface="Open Sans" charset="0"/>
                <a:ea typeface="Open Sans" charset="0"/>
                <a:cs typeface="Open Sans" charset="0"/>
              </a:rPr>
              <a:t>Si el mismo hogar ha recurrido a </a:t>
            </a:r>
            <a:r>
              <a:rPr lang="en-US" sz="2000" b="1" spc="60">
                <a:latin typeface="Open Sans" charset="0"/>
                <a:ea typeface="Open Sans" charset="0"/>
                <a:cs typeface="Open Sans" charset="0"/>
              </a:rPr>
              <a:t>una o varias </a:t>
            </a:r>
            <a:r>
              <a:rPr lang="en-US" sz="2000" spc="60">
                <a:latin typeface="Open Sans" charset="0"/>
                <a:ea typeface="Open Sans" charset="0"/>
                <a:cs typeface="Open Sans" charset="0"/>
              </a:rPr>
              <a:t>estrategias de </a:t>
            </a:r>
            <a:r>
              <a:rPr lang="en-US" sz="2000" b="1" spc="60">
                <a:latin typeface="Open Sans" charset="0"/>
                <a:ea typeface="Open Sans" charset="0"/>
                <a:cs typeface="Open Sans" charset="0"/>
              </a:rPr>
              <a:t>supervivencia de emergencia </a:t>
            </a:r>
            <a:r>
              <a:rPr lang="en-US" sz="2000" spc="60">
                <a:latin typeface="Open Sans" charset="0"/>
                <a:ea typeface="Open Sans" charset="0"/>
                <a:cs typeface="Open Sans" charset="0"/>
              </a:rPr>
              <a:t>en los últimos 30 días o ha agotado esta (o estas) estrategia</a:t>
            </a:r>
            <a:r>
              <a:rPr lang="en-US" sz="2000" spc="60" err="1">
                <a:latin typeface="Open Sans" charset="0"/>
                <a:ea typeface="Open Sans" charset="0"/>
                <a:cs typeface="Open Sans" charset="0"/>
              </a:rPr>
              <a:t>(s) </a:t>
            </a:r>
            <a:r>
              <a:rPr lang="en-US" sz="2000" spc="60">
                <a:latin typeface="Open Sans" charset="0"/>
                <a:ea typeface="Open Sans" charset="0"/>
                <a:cs typeface="Open Sans" charset="0"/>
              </a:rPr>
              <a:t>en los 12 </a:t>
            </a:r>
            <a:r>
              <a:rPr lang="en-US" sz="2000" spc="60">
                <a:latin typeface="Open Sans" charset="0"/>
                <a:ea typeface="Open Sans" charset="0"/>
                <a:cs typeface="Open Sans" charset="0"/>
                <a:sym typeface="Wingdings" panose="05000000000000000000" pitchFamily="2" charset="2"/>
              </a:rPr>
              <a:t>meses</a:t>
            </a:r>
            <a:r>
              <a:rPr lang="en-US" sz="2000" spc="60">
                <a:latin typeface="Open Sans" charset="0"/>
                <a:ea typeface="Open Sans" charset="0"/>
                <a:cs typeface="Open Sans" charset="0"/>
              </a:rPr>
              <a:t> anteriores</a:t>
            </a:r>
          </a:p>
        </p:txBody>
      </p:sp>
      <p:sp>
        <p:nvSpPr>
          <p:cNvPr id="4" name="TextBox 5">
            <a:extLst>
              <a:ext uri="{FF2B5EF4-FFF2-40B4-BE49-F238E27FC236}">
                <a16:creationId xmlns:a16="http://schemas.microsoft.com/office/drawing/2014/main" id="{FE6072B8-0635-29DF-AC83-9A0EA8F5F887}"/>
              </a:ext>
            </a:extLst>
          </p:cNvPr>
          <p:cNvSpPr txBox="1"/>
          <p:nvPr/>
        </p:nvSpPr>
        <p:spPr>
          <a:xfrm>
            <a:off x="9688961" y="1640744"/>
            <a:ext cx="1687248" cy="758385"/>
          </a:xfrm>
          <a:prstGeom prst="rect">
            <a:avLst/>
          </a:prstGeom>
          <a:solidFill>
            <a:srgbClr val="E6B068"/>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El hogar se enfrenta al estrés</a:t>
            </a:r>
            <a:endParaRPr kumimoji="0" lang="en-US" sz="1800" b="0" i="0" u="none" strike="noStrike" kern="0" cap="none" spc="0" normalizeH="0" baseline="0" noProof="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endParaRPr>
          </a:p>
        </p:txBody>
      </p:sp>
      <p:sp>
        <p:nvSpPr>
          <p:cNvPr id="5" name="TextBox 5">
            <a:extLst>
              <a:ext uri="{FF2B5EF4-FFF2-40B4-BE49-F238E27FC236}">
                <a16:creationId xmlns:a16="http://schemas.microsoft.com/office/drawing/2014/main" id="{91B4C8EE-C2C7-119F-DD79-484F843D69AA}"/>
              </a:ext>
            </a:extLst>
          </p:cNvPr>
          <p:cNvSpPr txBox="1"/>
          <p:nvPr/>
        </p:nvSpPr>
        <p:spPr>
          <a:xfrm>
            <a:off x="9688961" y="2877949"/>
            <a:ext cx="1687248" cy="758385"/>
          </a:xfrm>
          <a:prstGeom prst="rect">
            <a:avLst/>
          </a:prstGeom>
          <a:solidFill>
            <a:srgbClr val="E67536"/>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El </a:t>
            </a:r>
            <a:r>
              <a:rPr kumimoji="0" lang="en-GB" sz="1400" b="1"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hogar</a:t>
            </a:r>
            <a:r>
              <a:rPr kumimoji="0" lang="en-GB" sz="1400" b="1"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se </a:t>
            </a:r>
            <a:r>
              <a:rPr kumimoji="0" lang="en-GB" sz="1400" b="1" i="0" u="none" strike="noStrike" kern="0" cap="none" spc="0" normalizeH="0" baseline="0" noProof="0" dirty="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enfrenta</a:t>
            </a:r>
            <a:r>
              <a:rPr kumimoji="0" lang="en-GB" sz="1400" b="1" i="0" u="none" strike="noStrike" kern="0" cap="none" spc="0" normalizeH="0" baseline="0" noProof="0" dirty="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a la crisis</a:t>
            </a:r>
            <a:endParaRPr kumimoji="0" lang="en-US" sz="1800" b="0" i="0" u="none" strike="noStrike" kern="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endParaRPr>
          </a:p>
        </p:txBody>
      </p:sp>
      <p:sp>
        <p:nvSpPr>
          <p:cNvPr id="7" name="TextBox 5">
            <a:extLst>
              <a:ext uri="{FF2B5EF4-FFF2-40B4-BE49-F238E27FC236}">
                <a16:creationId xmlns:a16="http://schemas.microsoft.com/office/drawing/2014/main" id="{F96F7253-DEBC-51D6-093F-B7B62645CEA6}"/>
              </a:ext>
            </a:extLst>
          </p:cNvPr>
          <p:cNvSpPr txBox="1"/>
          <p:nvPr/>
        </p:nvSpPr>
        <p:spPr>
          <a:xfrm>
            <a:off x="9688961" y="4082989"/>
            <a:ext cx="1687248" cy="986731"/>
          </a:xfrm>
          <a:prstGeom prst="rect">
            <a:avLst/>
          </a:prstGeom>
          <a:solidFill>
            <a:srgbClr val="C00000"/>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Open Sans" panose="020B0606030504020204" pitchFamily="34" charset="0"/>
                <a:ea typeface="Calibri" panose="020F0502020204030204" pitchFamily="34" charset="0"/>
                <a:cs typeface="Arial" panose="020B0604020202020204" pitchFamily="34" charset="0"/>
              </a:rPr>
              <a:t>El hogar aplica medidas de emergencia</a:t>
            </a:r>
            <a:endParaRPr kumimoji="0" lang="en-US" sz="1800" b="0" i="0" u="none" strike="noStrike" kern="0" cap="none" spc="0" normalizeH="0" baseline="0" noProof="0">
              <a:ln>
                <a:noFill/>
              </a:ln>
              <a:solidFill>
                <a:srgbClr val="FFFFFF"/>
              </a:solidFill>
              <a:effectLst/>
              <a:uLnTx/>
              <a:uFillTx/>
              <a:latin typeface="Verdana" panose="020B0604030504040204" pitchFamily="34" charset="0"/>
              <a:ea typeface="Calibri" panose="020F0502020204030204" pitchFamily="34" charset="0"/>
              <a:cs typeface="Arial" panose="020B0604020202020204" pitchFamily="34" charset="0"/>
            </a:endParaRPr>
          </a:p>
        </p:txBody>
      </p:sp>
      <p:cxnSp>
        <p:nvCxnSpPr>
          <p:cNvPr id="10" name="Straight Arrow Connector 9">
            <a:extLst>
              <a:ext uri="{FF2B5EF4-FFF2-40B4-BE49-F238E27FC236}">
                <a16:creationId xmlns:a16="http://schemas.microsoft.com/office/drawing/2014/main" id="{A22BC186-D106-33D7-0B7B-48D5819B435B}"/>
              </a:ext>
            </a:extLst>
          </p:cNvPr>
          <p:cNvCxnSpPr>
            <a:cxnSpLocks/>
            <a:stCxn id="4" idx="2"/>
          </p:cNvCxnSpPr>
          <p:nvPr/>
        </p:nvCxnSpPr>
        <p:spPr>
          <a:xfrm>
            <a:off x="10532585" y="2399129"/>
            <a:ext cx="0" cy="375969"/>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12" name="Straight Arrow Connector 11">
            <a:extLst>
              <a:ext uri="{FF2B5EF4-FFF2-40B4-BE49-F238E27FC236}">
                <a16:creationId xmlns:a16="http://schemas.microsoft.com/office/drawing/2014/main" id="{4F43E232-4471-8596-9828-2F952872254E}"/>
              </a:ext>
            </a:extLst>
          </p:cNvPr>
          <p:cNvCxnSpPr/>
          <p:nvPr/>
        </p:nvCxnSpPr>
        <p:spPr>
          <a:xfrm>
            <a:off x="10532585" y="3636334"/>
            <a:ext cx="0" cy="375969"/>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620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22">
                                            <p:txEl>
                                              <p:pRg st="0" end="0"/>
                                            </p:txEl>
                                          </p:spTgt>
                                        </p:tgtEl>
                                        <p:attrNameLst>
                                          <p:attrName>style.color</p:attrName>
                                        </p:attrNameLst>
                                      </p:cBhvr>
                                      <p:to>
                                        <a:srgbClr val="A5852E"/>
                                      </p:to>
                                    </p:animClr>
                                    <p:animClr clrSpc="rgb" dir="cw">
                                      <p:cBhvr>
                                        <p:cTn id="7" dur="500" fill="hold"/>
                                        <p:tgtEl>
                                          <p:spTgt spid="22">
                                            <p:txEl>
                                              <p:pRg st="0" end="0"/>
                                            </p:txEl>
                                          </p:spTgt>
                                        </p:tgtEl>
                                        <p:attrNameLst>
                                          <p:attrName>fillcolor</p:attrName>
                                        </p:attrNameLst>
                                      </p:cBhvr>
                                      <p:to>
                                        <a:srgbClr val="A5852E"/>
                                      </p:to>
                                    </p:animClr>
                                    <p:set>
                                      <p:cBhvr>
                                        <p:cTn id="8" dur="500" fill="hold"/>
                                        <p:tgtEl>
                                          <p:spTgt spid="22">
                                            <p:txEl>
                                              <p:pRg st="0" end="0"/>
                                            </p:txEl>
                                          </p:spTgt>
                                        </p:tgtEl>
                                        <p:attrNameLst>
                                          <p:attrName>fill.type</p:attrName>
                                        </p:attrNameLst>
                                      </p:cBhvr>
                                      <p:to>
                                        <p:strVal val="solid"/>
                                      </p:to>
                                    </p:set>
                                    <p:set>
                                      <p:cBhvr>
                                        <p:cTn id="9" dur="500" fill="hold"/>
                                        <p:tgtEl>
                                          <p:spTgt spid="22">
                                            <p:txEl>
                                              <p:pRg st="0" end="0"/>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2">
                                            <p:txEl>
                                              <p:pRg st="0" end="0"/>
                                            </p:txEl>
                                          </p:spTgt>
                                        </p:tgtEl>
                                        <p:attrNameLst>
                                          <p:attrName>style.color</p:attrName>
                                        </p:attrNameLst>
                                      </p:cBhvr>
                                      <p:to>
                                        <a:srgbClr val="DD490E"/>
                                      </p:to>
                                    </p:animClr>
                                    <p:animClr clrSpc="rgb" dir="cw">
                                      <p:cBhvr>
                                        <p:cTn id="14" dur="500" fill="hold"/>
                                        <p:tgtEl>
                                          <p:spTgt spid="2">
                                            <p:txEl>
                                              <p:pRg st="0" end="0"/>
                                            </p:txEl>
                                          </p:spTgt>
                                        </p:tgtEl>
                                        <p:attrNameLst>
                                          <p:attrName>fillcolor</p:attrName>
                                        </p:attrNameLst>
                                      </p:cBhvr>
                                      <p:to>
                                        <a:srgbClr val="DD490E"/>
                                      </p:to>
                                    </p:animClr>
                                    <p:set>
                                      <p:cBhvr>
                                        <p:cTn id="15" dur="500" fill="hold"/>
                                        <p:tgtEl>
                                          <p:spTgt spid="2">
                                            <p:txEl>
                                              <p:pRg st="0" end="0"/>
                                            </p:txEl>
                                          </p:spTgt>
                                        </p:tgtEl>
                                        <p:attrNameLst>
                                          <p:attrName>fill.type</p:attrName>
                                        </p:attrNameLst>
                                      </p:cBhvr>
                                      <p:to>
                                        <p:strVal val="solid"/>
                                      </p:to>
                                    </p:set>
                                    <p:set>
                                      <p:cBhvr>
                                        <p:cTn id="16" dur="500" fill="hold"/>
                                        <p:tgtEl>
                                          <p:spTgt spid="2">
                                            <p:txEl>
                                              <p:pRg st="0" end="0"/>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3">
                                            <p:txEl>
                                              <p:pRg st="0" end="0"/>
                                            </p:txEl>
                                          </p:spTgt>
                                        </p:tgtEl>
                                        <p:attrNameLst>
                                          <p:attrName>style.color</p:attrName>
                                        </p:attrNameLst>
                                      </p:cBhvr>
                                      <p:to>
                                        <a:srgbClr val="C00000"/>
                                      </p:to>
                                    </p:animClr>
                                    <p:animClr clrSpc="rgb" dir="cw">
                                      <p:cBhvr>
                                        <p:cTn id="21" dur="500" fill="hold"/>
                                        <p:tgtEl>
                                          <p:spTgt spid="3">
                                            <p:txEl>
                                              <p:pRg st="0" end="0"/>
                                            </p:txEl>
                                          </p:spTgt>
                                        </p:tgtEl>
                                        <p:attrNameLst>
                                          <p:attrName>fillcolor</p:attrName>
                                        </p:attrNameLst>
                                      </p:cBhvr>
                                      <p:to>
                                        <a:srgbClr val="C00000"/>
                                      </p:to>
                                    </p:animClr>
                                    <p:set>
                                      <p:cBhvr>
                                        <p:cTn id="22" dur="500" fill="hold"/>
                                        <p:tgtEl>
                                          <p:spTgt spid="3">
                                            <p:txEl>
                                              <p:pRg st="0" end="0"/>
                                            </p:txEl>
                                          </p:spTgt>
                                        </p:tgtEl>
                                        <p:attrNameLst>
                                          <p:attrName>fill.type</p:attrName>
                                        </p:attrNameLst>
                                      </p:cBhvr>
                                      <p:to>
                                        <p:strVal val="solid"/>
                                      </p:to>
                                    </p:set>
                                    <p:set>
                                      <p:cBhvr>
                                        <p:cTn id="23" dur="500" fill="hold"/>
                                        <p:tgtEl>
                                          <p:spTgt spid="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b="0" kern="1400" spc="230">
              <a:solidFill>
                <a:srgbClr val="FFFFFE"/>
              </a:solidFill>
              <a:latin typeface="HALDEN SOLID" pitchFamily="2" charset="0"/>
              <a:ea typeface="Open Sans Extrabold" panose="020B0606030504020204" pitchFamily="34" charset="0"/>
              <a:cs typeface="Open Sans Extrabold" panose="020B0606030504020204" pitchFamily="34" charset="0"/>
            </a:endParaRPr>
          </a:p>
          <a:p>
            <a:pPr>
              <a:lnSpc>
                <a:spcPts val="3920"/>
              </a:lnSpc>
            </a:pPr>
            <a:r>
              <a:rPr lang="it-IT" b="0" kern="1400" spc="230">
                <a:solidFill>
                  <a:srgbClr val="FFFFFE"/>
                </a:solidFill>
                <a:latin typeface="HALDEN SOLID"/>
                <a:ea typeface="Open Sans Extrabold"/>
                <a:cs typeface="Open Sans Extrabold"/>
              </a:rPr>
              <a:t>Las </a:t>
            </a:r>
            <a:r>
              <a:rPr lang="it-IT" b="0" kern="1400" spc="230" err="1">
                <a:solidFill>
                  <a:srgbClr val="FFFFFE"/>
                </a:solidFill>
                <a:latin typeface="HALDEN SOLID"/>
                <a:ea typeface="Open Sans Extrabold"/>
                <a:cs typeface="Open Sans Extrabold"/>
              </a:rPr>
              <a:t>estrategias</a:t>
            </a:r>
            <a:r>
              <a:rPr lang="it-IT" b="0" kern="1400" spc="230">
                <a:solidFill>
                  <a:srgbClr val="FFFFFE"/>
                </a:solidFill>
                <a:latin typeface="HALDEN SOLID"/>
                <a:ea typeface="Open Sans Extrabold"/>
                <a:cs typeface="Open Sans Extrabold"/>
              </a:rPr>
              <a:t> de AFRONTAMIENTO</a:t>
            </a:r>
            <a:endParaRPr lang="en-GB" b="0" kern="1400" spc="23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239958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70000" y="1047694"/>
            <a:ext cx="11141064" cy="5366754"/>
          </a:xfrm>
          <a:solidFill>
            <a:schemeClr val="accent4">
              <a:lumMod val="60000"/>
              <a:lumOff val="40000"/>
            </a:schemeClr>
          </a:solidFill>
        </p:spPr>
        <p:txBody>
          <a:bodyPr vert="horz" lIns="91440" tIns="45720" rIns="91440" bIns="45720" rtlCol="0" anchor="t">
            <a:noAutofit/>
          </a:bodyPr>
          <a:lstStyle/>
          <a:p>
            <a:pPr marL="0" indent="0">
              <a:lnSpc>
                <a:spcPts val="2700"/>
              </a:lnSpc>
              <a:buNone/>
            </a:pPr>
            <a:endParaRPr lang="en-US" spc="60" dirty="0"/>
          </a:p>
          <a:p>
            <a:pPr>
              <a:lnSpc>
                <a:spcPts val="2700"/>
              </a:lnSpc>
              <a:buFont typeface="Wingdings" panose="05000000000000000000" pitchFamily="2" charset="2"/>
              <a:buChar char="v"/>
            </a:pPr>
            <a:r>
              <a:rPr lang="en-GB" sz="2400" spc="60" dirty="0">
                <a:latin typeface="Open Sans"/>
                <a:ea typeface="Open Sans"/>
                <a:cs typeface="Open Sans"/>
              </a:rPr>
              <a:t>En </a:t>
            </a:r>
            <a:r>
              <a:rPr lang="en-GB" sz="2400" spc="60" dirty="0" err="1">
                <a:latin typeface="Open Sans"/>
                <a:ea typeface="Open Sans"/>
                <a:cs typeface="Open Sans"/>
              </a:rPr>
              <a:t>función</a:t>
            </a:r>
            <a:r>
              <a:rPr lang="en-GB" sz="2400" spc="60" dirty="0">
                <a:latin typeface="Open Sans"/>
                <a:ea typeface="Open Sans"/>
                <a:cs typeface="Open Sans"/>
              </a:rPr>
              <a:t> del </a:t>
            </a:r>
            <a:r>
              <a:rPr lang="en-GB" sz="2400" spc="60" dirty="0" err="1">
                <a:latin typeface="Open Sans"/>
                <a:ea typeface="Open Sans"/>
                <a:cs typeface="Open Sans"/>
              </a:rPr>
              <a:t>tiempo</a:t>
            </a:r>
            <a:r>
              <a:rPr lang="en-GB" sz="2400" spc="60" dirty="0">
                <a:latin typeface="Open Sans"/>
                <a:ea typeface="Open Sans"/>
                <a:cs typeface="Open Sans"/>
              </a:rPr>
              <a:t> disponible para la </a:t>
            </a:r>
            <a:r>
              <a:rPr lang="en-GB" sz="2400" spc="60" dirty="0" err="1">
                <a:latin typeface="Open Sans"/>
                <a:ea typeface="Open Sans"/>
                <a:cs typeface="Open Sans"/>
              </a:rPr>
              <a:t>formación</a:t>
            </a:r>
            <a:r>
              <a:rPr lang="en-GB" sz="2400" spc="60" dirty="0">
                <a:latin typeface="Open Sans"/>
                <a:ea typeface="Open Sans"/>
                <a:cs typeface="Open Sans"/>
              </a:rPr>
              <a:t> del </a:t>
            </a:r>
            <a:r>
              <a:rPr lang="en-GB" sz="2400" spc="60" dirty="0" err="1">
                <a:latin typeface="Open Sans"/>
                <a:ea typeface="Open Sans"/>
                <a:cs typeface="Open Sans"/>
              </a:rPr>
              <a:t>encuestador</a:t>
            </a:r>
            <a:r>
              <a:rPr lang="en-GB" sz="2400" spc="60" dirty="0">
                <a:latin typeface="Open Sans"/>
                <a:ea typeface="Open Sans"/>
                <a:cs typeface="Open Sans"/>
              </a:rPr>
              <a:t>, se </a:t>
            </a:r>
            <a:r>
              <a:rPr lang="en-GB" sz="2400" spc="60" dirty="0" err="1">
                <a:latin typeface="Open Sans"/>
                <a:ea typeface="Open Sans"/>
                <a:cs typeface="Open Sans"/>
              </a:rPr>
              <a:t>sugiere</a:t>
            </a:r>
            <a:r>
              <a:rPr lang="en-GB" sz="2400" spc="60" dirty="0">
                <a:latin typeface="Open Sans"/>
                <a:ea typeface="Open Sans"/>
                <a:cs typeface="Open Sans"/>
              </a:rPr>
              <a:t> </a:t>
            </a:r>
            <a:r>
              <a:rPr lang="en-GB" sz="2400" spc="60" dirty="0" err="1">
                <a:latin typeface="Open Sans"/>
                <a:ea typeface="Open Sans"/>
                <a:cs typeface="Open Sans"/>
              </a:rPr>
              <a:t>revisar</a:t>
            </a:r>
            <a:r>
              <a:rPr lang="en-GB" sz="2400" spc="60" dirty="0">
                <a:latin typeface="Open Sans"/>
                <a:ea typeface="Open Sans"/>
                <a:cs typeface="Open Sans"/>
              </a:rPr>
              <a:t> </a:t>
            </a:r>
            <a:r>
              <a:rPr lang="en-GB" sz="2400" spc="60" dirty="0" err="1">
                <a:latin typeface="Open Sans"/>
                <a:ea typeface="Open Sans"/>
                <a:cs typeface="Open Sans"/>
              </a:rPr>
              <a:t>cada</a:t>
            </a:r>
            <a:r>
              <a:rPr lang="en-GB" sz="2400" spc="60" dirty="0">
                <a:latin typeface="Open Sans"/>
                <a:ea typeface="Open Sans"/>
                <a:cs typeface="Open Sans"/>
              </a:rPr>
              <a:t> </a:t>
            </a:r>
            <a:r>
              <a:rPr lang="en-GB" sz="2400" spc="60" dirty="0" err="1">
                <a:latin typeface="Open Sans"/>
                <a:ea typeface="Open Sans"/>
                <a:cs typeface="Open Sans"/>
              </a:rPr>
              <a:t>una</a:t>
            </a:r>
            <a:r>
              <a:rPr lang="en-GB" sz="2400" spc="60" dirty="0">
                <a:latin typeface="Open Sans"/>
                <a:ea typeface="Open Sans"/>
                <a:cs typeface="Open Sans"/>
              </a:rPr>
              <a:t> de las </a:t>
            </a:r>
            <a:r>
              <a:rPr lang="en-GB" sz="2400" spc="60" dirty="0" err="1">
                <a:latin typeface="Open Sans"/>
                <a:ea typeface="Open Sans"/>
                <a:cs typeface="Open Sans"/>
              </a:rPr>
              <a:t>estrategias</a:t>
            </a:r>
            <a:r>
              <a:rPr lang="en-GB" sz="2400" spc="60" dirty="0">
                <a:latin typeface="Open Sans"/>
                <a:ea typeface="Open Sans"/>
                <a:cs typeface="Open Sans"/>
              </a:rPr>
              <a:t> de la </a:t>
            </a:r>
            <a:r>
              <a:rPr lang="en-GB" sz="2400" spc="60" dirty="0" err="1">
                <a:latin typeface="Open Sans"/>
                <a:ea typeface="Open Sans"/>
                <a:cs typeface="Open Sans"/>
              </a:rPr>
              <a:t>lista</a:t>
            </a:r>
            <a:r>
              <a:rPr lang="en-GB" sz="2400" spc="60" dirty="0">
                <a:latin typeface="Open Sans"/>
                <a:ea typeface="Open Sans"/>
                <a:cs typeface="Open Sans"/>
              </a:rPr>
              <a:t> y </a:t>
            </a:r>
            <a:r>
              <a:rPr lang="en-GB" sz="2400" spc="60" dirty="0" err="1">
                <a:latin typeface="Open Sans"/>
                <a:ea typeface="Open Sans"/>
                <a:cs typeface="Open Sans"/>
              </a:rPr>
              <a:t>los</a:t>
            </a:r>
            <a:r>
              <a:rPr lang="en-GB" sz="2400" spc="60" dirty="0">
                <a:latin typeface="Open Sans"/>
                <a:ea typeface="Open Sans"/>
                <a:cs typeface="Open Sans"/>
              </a:rPr>
              <a:t> </a:t>
            </a:r>
            <a:r>
              <a:rPr lang="en-GB" sz="2400" spc="60" dirty="0" err="1">
                <a:latin typeface="Open Sans"/>
                <a:ea typeface="Open Sans"/>
                <a:cs typeface="Open Sans"/>
              </a:rPr>
              <a:t>posibles</a:t>
            </a:r>
            <a:r>
              <a:rPr lang="en-GB" sz="2400" spc="60" dirty="0">
                <a:latin typeface="Open Sans"/>
                <a:ea typeface="Open Sans"/>
                <a:cs typeface="Open Sans"/>
              </a:rPr>
              <a:t> </a:t>
            </a:r>
            <a:r>
              <a:rPr lang="en-GB" sz="2400" spc="60" dirty="0" err="1">
                <a:latin typeface="Open Sans"/>
                <a:ea typeface="Open Sans"/>
                <a:cs typeface="Open Sans"/>
              </a:rPr>
              <a:t>ejemplos</a:t>
            </a:r>
            <a:r>
              <a:rPr lang="en-GB" sz="2400" spc="60" dirty="0">
                <a:latin typeface="Open Sans"/>
                <a:ea typeface="Open Sans"/>
                <a:cs typeface="Open Sans"/>
              </a:rPr>
              <a:t> de </a:t>
            </a:r>
            <a:r>
              <a:rPr lang="en-GB" sz="2400" spc="60" dirty="0" err="1">
                <a:latin typeface="Open Sans"/>
                <a:ea typeface="Open Sans"/>
                <a:cs typeface="Open Sans"/>
              </a:rPr>
              <a:t>vigilancia</a:t>
            </a:r>
            <a:r>
              <a:rPr lang="en-GB" sz="2400" spc="60" dirty="0">
                <a:latin typeface="Open Sans"/>
                <a:ea typeface="Open Sans"/>
                <a:cs typeface="Open Sans"/>
              </a:rPr>
              <a:t> y </a:t>
            </a:r>
            <a:r>
              <a:rPr lang="en-GB" sz="2400" spc="60" dirty="0" err="1">
                <a:latin typeface="Open Sans"/>
                <a:ea typeface="Open Sans"/>
                <a:cs typeface="Open Sans"/>
              </a:rPr>
              <a:t>verificación</a:t>
            </a:r>
            <a:r>
              <a:rPr lang="en-GB" sz="2400" spc="60" dirty="0">
                <a:latin typeface="Open Sans"/>
                <a:ea typeface="Open Sans"/>
                <a:cs typeface="Open Sans"/>
              </a:rPr>
              <a:t>. </a:t>
            </a:r>
          </a:p>
          <a:p>
            <a:pPr>
              <a:lnSpc>
                <a:spcPts val="2700"/>
              </a:lnSpc>
              <a:buFont typeface="Wingdings" panose="05000000000000000000" pitchFamily="2" charset="2"/>
              <a:buChar char="v"/>
            </a:pPr>
            <a:r>
              <a:rPr lang="en-GB" sz="2400" spc="60" dirty="0">
                <a:latin typeface="Open Sans"/>
                <a:ea typeface="Open Sans"/>
                <a:cs typeface="Open Sans"/>
              </a:rPr>
              <a:t>Revise la </a:t>
            </a:r>
            <a:r>
              <a:rPr lang="en-US" sz="2400" b="1" dirty="0" err="1">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lista</a:t>
            </a:r>
            <a:r>
              <a:rPr lang="en-US" sz="2400" b="1" dirty="0">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 de </a:t>
            </a:r>
            <a:r>
              <a:rPr lang="en-US" sz="2400" b="1" dirty="0" err="1">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estrategias</a:t>
            </a:r>
            <a:r>
              <a:rPr lang="en-US" sz="2400" b="1" dirty="0">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 </a:t>
            </a:r>
            <a:r>
              <a:rPr lang="en-US" sz="2400" dirty="0">
                <a:latin typeface="Open Sans" panose="020B0606030504020204" pitchFamily="34" charset="0"/>
                <a:ea typeface="Open Sans" panose="020B0606030504020204" pitchFamily="34" charset="0"/>
                <a:cs typeface="Open Sans" panose="020B0606030504020204" pitchFamily="34" charset="0"/>
              </a:rPr>
              <a:t>para </a:t>
            </a:r>
            <a:r>
              <a:rPr lang="en-US" sz="2400" dirty="0" err="1">
                <a:latin typeface="Open Sans" panose="020B0606030504020204" pitchFamily="34" charset="0"/>
                <a:ea typeface="Open Sans" panose="020B0606030504020204" pitchFamily="34" charset="0"/>
                <a:cs typeface="Open Sans" panose="020B0606030504020204" pitchFamily="34" charset="0"/>
              </a:rPr>
              <a:t>incluir</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los</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cuadros</a:t>
            </a:r>
            <a:r>
              <a:rPr lang="en-US" sz="2400" dirty="0">
                <a:latin typeface="Open Sans" panose="020B0606030504020204" pitchFamily="34" charset="0"/>
                <a:ea typeface="Open Sans" panose="020B0606030504020204" pitchFamily="34" charset="0"/>
                <a:cs typeface="Open Sans" panose="020B0606030504020204" pitchFamily="34" charset="0"/>
              </a:rPr>
              <a:t> con las </a:t>
            </a:r>
            <a:r>
              <a:rPr lang="en-US" sz="2400" dirty="0" err="1">
                <a:latin typeface="Open Sans" panose="020B0606030504020204" pitchFamily="34" charset="0"/>
                <a:ea typeface="Open Sans" panose="020B0606030504020204" pitchFamily="34" charset="0"/>
                <a:cs typeface="Open Sans" panose="020B0606030504020204" pitchFamily="34" charset="0"/>
              </a:rPr>
              <a:t>más</a:t>
            </a:r>
            <a:r>
              <a:rPr lang="en-US" sz="2400" dirty="0">
                <a:latin typeface="Open Sans" panose="020B0606030504020204" pitchFamily="34" charset="0"/>
                <a:ea typeface="Open Sans" panose="020B0606030504020204" pitchFamily="34" charset="0"/>
                <a:cs typeface="Open Sans" panose="020B0606030504020204" pitchFamily="34" charset="0"/>
              </a:rPr>
              <a:t> de 10 </a:t>
            </a:r>
            <a:r>
              <a:rPr lang="en-US" sz="2400" dirty="0" err="1">
                <a:latin typeface="Open Sans" panose="020B0606030504020204" pitchFamily="34" charset="0"/>
                <a:ea typeface="Open Sans" panose="020B0606030504020204" pitchFamily="34" charset="0"/>
                <a:cs typeface="Open Sans" panose="020B0606030504020204" pitchFamily="34" charset="0"/>
              </a:rPr>
              <a:t>estrategias</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pertinentes</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seleccionadas</a:t>
            </a:r>
            <a:r>
              <a:rPr lang="en-US" sz="2400" dirty="0">
                <a:latin typeface="Open Sans" panose="020B0606030504020204" pitchFamily="34" charset="0"/>
                <a:ea typeface="Open Sans" panose="020B0606030504020204" pitchFamily="34" charset="0"/>
                <a:cs typeface="Open Sans" panose="020B0606030504020204" pitchFamily="34" charset="0"/>
              </a:rPr>
              <a:t> para </a:t>
            </a:r>
            <a:r>
              <a:rPr lang="en-US" sz="2400" dirty="0" err="1">
                <a:latin typeface="Open Sans" panose="020B0606030504020204" pitchFamily="34" charset="0"/>
                <a:ea typeface="Open Sans" panose="020B0606030504020204" pitchFamily="34" charset="0"/>
                <a:cs typeface="Open Sans" panose="020B0606030504020204" pitchFamily="34" charset="0"/>
              </a:rPr>
              <a:t>el</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contexto</a:t>
            </a:r>
            <a:r>
              <a:rPr lang="en-US" sz="2400" dirty="0">
                <a:latin typeface="Open Sans" panose="020B0606030504020204" pitchFamily="34" charset="0"/>
                <a:ea typeface="Open Sans" panose="020B0606030504020204" pitchFamily="34" charset="0"/>
                <a:cs typeface="Open Sans" panose="020B0606030504020204" pitchFamily="34" charset="0"/>
              </a:rPr>
              <a:t> de </a:t>
            </a:r>
            <a:r>
              <a:rPr lang="en-US" sz="2400" dirty="0" err="1">
                <a:latin typeface="Open Sans" panose="020B0606030504020204" pitchFamily="34" charset="0"/>
                <a:ea typeface="Open Sans" panose="020B0606030504020204" pitchFamily="34" charset="0"/>
                <a:cs typeface="Open Sans" panose="020B0606030504020204" pitchFamily="34" charset="0"/>
              </a:rPr>
              <a:t>su</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país</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como</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diapositivas</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individuales</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véanse</a:t>
            </a:r>
            <a:r>
              <a:rPr lang="en-US" sz="2400" dirty="0">
                <a:latin typeface="Open Sans" panose="020B0606030504020204" pitchFamily="34" charset="0"/>
                <a:ea typeface="Open Sans" panose="020B0606030504020204" pitchFamily="34" charset="0"/>
                <a:cs typeface="Open Sans" panose="020B0606030504020204" pitchFamily="34" charset="0"/>
              </a:rPr>
              <a:t> las </a:t>
            </a:r>
            <a:r>
              <a:rPr lang="en-US" sz="2400" dirty="0" err="1">
                <a:latin typeface="Open Sans" panose="020B0606030504020204" pitchFamily="34" charset="0"/>
                <a:ea typeface="Open Sans" panose="020B0606030504020204" pitchFamily="34" charset="0"/>
                <a:cs typeface="Open Sans" panose="020B0606030504020204" pitchFamily="34" charset="0"/>
              </a:rPr>
              <a:t>tres</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diapositivas</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siguientes</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como</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ejemplos</a:t>
            </a:r>
            <a:r>
              <a:rPr lang="en-US" sz="2400" dirty="0">
                <a:latin typeface="Open Sans" panose="020B0606030504020204" pitchFamily="34" charset="0"/>
                <a:ea typeface="Open Sans" panose="020B0606030504020204" pitchFamily="34" charset="0"/>
                <a:cs typeface="Open Sans" panose="020B0606030504020204" pitchFamily="34" charset="0"/>
              </a:rPr>
              <a:t>).</a:t>
            </a:r>
          </a:p>
          <a:p>
            <a:pPr>
              <a:lnSpc>
                <a:spcPts val="2700"/>
              </a:lnSpc>
              <a:buFont typeface="Wingdings" panose="05000000000000000000" pitchFamily="2" charset="2"/>
              <a:buChar char="v"/>
            </a:pPr>
            <a:r>
              <a:rPr lang="en-US" sz="2400" spc="60" dirty="0" err="1">
                <a:latin typeface="Open Sans" panose="020B0606030504020204" pitchFamily="34" charset="0"/>
                <a:ea typeface="Open Sans" panose="020B0606030504020204" pitchFamily="34" charset="0"/>
                <a:cs typeface="Open Sans" panose="020B0606030504020204" pitchFamily="34" charset="0"/>
              </a:rPr>
              <a:t>Asegúrese</a:t>
            </a:r>
            <a:r>
              <a:rPr lang="en-US" sz="2400" spc="60" dirty="0">
                <a:latin typeface="Open Sans" panose="020B0606030504020204" pitchFamily="34" charset="0"/>
                <a:ea typeface="Open Sans" panose="020B0606030504020204" pitchFamily="34" charset="0"/>
                <a:cs typeface="Open Sans" panose="020B0606030504020204" pitchFamily="34" charset="0"/>
              </a:rPr>
              <a:t> de </a:t>
            </a:r>
            <a:r>
              <a:rPr lang="en-US" sz="2400" spc="60" dirty="0" err="1">
                <a:latin typeface="Open Sans" panose="020B0606030504020204" pitchFamily="34" charset="0"/>
                <a:ea typeface="Open Sans" panose="020B0606030504020204" pitchFamily="34" charset="0"/>
                <a:cs typeface="Open Sans" panose="020B0606030504020204" pitchFamily="34" charset="0"/>
              </a:rPr>
              <a:t>destacar</a:t>
            </a:r>
            <a:r>
              <a:rPr lang="en-US" sz="2400" spc="60" dirty="0">
                <a:latin typeface="Open Sans" panose="020B0606030504020204" pitchFamily="34" charset="0"/>
                <a:ea typeface="Open Sans" panose="020B0606030504020204" pitchFamily="34" charset="0"/>
                <a:cs typeface="Open Sans" panose="020B0606030504020204" pitchFamily="34" charset="0"/>
              </a:rPr>
              <a:t> </a:t>
            </a:r>
            <a:r>
              <a:rPr lang="en-US" sz="2400" spc="60" dirty="0" err="1">
                <a:latin typeface="Open Sans" panose="020B0606030504020204" pitchFamily="34" charset="0"/>
                <a:ea typeface="Open Sans" panose="020B0606030504020204" pitchFamily="34" charset="0"/>
                <a:cs typeface="Open Sans" panose="020B0606030504020204" pitchFamily="34" charset="0"/>
              </a:rPr>
              <a:t>los</a:t>
            </a:r>
            <a:r>
              <a:rPr lang="en-US" sz="2400" spc="60" dirty="0">
                <a:latin typeface="Open Sans" panose="020B0606030504020204" pitchFamily="34" charset="0"/>
                <a:ea typeface="Open Sans" panose="020B0606030504020204" pitchFamily="34" charset="0"/>
                <a:cs typeface="Open Sans" panose="020B0606030504020204" pitchFamily="34" charset="0"/>
              </a:rPr>
              <a:t> </a:t>
            </a:r>
            <a:r>
              <a:rPr lang="en-US" sz="2400" spc="60" dirty="0" err="1">
                <a:latin typeface="Open Sans" panose="020B0606030504020204" pitchFamily="34" charset="0"/>
                <a:ea typeface="Open Sans" panose="020B0606030504020204" pitchFamily="34" charset="0"/>
                <a:cs typeface="Open Sans" panose="020B0606030504020204" pitchFamily="34" charset="0"/>
              </a:rPr>
              <a:t>elementos</a:t>
            </a:r>
            <a:r>
              <a:rPr lang="en-US" sz="2400" spc="60" dirty="0">
                <a:latin typeface="Open Sans" panose="020B0606030504020204" pitchFamily="34" charset="0"/>
                <a:ea typeface="Open Sans" panose="020B0606030504020204" pitchFamily="34" charset="0"/>
                <a:cs typeface="Open Sans" panose="020B0606030504020204" pitchFamily="34" charset="0"/>
              </a:rPr>
              <a:t> clave, </a:t>
            </a:r>
            <a:r>
              <a:rPr lang="en-US" sz="2400" spc="60" dirty="0" err="1">
                <a:latin typeface="Open Sans" panose="020B0606030504020204" pitchFamily="34" charset="0"/>
                <a:ea typeface="Open Sans" panose="020B0606030504020204" pitchFamily="34" charset="0"/>
                <a:cs typeface="Open Sans" panose="020B0606030504020204" pitchFamily="34" charset="0"/>
              </a:rPr>
              <a:t>incluido</a:t>
            </a:r>
            <a:r>
              <a:rPr lang="en-US" sz="2400" spc="60" dirty="0">
                <a:latin typeface="Open Sans" panose="020B0606030504020204" pitchFamily="34" charset="0"/>
                <a:ea typeface="Open Sans" panose="020B0606030504020204" pitchFamily="34" charset="0"/>
                <a:cs typeface="Open Sans" panose="020B0606030504020204" pitchFamily="34" charset="0"/>
              </a:rPr>
              <a:t> </a:t>
            </a:r>
            <a:r>
              <a:rPr lang="en-US" sz="2400" spc="60" dirty="0" err="1">
                <a:latin typeface="Open Sans" panose="020B0606030504020204" pitchFamily="34" charset="0"/>
                <a:ea typeface="Open Sans" panose="020B0606030504020204" pitchFamily="34" charset="0"/>
                <a:cs typeface="Open Sans" panose="020B0606030504020204" pitchFamily="34" charset="0"/>
              </a:rPr>
              <a:t>el</a:t>
            </a:r>
            <a:r>
              <a:rPr lang="en-US" sz="2400" spc="60" dirty="0">
                <a:latin typeface="Open Sans" panose="020B0606030504020204" pitchFamily="34" charset="0"/>
                <a:ea typeface="Open Sans" panose="020B0606030504020204" pitchFamily="34" charset="0"/>
                <a:cs typeface="Open Sans" panose="020B0606030504020204" pitchFamily="34" charset="0"/>
              </a:rPr>
              <a:t> </a:t>
            </a:r>
            <a:r>
              <a:rPr lang="en-US" sz="2400" spc="60" dirty="0" err="1">
                <a:latin typeface="Open Sans" panose="020B0606030504020204" pitchFamily="34" charset="0"/>
                <a:ea typeface="Open Sans" panose="020B0606030504020204" pitchFamily="34" charset="0"/>
                <a:cs typeface="Open Sans" panose="020B0606030504020204" pitchFamily="34" charset="0"/>
              </a:rPr>
              <a:t>significado</a:t>
            </a:r>
            <a:r>
              <a:rPr lang="en-US" sz="2400" spc="60" dirty="0">
                <a:latin typeface="Open Sans" panose="020B0606030504020204" pitchFamily="34" charset="0"/>
                <a:ea typeface="Open Sans" panose="020B0606030504020204" pitchFamily="34" charset="0"/>
                <a:cs typeface="Open Sans" panose="020B0606030504020204" pitchFamily="34" charset="0"/>
              </a:rPr>
              <a:t> de </a:t>
            </a:r>
            <a:r>
              <a:rPr lang="en-US" sz="2400" spc="60" dirty="0" err="1">
                <a:latin typeface="Open Sans" panose="020B0606030504020204" pitchFamily="34" charset="0"/>
                <a:ea typeface="Open Sans" panose="020B0606030504020204" pitchFamily="34" charset="0"/>
                <a:cs typeface="Open Sans" panose="020B0606030504020204" pitchFamily="34" charset="0"/>
              </a:rPr>
              <a:t>cada</a:t>
            </a:r>
            <a:r>
              <a:rPr lang="en-US" sz="2400" spc="60" dirty="0">
                <a:latin typeface="Open Sans" panose="020B0606030504020204" pitchFamily="34" charset="0"/>
                <a:ea typeface="Open Sans" panose="020B0606030504020204" pitchFamily="34" charset="0"/>
                <a:cs typeface="Open Sans" panose="020B0606030504020204" pitchFamily="34" charset="0"/>
              </a:rPr>
              <a:t> </a:t>
            </a:r>
            <a:r>
              <a:rPr lang="en-US" sz="2400" spc="60" dirty="0" err="1">
                <a:latin typeface="Open Sans" panose="020B0606030504020204" pitchFamily="34" charset="0"/>
                <a:ea typeface="Open Sans" panose="020B0606030504020204" pitchFamily="34" charset="0"/>
                <a:cs typeface="Open Sans" panose="020B0606030504020204" pitchFamily="34" charset="0"/>
              </a:rPr>
              <a:t>una</a:t>
            </a:r>
            <a:r>
              <a:rPr lang="en-US" sz="2400" spc="60" dirty="0">
                <a:latin typeface="Open Sans" panose="020B0606030504020204" pitchFamily="34" charset="0"/>
                <a:ea typeface="Open Sans" panose="020B0606030504020204" pitchFamily="34" charset="0"/>
                <a:cs typeface="Open Sans" panose="020B0606030504020204" pitchFamily="34" charset="0"/>
              </a:rPr>
              <a:t> de las </a:t>
            </a:r>
            <a:r>
              <a:rPr lang="en-US" sz="2400" spc="60" dirty="0" err="1">
                <a:latin typeface="Open Sans" panose="020B0606030504020204" pitchFamily="34" charset="0"/>
                <a:ea typeface="Open Sans" panose="020B0606030504020204" pitchFamily="34" charset="0"/>
                <a:cs typeface="Open Sans" panose="020B0606030504020204" pitchFamily="34" charset="0"/>
              </a:rPr>
              <a:t>opciones</a:t>
            </a:r>
            <a:r>
              <a:rPr lang="en-US" sz="2400" spc="60" dirty="0">
                <a:latin typeface="Open Sans" panose="020B0606030504020204" pitchFamily="34" charset="0"/>
                <a:ea typeface="Open Sans" panose="020B0606030504020204" pitchFamily="34" charset="0"/>
                <a:cs typeface="Open Sans" panose="020B0606030504020204" pitchFamily="34" charset="0"/>
              </a:rPr>
              <a:t> de </a:t>
            </a:r>
            <a:r>
              <a:rPr lang="en-US" sz="2400" spc="60" dirty="0" err="1">
                <a:latin typeface="Open Sans" panose="020B0606030504020204" pitchFamily="34" charset="0"/>
                <a:ea typeface="Open Sans" panose="020B0606030504020204" pitchFamily="34" charset="0"/>
                <a:cs typeface="Open Sans" panose="020B0606030504020204" pitchFamily="34" charset="0"/>
              </a:rPr>
              <a:t>respuesta</a:t>
            </a:r>
            <a:r>
              <a:rPr lang="en-US" sz="2400" spc="60" dirty="0">
                <a:latin typeface="Open Sans" panose="020B0606030504020204" pitchFamily="34" charset="0"/>
                <a:ea typeface="Open Sans" panose="020B0606030504020204" pitchFamily="34" charset="0"/>
                <a:cs typeface="Open Sans" panose="020B0606030504020204" pitchFamily="34" charset="0"/>
              </a:rPr>
              <a:t> para </a:t>
            </a:r>
            <a:r>
              <a:rPr lang="en-US" sz="2400" spc="60" dirty="0" err="1">
                <a:latin typeface="Open Sans" panose="020B0606030504020204" pitchFamily="34" charset="0"/>
                <a:ea typeface="Open Sans" panose="020B0606030504020204" pitchFamily="34" charset="0"/>
                <a:cs typeface="Open Sans" panose="020B0606030504020204" pitchFamily="34" charset="0"/>
              </a:rPr>
              <a:t>cada</a:t>
            </a:r>
            <a:r>
              <a:rPr lang="en-US" sz="2400" spc="60" dirty="0">
                <a:latin typeface="Open Sans" panose="020B0606030504020204" pitchFamily="34" charset="0"/>
                <a:ea typeface="Open Sans" panose="020B0606030504020204" pitchFamily="34" charset="0"/>
                <a:cs typeface="Open Sans" panose="020B0606030504020204" pitchFamily="34" charset="0"/>
              </a:rPr>
              <a:t> </a:t>
            </a:r>
            <a:r>
              <a:rPr lang="en-US" sz="2400" spc="60" dirty="0" err="1">
                <a:latin typeface="Open Sans" panose="020B0606030504020204" pitchFamily="34" charset="0"/>
                <a:ea typeface="Open Sans" panose="020B0606030504020204" pitchFamily="34" charset="0"/>
                <a:cs typeface="Open Sans" panose="020B0606030504020204" pitchFamily="34" charset="0"/>
              </a:rPr>
              <a:t>pregunta</a:t>
            </a:r>
            <a:r>
              <a:rPr lang="en-US" sz="2400" spc="60" dirty="0">
                <a:latin typeface="Open Sans" panose="020B0606030504020204" pitchFamily="34" charset="0"/>
                <a:ea typeface="Open Sans" panose="020B0606030504020204" pitchFamily="34" charset="0"/>
                <a:cs typeface="Open Sans" panose="020B0606030504020204" pitchFamily="34" charset="0"/>
              </a:rPr>
              <a:t> y </a:t>
            </a:r>
            <a:r>
              <a:rPr lang="en-US" sz="2400" spc="60" dirty="0" err="1">
                <a:latin typeface="Open Sans" panose="020B0606030504020204" pitchFamily="34" charset="0"/>
                <a:ea typeface="Open Sans" panose="020B0606030504020204" pitchFamily="34" charset="0"/>
                <a:cs typeface="Open Sans" panose="020B0606030504020204" pitchFamily="34" charset="0"/>
              </a:rPr>
              <a:t>los</a:t>
            </a:r>
            <a:r>
              <a:rPr lang="en-US" sz="2400" spc="60" dirty="0">
                <a:latin typeface="Open Sans" panose="020B0606030504020204" pitchFamily="34" charset="0"/>
                <a:ea typeface="Open Sans" panose="020B0606030504020204" pitchFamily="34" charset="0"/>
                <a:cs typeface="Open Sans" panose="020B0606030504020204" pitchFamily="34" charset="0"/>
              </a:rPr>
              <a:t> </a:t>
            </a:r>
            <a:r>
              <a:rPr lang="en-US" sz="2400" spc="60" dirty="0" err="1">
                <a:latin typeface="Open Sans" panose="020B0606030504020204" pitchFamily="34" charset="0"/>
                <a:ea typeface="Open Sans" panose="020B0606030504020204" pitchFamily="34" charset="0"/>
                <a:cs typeface="Open Sans" panose="020B0606030504020204" pitchFamily="34" charset="0"/>
              </a:rPr>
              <a:t>ejemplos</a:t>
            </a:r>
            <a:r>
              <a:rPr lang="en-US" sz="2400" spc="60" dirty="0">
                <a:latin typeface="Open Sans" panose="020B0606030504020204" pitchFamily="34" charset="0"/>
                <a:ea typeface="Open Sans" panose="020B0606030504020204" pitchFamily="34" charset="0"/>
                <a:cs typeface="Open Sans" panose="020B0606030504020204" pitchFamily="34" charset="0"/>
              </a:rPr>
              <a:t> de </a:t>
            </a:r>
            <a:r>
              <a:rPr lang="en-US" sz="2400" spc="60" dirty="0" err="1">
                <a:latin typeface="Open Sans" panose="020B0606030504020204" pitchFamily="34" charset="0"/>
                <a:ea typeface="Open Sans" panose="020B0606030504020204" pitchFamily="34" charset="0"/>
                <a:cs typeface="Open Sans" panose="020B0606030504020204" pitchFamily="34" charset="0"/>
              </a:rPr>
              <a:t>verificación</a:t>
            </a:r>
            <a:r>
              <a:rPr lang="en-US" sz="2400" spc="60" dirty="0">
                <a:latin typeface="Open Sans" panose="020B0606030504020204" pitchFamily="34" charset="0"/>
                <a:ea typeface="Open Sans" panose="020B0606030504020204" pitchFamily="34" charset="0"/>
                <a:cs typeface="Open Sans" panose="020B0606030504020204" pitchFamily="34" charset="0"/>
              </a:rPr>
              <a:t> y las </a:t>
            </a:r>
            <a:r>
              <a:rPr lang="en-US" sz="2400" spc="60" dirty="0" err="1">
                <a:latin typeface="Open Sans" panose="020B0606030504020204" pitchFamily="34" charset="0"/>
                <a:ea typeface="Open Sans" panose="020B0606030504020204" pitchFamily="34" charset="0"/>
                <a:cs typeface="Open Sans" panose="020B0606030504020204" pitchFamily="34" charset="0"/>
              </a:rPr>
              <a:t>estrategias</a:t>
            </a:r>
            <a:r>
              <a:rPr lang="en-US" sz="2400" spc="60" dirty="0">
                <a:latin typeface="Open Sans" panose="020B0606030504020204" pitchFamily="34" charset="0"/>
                <a:ea typeface="Open Sans" panose="020B0606030504020204" pitchFamily="34" charset="0"/>
                <a:cs typeface="Open Sans" panose="020B0606030504020204" pitchFamily="34" charset="0"/>
              </a:rPr>
              <a:t> de </a:t>
            </a:r>
            <a:r>
              <a:rPr lang="en-US" sz="2400" spc="60" dirty="0" err="1">
                <a:latin typeface="Open Sans" panose="020B0606030504020204" pitchFamily="34" charset="0"/>
                <a:ea typeface="Open Sans" panose="020B0606030504020204" pitchFamily="34" charset="0"/>
                <a:cs typeface="Open Sans" panose="020B0606030504020204" pitchFamily="34" charset="0"/>
              </a:rPr>
              <a:t>sondeo</a:t>
            </a:r>
            <a:r>
              <a:rPr lang="en-US" sz="2400" spc="60" dirty="0">
                <a:latin typeface="Open Sans" panose="020B0606030504020204" pitchFamily="34" charset="0"/>
                <a:ea typeface="Open Sans" panose="020B0606030504020204" pitchFamily="34" charset="0"/>
                <a:cs typeface="Open Sans" panose="020B0606030504020204" pitchFamily="34" charset="0"/>
              </a:rPr>
              <a:t>. </a:t>
            </a:r>
          </a:p>
          <a:p>
            <a:pPr>
              <a:lnSpc>
                <a:spcPts val="2700"/>
              </a:lnSpc>
              <a:buFont typeface="Wingdings" panose="05000000000000000000" pitchFamily="2" charset="2"/>
              <a:buChar char="v"/>
            </a:pPr>
            <a:r>
              <a:rPr lang="en-US" sz="2400" spc="60" dirty="0" err="1">
                <a:latin typeface="Open Sans" panose="020B0606030504020204" pitchFamily="34" charset="0"/>
                <a:ea typeface="Open Sans" panose="020B0606030504020204" pitchFamily="34" charset="0"/>
                <a:cs typeface="Open Sans" panose="020B0606030504020204" pitchFamily="34" charset="0"/>
              </a:rPr>
              <a:t>Tenga</a:t>
            </a:r>
            <a:r>
              <a:rPr lang="en-US" sz="2400" spc="60" dirty="0">
                <a:latin typeface="Open Sans" panose="020B0606030504020204" pitchFamily="34" charset="0"/>
                <a:ea typeface="Open Sans" panose="020B0606030504020204" pitchFamily="34" charset="0"/>
                <a:cs typeface="Open Sans" panose="020B0606030504020204" pitchFamily="34" charset="0"/>
              </a:rPr>
              <a:t> </a:t>
            </a:r>
            <a:r>
              <a:rPr lang="en-US" sz="2400" spc="60" dirty="0" err="1">
                <a:latin typeface="Open Sans" panose="020B0606030504020204" pitchFamily="34" charset="0"/>
                <a:ea typeface="Open Sans" panose="020B0606030504020204" pitchFamily="34" charset="0"/>
                <a:cs typeface="Open Sans" panose="020B0606030504020204" pitchFamily="34" charset="0"/>
              </a:rPr>
              <a:t>en</a:t>
            </a:r>
            <a:r>
              <a:rPr lang="en-US" sz="2400" spc="60" dirty="0">
                <a:latin typeface="Open Sans" panose="020B0606030504020204" pitchFamily="34" charset="0"/>
                <a:ea typeface="Open Sans" panose="020B0606030504020204" pitchFamily="34" charset="0"/>
                <a:cs typeface="Open Sans" panose="020B0606030504020204" pitchFamily="34" charset="0"/>
              </a:rPr>
              <a:t> </a:t>
            </a:r>
            <a:r>
              <a:rPr lang="en-US" sz="2400" spc="60" dirty="0" err="1">
                <a:latin typeface="Open Sans" panose="020B0606030504020204" pitchFamily="34" charset="0"/>
                <a:ea typeface="Open Sans" panose="020B0606030504020204" pitchFamily="34" charset="0"/>
                <a:cs typeface="Open Sans" panose="020B0606030504020204" pitchFamily="34" charset="0"/>
              </a:rPr>
              <a:t>cuenta</a:t>
            </a:r>
            <a:r>
              <a:rPr lang="en-US" sz="2400" spc="60" dirty="0">
                <a:latin typeface="Open Sans" panose="020B0606030504020204" pitchFamily="34" charset="0"/>
                <a:ea typeface="Open Sans" panose="020B0606030504020204" pitchFamily="34" charset="0"/>
                <a:cs typeface="Open Sans" panose="020B0606030504020204" pitchFamily="34" charset="0"/>
              </a:rPr>
              <a:t> que, </a:t>
            </a:r>
            <a:r>
              <a:rPr lang="en-US" sz="2400" spc="60" dirty="0" err="1">
                <a:latin typeface="Open Sans" panose="020B0606030504020204" pitchFamily="34" charset="0"/>
                <a:ea typeface="Open Sans" panose="020B0606030504020204" pitchFamily="34" charset="0"/>
                <a:cs typeface="Open Sans" panose="020B0606030504020204" pitchFamily="34" charset="0"/>
              </a:rPr>
              <a:t>si</a:t>
            </a:r>
            <a:r>
              <a:rPr lang="en-US" sz="2400" spc="60" dirty="0">
                <a:latin typeface="Open Sans" panose="020B0606030504020204" pitchFamily="34" charset="0"/>
                <a:ea typeface="Open Sans" panose="020B0606030504020204" pitchFamily="34" charset="0"/>
                <a:cs typeface="Open Sans" panose="020B0606030504020204" pitchFamily="34" charset="0"/>
              </a:rPr>
              <a:t> </a:t>
            </a:r>
            <a:r>
              <a:rPr lang="en-US" sz="2400" spc="60" dirty="0" err="1">
                <a:latin typeface="Open Sans" panose="020B0606030504020204" pitchFamily="34" charset="0"/>
                <a:ea typeface="Open Sans" panose="020B0606030504020204" pitchFamily="34" charset="0"/>
                <a:cs typeface="Open Sans" panose="020B0606030504020204" pitchFamily="34" charset="0"/>
              </a:rPr>
              <a:t>el</a:t>
            </a:r>
            <a:r>
              <a:rPr lang="en-US" sz="2400" spc="60" dirty="0">
                <a:latin typeface="Open Sans" panose="020B0606030504020204" pitchFamily="34" charset="0"/>
                <a:ea typeface="Open Sans" panose="020B0606030504020204" pitchFamily="34" charset="0"/>
                <a:cs typeface="Open Sans" panose="020B0606030504020204" pitchFamily="34" charset="0"/>
              </a:rPr>
              <a:t> </a:t>
            </a:r>
            <a:r>
              <a:rPr lang="en-US" sz="2400" spc="60" dirty="0" err="1">
                <a:latin typeface="Open Sans" panose="020B0606030504020204" pitchFamily="34" charset="0"/>
                <a:ea typeface="Open Sans" panose="020B0606030504020204" pitchFamily="34" charset="0"/>
                <a:cs typeface="Open Sans" panose="020B0606030504020204" pitchFamily="34" charset="0"/>
              </a:rPr>
              <a:t>tiempo</a:t>
            </a:r>
            <a:r>
              <a:rPr lang="en-US" sz="2400" spc="60" dirty="0">
                <a:latin typeface="Open Sans" panose="020B0606030504020204" pitchFamily="34" charset="0"/>
                <a:ea typeface="Open Sans" panose="020B0606030504020204" pitchFamily="34" charset="0"/>
                <a:cs typeface="Open Sans" panose="020B0606030504020204" pitchFamily="34" charset="0"/>
              </a:rPr>
              <a:t> no lo </a:t>
            </a:r>
            <a:r>
              <a:rPr lang="en-US" sz="2400" spc="60" dirty="0" err="1">
                <a:latin typeface="Open Sans" panose="020B0606030504020204" pitchFamily="34" charset="0"/>
                <a:ea typeface="Open Sans" panose="020B0606030504020204" pitchFamily="34" charset="0"/>
                <a:cs typeface="Open Sans" panose="020B0606030504020204" pitchFamily="34" charset="0"/>
              </a:rPr>
              <a:t>permite</a:t>
            </a:r>
            <a:r>
              <a:rPr lang="en-US" sz="2400" spc="60" dirty="0">
                <a:latin typeface="Open Sans" panose="020B0606030504020204" pitchFamily="34" charset="0"/>
                <a:ea typeface="Open Sans" panose="020B0606030504020204" pitchFamily="34" charset="0"/>
                <a:cs typeface="Open Sans" panose="020B0606030504020204" pitchFamily="34" charset="0"/>
              </a:rPr>
              <a:t>, la </a:t>
            </a:r>
            <a:r>
              <a:rPr lang="en-US" sz="2400" spc="60" dirty="0" err="1">
                <a:latin typeface="Open Sans" panose="020B0606030504020204" pitchFamily="34" charset="0"/>
                <a:ea typeface="Open Sans" panose="020B0606030504020204" pitchFamily="34" charset="0"/>
                <a:cs typeface="Open Sans" panose="020B0606030504020204" pitchFamily="34" charset="0"/>
              </a:rPr>
              <a:t>información</a:t>
            </a:r>
            <a:r>
              <a:rPr lang="en-US" sz="2400" spc="60" dirty="0">
                <a:latin typeface="Open Sans" panose="020B0606030504020204" pitchFamily="34" charset="0"/>
                <a:ea typeface="Open Sans" panose="020B0606030504020204" pitchFamily="34" charset="0"/>
                <a:cs typeface="Open Sans" panose="020B0606030504020204" pitchFamily="34" charset="0"/>
              </a:rPr>
              <a:t> </a:t>
            </a:r>
            <a:r>
              <a:rPr lang="en-US" sz="2400" spc="60" dirty="0" err="1">
                <a:latin typeface="Open Sans" panose="020B0606030504020204" pitchFamily="34" charset="0"/>
                <a:ea typeface="Open Sans" panose="020B0606030504020204" pitchFamily="34" charset="0"/>
                <a:cs typeface="Open Sans" panose="020B0606030504020204" pitchFamily="34" charset="0"/>
              </a:rPr>
              <a:t>debe</a:t>
            </a:r>
            <a:r>
              <a:rPr lang="en-US" sz="2400" spc="60" dirty="0">
                <a:latin typeface="Open Sans" panose="020B0606030504020204" pitchFamily="34" charset="0"/>
                <a:ea typeface="Open Sans" panose="020B0606030504020204" pitchFamily="34" charset="0"/>
                <a:cs typeface="Open Sans" panose="020B0606030504020204" pitchFamily="34" charset="0"/>
              </a:rPr>
              <a:t> </a:t>
            </a:r>
            <a:r>
              <a:rPr lang="en-US" sz="2400" spc="60" dirty="0" err="1">
                <a:latin typeface="Open Sans" panose="020B0606030504020204" pitchFamily="34" charset="0"/>
                <a:ea typeface="Open Sans" panose="020B0606030504020204" pitchFamily="34" charset="0"/>
                <a:cs typeface="Open Sans" panose="020B0606030504020204" pitchFamily="34" charset="0"/>
              </a:rPr>
              <a:t>incluirse</a:t>
            </a:r>
            <a:r>
              <a:rPr lang="en-US" sz="2400" spc="60" dirty="0">
                <a:latin typeface="Open Sans" panose="020B0606030504020204" pitchFamily="34" charset="0"/>
                <a:ea typeface="Open Sans" panose="020B0606030504020204" pitchFamily="34" charset="0"/>
                <a:cs typeface="Open Sans" panose="020B0606030504020204" pitchFamily="34" charset="0"/>
              </a:rPr>
              <a:t> al </a:t>
            </a:r>
            <a:r>
              <a:rPr lang="en-US" sz="2400" spc="60" dirty="0" err="1">
                <a:latin typeface="Open Sans" panose="020B0606030504020204" pitchFamily="34" charset="0"/>
                <a:ea typeface="Open Sans" panose="020B0606030504020204" pitchFamily="34" charset="0"/>
                <a:cs typeface="Open Sans" panose="020B0606030504020204" pitchFamily="34" charset="0"/>
              </a:rPr>
              <a:t>menos</a:t>
            </a:r>
            <a:r>
              <a:rPr lang="en-US" sz="2400" spc="60" dirty="0">
                <a:latin typeface="Open Sans" panose="020B0606030504020204" pitchFamily="34" charset="0"/>
                <a:ea typeface="Open Sans" panose="020B0606030504020204" pitchFamily="34" charset="0"/>
                <a:cs typeface="Open Sans" panose="020B0606030504020204" pitchFamily="34" charset="0"/>
              </a:rPr>
              <a:t> </a:t>
            </a:r>
            <a:r>
              <a:rPr lang="en-US" sz="2400" spc="60" dirty="0" err="1">
                <a:latin typeface="Open Sans" panose="020B0606030504020204" pitchFamily="34" charset="0"/>
                <a:ea typeface="Open Sans" panose="020B0606030504020204" pitchFamily="34" charset="0"/>
                <a:cs typeface="Open Sans" panose="020B0606030504020204" pitchFamily="34" charset="0"/>
              </a:rPr>
              <a:t>en</a:t>
            </a:r>
            <a:r>
              <a:rPr lang="en-US" sz="2400" spc="60" dirty="0">
                <a:latin typeface="Open Sans" panose="020B0606030504020204" pitchFamily="34" charset="0"/>
                <a:ea typeface="Open Sans" panose="020B0606030504020204" pitchFamily="34" charset="0"/>
                <a:cs typeface="Open Sans" panose="020B0606030504020204" pitchFamily="34" charset="0"/>
              </a:rPr>
              <a:t> </a:t>
            </a:r>
            <a:r>
              <a:rPr lang="en-US" sz="2400" spc="60" dirty="0" err="1">
                <a:latin typeface="Open Sans" panose="020B0606030504020204" pitchFamily="34" charset="0"/>
                <a:ea typeface="Open Sans" panose="020B0606030504020204" pitchFamily="34" charset="0"/>
                <a:cs typeface="Open Sans" panose="020B0606030504020204" pitchFamily="34" charset="0"/>
              </a:rPr>
              <a:t>el</a:t>
            </a:r>
            <a:r>
              <a:rPr lang="en-US" sz="2400" spc="60" dirty="0">
                <a:latin typeface="Open Sans" panose="020B0606030504020204" pitchFamily="34" charset="0"/>
                <a:ea typeface="Open Sans" panose="020B0606030504020204" pitchFamily="34" charset="0"/>
                <a:cs typeface="Open Sans" panose="020B0606030504020204" pitchFamily="34" charset="0"/>
              </a:rPr>
              <a:t> manual de </a:t>
            </a:r>
            <a:r>
              <a:rPr lang="en-US" sz="2400" spc="60" dirty="0" err="1">
                <a:latin typeface="Open Sans" panose="020B0606030504020204" pitchFamily="34" charset="0"/>
                <a:ea typeface="Open Sans" panose="020B0606030504020204" pitchFamily="34" charset="0"/>
                <a:cs typeface="Open Sans" panose="020B0606030504020204" pitchFamily="34" charset="0"/>
              </a:rPr>
              <a:t>formación</a:t>
            </a:r>
            <a:r>
              <a:rPr lang="en-US" sz="2400" spc="60" dirty="0">
                <a:latin typeface="Open Sans" panose="020B0606030504020204" pitchFamily="34" charset="0"/>
                <a:ea typeface="Open Sans" panose="020B0606030504020204" pitchFamily="34" charset="0"/>
                <a:cs typeface="Open Sans" panose="020B0606030504020204" pitchFamily="34" charset="0"/>
              </a:rPr>
              <a:t> del </a:t>
            </a:r>
            <a:r>
              <a:rPr lang="en-US" sz="2400" spc="60" dirty="0" err="1">
                <a:latin typeface="Open Sans" panose="020B0606030504020204" pitchFamily="34" charset="0"/>
                <a:ea typeface="Open Sans" panose="020B0606030504020204" pitchFamily="34" charset="0"/>
                <a:cs typeface="Open Sans" panose="020B0606030504020204" pitchFamily="34" charset="0"/>
              </a:rPr>
              <a:t>encuestador</a:t>
            </a:r>
            <a:r>
              <a:rPr lang="en-US" sz="2400" spc="60" dirty="0">
                <a:latin typeface="Open Sans" panose="020B0606030504020204" pitchFamily="34" charset="0"/>
                <a:ea typeface="Open Sans" panose="020B0606030504020204" pitchFamily="34" charset="0"/>
                <a:cs typeface="Open Sans" panose="020B0606030504020204" pitchFamily="34" charset="0"/>
              </a:rPr>
              <a:t>. </a:t>
            </a:r>
            <a:endParaRPr lang="en-GB" sz="2400" spc="60" dirty="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LCS-fs: instrucciones de formación 3</a:t>
            </a:r>
          </a:p>
        </p:txBody>
      </p:sp>
    </p:spTree>
    <p:extLst>
      <p:ext uri="{BB962C8B-B14F-4D97-AF65-F5344CB8AC3E}">
        <p14:creationId xmlns:p14="http://schemas.microsoft.com/office/powerpoint/2010/main" val="2851952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C0DF0-FAFF-35E1-45E3-E0E454D38A03}"/>
              </a:ext>
            </a:extLst>
          </p:cNvPr>
          <p:cNvSpPr>
            <a:spLocks noGrp="1"/>
          </p:cNvSpPr>
          <p:nvPr>
            <p:ph type="title"/>
          </p:nvPr>
        </p:nvSpPr>
        <p:spPr>
          <a:xfrm>
            <a:off x="824938" y="458414"/>
            <a:ext cx="10542124" cy="1152000"/>
          </a:xfrm>
        </p:spPr>
        <p:txBody>
          <a:bodyPr/>
          <a:lstStyle/>
          <a:p>
            <a:r>
              <a:rPr lang="en-US" sz="3600" b="0" kern="1400" spc="230">
                <a:solidFill>
                  <a:schemeClr val="tx1"/>
                </a:solidFill>
                <a:latin typeface="HALDEN SOLID" pitchFamily="2" charset="0"/>
              </a:rPr>
              <a:t>EJEMPLO DE DESCRIPCIÓN DE UNA ESTRATEGIA DE AFRONTAMIENTO DEL ESTRÉS</a:t>
            </a:r>
          </a:p>
        </p:txBody>
      </p:sp>
      <p:sp>
        <p:nvSpPr>
          <p:cNvPr id="7" name="TextBox 6">
            <a:extLst>
              <a:ext uri="{FF2B5EF4-FFF2-40B4-BE49-F238E27FC236}">
                <a16:creationId xmlns:a16="http://schemas.microsoft.com/office/drawing/2014/main" id="{0F4B508C-53C7-574B-4DBB-F91508BEAFD6}"/>
              </a:ext>
            </a:extLst>
          </p:cNvPr>
          <p:cNvSpPr txBox="1"/>
          <p:nvPr/>
        </p:nvSpPr>
        <p:spPr>
          <a:xfrm>
            <a:off x="736453" y="1727914"/>
            <a:ext cx="11133969" cy="276999"/>
          </a:xfrm>
          <a:prstGeom prst="rect">
            <a:avLst/>
          </a:prstGeom>
          <a:noFill/>
        </p:spPr>
        <p:txBody>
          <a:bodyPr wrap="square" rtlCol="0">
            <a:spAutoFit/>
          </a:bodyPr>
          <a:lstStyle/>
          <a:p>
            <a:r>
              <a:rPr lang="en-GB" sz="1200" b="1" i="1">
                <a:solidFill>
                  <a:srgbClr val="133048"/>
                </a:solidFill>
                <a:effectLst/>
                <a:latin typeface="Calibri Light" panose="020F0302020204030204" pitchFamily="34" charset="0"/>
                <a:ea typeface="Yu Gothic Light" panose="020B0300000000000000" pitchFamily="34" charset="-128"/>
                <a:cs typeface="Open Sans" panose="020B0606030504020204" pitchFamily="34" charset="0"/>
              </a:rPr>
              <a:t>(Nombre de la variable: </a:t>
            </a:r>
            <a:r>
              <a:rPr lang="en-GB" sz="1200" b="1" i="1" err="1">
                <a:solidFill>
                  <a:srgbClr val="133048"/>
                </a:solidFill>
                <a:effectLst/>
                <a:latin typeface="Calibri Light" panose="020F0302020204030204" pitchFamily="34" charset="0"/>
                <a:ea typeface="Yu Gothic Light" panose="020B0300000000000000" pitchFamily="34" charset="-128"/>
                <a:cs typeface="Open Sans" panose="020B0606030504020204" pitchFamily="34" charset="0"/>
              </a:rPr>
              <a:t>Lcs_stress_Saving</a:t>
            </a:r>
            <a:r>
              <a:rPr lang="en-GB" sz="1200" b="1" i="1">
                <a:solidFill>
                  <a:srgbClr val="133048"/>
                </a:solidFill>
                <a:effectLst/>
                <a:latin typeface="Calibri Light" panose="020F0302020204030204" pitchFamily="34" charset="0"/>
                <a:ea typeface="Yu Gothic Light" panose="020B0300000000000000" pitchFamily="34" charset="-128"/>
                <a:cs typeface="Open Sans" panose="020B0606030504020204" pitchFamily="34" charset="0"/>
              </a:rPr>
              <a:t>) </a:t>
            </a:r>
            <a:r>
              <a:rPr lang="en-GB" sz="1200" i="1">
                <a:solidFill>
                  <a:srgbClr val="007DBC"/>
                </a:solidFill>
                <a:effectLst/>
                <a:latin typeface="Open Sans" panose="020B0606030504020204" pitchFamily="34" charset="0"/>
                <a:ea typeface="Times New Roman" panose="02020603050405020304" pitchFamily="18" charset="0"/>
                <a:cs typeface="Times New Roman" panose="02020603050405020304" pitchFamily="18" charset="0"/>
              </a:rPr>
              <a:t>Durante los últimos 30 días, ¿alguien de su hogar tuvo que </a:t>
            </a:r>
            <a:r>
              <a:rPr lang="en-GB" sz="1200" b="1" i="0">
                <a:solidFill>
                  <a:srgbClr val="007DBC"/>
                </a:solidFill>
                <a:effectLst/>
                <a:latin typeface="Open Sans" panose="020B0606030504020204" pitchFamily="34" charset="0"/>
                <a:ea typeface="Times New Roman" panose="02020603050405020304" pitchFamily="18" charset="0"/>
                <a:cs typeface="Times New Roman" panose="02020603050405020304" pitchFamily="18" charset="0"/>
              </a:rPr>
              <a:t>gastar ahorros por </a:t>
            </a:r>
            <a:r>
              <a:rPr lang="en-GB" sz="1200" i="1">
                <a:solidFill>
                  <a:srgbClr val="007DBC"/>
                </a:solidFill>
                <a:effectLst/>
                <a:latin typeface="Open Sans" panose="020B0606030504020204" pitchFamily="34" charset="0"/>
                <a:ea typeface="Times New Roman" panose="02020603050405020304" pitchFamily="18" charset="0"/>
                <a:cs typeface="Times New Roman" panose="02020603050405020304" pitchFamily="18" charset="0"/>
              </a:rPr>
              <a:t>falta de alimentos o de dinero para comprarlos?</a:t>
            </a:r>
            <a:endParaRPr lang="en-US" sz="1200" i="1">
              <a:solidFill>
                <a:srgbClr val="133048"/>
              </a:solidFill>
              <a:effectLst/>
              <a:latin typeface="Calibri Light" panose="020F0302020204030204" pitchFamily="34" charset="0"/>
              <a:ea typeface="Yu Gothic Light" panose="020B0300000000000000" pitchFamily="34" charset="-128"/>
              <a:cs typeface="Times New Roman" panose="02020603050405020304" pitchFamily="18" charset="0"/>
            </a:endParaRPr>
          </a:p>
        </p:txBody>
      </p:sp>
      <p:sp>
        <p:nvSpPr>
          <p:cNvPr id="8" name="Rectangle 7">
            <a:extLst>
              <a:ext uri="{FF2B5EF4-FFF2-40B4-BE49-F238E27FC236}">
                <a16:creationId xmlns:a16="http://schemas.microsoft.com/office/drawing/2014/main" id="{0D0870A7-C994-58A4-5E27-BB9B3A2DF4E0}"/>
              </a:ext>
            </a:extLst>
          </p:cNvPr>
          <p:cNvSpPr/>
          <p:nvPr/>
        </p:nvSpPr>
        <p:spPr>
          <a:xfrm>
            <a:off x="10826257" y="182599"/>
            <a:ext cx="1081609" cy="446714"/>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9BACB61-E858-68B8-E2ED-C0774A70DD24}"/>
              </a:ext>
            </a:extLst>
          </p:cNvPr>
          <p:cNvSpPr txBox="1"/>
          <p:nvPr/>
        </p:nvSpPr>
        <p:spPr>
          <a:xfrm>
            <a:off x="10991510" y="252067"/>
            <a:ext cx="751101" cy="307777"/>
          </a:xfrm>
          <a:prstGeom prst="rect">
            <a:avLst/>
          </a:prstGeom>
          <a:noFill/>
        </p:spPr>
        <p:txBody>
          <a:bodyPr wrap="square" rtlCol="0">
            <a:spAutoFit/>
          </a:bodyPr>
          <a:lstStyle/>
          <a:p>
            <a:pPr algn="ctr"/>
            <a:r>
              <a:rPr lang="en-US" sz="1400" b="1">
                <a:solidFill>
                  <a:schemeClr val="accent5">
                    <a:lumMod val="50000"/>
                  </a:schemeClr>
                </a:solidFill>
              </a:rPr>
              <a:t>Estrés</a:t>
            </a:r>
            <a:endParaRPr lang="en-US" b="1">
              <a:solidFill>
                <a:schemeClr val="accent5">
                  <a:lumMod val="50000"/>
                </a:schemeClr>
              </a:solidFill>
            </a:endParaRPr>
          </a:p>
        </p:txBody>
      </p:sp>
      <p:graphicFrame>
        <p:nvGraphicFramePr>
          <p:cNvPr id="5" name="Content Placeholder 4">
            <a:extLst>
              <a:ext uri="{FF2B5EF4-FFF2-40B4-BE49-F238E27FC236}">
                <a16:creationId xmlns:a16="http://schemas.microsoft.com/office/drawing/2014/main" id="{E182801E-DC83-1EE2-2C0D-2202876D5671}"/>
              </a:ext>
            </a:extLst>
          </p:cNvPr>
          <p:cNvGraphicFramePr>
            <a:graphicFrameLocks noGrp="1"/>
          </p:cNvGraphicFramePr>
          <p:nvPr>
            <p:ph idx="1"/>
            <p:extLst>
              <p:ext uri="{D42A27DB-BD31-4B8C-83A1-F6EECF244321}">
                <p14:modId xmlns:p14="http://schemas.microsoft.com/office/powerpoint/2010/main" val="1069011723"/>
              </p:ext>
            </p:extLst>
          </p:nvPr>
        </p:nvGraphicFramePr>
        <p:xfrm>
          <a:off x="824473" y="2211341"/>
          <a:ext cx="10542587" cy="3656060"/>
        </p:xfrm>
        <a:graphic>
          <a:graphicData uri="http://schemas.openxmlformats.org/drawingml/2006/table">
            <a:tbl>
              <a:tblPr firstRow="1" firstCol="1" bandRow="1"/>
              <a:tblGrid>
                <a:gridCol w="3858587">
                  <a:extLst>
                    <a:ext uri="{9D8B030D-6E8A-4147-A177-3AD203B41FA5}">
                      <a16:colId xmlns:a16="http://schemas.microsoft.com/office/drawing/2014/main" val="473549370"/>
                    </a:ext>
                  </a:extLst>
                </a:gridCol>
                <a:gridCol w="3649844">
                  <a:extLst>
                    <a:ext uri="{9D8B030D-6E8A-4147-A177-3AD203B41FA5}">
                      <a16:colId xmlns:a16="http://schemas.microsoft.com/office/drawing/2014/main" val="2904643634"/>
                    </a:ext>
                  </a:extLst>
                </a:gridCol>
                <a:gridCol w="3034156">
                  <a:extLst>
                    <a:ext uri="{9D8B030D-6E8A-4147-A177-3AD203B41FA5}">
                      <a16:colId xmlns:a16="http://schemas.microsoft.com/office/drawing/2014/main" val="2025257531"/>
                    </a:ext>
                  </a:extLst>
                </a:gridCol>
              </a:tblGrid>
              <a:tr h="342707">
                <a:tc>
                  <a:txBody>
                    <a:bodyPr/>
                    <a:lstStyle/>
                    <a:p>
                      <a:pPr marL="0" marR="0" algn="l">
                        <a:lnSpc>
                          <a:spcPct val="115000"/>
                        </a:lnSpc>
                        <a:spcBef>
                          <a:spcPts val="0"/>
                        </a:spcBef>
                        <a:spcAft>
                          <a:spcPts val="600"/>
                        </a:spcAft>
                        <a:tabLst>
                          <a:tab pos="3329940" algn="l"/>
                        </a:tabLst>
                      </a:pPr>
                      <a:r>
                        <a:rPr lang="en-GB" sz="1000" kern="600">
                          <a:solidFill>
                            <a:srgbClr val="FFFFFF"/>
                          </a:solidFill>
                          <a:effectLst/>
                          <a:latin typeface="Open Sans" panose="020B0606030504020204" pitchFamily="34" charset="0"/>
                          <a:ea typeface="Times New Roman" panose="02020603050405020304" pitchFamily="18" charset="0"/>
                          <a:cs typeface="Open Sans" panose="020B0606030504020204" pitchFamily="34" charset="0"/>
                        </a:rPr>
                        <a:t>Racionalidad/uso</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003E5E"/>
                    </a:solidFill>
                  </a:tcPr>
                </a:tc>
                <a:tc>
                  <a:txBody>
                    <a:bodyPr/>
                    <a:lstStyle/>
                    <a:p>
                      <a:pPr marL="0" marR="0" algn="l">
                        <a:lnSpc>
                          <a:spcPct val="115000"/>
                        </a:lnSpc>
                        <a:spcBef>
                          <a:spcPts val="0"/>
                        </a:spcBef>
                        <a:spcAft>
                          <a:spcPts val="600"/>
                        </a:spcAft>
                        <a:tabLst>
                          <a:tab pos="3329940" algn="l"/>
                        </a:tabLst>
                      </a:pPr>
                      <a:r>
                        <a:rPr lang="en-GB" sz="1000" kern="600">
                          <a:solidFill>
                            <a:srgbClr val="FFFFFF"/>
                          </a:solidFill>
                          <a:effectLst/>
                          <a:latin typeface="Open Sans" panose="020B0606030504020204" pitchFamily="34" charset="0"/>
                          <a:ea typeface="Times New Roman" panose="02020603050405020304" pitchFamily="18" charset="0"/>
                          <a:cs typeface="Open Sans" panose="020B0606030504020204" pitchFamily="34" charset="0"/>
                        </a:rPr>
                        <a:t>¿Qué significa cada opción de respuesta?</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003E5E"/>
                    </a:solidFill>
                  </a:tcPr>
                </a:tc>
                <a:tc>
                  <a:txBody>
                    <a:bodyPr/>
                    <a:lstStyle/>
                    <a:p>
                      <a:pPr marL="0" marR="0" algn="l">
                        <a:lnSpc>
                          <a:spcPct val="115000"/>
                        </a:lnSpc>
                        <a:spcBef>
                          <a:spcPts val="0"/>
                        </a:spcBef>
                        <a:spcAft>
                          <a:spcPts val="600"/>
                        </a:spcAft>
                        <a:tabLst>
                          <a:tab pos="3329940" algn="l"/>
                        </a:tabLst>
                      </a:pPr>
                      <a:r>
                        <a:rPr lang="en-GB" sz="1000" kern="600">
                          <a:solidFill>
                            <a:srgbClr val="FFFFFF"/>
                          </a:solidFill>
                          <a:effectLst/>
                          <a:latin typeface="Open Sans" panose="020B0606030504020204" pitchFamily="34" charset="0"/>
                          <a:ea typeface="Times New Roman" panose="02020603050405020304" pitchFamily="18" charset="0"/>
                          <a:cs typeface="Open Sans" panose="020B0606030504020204" pitchFamily="34" charset="0"/>
                        </a:rPr>
                        <a:t>Ejemplos de verificación</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003E5E"/>
                    </a:solidFill>
                  </a:tcPr>
                </a:tc>
                <a:extLst>
                  <a:ext uri="{0D108BD9-81ED-4DB2-BD59-A6C34878D82A}">
                    <a16:rowId xmlns:a16="http://schemas.microsoft.com/office/drawing/2014/main" val="559406196"/>
                  </a:ext>
                </a:extLst>
              </a:tr>
              <a:tr h="796883">
                <a:tc rowSpan="4">
                  <a:txBody>
                    <a:bodyPr/>
                    <a:lstStyle/>
                    <a:p>
                      <a:pPr marL="0" marR="0" algn="l">
                        <a:lnSpc>
                          <a:spcPct val="115000"/>
                        </a:lnSpc>
                        <a:spcBef>
                          <a:spcPts val="0"/>
                        </a:spcBef>
                        <a:spcAft>
                          <a:spcPts val="600"/>
                        </a:spcAft>
                      </a:pPr>
                      <a:r>
                        <a:rPr lang="en-US" sz="900" kern="600" dirty="0" err="1">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Argumento</a:t>
                      </a:r>
                      <a:r>
                        <a:rPr lang="en-US" sz="900" kern="6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Gastar</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los</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ahorros</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debilita</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la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capacidad</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de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los</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hogares</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de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recurrir</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efectivo</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fácilmente</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disponible, a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diferencia</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de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los</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activos</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que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requieren</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liquidación</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p>
                    <a:p>
                      <a:pPr marL="0" marR="0" algn="l">
                        <a:lnSpc>
                          <a:spcPct val="115000"/>
                        </a:lnSpc>
                        <a:spcBef>
                          <a:spcPts val="0"/>
                        </a:spcBef>
                        <a:spcAft>
                          <a:spcPts val="600"/>
                        </a:spcAft>
                      </a:pP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Se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entiende</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por</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ahorro</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el</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dinero u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otros</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objetos</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de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valor</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por</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ejemplo</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joyas</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de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oro</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que se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guardan</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para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su</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uso</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consumo</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futuro</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Por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ejemplo</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dinero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en</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efectivo</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que se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reserva</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para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emergencias</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domésticas</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ceremonias</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escolarización</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u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otros</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gastos</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importantes</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Los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ahorros</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también</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pueden</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destinarse</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futuras</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inversiones</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por</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ejemplo</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negocio</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familiar,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compra</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de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ganado</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etc.).</a:t>
                      </a:r>
                      <a:endPar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endParaRPr>
                    </a:p>
                    <a:p>
                      <a:pPr marL="0" marR="0" algn="l">
                        <a:lnSpc>
                          <a:spcPct val="115000"/>
                        </a:lnSpc>
                        <a:spcBef>
                          <a:spcPts val="0"/>
                        </a:spcBef>
                        <a:spcAft>
                          <a:spcPts val="600"/>
                        </a:spcAft>
                      </a:pPr>
                      <a:r>
                        <a:rPr lang="es-419" sz="900" kern="600" dirty="0">
                          <a:solidFill>
                            <a:srgbClr val="000000"/>
                          </a:solidFill>
                          <a:effectLst/>
                          <a:latin typeface="Open Sans" panose="020B0606030504020204" pitchFamily="34" charset="0"/>
                          <a:ea typeface="MS Mincho" panose="02020609040205080304" pitchFamily="49" charset="-128"/>
                          <a:cs typeface="Open Sans" panose="020B0606030504020204" pitchFamily="34" charset="0"/>
                        </a:rPr>
                        <a:t>Consideraciones y uso</a:t>
                      </a:r>
                      <a:r>
                        <a:rPr lang="en-US" sz="900" kern="6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Es fundamental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preguntar</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sobre</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el</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gasto</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de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los</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ahorros</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en</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lugar</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del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gasto</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de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los</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ingresos</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del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hogar</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Tenga</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cuidado</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con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el</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uso</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de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esta</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estrategia</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en</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un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contexto</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de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desplazamiento</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prolongado</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ya</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que la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mayoría</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de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los</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hogares</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habrían</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agotado</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esta</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estrategia</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hace</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más</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de 12 meses;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por</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lo tanto,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esta</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estrategia</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no se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aplicaría</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 la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mayoría</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de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los</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hogares</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Tenga</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en</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cuenta</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que,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en</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el</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caso</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de las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joyas</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de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oro</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puede</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haber</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cierto</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solapamiento</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con </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DomAsset</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y "Pawn",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por</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lo que se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aconseja</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evitar</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el</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uso</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de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más</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de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una</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de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estas</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estrategias</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en</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el</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mismo</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módulo</a:t>
                      </a:r>
                      <a:r>
                        <a:rPr lang="en-GB"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endPar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endParaRPr>
                    </a:p>
                    <a:p>
                      <a:pPr marL="0" marR="0" algn="l">
                        <a:lnSpc>
                          <a:spcPct val="115000"/>
                        </a:lnSpc>
                        <a:spcBef>
                          <a:spcPts val="0"/>
                        </a:spcBef>
                        <a:spcAft>
                          <a:spcPts val="600"/>
                        </a:spcAft>
                      </a:pPr>
                      <a:r>
                        <a:rPr lang="en-US" sz="900" kern="600" dirty="0" err="1">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Gravedad</a:t>
                      </a:r>
                      <a:r>
                        <a:rPr lang="en-US" sz="900" kern="6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Casi</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siempre</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tiene</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una</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gravedad</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de </a:t>
                      </a:r>
                      <a:r>
                        <a:rPr lang="en-US" sz="9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estrés</a:t>
                      </a:r>
                      <a:r>
                        <a:rPr lang="en-US" sz="9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600"/>
                        </a:spcAft>
                      </a:pPr>
                      <a:r>
                        <a:rPr lang="en-GB" sz="900" kern="600">
                          <a:effectLst/>
                          <a:latin typeface="Open Sans" panose="020B0606030504020204" pitchFamily="34" charset="0"/>
                          <a:ea typeface="MS Mincho" panose="02020609040205080304" pitchFamily="49" charset="-128"/>
                          <a:cs typeface="Open Sans" panose="020B0606030504020204" pitchFamily="34" charset="0"/>
                        </a:rPr>
                        <a:t>No, no había necesidad de gastar los ahorros porque el hogar no sufría escasez de alimentos ni carecía de dinero para comprarlos o había aplicado otra estrategia de supervivencia.</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600"/>
                        </a:spcAft>
                        <a:tabLst>
                          <a:tab pos="3329940" algn="l"/>
                        </a:tabLst>
                      </a:pPr>
                      <a:r>
                        <a:rPr lang="en-GB" sz="900" kern="600">
                          <a:solidFill>
                            <a:srgbClr val="FFFFFF"/>
                          </a:solidFill>
                          <a:effectLst/>
                          <a:highlight>
                            <a:srgbClr val="008B8B"/>
                          </a:highlight>
                          <a:latin typeface="Open Sans" panose="020B0606030504020204" pitchFamily="34" charset="0"/>
                          <a:ea typeface="MS Mincho" panose="02020609040205080304" pitchFamily="49" charset="-128"/>
                          <a:cs typeface="Open Sans" panose="020B0606030504020204" pitchFamily="34" charset="0"/>
                        </a:rPr>
                        <a:t>Es necesario sondear para garantizar la selección de la respuesta más adecuada. </a:t>
                      </a:r>
                      <a:endParaRPr lang="en-US" sz="1000">
                        <a:effectLs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600"/>
                        </a:spcAft>
                        <a:tabLst>
                          <a:tab pos="3329940" algn="l"/>
                        </a:tabLst>
                      </a:pPr>
                      <a:r>
                        <a:rPr lang="en-GB" sz="900" kern="600">
                          <a:effectLst/>
                          <a:latin typeface="Open Sans" panose="020B0606030504020204" pitchFamily="34" charset="0"/>
                          <a:ea typeface="MS Mincho" panose="02020609040205080304" pitchFamily="49" charset="-128"/>
                          <a:cs typeface="Open Sans" panose="020B0606030504020204" pitchFamily="34" charset="0"/>
                        </a:rPr>
                        <a:t>1) ¿tiene ahorros su familia? </a:t>
                      </a:r>
                      <a:endParaRPr lang="en-US" sz="1000">
                        <a:effectLs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600"/>
                        </a:spcAft>
                        <a:tabLst>
                          <a:tab pos="3329940" algn="l"/>
                        </a:tabLst>
                      </a:pPr>
                      <a:r>
                        <a:rPr lang="en-GB" sz="900" kern="600">
                          <a:effectLst/>
                          <a:latin typeface="Open Sans" panose="020B0606030504020204" pitchFamily="34" charset="0"/>
                          <a:ea typeface="MS Mincho" panose="02020609040205080304" pitchFamily="49" charset="-128"/>
                          <a:cs typeface="Open Sans" panose="020B0606030504020204" pitchFamily="34" charset="0"/>
                        </a:rPr>
                        <a:t>2) ¿por qué no gastó los ahorros (o no lo hizo)?</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extLst>
                  <a:ext uri="{0D108BD9-81ED-4DB2-BD59-A6C34878D82A}">
                    <a16:rowId xmlns:a16="http://schemas.microsoft.com/office/drawing/2014/main" val="3785500098"/>
                  </a:ext>
                </a:extLst>
              </a:tr>
              <a:tr h="617519">
                <a:tc vMerge="1">
                  <a:txBody>
                    <a:bodyPr/>
                    <a:lstStyle/>
                    <a:p>
                      <a:pPr rtl="1"/>
                      <a:endParaRPr lang="ar-SY"/>
                    </a:p>
                  </a:txBody>
                  <a:tcPr/>
                </a:tc>
                <a:tc>
                  <a:txBody>
                    <a:bodyPr/>
                    <a:lstStyle/>
                    <a:p>
                      <a:pPr marL="0" marR="0" algn="l">
                        <a:lnSpc>
                          <a:spcPct val="115000"/>
                        </a:lnSpc>
                        <a:spcBef>
                          <a:spcPts val="0"/>
                        </a:spcBef>
                        <a:spcAft>
                          <a:spcPts val="600"/>
                        </a:spcAft>
                        <a:tabLst>
                          <a:tab pos="3329940" algn="l"/>
                        </a:tabLst>
                      </a:pPr>
                      <a:r>
                        <a:rPr lang="en-GB" sz="900" kern="600">
                          <a:effectLst/>
                          <a:latin typeface="Open Sans" panose="020B0606030504020204" pitchFamily="34" charset="0"/>
                          <a:ea typeface="MS Mincho" panose="02020609040205080304" pitchFamily="49" charset="-128"/>
                          <a:cs typeface="Open Sans" panose="020B0606030504020204" pitchFamily="34" charset="0"/>
                        </a:rPr>
                        <a:t>Sí, el hogar necesitó gastar ahorros en los últimos 30 días debido a la falta de alimentos o de dinero para comprarlos.</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600"/>
                        </a:spcAft>
                        <a:tabLst>
                          <a:tab pos="3329940" algn="l"/>
                        </a:tabLst>
                      </a:pPr>
                      <a:r>
                        <a:rPr lang="en-GB" sz="900" kern="600">
                          <a:effectLst/>
                          <a:latin typeface="Open Sans" panose="020B0606030504020204" pitchFamily="34" charset="0"/>
                          <a:ea typeface="MS Mincho" panose="02020609040205080304" pitchFamily="49" charset="-128"/>
                          <a:cs typeface="Open Sans" panose="020B0606030504020204" pitchFamily="34" charset="0"/>
                        </a:rPr>
                        <a:t>Asegurarse de que el hogar gasta los ahorros para poder permitirse la comida, y no por otros motivos. </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extLst>
                  <a:ext uri="{0D108BD9-81ED-4DB2-BD59-A6C34878D82A}">
                    <a16:rowId xmlns:a16="http://schemas.microsoft.com/office/drawing/2014/main" val="1336917542"/>
                  </a:ext>
                </a:extLst>
              </a:tr>
              <a:tr h="802379">
                <a:tc vMerge="1">
                  <a:txBody>
                    <a:bodyPr/>
                    <a:lstStyle/>
                    <a:p>
                      <a:pPr rtl="1"/>
                      <a:endParaRPr lang="ar-SY"/>
                    </a:p>
                  </a:txBody>
                  <a:tcPr/>
                </a:tc>
                <a:tc>
                  <a:txBody>
                    <a:bodyPr/>
                    <a:lstStyle/>
                    <a:p>
                      <a:pPr marL="0" marR="0" algn="l">
                        <a:lnSpc>
                          <a:spcPct val="115000"/>
                        </a:lnSpc>
                        <a:spcBef>
                          <a:spcPts val="0"/>
                        </a:spcBef>
                        <a:spcAft>
                          <a:spcPts val="600"/>
                        </a:spcAft>
                      </a:pPr>
                      <a:r>
                        <a:rPr lang="en-GB" sz="900" kern="600">
                          <a:effectLst/>
                          <a:latin typeface="Open Sans" panose="020B0606030504020204" pitchFamily="34" charset="0"/>
                          <a:ea typeface="MS Mincho" panose="02020609040205080304" pitchFamily="49" charset="-128"/>
                          <a:cs typeface="Open Sans" panose="020B0606030504020204" pitchFamily="34" charset="0"/>
                        </a:rPr>
                        <a:t>No, porque el hogar ya había gastado sus ahorros en los últimos 12 meses y ahora se ha quedado sin ahorros.  </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600"/>
                        </a:spcAft>
                        <a:tabLst>
                          <a:tab pos="3329940" algn="l"/>
                        </a:tabLst>
                      </a:pPr>
                      <a:r>
                        <a:rPr lang="en-GB" sz="900" kern="600">
                          <a:effectLst/>
                          <a:latin typeface="Open Sans" panose="020B0606030504020204" pitchFamily="34" charset="0"/>
                          <a:ea typeface="MS Mincho" panose="02020609040205080304" pitchFamily="49" charset="-128"/>
                          <a:cs typeface="Open Sans" panose="020B0606030504020204" pitchFamily="34" charset="0"/>
                        </a:rPr>
                        <a:t>Si el hogar responde "solíamos tener ahorros pero tuvimos que gastarlos antes de los últimos 30 días pero en el último año", la opción de respuesta adecuada es "no porque ya se habían agotado en los últimos 12 meses".</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extLst>
                  <a:ext uri="{0D108BD9-81ED-4DB2-BD59-A6C34878D82A}">
                    <a16:rowId xmlns:a16="http://schemas.microsoft.com/office/drawing/2014/main" val="3553712626"/>
                  </a:ext>
                </a:extLst>
              </a:tr>
              <a:tr h="1096572">
                <a:tc vMerge="1">
                  <a:txBody>
                    <a:bodyPr/>
                    <a:lstStyle/>
                    <a:p>
                      <a:pPr rtl="1"/>
                      <a:endParaRPr lang="ar-SY"/>
                    </a:p>
                  </a:txBody>
                  <a:tcPr/>
                </a:tc>
                <a:tc>
                  <a:txBody>
                    <a:bodyPr/>
                    <a:lstStyle/>
                    <a:p>
                      <a:pPr marL="0" marR="0" algn="l">
                        <a:lnSpc>
                          <a:spcPct val="115000"/>
                        </a:lnSpc>
                        <a:spcBef>
                          <a:spcPts val="0"/>
                        </a:spcBef>
                        <a:spcAft>
                          <a:spcPts val="600"/>
                        </a:spcAft>
                      </a:pPr>
                      <a:r>
                        <a:rPr lang="en-GB" sz="900" kern="600">
                          <a:effectLst/>
                          <a:latin typeface="Open Sans" panose="020B0606030504020204" pitchFamily="34" charset="0"/>
                          <a:ea typeface="MS Mincho" panose="02020609040205080304" pitchFamily="49" charset="-128"/>
                          <a:cs typeface="Open Sans" panose="020B0606030504020204" pitchFamily="34" charset="0"/>
                        </a:rPr>
                        <a:t>No </a:t>
                      </a:r>
                      <a:r>
                        <a:rPr lang="en-GB" sz="900" kern="600" err="1">
                          <a:effectLst/>
                          <a:latin typeface="Open Sans" panose="020B0606030504020204" pitchFamily="34" charset="0"/>
                          <a:ea typeface="MS Mincho" panose="02020609040205080304" pitchFamily="49" charset="-128"/>
                          <a:cs typeface="Open Sans" panose="020B0606030504020204" pitchFamily="34" charset="0"/>
                        </a:rPr>
                        <a:t>procede</a:t>
                      </a:r>
                      <a:r>
                        <a:rPr lang="en-GB" sz="900" kern="600">
                          <a:effectLst/>
                          <a:latin typeface="Open Sans" panose="020B0606030504020204" pitchFamily="34" charset="0"/>
                          <a:ea typeface="MS Mincho" panose="02020609040205080304" pitchFamily="49" charset="-128"/>
                          <a:cs typeface="Open Sans" panose="020B0606030504020204" pitchFamily="34" charset="0"/>
                        </a:rPr>
                        <a:t>, </a:t>
                      </a:r>
                      <a:r>
                        <a:rPr lang="en-GB" sz="900" kern="600" err="1">
                          <a:effectLst/>
                          <a:latin typeface="Open Sans" panose="020B0606030504020204" pitchFamily="34" charset="0"/>
                          <a:ea typeface="MS Mincho" panose="02020609040205080304" pitchFamily="49" charset="-128"/>
                          <a:cs typeface="Open Sans" panose="020B0606030504020204" pitchFamily="34" charset="0"/>
                        </a:rPr>
                        <a:t>ya</a:t>
                      </a:r>
                      <a:r>
                        <a:rPr lang="en-GB" sz="900" kern="600">
                          <a:effectLst/>
                          <a:latin typeface="Open Sans" panose="020B0606030504020204" pitchFamily="34" charset="0"/>
                          <a:ea typeface="MS Mincho" panose="02020609040205080304" pitchFamily="49" charset="-128"/>
                          <a:cs typeface="Open Sans" panose="020B0606030504020204" pitchFamily="34" charset="0"/>
                        </a:rPr>
                        <a:t> que </a:t>
                      </a:r>
                      <a:r>
                        <a:rPr lang="en-GB" sz="900" kern="600" err="1">
                          <a:effectLst/>
                          <a:latin typeface="Open Sans" panose="020B0606030504020204" pitchFamily="34" charset="0"/>
                          <a:ea typeface="MS Mincho" panose="02020609040205080304" pitchFamily="49" charset="-128"/>
                          <a:cs typeface="Open Sans" panose="020B0606030504020204" pitchFamily="34" charset="0"/>
                        </a:rPr>
                        <a:t>el</a:t>
                      </a:r>
                      <a:r>
                        <a:rPr lang="en-GB" sz="900" kern="600">
                          <a:effectLst/>
                          <a:latin typeface="Open Sans" panose="020B0606030504020204" pitchFamily="34" charset="0"/>
                          <a:ea typeface="MS Mincho" panose="02020609040205080304" pitchFamily="49" charset="-128"/>
                          <a:cs typeface="Open Sans" panose="020B0606030504020204" pitchFamily="34" charset="0"/>
                        </a:rPr>
                        <a:t> </a:t>
                      </a:r>
                      <a:r>
                        <a:rPr lang="en-GB" sz="900" kern="600" err="1">
                          <a:effectLst/>
                          <a:latin typeface="Open Sans" panose="020B0606030504020204" pitchFamily="34" charset="0"/>
                          <a:ea typeface="MS Mincho" panose="02020609040205080304" pitchFamily="49" charset="-128"/>
                          <a:cs typeface="Open Sans" panose="020B0606030504020204" pitchFamily="34" charset="0"/>
                        </a:rPr>
                        <a:t>hogar</a:t>
                      </a:r>
                      <a:r>
                        <a:rPr lang="en-GB" sz="900" kern="600">
                          <a:effectLst/>
                          <a:latin typeface="Open Sans" panose="020B0606030504020204" pitchFamily="34" charset="0"/>
                          <a:ea typeface="MS Mincho" panose="02020609040205080304" pitchFamily="49" charset="-128"/>
                          <a:cs typeface="Open Sans" panose="020B0606030504020204" pitchFamily="34" charset="0"/>
                        </a:rPr>
                        <a:t> no ha </a:t>
                      </a:r>
                      <a:r>
                        <a:rPr lang="en-GB" sz="900" kern="600" err="1">
                          <a:effectLst/>
                          <a:latin typeface="Open Sans" panose="020B0606030504020204" pitchFamily="34" charset="0"/>
                          <a:ea typeface="MS Mincho" panose="02020609040205080304" pitchFamily="49" charset="-128"/>
                          <a:cs typeface="Open Sans" panose="020B0606030504020204" pitchFamily="34" charset="0"/>
                        </a:rPr>
                        <a:t>tenido</a:t>
                      </a:r>
                      <a:r>
                        <a:rPr lang="en-GB" sz="900" kern="600">
                          <a:effectLst/>
                          <a:latin typeface="Open Sans" panose="020B0606030504020204" pitchFamily="34" charset="0"/>
                          <a:ea typeface="MS Mincho" panose="02020609040205080304" pitchFamily="49" charset="-128"/>
                          <a:cs typeface="Open Sans" panose="020B0606030504020204" pitchFamily="34" charset="0"/>
                        </a:rPr>
                        <a:t> </a:t>
                      </a:r>
                      <a:r>
                        <a:rPr lang="en-GB" sz="900" kern="600" err="1">
                          <a:effectLst/>
                          <a:latin typeface="Open Sans" panose="020B0606030504020204" pitchFamily="34" charset="0"/>
                          <a:ea typeface="MS Mincho" panose="02020609040205080304" pitchFamily="49" charset="-128"/>
                          <a:cs typeface="Open Sans" panose="020B0606030504020204" pitchFamily="34" charset="0"/>
                        </a:rPr>
                        <a:t>ahorros</a:t>
                      </a:r>
                      <a:r>
                        <a:rPr lang="en-GB" sz="900" kern="600">
                          <a:effectLst/>
                          <a:latin typeface="Open Sans" panose="020B0606030504020204" pitchFamily="34" charset="0"/>
                          <a:ea typeface="MS Mincho" panose="02020609040205080304" pitchFamily="49" charset="-128"/>
                          <a:cs typeface="Open Sans" panose="020B0606030504020204" pitchFamily="34" charset="0"/>
                        </a:rPr>
                        <a:t> </a:t>
                      </a:r>
                      <a:r>
                        <a:rPr lang="en-GB" sz="900" kern="600" err="1">
                          <a:effectLst/>
                          <a:latin typeface="Open Sans" panose="020B0606030504020204" pitchFamily="34" charset="0"/>
                          <a:ea typeface="MS Mincho" panose="02020609040205080304" pitchFamily="49" charset="-128"/>
                          <a:cs typeface="Open Sans" panose="020B0606030504020204" pitchFamily="34" charset="0"/>
                        </a:rPr>
                        <a:t>en</a:t>
                      </a:r>
                      <a:r>
                        <a:rPr lang="en-GB" sz="900" kern="600">
                          <a:effectLst/>
                          <a:latin typeface="Open Sans" panose="020B0606030504020204" pitchFamily="34" charset="0"/>
                          <a:ea typeface="MS Mincho" panose="02020609040205080304" pitchFamily="49" charset="-128"/>
                          <a:cs typeface="Open Sans" panose="020B0606030504020204" pitchFamily="34" charset="0"/>
                        </a:rPr>
                        <a:t> </a:t>
                      </a:r>
                      <a:r>
                        <a:rPr lang="en-GB" sz="900" kern="600" err="1">
                          <a:effectLst/>
                          <a:latin typeface="Open Sans" panose="020B0606030504020204" pitchFamily="34" charset="0"/>
                          <a:ea typeface="MS Mincho" panose="02020609040205080304" pitchFamily="49" charset="-128"/>
                          <a:cs typeface="Open Sans" panose="020B0606030504020204" pitchFamily="34" charset="0"/>
                        </a:rPr>
                        <a:t>más</a:t>
                      </a:r>
                      <a:r>
                        <a:rPr lang="en-GB" sz="900" kern="600">
                          <a:effectLst/>
                          <a:latin typeface="Open Sans" panose="020B0606030504020204" pitchFamily="34" charset="0"/>
                          <a:ea typeface="MS Mincho" panose="02020609040205080304" pitchFamily="49" charset="-128"/>
                          <a:cs typeface="Open Sans" panose="020B0606030504020204" pitchFamily="34" charset="0"/>
                        </a:rPr>
                        <a:t> de 12 meses.</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600"/>
                        </a:spcAft>
                        <a:tabLst>
                          <a:tab pos="3329940" algn="l"/>
                        </a:tabLst>
                      </a:pPr>
                      <a:r>
                        <a:rPr lang="en-GB" sz="900" kern="600" dirty="0">
                          <a:effectLst/>
                          <a:latin typeface="Open Sans" panose="020B0606030504020204" pitchFamily="34" charset="0"/>
                          <a:ea typeface="MS Mincho" panose="02020609040205080304" pitchFamily="49" charset="-128"/>
                          <a:cs typeface="Open Sans" panose="020B0606030504020204" pitchFamily="34" charset="0"/>
                        </a:rPr>
                        <a:t>Si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el</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hogar</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responde</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"no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tenemos</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ahorros</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y no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los</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tuvimos</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el</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año</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pasado</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ya</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que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nuestros</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ingresos</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apenas</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cubren</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nuestros</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gastos</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la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opción</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de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respuesta</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adecuada</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es "no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aplica</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extLst>
                  <a:ext uri="{0D108BD9-81ED-4DB2-BD59-A6C34878D82A}">
                    <a16:rowId xmlns:a16="http://schemas.microsoft.com/office/drawing/2014/main" val="3792275405"/>
                  </a:ext>
                </a:extLst>
              </a:tr>
            </a:tbl>
          </a:graphicData>
        </a:graphic>
      </p:graphicFrame>
      <p:sp>
        <p:nvSpPr>
          <p:cNvPr id="10" name="Rectangle 9">
            <a:extLst>
              <a:ext uri="{FF2B5EF4-FFF2-40B4-BE49-F238E27FC236}">
                <a16:creationId xmlns:a16="http://schemas.microsoft.com/office/drawing/2014/main" id="{39274704-8D01-B54E-B52C-C9A2312E620E}"/>
              </a:ext>
            </a:extLst>
          </p:cNvPr>
          <p:cNvSpPr/>
          <p:nvPr/>
        </p:nvSpPr>
        <p:spPr>
          <a:xfrm>
            <a:off x="8293637" y="3331424"/>
            <a:ext cx="3073423" cy="58293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4147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Nota orientativa para LCS-FS</a:t>
            </a:r>
          </a:p>
        </p:txBody>
      </p:sp>
      <p:sp>
        <p:nvSpPr>
          <p:cNvPr id="3" name="Rectangle 2">
            <a:extLst>
              <a:ext uri="{FF2B5EF4-FFF2-40B4-BE49-F238E27FC236}">
                <a16:creationId xmlns:a16="http://schemas.microsoft.com/office/drawing/2014/main" id="{235DEB8A-F8AE-EAE6-B8BE-A7A791F4CA78}"/>
              </a:ext>
            </a:extLst>
          </p:cNvPr>
          <p:cNvSpPr/>
          <p:nvPr/>
        </p:nvSpPr>
        <p:spPr>
          <a:xfrm>
            <a:off x="285226" y="5553512"/>
            <a:ext cx="1761688" cy="1098958"/>
          </a:xfrm>
          <a:prstGeom prst="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0945F5E-A943-F556-D5AF-EECA8444D62F}"/>
              </a:ext>
            </a:extLst>
          </p:cNvPr>
          <p:cNvSpPr txBox="1"/>
          <p:nvPr/>
        </p:nvSpPr>
        <p:spPr>
          <a:xfrm>
            <a:off x="5528947" y="1407447"/>
            <a:ext cx="4746624" cy="2523768"/>
          </a:xfrm>
          <a:prstGeom prst="rect">
            <a:avLst/>
          </a:prstGeom>
          <a:noFill/>
        </p:spPr>
        <p:txBody>
          <a:bodyPr wrap="square" rtlCol="0">
            <a:spAutoFit/>
          </a:bodyPr>
          <a:lstStyle/>
          <a:p>
            <a:endParaRPr lang="es-AR" sz="2000" dirty="0">
              <a:latin typeface="Open Sans" panose="020B0606030504020204" pitchFamily="34" charset="0"/>
              <a:ea typeface="Open Sans" panose="020B0606030504020204" pitchFamily="34" charset="0"/>
              <a:cs typeface="Open Sans" panose="020B0606030504020204" pitchFamily="34" charset="0"/>
            </a:endParaRPr>
          </a:p>
          <a:p>
            <a:r>
              <a:rPr lang="es-AR" sz="2000" dirty="0">
                <a:latin typeface="Open Sans" panose="020B0606030504020204" pitchFamily="34" charset="0"/>
                <a:ea typeface="Open Sans" panose="020B0606030504020204" pitchFamily="34" charset="0"/>
                <a:cs typeface="Open Sans" panose="020B0606030504020204" pitchFamily="34" charset="0"/>
              </a:rPr>
              <a:t>Consulte la </a:t>
            </a:r>
            <a:r>
              <a:rPr lang="es-AR" sz="2000" b="1" dirty="0">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nota orientativa </a:t>
            </a:r>
            <a:r>
              <a:rPr lang="es-AR" sz="2000" dirty="0">
                <a:latin typeface="Open Sans" panose="020B0606030504020204" pitchFamily="34" charset="0"/>
                <a:ea typeface="Open Sans" panose="020B0606030504020204" pitchFamily="34" charset="0"/>
                <a:cs typeface="Open Sans" panose="020B0606030504020204" pitchFamily="34" charset="0"/>
              </a:rPr>
              <a:t>y la </a:t>
            </a:r>
            <a:r>
              <a:rPr lang="es-AR" sz="2000" b="1" dirty="0">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lista de estrategias </a:t>
            </a:r>
            <a:r>
              <a:rPr lang="es-AR" sz="2000" dirty="0">
                <a:latin typeface="Open Sans" panose="020B0606030504020204" pitchFamily="34" charset="0"/>
                <a:ea typeface="Open Sans" panose="020B0606030504020204" pitchFamily="34" charset="0"/>
                <a:cs typeface="Open Sans" panose="020B0606030504020204" pitchFamily="34" charset="0"/>
              </a:rPr>
              <a:t>para explorar las estrategias de supervivencia para la seguridad alimentaria, así como sus explicaciones y pertinencia. </a:t>
            </a:r>
          </a:p>
          <a:p>
            <a:endParaRPr lang="es-AR" sz="2000" dirty="0">
              <a:latin typeface="Open Sans" panose="020B0606030504020204" pitchFamily="34" charset="0"/>
              <a:ea typeface="Open Sans" panose="020B0606030504020204" pitchFamily="34" charset="0"/>
              <a:cs typeface="Open Sans" panose="020B0606030504020204" pitchFamily="34" charset="0"/>
            </a:endParaRPr>
          </a:p>
          <a:p>
            <a:endParaRPr lang="es-AR" dirty="0"/>
          </a:p>
        </p:txBody>
      </p:sp>
      <p:pic>
        <p:nvPicPr>
          <p:cNvPr id="9" name="Picture 8">
            <a:extLst>
              <a:ext uri="{FF2B5EF4-FFF2-40B4-BE49-F238E27FC236}">
                <a16:creationId xmlns:a16="http://schemas.microsoft.com/office/drawing/2014/main" id="{0EA69CB8-ECA5-6EAA-F931-AEEB69FA0003}"/>
              </a:ext>
            </a:extLst>
          </p:cNvPr>
          <p:cNvPicPr>
            <a:picLocks noChangeAspect="1"/>
          </p:cNvPicPr>
          <p:nvPr/>
        </p:nvPicPr>
        <p:blipFill>
          <a:blip r:embed="rId5"/>
          <a:stretch>
            <a:fillRect/>
          </a:stretch>
        </p:blipFill>
        <p:spPr>
          <a:xfrm>
            <a:off x="1457326" y="1667374"/>
            <a:ext cx="3035372" cy="4290712"/>
          </a:xfrm>
          <a:prstGeom prst="rect">
            <a:avLst/>
          </a:prstGeom>
          <a:ln>
            <a:solidFill>
              <a:schemeClr val="accent1"/>
            </a:solidFill>
          </a:ln>
        </p:spPr>
      </p:pic>
    </p:spTree>
    <p:extLst>
      <p:ext uri="{BB962C8B-B14F-4D97-AF65-F5344CB8AC3E}">
        <p14:creationId xmlns:p14="http://schemas.microsoft.com/office/powerpoint/2010/main" val="3370966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F4B508C-53C7-574B-4DBB-F91508BEAFD6}"/>
              </a:ext>
            </a:extLst>
          </p:cNvPr>
          <p:cNvSpPr txBox="1"/>
          <p:nvPr/>
        </p:nvSpPr>
        <p:spPr>
          <a:xfrm>
            <a:off x="736453" y="1727914"/>
            <a:ext cx="11133969" cy="503728"/>
          </a:xfrm>
          <a:prstGeom prst="rect">
            <a:avLst/>
          </a:prstGeom>
          <a:noFill/>
        </p:spPr>
        <p:txBody>
          <a:bodyPr wrap="square" rtlCol="0">
            <a:spAutoFit/>
          </a:bodyPr>
          <a:lstStyle/>
          <a:p>
            <a:pPr marL="0" marR="0">
              <a:lnSpc>
                <a:spcPct val="115000"/>
              </a:lnSpc>
              <a:spcBef>
                <a:spcPts val="200"/>
              </a:spcBef>
              <a:spcAft>
                <a:spcPts val="0"/>
              </a:spcAft>
            </a:pPr>
            <a:r>
              <a:rPr lang="en-GB" sz="1200" b="1" i="1">
                <a:solidFill>
                  <a:srgbClr val="133048"/>
                </a:solidFill>
                <a:latin typeface="Calibri Light" panose="020F0302020204030204" pitchFamily="34" charset="0"/>
                <a:ea typeface="Yu Gothic Light" panose="020B0300000000000000" pitchFamily="34" charset="-128"/>
                <a:cs typeface="Open Sans" panose="020B0606030504020204" pitchFamily="34" charset="0"/>
              </a:rPr>
              <a:t>(Nombre de la variable: </a:t>
            </a:r>
            <a:r>
              <a:rPr lang="en-GB" sz="1200" b="1" i="1" err="1">
                <a:solidFill>
                  <a:srgbClr val="133048"/>
                </a:solidFill>
                <a:latin typeface="Calibri Light" panose="020F0302020204030204" pitchFamily="34" charset="0"/>
                <a:ea typeface="Yu Gothic Light" panose="020B0300000000000000" pitchFamily="34" charset="-128"/>
                <a:cs typeface="Open Sans" panose="020B0606030504020204" pitchFamily="34" charset="0"/>
              </a:rPr>
              <a:t>Lcs_crisis_OutSchool</a:t>
            </a:r>
            <a:r>
              <a:rPr lang="en-GB" sz="1200" b="1" i="1">
                <a:solidFill>
                  <a:srgbClr val="133048"/>
                </a:solidFill>
                <a:latin typeface="Calibri Light" panose="020F0302020204030204" pitchFamily="34" charset="0"/>
                <a:ea typeface="Yu Gothic Light" panose="020B0300000000000000" pitchFamily="34" charset="-128"/>
                <a:cs typeface="Open Sans" panose="020B0606030504020204" pitchFamily="34" charset="0"/>
              </a:rPr>
              <a:t>) </a:t>
            </a:r>
            <a:r>
              <a:rPr lang="en-GB" sz="1200" i="1">
                <a:solidFill>
                  <a:srgbClr val="007DBC"/>
                </a:solidFill>
                <a:latin typeface="Open Sans" panose="020B0606030504020204" pitchFamily="34" charset="0"/>
                <a:cs typeface="Times New Roman" panose="02020603050405020304" pitchFamily="18" charset="0"/>
              </a:rPr>
              <a:t>Durante los últimos 30 días, ¿tuvo su hogar que </a:t>
            </a:r>
            <a:r>
              <a:rPr lang="en-GB" sz="1200" b="1" i="0">
                <a:solidFill>
                  <a:srgbClr val="007DBC"/>
                </a:solidFill>
                <a:effectLst/>
                <a:latin typeface="Open Sans" panose="020B0606030504020204" pitchFamily="34" charset="0"/>
                <a:ea typeface="Times New Roman" panose="02020603050405020304" pitchFamily="18" charset="0"/>
                <a:cs typeface="Times New Roman" panose="02020603050405020304" pitchFamily="18" charset="0"/>
              </a:rPr>
              <a:t>retirar a los niños de la escuela </a:t>
            </a:r>
            <a:r>
              <a:rPr lang="en-GB" sz="1200" b="1">
                <a:solidFill>
                  <a:srgbClr val="007DBC"/>
                </a:solidFill>
                <a:effectLst/>
                <a:latin typeface="Open Sans" panose="020B0606030504020204" pitchFamily="34" charset="0"/>
                <a:ea typeface="Times New Roman" panose="02020603050405020304" pitchFamily="18" charset="0"/>
                <a:cs typeface="Times New Roman" panose="02020603050405020304" pitchFamily="18" charset="0"/>
              </a:rPr>
              <a:t>(enseñanza obligatoria) </a:t>
            </a:r>
            <a:r>
              <a:rPr lang="en-GB" sz="1200" i="1">
                <a:solidFill>
                  <a:srgbClr val="007DBC"/>
                </a:solidFill>
                <a:latin typeface="Open Sans" panose="020B0606030504020204" pitchFamily="34" charset="0"/>
                <a:cs typeface="Times New Roman" panose="02020603050405020304" pitchFamily="18" charset="0"/>
              </a:rPr>
              <a:t>por falta de alimentos o de dinero para comprarlos?</a:t>
            </a:r>
            <a:endParaRPr lang="en-US" sz="1200" i="1">
              <a:solidFill>
                <a:srgbClr val="007DBC"/>
              </a:solidFill>
              <a:latin typeface="Open Sans" panose="020B0606030504020204" pitchFamily="34" charset="0"/>
              <a:cs typeface="Times New Roman" panose="02020603050405020304" pitchFamily="18" charset="0"/>
            </a:endParaRPr>
          </a:p>
        </p:txBody>
      </p:sp>
      <p:sp>
        <p:nvSpPr>
          <p:cNvPr id="8" name="Title 1">
            <a:extLst>
              <a:ext uri="{FF2B5EF4-FFF2-40B4-BE49-F238E27FC236}">
                <a16:creationId xmlns:a16="http://schemas.microsoft.com/office/drawing/2014/main" id="{76BFBA4B-A6AF-7DCF-133E-7F3FEACCB8F7}"/>
              </a:ext>
            </a:extLst>
          </p:cNvPr>
          <p:cNvSpPr>
            <a:spLocks noGrp="1"/>
          </p:cNvSpPr>
          <p:nvPr>
            <p:ph type="title"/>
          </p:nvPr>
        </p:nvSpPr>
        <p:spPr>
          <a:xfrm>
            <a:off x="824938" y="458414"/>
            <a:ext cx="10542124" cy="1152000"/>
          </a:xfrm>
        </p:spPr>
        <p:txBody>
          <a:bodyPr/>
          <a:lstStyle/>
          <a:p>
            <a:r>
              <a:rPr lang="en-US" sz="3600" b="0" kern="1400" spc="230">
                <a:solidFill>
                  <a:schemeClr val="tx1"/>
                </a:solidFill>
                <a:latin typeface="HALDEN SOLID" pitchFamily="2" charset="0"/>
              </a:rPr>
              <a:t>EJEMPLO DE DESCRIPCIÓN DE UNA ESTRATEGIA DE AFRONTAMIENTO DE CRISIS</a:t>
            </a:r>
          </a:p>
        </p:txBody>
      </p:sp>
      <p:sp>
        <p:nvSpPr>
          <p:cNvPr id="9" name="Rectangle 8">
            <a:extLst>
              <a:ext uri="{FF2B5EF4-FFF2-40B4-BE49-F238E27FC236}">
                <a16:creationId xmlns:a16="http://schemas.microsoft.com/office/drawing/2014/main" id="{E84FE43A-9221-3061-C503-0B4524345370}"/>
              </a:ext>
            </a:extLst>
          </p:cNvPr>
          <p:cNvSpPr/>
          <p:nvPr/>
        </p:nvSpPr>
        <p:spPr>
          <a:xfrm>
            <a:off x="10922463" y="235057"/>
            <a:ext cx="1081609" cy="446714"/>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F8CCF7D-36C8-AD69-6A2E-FA841D4D6EB4}"/>
              </a:ext>
            </a:extLst>
          </p:cNvPr>
          <p:cNvSpPr txBox="1"/>
          <p:nvPr/>
        </p:nvSpPr>
        <p:spPr>
          <a:xfrm>
            <a:off x="11087717" y="304525"/>
            <a:ext cx="694334" cy="307777"/>
          </a:xfrm>
          <a:prstGeom prst="rect">
            <a:avLst/>
          </a:prstGeom>
          <a:noFill/>
        </p:spPr>
        <p:txBody>
          <a:bodyPr wrap="square" rtlCol="0">
            <a:spAutoFit/>
          </a:bodyPr>
          <a:lstStyle/>
          <a:p>
            <a:pPr algn="ctr"/>
            <a:r>
              <a:rPr lang="en-US" sz="1400" b="1">
                <a:solidFill>
                  <a:schemeClr val="accent6">
                    <a:lumMod val="75000"/>
                  </a:schemeClr>
                </a:solidFill>
              </a:rPr>
              <a:t>Crisis</a:t>
            </a:r>
            <a:endParaRPr lang="en-US" b="1">
              <a:solidFill>
                <a:schemeClr val="accent6">
                  <a:lumMod val="75000"/>
                </a:schemeClr>
              </a:solidFill>
            </a:endParaRPr>
          </a:p>
        </p:txBody>
      </p:sp>
      <p:graphicFrame>
        <p:nvGraphicFramePr>
          <p:cNvPr id="4" name="Content Placeholder 3">
            <a:extLst>
              <a:ext uri="{FF2B5EF4-FFF2-40B4-BE49-F238E27FC236}">
                <a16:creationId xmlns:a16="http://schemas.microsoft.com/office/drawing/2014/main" id="{224D3591-10E0-27C5-799E-B32FFC514336}"/>
              </a:ext>
            </a:extLst>
          </p:cNvPr>
          <p:cNvGraphicFramePr>
            <a:graphicFrameLocks noGrp="1"/>
          </p:cNvGraphicFramePr>
          <p:nvPr>
            <p:ph idx="1"/>
            <p:extLst>
              <p:ext uri="{D42A27DB-BD31-4B8C-83A1-F6EECF244321}">
                <p14:modId xmlns:p14="http://schemas.microsoft.com/office/powerpoint/2010/main" val="1136334330"/>
              </p:ext>
            </p:extLst>
          </p:nvPr>
        </p:nvGraphicFramePr>
        <p:xfrm>
          <a:off x="811105" y="2320567"/>
          <a:ext cx="10542587" cy="3861599"/>
        </p:xfrm>
        <a:graphic>
          <a:graphicData uri="http://schemas.openxmlformats.org/drawingml/2006/table">
            <a:tbl>
              <a:tblPr firstRow="1" firstCol="1" bandRow="1"/>
              <a:tblGrid>
                <a:gridCol w="3858587">
                  <a:extLst>
                    <a:ext uri="{9D8B030D-6E8A-4147-A177-3AD203B41FA5}">
                      <a16:colId xmlns:a16="http://schemas.microsoft.com/office/drawing/2014/main" val="4187562312"/>
                    </a:ext>
                  </a:extLst>
                </a:gridCol>
                <a:gridCol w="3649844">
                  <a:extLst>
                    <a:ext uri="{9D8B030D-6E8A-4147-A177-3AD203B41FA5}">
                      <a16:colId xmlns:a16="http://schemas.microsoft.com/office/drawing/2014/main" val="1333469589"/>
                    </a:ext>
                  </a:extLst>
                </a:gridCol>
                <a:gridCol w="3034156">
                  <a:extLst>
                    <a:ext uri="{9D8B030D-6E8A-4147-A177-3AD203B41FA5}">
                      <a16:colId xmlns:a16="http://schemas.microsoft.com/office/drawing/2014/main" val="1023560360"/>
                    </a:ext>
                  </a:extLst>
                </a:gridCol>
              </a:tblGrid>
              <a:tr h="332594">
                <a:tc>
                  <a:txBody>
                    <a:bodyPr/>
                    <a:lstStyle/>
                    <a:p>
                      <a:pPr marL="0" marR="0" algn="l">
                        <a:lnSpc>
                          <a:spcPct val="115000"/>
                        </a:lnSpc>
                        <a:spcBef>
                          <a:spcPts val="0"/>
                        </a:spcBef>
                        <a:spcAft>
                          <a:spcPts val="600"/>
                        </a:spcAft>
                        <a:tabLst>
                          <a:tab pos="3329940" algn="l"/>
                        </a:tabLst>
                      </a:pPr>
                      <a:r>
                        <a:rPr lang="en-GB" sz="1000" kern="600">
                          <a:solidFill>
                            <a:srgbClr val="FFFFFF"/>
                          </a:solidFill>
                          <a:effectLst/>
                          <a:latin typeface="Open Sans" panose="020B0606030504020204" pitchFamily="34" charset="0"/>
                          <a:ea typeface="Times New Roman" panose="02020603050405020304" pitchFamily="18" charset="0"/>
                          <a:cs typeface="Open Sans" panose="020B0606030504020204" pitchFamily="34" charset="0"/>
                        </a:rPr>
                        <a:t>Racionalidad/uso</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003E5E"/>
                    </a:solidFill>
                  </a:tcPr>
                </a:tc>
                <a:tc>
                  <a:txBody>
                    <a:bodyPr/>
                    <a:lstStyle/>
                    <a:p>
                      <a:pPr marL="0" marR="0" algn="l">
                        <a:lnSpc>
                          <a:spcPct val="115000"/>
                        </a:lnSpc>
                        <a:spcBef>
                          <a:spcPts val="0"/>
                        </a:spcBef>
                        <a:spcAft>
                          <a:spcPts val="600"/>
                        </a:spcAft>
                        <a:tabLst>
                          <a:tab pos="3329940" algn="l"/>
                        </a:tabLst>
                      </a:pPr>
                      <a:r>
                        <a:rPr lang="en-GB" sz="1000" kern="600">
                          <a:solidFill>
                            <a:srgbClr val="FFFFFF"/>
                          </a:solidFill>
                          <a:effectLst/>
                          <a:latin typeface="Open Sans" panose="020B0606030504020204" pitchFamily="34" charset="0"/>
                          <a:ea typeface="Times New Roman" panose="02020603050405020304" pitchFamily="18" charset="0"/>
                          <a:cs typeface="Open Sans" panose="020B0606030504020204" pitchFamily="34" charset="0"/>
                        </a:rPr>
                        <a:t>¿Qué significa cada opción de respuesta?</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003E5E"/>
                    </a:solidFill>
                  </a:tcPr>
                </a:tc>
                <a:tc>
                  <a:txBody>
                    <a:bodyPr/>
                    <a:lstStyle/>
                    <a:p>
                      <a:pPr marL="0" marR="0" algn="l">
                        <a:lnSpc>
                          <a:spcPct val="115000"/>
                        </a:lnSpc>
                        <a:spcBef>
                          <a:spcPts val="0"/>
                        </a:spcBef>
                        <a:spcAft>
                          <a:spcPts val="600"/>
                        </a:spcAft>
                        <a:tabLst>
                          <a:tab pos="3329940" algn="l"/>
                        </a:tabLst>
                      </a:pPr>
                      <a:r>
                        <a:rPr lang="en-GB" sz="1000" kern="600">
                          <a:solidFill>
                            <a:srgbClr val="FFFFFF"/>
                          </a:solidFill>
                          <a:effectLst/>
                          <a:latin typeface="Open Sans" panose="020B0606030504020204" pitchFamily="34" charset="0"/>
                          <a:ea typeface="Times New Roman" panose="02020603050405020304" pitchFamily="18" charset="0"/>
                          <a:cs typeface="Open Sans" panose="020B0606030504020204" pitchFamily="34" charset="0"/>
                        </a:rPr>
                        <a:t>Ejemplos de verificación</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003E5E"/>
                    </a:solidFill>
                  </a:tcPr>
                </a:tc>
                <a:extLst>
                  <a:ext uri="{0D108BD9-81ED-4DB2-BD59-A6C34878D82A}">
                    <a16:rowId xmlns:a16="http://schemas.microsoft.com/office/drawing/2014/main" val="2892423452"/>
                  </a:ext>
                </a:extLst>
              </a:tr>
              <a:tr h="798475">
                <a:tc rowSpan="4">
                  <a:txBody>
                    <a:bodyPr/>
                    <a:lstStyle/>
                    <a:p>
                      <a:pPr marL="0" marR="0" algn="l">
                        <a:lnSpc>
                          <a:spcPct val="115000"/>
                        </a:lnSpc>
                        <a:spcBef>
                          <a:spcPts val="0"/>
                        </a:spcBef>
                        <a:spcAft>
                          <a:spcPts val="600"/>
                        </a:spcAft>
                      </a:pPr>
                      <a:r>
                        <a:rPr lang="en-GB" sz="900" kern="600" dirty="0" err="1">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Argumentos</a:t>
                      </a:r>
                      <a:r>
                        <a:rPr lang="en-GB" sz="900" kern="6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Esto</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disminuye</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el</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capital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humano</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por</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lo que se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considera</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una</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estrategia</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de crisis,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sacar</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los</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niños</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de la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escuela</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tendrá</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una</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enorme</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influencia</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en</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su</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productividad</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futura</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y es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una</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violación</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de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su</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derecho</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 la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educación</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600"/>
                        </a:spcAft>
                      </a:pPr>
                      <a:r>
                        <a:rPr lang="es-419" sz="900" kern="600" dirty="0">
                          <a:solidFill>
                            <a:srgbClr val="000000"/>
                          </a:solidFill>
                          <a:effectLst/>
                          <a:latin typeface="Open Sans" panose="020B0606030504020204" pitchFamily="34" charset="0"/>
                          <a:ea typeface="MS Mincho" panose="02020609040205080304" pitchFamily="49" charset="-128"/>
                          <a:cs typeface="Open Sans" panose="020B0606030504020204" pitchFamily="34" charset="0"/>
                        </a:rPr>
                        <a:t>Consideraciones y uso</a:t>
                      </a:r>
                      <a:r>
                        <a:rPr lang="en-US" sz="900" kern="6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Esta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estrategia</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es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pertinente</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para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los</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hogares</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con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hijos</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en</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edad</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escolar para la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educación</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obligatoria</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normalmente</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se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trata</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de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edades</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comprendidas</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entre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los</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6 y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los</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16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años</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Si un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hogar</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retiró</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 sus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hijos</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de la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escuela</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secundaria</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o de la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formación</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profesional</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superior para que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contribuyeran</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los</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ingresos</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del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hogar</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esto</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no se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tiene</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en</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cuenta</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en</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esta</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estrategia</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de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supervivencia</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600"/>
                        </a:spcAft>
                      </a:pPr>
                      <a:r>
                        <a:rPr lang="en-US" sz="900" kern="600" dirty="0" err="1">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Gravedad</a:t>
                      </a:r>
                      <a:r>
                        <a:rPr lang="en-US" sz="900" kern="6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Normalmente</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la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gravedad</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es de "crisis" para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esta</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estrategia</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pero</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en</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determinados</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contextos</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podría</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considerarse</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el</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nivel</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de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gravedad</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de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emergencia</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600"/>
                        </a:spcAft>
                      </a:pPr>
                      <a:r>
                        <a:rPr lang="en-GB" sz="900" kern="600" dirty="0">
                          <a:solidFill>
                            <a:srgbClr val="FF0000"/>
                          </a:solidFill>
                          <a:effectLst/>
                          <a:latin typeface="Open Sans" panose="020B0606030504020204" pitchFamily="34" charset="0"/>
                          <a:ea typeface="Times New Roman" panose="02020603050405020304" pitchFamily="18" charset="0"/>
                          <a:cs typeface="Open Sans" panose="020B0606030504020204" pitchFamily="34" charset="0"/>
                        </a:rPr>
                        <a:t> </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600"/>
                        </a:spcAft>
                        <a:tabLst>
                          <a:tab pos="3329940" algn="l"/>
                        </a:tabLst>
                      </a:pPr>
                      <a:r>
                        <a:rPr lang="en-GB" sz="900" kern="600">
                          <a:effectLst/>
                          <a:latin typeface="Open Sans" panose="020B0606030504020204" pitchFamily="34" charset="0"/>
                          <a:ea typeface="MS Mincho" panose="02020609040205080304" pitchFamily="49" charset="-128"/>
                          <a:cs typeface="Open Sans" panose="020B0606030504020204" pitchFamily="34" charset="0"/>
                        </a:rPr>
                        <a:t>No, no hubo necesidad de retirar a los niños de la escuela porque el hogar no sufría escasez de alimentos o falta de dinero para comprarlos o había aplicado otra estrategia de supervivencia.</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600"/>
                        </a:spcAft>
                        <a:tabLst>
                          <a:tab pos="3329940" algn="l"/>
                        </a:tabLst>
                      </a:pPr>
                      <a:r>
                        <a:rPr lang="en-GB" sz="900" kern="600">
                          <a:solidFill>
                            <a:srgbClr val="FFFFFF"/>
                          </a:solidFill>
                          <a:effectLst/>
                          <a:highlight>
                            <a:srgbClr val="008B8B"/>
                          </a:highlight>
                          <a:latin typeface="Open Sans" panose="020B0606030504020204" pitchFamily="34" charset="0"/>
                          <a:ea typeface="MS Mincho" panose="02020609040205080304" pitchFamily="49" charset="-128"/>
                          <a:cs typeface="Open Sans" panose="020B0606030504020204" pitchFamily="34" charset="0"/>
                        </a:rPr>
                        <a:t>Es necesario sondear para garantizar la selección de la respuesta más adecuada.</a:t>
                      </a:r>
                      <a:endParaRPr lang="en-US" sz="1000">
                        <a:effectLs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600"/>
                        </a:spcAft>
                        <a:tabLst>
                          <a:tab pos="3329940" algn="l"/>
                        </a:tabLst>
                      </a:pPr>
                      <a:r>
                        <a:rPr lang="en-GB" sz="900" kern="600">
                          <a:effectLst/>
                          <a:latin typeface="Open Sans" panose="020B0606030504020204" pitchFamily="34" charset="0"/>
                          <a:ea typeface="MS Mincho" panose="02020609040205080304" pitchFamily="49" charset="-128"/>
                          <a:cs typeface="Open Sans" panose="020B0606030504020204" pitchFamily="34" charset="0"/>
                        </a:rPr>
                        <a:t>1) ¿tiene hijos en edad escolar? </a:t>
                      </a:r>
                      <a:endParaRPr lang="en-US" sz="1000">
                        <a:effectLs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600"/>
                        </a:spcAft>
                        <a:tabLst>
                          <a:tab pos="3329940" algn="l"/>
                        </a:tabLst>
                      </a:pPr>
                      <a:r>
                        <a:rPr lang="en-GB" sz="900" kern="600">
                          <a:effectLst/>
                          <a:latin typeface="Open Sans" panose="020B0606030504020204" pitchFamily="34" charset="0"/>
                          <a:ea typeface="MS Mincho" panose="02020609040205080304" pitchFamily="49" charset="-128"/>
                          <a:cs typeface="Open Sans" panose="020B0606030504020204" pitchFamily="34" charset="0"/>
                        </a:rPr>
                        <a:t>2) ¿por qué necesitaba aplicar esta estrategia (o no)?</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extLst>
                  <a:ext uri="{0D108BD9-81ED-4DB2-BD59-A6C34878D82A}">
                    <a16:rowId xmlns:a16="http://schemas.microsoft.com/office/drawing/2014/main" val="53943935"/>
                  </a:ext>
                </a:extLst>
              </a:tr>
              <a:tr h="599296">
                <a:tc vMerge="1">
                  <a:txBody>
                    <a:bodyPr/>
                    <a:lstStyle/>
                    <a:p>
                      <a:pPr rtl="1"/>
                      <a:endParaRPr lang="ar-SY"/>
                    </a:p>
                  </a:txBody>
                  <a:tcPr/>
                </a:tc>
                <a:tc>
                  <a:txBody>
                    <a:bodyPr/>
                    <a:lstStyle/>
                    <a:p>
                      <a:pPr marL="0" marR="0" algn="l">
                        <a:lnSpc>
                          <a:spcPct val="115000"/>
                        </a:lnSpc>
                        <a:spcBef>
                          <a:spcPts val="0"/>
                        </a:spcBef>
                        <a:spcAft>
                          <a:spcPts val="600"/>
                        </a:spcAft>
                        <a:tabLst>
                          <a:tab pos="3329940" algn="l"/>
                        </a:tabLst>
                      </a:pPr>
                      <a:r>
                        <a:rPr lang="en-GB" sz="900" kern="600">
                          <a:effectLst/>
                          <a:latin typeface="Open Sans" panose="020B0606030504020204" pitchFamily="34" charset="0"/>
                          <a:ea typeface="MS Mincho" panose="02020609040205080304" pitchFamily="49" charset="-128"/>
                          <a:cs typeface="Open Sans" panose="020B0606030504020204" pitchFamily="34" charset="0"/>
                        </a:rPr>
                        <a:t>Sí, el hogar tuvo que retirar a los niños de la escuela en los últimos 30 días debido a la falta de alimentos o de dinero para comprarlos.</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600"/>
                        </a:spcAft>
                        <a:tabLst>
                          <a:tab pos="3329940" algn="l"/>
                        </a:tabLst>
                      </a:pPr>
                      <a:r>
                        <a:rPr lang="en-GB" sz="900" kern="600">
                          <a:effectLst/>
                          <a:latin typeface="Open Sans" panose="020B0606030504020204" pitchFamily="34" charset="0"/>
                          <a:ea typeface="MS Mincho" panose="02020609040205080304" pitchFamily="49" charset="-128"/>
                          <a:cs typeface="Open Sans" panose="020B0606030504020204" pitchFamily="34" charset="0"/>
                        </a:rPr>
                        <a:t>Aseguran que retiraron a los niños de la escuela por falta de alimentos o de dinero para comprarlos.</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extLst>
                  <a:ext uri="{0D108BD9-81ED-4DB2-BD59-A6C34878D82A}">
                    <a16:rowId xmlns:a16="http://schemas.microsoft.com/office/drawing/2014/main" val="2740989858"/>
                  </a:ext>
                </a:extLst>
              </a:tr>
              <a:tr h="599296">
                <a:tc vMerge="1">
                  <a:txBody>
                    <a:bodyPr/>
                    <a:lstStyle/>
                    <a:p>
                      <a:pPr rtl="1"/>
                      <a:endParaRPr lang="ar-SY"/>
                    </a:p>
                  </a:txBody>
                  <a:tcPr/>
                </a:tc>
                <a:tc>
                  <a:txBody>
                    <a:bodyPr/>
                    <a:lstStyle/>
                    <a:p>
                      <a:pPr marL="0" marR="0" algn="l">
                        <a:lnSpc>
                          <a:spcPct val="115000"/>
                        </a:lnSpc>
                        <a:spcBef>
                          <a:spcPts val="0"/>
                        </a:spcBef>
                        <a:spcAft>
                          <a:spcPts val="600"/>
                        </a:spcAft>
                      </a:pPr>
                      <a:r>
                        <a:rPr lang="en-GB" sz="900" kern="600" dirty="0">
                          <a:effectLst/>
                          <a:latin typeface="Open Sans" panose="020B0606030504020204" pitchFamily="34" charset="0"/>
                          <a:ea typeface="MS Mincho" panose="02020609040205080304" pitchFamily="49" charset="-128"/>
                          <a:cs typeface="Open Sans" panose="020B0606030504020204" pitchFamily="34" charset="0"/>
                        </a:rPr>
                        <a:t>No,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porque</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el</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hogar</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ya</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había</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retirado</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los</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niños</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de la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escuela</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en</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los</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últimos</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12 meses.   </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600"/>
                        </a:spcAft>
                        <a:tabLst>
                          <a:tab pos="3329940" algn="l"/>
                        </a:tabLst>
                      </a:pPr>
                      <a:r>
                        <a:rPr lang="en-GB" sz="900" kern="600">
                          <a:effectLst/>
                          <a:latin typeface="Open Sans" panose="020B0606030504020204" pitchFamily="34" charset="0"/>
                          <a:ea typeface="MS Mincho" panose="02020609040205080304" pitchFamily="49" charset="-128"/>
                          <a:cs typeface="Open Sans" panose="020B0606030504020204" pitchFamily="34" charset="0"/>
                        </a:rPr>
                        <a:t>Si el hogar ya retiró de la escuela a todos sus hijos en edad escolar por falta de dinero antes de los 30 días y en los últimos 12 meses.</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extLst>
                  <a:ext uri="{0D108BD9-81ED-4DB2-BD59-A6C34878D82A}">
                    <a16:rowId xmlns:a16="http://schemas.microsoft.com/office/drawing/2014/main" val="593326550"/>
                  </a:ext>
                </a:extLst>
              </a:tr>
              <a:tr h="1531938">
                <a:tc vMerge="1">
                  <a:txBody>
                    <a:bodyPr/>
                    <a:lstStyle/>
                    <a:p>
                      <a:pPr rtl="1"/>
                      <a:endParaRPr lang="ar-SY"/>
                    </a:p>
                  </a:txBody>
                  <a:tcPr/>
                </a:tc>
                <a:tc>
                  <a:txBody>
                    <a:bodyPr/>
                    <a:lstStyle/>
                    <a:p>
                      <a:pPr marL="0" marR="0" algn="l">
                        <a:lnSpc>
                          <a:spcPct val="115000"/>
                        </a:lnSpc>
                        <a:spcBef>
                          <a:spcPts val="0"/>
                        </a:spcBef>
                        <a:spcAft>
                          <a:spcPts val="600"/>
                        </a:spcAft>
                        <a:tabLst>
                          <a:tab pos="3329940" algn="l"/>
                        </a:tabLst>
                      </a:pPr>
                      <a:r>
                        <a:rPr lang="en-US" sz="900" kern="600">
                          <a:effectLst/>
                          <a:latin typeface="Open Sans" panose="020B0606030504020204" pitchFamily="34" charset="0"/>
                          <a:ea typeface="MS Mincho" panose="02020609040205080304" pitchFamily="49" charset="-128"/>
                          <a:cs typeface="Open Sans" panose="020B0606030504020204" pitchFamily="34" charset="0"/>
                        </a:rPr>
                        <a:t>No </a:t>
                      </a:r>
                      <a:r>
                        <a:rPr lang="en-US" sz="900" kern="600" err="1">
                          <a:effectLst/>
                          <a:latin typeface="Open Sans" panose="020B0606030504020204" pitchFamily="34" charset="0"/>
                          <a:ea typeface="MS Mincho" panose="02020609040205080304" pitchFamily="49" charset="-128"/>
                          <a:cs typeface="Open Sans" panose="020B0606030504020204" pitchFamily="34" charset="0"/>
                        </a:rPr>
                        <a:t>aplica</a:t>
                      </a:r>
                      <a:r>
                        <a:rPr lang="en-US" sz="900" kern="600">
                          <a:effectLst/>
                          <a:latin typeface="Open Sans" panose="020B0606030504020204" pitchFamily="34" charset="0"/>
                          <a:ea typeface="MS Mincho" panose="02020609040205080304" pitchFamily="49" charset="-128"/>
                          <a:cs typeface="Open Sans" panose="020B0606030504020204" pitchFamily="34" charset="0"/>
                        </a:rPr>
                        <a:t>, </a:t>
                      </a:r>
                      <a:r>
                        <a:rPr lang="en-US" sz="900" kern="600" err="1">
                          <a:effectLst/>
                          <a:latin typeface="Open Sans" panose="020B0606030504020204" pitchFamily="34" charset="0"/>
                          <a:ea typeface="MS Mincho" panose="02020609040205080304" pitchFamily="49" charset="-128"/>
                          <a:cs typeface="Open Sans" panose="020B0606030504020204" pitchFamily="34" charset="0"/>
                        </a:rPr>
                        <a:t>ya</a:t>
                      </a:r>
                      <a:r>
                        <a:rPr lang="en-US" sz="900" kern="600">
                          <a:effectLst/>
                          <a:latin typeface="Open Sans" panose="020B0606030504020204" pitchFamily="34" charset="0"/>
                          <a:ea typeface="MS Mincho" panose="02020609040205080304" pitchFamily="49" charset="-128"/>
                          <a:cs typeface="Open Sans" panose="020B0606030504020204" pitchFamily="34" charset="0"/>
                        </a:rPr>
                        <a:t> que </a:t>
                      </a:r>
                      <a:r>
                        <a:rPr lang="en-US" sz="900" kern="600" err="1">
                          <a:effectLst/>
                          <a:latin typeface="Open Sans" panose="020B0606030504020204" pitchFamily="34" charset="0"/>
                          <a:ea typeface="MS Mincho" panose="02020609040205080304" pitchFamily="49" charset="-128"/>
                          <a:cs typeface="Open Sans" panose="020B0606030504020204" pitchFamily="34" charset="0"/>
                        </a:rPr>
                        <a:t>el</a:t>
                      </a:r>
                      <a:r>
                        <a:rPr lang="en-US" sz="900" kern="600">
                          <a:effectLst/>
                          <a:latin typeface="Open Sans" panose="020B0606030504020204" pitchFamily="34" charset="0"/>
                          <a:ea typeface="MS Mincho" panose="02020609040205080304" pitchFamily="49" charset="-128"/>
                          <a:cs typeface="Open Sans" panose="020B0606030504020204" pitchFamily="34" charset="0"/>
                        </a:rPr>
                        <a:t> </a:t>
                      </a:r>
                      <a:r>
                        <a:rPr lang="en-US" sz="900" kern="600" err="1">
                          <a:effectLst/>
                          <a:latin typeface="Open Sans" panose="020B0606030504020204" pitchFamily="34" charset="0"/>
                          <a:ea typeface="MS Mincho" panose="02020609040205080304" pitchFamily="49" charset="-128"/>
                          <a:cs typeface="Open Sans" panose="020B0606030504020204" pitchFamily="34" charset="0"/>
                        </a:rPr>
                        <a:t>hogar</a:t>
                      </a:r>
                      <a:r>
                        <a:rPr lang="en-US" sz="900" kern="600">
                          <a:effectLst/>
                          <a:latin typeface="Open Sans" panose="020B0606030504020204" pitchFamily="34" charset="0"/>
                          <a:ea typeface="MS Mincho" panose="02020609040205080304" pitchFamily="49" charset="-128"/>
                          <a:cs typeface="Open Sans" panose="020B0606030504020204" pitchFamily="34" charset="0"/>
                        </a:rPr>
                        <a:t> no </a:t>
                      </a:r>
                      <a:r>
                        <a:rPr lang="en-US" sz="900" kern="600" err="1">
                          <a:effectLst/>
                          <a:latin typeface="Open Sans" panose="020B0606030504020204" pitchFamily="34" charset="0"/>
                          <a:ea typeface="MS Mincho" panose="02020609040205080304" pitchFamily="49" charset="-128"/>
                          <a:cs typeface="Open Sans" panose="020B0606030504020204" pitchFamily="34" charset="0"/>
                        </a:rPr>
                        <a:t>tiene</a:t>
                      </a:r>
                      <a:r>
                        <a:rPr lang="en-US" sz="900" kern="600">
                          <a:effectLst/>
                          <a:latin typeface="Open Sans" panose="020B0606030504020204" pitchFamily="34" charset="0"/>
                          <a:ea typeface="MS Mincho" panose="02020609040205080304" pitchFamily="49" charset="-128"/>
                          <a:cs typeface="Open Sans" panose="020B0606030504020204" pitchFamily="34" charset="0"/>
                        </a:rPr>
                        <a:t> </a:t>
                      </a:r>
                      <a:r>
                        <a:rPr lang="en-US" sz="900" kern="600" err="1">
                          <a:effectLst/>
                          <a:latin typeface="Open Sans" panose="020B0606030504020204" pitchFamily="34" charset="0"/>
                          <a:ea typeface="MS Mincho" panose="02020609040205080304" pitchFamily="49" charset="-128"/>
                          <a:cs typeface="Open Sans" panose="020B0606030504020204" pitchFamily="34" charset="0"/>
                        </a:rPr>
                        <a:t>hijos</a:t>
                      </a:r>
                      <a:r>
                        <a:rPr lang="en-US" sz="900" kern="600">
                          <a:effectLst/>
                          <a:latin typeface="Open Sans" panose="020B0606030504020204" pitchFamily="34" charset="0"/>
                          <a:ea typeface="MS Mincho" panose="02020609040205080304" pitchFamily="49" charset="-128"/>
                          <a:cs typeface="Open Sans" panose="020B0606030504020204" pitchFamily="34" charset="0"/>
                        </a:rPr>
                        <a:t> </a:t>
                      </a:r>
                      <a:r>
                        <a:rPr lang="en-US" sz="900" kern="600" err="1">
                          <a:effectLst/>
                          <a:latin typeface="Open Sans" panose="020B0606030504020204" pitchFamily="34" charset="0"/>
                          <a:ea typeface="MS Mincho" panose="02020609040205080304" pitchFamily="49" charset="-128"/>
                          <a:cs typeface="Open Sans" panose="020B0606030504020204" pitchFamily="34" charset="0"/>
                        </a:rPr>
                        <a:t>en</a:t>
                      </a:r>
                      <a:r>
                        <a:rPr lang="en-US" sz="900" kern="600">
                          <a:effectLst/>
                          <a:latin typeface="Open Sans" panose="020B0606030504020204" pitchFamily="34" charset="0"/>
                          <a:ea typeface="MS Mincho" panose="02020609040205080304" pitchFamily="49" charset="-128"/>
                          <a:cs typeface="Open Sans" panose="020B0606030504020204" pitchFamily="34" charset="0"/>
                        </a:rPr>
                        <a:t> </a:t>
                      </a:r>
                      <a:r>
                        <a:rPr lang="en-US" sz="900" kern="600" err="1">
                          <a:effectLst/>
                          <a:latin typeface="Open Sans" panose="020B0606030504020204" pitchFamily="34" charset="0"/>
                          <a:ea typeface="MS Mincho" panose="02020609040205080304" pitchFamily="49" charset="-128"/>
                          <a:cs typeface="Open Sans" panose="020B0606030504020204" pitchFamily="34" charset="0"/>
                        </a:rPr>
                        <a:t>edad</a:t>
                      </a:r>
                      <a:r>
                        <a:rPr lang="en-US" sz="900" kern="600">
                          <a:effectLst/>
                          <a:latin typeface="Open Sans" panose="020B0606030504020204" pitchFamily="34" charset="0"/>
                          <a:ea typeface="MS Mincho" panose="02020609040205080304" pitchFamily="49" charset="-128"/>
                          <a:cs typeface="Open Sans" panose="020B0606030504020204" pitchFamily="34" charset="0"/>
                        </a:rPr>
                        <a:t> escolar </a:t>
                      </a:r>
                      <a:r>
                        <a:rPr lang="en-US" sz="900" kern="600" err="1">
                          <a:effectLst/>
                          <a:latin typeface="Open Sans" panose="020B0606030504020204" pitchFamily="34" charset="0"/>
                          <a:ea typeface="MS Mincho" panose="02020609040205080304" pitchFamily="49" charset="-128"/>
                          <a:cs typeface="Open Sans" panose="020B0606030504020204" pitchFamily="34" charset="0"/>
                        </a:rPr>
                        <a:t>ni</a:t>
                      </a:r>
                      <a:r>
                        <a:rPr lang="en-US" sz="900" kern="600">
                          <a:effectLst/>
                          <a:latin typeface="Open Sans" panose="020B0606030504020204" pitchFamily="34" charset="0"/>
                          <a:ea typeface="MS Mincho" panose="02020609040205080304" pitchFamily="49" charset="-128"/>
                          <a:cs typeface="Open Sans" panose="020B0606030504020204" pitchFamily="34" charset="0"/>
                        </a:rPr>
                        <a:t> </a:t>
                      </a:r>
                      <a:r>
                        <a:rPr lang="en-US" sz="900" kern="600" err="1">
                          <a:effectLst/>
                          <a:latin typeface="Open Sans" panose="020B0606030504020204" pitchFamily="34" charset="0"/>
                          <a:ea typeface="MS Mincho" panose="02020609040205080304" pitchFamily="49" charset="-128"/>
                          <a:cs typeface="Open Sans" panose="020B0606030504020204" pitchFamily="34" charset="0"/>
                        </a:rPr>
                        <a:t>los</a:t>
                      </a:r>
                      <a:r>
                        <a:rPr lang="en-US" sz="900" kern="600">
                          <a:effectLst/>
                          <a:latin typeface="Open Sans" panose="020B0606030504020204" pitchFamily="34" charset="0"/>
                          <a:ea typeface="MS Mincho" panose="02020609040205080304" pitchFamily="49" charset="-128"/>
                          <a:cs typeface="Open Sans" panose="020B0606030504020204" pitchFamily="34" charset="0"/>
                        </a:rPr>
                        <a:t> </a:t>
                      </a:r>
                      <a:r>
                        <a:rPr lang="en-US" sz="900" kern="600" err="1">
                          <a:effectLst/>
                          <a:latin typeface="Open Sans" panose="020B0606030504020204" pitchFamily="34" charset="0"/>
                          <a:ea typeface="MS Mincho" panose="02020609040205080304" pitchFamily="49" charset="-128"/>
                          <a:cs typeface="Open Sans" panose="020B0606030504020204" pitchFamily="34" charset="0"/>
                        </a:rPr>
                        <a:t>tuvo</a:t>
                      </a:r>
                      <a:r>
                        <a:rPr lang="en-US" sz="900" kern="600">
                          <a:effectLst/>
                          <a:latin typeface="Open Sans" panose="020B0606030504020204" pitchFamily="34" charset="0"/>
                          <a:ea typeface="MS Mincho" panose="02020609040205080304" pitchFamily="49" charset="-128"/>
                          <a:cs typeface="Open Sans" panose="020B0606030504020204" pitchFamily="34" charset="0"/>
                        </a:rPr>
                        <a:t> </a:t>
                      </a:r>
                      <a:r>
                        <a:rPr lang="en-US" sz="900" kern="600" err="1">
                          <a:effectLst/>
                          <a:latin typeface="Open Sans" panose="020B0606030504020204" pitchFamily="34" charset="0"/>
                          <a:ea typeface="MS Mincho" panose="02020609040205080304" pitchFamily="49" charset="-128"/>
                          <a:cs typeface="Open Sans" panose="020B0606030504020204" pitchFamily="34" charset="0"/>
                        </a:rPr>
                        <a:t>en</a:t>
                      </a:r>
                      <a:r>
                        <a:rPr lang="en-US" sz="900" kern="600">
                          <a:effectLst/>
                          <a:latin typeface="Open Sans" panose="020B0606030504020204" pitchFamily="34" charset="0"/>
                          <a:ea typeface="MS Mincho" panose="02020609040205080304" pitchFamily="49" charset="-128"/>
                          <a:cs typeface="Open Sans" panose="020B0606030504020204" pitchFamily="34" charset="0"/>
                        </a:rPr>
                        <a:t> </a:t>
                      </a:r>
                      <a:r>
                        <a:rPr lang="en-US" sz="900" kern="600" err="1">
                          <a:effectLst/>
                          <a:latin typeface="Open Sans" panose="020B0606030504020204" pitchFamily="34" charset="0"/>
                          <a:ea typeface="MS Mincho" panose="02020609040205080304" pitchFamily="49" charset="-128"/>
                          <a:cs typeface="Open Sans" panose="020B0606030504020204" pitchFamily="34" charset="0"/>
                        </a:rPr>
                        <a:t>los</a:t>
                      </a:r>
                      <a:r>
                        <a:rPr lang="en-US" sz="900" kern="600">
                          <a:effectLst/>
                          <a:latin typeface="Open Sans" panose="020B0606030504020204" pitchFamily="34" charset="0"/>
                          <a:ea typeface="MS Mincho" panose="02020609040205080304" pitchFamily="49" charset="-128"/>
                          <a:cs typeface="Open Sans" panose="020B0606030504020204" pitchFamily="34" charset="0"/>
                        </a:rPr>
                        <a:t> </a:t>
                      </a:r>
                      <a:r>
                        <a:rPr lang="en-US" sz="900" kern="600" err="1">
                          <a:effectLst/>
                          <a:latin typeface="Open Sans" panose="020B0606030504020204" pitchFamily="34" charset="0"/>
                          <a:ea typeface="MS Mincho" panose="02020609040205080304" pitchFamily="49" charset="-128"/>
                          <a:cs typeface="Open Sans" panose="020B0606030504020204" pitchFamily="34" charset="0"/>
                        </a:rPr>
                        <a:t>últimos</a:t>
                      </a:r>
                      <a:r>
                        <a:rPr lang="en-US" sz="900" kern="600">
                          <a:effectLst/>
                          <a:latin typeface="Open Sans" panose="020B0606030504020204" pitchFamily="34" charset="0"/>
                          <a:ea typeface="MS Mincho" panose="02020609040205080304" pitchFamily="49" charset="-128"/>
                          <a:cs typeface="Open Sans" panose="020B0606030504020204" pitchFamily="34" charset="0"/>
                        </a:rPr>
                        <a:t> 12 meses. </a:t>
                      </a:r>
                      <a:r>
                        <a:rPr lang="en-US" sz="900" kern="600" err="1">
                          <a:effectLst/>
                          <a:latin typeface="Open Sans" panose="020B0606030504020204" pitchFamily="34" charset="0"/>
                          <a:ea typeface="MS Mincho" panose="02020609040205080304" pitchFamily="49" charset="-128"/>
                          <a:cs typeface="Open Sans" panose="020B0606030504020204" pitchFamily="34" charset="0"/>
                        </a:rPr>
                        <a:t>También</a:t>
                      </a:r>
                      <a:r>
                        <a:rPr lang="en-US" sz="900" kern="600">
                          <a:effectLst/>
                          <a:latin typeface="Open Sans" panose="020B0606030504020204" pitchFamily="34" charset="0"/>
                          <a:ea typeface="MS Mincho" panose="02020609040205080304" pitchFamily="49" charset="-128"/>
                          <a:cs typeface="Open Sans" panose="020B0606030504020204" pitchFamily="34" charset="0"/>
                        </a:rPr>
                        <a:t> es </a:t>
                      </a:r>
                      <a:r>
                        <a:rPr lang="en-US" sz="900" kern="600" err="1">
                          <a:effectLst/>
                          <a:latin typeface="Open Sans" panose="020B0606030504020204" pitchFamily="34" charset="0"/>
                          <a:ea typeface="MS Mincho" panose="02020609040205080304" pitchFamily="49" charset="-128"/>
                          <a:cs typeface="Open Sans" panose="020B0606030504020204" pitchFamily="34" charset="0"/>
                        </a:rPr>
                        <a:t>posible</a:t>
                      </a:r>
                      <a:r>
                        <a:rPr lang="en-US" sz="900" kern="600">
                          <a:effectLst/>
                          <a:latin typeface="Open Sans" panose="020B0606030504020204" pitchFamily="34" charset="0"/>
                          <a:ea typeface="MS Mincho" panose="02020609040205080304" pitchFamily="49" charset="-128"/>
                          <a:cs typeface="Open Sans" panose="020B0606030504020204" pitchFamily="34" charset="0"/>
                        </a:rPr>
                        <a:t> que </a:t>
                      </a:r>
                      <a:r>
                        <a:rPr lang="en-US" sz="900" kern="600" err="1">
                          <a:effectLst/>
                          <a:latin typeface="Open Sans" panose="020B0606030504020204" pitchFamily="34" charset="0"/>
                          <a:ea typeface="MS Mincho" panose="02020609040205080304" pitchFamily="49" charset="-128"/>
                          <a:cs typeface="Open Sans" panose="020B0606030504020204" pitchFamily="34" charset="0"/>
                        </a:rPr>
                        <a:t>el</a:t>
                      </a:r>
                      <a:r>
                        <a:rPr lang="en-US" sz="900" kern="600">
                          <a:effectLst/>
                          <a:latin typeface="Open Sans" panose="020B0606030504020204" pitchFamily="34" charset="0"/>
                          <a:ea typeface="MS Mincho" panose="02020609040205080304" pitchFamily="49" charset="-128"/>
                          <a:cs typeface="Open Sans" panose="020B0606030504020204" pitchFamily="34" charset="0"/>
                        </a:rPr>
                        <a:t> </a:t>
                      </a:r>
                      <a:r>
                        <a:rPr lang="en-US" sz="900" kern="600" err="1">
                          <a:effectLst/>
                          <a:latin typeface="Open Sans" panose="020B0606030504020204" pitchFamily="34" charset="0"/>
                          <a:ea typeface="MS Mincho" panose="02020609040205080304" pitchFamily="49" charset="-128"/>
                          <a:cs typeface="Open Sans" panose="020B0606030504020204" pitchFamily="34" charset="0"/>
                        </a:rPr>
                        <a:t>hogar</a:t>
                      </a:r>
                      <a:r>
                        <a:rPr lang="en-US" sz="900" kern="600">
                          <a:effectLst/>
                          <a:latin typeface="Open Sans" panose="020B0606030504020204" pitchFamily="34" charset="0"/>
                          <a:ea typeface="MS Mincho" panose="02020609040205080304" pitchFamily="49" charset="-128"/>
                          <a:cs typeface="Open Sans" panose="020B0606030504020204" pitchFamily="34" charset="0"/>
                        </a:rPr>
                        <a:t> </a:t>
                      </a:r>
                      <a:r>
                        <a:rPr lang="en-US" sz="900" kern="600" err="1">
                          <a:effectLst/>
                          <a:latin typeface="Open Sans" panose="020B0606030504020204" pitchFamily="34" charset="0"/>
                          <a:ea typeface="MS Mincho" panose="02020609040205080304" pitchFamily="49" charset="-128"/>
                          <a:cs typeface="Open Sans" panose="020B0606030504020204" pitchFamily="34" charset="0"/>
                        </a:rPr>
                        <a:t>tenga</a:t>
                      </a:r>
                      <a:r>
                        <a:rPr lang="en-US" sz="900" kern="600">
                          <a:effectLst/>
                          <a:latin typeface="Open Sans" panose="020B0606030504020204" pitchFamily="34" charset="0"/>
                          <a:ea typeface="MS Mincho" panose="02020609040205080304" pitchFamily="49" charset="-128"/>
                          <a:cs typeface="Open Sans" panose="020B0606030504020204" pitchFamily="34" charset="0"/>
                        </a:rPr>
                        <a:t> </a:t>
                      </a:r>
                      <a:r>
                        <a:rPr lang="en-US" sz="900" kern="600" err="1">
                          <a:effectLst/>
                          <a:latin typeface="Open Sans" panose="020B0606030504020204" pitchFamily="34" charset="0"/>
                          <a:ea typeface="MS Mincho" panose="02020609040205080304" pitchFamily="49" charset="-128"/>
                          <a:cs typeface="Open Sans" panose="020B0606030504020204" pitchFamily="34" charset="0"/>
                        </a:rPr>
                        <a:t>hijos</a:t>
                      </a:r>
                      <a:r>
                        <a:rPr lang="en-US" sz="900" kern="600">
                          <a:effectLst/>
                          <a:latin typeface="Open Sans" panose="020B0606030504020204" pitchFamily="34" charset="0"/>
                          <a:ea typeface="MS Mincho" panose="02020609040205080304" pitchFamily="49" charset="-128"/>
                          <a:cs typeface="Open Sans" panose="020B0606030504020204" pitchFamily="34" charset="0"/>
                        </a:rPr>
                        <a:t> </a:t>
                      </a:r>
                      <a:r>
                        <a:rPr lang="en-US" sz="900" kern="600" err="1">
                          <a:effectLst/>
                          <a:latin typeface="Open Sans" panose="020B0606030504020204" pitchFamily="34" charset="0"/>
                          <a:ea typeface="MS Mincho" panose="02020609040205080304" pitchFamily="49" charset="-128"/>
                          <a:cs typeface="Open Sans" panose="020B0606030504020204" pitchFamily="34" charset="0"/>
                        </a:rPr>
                        <a:t>en</a:t>
                      </a:r>
                      <a:r>
                        <a:rPr lang="en-US" sz="900" kern="600">
                          <a:effectLst/>
                          <a:latin typeface="Open Sans" panose="020B0606030504020204" pitchFamily="34" charset="0"/>
                          <a:ea typeface="MS Mincho" panose="02020609040205080304" pitchFamily="49" charset="-128"/>
                          <a:cs typeface="Open Sans" panose="020B0606030504020204" pitchFamily="34" charset="0"/>
                        </a:rPr>
                        <a:t> </a:t>
                      </a:r>
                      <a:r>
                        <a:rPr lang="en-US" sz="900" kern="600" err="1">
                          <a:effectLst/>
                          <a:latin typeface="Open Sans" panose="020B0606030504020204" pitchFamily="34" charset="0"/>
                          <a:ea typeface="MS Mincho" panose="02020609040205080304" pitchFamily="49" charset="-128"/>
                          <a:cs typeface="Open Sans" panose="020B0606030504020204" pitchFamily="34" charset="0"/>
                        </a:rPr>
                        <a:t>edad</a:t>
                      </a:r>
                      <a:r>
                        <a:rPr lang="en-US" sz="900" kern="600">
                          <a:effectLst/>
                          <a:latin typeface="Open Sans" panose="020B0606030504020204" pitchFamily="34" charset="0"/>
                          <a:ea typeface="MS Mincho" panose="02020609040205080304" pitchFamily="49" charset="-128"/>
                          <a:cs typeface="Open Sans" panose="020B0606030504020204" pitchFamily="34" charset="0"/>
                        </a:rPr>
                        <a:t> escolar que </a:t>
                      </a:r>
                      <a:r>
                        <a:rPr lang="en-US" sz="900" kern="600" err="1">
                          <a:effectLst/>
                          <a:latin typeface="Open Sans" panose="020B0606030504020204" pitchFamily="34" charset="0"/>
                          <a:ea typeface="MS Mincho" panose="02020609040205080304" pitchFamily="49" charset="-128"/>
                          <a:cs typeface="Open Sans" panose="020B0606030504020204" pitchFamily="34" charset="0"/>
                        </a:rPr>
                        <a:t>nunca</a:t>
                      </a:r>
                      <a:r>
                        <a:rPr lang="en-US" sz="900" kern="600">
                          <a:effectLst/>
                          <a:latin typeface="Open Sans" panose="020B0606030504020204" pitchFamily="34" charset="0"/>
                          <a:ea typeface="MS Mincho" panose="02020609040205080304" pitchFamily="49" charset="-128"/>
                          <a:cs typeface="Open Sans" panose="020B0606030504020204" pitchFamily="34" charset="0"/>
                        </a:rPr>
                        <a:t> </a:t>
                      </a:r>
                      <a:r>
                        <a:rPr lang="en-US" sz="900" kern="600" err="1">
                          <a:effectLst/>
                          <a:latin typeface="Open Sans" panose="020B0606030504020204" pitchFamily="34" charset="0"/>
                          <a:ea typeface="MS Mincho" panose="02020609040205080304" pitchFamily="49" charset="-128"/>
                          <a:cs typeface="Open Sans" panose="020B0606030504020204" pitchFamily="34" charset="0"/>
                        </a:rPr>
                        <a:t>hayan</a:t>
                      </a:r>
                      <a:r>
                        <a:rPr lang="en-US" sz="900" kern="600">
                          <a:effectLst/>
                          <a:latin typeface="Open Sans" panose="020B0606030504020204" pitchFamily="34" charset="0"/>
                          <a:ea typeface="MS Mincho" panose="02020609040205080304" pitchFamily="49" charset="-128"/>
                          <a:cs typeface="Open Sans" panose="020B0606030504020204" pitchFamily="34" charset="0"/>
                        </a:rPr>
                        <a:t> </a:t>
                      </a:r>
                      <a:r>
                        <a:rPr lang="en-US" sz="900" kern="600" err="1">
                          <a:effectLst/>
                          <a:latin typeface="Open Sans" panose="020B0606030504020204" pitchFamily="34" charset="0"/>
                          <a:ea typeface="MS Mincho" panose="02020609040205080304" pitchFamily="49" charset="-128"/>
                          <a:cs typeface="Open Sans" panose="020B0606030504020204" pitchFamily="34" charset="0"/>
                        </a:rPr>
                        <a:t>estado</a:t>
                      </a:r>
                      <a:r>
                        <a:rPr lang="en-US" sz="900" kern="600">
                          <a:effectLst/>
                          <a:latin typeface="Open Sans" panose="020B0606030504020204" pitchFamily="34" charset="0"/>
                          <a:ea typeface="MS Mincho" panose="02020609040205080304" pitchFamily="49" charset="-128"/>
                          <a:cs typeface="Open Sans" panose="020B0606030504020204" pitchFamily="34" charset="0"/>
                        </a:rPr>
                        <a:t> </a:t>
                      </a:r>
                      <a:r>
                        <a:rPr lang="en-US" sz="900" kern="600" err="1">
                          <a:effectLst/>
                          <a:latin typeface="Open Sans" panose="020B0606030504020204" pitchFamily="34" charset="0"/>
                          <a:ea typeface="MS Mincho" panose="02020609040205080304" pitchFamily="49" charset="-128"/>
                          <a:cs typeface="Open Sans" panose="020B0606030504020204" pitchFamily="34" charset="0"/>
                        </a:rPr>
                        <a:t>escolarizados</a:t>
                      </a:r>
                      <a:r>
                        <a:rPr lang="en-US" sz="900" kern="600">
                          <a:effectLst/>
                          <a:latin typeface="Open Sans" panose="020B0606030504020204" pitchFamily="34" charset="0"/>
                          <a:ea typeface="MS Mincho" panose="02020609040205080304" pitchFamily="49" charset="-128"/>
                          <a:cs typeface="Open Sans" panose="020B0606030504020204" pitchFamily="34" charset="0"/>
                        </a:rPr>
                        <a:t> o que </a:t>
                      </a:r>
                      <a:r>
                        <a:rPr lang="en-US" sz="900" kern="600" err="1">
                          <a:effectLst/>
                          <a:latin typeface="Open Sans" panose="020B0606030504020204" pitchFamily="34" charset="0"/>
                          <a:ea typeface="MS Mincho" panose="02020609040205080304" pitchFamily="49" charset="-128"/>
                          <a:cs typeface="Open Sans" panose="020B0606030504020204" pitchFamily="34" charset="0"/>
                        </a:rPr>
                        <a:t>hayan</a:t>
                      </a:r>
                      <a:r>
                        <a:rPr lang="en-US" sz="900" kern="600">
                          <a:effectLst/>
                          <a:latin typeface="Open Sans" panose="020B0606030504020204" pitchFamily="34" charset="0"/>
                          <a:ea typeface="MS Mincho" panose="02020609040205080304" pitchFamily="49" charset="-128"/>
                          <a:cs typeface="Open Sans" panose="020B0606030504020204" pitchFamily="34" charset="0"/>
                        </a:rPr>
                        <a:t> </a:t>
                      </a:r>
                      <a:r>
                        <a:rPr lang="en-US" sz="900" kern="600" err="1">
                          <a:effectLst/>
                          <a:latin typeface="Open Sans" panose="020B0606030504020204" pitchFamily="34" charset="0"/>
                          <a:ea typeface="MS Mincho" panose="02020609040205080304" pitchFamily="49" charset="-128"/>
                          <a:cs typeface="Open Sans" panose="020B0606030504020204" pitchFamily="34" charset="0"/>
                        </a:rPr>
                        <a:t>abandonado</a:t>
                      </a:r>
                      <a:r>
                        <a:rPr lang="en-US" sz="900" kern="600">
                          <a:effectLst/>
                          <a:latin typeface="Open Sans" panose="020B0606030504020204" pitchFamily="34" charset="0"/>
                          <a:ea typeface="MS Mincho" panose="02020609040205080304" pitchFamily="49" charset="-128"/>
                          <a:cs typeface="Open Sans" panose="020B0606030504020204" pitchFamily="34" charset="0"/>
                        </a:rPr>
                        <a:t> </a:t>
                      </a:r>
                      <a:r>
                        <a:rPr lang="en-US" sz="900" kern="600" err="1">
                          <a:effectLst/>
                          <a:latin typeface="Open Sans" panose="020B0606030504020204" pitchFamily="34" charset="0"/>
                          <a:ea typeface="MS Mincho" panose="02020609040205080304" pitchFamily="49" charset="-128"/>
                          <a:cs typeface="Open Sans" panose="020B0606030504020204" pitchFamily="34" charset="0"/>
                        </a:rPr>
                        <a:t>los</a:t>
                      </a:r>
                      <a:r>
                        <a:rPr lang="en-US" sz="900" kern="600">
                          <a:effectLst/>
                          <a:latin typeface="Open Sans" panose="020B0606030504020204" pitchFamily="34" charset="0"/>
                          <a:ea typeface="MS Mincho" panose="02020609040205080304" pitchFamily="49" charset="-128"/>
                          <a:cs typeface="Open Sans" panose="020B0606030504020204" pitchFamily="34" charset="0"/>
                        </a:rPr>
                        <a:t> </a:t>
                      </a:r>
                      <a:r>
                        <a:rPr lang="en-US" sz="900" kern="600" err="1">
                          <a:effectLst/>
                          <a:latin typeface="Open Sans" panose="020B0606030504020204" pitchFamily="34" charset="0"/>
                          <a:ea typeface="MS Mincho" panose="02020609040205080304" pitchFamily="49" charset="-128"/>
                          <a:cs typeface="Open Sans" panose="020B0606030504020204" pitchFamily="34" charset="0"/>
                        </a:rPr>
                        <a:t>estudios</a:t>
                      </a:r>
                      <a:r>
                        <a:rPr lang="en-US" sz="900" kern="600">
                          <a:effectLst/>
                          <a:latin typeface="Open Sans" panose="020B0606030504020204" pitchFamily="34" charset="0"/>
                          <a:ea typeface="MS Mincho" panose="02020609040205080304" pitchFamily="49" charset="-128"/>
                          <a:cs typeface="Open Sans" panose="020B0606030504020204" pitchFamily="34" charset="0"/>
                        </a:rPr>
                        <a:t> </a:t>
                      </a:r>
                      <a:r>
                        <a:rPr lang="en-US" sz="900" kern="600" err="1">
                          <a:effectLst/>
                          <a:latin typeface="Open Sans" panose="020B0606030504020204" pitchFamily="34" charset="0"/>
                          <a:ea typeface="MS Mincho" panose="02020609040205080304" pitchFamily="49" charset="-128"/>
                          <a:cs typeface="Open Sans" panose="020B0606030504020204" pitchFamily="34" charset="0"/>
                        </a:rPr>
                        <a:t>hace</a:t>
                      </a:r>
                      <a:r>
                        <a:rPr lang="en-US" sz="900" kern="600">
                          <a:effectLst/>
                          <a:latin typeface="Open Sans" panose="020B0606030504020204" pitchFamily="34" charset="0"/>
                          <a:ea typeface="MS Mincho" panose="02020609040205080304" pitchFamily="49" charset="-128"/>
                          <a:cs typeface="Open Sans" panose="020B0606030504020204" pitchFamily="34" charset="0"/>
                        </a:rPr>
                        <a:t> </a:t>
                      </a:r>
                      <a:r>
                        <a:rPr lang="en-US" sz="900" kern="600" err="1">
                          <a:effectLst/>
                          <a:latin typeface="Open Sans" panose="020B0606030504020204" pitchFamily="34" charset="0"/>
                          <a:ea typeface="MS Mincho" panose="02020609040205080304" pitchFamily="49" charset="-128"/>
                          <a:cs typeface="Open Sans" panose="020B0606030504020204" pitchFamily="34" charset="0"/>
                        </a:rPr>
                        <a:t>más</a:t>
                      </a:r>
                      <a:r>
                        <a:rPr lang="en-US" sz="900" kern="600">
                          <a:effectLst/>
                          <a:latin typeface="Open Sans" panose="020B0606030504020204" pitchFamily="34" charset="0"/>
                          <a:ea typeface="MS Mincho" panose="02020609040205080304" pitchFamily="49" charset="-128"/>
                          <a:cs typeface="Open Sans" panose="020B0606030504020204" pitchFamily="34" charset="0"/>
                        </a:rPr>
                        <a:t> de 12 meses.</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600"/>
                        </a:spcAft>
                        <a:tabLst>
                          <a:tab pos="3329940" algn="l"/>
                        </a:tabLst>
                      </a:pPr>
                      <a:r>
                        <a:rPr lang="en-GB" sz="900" kern="600" dirty="0">
                          <a:effectLst/>
                          <a:latin typeface="Open Sans" panose="020B0606030504020204" pitchFamily="34" charset="0"/>
                          <a:ea typeface="MS Mincho" panose="02020609040205080304" pitchFamily="49" charset="-128"/>
                          <a:cs typeface="Open Sans" panose="020B0606030504020204" pitchFamily="34" charset="0"/>
                        </a:rPr>
                        <a:t>La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respuesta</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no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aplicable</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sólo</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es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pertinente</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si</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el</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hogar</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600"/>
                        </a:spcAft>
                        <a:tabLst>
                          <a:tab pos="3329940" algn="l"/>
                        </a:tabLst>
                      </a:pPr>
                      <a:r>
                        <a:rPr lang="en-GB" sz="900" kern="600" dirty="0">
                          <a:effectLst/>
                          <a:latin typeface="Open Sans" panose="020B0606030504020204" pitchFamily="34" charset="0"/>
                          <a:ea typeface="MS Mincho" panose="02020609040205080304" pitchFamily="49" charset="-128"/>
                          <a:cs typeface="Open Sans" panose="020B0606030504020204" pitchFamily="34" charset="0"/>
                        </a:rPr>
                        <a:t>1) no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tiene</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hijos</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en</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edad</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escolar. </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600"/>
                        </a:spcAft>
                        <a:tabLst>
                          <a:tab pos="3329940" algn="l"/>
                        </a:tabLst>
                      </a:pPr>
                      <a:r>
                        <a:rPr lang="en-GB" sz="900" kern="600" dirty="0">
                          <a:effectLst/>
                          <a:latin typeface="Open Sans" panose="020B0606030504020204" pitchFamily="34" charset="0"/>
                          <a:ea typeface="MS Mincho" panose="02020609040205080304" pitchFamily="49" charset="-128"/>
                          <a:cs typeface="Open Sans" panose="020B0606030504020204" pitchFamily="34" charset="0"/>
                        </a:rPr>
                        <a:t>2)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nunca</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matricularon</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 sus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hijos</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en</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la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escuela</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o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los</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retiraron</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más</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de 12 meses antes de la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entrevista</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600"/>
                        </a:spcAft>
                        <a:tabLst>
                          <a:tab pos="3329940" algn="l"/>
                        </a:tabLst>
                      </a:pPr>
                      <a:r>
                        <a:rPr lang="en-GB" sz="900" kern="600" dirty="0">
                          <a:effectLst/>
                          <a:latin typeface="Open Sans" panose="020B0606030504020204" pitchFamily="34" charset="0"/>
                          <a:ea typeface="MS Mincho" panose="02020609040205080304" pitchFamily="49" charset="-128"/>
                          <a:cs typeface="Open Sans" panose="020B0606030504020204" pitchFamily="34" charset="0"/>
                        </a:rPr>
                        <a:t>3) no hay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escuelas</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en</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los</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900" kern="600" dirty="0" err="1">
                          <a:effectLst/>
                          <a:latin typeface="Open Sans" panose="020B0606030504020204" pitchFamily="34" charset="0"/>
                          <a:ea typeface="MS Mincho" panose="02020609040205080304" pitchFamily="49" charset="-128"/>
                          <a:cs typeface="Open Sans" panose="020B0606030504020204" pitchFamily="34" charset="0"/>
                        </a:rPr>
                        <a:t>alrededores</a:t>
                      </a:r>
                      <a:r>
                        <a:rPr lang="en-GB" sz="900" kern="600" dirty="0">
                          <a:effectLst/>
                          <a:latin typeface="Open Sans" panose="020B0606030504020204" pitchFamily="34" charset="0"/>
                          <a:ea typeface="MS Mincho" panose="02020609040205080304" pitchFamily="49" charset="-128"/>
                          <a:cs typeface="Open Sans" panose="020B0606030504020204" pitchFamily="34" charset="0"/>
                        </a:rPr>
                        <a:t>.</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extLst>
                  <a:ext uri="{0D108BD9-81ED-4DB2-BD59-A6C34878D82A}">
                    <a16:rowId xmlns:a16="http://schemas.microsoft.com/office/drawing/2014/main" val="2781454394"/>
                  </a:ext>
                </a:extLst>
              </a:tr>
            </a:tbl>
          </a:graphicData>
        </a:graphic>
      </p:graphicFrame>
      <p:sp>
        <p:nvSpPr>
          <p:cNvPr id="6" name="Rectangle 5">
            <a:extLst>
              <a:ext uri="{FF2B5EF4-FFF2-40B4-BE49-F238E27FC236}">
                <a16:creationId xmlns:a16="http://schemas.microsoft.com/office/drawing/2014/main" id="{C135EE7C-3A37-669D-2240-E3D07F52AF7C}"/>
              </a:ext>
            </a:extLst>
          </p:cNvPr>
          <p:cNvSpPr/>
          <p:nvPr/>
        </p:nvSpPr>
        <p:spPr>
          <a:xfrm>
            <a:off x="4607528" y="4589516"/>
            <a:ext cx="6773367" cy="159265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E5EC7EB4-CB24-2658-FD86-75D0BE339041}"/>
              </a:ext>
            </a:extLst>
          </p:cNvPr>
          <p:cNvSpPr/>
          <p:nvPr/>
        </p:nvSpPr>
        <p:spPr>
          <a:xfrm>
            <a:off x="8316184" y="2519983"/>
            <a:ext cx="3050878" cy="811641"/>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3930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F4B508C-53C7-574B-4DBB-F91508BEAFD6}"/>
              </a:ext>
            </a:extLst>
          </p:cNvPr>
          <p:cNvSpPr txBox="1"/>
          <p:nvPr/>
        </p:nvSpPr>
        <p:spPr>
          <a:xfrm>
            <a:off x="754925" y="1416593"/>
            <a:ext cx="11133969" cy="503728"/>
          </a:xfrm>
          <a:prstGeom prst="rect">
            <a:avLst/>
          </a:prstGeom>
          <a:noFill/>
        </p:spPr>
        <p:txBody>
          <a:bodyPr wrap="square" rtlCol="0">
            <a:spAutoFit/>
          </a:bodyPr>
          <a:lstStyle/>
          <a:p>
            <a:pPr marL="0" marR="0">
              <a:lnSpc>
                <a:spcPct val="115000"/>
              </a:lnSpc>
              <a:spcBef>
                <a:spcPts val="200"/>
              </a:spcBef>
              <a:spcAft>
                <a:spcPts val="0"/>
              </a:spcAft>
            </a:pPr>
            <a:r>
              <a:rPr lang="en-US" sz="1200" b="1" i="1">
                <a:solidFill>
                  <a:srgbClr val="133048"/>
                </a:solidFill>
                <a:latin typeface="Calibri Light" panose="020F0302020204030204" pitchFamily="34" charset="0"/>
                <a:ea typeface="Yu Gothic Light" panose="020B0300000000000000" pitchFamily="34" charset="-128"/>
                <a:cs typeface="Open Sans" panose="020B0606030504020204" pitchFamily="34" charset="0"/>
              </a:rPr>
              <a:t>(</a:t>
            </a:r>
            <a:r>
              <a:rPr lang="en-US" sz="1200" b="1" i="1" err="1">
                <a:solidFill>
                  <a:srgbClr val="133048"/>
                </a:solidFill>
                <a:latin typeface="Calibri Light" panose="020F0302020204030204" pitchFamily="34" charset="0"/>
                <a:ea typeface="Yu Gothic Light" panose="020B0300000000000000" pitchFamily="34" charset="-128"/>
                <a:cs typeface="Open Sans" panose="020B0606030504020204" pitchFamily="34" charset="0"/>
              </a:rPr>
              <a:t>Nombre</a:t>
            </a:r>
            <a:r>
              <a:rPr lang="en-US" sz="1200" b="1" i="1">
                <a:solidFill>
                  <a:srgbClr val="133048"/>
                </a:solidFill>
                <a:latin typeface="Calibri Light" panose="020F0302020204030204" pitchFamily="34" charset="0"/>
                <a:ea typeface="Yu Gothic Light" panose="020B0300000000000000" pitchFamily="34" charset="-128"/>
                <a:cs typeface="Open Sans" panose="020B0606030504020204" pitchFamily="34" charset="0"/>
              </a:rPr>
              <a:t> de la variable: </a:t>
            </a:r>
            <a:r>
              <a:rPr lang="en-US" sz="1200" b="1" i="1" err="1">
                <a:solidFill>
                  <a:srgbClr val="133048"/>
                </a:solidFill>
                <a:latin typeface="Calibri Light" panose="020F0302020204030204" pitchFamily="34" charset="0"/>
                <a:ea typeface="Yu Gothic Light" panose="020B0300000000000000" pitchFamily="34" charset="-128"/>
                <a:cs typeface="Open Sans" panose="020B0606030504020204" pitchFamily="34" charset="0"/>
              </a:rPr>
              <a:t>Lcs_em_IllegalAct</a:t>
            </a:r>
            <a:r>
              <a:rPr lang="en-US" sz="1200" b="1" i="1">
                <a:solidFill>
                  <a:srgbClr val="133048"/>
                </a:solidFill>
                <a:latin typeface="Calibri Light" panose="020F0302020204030204" pitchFamily="34" charset="0"/>
                <a:ea typeface="Yu Gothic Light" panose="020B0300000000000000" pitchFamily="34" charset="-128"/>
                <a:cs typeface="Open Sans" panose="020B0606030504020204" pitchFamily="34" charset="0"/>
              </a:rPr>
              <a:t>) </a:t>
            </a:r>
            <a:r>
              <a:rPr lang="en-US" sz="1200" i="1">
                <a:solidFill>
                  <a:srgbClr val="007DBC"/>
                </a:solidFill>
                <a:latin typeface="Open Sans" panose="020B0606030504020204" pitchFamily="34" charset="0"/>
                <a:cs typeface="Times New Roman" panose="02020603050405020304" pitchFamily="18" charset="0"/>
              </a:rPr>
              <a:t>Durante </a:t>
            </a:r>
            <a:r>
              <a:rPr lang="en-US" sz="1200" i="1" err="1">
                <a:solidFill>
                  <a:srgbClr val="007DBC"/>
                </a:solidFill>
                <a:latin typeface="Open Sans" panose="020B0606030504020204" pitchFamily="34" charset="0"/>
                <a:cs typeface="Times New Roman" panose="02020603050405020304" pitchFamily="18" charset="0"/>
              </a:rPr>
              <a:t>los</a:t>
            </a:r>
            <a:r>
              <a:rPr lang="en-US" sz="1200" i="1">
                <a:solidFill>
                  <a:srgbClr val="007DBC"/>
                </a:solidFill>
                <a:latin typeface="Open Sans" panose="020B0606030504020204" pitchFamily="34" charset="0"/>
                <a:cs typeface="Times New Roman" panose="02020603050405020304" pitchFamily="18" charset="0"/>
              </a:rPr>
              <a:t> </a:t>
            </a:r>
            <a:r>
              <a:rPr lang="en-US" sz="1200" i="1" err="1">
                <a:solidFill>
                  <a:srgbClr val="007DBC"/>
                </a:solidFill>
                <a:latin typeface="Open Sans" panose="020B0606030504020204" pitchFamily="34" charset="0"/>
                <a:cs typeface="Times New Roman" panose="02020603050405020304" pitchFamily="18" charset="0"/>
              </a:rPr>
              <a:t>últimos</a:t>
            </a:r>
            <a:r>
              <a:rPr lang="en-US" sz="1200" i="1">
                <a:solidFill>
                  <a:srgbClr val="007DBC"/>
                </a:solidFill>
                <a:latin typeface="Open Sans" panose="020B0606030504020204" pitchFamily="34" charset="0"/>
                <a:cs typeface="Times New Roman" panose="02020603050405020304" pitchFamily="18" charset="0"/>
              </a:rPr>
              <a:t> 30 días, ¿</a:t>
            </a:r>
            <a:r>
              <a:rPr lang="en-US" sz="1200" i="1" err="1">
                <a:solidFill>
                  <a:srgbClr val="007DBC"/>
                </a:solidFill>
                <a:latin typeface="Open Sans" panose="020B0606030504020204" pitchFamily="34" charset="0"/>
                <a:cs typeface="Times New Roman" panose="02020603050405020304" pitchFamily="18" charset="0"/>
              </a:rPr>
              <a:t>alguien</a:t>
            </a:r>
            <a:r>
              <a:rPr lang="en-US" sz="1200" i="1">
                <a:solidFill>
                  <a:srgbClr val="007DBC"/>
                </a:solidFill>
                <a:latin typeface="Open Sans" panose="020B0606030504020204" pitchFamily="34" charset="0"/>
                <a:cs typeface="Times New Roman" panose="02020603050405020304" pitchFamily="18" charset="0"/>
              </a:rPr>
              <a:t> de </a:t>
            </a:r>
            <a:r>
              <a:rPr lang="en-US" sz="1200" i="1" err="1">
                <a:solidFill>
                  <a:srgbClr val="007DBC"/>
                </a:solidFill>
                <a:latin typeface="Open Sans" panose="020B0606030504020204" pitchFamily="34" charset="0"/>
                <a:cs typeface="Times New Roman" panose="02020603050405020304" pitchFamily="18" charset="0"/>
              </a:rPr>
              <a:t>su</a:t>
            </a:r>
            <a:r>
              <a:rPr lang="en-US" sz="1200" i="1">
                <a:solidFill>
                  <a:srgbClr val="007DBC"/>
                </a:solidFill>
                <a:latin typeface="Open Sans" panose="020B0606030504020204" pitchFamily="34" charset="0"/>
                <a:cs typeface="Times New Roman" panose="02020603050405020304" pitchFamily="18" charset="0"/>
              </a:rPr>
              <a:t> </a:t>
            </a:r>
            <a:r>
              <a:rPr lang="en-US" sz="1200" i="1" err="1">
                <a:solidFill>
                  <a:srgbClr val="007DBC"/>
                </a:solidFill>
                <a:latin typeface="Open Sans" panose="020B0606030504020204" pitchFamily="34" charset="0"/>
                <a:cs typeface="Times New Roman" panose="02020603050405020304" pitchFamily="18" charset="0"/>
              </a:rPr>
              <a:t>hogar</a:t>
            </a:r>
            <a:r>
              <a:rPr lang="en-US" sz="1200" i="1">
                <a:solidFill>
                  <a:srgbClr val="007DBC"/>
                </a:solidFill>
                <a:latin typeface="Open Sans" panose="020B0606030504020204" pitchFamily="34" charset="0"/>
                <a:cs typeface="Times New Roman" panose="02020603050405020304" pitchFamily="18" charset="0"/>
              </a:rPr>
              <a:t> </a:t>
            </a:r>
            <a:r>
              <a:rPr lang="en-US" sz="1200" i="1" err="1">
                <a:solidFill>
                  <a:srgbClr val="007DBC"/>
                </a:solidFill>
                <a:latin typeface="Open Sans" panose="020B0606030504020204" pitchFamily="34" charset="0"/>
                <a:cs typeface="Times New Roman" panose="02020603050405020304" pitchFamily="18" charset="0"/>
              </a:rPr>
              <a:t>tuvo</a:t>
            </a:r>
            <a:r>
              <a:rPr lang="en-US" sz="1200" i="1">
                <a:solidFill>
                  <a:srgbClr val="007DBC"/>
                </a:solidFill>
                <a:latin typeface="Open Sans" panose="020B0606030504020204" pitchFamily="34" charset="0"/>
                <a:cs typeface="Times New Roman" panose="02020603050405020304" pitchFamily="18" charset="0"/>
              </a:rPr>
              <a:t> que </a:t>
            </a:r>
            <a:r>
              <a:rPr lang="en-US" sz="1200" b="1" err="1">
                <a:solidFill>
                  <a:srgbClr val="007DBC"/>
                </a:solidFill>
                <a:effectLst/>
                <a:latin typeface="Open Sans" panose="020B0606030504020204" pitchFamily="34" charset="0"/>
                <a:ea typeface="Times New Roman" panose="02020603050405020304" pitchFamily="18" charset="0"/>
              </a:rPr>
              <a:t>realizar</a:t>
            </a:r>
            <a:r>
              <a:rPr lang="en-US" sz="1200" b="1">
                <a:solidFill>
                  <a:srgbClr val="007DBC"/>
                </a:solidFill>
                <a:effectLst/>
                <a:latin typeface="Open Sans" panose="020B0606030504020204" pitchFamily="34" charset="0"/>
                <a:ea typeface="Times New Roman" panose="02020603050405020304" pitchFamily="18" charset="0"/>
              </a:rPr>
              <a:t> </a:t>
            </a:r>
            <a:r>
              <a:rPr lang="en-US" sz="1200" b="1" err="1">
                <a:solidFill>
                  <a:srgbClr val="007DBC"/>
                </a:solidFill>
                <a:effectLst/>
                <a:latin typeface="Open Sans" panose="020B0606030504020204" pitchFamily="34" charset="0"/>
                <a:ea typeface="Times New Roman" panose="02020603050405020304" pitchFamily="18" charset="0"/>
              </a:rPr>
              <a:t>trabajos</a:t>
            </a:r>
            <a:r>
              <a:rPr lang="en-US" sz="1200" b="1">
                <a:solidFill>
                  <a:srgbClr val="007DBC"/>
                </a:solidFill>
                <a:effectLst/>
                <a:latin typeface="Open Sans" panose="020B0606030504020204" pitchFamily="34" charset="0"/>
                <a:ea typeface="Times New Roman" panose="02020603050405020304" pitchFamily="18" charset="0"/>
              </a:rPr>
              <a:t> o </a:t>
            </a:r>
            <a:r>
              <a:rPr lang="en-US" sz="1200" b="1" err="1">
                <a:solidFill>
                  <a:srgbClr val="007DBC"/>
                </a:solidFill>
                <a:effectLst/>
                <a:latin typeface="Open Sans" panose="020B0606030504020204" pitchFamily="34" charset="0"/>
                <a:ea typeface="Times New Roman" panose="02020603050405020304" pitchFamily="18" charset="0"/>
              </a:rPr>
              <a:t>actividades</a:t>
            </a:r>
            <a:r>
              <a:rPr lang="en-US" sz="1200" b="1">
                <a:solidFill>
                  <a:srgbClr val="007DBC"/>
                </a:solidFill>
                <a:effectLst/>
                <a:latin typeface="Open Sans" panose="020B0606030504020204" pitchFamily="34" charset="0"/>
                <a:ea typeface="Times New Roman" panose="02020603050405020304" pitchFamily="18" charset="0"/>
              </a:rPr>
              <a:t> </a:t>
            </a:r>
            <a:r>
              <a:rPr lang="en-US" sz="1200" b="1" err="1">
                <a:solidFill>
                  <a:srgbClr val="007DBC"/>
                </a:solidFill>
                <a:effectLst/>
                <a:latin typeface="Open Sans" panose="020B0606030504020204" pitchFamily="34" charset="0"/>
                <a:ea typeface="Times New Roman" panose="02020603050405020304" pitchFamily="18" charset="0"/>
              </a:rPr>
              <a:t>generadoras</a:t>
            </a:r>
            <a:r>
              <a:rPr lang="en-US" sz="1200" b="1">
                <a:solidFill>
                  <a:srgbClr val="007DBC"/>
                </a:solidFill>
                <a:effectLst/>
                <a:latin typeface="Open Sans" panose="020B0606030504020204" pitchFamily="34" charset="0"/>
                <a:ea typeface="Times New Roman" panose="02020603050405020304" pitchFamily="18" charset="0"/>
              </a:rPr>
              <a:t> de </a:t>
            </a:r>
            <a:r>
              <a:rPr lang="en-US" sz="1200" b="1" err="1">
                <a:solidFill>
                  <a:srgbClr val="007DBC"/>
                </a:solidFill>
                <a:effectLst/>
                <a:latin typeface="Open Sans" panose="020B0606030504020204" pitchFamily="34" charset="0"/>
                <a:ea typeface="Times New Roman" panose="02020603050405020304" pitchFamily="18" charset="0"/>
              </a:rPr>
              <a:t>ingresos</a:t>
            </a:r>
            <a:r>
              <a:rPr lang="en-US" sz="1200" b="1">
                <a:solidFill>
                  <a:srgbClr val="007DBC"/>
                </a:solidFill>
                <a:effectLst/>
                <a:latin typeface="Open Sans" panose="020B0606030504020204" pitchFamily="34" charset="0"/>
                <a:ea typeface="Times New Roman" panose="02020603050405020304" pitchFamily="18" charset="0"/>
              </a:rPr>
              <a:t> </a:t>
            </a:r>
            <a:r>
              <a:rPr lang="en-US" sz="1200" b="1" err="1">
                <a:solidFill>
                  <a:srgbClr val="007DBC"/>
                </a:solidFill>
                <a:effectLst/>
                <a:latin typeface="Open Sans" panose="020B0606030504020204" pitchFamily="34" charset="0"/>
                <a:ea typeface="Times New Roman" panose="02020603050405020304" pitchFamily="18" charset="0"/>
              </a:rPr>
              <a:t>socialmente</a:t>
            </a:r>
            <a:r>
              <a:rPr lang="en-US" sz="1200" b="1">
                <a:solidFill>
                  <a:srgbClr val="007DBC"/>
                </a:solidFill>
                <a:effectLst/>
                <a:latin typeface="Open Sans" panose="020B0606030504020204" pitchFamily="34" charset="0"/>
                <a:ea typeface="Times New Roman" panose="02020603050405020304" pitchFamily="18" charset="0"/>
              </a:rPr>
              <a:t> </a:t>
            </a:r>
            <a:r>
              <a:rPr lang="en-US" sz="1200" b="1" err="1">
                <a:solidFill>
                  <a:srgbClr val="007DBC"/>
                </a:solidFill>
                <a:effectLst/>
                <a:latin typeface="Open Sans" panose="020B0606030504020204" pitchFamily="34" charset="0"/>
                <a:ea typeface="Times New Roman" panose="02020603050405020304" pitchFamily="18" charset="0"/>
              </a:rPr>
              <a:t>degradantes</a:t>
            </a:r>
            <a:r>
              <a:rPr lang="en-US" sz="1200" b="1">
                <a:solidFill>
                  <a:srgbClr val="007DBC"/>
                </a:solidFill>
                <a:effectLst/>
                <a:latin typeface="Open Sans" panose="020B0606030504020204" pitchFamily="34" charset="0"/>
                <a:ea typeface="Times New Roman" panose="02020603050405020304" pitchFamily="18" charset="0"/>
              </a:rPr>
              <a:t>, de alto </a:t>
            </a:r>
            <a:r>
              <a:rPr lang="en-US" sz="1200" b="1" err="1">
                <a:solidFill>
                  <a:srgbClr val="007DBC"/>
                </a:solidFill>
                <a:effectLst/>
                <a:latin typeface="Open Sans" panose="020B0606030504020204" pitchFamily="34" charset="0"/>
                <a:ea typeface="Times New Roman" panose="02020603050405020304" pitchFamily="18" charset="0"/>
              </a:rPr>
              <a:t>riesgo</a:t>
            </a:r>
            <a:r>
              <a:rPr lang="en-US" sz="1200" b="1">
                <a:solidFill>
                  <a:srgbClr val="007DBC"/>
                </a:solidFill>
                <a:effectLst/>
                <a:latin typeface="Open Sans" panose="020B0606030504020204" pitchFamily="34" charset="0"/>
                <a:ea typeface="Times New Roman" panose="02020603050405020304" pitchFamily="18" charset="0"/>
              </a:rPr>
              <a:t>, </a:t>
            </a:r>
            <a:r>
              <a:rPr lang="en-US" sz="1200" b="1" err="1">
                <a:solidFill>
                  <a:srgbClr val="007DBC"/>
                </a:solidFill>
                <a:effectLst/>
                <a:latin typeface="Open Sans" panose="020B0606030504020204" pitchFamily="34" charset="0"/>
                <a:ea typeface="Times New Roman" panose="02020603050405020304" pitchFamily="18" charset="0"/>
              </a:rPr>
              <a:t>explotadores</a:t>
            </a:r>
            <a:r>
              <a:rPr lang="en-US" sz="1200" b="1">
                <a:solidFill>
                  <a:srgbClr val="007DBC"/>
                </a:solidFill>
                <a:effectLst/>
                <a:latin typeface="Open Sans" panose="020B0606030504020204" pitchFamily="34" charset="0"/>
                <a:ea typeface="Times New Roman" panose="02020603050405020304" pitchFamily="18" charset="0"/>
              </a:rPr>
              <a:t> o que </a:t>
            </a:r>
            <a:r>
              <a:rPr lang="en-US" sz="1200" b="1" err="1">
                <a:solidFill>
                  <a:srgbClr val="007DBC"/>
                </a:solidFill>
                <a:effectLst/>
                <a:latin typeface="Open Sans" panose="020B0606030504020204" pitchFamily="34" charset="0"/>
                <a:ea typeface="Times New Roman" panose="02020603050405020304" pitchFamily="18" charset="0"/>
              </a:rPr>
              <a:t>pusieran</a:t>
            </a:r>
            <a:r>
              <a:rPr lang="en-US" sz="1200" b="1">
                <a:solidFill>
                  <a:srgbClr val="007DBC"/>
                </a:solidFill>
                <a:effectLst/>
                <a:latin typeface="Open Sans" panose="020B0606030504020204" pitchFamily="34" charset="0"/>
                <a:ea typeface="Times New Roman" panose="02020603050405020304" pitchFamily="18" charset="0"/>
              </a:rPr>
              <a:t> </a:t>
            </a:r>
            <a:r>
              <a:rPr lang="en-US" sz="1200" b="1" err="1">
                <a:solidFill>
                  <a:srgbClr val="007DBC"/>
                </a:solidFill>
                <a:effectLst/>
                <a:latin typeface="Open Sans" panose="020B0606030504020204" pitchFamily="34" charset="0"/>
                <a:ea typeface="Times New Roman" panose="02020603050405020304" pitchFamily="18" charset="0"/>
              </a:rPr>
              <a:t>en</a:t>
            </a:r>
            <a:r>
              <a:rPr lang="en-US" sz="1200" b="1">
                <a:solidFill>
                  <a:srgbClr val="007DBC"/>
                </a:solidFill>
                <a:effectLst/>
                <a:latin typeface="Open Sans" panose="020B0606030504020204" pitchFamily="34" charset="0"/>
                <a:ea typeface="Times New Roman" panose="02020603050405020304" pitchFamily="18" charset="0"/>
              </a:rPr>
              <a:t> </a:t>
            </a:r>
            <a:r>
              <a:rPr lang="en-US" sz="1200" b="1" err="1">
                <a:solidFill>
                  <a:srgbClr val="007DBC"/>
                </a:solidFill>
                <a:effectLst/>
                <a:latin typeface="Open Sans" panose="020B0606030504020204" pitchFamily="34" charset="0"/>
                <a:ea typeface="Times New Roman" panose="02020603050405020304" pitchFamily="18" charset="0"/>
              </a:rPr>
              <a:t>peligro</a:t>
            </a:r>
            <a:r>
              <a:rPr lang="en-US" sz="1200" b="1">
                <a:solidFill>
                  <a:srgbClr val="007DBC"/>
                </a:solidFill>
                <a:effectLst/>
                <a:latin typeface="Open Sans" panose="020B0606030504020204" pitchFamily="34" charset="0"/>
                <a:ea typeface="Times New Roman" panose="02020603050405020304" pitchFamily="18" charset="0"/>
              </a:rPr>
              <a:t> </a:t>
            </a:r>
            <a:r>
              <a:rPr lang="en-US" sz="1200" b="1" err="1">
                <a:solidFill>
                  <a:srgbClr val="007DBC"/>
                </a:solidFill>
                <a:effectLst/>
                <a:latin typeface="Open Sans" panose="020B0606030504020204" pitchFamily="34" charset="0"/>
                <a:ea typeface="Times New Roman" panose="02020603050405020304" pitchFamily="18" charset="0"/>
              </a:rPr>
              <a:t>su</a:t>
            </a:r>
            <a:r>
              <a:rPr lang="en-US" sz="1200" b="1">
                <a:solidFill>
                  <a:srgbClr val="007DBC"/>
                </a:solidFill>
                <a:effectLst/>
                <a:latin typeface="Open Sans" panose="020B0606030504020204" pitchFamily="34" charset="0"/>
                <a:ea typeface="Times New Roman" panose="02020603050405020304" pitchFamily="18" charset="0"/>
              </a:rPr>
              <a:t> </a:t>
            </a:r>
            <a:r>
              <a:rPr lang="en-US" sz="1200" b="1" err="1">
                <a:solidFill>
                  <a:srgbClr val="007DBC"/>
                </a:solidFill>
                <a:effectLst/>
                <a:latin typeface="Open Sans" panose="020B0606030504020204" pitchFamily="34" charset="0"/>
                <a:ea typeface="Times New Roman" panose="02020603050405020304" pitchFamily="18" charset="0"/>
              </a:rPr>
              <a:t>vida</a:t>
            </a:r>
            <a:r>
              <a:rPr lang="en-US" sz="1200" b="1">
                <a:solidFill>
                  <a:srgbClr val="007DBC"/>
                </a:solidFill>
                <a:effectLst/>
                <a:latin typeface="Open Sans" panose="020B0606030504020204" pitchFamily="34" charset="0"/>
                <a:ea typeface="Times New Roman" panose="02020603050405020304" pitchFamily="18" charset="0"/>
              </a:rPr>
              <a:t> (por </a:t>
            </a:r>
            <a:r>
              <a:rPr lang="en-US" sz="1200" b="1" err="1">
                <a:solidFill>
                  <a:srgbClr val="007DBC"/>
                </a:solidFill>
                <a:effectLst/>
                <a:latin typeface="Open Sans" panose="020B0606030504020204" pitchFamily="34" charset="0"/>
                <a:ea typeface="Times New Roman" panose="02020603050405020304" pitchFamily="18" charset="0"/>
              </a:rPr>
              <a:t>ejemplo</a:t>
            </a:r>
            <a:r>
              <a:rPr lang="en-US" sz="1200" b="1">
                <a:solidFill>
                  <a:srgbClr val="007DBC"/>
                </a:solidFill>
                <a:effectLst/>
                <a:latin typeface="Open Sans" panose="020B0606030504020204" pitchFamily="34" charset="0"/>
                <a:ea typeface="Times New Roman" panose="02020603050405020304" pitchFamily="18" charset="0"/>
              </a:rPr>
              <a:t>, </a:t>
            </a:r>
            <a:r>
              <a:rPr lang="en-US" sz="1200" b="1" err="1">
                <a:solidFill>
                  <a:srgbClr val="007DBC"/>
                </a:solidFill>
                <a:effectLst/>
                <a:latin typeface="Open Sans" panose="020B0606030504020204" pitchFamily="34" charset="0"/>
                <a:ea typeface="Times New Roman" panose="02020603050405020304" pitchFamily="18" charset="0"/>
              </a:rPr>
              <a:t>contrabando</a:t>
            </a:r>
            <a:r>
              <a:rPr lang="en-US" sz="1200" b="1">
                <a:solidFill>
                  <a:srgbClr val="007DBC"/>
                </a:solidFill>
                <a:effectLst/>
                <a:latin typeface="Open Sans" panose="020B0606030504020204" pitchFamily="34" charset="0"/>
                <a:ea typeface="Times New Roman" panose="02020603050405020304" pitchFamily="18" charset="0"/>
              </a:rPr>
              <a:t>, </a:t>
            </a:r>
            <a:r>
              <a:rPr lang="en-US" sz="1200" b="1" err="1">
                <a:solidFill>
                  <a:srgbClr val="007DBC"/>
                </a:solidFill>
                <a:effectLst/>
                <a:latin typeface="Open Sans" panose="020B0606030504020204" pitchFamily="34" charset="0"/>
                <a:ea typeface="Times New Roman" panose="02020603050405020304" pitchFamily="18" charset="0"/>
              </a:rPr>
              <a:t>robo</a:t>
            </a:r>
            <a:r>
              <a:rPr lang="en-US" sz="1200" b="1">
                <a:solidFill>
                  <a:srgbClr val="007DBC"/>
                </a:solidFill>
                <a:effectLst/>
                <a:latin typeface="Open Sans" panose="020B0606030504020204" pitchFamily="34" charset="0"/>
                <a:ea typeface="Times New Roman" panose="02020603050405020304" pitchFamily="18" charset="0"/>
              </a:rPr>
              <a:t>, </a:t>
            </a:r>
            <a:r>
              <a:rPr lang="en-US" sz="1200" b="1" err="1">
                <a:solidFill>
                  <a:srgbClr val="007DBC"/>
                </a:solidFill>
                <a:effectLst/>
                <a:latin typeface="Open Sans" panose="020B0606030504020204" pitchFamily="34" charset="0"/>
                <a:ea typeface="Times New Roman" panose="02020603050405020304" pitchFamily="18" charset="0"/>
              </a:rPr>
              <a:t>unirse</a:t>
            </a:r>
            <a:r>
              <a:rPr lang="en-US" sz="1200" b="1">
                <a:solidFill>
                  <a:srgbClr val="007DBC"/>
                </a:solidFill>
                <a:effectLst/>
                <a:latin typeface="Open Sans" panose="020B0606030504020204" pitchFamily="34" charset="0"/>
                <a:ea typeface="Times New Roman" panose="02020603050405020304" pitchFamily="18" charset="0"/>
              </a:rPr>
              <a:t> a </a:t>
            </a:r>
            <a:r>
              <a:rPr lang="en-US" sz="1200" b="1" err="1">
                <a:solidFill>
                  <a:srgbClr val="007DBC"/>
                </a:solidFill>
                <a:effectLst/>
                <a:latin typeface="Open Sans" panose="020B0606030504020204" pitchFamily="34" charset="0"/>
                <a:ea typeface="Times New Roman" panose="02020603050405020304" pitchFamily="18" charset="0"/>
              </a:rPr>
              <a:t>grupos</a:t>
            </a:r>
            <a:r>
              <a:rPr lang="en-US" sz="1200" b="1">
                <a:solidFill>
                  <a:srgbClr val="007DBC"/>
                </a:solidFill>
                <a:effectLst/>
                <a:latin typeface="Open Sans" panose="020B0606030504020204" pitchFamily="34" charset="0"/>
                <a:ea typeface="Times New Roman" panose="02020603050405020304" pitchFamily="18" charset="0"/>
              </a:rPr>
              <a:t> </a:t>
            </a:r>
            <a:r>
              <a:rPr lang="en-US" sz="1200" b="1" err="1">
                <a:solidFill>
                  <a:srgbClr val="007DBC"/>
                </a:solidFill>
                <a:effectLst/>
                <a:latin typeface="Open Sans" panose="020B0606030504020204" pitchFamily="34" charset="0"/>
                <a:ea typeface="Times New Roman" panose="02020603050405020304" pitchFamily="18" charset="0"/>
              </a:rPr>
              <a:t>armados</a:t>
            </a:r>
            <a:r>
              <a:rPr lang="en-US" sz="1200" b="1">
                <a:solidFill>
                  <a:srgbClr val="007DBC"/>
                </a:solidFill>
                <a:effectLst/>
                <a:latin typeface="Open Sans" panose="020B0606030504020204" pitchFamily="34" charset="0"/>
                <a:ea typeface="Times New Roman" panose="02020603050405020304" pitchFamily="18" charset="0"/>
              </a:rPr>
              <a:t>, </a:t>
            </a:r>
            <a:r>
              <a:rPr lang="en-US" sz="1200" b="1" err="1">
                <a:solidFill>
                  <a:srgbClr val="007DBC"/>
                </a:solidFill>
                <a:effectLst/>
                <a:latin typeface="Open Sans" panose="020B0606030504020204" pitchFamily="34" charset="0"/>
                <a:ea typeface="Times New Roman" panose="02020603050405020304" pitchFamily="18" charset="0"/>
              </a:rPr>
              <a:t>prostitución</a:t>
            </a:r>
            <a:r>
              <a:rPr lang="en-US" sz="1200" b="1">
                <a:solidFill>
                  <a:srgbClr val="007DBC"/>
                </a:solidFill>
                <a:effectLst/>
                <a:latin typeface="Open Sans" panose="020B0606030504020204" pitchFamily="34" charset="0"/>
                <a:ea typeface="Times New Roman" panose="02020603050405020304" pitchFamily="18" charset="0"/>
              </a:rPr>
              <a:t>) </a:t>
            </a:r>
            <a:r>
              <a:rPr lang="en-US" sz="1200" b="1" err="1">
                <a:solidFill>
                  <a:srgbClr val="007DBC"/>
                </a:solidFill>
                <a:effectLst/>
                <a:latin typeface="Open Sans" panose="020B0606030504020204" pitchFamily="34" charset="0"/>
                <a:ea typeface="Times New Roman" panose="02020603050405020304" pitchFamily="18" charset="0"/>
              </a:rPr>
              <a:t>debido</a:t>
            </a:r>
            <a:r>
              <a:rPr lang="en-US" sz="1200" b="1">
                <a:solidFill>
                  <a:srgbClr val="007DBC"/>
                </a:solidFill>
                <a:effectLst/>
                <a:latin typeface="Open Sans" panose="020B0606030504020204" pitchFamily="34" charset="0"/>
                <a:ea typeface="Times New Roman" panose="02020603050405020304" pitchFamily="18" charset="0"/>
              </a:rPr>
              <a:t> a la </a:t>
            </a:r>
            <a:r>
              <a:rPr lang="en-US" sz="1200" i="1" err="1">
                <a:solidFill>
                  <a:srgbClr val="007DBC"/>
                </a:solidFill>
                <a:latin typeface="Open Sans" panose="020B0606030504020204" pitchFamily="34" charset="0"/>
                <a:cs typeface="Times New Roman" panose="02020603050405020304" pitchFamily="18" charset="0"/>
              </a:rPr>
              <a:t>falta</a:t>
            </a:r>
            <a:r>
              <a:rPr lang="en-US" sz="1200" i="1">
                <a:solidFill>
                  <a:srgbClr val="007DBC"/>
                </a:solidFill>
                <a:latin typeface="Open Sans" panose="020B0606030504020204" pitchFamily="34" charset="0"/>
                <a:cs typeface="Times New Roman" panose="02020603050405020304" pitchFamily="18" charset="0"/>
              </a:rPr>
              <a:t> de </a:t>
            </a:r>
            <a:r>
              <a:rPr lang="en-US" sz="1200" i="1" err="1">
                <a:solidFill>
                  <a:srgbClr val="007DBC"/>
                </a:solidFill>
                <a:latin typeface="Open Sans" panose="020B0606030504020204" pitchFamily="34" charset="0"/>
                <a:cs typeface="Times New Roman" panose="02020603050405020304" pitchFamily="18" charset="0"/>
              </a:rPr>
              <a:t>alimentos</a:t>
            </a:r>
            <a:r>
              <a:rPr lang="en-US" sz="1200" i="1">
                <a:solidFill>
                  <a:srgbClr val="007DBC"/>
                </a:solidFill>
                <a:latin typeface="Open Sans" panose="020B0606030504020204" pitchFamily="34" charset="0"/>
                <a:cs typeface="Times New Roman" panose="02020603050405020304" pitchFamily="18" charset="0"/>
              </a:rPr>
              <a:t> o de dinero para </a:t>
            </a:r>
            <a:r>
              <a:rPr lang="en-US" sz="1200" i="1" err="1">
                <a:solidFill>
                  <a:srgbClr val="007DBC"/>
                </a:solidFill>
                <a:latin typeface="Open Sans" panose="020B0606030504020204" pitchFamily="34" charset="0"/>
                <a:cs typeface="Times New Roman" panose="02020603050405020304" pitchFamily="18" charset="0"/>
              </a:rPr>
              <a:t>comprarlos</a:t>
            </a:r>
            <a:r>
              <a:rPr lang="en-US" sz="1200" i="1">
                <a:solidFill>
                  <a:srgbClr val="007DBC"/>
                </a:solidFill>
                <a:latin typeface="Open Sans" panose="020B0606030504020204" pitchFamily="34" charset="0"/>
                <a:cs typeface="Times New Roman" panose="02020603050405020304" pitchFamily="18" charset="0"/>
              </a:rPr>
              <a:t>?</a:t>
            </a:r>
          </a:p>
        </p:txBody>
      </p:sp>
      <p:sp>
        <p:nvSpPr>
          <p:cNvPr id="8" name="Rectangle 7">
            <a:extLst>
              <a:ext uri="{FF2B5EF4-FFF2-40B4-BE49-F238E27FC236}">
                <a16:creationId xmlns:a16="http://schemas.microsoft.com/office/drawing/2014/main" id="{75A29D5F-C3EC-2DCF-4429-E3D071F66844}"/>
              </a:ext>
            </a:extLst>
          </p:cNvPr>
          <p:cNvSpPr/>
          <p:nvPr/>
        </p:nvSpPr>
        <p:spPr>
          <a:xfrm>
            <a:off x="285226" y="5553512"/>
            <a:ext cx="1761688" cy="1098958"/>
          </a:xfrm>
          <a:prstGeom prst="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9481CADD-DF46-5029-FC9B-FC1D2A59E914}"/>
              </a:ext>
            </a:extLst>
          </p:cNvPr>
          <p:cNvSpPr>
            <a:spLocks noGrp="1"/>
          </p:cNvSpPr>
          <p:nvPr>
            <p:ph type="title"/>
          </p:nvPr>
        </p:nvSpPr>
        <p:spPr>
          <a:xfrm>
            <a:off x="824938" y="458414"/>
            <a:ext cx="10542124" cy="1152000"/>
          </a:xfrm>
        </p:spPr>
        <p:txBody>
          <a:bodyPr/>
          <a:lstStyle/>
          <a:p>
            <a:r>
              <a:rPr lang="en-US" sz="3600" b="0" kern="1400" spc="230">
                <a:solidFill>
                  <a:schemeClr val="tx1"/>
                </a:solidFill>
                <a:latin typeface="HALDEN SOLID" pitchFamily="2" charset="0"/>
              </a:rPr>
              <a:t>EJEMPLO DE DESCRIPCIÓN DE UNA ESTRATEGIA DE EMERGENCIA</a:t>
            </a:r>
          </a:p>
        </p:txBody>
      </p:sp>
      <p:sp>
        <p:nvSpPr>
          <p:cNvPr id="10" name="Rectangle 9">
            <a:extLst>
              <a:ext uri="{FF2B5EF4-FFF2-40B4-BE49-F238E27FC236}">
                <a16:creationId xmlns:a16="http://schemas.microsoft.com/office/drawing/2014/main" id="{CB7AA0B8-6693-374D-0CE7-FB52B452DCBC}"/>
              </a:ext>
            </a:extLst>
          </p:cNvPr>
          <p:cNvSpPr/>
          <p:nvPr/>
        </p:nvSpPr>
        <p:spPr>
          <a:xfrm>
            <a:off x="10888907" y="165668"/>
            <a:ext cx="1081609" cy="446714"/>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5373285-331B-B856-48C7-71A840F5FCBD}"/>
              </a:ext>
            </a:extLst>
          </p:cNvPr>
          <p:cNvSpPr txBox="1"/>
          <p:nvPr/>
        </p:nvSpPr>
        <p:spPr>
          <a:xfrm>
            <a:off x="10851155" y="235136"/>
            <a:ext cx="1157111" cy="307777"/>
          </a:xfrm>
          <a:prstGeom prst="rect">
            <a:avLst/>
          </a:prstGeom>
          <a:noFill/>
        </p:spPr>
        <p:txBody>
          <a:bodyPr wrap="square" rtlCol="0">
            <a:spAutoFit/>
          </a:bodyPr>
          <a:lstStyle/>
          <a:p>
            <a:pPr algn="ctr"/>
            <a:r>
              <a:rPr lang="en-US" sz="1400" b="1">
                <a:solidFill>
                  <a:srgbClr val="C00000"/>
                </a:solidFill>
              </a:rPr>
              <a:t>Emergencia</a:t>
            </a:r>
            <a:endParaRPr lang="en-US" b="1">
              <a:solidFill>
                <a:srgbClr val="C00000"/>
              </a:solidFill>
            </a:endParaRPr>
          </a:p>
        </p:txBody>
      </p:sp>
      <p:graphicFrame>
        <p:nvGraphicFramePr>
          <p:cNvPr id="4" name="Content Placeholder 3">
            <a:extLst>
              <a:ext uri="{FF2B5EF4-FFF2-40B4-BE49-F238E27FC236}">
                <a16:creationId xmlns:a16="http://schemas.microsoft.com/office/drawing/2014/main" id="{5A521623-4A9B-BF45-EF9F-CC1152358744}"/>
              </a:ext>
            </a:extLst>
          </p:cNvPr>
          <p:cNvGraphicFramePr>
            <a:graphicFrameLocks noGrp="1"/>
          </p:cNvGraphicFramePr>
          <p:nvPr>
            <p:ph idx="1"/>
            <p:extLst>
              <p:ext uri="{D42A27DB-BD31-4B8C-83A1-F6EECF244321}">
                <p14:modId xmlns:p14="http://schemas.microsoft.com/office/powerpoint/2010/main" val="1191585254"/>
              </p:ext>
            </p:extLst>
          </p:nvPr>
        </p:nvGraphicFramePr>
        <p:xfrm>
          <a:off x="887123" y="2179270"/>
          <a:ext cx="10542587" cy="4444021"/>
        </p:xfrm>
        <a:graphic>
          <a:graphicData uri="http://schemas.openxmlformats.org/drawingml/2006/table">
            <a:tbl>
              <a:tblPr firstRow="1" firstCol="1" bandRow="1"/>
              <a:tblGrid>
                <a:gridCol w="3858587">
                  <a:extLst>
                    <a:ext uri="{9D8B030D-6E8A-4147-A177-3AD203B41FA5}">
                      <a16:colId xmlns:a16="http://schemas.microsoft.com/office/drawing/2014/main" val="3592757116"/>
                    </a:ext>
                  </a:extLst>
                </a:gridCol>
                <a:gridCol w="3649844">
                  <a:extLst>
                    <a:ext uri="{9D8B030D-6E8A-4147-A177-3AD203B41FA5}">
                      <a16:colId xmlns:a16="http://schemas.microsoft.com/office/drawing/2014/main" val="2206734367"/>
                    </a:ext>
                  </a:extLst>
                </a:gridCol>
                <a:gridCol w="3034156">
                  <a:extLst>
                    <a:ext uri="{9D8B030D-6E8A-4147-A177-3AD203B41FA5}">
                      <a16:colId xmlns:a16="http://schemas.microsoft.com/office/drawing/2014/main" val="3305966542"/>
                    </a:ext>
                  </a:extLst>
                </a:gridCol>
              </a:tblGrid>
              <a:tr h="146028">
                <a:tc>
                  <a:txBody>
                    <a:bodyPr/>
                    <a:lstStyle/>
                    <a:p>
                      <a:pPr marL="0" marR="0" algn="l">
                        <a:lnSpc>
                          <a:spcPct val="115000"/>
                        </a:lnSpc>
                        <a:spcBef>
                          <a:spcPts val="0"/>
                        </a:spcBef>
                        <a:spcAft>
                          <a:spcPts val="600"/>
                        </a:spcAft>
                        <a:tabLst>
                          <a:tab pos="3329940" algn="l"/>
                        </a:tabLst>
                      </a:pPr>
                      <a:r>
                        <a:rPr lang="en-GB" sz="900" kern="600">
                          <a:solidFill>
                            <a:srgbClr val="FFFFFF"/>
                          </a:solidFill>
                          <a:effectLst/>
                          <a:latin typeface="Open Sans" panose="020B0606030504020204" pitchFamily="34" charset="0"/>
                          <a:ea typeface="Times New Roman" panose="02020603050405020304" pitchFamily="18" charset="0"/>
                          <a:cs typeface="Open Sans" panose="020B0606030504020204" pitchFamily="34" charset="0"/>
                        </a:rPr>
                        <a:t>Racionalidad/uso</a:t>
                      </a:r>
                    </a:p>
                    <a:p>
                      <a:pPr marL="0" marR="0" algn="l">
                        <a:lnSpc>
                          <a:spcPct val="115000"/>
                        </a:lnSpc>
                        <a:spcBef>
                          <a:spcPts val="0"/>
                        </a:spcBef>
                        <a:spcAft>
                          <a:spcPts val="600"/>
                        </a:spcAft>
                        <a:tabLst>
                          <a:tab pos="3329940" algn="l"/>
                        </a:tabLst>
                      </a:pP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003E5E"/>
                    </a:solidFill>
                  </a:tcPr>
                </a:tc>
                <a:tc>
                  <a:txBody>
                    <a:bodyPr/>
                    <a:lstStyle/>
                    <a:p>
                      <a:pPr marL="0" marR="0" algn="l">
                        <a:lnSpc>
                          <a:spcPct val="115000"/>
                        </a:lnSpc>
                        <a:spcBef>
                          <a:spcPts val="0"/>
                        </a:spcBef>
                        <a:spcAft>
                          <a:spcPts val="600"/>
                        </a:spcAft>
                        <a:tabLst>
                          <a:tab pos="3329940" algn="l"/>
                        </a:tabLst>
                      </a:pPr>
                      <a:r>
                        <a:rPr lang="en-GB" sz="900" kern="600">
                          <a:solidFill>
                            <a:srgbClr val="FFFFFF"/>
                          </a:solidFill>
                          <a:effectLst/>
                          <a:latin typeface="Open Sans" panose="020B0606030504020204" pitchFamily="34" charset="0"/>
                          <a:ea typeface="Times New Roman" panose="02020603050405020304" pitchFamily="18" charset="0"/>
                          <a:cs typeface="Open Sans" panose="020B0606030504020204" pitchFamily="34" charset="0"/>
                        </a:rPr>
                        <a:t>¿Qué significa cada opción de respuesta?</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003E5E"/>
                    </a:solidFill>
                  </a:tcPr>
                </a:tc>
                <a:tc>
                  <a:txBody>
                    <a:bodyPr/>
                    <a:lstStyle/>
                    <a:p>
                      <a:pPr marL="0" marR="0" algn="l">
                        <a:lnSpc>
                          <a:spcPct val="115000"/>
                        </a:lnSpc>
                        <a:spcBef>
                          <a:spcPts val="0"/>
                        </a:spcBef>
                        <a:spcAft>
                          <a:spcPts val="600"/>
                        </a:spcAft>
                        <a:tabLst>
                          <a:tab pos="3329940" algn="l"/>
                        </a:tabLst>
                      </a:pPr>
                      <a:r>
                        <a:rPr lang="en-GB" sz="900" kern="600">
                          <a:solidFill>
                            <a:srgbClr val="FFFFFF"/>
                          </a:solidFill>
                          <a:effectLst/>
                          <a:latin typeface="Open Sans" panose="020B0606030504020204" pitchFamily="34" charset="0"/>
                          <a:ea typeface="Times New Roman" panose="02020603050405020304" pitchFamily="18" charset="0"/>
                          <a:cs typeface="Open Sans" panose="020B0606030504020204" pitchFamily="34" charset="0"/>
                        </a:rPr>
                        <a:t>Ejemplos de verificación</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003E5E"/>
                    </a:solidFill>
                  </a:tcPr>
                </a:tc>
                <a:extLst>
                  <a:ext uri="{0D108BD9-81ED-4DB2-BD59-A6C34878D82A}">
                    <a16:rowId xmlns:a16="http://schemas.microsoft.com/office/drawing/2014/main" val="4288007536"/>
                  </a:ext>
                </a:extLst>
              </a:tr>
              <a:tr h="1832716">
                <a:tc rowSpan="4">
                  <a:txBody>
                    <a:bodyPr/>
                    <a:lstStyle/>
                    <a:p>
                      <a:pPr marL="0" marR="0" algn="l">
                        <a:lnSpc>
                          <a:spcPct val="115000"/>
                        </a:lnSpc>
                        <a:spcBef>
                          <a:spcPts val="0"/>
                        </a:spcBef>
                        <a:spcAft>
                          <a:spcPts val="600"/>
                        </a:spcAft>
                        <a:tabLst>
                          <a:tab pos="3329940" algn="l"/>
                        </a:tabLst>
                      </a:pPr>
                      <a:r>
                        <a:rPr lang="en-GB" sz="800" kern="600" dirty="0" err="1">
                          <a:solidFill>
                            <a:srgbClr val="000000"/>
                          </a:solidFill>
                          <a:effectLst/>
                          <a:latin typeface="Open Sans" panose="020B0606030504020204" pitchFamily="34" charset="0"/>
                          <a:ea typeface="MS Mincho" panose="02020609040205080304" pitchFamily="49" charset="-128"/>
                          <a:cs typeface="Open Sans" panose="020B0606030504020204" pitchFamily="34" charset="0"/>
                        </a:rPr>
                        <a:t>Justificación</a:t>
                      </a:r>
                      <a:r>
                        <a:rPr lang="en-GB" sz="800" kern="600" dirty="0">
                          <a:solidFill>
                            <a:srgbClr val="000000"/>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Esta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estrategia</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de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afrontamiento</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se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refiere</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actividades</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generadoras</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de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ingresos</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que son de alto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riesgo</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o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socialmente</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degradantes</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por</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lo que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conllevan</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una</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pérdida</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de la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dignidad</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humana</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y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plantean</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riesgos</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de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protección</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para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los</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miembros</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del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hogar</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implicados</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a:t>
                      </a:r>
                      <a:endParaRPr lang="en-US"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endParaRPr>
                    </a:p>
                    <a:p>
                      <a:pPr marL="0" marR="0" algn="l">
                        <a:lnSpc>
                          <a:spcPct val="115000"/>
                        </a:lnSpc>
                        <a:spcBef>
                          <a:spcPts val="0"/>
                        </a:spcBef>
                        <a:spcAft>
                          <a:spcPts val="600"/>
                        </a:spcAft>
                        <a:tabLst>
                          <a:tab pos="3329940" algn="l"/>
                        </a:tabLst>
                      </a:pPr>
                      <a:r>
                        <a:rPr lang="es-419" sz="800" kern="600" dirty="0">
                          <a:solidFill>
                            <a:srgbClr val="000000"/>
                          </a:solidFill>
                          <a:effectLst/>
                          <a:latin typeface="Open Sans" panose="020B0606030504020204" pitchFamily="34" charset="0"/>
                          <a:ea typeface="MS Mincho" panose="02020609040205080304" pitchFamily="49" charset="-128"/>
                          <a:cs typeface="Open Sans" panose="020B0606030504020204" pitchFamily="34" charset="0"/>
                        </a:rPr>
                        <a:t>Consideraciones y uso</a:t>
                      </a:r>
                      <a:r>
                        <a:rPr lang="en-US" sz="800" kern="6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Necesidad</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de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hacer</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hincapié</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en</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las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razones</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para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dedicarse</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actividades</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ilegales</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 menudo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puede</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ser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económicamente</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gratificante</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por</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ejemplo</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el</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contrabando</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la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venta</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de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drogas</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y la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gente</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lo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hace</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por</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eso</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no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porque</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estén</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desesperados</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o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necesitados</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de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alimentos</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Evitar</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utilizar</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esta</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estrategia</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en</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contextos</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en</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los</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que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los</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hogares</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teman</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denunciar</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tales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actividades</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600"/>
                        </a:spcAft>
                        <a:tabLst>
                          <a:tab pos="3329940" algn="l"/>
                        </a:tabLst>
                      </a:pP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Algunas</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actividades</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son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ilegales</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por</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ley,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pero</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siguen</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considerándose</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actividades</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normales</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como</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la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producción</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de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carbón</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vegetal, o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los</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refugiados</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que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por</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ley no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pueden</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trabajar</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fuera</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de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los</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campamentos</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Dado que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estas</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actividades</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se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aceptan</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regularmente</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no se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calificarían</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de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estrategia</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de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emergencia</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600"/>
                        </a:spcAft>
                      </a:pPr>
                      <a:r>
                        <a:rPr lang="en-US" sz="800" kern="1200" dirty="0" err="1">
                          <a:solidFill>
                            <a:srgbClr val="333333"/>
                          </a:solidFill>
                          <a:effectLst/>
                          <a:latin typeface="Segoe UI" panose="020B0502040204020203" pitchFamily="34" charset="0"/>
                          <a:ea typeface="MS Mincho" panose="02020609040205080304" pitchFamily="49" charset="-128"/>
                          <a:cs typeface="Arial" panose="020B0604020202020204" pitchFamily="34" charset="0"/>
                        </a:rPr>
                        <a:t>Gravedad</a:t>
                      </a:r>
                      <a:r>
                        <a:rPr lang="en-US" sz="800" kern="1200" dirty="0">
                          <a:solidFill>
                            <a:srgbClr val="333333"/>
                          </a:solidFill>
                          <a:effectLst/>
                          <a:latin typeface="Segoe UI" panose="020B0502040204020203" pitchFamily="34" charset="0"/>
                          <a:ea typeface="MS Mincho" panose="02020609040205080304" pitchFamily="49" charset="-128"/>
                          <a:cs typeface="Arial" panose="020B0604020202020204" pitchFamily="34" charset="0"/>
                        </a:rPr>
                        <a:t>: </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La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gravedad</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de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esta</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estrategia</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es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casi</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siempre</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de "</a:t>
                      </a:r>
                      <a:r>
                        <a:rPr lang="en-GB" sz="800" kern="600" dirty="0" err="1">
                          <a:effectLst/>
                          <a:latin typeface="Open Sans" panose="020B0606030504020204" pitchFamily="34" charset="0"/>
                          <a:ea typeface="MS Mincho" panose="02020609040205080304" pitchFamily="49" charset="-128"/>
                          <a:cs typeface="Open Sans" panose="020B0606030504020204" pitchFamily="34" charset="0"/>
                        </a:rPr>
                        <a:t>emergencia</a:t>
                      </a:r>
                      <a:r>
                        <a:rPr lang="en-GB" sz="800" kern="600" dirty="0">
                          <a:effectLst/>
                          <a:latin typeface="Open Sans" panose="020B0606030504020204" pitchFamily="34" charset="0"/>
                          <a:ea typeface="MS Mincho" panose="02020609040205080304" pitchFamily="49" charset="-128"/>
                          <a:cs typeface="Open Sans" panose="020B0606030504020204" pitchFamily="34" charset="0"/>
                        </a:rPr>
                        <a:t>". </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600"/>
                        </a:spcAft>
                      </a:pPr>
                      <a:r>
                        <a:rPr lang="en-GB" sz="800" kern="600">
                          <a:effectLst/>
                          <a:latin typeface="Open Sans" panose="020B0606030504020204" pitchFamily="34" charset="0"/>
                          <a:ea typeface="MS Mincho" panose="02020609040205080304" pitchFamily="49" charset="-128"/>
                          <a:cs typeface="Open Sans" panose="020B0606030504020204" pitchFamily="34" charset="0"/>
                        </a:rPr>
                        <a:t>No, no había necesidad de dedicarse a trabajos o actividades generadoras de ingresos socialmente degradantes, de alto riesgo, explotadores o que pusieran en peligro la vida porque el hogar no sufría escasez de alimentos o falta de dinero para comprarlos o había aplicado otra estrategia de supervivencia.</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600"/>
                        </a:spcAft>
                        <a:tabLst>
                          <a:tab pos="3329940" algn="l"/>
                        </a:tabLst>
                      </a:pPr>
                      <a:r>
                        <a:rPr lang="en-GB" sz="800" kern="600">
                          <a:solidFill>
                            <a:srgbClr val="FFFFFF"/>
                          </a:solidFill>
                          <a:effectLst/>
                          <a:highlight>
                            <a:srgbClr val="008B8B"/>
                          </a:highlight>
                          <a:latin typeface="Open Sans" panose="020B0606030504020204" pitchFamily="34" charset="0"/>
                          <a:ea typeface="MS Mincho" panose="02020609040205080304" pitchFamily="49" charset="-128"/>
                          <a:cs typeface="Open Sans" panose="020B0606030504020204" pitchFamily="34" charset="0"/>
                        </a:rPr>
                        <a:t>Es necesario sondear para garantizar la selección de la respuesta más adecuada. </a:t>
                      </a:r>
                      <a:endParaRPr lang="en-US" sz="1000">
                        <a:effectLs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600"/>
                        </a:spcAft>
                        <a:tabLst>
                          <a:tab pos="3329940" algn="l"/>
                        </a:tabLst>
                      </a:pPr>
                      <a:r>
                        <a:rPr lang="en-GB" sz="800" kern="600">
                          <a:effectLst/>
                          <a:latin typeface="Open Sans" panose="020B0606030504020204" pitchFamily="34" charset="0"/>
                          <a:ea typeface="MS Mincho" panose="02020609040205080304" pitchFamily="49" charset="-128"/>
                          <a:cs typeface="Open Sans" panose="020B0606030504020204" pitchFamily="34" charset="0"/>
                        </a:rPr>
                        <a:t>El sondeo debe ser específico para cada contexto y referirse a las actividades socialmente degradantes, de riesgo o de explotación más comunes. Por ejemplo, si el contrabando es una actividad habitual de los hogares vulnerables, el sondeo debe centrarse en ella, entre otras. Se pueden utilizar diferentes términos para describir estas actividades con el fin de suavizar el lenguaje. Por ejemplo, el contrabando puede reformularse como cruzar la frontera con mercancías no registradas. Otro ejemplo: unirse a grupos armados podría reformularse como participar en grupos para proteger a sus familias/comunidades.</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extLst>
                  <a:ext uri="{0D108BD9-81ED-4DB2-BD59-A6C34878D82A}">
                    <a16:rowId xmlns:a16="http://schemas.microsoft.com/office/drawing/2014/main" val="3685380965"/>
                  </a:ext>
                </a:extLst>
              </a:tr>
              <a:tr h="507739">
                <a:tc vMerge="1">
                  <a:txBody>
                    <a:bodyPr/>
                    <a:lstStyle/>
                    <a:p>
                      <a:pPr rtl="1"/>
                      <a:endParaRPr lang="ar-SY"/>
                    </a:p>
                  </a:txBody>
                  <a:tcPr/>
                </a:tc>
                <a:tc>
                  <a:txBody>
                    <a:bodyPr/>
                    <a:lstStyle/>
                    <a:p>
                      <a:pPr marL="0" marR="0" algn="l">
                        <a:lnSpc>
                          <a:spcPct val="115000"/>
                        </a:lnSpc>
                        <a:spcBef>
                          <a:spcPts val="0"/>
                        </a:spcBef>
                        <a:spcAft>
                          <a:spcPts val="600"/>
                        </a:spcAft>
                        <a:tabLst>
                          <a:tab pos="3329940" algn="l"/>
                        </a:tabLst>
                      </a:pPr>
                      <a:r>
                        <a:rPr lang="en-GB" sz="800" kern="600">
                          <a:effectLst/>
                          <a:latin typeface="Open Sans" panose="020B0606030504020204" pitchFamily="34" charset="0"/>
                          <a:ea typeface="MS Mincho" panose="02020609040205080304" pitchFamily="49" charset="-128"/>
                          <a:cs typeface="Open Sans" panose="020B0606030504020204" pitchFamily="34" charset="0"/>
                        </a:rPr>
                        <a:t>Sí, el hogar tuvo que realizar trabajos o actividades generadoras de ingresos socialmente degradantes, de alto riesgo, explotadores o que ponían en peligro la vida en los últimos 30 días debido a la falta de alimentos o de dinero para comprarlos.</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600"/>
                        </a:spcAft>
                        <a:tabLst>
                          <a:tab pos="3329940" algn="l"/>
                        </a:tabLst>
                      </a:pPr>
                      <a:r>
                        <a:rPr lang="en-GB" sz="800" kern="600">
                          <a:effectLst/>
                          <a:latin typeface="Open Sans" panose="020B0606030504020204" pitchFamily="34" charset="0"/>
                          <a:ea typeface="MS Mincho" panose="02020609040205080304" pitchFamily="49" charset="-128"/>
                          <a:cs typeface="Open Sans" panose="020B0606030504020204" pitchFamily="34" charset="0"/>
                        </a:rPr>
                        <a:t>Asegura que esta estrategia se aplicó por falta de alimentos o de dinero para comprarlos. </a:t>
                      </a:r>
                      <a:endParaRPr lang="en-US" sz="1000">
                        <a:effectLs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600"/>
                        </a:spcAft>
                        <a:tabLst>
                          <a:tab pos="3329940" algn="l"/>
                        </a:tabLst>
                      </a:pPr>
                      <a:r>
                        <a:rPr lang="en-GB" sz="800" kern="600">
                          <a:effectLst/>
                          <a:latin typeface="Open Sans" panose="020B0606030504020204" pitchFamily="34" charset="0"/>
                          <a:ea typeface="MS Mincho" panose="02020609040205080304" pitchFamily="49" charset="-128"/>
                          <a:cs typeface="Open Sans" panose="020B0606030504020204" pitchFamily="34" charset="0"/>
                        </a:rPr>
                        <a:t> </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extLst>
                  <a:ext uri="{0D108BD9-81ED-4DB2-BD59-A6C34878D82A}">
                    <a16:rowId xmlns:a16="http://schemas.microsoft.com/office/drawing/2014/main" val="1892073228"/>
                  </a:ext>
                </a:extLst>
              </a:tr>
              <a:tr h="579655">
                <a:tc vMerge="1">
                  <a:txBody>
                    <a:bodyPr/>
                    <a:lstStyle/>
                    <a:p>
                      <a:pPr rtl="1"/>
                      <a:endParaRPr lang="ar-SY"/>
                    </a:p>
                  </a:txBody>
                  <a:tcPr/>
                </a:tc>
                <a:tc>
                  <a:txBody>
                    <a:bodyPr/>
                    <a:lstStyle/>
                    <a:p>
                      <a:pPr marL="0" marR="0" algn="l">
                        <a:lnSpc>
                          <a:spcPct val="115000"/>
                        </a:lnSpc>
                        <a:spcBef>
                          <a:spcPts val="0"/>
                        </a:spcBef>
                        <a:spcAft>
                          <a:spcPts val="600"/>
                        </a:spcAft>
                      </a:pPr>
                      <a:r>
                        <a:rPr lang="en-GB" sz="800" kern="600">
                          <a:effectLst/>
                          <a:latin typeface="Open Sans" panose="020B0606030504020204" pitchFamily="34" charset="0"/>
                          <a:ea typeface="MS Mincho" panose="02020609040205080304" pitchFamily="49" charset="-128"/>
                          <a:cs typeface="Open Sans" panose="020B0606030504020204" pitchFamily="34" charset="0"/>
                        </a:rPr>
                        <a:t>No, porque el hogar ya ha realizado trabajos o actividades generadoras de ingresos socialmente degradantes, de alto riesgo, explotadores o que ponen en peligro la vida en los últimos 12 meses y esta estrategia se ha agotado, ya que continuar tendría consecuencias más graves.</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600"/>
                        </a:spcAft>
                        <a:tabLst>
                          <a:tab pos="3329940" algn="l"/>
                        </a:tabLst>
                      </a:pPr>
                      <a:r>
                        <a:rPr lang="en-GB" sz="800" kern="600">
                          <a:effectLst/>
                          <a:latin typeface="Open Sans" panose="020B0606030504020204" pitchFamily="34" charset="0"/>
                          <a:ea typeface="MS Mincho" panose="02020609040205080304" pitchFamily="49" charset="-128"/>
                          <a:cs typeface="Open Sans" panose="020B0606030504020204" pitchFamily="34" charset="0"/>
                        </a:rPr>
                        <a:t> </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extLst>
                  <a:ext uri="{0D108BD9-81ED-4DB2-BD59-A6C34878D82A}">
                    <a16:rowId xmlns:a16="http://schemas.microsoft.com/office/drawing/2014/main" val="861540411"/>
                  </a:ext>
                </a:extLst>
              </a:tr>
              <a:tr h="1024137">
                <a:tc vMerge="1">
                  <a:txBody>
                    <a:bodyPr/>
                    <a:lstStyle/>
                    <a:p>
                      <a:pPr rtl="1"/>
                      <a:endParaRPr lang="ar-SY"/>
                    </a:p>
                  </a:txBody>
                  <a:tcPr/>
                </a:tc>
                <a:tc>
                  <a:txBody>
                    <a:bodyPr/>
                    <a:lstStyle/>
                    <a:p>
                      <a:pPr marL="0" marR="0" algn="l">
                        <a:lnSpc>
                          <a:spcPct val="115000"/>
                        </a:lnSpc>
                        <a:spcBef>
                          <a:spcPts val="0"/>
                        </a:spcBef>
                        <a:spcAft>
                          <a:spcPts val="600"/>
                        </a:spcAft>
                        <a:tabLst>
                          <a:tab pos="3329940" algn="l"/>
                        </a:tabLst>
                      </a:pPr>
                      <a:r>
                        <a:rPr lang="en-GB" sz="800" kern="600">
                          <a:solidFill>
                            <a:srgbClr val="DC480E"/>
                          </a:solidFill>
                          <a:effectLst/>
                          <a:latin typeface="Open Sans" panose="020B0606030504020204" pitchFamily="34" charset="0"/>
                          <a:ea typeface="MS Mincho" panose="02020609040205080304" pitchFamily="49" charset="-128"/>
                          <a:cs typeface="Open Sans" panose="020B0606030504020204" pitchFamily="34" charset="0"/>
                        </a:rPr>
                        <a:t>No </a:t>
                      </a:r>
                      <a:r>
                        <a:rPr lang="en-GB" sz="800" kern="600" err="1">
                          <a:solidFill>
                            <a:srgbClr val="DC480E"/>
                          </a:solidFill>
                          <a:effectLst/>
                          <a:latin typeface="Open Sans" panose="020B0606030504020204" pitchFamily="34" charset="0"/>
                          <a:ea typeface="MS Mincho" panose="02020609040205080304" pitchFamily="49" charset="-128"/>
                          <a:cs typeface="Open Sans" panose="020B0606030504020204" pitchFamily="34" charset="0"/>
                        </a:rPr>
                        <a:t>aplica</a:t>
                      </a:r>
                      <a:r>
                        <a:rPr lang="en-GB" sz="800" kern="600">
                          <a:solidFill>
                            <a:srgbClr val="DC480E"/>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err="1">
                          <a:solidFill>
                            <a:srgbClr val="DC480E"/>
                          </a:solidFill>
                          <a:effectLst/>
                          <a:latin typeface="Open Sans" panose="020B0606030504020204" pitchFamily="34" charset="0"/>
                          <a:ea typeface="MS Mincho" panose="02020609040205080304" pitchFamily="49" charset="-128"/>
                          <a:cs typeface="Open Sans" panose="020B0606030504020204" pitchFamily="34" charset="0"/>
                        </a:rPr>
                        <a:t>Esta</a:t>
                      </a:r>
                      <a:r>
                        <a:rPr lang="en-GB" sz="800" kern="600">
                          <a:solidFill>
                            <a:srgbClr val="DC480E"/>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err="1">
                          <a:solidFill>
                            <a:srgbClr val="DC480E"/>
                          </a:solidFill>
                          <a:effectLst/>
                          <a:latin typeface="Open Sans" panose="020B0606030504020204" pitchFamily="34" charset="0"/>
                          <a:ea typeface="MS Mincho" panose="02020609040205080304" pitchFamily="49" charset="-128"/>
                          <a:cs typeface="Open Sans" panose="020B0606030504020204" pitchFamily="34" charset="0"/>
                        </a:rPr>
                        <a:t>opción</a:t>
                      </a:r>
                      <a:r>
                        <a:rPr lang="en-GB" sz="800" kern="600">
                          <a:solidFill>
                            <a:srgbClr val="DC480E"/>
                          </a:solidFill>
                          <a:effectLst/>
                          <a:latin typeface="Open Sans" panose="020B0606030504020204" pitchFamily="34" charset="0"/>
                          <a:ea typeface="MS Mincho" panose="02020609040205080304" pitchFamily="49" charset="-128"/>
                          <a:cs typeface="Open Sans" panose="020B0606030504020204" pitchFamily="34" charset="0"/>
                        </a:rPr>
                        <a:t> de </a:t>
                      </a:r>
                      <a:r>
                        <a:rPr lang="en-GB" sz="800" kern="600" err="1">
                          <a:solidFill>
                            <a:srgbClr val="DC480E"/>
                          </a:solidFill>
                          <a:effectLst/>
                          <a:latin typeface="Open Sans" panose="020B0606030504020204" pitchFamily="34" charset="0"/>
                          <a:ea typeface="MS Mincho" panose="02020609040205080304" pitchFamily="49" charset="-128"/>
                          <a:cs typeface="Open Sans" panose="020B0606030504020204" pitchFamily="34" charset="0"/>
                        </a:rPr>
                        <a:t>respuesta</a:t>
                      </a:r>
                      <a:r>
                        <a:rPr lang="en-GB" sz="800" kern="600">
                          <a:solidFill>
                            <a:srgbClr val="DC480E"/>
                          </a:solidFill>
                          <a:effectLst/>
                          <a:latin typeface="Open Sans" panose="020B0606030504020204" pitchFamily="34" charset="0"/>
                          <a:ea typeface="MS Mincho" panose="02020609040205080304" pitchFamily="49" charset="-128"/>
                          <a:cs typeface="Open Sans" panose="020B0606030504020204" pitchFamily="34" charset="0"/>
                        </a:rPr>
                        <a:t> no se </a:t>
                      </a:r>
                      <a:r>
                        <a:rPr lang="en-GB" sz="800" kern="600" err="1">
                          <a:solidFill>
                            <a:srgbClr val="DC480E"/>
                          </a:solidFill>
                          <a:effectLst/>
                          <a:latin typeface="Open Sans" panose="020B0606030504020204" pitchFamily="34" charset="0"/>
                          <a:ea typeface="MS Mincho" panose="02020609040205080304" pitchFamily="49" charset="-128"/>
                          <a:cs typeface="Open Sans" panose="020B0606030504020204" pitchFamily="34" charset="0"/>
                        </a:rPr>
                        <a:t>aplica</a:t>
                      </a:r>
                      <a:r>
                        <a:rPr lang="en-GB" sz="800" kern="600">
                          <a:solidFill>
                            <a:srgbClr val="DC480E"/>
                          </a:solidFill>
                          <a:effectLst/>
                          <a:latin typeface="Open Sans" panose="020B0606030504020204" pitchFamily="34" charset="0"/>
                          <a:ea typeface="MS Mincho" panose="02020609040205080304" pitchFamily="49" charset="-128"/>
                          <a:cs typeface="Open Sans" panose="020B0606030504020204" pitchFamily="34" charset="0"/>
                        </a:rPr>
                        <a:t> a </a:t>
                      </a:r>
                      <a:r>
                        <a:rPr lang="en-GB" sz="800" kern="600" err="1">
                          <a:solidFill>
                            <a:srgbClr val="DC480E"/>
                          </a:solidFill>
                          <a:effectLst/>
                          <a:latin typeface="Open Sans" panose="020B0606030504020204" pitchFamily="34" charset="0"/>
                          <a:ea typeface="MS Mincho" panose="02020609040205080304" pitchFamily="49" charset="-128"/>
                          <a:cs typeface="Open Sans" panose="020B0606030504020204" pitchFamily="34" charset="0"/>
                        </a:rPr>
                        <a:t>esta</a:t>
                      </a:r>
                      <a:r>
                        <a:rPr lang="en-GB" sz="800" kern="600">
                          <a:solidFill>
                            <a:srgbClr val="DC480E"/>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err="1">
                          <a:solidFill>
                            <a:srgbClr val="DC480E"/>
                          </a:solidFill>
                          <a:effectLst/>
                          <a:latin typeface="Open Sans" panose="020B0606030504020204" pitchFamily="34" charset="0"/>
                          <a:ea typeface="MS Mincho" panose="02020609040205080304" pitchFamily="49" charset="-128"/>
                          <a:cs typeface="Open Sans" panose="020B0606030504020204" pitchFamily="34" charset="0"/>
                        </a:rPr>
                        <a:t>estrategia</a:t>
                      </a:r>
                      <a:r>
                        <a:rPr lang="en-GB" sz="800" kern="600">
                          <a:solidFill>
                            <a:srgbClr val="DC480E"/>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err="1">
                          <a:solidFill>
                            <a:srgbClr val="DC480E"/>
                          </a:solidFill>
                          <a:effectLst/>
                          <a:latin typeface="Open Sans" panose="020B0606030504020204" pitchFamily="34" charset="0"/>
                          <a:ea typeface="MS Mincho" panose="02020609040205080304" pitchFamily="49" charset="-128"/>
                          <a:cs typeface="Open Sans" panose="020B0606030504020204" pitchFamily="34" charset="0"/>
                        </a:rPr>
                        <a:t>específica</a:t>
                      </a:r>
                      <a:r>
                        <a:rPr lang="en-GB" sz="800" kern="600">
                          <a:solidFill>
                            <a:srgbClr val="DC480E"/>
                          </a:solidFill>
                          <a:effectLst/>
                          <a:latin typeface="Open Sans" panose="020B0606030504020204" pitchFamily="34" charset="0"/>
                          <a:ea typeface="MS Mincho" panose="02020609040205080304" pitchFamily="49" charset="-128"/>
                          <a:cs typeface="Open Sans" panose="020B0606030504020204" pitchFamily="34" charset="0"/>
                        </a:rPr>
                        <a:t>.</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spcBef>
                          <a:spcPts val="0"/>
                        </a:spcBef>
                        <a:spcAft>
                          <a:spcPts val="0"/>
                        </a:spcAft>
                      </a:pP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No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aplicable</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no es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una</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opción</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para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esta</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pregunta</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porque</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técnicamente</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podría</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ser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aplicable</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todos</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los</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hogares</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si</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realmente</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están</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necesitados</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endParaRPr lang="en-US"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endParaRPr>
                    </a:p>
                    <a:p>
                      <a:pPr marL="0" marR="0" algn="l">
                        <a:spcBef>
                          <a:spcPts val="0"/>
                        </a:spcBef>
                        <a:spcAft>
                          <a:spcPts val="0"/>
                        </a:spcAft>
                      </a:pP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Aunque</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los</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hogares</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que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aplican</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esta</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estrategia</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podrían</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tener</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dudas</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 la hora de responder a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esta</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pregunta</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es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necesario</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preguntar</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para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saber</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si</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han</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alcanzado</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un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nivel</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de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emergencia</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y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han</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empleado</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dicha</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lang="en-GB" sz="800" kern="600" dirty="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estrategia</a:t>
                      </a: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a:t>
                      </a:r>
                      <a:endParaRPr lang="en-US"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extLst>
                  <a:ext uri="{0D108BD9-81ED-4DB2-BD59-A6C34878D82A}">
                    <a16:rowId xmlns:a16="http://schemas.microsoft.com/office/drawing/2014/main" val="213664701"/>
                  </a:ext>
                </a:extLst>
              </a:tr>
            </a:tbl>
          </a:graphicData>
        </a:graphic>
      </p:graphicFrame>
      <p:sp>
        <p:nvSpPr>
          <p:cNvPr id="6" name="Rectangle 5">
            <a:extLst>
              <a:ext uri="{FF2B5EF4-FFF2-40B4-BE49-F238E27FC236}">
                <a16:creationId xmlns:a16="http://schemas.microsoft.com/office/drawing/2014/main" id="{1C2F5766-2428-187D-0D75-DCA278DB8A12}"/>
              </a:ext>
            </a:extLst>
          </p:cNvPr>
          <p:cNvSpPr/>
          <p:nvPr/>
        </p:nvSpPr>
        <p:spPr>
          <a:xfrm>
            <a:off x="4709160" y="5538923"/>
            <a:ext cx="6720550" cy="1098958"/>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2FE557C-5E3D-DB49-88C7-DE7C9CEDF719}"/>
              </a:ext>
            </a:extLst>
          </p:cNvPr>
          <p:cNvSpPr/>
          <p:nvPr/>
        </p:nvSpPr>
        <p:spPr>
          <a:xfrm>
            <a:off x="8353137" y="2545965"/>
            <a:ext cx="3169630" cy="192297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5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kern="1400" spc="230">
                <a:solidFill>
                  <a:srgbClr val="FFFFFE"/>
                </a:solidFill>
                <a:latin typeface="HALDEN SOLID" pitchFamily="2" charset="0"/>
                <a:ea typeface="Open Sans Extrabold" panose="020B0606030504020204" pitchFamily="34" charset="0"/>
                <a:cs typeface="Open Sans Extrabold" panose="020B0606030504020204" pitchFamily="34" charset="0"/>
              </a:rPr>
              <a:t>Diseño de módulos</a:t>
            </a:r>
            <a:endParaRPr lang="en-GB" b="0" kern="1400" spc="23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1580366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62882-FA6B-40D4-B72A-285E1CC5F710}"/>
              </a:ext>
            </a:extLst>
          </p:cNvPr>
          <p:cNvSpPr>
            <a:spLocks noGrp="1"/>
          </p:cNvSpPr>
          <p:nvPr>
            <p:ph type="title"/>
          </p:nvPr>
        </p:nvSpPr>
        <p:spPr>
          <a:xfrm>
            <a:off x="846311" y="580980"/>
            <a:ext cx="10542124" cy="1152000"/>
          </a:xfrm>
        </p:spPr>
        <p:txBody>
          <a:bodyPr/>
          <a:lstStyle/>
          <a:p>
            <a:r>
              <a:rPr lang="en-US" sz="3600" b="0" kern="1400" spc="230">
                <a:solidFill>
                  <a:schemeClr val="tx1"/>
                </a:solidFill>
                <a:latin typeface="HALDEN SOLID" pitchFamily="2" charset="0"/>
              </a:rPr>
              <a:t>LCS-FS: Diseño de módulos </a:t>
            </a:r>
          </a:p>
        </p:txBody>
      </p:sp>
      <p:sp>
        <p:nvSpPr>
          <p:cNvPr id="3" name="Content Placeholder 2">
            <a:extLst>
              <a:ext uri="{FF2B5EF4-FFF2-40B4-BE49-F238E27FC236}">
                <a16:creationId xmlns:a16="http://schemas.microsoft.com/office/drawing/2014/main" id="{A58ED615-C330-45A0-8266-3D07719A059B}"/>
              </a:ext>
            </a:extLst>
          </p:cNvPr>
          <p:cNvSpPr>
            <a:spLocks noGrp="1"/>
          </p:cNvSpPr>
          <p:nvPr>
            <p:ph idx="1"/>
          </p:nvPr>
        </p:nvSpPr>
        <p:spPr>
          <a:xfrm>
            <a:off x="846311" y="1816870"/>
            <a:ext cx="10542124" cy="4100053"/>
          </a:xfrm>
        </p:spPr>
        <p:txBody>
          <a:bodyPr vert="horz" lIns="91440" tIns="45720" rIns="91440" bIns="45720" rtlCol="0" anchor="t">
            <a:noAutofit/>
          </a:bodyPr>
          <a:lstStyle/>
          <a:p>
            <a:pPr>
              <a:buFont typeface="Wingdings" panose="05000000000000000000" pitchFamily="2" charset="2"/>
              <a:buChar char="v"/>
            </a:pPr>
            <a:r>
              <a:rPr lang="en-US" sz="2200" spc="60" err="1">
                <a:latin typeface="Open Sans"/>
                <a:ea typeface="Open Sans"/>
                <a:cs typeface="Open Sans"/>
              </a:rPr>
              <a:t>Cuando</a:t>
            </a:r>
            <a:r>
              <a:rPr lang="en-US" sz="2200" spc="60">
                <a:latin typeface="Open Sans"/>
                <a:ea typeface="Open Sans"/>
                <a:cs typeface="Open Sans"/>
              </a:rPr>
              <a:t> </a:t>
            </a:r>
            <a:r>
              <a:rPr lang="en-US" sz="2200" spc="60" err="1">
                <a:latin typeface="Open Sans"/>
                <a:ea typeface="Open Sans"/>
                <a:cs typeface="Open Sans"/>
              </a:rPr>
              <a:t>diseñe</a:t>
            </a:r>
            <a:r>
              <a:rPr lang="en-US" sz="2200" spc="60">
                <a:latin typeface="Open Sans"/>
                <a:ea typeface="Open Sans"/>
                <a:cs typeface="Open Sans"/>
              </a:rPr>
              <a:t> </a:t>
            </a:r>
            <a:r>
              <a:rPr lang="en-US" sz="2200" spc="60" err="1">
                <a:latin typeface="Open Sans"/>
                <a:ea typeface="Open Sans"/>
                <a:cs typeface="Open Sans"/>
              </a:rPr>
              <a:t>su</a:t>
            </a:r>
            <a:r>
              <a:rPr lang="en-US" sz="2200" spc="60">
                <a:latin typeface="Open Sans"/>
                <a:ea typeface="Open Sans"/>
                <a:cs typeface="Open Sans"/>
              </a:rPr>
              <a:t> </a:t>
            </a:r>
            <a:r>
              <a:rPr lang="en-US" sz="2200" spc="60" err="1">
                <a:latin typeface="Open Sans"/>
                <a:ea typeface="Open Sans"/>
                <a:cs typeface="Open Sans"/>
              </a:rPr>
              <a:t>cuestionario</a:t>
            </a:r>
            <a:r>
              <a:rPr lang="en-US" sz="2200" spc="60">
                <a:latin typeface="Open Sans"/>
                <a:ea typeface="Open Sans"/>
                <a:cs typeface="Open Sans"/>
              </a:rPr>
              <a:t>, </a:t>
            </a:r>
            <a:r>
              <a:rPr lang="en-US" sz="2200" spc="60" err="1">
                <a:latin typeface="Open Sans"/>
                <a:ea typeface="Open Sans"/>
                <a:cs typeface="Open Sans"/>
              </a:rPr>
              <a:t>incluido</a:t>
            </a:r>
            <a:r>
              <a:rPr lang="en-US" sz="2200" spc="60">
                <a:latin typeface="Open Sans"/>
                <a:ea typeface="Open Sans"/>
                <a:cs typeface="Open Sans"/>
              </a:rPr>
              <a:t> </a:t>
            </a:r>
            <a:r>
              <a:rPr lang="en-US" sz="2200" spc="60" err="1">
                <a:latin typeface="Open Sans"/>
                <a:ea typeface="Open Sans"/>
                <a:cs typeface="Open Sans"/>
              </a:rPr>
              <a:t>el</a:t>
            </a:r>
            <a:r>
              <a:rPr lang="en-US" sz="2200" spc="60">
                <a:latin typeface="Open Sans"/>
                <a:ea typeface="Open Sans"/>
                <a:cs typeface="Open Sans"/>
              </a:rPr>
              <a:t> </a:t>
            </a:r>
            <a:r>
              <a:rPr lang="en-US" sz="2200" spc="60" err="1">
                <a:latin typeface="Open Sans"/>
                <a:ea typeface="Open Sans"/>
                <a:cs typeface="Open Sans"/>
              </a:rPr>
              <a:t>módulo</a:t>
            </a:r>
            <a:r>
              <a:rPr lang="en-US" sz="2200" spc="60">
                <a:latin typeface="Open Sans"/>
                <a:ea typeface="Open Sans"/>
                <a:cs typeface="Open Sans"/>
              </a:rPr>
              <a:t> LCS-FS, </a:t>
            </a:r>
            <a:r>
              <a:rPr lang="en-US" sz="2200" spc="60" err="1">
                <a:latin typeface="Open Sans"/>
                <a:ea typeface="Open Sans"/>
                <a:cs typeface="Open Sans"/>
              </a:rPr>
              <a:t>consulte</a:t>
            </a:r>
            <a:r>
              <a:rPr lang="en-US" sz="2200" spc="60">
                <a:latin typeface="Open Sans"/>
                <a:ea typeface="Open Sans"/>
                <a:cs typeface="Open Sans"/>
              </a:rPr>
              <a:t> </a:t>
            </a:r>
            <a:r>
              <a:rPr lang="en-US" sz="2200" spc="60" err="1">
                <a:latin typeface="Open Sans"/>
                <a:ea typeface="Open Sans"/>
                <a:cs typeface="Open Sans"/>
              </a:rPr>
              <a:t>el</a:t>
            </a:r>
            <a:r>
              <a:rPr lang="en-US" sz="2200" spc="60">
                <a:latin typeface="Open Sans"/>
                <a:ea typeface="Open Sans"/>
                <a:cs typeface="Open Sans"/>
              </a:rPr>
              <a:t> </a:t>
            </a:r>
            <a:r>
              <a:rPr lang="en-US" sz="2200" spc="60" err="1">
                <a:latin typeface="Open Sans"/>
                <a:ea typeface="Open Sans"/>
                <a:cs typeface="Open Sans"/>
              </a:rPr>
              <a:t>Diseñador</a:t>
            </a:r>
            <a:r>
              <a:rPr lang="en-US" sz="2200" spc="60">
                <a:latin typeface="Open Sans"/>
                <a:ea typeface="Open Sans"/>
                <a:cs typeface="Open Sans"/>
              </a:rPr>
              <a:t> de </a:t>
            </a:r>
            <a:r>
              <a:rPr lang="en-US" sz="2200" spc="60" err="1">
                <a:latin typeface="Open Sans"/>
                <a:ea typeface="Open Sans"/>
                <a:cs typeface="Open Sans"/>
              </a:rPr>
              <a:t>encuestas</a:t>
            </a:r>
            <a:r>
              <a:rPr lang="en-US" sz="2200" spc="60">
                <a:latin typeface="Open Sans"/>
                <a:ea typeface="Open Sans"/>
                <a:cs typeface="Open Sans"/>
              </a:rPr>
              <a:t> (</a:t>
            </a:r>
            <a:r>
              <a:rPr lang="en-US" sz="2200" i="1" spc="60">
                <a:latin typeface="Open Sans"/>
                <a:ea typeface="Open Sans"/>
                <a:cs typeface="Open Sans"/>
              </a:rPr>
              <a:t>survey designer </a:t>
            </a:r>
            <a:r>
              <a:rPr lang="en-US" sz="2200" spc="60">
                <a:latin typeface="Open Sans"/>
                <a:ea typeface="Open Sans"/>
                <a:cs typeface="Open Sans"/>
              </a:rPr>
              <a:t>de MODA), </a:t>
            </a:r>
            <a:r>
              <a:rPr lang="en-US" sz="2200" spc="60" err="1">
                <a:latin typeface="Open Sans"/>
                <a:ea typeface="Open Sans"/>
                <a:cs typeface="Open Sans"/>
              </a:rPr>
              <a:t>ya</a:t>
            </a:r>
            <a:r>
              <a:rPr lang="en-US" sz="2200" spc="60">
                <a:latin typeface="Open Sans"/>
                <a:ea typeface="Open Sans"/>
                <a:cs typeface="Open Sans"/>
              </a:rPr>
              <a:t> que </a:t>
            </a:r>
            <a:r>
              <a:rPr lang="en-US" sz="2200" spc="60" err="1">
                <a:latin typeface="Open Sans"/>
                <a:ea typeface="Open Sans"/>
                <a:cs typeface="Open Sans"/>
              </a:rPr>
              <a:t>ofrece</a:t>
            </a:r>
            <a:r>
              <a:rPr lang="en-US" sz="2200" spc="60">
                <a:latin typeface="Open Sans"/>
                <a:ea typeface="Open Sans"/>
                <a:cs typeface="Open Sans"/>
              </a:rPr>
              <a:t> </a:t>
            </a:r>
            <a:r>
              <a:rPr lang="en-US" sz="2200" spc="60" err="1">
                <a:latin typeface="Open Sans"/>
                <a:ea typeface="Open Sans"/>
                <a:cs typeface="Open Sans"/>
              </a:rPr>
              <a:t>los</a:t>
            </a:r>
            <a:r>
              <a:rPr lang="en-US" sz="2200" spc="60">
                <a:latin typeface="Open Sans"/>
                <a:ea typeface="Open Sans"/>
                <a:cs typeface="Open Sans"/>
              </a:rPr>
              <a:t> </a:t>
            </a:r>
            <a:r>
              <a:rPr lang="en-US" sz="2200" spc="60" err="1">
                <a:latin typeface="Open Sans"/>
                <a:ea typeface="Open Sans"/>
                <a:cs typeface="Open Sans"/>
              </a:rPr>
              <a:t>módulos</a:t>
            </a:r>
            <a:r>
              <a:rPr lang="en-US" sz="2200" spc="60">
                <a:latin typeface="Open Sans"/>
                <a:ea typeface="Open Sans"/>
                <a:cs typeface="Open Sans"/>
              </a:rPr>
              <a:t> </a:t>
            </a:r>
            <a:r>
              <a:rPr lang="en-US" sz="2200" spc="60" err="1">
                <a:latin typeface="Open Sans"/>
                <a:ea typeface="Open Sans"/>
                <a:cs typeface="Open Sans"/>
              </a:rPr>
              <a:t>estándar</a:t>
            </a:r>
            <a:r>
              <a:rPr lang="en-US" sz="2200" spc="60">
                <a:latin typeface="Open Sans"/>
                <a:ea typeface="Open Sans"/>
                <a:cs typeface="Open Sans"/>
              </a:rPr>
              <a:t> del PMA </a:t>
            </a:r>
            <a:r>
              <a:rPr lang="en-US" sz="2200" spc="60" err="1">
                <a:latin typeface="Open Sans"/>
                <a:ea typeface="Open Sans"/>
                <a:cs typeface="Open Sans"/>
              </a:rPr>
              <a:t>en</a:t>
            </a:r>
            <a:r>
              <a:rPr lang="en-US" sz="2200" spc="60">
                <a:latin typeface="Open Sans"/>
                <a:ea typeface="Open Sans"/>
                <a:cs typeface="Open Sans"/>
              </a:rPr>
              <a:t> </a:t>
            </a:r>
            <a:r>
              <a:rPr lang="en-US" sz="2200" spc="60" err="1">
                <a:latin typeface="Open Sans"/>
                <a:ea typeface="Open Sans"/>
                <a:cs typeface="Open Sans"/>
              </a:rPr>
              <a:t>formatos</a:t>
            </a:r>
            <a:r>
              <a:rPr lang="en-US" sz="2200" spc="60">
                <a:latin typeface="Open Sans"/>
                <a:ea typeface="Open Sans"/>
                <a:cs typeface="Open Sans"/>
              </a:rPr>
              <a:t> </a:t>
            </a:r>
            <a:r>
              <a:rPr lang="en-US" sz="2200" spc="60" err="1">
                <a:latin typeface="Open Sans"/>
                <a:ea typeface="Open Sans"/>
                <a:cs typeface="Open Sans"/>
              </a:rPr>
              <a:t>XLSform</a:t>
            </a:r>
            <a:r>
              <a:rPr lang="en-US" sz="2200" spc="60">
                <a:latin typeface="Open Sans"/>
                <a:ea typeface="Open Sans"/>
                <a:cs typeface="Open Sans"/>
              </a:rPr>
              <a:t> y Word.</a:t>
            </a:r>
          </a:p>
          <a:p>
            <a:pPr>
              <a:buFont typeface="Wingdings" panose="05000000000000000000" pitchFamily="2" charset="2"/>
              <a:buChar char="v"/>
            </a:pPr>
            <a:endParaRPr lang="en-US" sz="1600" spc="60">
              <a:solidFill>
                <a:srgbClr val="FFC000"/>
              </a:solidFill>
            </a:endParaRPr>
          </a:p>
          <a:p>
            <a:pPr>
              <a:buFont typeface="Wingdings" panose="05000000000000000000" pitchFamily="2" charset="2"/>
              <a:buChar char="v"/>
            </a:pPr>
            <a:r>
              <a:rPr lang="en-US" sz="2200" spc="60" err="1">
                <a:latin typeface="Open Sans"/>
                <a:ea typeface="Open Sans"/>
                <a:cs typeface="Open Sans"/>
              </a:rPr>
              <a:t>Pueden</a:t>
            </a:r>
            <a:r>
              <a:rPr lang="en-US" sz="2200" spc="60">
                <a:latin typeface="Open Sans"/>
                <a:ea typeface="Open Sans"/>
                <a:cs typeface="Open Sans"/>
              </a:rPr>
              <a:t> </a:t>
            </a:r>
            <a:r>
              <a:rPr lang="en-US" sz="2200" spc="60" err="1">
                <a:latin typeface="Open Sans"/>
                <a:ea typeface="Open Sans"/>
                <a:cs typeface="Open Sans"/>
              </a:rPr>
              <a:t>incluirse</a:t>
            </a:r>
            <a:r>
              <a:rPr lang="en-US" sz="2200" spc="60">
                <a:latin typeface="Open Sans"/>
                <a:ea typeface="Open Sans"/>
                <a:cs typeface="Open Sans"/>
              </a:rPr>
              <a:t> </a:t>
            </a:r>
            <a:r>
              <a:rPr lang="en-US" sz="2200" spc="60" err="1">
                <a:latin typeface="Open Sans"/>
                <a:ea typeface="Open Sans"/>
                <a:cs typeface="Open Sans"/>
              </a:rPr>
              <a:t>otras</a:t>
            </a:r>
            <a:r>
              <a:rPr lang="en-US" sz="2200" spc="60">
                <a:latin typeface="Open Sans"/>
                <a:ea typeface="Open Sans"/>
                <a:cs typeface="Open Sans"/>
              </a:rPr>
              <a:t> </a:t>
            </a:r>
            <a:r>
              <a:rPr lang="en-US" sz="2200" spc="60" err="1">
                <a:latin typeface="Open Sans"/>
                <a:ea typeface="Open Sans"/>
                <a:cs typeface="Open Sans"/>
              </a:rPr>
              <a:t>estrategias</a:t>
            </a:r>
            <a:r>
              <a:rPr lang="en-US" sz="2200" spc="60">
                <a:latin typeface="Open Sans"/>
                <a:ea typeface="Open Sans"/>
                <a:cs typeface="Open Sans"/>
              </a:rPr>
              <a:t> de </a:t>
            </a:r>
            <a:r>
              <a:rPr lang="en-US" sz="2200" spc="60" err="1">
                <a:latin typeface="Open Sans"/>
                <a:ea typeface="Open Sans"/>
                <a:cs typeface="Open Sans"/>
              </a:rPr>
              <a:t>subsistencia</a:t>
            </a:r>
            <a:r>
              <a:rPr lang="en-US" sz="2200" spc="60">
                <a:latin typeface="Open Sans"/>
                <a:ea typeface="Open Sans"/>
                <a:cs typeface="Open Sans"/>
              </a:rPr>
              <a:t>, </a:t>
            </a:r>
            <a:r>
              <a:rPr lang="en-US" sz="2200" spc="60" err="1">
                <a:latin typeface="Open Sans"/>
                <a:ea typeface="Open Sans"/>
                <a:cs typeface="Open Sans"/>
              </a:rPr>
              <a:t>pero</a:t>
            </a:r>
            <a:r>
              <a:rPr lang="en-US" sz="2200" spc="60">
                <a:latin typeface="Open Sans"/>
                <a:ea typeface="Open Sans"/>
                <a:cs typeface="Open Sans"/>
              </a:rPr>
              <a:t> </a:t>
            </a:r>
            <a:r>
              <a:rPr lang="en-US" sz="2200" spc="60" err="1">
                <a:latin typeface="Open Sans"/>
                <a:ea typeface="Open Sans"/>
                <a:cs typeface="Open Sans"/>
              </a:rPr>
              <a:t>el</a:t>
            </a:r>
            <a:r>
              <a:rPr lang="en-US" sz="2200" spc="60">
                <a:latin typeface="Open Sans"/>
                <a:ea typeface="Open Sans"/>
                <a:cs typeface="Open Sans"/>
              </a:rPr>
              <a:t> </a:t>
            </a:r>
            <a:r>
              <a:rPr lang="en-US" sz="2200" spc="60" err="1">
                <a:latin typeface="Open Sans"/>
                <a:ea typeface="Open Sans"/>
                <a:cs typeface="Open Sans"/>
              </a:rPr>
              <a:t>módulo</a:t>
            </a:r>
            <a:r>
              <a:rPr lang="en-US" sz="2200" spc="60">
                <a:latin typeface="Open Sans"/>
                <a:ea typeface="Open Sans"/>
                <a:cs typeface="Open Sans"/>
              </a:rPr>
              <a:t> </a:t>
            </a:r>
            <a:r>
              <a:rPr lang="en-US" sz="2200" spc="60" err="1">
                <a:latin typeface="Open Sans"/>
                <a:ea typeface="Open Sans"/>
                <a:cs typeface="Open Sans"/>
              </a:rPr>
              <a:t>básico</a:t>
            </a:r>
            <a:r>
              <a:rPr lang="en-US" sz="2200" spc="60">
                <a:latin typeface="Open Sans"/>
                <a:ea typeface="Open Sans"/>
                <a:cs typeface="Open Sans"/>
              </a:rPr>
              <a:t> </a:t>
            </a:r>
            <a:r>
              <a:rPr lang="en-US" sz="2200" spc="60" err="1">
                <a:latin typeface="Open Sans"/>
                <a:ea typeface="Open Sans"/>
                <a:cs typeface="Open Sans"/>
              </a:rPr>
              <a:t>debe</a:t>
            </a:r>
            <a:r>
              <a:rPr lang="en-US" sz="2200" spc="60">
                <a:latin typeface="Open Sans"/>
                <a:ea typeface="Open Sans"/>
                <a:cs typeface="Open Sans"/>
              </a:rPr>
              <a:t> </a:t>
            </a:r>
            <a:r>
              <a:rPr lang="en-US" sz="2200" spc="60" err="1">
                <a:latin typeface="Open Sans"/>
                <a:ea typeface="Open Sans"/>
                <a:cs typeface="Open Sans"/>
              </a:rPr>
              <a:t>reflejar</a:t>
            </a:r>
            <a:r>
              <a:rPr lang="en-US" sz="2200" spc="60">
                <a:latin typeface="Open Sans"/>
                <a:ea typeface="Open Sans"/>
                <a:cs typeface="Open Sans"/>
              </a:rPr>
              <a:t> la </a:t>
            </a:r>
            <a:r>
              <a:rPr lang="en-US" sz="2200" spc="60" err="1">
                <a:latin typeface="Open Sans"/>
                <a:ea typeface="Open Sans"/>
                <a:cs typeface="Open Sans"/>
              </a:rPr>
              <a:t>pregunta</a:t>
            </a:r>
            <a:r>
              <a:rPr lang="en-US" sz="2200" spc="60">
                <a:latin typeface="Open Sans"/>
                <a:ea typeface="Open Sans"/>
                <a:cs typeface="Open Sans"/>
              </a:rPr>
              <a:t> principal y las </a:t>
            </a:r>
            <a:r>
              <a:rPr lang="en-US" sz="2200" spc="60" err="1">
                <a:latin typeface="Open Sans"/>
                <a:ea typeface="Open Sans"/>
                <a:cs typeface="Open Sans"/>
              </a:rPr>
              <a:t>estrategias</a:t>
            </a:r>
            <a:r>
              <a:rPr lang="en-US" sz="2200" spc="60">
                <a:latin typeface="Open Sans"/>
                <a:ea typeface="Open Sans"/>
                <a:cs typeface="Open Sans"/>
              </a:rPr>
              <a:t> </a:t>
            </a:r>
            <a:r>
              <a:rPr lang="en-US" sz="2200" spc="60" err="1">
                <a:latin typeface="Open Sans"/>
                <a:ea typeface="Open Sans"/>
                <a:cs typeface="Open Sans"/>
              </a:rPr>
              <a:t>estándar</a:t>
            </a:r>
            <a:r>
              <a:rPr lang="en-US" sz="2200" spc="60">
                <a:latin typeface="Open Sans"/>
                <a:ea typeface="Open Sans"/>
                <a:cs typeface="Open Sans"/>
              </a:rPr>
              <a:t>. </a:t>
            </a:r>
          </a:p>
          <a:p>
            <a:pPr>
              <a:buFont typeface="Wingdings" panose="05000000000000000000" pitchFamily="2" charset="2"/>
              <a:buChar char="v"/>
            </a:pPr>
            <a:endParaRPr lang="en-US" sz="1800" spc="60">
              <a:solidFill>
                <a:srgbClr val="FFC000"/>
              </a:solidFill>
            </a:endParaRPr>
          </a:p>
          <a:p>
            <a:pPr>
              <a:buFont typeface="Wingdings" panose="05000000000000000000" pitchFamily="2" charset="2"/>
              <a:buChar char="v"/>
            </a:pPr>
            <a:r>
              <a:rPr lang="en-US" sz="2200" spc="60">
                <a:latin typeface="Open Sans"/>
                <a:ea typeface="Open Sans"/>
                <a:cs typeface="Open Sans"/>
              </a:rPr>
              <a:t>Si </a:t>
            </a:r>
            <a:r>
              <a:rPr lang="en-US" sz="2200" spc="60" err="1">
                <a:latin typeface="Open Sans"/>
                <a:ea typeface="Open Sans"/>
                <a:cs typeface="Open Sans"/>
              </a:rPr>
              <a:t>confía</a:t>
            </a:r>
            <a:r>
              <a:rPr lang="en-US" sz="2200" spc="60">
                <a:latin typeface="Open Sans"/>
                <a:ea typeface="Open Sans"/>
                <a:cs typeface="Open Sans"/>
              </a:rPr>
              <a:t> </a:t>
            </a:r>
            <a:r>
              <a:rPr lang="en-US" sz="2200" spc="60" err="1">
                <a:latin typeface="Open Sans"/>
                <a:ea typeface="Open Sans"/>
                <a:cs typeface="Open Sans"/>
              </a:rPr>
              <a:t>en</a:t>
            </a:r>
            <a:r>
              <a:rPr lang="en-US" sz="2200" spc="60">
                <a:latin typeface="Open Sans"/>
                <a:ea typeface="Open Sans"/>
                <a:cs typeface="Open Sans"/>
              </a:rPr>
              <a:t> </a:t>
            </a:r>
            <a:r>
              <a:rPr lang="en-US" sz="2200" spc="60" err="1">
                <a:latin typeface="Open Sans"/>
                <a:ea typeface="Open Sans"/>
                <a:cs typeface="Open Sans"/>
              </a:rPr>
              <a:t>herramientas</a:t>
            </a:r>
            <a:r>
              <a:rPr lang="en-US" sz="2200" spc="60">
                <a:latin typeface="Open Sans"/>
                <a:ea typeface="Open Sans"/>
                <a:cs typeface="Open Sans"/>
              </a:rPr>
              <a:t> y </a:t>
            </a:r>
            <a:r>
              <a:rPr lang="en-US" sz="2200" spc="60" err="1">
                <a:latin typeface="Open Sans"/>
                <a:ea typeface="Open Sans"/>
                <a:cs typeface="Open Sans"/>
              </a:rPr>
              <a:t>plataformas</a:t>
            </a:r>
            <a:r>
              <a:rPr lang="en-US" sz="2200" spc="60">
                <a:latin typeface="Open Sans"/>
                <a:ea typeface="Open Sans"/>
                <a:cs typeface="Open Sans"/>
              </a:rPr>
              <a:t> de </a:t>
            </a:r>
            <a:r>
              <a:rPr lang="en-US" sz="2200" spc="60" err="1">
                <a:latin typeface="Open Sans"/>
                <a:ea typeface="Open Sans"/>
                <a:cs typeface="Open Sans"/>
              </a:rPr>
              <a:t>recogida</a:t>
            </a:r>
            <a:r>
              <a:rPr lang="en-US" sz="2200" spc="60">
                <a:latin typeface="Open Sans"/>
                <a:ea typeface="Open Sans"/>
                <a:cs typeface="Open Sans"/>
              </a:rPr>
              <a:t> de </a:t>
            </a:r>
            <a:r>
              <a:rPr lang="en-US" sz="2200" spc="60" err="1">
                <a:latin typeface="Open Sans"/>
                <a:ea typeface="Open Sans"/>
                <a:cs typeface="Open Sans"/>
              </a:rPr>
              <a:t>datos</a:t>
            </a:r>
            <a:r>
              <a:rPr lang="en-US" sz="2200" spc="60">
                <a:latin typeface="Open Sans"/>
                <a:ea typeface="Open Sans"/>
                <a:cs typeface="Open Sans"/>
              </a:rPr>
              <a:t> que no </a:t>
            </a:r>
            <a:r>
              <a:rPr lang="en-US" sz="2200" spc="60" err="1">
                <a:latin typeface="Open Sans"/>
                <a:ea typeface="Open Sans"/>
                <a:cs typeface="Open Sans"/>
              </a:rPr>
              <a:t>admiten</a:t>
            </a:r>
            <a:r>
              <a:rPr lang="en-US" sz="2200" spc="60">
                <a:latin typeface="Open Sans"/>
                <a:ea typeface="Open Sans"/>
                <a:cs typeface="Open Sans"/>
              </a:rPr>
              <a:t> </a:t>
            </a:r>
            <a:r>
              <a:rPr lang="en-US" sz="2200" spc="60" err="1">
                <a:latin typeface="Open Sans"/>
                <a:ea typeface="Open Sans"/>
                <a:cs typeface="Open Sans"/>
              </a:rPr>
              <a:t>XLSforms</a:t>
            </a:r>
            <a:r>
              <a:rPr lang="en-US" sz="2200" spc="60">
                <a:latin typeface="Open Sans"/>
                <a:ea typeface="Open Sans"/>
                <a:cs typeface="Open Sans"/>
              </a:rPr>
              <a:t>, </a:t>
            </a:r>
            <a:r>
              <a:rPr lang="en-US" sz="2200" spc="60" err="1">
                <a:latin typeface="Open Sans"/>
                <a:ea typeface="Open Sans"/>
                <a:cs typeface="Open Sans"/>
              </a:rPr>
              <a:t>deberá</a:t>
            </a:r>
            <a:r>
              <a:rPr lang="en-US" sz="2200" spc="60">
                <a:latin typeface="Open Sans"/>
                <a:ea typeface="Open Sans"/>
                <a:cs typeface="Open Sans"/>
              </a:rPr>
              <a:t> </a:t>
            </a:r>
            <a:r>
              <a:rPr lang="en-US" sz="2200" spc="60" err="1">
                <a:latin typeface="Open Sans"/>
                <a:ea typeface="Open Sans"/>
                <a:cs typeface="Open Sans"/>
              </a:rPr>
              <a:t>replicar</a:t>
            </a:r>
            <a:r>
              <a:rPr lang="en-US" sz="2200" spc="60">
                <a:latin typeface="Open Sans"/>
                <a:ea typeface="Open Sans"/>
                <a:cs typeface="Open Sans"/>
              </a:rPr>
              <a:t> </a:t>
            </a:r>
            <a:r>
              <a:rPr lang="en-US" sz="2200" spc="60" err="1">
                <a:latin typeface="Open Sans"/>
                <a:ea typeface="Open Sans"/>
                <a:cs typeface="Open Sans"/>
              </a:rPr>
              <a:t>correctamente</a:t>
            </a:r>
            <a:r>
              <a:rPr lang="en-US" sz="2200" spc="60">
                <a:latin typeface="Open Sans"/>
                <a:ea typeface="Open Sans"/>
                <a:cs typeface="Open Sans"/>
              </a:rPr>
              <a:t> </a:t>
            </a:r>
            <a:r>
              <a:rPr lang="en-US" sz="2200" spc="60" err="1">
                <a:latin typeface="Open Sans"/>
                <a:ea typeface="Open Sans"/>
                <a:cs typeface="Open Sans"/>
              </a:rPr>
              <a:t>el</a:t>
            </a:r>
            <a:r>
              <a:rPr lang="en-US" sz="2200" spc="60">
                <a:latin typeface="Open Sans"/>
                <a:ea typeface="Open Sans"/>
                <a:cs typeface="Open Sans"/>
              </a:rPr>
              <a:t> </a:t>
            </a:r>
            <a:r>
              <a:rPr lang="en-US" sz="2200" spc="60" err="1">
                <a:latin typeface="Open Sans"/>
                <a:ea typeface="Open Sans"/>
                <a:cs typeface="Open Sans"/>
              </a:rPr>
              <a:t>módulo</a:t>
            </a:r>
            <a:r>
              <a:rPr lang="en-US" sz="2200" spc="60">
                <a:latin typeface="Open Sans"/>
                <a:ea typeface="Open Sans"/>
                <a:cs typeface="Open Sans"/>
              </a:rPr>
              <a:t> </a:t>
            </a:r>
            <a:r>
              <a:rPr lang="en-US" sz="2200" spc="60" err="1">
                <a:latin typeface="Open Sans"/>
                <a:ea typeface="Open Sans"/>
                <a:cs typeface="Open Sans"/>
              </a:rPr>
              <a:t>estándar</a:t>
            </a:r>
            <a:r>
              <a:rPr lang="en-US" sz="2200" spc="60">
                <a:latin typeface="Open Sans"/>
                <a:ea typeface="Open Sans"/>
                <a:cs typeface="Open Sans"/>
              </a:rPr>
              <a:t>.</a:t>
            </a:r>
          </a:p>
        </p:txBody>
      </p:sp>
    </p:spTree>
    <p:extLst>
      <p:ext uri="{BB962C8B-B14F-4D97-AF65-F5344CB8AC3E}">
        <p14:creationId xmlns:p14="http://schemas.microsoft.com/office/powerpoint/2010/main" val="42546163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18E44A5-322C-D853-EC27-E9523926DAFE}"/>
              </a:ext>
            </a:extLst>
          </p:cNvPr>
          <p:cNvPicPr>
            <a:picLocks noChangeAspect="1"/>
          </p:cNvPicPr>
          <p:nvPr/>
        </p:nvPicPr>
        <p:blipFill>
          <a:blip r:embed="rId3"/>
          <a:srcRect/>
          <a:stretch/>
        </p:blipFill>
        <p:spPr>
          <a:xfrm>
            <a:off x="717181" y="1378973"/>
            <a:ext cx="5591363" cy="3724540"/>
          </a:xfrm>
          <a:prstGeom prst="rect">
            <a:avLst/>
          </a:prstGeom>
        </p:spPr>
      </p:pic>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LCS-FS: </a:t>
            </a:r>
            <a:r>
              <a:rPr lang="en-GB" sz="3600" b="0" kern="1400" spc="230" err="1">
                <a:solidFill>
                  <a:schemeClr val="tx1"/>
                </a:solidFill>
                <a:latin typeface="HALDEN SOLID" pitchFamily="2" charset="0"/>
              </a:rPr>
              <a:t>Diseñador</a:t>
            </a:r>
            <a:r>
              <a:rPr lang="en-GB" sz="3600" b="0" kern="1400" spc="230">
                <a:solidFill>
                  <a:schemeClr val="tx1"/>
                </a:solidFill>
                <a:latin typeface="HALDEN SOLID" pitchFamily="2" charset="0"/>
              </a:rPr>
              <a:t> de </a:t>
            </a:r>
            <a:r>
              <a:rPr lang="en-GB" sz="3600" b="0" kern="1400" spc="230" err="1">
                <a:solidFill>
                  <a:schemeClr val="tx1"/>
                </a:solidFill>
                <a:latin typeface="HALDEN SOLID" pitchFamily="2" charset="0"/>
              </a:rPr>
              <a:t>encuestas</a:t>
            </a:r>
            <a:endParaRPr lang="en-GB" sz="3600" b="0" kern="1400" spc="230">
              <a:solidFill>
                <a:schemeClr val="tx1"/>
              </a:solidFill>
              <a:latin typeface="HALDEN SOLID" pitchFamily="2" charset="0"/>
            </a:endParaRPr>
          </a:p>
        </p:txBody>
      </p:sp>
      <p:sp>
        <p:nvSpPr>
          <p:cNvPr id="2" name="TextBox 1">
            <a:extLst>
              <a:ext uri="{FF2B5EF4-FFF2-40B4-BE49-F238E27FC236}">
                <a16:creationId xmlns:a16="http://schemas.microsoft.com/office/drawing/2014/main" id="{7129780E-FD5B-4550-664F-D7732B645BED}"/>
              </a:ext>
            </a:extLst>
          </p:cNvPr>
          <p:cNvSpPr txBox="1"/>
          <p:nvPr/>
        </p:nvSpPr>
        <p:spPr>
          <a:xfrm>
            <a:off x="7570380" y="716415"/>
            <a:ext cx="3157871" cy="338554"/>
          </a:xfrm>
          <a:prstGeom prst="rect">
            <a:avLst/>
          </a:prstGeom>
          <a:noFill/>
        </p:spPr>
        <p:txBody>
          <a:bodyPr wrap="square">
            <a:spAutoFit/>
          </a:bodyPr>
          <a:lstStyle/>
          <a:p>
            <a:pPr algn="ctr"/>
            <a:r>
              <a:rPr lang="en-GB"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LCS-FS (Diseñador de encuestas)</a:t>
            </a:r>
            <a:endParaRPr lang="en-GB"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Arrow Connector 6">
            <a:extLst>
              <a:ext uri="{FF2B5EF4-FFF2-40B4-BE49-F238E27FC236}">
                <a16:creationId xmlns:a16="http://schemas.microsoft.com/office/drawing/2014/main" id="{D727484C-1861-252D-3ABD-BCA2C42DF8C9}"/>
              </a:ext>
            </a:extLst>
          </p:cNvPr>
          <p:cNvCxnSpPr>
            <a:cxnSpLocks/>
          </p:cNvCxnSpPr>
          <p:nvPr/>
        </p:nvCxnSpPr>
        <p:spPr>
          <a:xfrm flipH="1">
            <a:off x="2746239" y="4038600"/>
            <a:ext cx="617447" cy="225727"/>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a:extLst>
              <a:ext uri="{FF2B5EF4-FFF2-40B4-BE49-F238E27FC236}">
                <a16:creationId xmlns:a16="http://schemas.microsoft.com/office/drawing/2014/main" id="{937F1B9F-0538-C9B2-251A-5D9FB35B269C}"/>
              </a:ext>
            </a:extLst>
          </p:cNvPr>
          <p:cNvCxnSpPr>
            <a:cxnSpLocks/>
          </p:cNvCxnSpPr>
          <p:nvPr/>
        </p:nvCxnSpPr>
        <p:spPr>
          <a:xfrm flipH="1">
            <a:off x="2998271" y="4264327"/>
            <a:ext cx="528700" cy="187757"/>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pic>
        <p:nvPicPr>
          <p:cNvPr id="1026" name="Picture 2">
            <a:extLst>
              <a:ext uri="{FF2B5EF4-FFF2-40B4-BE49-F238E27FC236}">
                <a16:creationId xmlns:a16="http://schemas.microsoft.com/office/drawing/2014/main" id="{592A4182-0180-B8F4-00CA-7BA2038AE6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4004" y="3663146"/>
            <a:ext cx="3219450" cy="27908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
            <a:extLst>
              <a:ext uri="{FF2B5EF4-FFF2-40B4-BE49-F238E27FC236}">
                <a16:creationId xmlns:a16="http://schemas.microsoft.com/office/drawing/2014/main" id="{4E974B43-60F3-4439-B78F-587C4FF0BCA3}"/>
              </a:ext>
            </a:extLst>
          </p:cNvPr>
          <p:cNvSpPr txBox="1"/>
          <p:nvPr/>
        </p:nvSpPr>
        <p:spPr>
          <a:xfrm>
            <a:off x="6964329" y="1378973"/>
            <a:ext cx="4951030" cy="1815882"/>
          </a:xfrm>
          <a:prstGeom prst="rect">
            <a:avLst/>
          </a:prstGeom>
          <a:noFill/>
          <a:ln w="57150">
            <a:solidFill>
              <a:schemeClr val="bg1">
                <a:lumMod val="50000"/>
              </a:schemeClr>
            </a:solidFill>
          </a:ln>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spc="60">
                <a:latin typeface="Open Sans"/>
                <a:ea typeface="Open Sans"/>
                <a:cs typeface="Open Sans"/>
              </a:rPr>
              <a:t>Dos pasos: </a:t>
            </a:r>
            <a:endParaRPr lang="en-US" sz="1400" b="1" spc="60">
              <a:latin typeface="Open Sans" charset="0"/>
              <a:ea typeface="Open Sans" charset="0"/>
              <a:cs typeface="Open Sans" charset="0"/>
            </a:endParaRPr>
          </a:p>
          <a:p>
            <a:r>
              <a:rPr lang="en-US" sz="1400" spc="60">
                <a:latin typeface="Open Sans"/>
                <a:ea typeface="Open Sans"/>
                <a:cs typeface="Open Sans"/>
              </a:rPr>
              <a:t>1) </a:t>
            </a:r>
            <a:r>
              <a:rPr lang="en-US" sz="1400" spc="60" err="1">
                <a:latin typeface="Open Sans"/>
                <a:ea typeface="Open Sans"/>
                <a:cs typeface="Open Sans"/>
              </a:rPr>
              <a:t>Seleccione</a:t>
            </a:r>
            <a:r>
              <a:rPr lang="en-US" sz="1400" spc="60">
                <a:latin typeface="Open Sans"/>
                <a:ea typeface="Open Sans"/>
                <a:cs typeface="Open Sans"/>
              </a:rPr>
              <a:t> </a:t>
            </a:r>
            <a:r>
              <a:rPr lang="en-US" sz="1400" spc="60" err="1">
                <a:latin typeface="Open Sans"/>
                <a:ea typeface="Open Sans"/>
                <a:cs typeface="Open Sans"/>
              </a:rPr>
              <a:t>el</a:t>
            </a:r>
            <a:r>
              <a:rPr lang="en-US" sz="1400" spc="60">
                <a:latin typeface="Open Sans"/>
                <a:ea typeface="Open Sans"/>
                <a:cs typeface="Open Sans"/>
              </a:rPr>
              <a:t> </a:t>
            </a:r>
            <a:r>
              <a:rPr lang="en-US" sz="1400" spc="60" err="1">
                <a:latin typeface="Open Sans"/>
                <a:ea typeface="Open Sans"/>
                <a:cs typeface="Open Sans"/>
              </a:rPr>
              <a:t>módulo</a:t>
            </a:r>
            <a:r>
              <a:rPr lang="en-US" sz="1400" spc="60">
                <a:latin typeface="Open Sans"/>
                <a:ea typeface="Open Sans"/>
                <a:cs typeface="Open Sans"/>
              </a:rPr>
              <a:t> LCS </a:t>
            </a:r>
            <a:r>
              <a:rPr lang="en-US" sz="1400" spc="60" err="1">
                <a:latin typeface="Open Sans"/>
                <a:ea typeface="Open Sans"/>
                <a:cs typeface="Open Sans"/>
              </a:rPr>
              <a:t>adecuado</a:t>
            </a:r>
            <a:r>
              <a:rPr lang="en-US" sz="1400" spc="60">
                <a:latin typeface="Open Sans"/>
                <a:ea typeface="Open Sans"/>
                <a:cs typeface="Open Sans"/>
              </a:rPr>
              <a:t> </a:t>
            </a:r>
            <a:endParaRPr lang="en-US" sz="1400" spc="60">
              <a:latin typeface="Open Sans" charset="0"/>
              <a:ea typeface="Open Sans" charset="0"/>
              <a:cs typeface="Open Sans" charset="0"/>
            </a:endParaRPr>
          </a:p>
          <a:p>
            <a:r>
              <a:rPr lang="en-US" sz="1400" spc="60">
                <a:latin typeface="Open Sans"/>
                <a:ea typeface="Open Sans"/>
                <a:cs typeface="Open Sans"/>
              </a:rPr>
              <a:t>2) </a:t>
            </a:r>
            <a:r>
              <a:rPr lang="en-US" sz="1400" spc="60" err="1">
                <a:latin typeface="Open Sans"/>
                <a:ea typeface="Open Sans"/>
                <a:cs typeface="Open Sans"/>
              </a:rPr>
              <a:t>Elegir</a:t>
            </a:r>
            <a:r>
              <a:rPr lang="en-US" sz="1400" spc="60">
                <a:latin typeface="Open Sans"/>
                <a:ea typeface="Open Sans"/>
                <a:cs typeface="Open Sans"/>
              </a:rPr>
              <a:t> las </a:t>
            </a:r>
            <a:r>
              <a:rPr lang="en-US" sz="1400" spc="60" err="1">
                <a:latin typeface="Open Sans"/>
                <a:ea typeface="Open Sans"/>
                <a:cs typeface="Open Sans"/>
              </a:rPr>
              <a:t>estrategias</a:t>
            </a:r>
            <a:r>
              <a:rPr lang="en-US" sz="1400" spc="60">
                <a:latin typeface="Open Sans"/>
                <a:ea typeface="Open Sans"/>
                <a:cs typeface="Open Sans"/>
              </a:rPr>
              <a:t> </a:t>
            </a:r>
            <a:r>
              <a:rPr lang="en-US" sz="1400" spc="60" err="1">
                <a:latin typeface="Open Sans"/>
                <a:ea typeface="Open Sans"/>
                <a:cs typeface="Open Sans"/>
              </a:rPr>
              <a:t>adecuadas</a:t>
            </a:r>
            <a:r>
              <a:rPr lang="en-US" sz="1400" spc="60">
                <a:latin typeface="Open Sans"/>
                <a:ea typeface="Open Sans"/>
                <a:cs typeface="Open Sans"/>
              </a:rPr>
              <a:t> y </a:t>
            </a:r>
            <a:r>
              <a:rPr lang="en-US" sz="1400" spc="60" err="1">
                <a:latin typeface="Open Sans"/>
                <a:ea typeface="Open Sans"/>
                <a:cs typeface="Open Sans"/>
              </a:rPr>
              <a:t>pertinentes</a:t>
            </a:r>
            <a:r>
              <a:rPr lang="en-US" sz="1400" spc="60">
                <a:latin typeface="Open Sans"/>
                <a:ea typeface="Open Sans"/>
                <a:cs typeface="Open Sans"/>
              </a:rPr>
              <a:t> para </a:t>
            </a:r>
            <a:r>
              <a:rPr lang="en-US" sz="1400" spc="60" err="1">
                <a:latin typeface="Open Sans"/>
                <a:ea typeface="Open Sans"/>
                <a:cs typeface="Open Sans"/>
              </a:rPr>
              <a:t>su</a:t>
            </a:r>
            <a:r>
              <a:rPr lang="en-US" sz="1400" spc="60">
                <a:latin typeface="Open Sans"/>
                <a:ea typeface="Open Sans"/>
                <a:cs typeface="Open Sans"/>
              </a:rPr>
              <a:t> </a:t>
            </a:r>
            <a:r>
              <a:rPr lang="en-US" sz="1400" spc="60" err="1">
                <a:latin typeface="Open Sans"/>
                <a:ea typeface="Open Sans"/>
                <a:cs typeface="Open Sans"/>
              </a:rPr>
              <a:t>contexto</a:t>
            </a:r>
            <a:r>
              <a:rPr lang="en-US" sz="1400" spc="60">
                <a:latin typeface="Open Sans"/>
                <a:ea typeface="Open Sans"/>
                <a:cs typeface="Open Sans"/>
              </a:rPr>
              <a:t> </a:t>
            </a:r>
            <a:r>
              <a:rPr lang="en-US" sz="1400" spc="60" err="1">
                <a:latin typeface="Open Sans"/>
                <a:ea typeface="Open Sans"/>
                <a:cs typeface="Open Sans"/>
              </a:rPr>
              <a:t>en</a:t>
            </a:r>
            <a:r>
              <a:rPr lang="en-US" sz="1400" spc="60">
                <a:latin typeface="Open Sans"/>
                <a:ea typeface="Open Sans"/>
                <a:cs typeface="Open Sans"/>
              </a:rPr>
              <a:t> </a:t>
            </a:r>
            <a:r>
              <a:rPr lang="en-US" sz="1400" spc="60" err="1">
                <a:latin typeface="Open Sans"/>
                <a:ea typeface="Open Sans"/>
                <a:cs typeface="Open Sans"/>
              </a:rPr>
              <a:t>cada</a:t>
            </a:r>
            <a:r>
              <a:rPr lang="en-US" sz="1400" spc="60">
                <a:latin typeface="Open Sans"/>
                <a:ea typeface="Open Sans"/>
                <a:cs typeface="Open Sans"/>
              </a:rPr>
              <a:t> </a:t>
            </a:r>
            <a:r>
              <a:rPr lang="en-US" sz="1400" spc="60" err="1">
                <a:latin typeface="Open Sans"/>
                <a:ea typeface="Open Sans"/>
                <a:cs typeface="Open Sans"/>
              </a:rPr>
              <a:t>nivel</a:t>
            </a:r>
            <a:r>
              <a:rPr lang="en-US" sz="1400" spc="60">
                <a:latin typeface="Open Sans"/>
                <a:ea typeface="Open Sans"/>
                <a:cs typeface="Open Sans"/>
              </a:rPr>
              <a:t> de </a:t>
            </a:r>
            <a:r>
              <a:rPr lang="en-US" sz="1400" spc="60" err="1">
                <a:latin typeface="Open Sans"/>
                <a:ea typeface="Open Sans"/>
                <a:cs typeface="Open Sans"/>
              </a:rPr>
              <a:t>gravedad</a:t>
            </a:r>
            <a:r>
              <a:rPr lang="en-US" sz="1400" spc="60">
                <a:latin typeface="Open Sans"/>
                <a:ea typeface="Open Sans"/>
                <a:cs typeface="Open Sans"/>
              </a:rPr>
              <a:t>.</a:t>
            </a:r>
          </a:p>
          <a:p>
            <a:endParaRPr lang="en-US" sz="1400" spc="60">
              <a:latin typeface="Open Sans" charset="0"/>
              <a:ea typeface="Open Sans" charset="0"/>
              <a:cs typeface="Open Sans" charset="0"/>
            </a:endParaRPr>
          </a:p>
          <a:p>
            <a:r>
              <a:rPr lang="en-US" sz="1400" b="1" spc="60" err="1">
                <a:latin typeface="Open Sans"/>
                <a:ea typeface="Open Sans"/>
                <a:cs typeface="Open Sans"/>
              </a:rPr>
              <a:t>Importante</a:t>
            </a:r>
            <a:r>
              <a:rPr lang="en-US" sz="1400" spc="60">
                <a:latin typeface="Open Sans"/>
                <a:ea typeface="Open Sans"/>
                <a:cs typeface="Open Sans"/>
              </a:rPr>
              <a:t>: </a:t>
            </a:r>
            <a:r>
              <a:rPr lang="en-US" sz="1400" spc="60" err="1">
                <a:latin typeface="Open Sans"/>
                <a:ea typeface="Open Sans"/>
                <a:cs typeface="Open Sans"/>
              </a:rPr>
              <a:t>garantizar</a:t>
            </a:r>
            <a:r>
              <a:rPr lang="en-US" sz="1400" spc="60">
                <a:latin typeface="Open Sans"/>
                <a:ea typeface="Open Sans"/>
                <a:cs typeface="Open Sans"/>
              </a:rPr>
              <a:t> la </a:t>
            </a:r>
            <a:r>
              <a:rPr lang="en-US" sz="1400" spc="60" err="1">
                <a:latin typeface="Open Sans"/>
                <a:ea typeface="Open Sans"/>
                <a:cs typeface="Open Sans"/>
              </a:rPr>
              <a:t>inclusión</a:t>
            </a:r>
            <a:r>
              <a:rPr lang="en-US" sz="1400" spc="60">
                <a:latin typeface="Open Sans"/>
                <a:ea typeface="Open Sans"/>
                <a:cs typeface="Open Sans"/>
              </a:rPr>
              <a:t> del </a:t>
            </a:r>
            <a:r>
              <a:rPr lang="en-US" sz="1400" spc="60" err="1">
                <a:latin typeface="Open Sans"/>
                <a:ea typeface="Open Sans"/>
                <a:cs typeface="Open Sans"/>
              </a:rPr>
              <a:t>número</a:t>
            </a:r>
            <a:r>
              <a:rPr lang="en-US" sz="1400" spc="60">
                <a:latin typeface="Open Sans"/>
                <a:ea typeface="Open Sans"/>
                <a:cs typeface="Open Sans"/>
              </a:rPr>
              <a:t> </a:t>
            </a:r>
            <a:r>
              <a:rPr lang="en-US" sz="1400" spc="60" err="1">
                <a:latin typeface="Open Sans"/>
                <a:ea typeface="Open Sans"/>
                <a:cs typeface="Open Sans"/>
              </a:rPr>
              <a:t>mínimo</a:t>
            </a:r>
            <a:r>
              <a:rPr lang="en-US" sz="1400" spc="60">
                <a:latin typeface="Open Sans"/>
                <a:ea typeface="Open Sans"/>
                <a:cs typeface="Open Sans"/>
              </a:rPr>
              <a:t> </a:t>
            </a:r>
            <a:r>
              <a:rPr lang="en-US" sz="1400" spc="60" err="1">
                <a:latin typeface="Open Sans"/>
                <a:ea typeface="Open Sans"/>
                <a:cs typeface="Open Sans"/>
              </a:rPr>
              <a:t>obligatorio</a:t>
            </a:r>
            <a:r>
              <a:rPr lang="en-US" sz="1400" spc="60">
                <a:latin typeface="Open Sans"/>
                <a:ea typeface="Open Sans"/>
                <a:cs typeface="Open Sans"/>
              </a:rPr>
              <a:t> de </a:t>
            </a:r>
            <a:r>
              <a:rPr lang="en-US" sz="1400" spc="60" err="1">
                <a:latin typeface="Open Sans"/>
                <a:ea typeface="Open Sans"/>
                <a:cs typeface="Open Sans"/>
              </a:rPr>
              <a:t>estrategias</a:t>
            </a:r>
            <a:r>
              <a:rPr lang="en-US" sz="1400" spc="60">
                <a:latin typeface="Open Sans"/>
                <a:ea typeface="Open Sans"/>
                <a:cs typeface="Open Sans"/>
              </a:rPr>
              <a:t>: </a:t>
            </a:r>
            <a:r>
              <a:rPr lang="en-US" sz="1400" spc="60">
                <a:solidFill>
                  <a:srgbClr val="FFFFFF"/>
                </a:solidFill>
                <a:highlight>
                  <a:srgbClr val="982B56"/>
                </a:highlight>
                <a:latin typeface="Open Sans"/>
                <a:ea typeface="Open Sans"/>
                <a:cs typeface="Open Sans"/>
              </a:rPr>
              <a:t>4 de </a:t>
            </a:r>
            <a:r>
              <a:rPr lang="en-US" sz="1400" spc="60" err="1">
                <a:solidFill>
                  <a:srgbClr val="FFFFFF"/>
                </a:solidFill>
                <a:highlight>
                  <a:srgbClr val="982B56"/>
                </a:highlight>
                <a:latin typeface="Open Sans"/>
                <a:ea typeface="Open Sans"/>
                <a:cs typeface="Open Sans"/>
              </a:rPr>
              <a:t>estrés</a:t>
            </a:r>
            <a:r>
              <a:rPr lang="en-US" sz="1400" spc="60">
                <a:latin typeface="Open Sans"/>
                <a:ea typeface="Open Sans"/>
                <a:cs typeface="Open Sans"/>
              </a:rPr>
              <a:t>, </a:t>
            </a:r>
            <a:r>
              <a:rPr lang="en-US" sz="1400" spc="60">
                <a:solidFill>
                  <a:srgbClr val="FFFFFF"/>
                </a:solidFill>
                <a:highlight>
                  <a:srgbClr val="982B56"/>
                </a:highlight>
                <a:latin typeface="Open Sans"/>
                <a:ea typeface="Open Sans"/>
                <a:cs typeface="Open Sans"/>
              </a:rPr>
              <a:t>3 de crisis </a:t>
            </a:r>
            <a:r>
              <a:rPr lang="en-US" sz="1400" spc="60">
                <a:latin typeface="Open Sans"/>
                <a:ea typeface="Open Sans"/>
                <a:cs typeface="Open Sans"/>
              </a:rPr>
              <a:t>y </a:t>
            </a:r>
            <a:r>
              <a:rPr lang="en-US" sz="1400" spc="60">
                <a:solidFill>
                  <a:srgbClr val="FFFFFF"/>
                </a:solidFill>
                <a:highlight>
                  <a:srgbClr val="982B56"/>
                </a:highlight>
                <a:latin typeface="Open Sans"/>
                <a:ea typeface="Open Sans"/>
                <a:cs typeface="Open Sans"/>
              </a:rPr>
              <a:t>3 de </a:t>
            </a:r>
            <a:r>
              <a:rPr lang="en-US" sz="1400" spc="60" err="1">
                <a:solidFill>
                  <a:srgbClr val="FFFFFF"/>
                </a:solidFill>
                <a:highlight>
                  <a:srgbClr val="982B56"/>
                </a:highlight>
                <a:latin typeface="Open Sans"/>
                <a:ea typeface="Open Sans"/>
                <a:cs typeface="Open Sans"/>
              </a:rPr>
              <a:t>emergencia</a:t>
            </a:r>
            <a:endParaRPr lang="en-US" sz="1400" spc="60">
              <a:latin typeface="Open Sans"/>
              <a:ea typeface="Open Sans"/>
              <a:cs typeface="Open Sans"/>
            </a:endParaRPr>
          </a:p>
        </p:txBody>
      </p:sp>
      <p:cxnSp>
        <p:nvCxnSpPr>
          <p:cNvPr id="13" name="Straight Arrow Connector 12">
            <a:extLst>
              <a:ext uri="{FF2B5EF4-FFF2-40B4-BE49-F238E27FC236}">
                <a16:creationId xmlns:a16="http://schemas.microsoft.com/office/drawing/2014/main" id="{65215D7F-3C15-126A-FC6E-AFD755C4103B}"/>
              </a:ext>
            </a:extLst>
          </p:cNvPr>
          <p:cNvCxnSpPr>
            <a:cxnSpLocks/>
          </p:cNvCxnSpPr>
          <p:nvPr/>
        </p:nvCxnSpPr>
        <p:spPr>
          <a:xfrm flipH="1" flipV="1">
            <a:off x="10463901" y="4740139"/>
            <a:ext cx="595985" cy="183343"/>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783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LCS-FS: Diseñador de encuestas</a:t>
            </a:r>
          </a:p>
        </p:txBody>
      </p:sp>
      <p:sp>
        <p:nvSpPr>
          <p:cNvPr id="2" name="TextBox 1">
            <a:extLst>
              <a:ext uri="{FF2B5EF4-FFF2-40B4-BE49-F238E27FC236}">
                <a16:creationId xmlns:a16="http://schemas.microsoft.com/office/drawing/2014/main" id="{649A4464-81EA-E517-A9B8-6846BD59B40B}"/>
              </a:ext>
            </a:extLst>
          </p:cNvPr>
          <p:cNvSpPr txBox="1"/>
          <p:nvPr/>
        </p:nvSpPr>
        <p:spPr>
          <a:xfrm>
            <a:off x="2334376" y="4714213"/>
            <a:ext cx="9052520" cy="738664"/>
          </a:xfrm>
          <a:prstGeom prst="rect">
            <a:avLst/>
          </a:prstGeom>
          <a:noFill/>
          <a:ln w="57150">
            <a:solidFill>
              <a:schemeClr val="bg1">
                <a:lumMod val="50000"/>
              </a:schemeClr>
            </a:solidFill>
          </a:ln>
        </p:spPr>
        <p:txBody>
          <a:bodyPr wrap="square" lIns="91440" tIns="45720" rIns="91440" bIns="45720" rtlCol="0" anchor="t">
            <a:spAutoFit/>
          </a:bodyPr>
          <a:lstStyle/>
          <a:p>
            <a:r>
              <a:rPr lang="en-US" sz="1400" spc="60">
                <a:latin typeface="Open Sans"/>
                <a:ea typeface="Open Sans"/>
                <a:cs typeface="Open Sans"/>
              </a:rPr>
              <a:t>Tras seleccionar un mínimo de 4 estrategias de afrontamiento del estrés, 3 de crisis y 3 de emergencia, relevantes para su contexto, y añadir el idioma o idiomas locales, puede pasar al último paso en el Diseñador de encuestas, donde se puede generar el </a:t>
            </a:r>
            <a:r>
              <a:rPr lang="en-US" sz="1400" spc="60" err="1">
                <a:latin typeface="Open Sans"/>
                <a:ea typeface="Open Sans"/>
                <a:cs typeface="Open Sans"/>
              </a:rPr>
              <a:t>XLSForm</a:t>
            </a:r>
            <a:r>
              <a:rPr lang="en-US" sz="1400" spc="60">
                <a:latin typeface="Open Sans"/>
                <a:ea typeface="Open Sans"/>
                <a:cs typeface="Open Sans"/>
              </a:rPr>
              <a:t>. </a:t>
            </a:r>
            <a:endParaRPr lang="en-US" sz="1400" spc="60">
              <a:latin typeface="Open Sans" charset="0"/>
              <a:ea typeface="Open Sans" charset="0"/>
              <a:cs typeface="Open Sans" charset="0"/>
            </a:endParaRPr>
          </a:p>
        </p:txBody>
      </p:sp>
      <p:pic>
        <p:nvPicPr>
          <p:cNvPr id="12" name="Picture 11">
            <a:extLst>
              <a:ext uri="{FF2B5EF4-FFF2-40B4-BE49-F238E27FC236}">
                <a16:creationId xmlns:a16="http://schemas.microsoft.com/office/drawing/2014/main" id="{F0953585-8697-4A22-7089-8E5ED0F26364}"/>
              </a:ext>
            </a:extLst>
          </p:cNvPr>
          <p:cNvPicPr>
            <a:picLocks noChangeAspect="1"/>
          </p:cNvPicPr>
          <p:nvPr/>
        </p:nvPicPr>
        <p:blipFill>
          <a:blip r:embed="rId3"/>
          <a:stretch>
            <a:fillRect/>
          </a:stretch>
        </p:blipFill>
        <p:spPr>
          <a:xfrm>
            <a:off x="793634" y="1457932"/>
            <a:ext cx="10599248" cy="3121521"/>
          </a:xfrm>
          <a:prstGeom prst="rect">
            <a:avLst/>
          </a:prstGeom>
        </p:spPr>
      </p:pic>
      <p:sp>
        <p:nvSpPr>
          <p:cNvPr id="4" name="TextBox 3">
            <a:extLst>
              <a:ext uri="{FF2B5EF4-FFF2-40B4-BE49-F238E27FC236}">
                <a16:creationId xmlns:a16="http://schemas.microsoft.com/office/drawing/2014/main" id="{BBBD01B6-5595-9392-533A-6136D0941666}"/>
              </a:ext>
            </a:extLst>
          </p:cNvPr>
          <p:cNvSpPr txBox="1"/>
          <p:nvPr/>
        </p:nvSpPr>
        <p:spPr>
          <a:xfrm>
            <a:off x="10072546" y="6011325"/>
            <a:ext cx="1795236" cy="338554"/>
          </a:xfrm>
          <a:prstGeom prst="rect">
            <a:avLst/>
          </a:prstGeom>
          <a:noFill/>
        </p:spPr>
        <p:txBody>
          <a:bodyPr wrap="square">
            <a:spAutoFit/>
          </a:bodyPr>
          <a:lstStyle/>
          <a:p>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Diseñador de encuestas</a:t>
            </a:r>
            <a:endPar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Arrow Connector 5">
            <a:extLst>
              <a:ext uri="{FF2B5EF4-FFF2-40B4-BE49-F238E27FC236}">
                <a16:creationId xmlns:a16="http://schemas.microsoft.com/office/drawing/2014/main" id="{E87FCD25-1A3C-E001-F344-6ECF445A4A5A}"/>
              </a:ext>
            </a:extLst>
          </p:cNvPr>
          <p:cNvCxnSpPr>
            <a:cxnSpLocks/>
          </p:cNvCxnSpPr>
          <p:nvPr/>
        </p:nvCxnSpPr>
        <p:spPr>
          <a:xfrm>
            <a:off x="8388393" y="6229443"/>
            <a:ext cx="1577827" cy="0"/>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00419ADF-7E17-0ACD-1415-BA324AC777E3}"/>
              </a:ext>
            </a:extLst>
          </p:cNvPr>
          <p:cNvSpPr txBox="1"/>
          <p:nvPr/>
        </p:nvSpPr>
        <p:spPr>
          <a:xfrm>
            <a:off x="2225780" y="6060171"/>
            <a:ext cx="6162613" cy="338554"/>
          </a:xfrm>
          <a:prstGeom prst="rect">
            <a:avLst/>
          </a:prstGeom>
          <a:noFill/>
        </p:spPr>
        <p:txBody>
          <a:bodyPr wrap="square" lIns="91440" tIns="45720" rIns="91440" bIns="45720" anchor="t">
            <a:spAutoFit/>
          </a:bodyPr>
          <a:lstStyle/>
          <a:p>
            <a:r>
              <a:rPr lang="en-US" sz="1600" dirty="0" err="1">
                <a:solidFill>
                  <a:schemeClr val="tx1">
                    <a:lumMod val="75000"/>
                  </a:schemeClr>
                </a:solidFill>
                <a:latin typeface="Open Sans"/>
                <a:ea typeface="Open Sans"/>
                <a:cs typeface="Open Sans"/>
              </a:rPr>
              <a:t>Encuentre</a:t>
            </a:r>
            <a:r>
              <a:rPr lang="en-US" sz="1600" dirty="0">
                <a:solidFill>
                  <a:schemeClr val="tx1">
                    <a:lumMod val="75000"/>
                  </a:schemeClr>
                </a:solidFill>
                <a:latin typeface="Open Sans"/>
                <a:ea typeface="Open Sans"/>
                <a:cs typeface="Open Sans"/>
              </a:rPr>
              <a:t> las </a:t>
            </a:r>
            <a:r>
              <a:rPr lang="en-US" sz="1600" dirty="0" err="1">
                <a:solidFill>
                  <a:schemeClr val="tx1">
                    <a:lumMod val="75000"/>
                  </a:schemeClr>
                </a:solidFill>
                <a:latin typeface="Open Sans"/>
                <a:ea typeface="Open Sans"/>
                <a:cs typeface="Open Sans"/>
              </a:rPr>
              <a:t>últimas</a:t>
            </a:r>
            <a:r>
              <a:rPr lang="en-US" sz="1600" dirty="0">
                <a:solidFill>
                  <a:schemeClr val="tx1">
                    <a:lumMod val="75000"/>
                  </a:schemeClr>
                </a:solidFill>
                <a:latin typeface="Open Sans"/>
                <a:ea typeface="Open Sans"/>
                <a:cs typeface="Open Sans"/>
              </a:rPr>
              <a:t> </a:t>
            </a:r>
            <a:r>
              <a:rPr lang="en-US" sz="1600" dirty="0" err="1">
                <a:solidFill>
                  <a:schemeClr val="tx1">
                    <a:lumMod val="75000"/>
                  </a:schemeClr>
                </a:solidFill>
                <a:latin typeface="Open Sans"/>
                <a:ea typeface="Open Sans"/>
                <a:cs typeface="Open Sans"/>
              </a:rPr>
              <a:t>estrategias</a:t>
            </a:r>
            <a:r>
              <a:rPr lang="en-US" sz="1600" dirty="0">
                <a:solidFill>
                  <a:schemeClr val="tx1">
                    <a:lumMod val="75000"/>
                  </a:schemeClr>
                </a:solidFill>
                <a:latin typeface="Open Sans"/>
                <a:ea typeface="Open Sans"/>
                <a:cs typeface="Open Sans"/>
              </a:rPr>
              <a:t> </a:t>
            </a:r>
            <a:r>
              <a:rPr lang="en-US" sz="1600" dirty="0" err="1">
                <a:solidFill>
                  <a:schemeClr val="tx1">
                    <a:lumMod val="75000"/>
                  </a:schemeClr>
                </a:solidFill>
                <a:latin typeface="Open Sans"/>
                <a:ea typeface="Open Sans"/>
                <a:cs typeface="Open Sans"/>
              </a:rPr>
              <a:t>estándar</a:t>
            </a:r>
            <a:r>
              <a:rPr lang="en-US" sz="1600" dirty="0">
                <a:solidFill>
                  <a:schemeClr val="tx1">
                    <a:lumMod val="75000"/>
                  </a:schemeClr>
                </a:solidFill>
                <a:latin typeface="Open Sans"/>
                <a:ea typeface="Open Sans"/>
                <a:cs typeface="Open Sans"/>
              </a:rPr>
              <a:t> LCS-FS </a:t>
            </a:r>
            <a:r>
              <a:rPr lang="en-US" sz="1600" dirty="0" err="1">
                <a:solidFill>
                  <a:schemeClr val="tx1">
                    <a:lumMod val="75000"/>
                  </a:schemeClr>
                </a:solidFill>
                <a:latin typeface="Open Sans"/>
                <a:ea typeface="Open Sans"/>
                <a:cs typeface="Open Sans"/>
              </a:rPr>
              <a:t>en</a:t>
            </a:r>
            <a:r>
              <a:rPr lang="en-US" sz="1600" dirty="0">
                <a:solidFill>
                  <a:schemeClr val="tx1">
                    <a:lumMod val="75000"/>
                  </a:schemeClr>
                </a:solidFill>
                <a:latin typeface="Open Sans"/>
                <a:ea typeface="Open Sans"/>
                <a:cs typeface="Open Sans"/>
              </a:rPr>
              <a:t> </a:t>
            </a:r>
            <a:r>
              <a:rPr lang="en-US" sz="1600" dirty="0" err="1">
                <a:solidFill>
                  <a:schemeClr val="tx1">
                    <a:lumMod val="75000"/>
                  </a:schemeClr>
                </a:solidFill>
                <a:latin typeface="Open Sans"/>
                <a:ea typeface="Open Sans"/>
                <a:cs typeface="Open Sans"/>
              </a:rPr>
              <a:t>XLSform</a:t>
            </a:r>
            <a:r>
              <a:rPr lang="en-US" sz="1600" dirty="0">
                <a:solidFill>
                  <a:schemeClr val="tx1">
                    <a:lumMod val="75000"/>
                  </a:schemeClr>
                </a:solidFill>
                <a:latin typeface="Open Sans"/>
                <a:ea typeface="Open Sans"/>
                <a:cs typeface="Open Sans"/>
              </a:rPr>
              <a:t> </a:t>
            </a:r>
            <a:endParaRPr lang="en-US"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73966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en-GB" sz="2900" b="0">
                <a:solidFill>
                  <a:srgbClr val="FFFFFE"/>
                </a:solidFill>
                <a:latin typeface="HALDEN SOLID"/>
                <a:ea typeface="Open Sans"/>
                <a:cs typeface="Open Sans"/>
              </a:rPr>
              <a:t>Contextualización del módulo</a:t>
            </a:r>
            <a:endParaRPr lang="en-GB" sz="2900" b="0">
              <a:solidFill>
                <a:srgbClr val="FFFFFE"/>
              </a:solidFill>
              <a:latin typeface="HALDEN SOLID"/>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385849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4A78C91-C86D-1087-1E42-3A1F9FAF5449}"/>
              </a:ext>
            </a:extLst>
          </p:cNvPr>
          <p:cNvSpPr>
            <a:spLocks noGrp="1"/>
          </p:cNvSpPr>
          <p:nvPr>
            <p:ph type="title"/>
          </p:nvPr>
        </p:nvSpPr>
        <p:spPr>
          <a:xfrm>
            <a:off x="846312" y="664870"/>
            <a:ext cx="10542124" cy="1152000"/>
          </a:xfrm>
        </p:spPr>
        <p:txBody>
          <a:bodyPr/>
          <a:lstStyle/>
          <a:p>
            <a:r>
              <a:rPr lang="en-US" sz="3600" b="0" kern="1400" spc="230" err="1">
                <a:solidFill>
                  <a:schemeClr val="tx1"/>
                </a:solidFill>
                <a:latin typeface="HALDEN SOLID" pitchFamily="2" charset="0"/>
              </a:rPr>
              <a:t>Desarrollar</a:t>
            </a:r>
            <a:r>
              <a:rPr lang="en-US" sz="3600" b="0" kern="1400" spc="230">
                <a:solidFill>
                  <a:schemeClr val="tx1"/>
                </a:solidFill>
                <a:latin typeface="HALDEN SOLID" pitchFamily="2" charset="0"/>
              </a:rPr>
              <a:t> </a:t>
            </a:r>
            <a:r>
              <a:rPr lang="en-US" sz="3600" b="0" kern="1400" spc="230" err="1">
                <a:solidFill>
                  <a:schemeClr val="tx1"/>
                </a:solidFill>
                <a:latin typeface="HALDEN SOLID" pitchFamily="2" charset="0"/>
              </a:rPr>
              <a:t>nuevas</a:t>
            </a:r>
            <a:r>
              <a:rPr lang="en-US" sz="3600" b="0" kern="1400" spc="230">
                <a:solidFill>
                  <a:schemeClr val="tx1"/>
                </a:solidFill>
                <a:latin typeface="HALDEN SOLID" pitchFamily="2" charset="0"/>
              </a:rPr>
              <a:t> </a:t>
            </a:r>
            <a:r>
              <a:rPr lang="en-US" sz="3600" b="0" kern="1400" spc="230" err="1">
                <a:solidFill>
                  <a:schemeClr val="tx1"/>
                </a:solidFill>
                <a:latin typeface="HALDEN SOLID" pitchFamily="2" charset="0"/>
              </a:rPr>
              <a:t>estrategias</a:t>
            </a:r>
            <a:r>
              <a:rPr lang="en-US" sz="3600" b="0" kern="1400" spc="230">
                <a:solidFill>
                  <a:schemeClr val="tx1"/>
                </a:solidFill>
                <a:latin typeface="HALDEN SOLID" pitchFamily="2" charset="0"/>
              </a:rPr>
              <a:t> </a:t>
            </a:r>
            <a:endParaRPr lang="en-GB" sz="3600" b="0" kern="1400" spc="230">
              <a:solidFill>
                <a:schemeClr val="tx1"/>
              </a:solidFill>
              <a:latin typeface="HALDEN SOLID" pitchFamily="2" charset="0"/>
            </a:endParaRPr>
          </a:p>
        </p:txBody>
      </p:sp>
      <p:graphicFrame>
        <p:nvGraphicFramePr>
          <p:cNvPr id="2" name="Table 1">
            <a:extLst>
              <a:ext uri="{FF2B5EF4-FFF2-40B4-BE49-F238E27FC236}">
                <a16:creationId xmlns:a16="http://schemas.microsoft.com/office/drawing/2014/main" id="{ED5F4DCB-28CB-CCE1-1C6D-960C2564128E}"/>
              </a:ext>
            </a:extLst>
          </p:cNvPr>
          <p:cNvGraphicFramePr>
            <a:graphicFrameLocks noGrp="1"/>
          </p:cNvGraphicFramePr>
          <p:nvPr>
            <p:extLst>
              <p:ext uri="{D42A27DB-BD31-4B8C-83A1-F6EECF244321}">
                <p14:modId xmlns:p14="http://schemas.microsoft.com/office/powerpoint/2010/main" val="1554245654"/>
              </p:ext>
            </p:extLst>
          </p:nvPr>
        </p:nvGraphicFramePr>
        <p:xfrm>
          <a:off x="1928192" y="1688901"/>
          <a:ext cx="8587408" cy="4099520"/>
        </p:xfrm>
        <a:graphic>
          <a:graphicData uri="http://schemas.openxmlformats.org/drawingml/2006/table">
            <a:tbl>
              <a:tblPr firstRow="1" firstCol="1" bandRow="1">
                <a:tableStyleId>{D7AC3CCA-C797-4891-BE02-D94E43425B78}</a:tableStyleId>
              </a:tblPr>
              <a:tblGrid>
                <a:gridCol w="4542024">
                  <a:extLst>
                    <a:ext uri="{9D8B030D-6E8A-4147-A177-3AD203B41FA5}">
                      <a16:colId xmlns:a16="http://schemas.microsoft.com/office/drawing/2014/main" val="2447660265"/>
                    </a:ext>
                  </a:extLst>
                </a:gridCol>
                <a:gridCol w="4045384">
                  <a:extLst>
                    <a:ext uri="{9D8B030D-6E8A-4147-A177-3AD203B41FA5}">
                      <a16:colId xmlns:a16="http://schemas.microsoft.com/office/drawing/2014/main" val="3774325555"/>
                    </a:ext>
                  </a:extLst>
                </a:gridCol>
              </a:tblGrid>
              <a:tr h="1328268">
                <a:tc gridSpan="2">
                  <a:txBody>
                    <a:bodyPr/>
                    <a:lstStyle/>
                    <a:p>
                      <a:pPr marL="91440" marR="477520" algn="just">
                        <a:lnSpc>
                          <a:spcPct val="115000"/>
                        </a:lnSpc>
                        <a:spcBef>
                          <a:spcPts val="355"/>
                        </a:spcBef>
                        <a:spcAft>
                          <a:spcPts val="600"/>
                        </a:spcAft>
                      </a:pPr>
                      <a:r>
                        <a:rPr lang="es-ES" sz="1200" kern="600">
                          <a:solidFill>
                            <a:srgbClr val="FFFFFE"/>
                          </a:solidFill>
                          <a:effectLst/>
                          <a:latin typeface="Open Sans" panose="020B0606030504020204" pitchFamily="34" charset="0"/>
                          <a:ea typeface="Open Sans" panose="020B0606030504020204" pitchFamily="34" charset="0"/>
                          <a:cs typeface="Open Sans" panose="020B0606030504020204" pitchFamily="34" charset="0"/>
                        </a:rPr>
                        <a:t>Recuadro 1: Principios para la inclusión de las conductas de adaptación a los medios de subsistencia en la LCS-FS</a:t>
                      </a:r>
                    </a:p>
                    <a:p>
                      <a:pPr marL="91440" marR="477520" algn="just">
                        <a:lnSpc>
                          <a:spcPct val="115000"/>
                        </a:lnSpc>
                        <a:spcBef>
                          <a:spcPts val="355"/>
                        </a:spcBef>
                        <a:spcAft>
                          <a:spcPts val="600"/>
                        </a:spcAft>
                      </a:pPr>
                      <a:r>
                        <a:rPr lang="es-ES" sz="1200" b="0" kern="600">
                          <a:solidFill>
                            <a:srgbClr val="FFFFFE"/>
                          </a:solidFill>
                          <a:effectLst/>
                          <a:latin typeface="Open Sans" panose="020B0606030504020204" pitchFamily="34" charset="0"/>
                          <a:ea typeface="Open Sans" panose="020B0606030504020204" pitchFamily="34" charset="0"/>
                          <a:cs typeface="Open Sans" panose="020B0606030504020204" pitchFamily="34" charset="0"/>
                        </a:rPr>
                        <a:t>Si bien hay muchos tipos de conductas de afrontamiento, solo ciertos tipos de conductas de subsistencia forman parte de la LCS. Haga las siguientes preguntas sobre cada uno de los comportamientos identificados:</a:t>
                      </a:r>
                      <a:endParaRPr lang="fr-FR" sz="1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solidFill>
                      <a:schemeClr val="tx1"/>
                    </a:solidFill>
                  </a:tcPr>
                </a:tc>
                <a:tc hMerge="1">
                  <a:txBody>
                    <a:bodyPr/>
                    <a:lstStyle/>
                    <a:p>
                      <a:endParaRPr lang="fr-FR"/>
                    </a:p>
                  </a:txBody>
                  <a:tcPr/>
                </a:tc>
                <a:extLst>
                  <a:ext uri="{0D108BD9-81ED-4DB2-BD59-A6C34878D82A}">
                    <a16:rowId xmlns:a16="http://schemas.microsoft.com/office/drawing/2014/main" val="1024593961"/>
                  </a:ext>
                </a:extLst>
              </a:tr>
              <a:tr h="222235">
                <a:tc>
                  <a:txBody>
                    <a:bodyPr/>
                    <a:lstStyle/>
                    <a:p>
                      <a:pPr marR="167640" algn="ctr">
                        <a:lnSpc>
                          <a:spcPct val="115000"/>
                        </a:lnSpc>
                        <a:spcAft>
                          <a:spcPts val="600"/>
                        </a:spcAft>
                      </a:pPr>
                      <a:r>
                        <a:rPr lang="fr-FR" sz="1800" kern="600">
                          <a:solidFill>
                            <a:srgbClr val="FFFFFF"/>
                          </a:solidFill>
                          <a:effectLst/>
                          <a:latin typeface="Open Sans" panose="020B0606030504020204" pitchFamily="34" charset="0"/>
                          <a:ea typeface="Open Sans" panose="020B0606030504020204" pitchFamily="34" charset="0"/>
                          <a:cs typeface="Open Sans" panose="020B0606030504020204" pitchFamily="34" charset="0"/>
                        </a:rPr>
                        <a:t>LCS</a:t>
                      </a:r>
                      <a:endParaRPr lang="fr-FR" sz="1200">
                        <a:solidFill>
                          <a:srgbClr val="FFFFFF"/>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solidFill>
                      <a:schemeClr val="accent1"/>
                    </a:solidFill>
                  </a:tcPr>
                </a:tc>
                <a:tc>
                  <a:txBody>
                    <a:bodyPr/>
                    <a:lstStyle/>
                    <a:p>
                      <a:pPr marR="167640" algn="ctr">
                        <a:lnSpc>
                          <a:spcPct val="115000"/>
                        </a:lnSpc>
                        <a:spcAft>
                          <a:spcPts val="600"/>
                        </a:spcAft>
                      </a:pPr>
                      <a:r>
                        <a:rPr lang="fr-FR" sz="1800" b="1" kern="600">
                          <a:solidFill>
                            <a:srgbClr val="FFFFFF"/>
                          </a:solidFill>
                          <a:effectLst/>
                          <a:latin typeface="Open Sans" panose="020B0606030504020204" pitchFamily="34" charset="0"/>
                          <a:ea typeface="Open Sans" panose="020B0606030504020204" pitchFamily="34" charset="0"/>
                          <a:cs typeface="Open Sans" panose="020B0606030504020204" pitchFamily="34" charset="0"/>
                        </a:rPr>
                        <a:t>Pas LCS</a:t>
                      </a:r>
                      <a:endParaRPr lang="fr-FR" sz="1800" b="1">
                        <a:solidFill>
                          <a:srgbClr val="FFFFFF"/>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solidFill>
                      <a:schemeClr val="accent1"/>
                    </a:solidFill>
                  </a:tcPr>
                </a:tc>
                <a:extLst>
                  <a:ext uri="{0D108BD9-81ED-4DB2-BD59-A6C34878D82A}">
                    <a16:rowId xmlns:a16="http://schemas.microsoft.com/office/drawing/2014/main" val="721283918"/>
                  </a:ext>
                </a:extLst>
              </a:tr>
              <a:tr h="632337">
                <a:tc>
                  <a:txBody>
                    <a:bodyPr/>
                    <a:lstStyle/>
                    <a:p>
                      <a:pPr marR="167640" algn="just">
                        <a:lnSpc>
                          <a:spcPct val="115000"/>
                        </a:lnSpc>
                        <a:spcAft>
                          <a:spcPts val="600"/>
                        </a:spcAft>
                      </a:pPr>
                      <a:r>
                        <a:rPr lang="es-ES" sz="1200" b="0" kern="600">
                          <a:effectLst/>
                          <a:latin typeface="Open Sans" panose="020B0606030504020204" pitchFamily="34" charset="0"/>
                          <a:ea typeface="Open Sans" panose="020B0606030504020204" pitchFamily="34" charset="0"/>
                          <a:cs typeface="Open Sans" panose="020B0606030504020204" pitchFamily="34" charset="0"/>
                        </a:rPr>
                        <a:t>¿Se utiliza este comportamiento para hacer frente a un shock existente (ex post)?</a:t>
                      </a:r>
                      <a:endParaRPr lang="fr-FR" sz="1400" b="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solidFill>
                      <a:schemeClr val="accent1">
                        <a:lumMod val="20000"/>
                        <a:lumOff val="80000"/>
                      </a:schemeClr>
                    </a:solidFill>
                  </a:tcPr>
                </a:tc>
                <a:tc>
                  <a:txBody>
                    <a:bodyPr/>
                    <a:lstStyle/>
                    <a:p>
                      <a:pPr marR="539750" algn="just">
                        <a:lnSpc>
                          <a:spcPct val="115000"/>
                        </a:lnSpc>
                        <a:spcBef>
                          <a:spcPts val="595"/>
                        </a:spcBef>
                        <a:spcAft>
                          <a:spcPts val="600"/>
                        </a:spcAft>
                        <a:tabLst>
                          <a:tab pos="178435" algn="l"/>
                        </a:tabLst>
                      </a:pPr>
                      <a:r>
                        <a:rPr lang="es-ES" sz="1200" kern="600">
                          <a:effectLst/>
                          <a:latin typeface="Open Sans" panose="020B0606030504020204" pitchFamily="34" charset="0"/>
                          <a:ea typeface="Open Sans" panose="020B0606030504020204" pitchFamily="34" charset="0"/>
                          <a:cs typeface="Open Sans" panose="020B0606030504020204" pitchFamily="34" charset="0"/>
                        </a:rPr>
                        <a:t>... ¿O está dirigido a desarrollar la resiliencia (ex ante)?</a:t>
                      </a:r>
                      <a:endParaRPr lang="fr-FR" sz="14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109195470"/>
                  </a:ext>
                </a:extLst>
              </a:tr>
              <a:tr h="1113760">
                <a:tc>
                  <a:txBody>
                    <a:bodyPr/>
                    <a:lstStyle/>
                    <a:p>
                      <a:pPr marR="167640" algn="just">
                        <a:lnSpc>
                          <a:spcPct val="115000"/>
                        </a:lnSpc>
                        <a:spcAft>
                          <a:spcPts val="600"/>
                        </a:spcAft>
                      </a:pPr>
                      <a:r>
                        <a:rPr lang="es-ES" sz="1200" b="0" kern="600">
                          <a:effectLst/>
                          <a:latin typeface="Open Sans" panose="020B0606030504020204" pitchFamily="34" charset="0"/>
                          <a:ea typeface="Open Sans" panose="020B0606030504020204" pitchFamily="34" charset="0"/>
                          <a:cs typeface="Open Sans" panose="020B0606030504020204" pitchFamily="34" charset="0"/>
                        </a:rPr>
                        <a:t>¿Influye en los hogares a medio o largo plazo en términos de medios de vida, capital humano o dignidad?</a:t>
                      </a:r>
                      <a:endParaRPr lang="fr-FR" sz="1400" b="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solidFill>
                      <a:schemeClr val="accent1">
                        <a:lumMod val="20000"/>
                        <a:lumOff val="80000"/>
                      </a:schemeClr>
                    </a:solidFill>
                  </a:tcPr>
                </a:tc>
                <a:tc>
                  <a:txBody>
                    <a:bodyPr/>
                    <a:lstStyle/>
                    <a:p>
                      <a:pPr marR="539750" algn="just">
                        <a:lnSpc>
                          <a:spcPct val="115000"/>
                        </a:lnSpc>
                        <a:spcBef>
                          <a:spcPts val="595"/>
                        </a:spcBef>
                        <a:spcAft>
                          <a:spcPts val="600"/>
                        </a:spcAft>
                        <a:tabLst>
                          <a:tab pos="178435" algn="l"/>
                        </a:tabLst>
                      </a:pPr>
                      <a:r>
                        <a:rPr lang="fr-FR" sz="1200" kern="600">
                          <a:effectLst/>
                          <a:latin typeface="Open Sans" panose="020B0606030504020204" pitchFamily="34" charset="0"/>
                          <a:ea typeface="Open Sans" panose="020B0606030504020204" pitchFamily="34" charset="0"/>
                          <a:cs typeface="Open Sans" panose="020B0606030504020204" pitchFamily="34" charset="0"/>
                        </a:rPr>
                        <a:t>...</a:t>
                      </a:r>
                      <a:r>
                        <a:rPr lang="es-ES" sz="1200" kern="600">
                          <a:effectLst/>
                          <a:latin typeface="Open Sans" panose="020B0606030504020204" pitchFamily="34" charset="0"/>
                          <a:ea typeface="Open Sans" panose="020B0606030504020204" pitchFamily="34" charset="0"/>
                          <a:cs typeface="Open Sans" panose="020B0606030504020204" pitchFamily="34" charset="0"/>
                        </a:rPr>
                        <a:t> ¿O la estrategia es cambiar los comportamientos de consumo de alimentos en el corto plazo?</a:t>
                      </a:r>
                      <a:endParaRPr lang="fr-FR" sz="14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825838438"/>
                  </a:ext>
                </a:extLst>
              </a:tr>
              <a:tr h="729499">
                <a:tc>
                  <a:txBody>
                    <a:bodyPr/>
                    <a:lstStyle/>
                    <a:p>
                      <a:pPr marR="167640" algn="just">
                        <a:lnSpc>
                          <a:spcPct val="115000"/>
                        </a:lnSpc>
                        <a:spcAft>
                          <a:spcPts val="600"/>
                        </a:spcAft>
                      </a:pPr>
                      <a:r>
                        <a:rPr lang="es-ES" sz="1200" b="0" kern="600">
                          <a:effectLst/>
                          <a:latin typeface="Open Sans" panose="020B0606030504020204" pitchFamily="34" charset="0"/>
                          <a:ea typeface="Open Sans" panose="020B0606030504020204" pitchFamily="34" charset="0"/>
                          <a:cs typeface="Open Sans" panose="020B0606030504020204" pitchFamily="34" charset="0"/>
                        </a:rPr>
                        <a:t>¿Se adopta la estrategia como mecanismo de afrontamiento de las perturbaciones?</a:t>
                      </a:r>
                      <a:endParaRPr lang="fr-FR" sz="1400" b="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solidFill>
                      <a:schemeClr val="accent1">
                        <a:lumMod val="20000"/>
                        <a:lumOff val="80000"/>
                      </a:schemeClr>
                    </a:solidFill>
                  </a:tcPr>
                </a:tc>
                <a:tc>
                  <a:txBody>
                    <a:bodyPr/>
                    <a:lstStyle/>
                    <a:p>
                      <a:pPr marR="167640" algn="just">
                        <a:lnSpc>
                          <a:spcPct val="115000"/>
                        </a:lnSpc>
                        <a:spcAft>
                          <a:spcPts val="600"/>
                        </a:spcAft>
                      </a:pPr>
                      <a:r>
                        <a:rPr lang="es-ES" sz="1200" kern="600">
                          <a:effectLst/>
                          <a:latin typeface="Open Sans" panose="020B0606030504020204" pitchFamily="34" charset="0"/>
                          <a:ea typeface="Open Sans" panose="020B0606030504020204" pitchFamily="34" charset="0"/>
                          <a:cs typeface="Open Sans" panose="020B0606030504020204" pitchFamily="34" charset="0"/>
                        </a:rPr>
                        <a:t>... ¿O es parte de la cultura habitual de la comunidad?</a:t>
                      </a:r>
                      <a:r>
                        <a:rPr lang="fr-FR" sz="1800">
                          <a:effectLst/>
                          <a:latin typeface="Open Sans" panose="020B0606030504020204" pitchFamily="34" charset="0"/>
                          <a:ea typeface="Open Sans" panose="020B0606030504020204" pitchFamily="34" charset="0"/>
                          <a:cs typeface="Open Sans" panose="020B0606030504020204" pitchFamily="34" charset="0"/>
                        </a:rPr>
                        <a:t>    </a:t>
                      </a:r>
                    </a:p>
                  </a:txBody>
                  <a:tcPr marL="68580" marR="68580" marT="0" marB="0">
                    <a:solidFill>
                      <a:schemeClr val="accent1">
                        <a:lumMod val="20000"/>
                        <a:lumOff val="80000"/>
                      </a:schemeClr>
                    </a:solidFill>
                  </a:tcPr>
                </a:tc>
                <a:extLst>
                  <a:ext uri="{0D108BD9-81ED-4DB2-BD59-A6C34878D82A}">
                    <a16:rowId xmlns:a16="http://schemas.microsoft.com/office/drawing/2014/main" val="4068116748"/>
                  </a:ext>
                </a:extLst>
              </a:tr>
            </a:tbl>
          </a:graphicData>
        </a:graphic>
      </p:graphicFrame>
    </p:spTree>
    <p:extLst>
      <p:ext uri="{BB962C8B-B14F-4D97-AF65-F5344CB8AC3E}">
        <p14:creationId xmlns:p14="http://schemas.microsoft.com/office/powerpoint/2010/main" val="4027413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A29D5F-C3EC-2DCF-4429-E3D071F66844}"/>
              </a:ext>
            </a:extLst>
          </p:cNvPr>
          <p:cNvSpPr/>
          <p:nvPr/>
        </p:nvSpPr>
        <p:spPr>
          <a:xfrm>
            <a:off x="285226" y="5553512"/>
            <a:ext cx="1761688" cy="1098958"/>
          </a:xfrm>
          <a:prstGeom prst="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9481CADD-DF46-5029-FC9B-FC1D2A59E914}"/>
              </a:ext>
            </a:extLst>
          </p:cNvPr>
          <p:cNvSpPr>
            <a:spLocks noGrp="1"/>
          </p:cNvSpPr>
          <p:nvPr>
            <p:ph type="title"/>
          </p:nvPr>
        </p:nvSpPr>
        <p:spPr>
          <a:xfrm>
            <a:off x="824938" y="458414"/>
            <a:ext cx="10542124" cy="1152000"/>
          </a:xfrm>
        </p:spPr>
        <p:txBody>
          <a:bodyPr/>
          <a:lstStyle/>
          <a:p>
            <a:r>
              <a:rPr lang="en-US" sz="3600" b="0" kern="1400" spc="230">
                <a:solidFill>
                  <a:schemeClr val="tx1"/>
                </a:solidFill>
                <a:latin typeface="HALDEN SOLID"/>
                <a:ea typeface="Open Sans Extrabold"/>
                <a:cs typeface="Open Sans Extrabold"/>
              </a:rPr>
              <a:t>PASO 1: Examen documental  </a:t>
            </a:r>
            <a:endParaRPr lang="en-US" sz="3600" b="0" kern="1400" spc="230">
              <a:solidFill>
                <a:schemeClr val="tx1"/>
              </a:solidFill>
              <a:latin typeface="HALDEN SOLID" pitchFamily="2" charset="0"/>
            </a:endParaRPr>
          </a:p>
        </p:txBody>
      </p:sp>
      <p:sp>
        <p:nvSpPr>
          <p:cNvPr id="6" name="Freeform: Shape 5">
            <a:extLst>
              <a:ext uri="{FF2B5EF4-FFF2-40B4-BE49-F238E27FC236}">
                <a16:creationId xmlns:a16="http://schemas.microsoft.com/office/drawing/2014/main" id="{078F029A-AF58-E032-6CEF-FA9548F6F00D}"/>
              </a:ext>
            </a:extLst>
          </p:cNvPr>
          <p:cNvSpPr/>
          <p:nvPr/>
        </p:nvSpPr>
        <p:spPr>
          <a:xfrm>
            <a:off x="8004789" y="1845793"/>
            <a:ext cx="985478" cy="985478"/>
          </a:xfrm>
          <a:custGeom>
            <a:avLst/>
            <a:gdLst>
              <a:gd name="connsiteX0" fmla="*/ 86954 w 985478"/>
              <a:gd name="connsiteY0" fmla="*/ 0 h 985478"/>
              <a:gd name="connsiteX1" fmla="*/ 0 w 985478"/>
              <a:gd name="connsiteY1" fmla="*/ 0 h 985478"/>
              <a:gd name="connsiteX2" fmla="*/ 0 w 985478"/>
              <a:gd name="connsiteY2" fmla="*/ 985479 h 985478"/>
              <a:gd name="connsiteX3" fmla="*/ 985479 w 985478"/>
              <a:gd name="connsiteY3" fmla="*/ 985479 h 985478"/>
              <a:gd name="connsiteX4" fmla="*/ 985479 w 985478"/>
              <a:gd name="connsiteY4" fmla="*/ 898525 h 985478"/>
              <a:gd name="connsiteX5" fmla="*/ 86954 w 985478"/>
              <a:gd name="connsiteY5" fmla="*/ 898525 h 98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5478" h="985478">
                <a:moveTo>
                  <a:pt x="86954" y="0"/>
                </a:moveTo>
                <a:lnTo>
                  <a:pt x="0" y="0"/>
                </a:lnTo>
                <a:lnTo>
                  <a:pt x="0" y="985479"/>
                </a:lnTo>
                <a:lnTo>
                  <a:pt x="985479" y="985479"/>
                </a:lnTo>
                <a:lnTo>
                  <a:pt x="985479" y="898525"/>
                </a:lnTo>
                <a:lnTo>
                  <a:pt x="86954" y="898525"/>
                </a:lnTo>
                <a:close/>
              </a:path>
            </a:pathLst>
          </a:custGeom>
          <a:solidFill>
            <a:schemeClr val="accent1">
              <a:lumMod val="75000"/>
            </a:schemeClr>
          </a:solidFill>
          <a:ln w="14486" cap="flat">
            <a:noFill/>
            <a:prstDash val="solid"/>
            <a:miter/>
          </a:ln>
        </p:spPr>
        <p:txBody>
          <a:bodyPr rtlCol="1" anchor="ctr"/>
          <a:lstStyle/>
          <a:p>
            <a:endParaRPr lang="ar-SY"/>
          </a:p>
        </p:txBody>
      </p:sp>
      <p:sp>
        <p:nvSpPr>
          <p:cNvPr id="7" name="Freeform: Shape 6">
            <a:extLst>
              <a:ext uri="{FF2B5EF4-FFF2-40B4-BE49-F238E27FC236}">
                <a16:creationId xmlns:a16="http://schemas.microsoft.com/office/drawing/2014/main" id="{8D7E54B6-AC7C-B03F-2BF0-1925A789D28C}"/>
              </a:ext>
            </a:extLst>
          </p:cNvPr>
          <p:cNvSpPr/>
          <p:nvPr/>
        </p:nvSpPr>
        <p:spPr>
          <a:xfrm>
            <a:off x="8178697" y="2150132"/>
            <a:ext cx="159415" cy="507231"/>
          </a:xfrm>
          <a:custGeom>
            <a:avLst/>
            <a:gdLst>
              <a:gd name="connsiteX0" fmla="*/ 0 w 159415"/>
              <a:gd name="connsiteY0" fmla="*/ 0 h 507231"/>
              <a:gd name="connsiteX1" fmla="*/ 159416 w 159415"/>
              <a:gd name="connsiteY1" fmla="*/ 0 h 507231"/>
              <a:gd name="connsiteX2" fmla="*/ 159416 w 159415"/>
              <a:gd name="connsiteY2" fmla="*/ 507232 h 507231"/>
              <a:gd name="connsiteX3" fmla="*/ 0 w 159415"/>
              <a:gd name="connsiteY3" fmla="*/ 507232 h 507231"/>
            </a:gdLst>
            <a:ahLst/>
            <a:cxnLst>
              <a:cxn ang="0">
                <a:pos x="connsiteX0" y="connsiteY0"/>
              </a:cxn>
              <a:cxn ang="0">
                <a:pos x="connsiteX1" y="connsiteY1"/>
              </a:cxn>
              <a:cxn ang="0">
                <a:pos x="connsiteX2" y="connsiteY2"/>
              </a:cxn>
              <a:cxn ang="0">
                <a:pos x="connsiteX3" y="connsiteY3"/>
              </a:cxn>
            </a:cxnLst>
            <a:rect l="l" t="t" r="r" b="b"/>
            <a:pathLst>
              <a:path w="159415" h="507231">
                <a:moveTo>
                  <a:pt x="0" y="0"/>
                </a:moveTo>
                <a:lnTo>
                  <a:pt x="159416" y="0"/>
                </a:lnTo>
                <a:lnTo>
                  <a:pt x="159416" y="507232"/>
                </a:lnTo>
                <a:lnTo>
                  <a:pt x="0" y="507232"/>
                </a:lnTo>
                <a:close/>
              </a:path>
            </a:pathLst>
          </a:custGeom>
          <a:solidFill>
            <a:schemeClr val="accent4">
              <a:lumMod val="75000"/>
            </a:schemeClr>
          </a:solidFill>
          <a:ln w="14486" cap="flat">
            <a:noFill/>
            <a:prstDash val="solid"/>
            <a:miter/>
          </a:ln>
        </p:spPr>
        <p:txBody>
          <a:bodyPr rtlCol="1" anchor="ctr"/>
          <a:lstStyle/>
          <a:p>
            <a:endParaRPr lang="ar-SY"/>
          </a:p>
        </p:txBody>
      </p:sp>
      <p:sp>
        <p:nvSpPr>
          <p:cNvPr id="10" name="Freeform: Shape 9">
            <a:extLst>
              <a:ext uri="{FF2B5EF4-FFF2-40B4-BE49-F238E27FC236}">
                <a16:creationId xmlns:a16="http://schemas.microsoft.com/office/drawing/2014/main" id="{F0387323-6C53-5F73-8E42-E2BBF03C736C}"/>
              </a:ext>
            </a:extLst>
          </p:cNvPr>
          <p:cNvSpPr/>
          <p:nvPr/>
        </p:nvSpPr>
        <p:spPr>
          <a:xfrm>
            <a:off x="8396082" y="1845793"/>
            <a:ext cx="159415" cy="811570"/>
          </a:xfrm>
          <a:custGeom>
            <a:avLst/>
            <a:gdLst>
              <a:gd name="connsiteX0" fmla="*/ 0 w 159415"/>
              <a:gd name="connsiteY0" fmla="*/ 0 h 811570"/>
              <a:gd name="connsiteX1" fmla="*/ 159416 w 159415"/>
              <a:gd name="connsiteY1" fmla="*/ 0 h 811570"/>
              <a:gd name="connsiteX2" fmla="*/ 159416 w 159415"/>
              <a:gd name="connsiteY2" fmla="*/ 811571 h 811570"/>
              <a:gd name="connsiteX3" fmla="*/ 0 w 159415"/>
              <a:gd name="connsiteY3" fmla="*/ 811571 h 811570"/>
            </a:gdLst>
            <a:ahLst/>
            <a:cxnLst>
              <a:cxn ang="0">
                <a:pos x="connsiteX0" y="connsiteY0"/>
              </a:cxn>
              <a:cxn ang="0">
                <a:pos x="connsiteX1" y="connsiteY1"/>
              </a:cxn>
              <a:cxn ang="0">
                <a:pos x="connsiteX2" y="connsiteY2"/>
              </a:cxn>
              <a:cxn ang="0">
                <a:pos x="connsiteX3" y="connsiteY3"/>
              </a:cxn>
            </a:cxnLst>
            <a:rect l="l" t="t" r="r" b="b"/>
            <a:pathLst>
              <a:path w="159415" h="811570">
                <a:moveTo>
                  <a:pt x="0" y="0"/>
                </a:moveTo>
                <a:lnTo>
                  <a:pt x="159416" y="0"/>
                </a:lnTo>
                <a:lnTo>
                  <a:pt x="159416" y="811571"/>
                </a:lnTo>
                <a:lnTo>
                  <a:pt x="0" y="811571"/>
                </a:lnTo>
                <a:close/>
              </a:path>
            </a:pathLst>
          </a:custGeom>
          <a:solidFill>
            <a:schemeClr val="accent4">
              <a:lumMod val="75000"/>
            </a:schemeClr>
          </a:solidFill>
          <a:ln w="14486" cap="flat">
            <a:noFill/>
            <a:prstDash val="solid"/>
            <a:miter/>
          </a:ln>
        </p:spPr>
        <p:txBody>
          <a:bodyPr rtlCol="1" anchor="ctr"/>
          <a:lstStyle/>
          <a:p>
            <a:endParaRPr lang="ar-SY"/>
          </a:p>
        </p:txBody>
      </p:sp>
      <p:sp>
        <p:nvSpPr>
          <p:cNvPr id="11" name="Freeform: Shape 10">
            <a:extLst>
              <a:ext uri="{FF2B5EF4-FFF2-40B4-BE49-F238E27FC236}">
                <a16:creationId xmlns:a16="http://schemas.microsoft.com/office/drawing/2014/main" id="{830E09DE-BA1E-321A-A6AB-B0DB31A28015}"/>
              </a:ext>
            </a:extLst>
          </p:cNvPr>
          <p:cNvSpPr/>
          <p:nvPr/>
        </p:nvSpPr>
        <p:spPr>
          <a:xfrm>
            <a:off x="8613467" y="2150132"/>
            <a:ext cx="159415" cy="507231"/>
          </a:xfrm>
          <a:custGeom>
            <a:avLst/>
            <a:gdLst>
              <a:gd name="connsiteX0" fmla="*/ 0 w 159415"/>
              <a:gd name="connsiteY0" fmla="*/ 0 h 507231"/>
              <a:gd name="connsiteX1" fmla="*/ 159416 w 159415"/>
              <a:gd name="connsiteY1" fmla="*/ 0 h 507231"/>
              <a:gd name="connsiteX2" fmla="*/ 159416 w 159415"/>
              <a:gd name="connsiteY2" fmla="*/ 507232 h 507231"/>
              <a:gd name="connsiteX3" fmla="*/ 0 w 159415"/>
              <a:gd name="connsiteY3" fmla="*/ 507232 h 507231"/>
            </a:gdLst>
            <a:ahLst/>
            <a:cxnLst>
              <a:cxn ang="0">
                <a:pos x="connsiteX0" y="connsiteY0"/>
              </a:cxn>
              <a:cxn ang="0">
                <a:pos x="connsiteX1" y="connsiteY1"/>
              </a:cxn>
              <a:cxn ang="0">
                <a:pos x="connsiteX2" y="connsiteY2"/>
              </a:cxn>
              <a:cxn ang="0">
                <a:pos x="connsiteX3" y="connsiteY3"/>
              </a:cxn>
            </a:cxnLst>
            <a:rect l="l" t="t" r="r" b="b"/>
            <a:pathLst>
              <a:path w="159415" h="507231">
                <a:moveTo>
                  <a:pt x="0" y="0"/>
                </a:moveTo>
                <a:lnTo>
                  <a:pt x="159416" y="0"/>
                </a:lnTo>
                <a:lnTo>
                  <a:pt x="159416" y="507232"/>
                </a:lnTo>
                <a:lnTo>
                  <a:pt x="0" y="507232"/>
                </a:lnTo>
                <a:close/>
              </a:path>
            </a:pathLst>
          </a:custGeom>
          <a:solidFill>
            <a:schemeClr val="accent4">
              <a:lumMod val="75000"/>
            </a:schemeClr>
          </a:solidFill>
          <a:ln w="14486" cap="flat">
            <a:noFill/>
            <a:prstDash val="solid"/>
            <a:miter/>
          </a:ln>
        </p:spPr>
        <p:txBody>
          <a:bodyPr rtlCol="1" anchor="ctr"/>
          <a:lstStyle/>
          <a:p>
            <a:endParaRPr lang="ar-SY"/>
          </a:p>
        </p:txBody>
      </p:sp>
      <p:sp>
        <p:nvSpPr>
          <p:cNvPr id="12" name="Freeform: Shape 11">
            <a:extLst>
              <a:ext uri="{FF2B5EF4-FFF2-40B4-BE49-F238E27FC236}">
                <a16:creationId xmlns:a16="http://schemas.microsoft.com/office/drawing/2014/main" id="{41928C3B-61F5-131D-B479-C6E38074B0C9}"/>
              </a:ext>
            </a:extLst>
          </p:cNvPr>
          <p:cNvSpPr/>
          <p:nvPr/>
        </p:nvSpPr>
        <p:spPr>
          <a:xfrm>
            <a:off x="8830852" y="2396501"/>
            <a:ext cx="159415" cy="260862"/>
          </a:xfrm>
          <a:custGeom>
            <a:avLst/>
            <a:gdLst>
              <a:gd name="connsiteX0" fmla="*/ 0 w 159415"/>
              <a:gd name="connsiteY0" fmla="*/ 0 h 260862"/>
              <a:gd name="connsiteX1" fmla="*/ 159416 w 159415"/>
              <a:gd name="connsiteY1" fmla="*/ 0 h 260862"/>
              <a:gd name="connsiteX2" fmla="*/ 159416 w 159415"/>
              <a:gd name="connsiteY2" fmla="*/ 260862 h 260862"/>
              <a:gd name="connsiteX3" fmla="*/ 0 w 159415"/>
              <a:gd name="connsiteY3" fmla="*/ 260862 h 260862"/>
            </a:gdLst>
            <a:ahLst/>
            <a:cxnLst>
              <a:cxn ang="0">
                <a:pos x="connsiteX0" y="connsiteY0"/>
              </a:cxn>
              <a:cxn ang="0">
                <a:pos x="connsiteX1" y="connsiteY1"/>
              </a:cxn>
              <a:cxn ang="0">
                <a:pos x="connsiteX2" y="connsiteY2"/>
              </a:cxn>
              <a:cxn ang="0">
                <a:pos x="connsiteX3" y="connsiteY3"/>
              </a:cxn>
            </a:cxnLst>
            <a:rect l="l" t="t" r="r" b="b"/>
            <a:pathLst>
              <a:path w="159415" h="260862">
                <a:moveTo>
                  <a:pt x="0" y="0"/>
                </a:moveTo>
                <a:lnTo>
                  <a:pt x="159416" y="0"/>
                </a:lnTo>
                <a:lnTo>
                  <a:pt x="159416" y="260862"/>
                </a:lnTo>
                <a:lnTo>
                  <a:pt x="0" y="260862"/>
                </a:lnTo>
                <a:close/>
              </a:path>
            </a:pathLst>
          </a:custGeom>
          <a:solidFill>
            <a:schemeClr val="accent4">
              <a:lumMod val="75000"/>
            </a:schemeClr>
          </a:solidFill>
          <a:ln w="14486" cap="flat">
            <a:noFill/>
            <a:prstDash val="solid"/>
            <a:miter/>
          </a:ln>
        </p:spPr>
        <p:txBody>
          <a:bodyPr rtlCol="1" anchor="ctr"/>
          <a:lstStyle/>
          <a:p>
            <a:endParaRPr lang="ar-SY"/>
          </a:p>
        </p:txBody>
      </p:sp>
      <p:sp>
        <p:nvSpPr>
          <p:cNvPr id="16" name="Freeform: Shape 15">
            <a:extLst>
              <a:ext uri="{FF2B5EF4-FFF2-40B4-BE49-F238E27FC236}">
                <a16:creationId xmlns:a16="http://schemas.microsoft.com/office/drawing/2014/main" id="{1FF99598-14B4-C1F7-8197-D23C1C47AFEA}"/>
              </a:ext>
            </a:extLst>
          </p:cNvPr>
          <p:cNvSpPr/>
          <p:nvPr/>
        </p:nvSpPr>
        <p:spPr>
          <a:xfrm>
            <a:off x="8379347" y="5384436"/>
            <a:ext cx="188494" cy="188494"/>
          </a:xfrm>
          <a:custGeom>
            <a:avLst/>
            <a:gdLst>
              <a:gd name="connsiteX0" fmla="*/ 188495 w 188494"/>
              <a:gd name="connsiteY0" fmla="*/ 94247 h 188494"/>
              <a:gd name="connsiteX1" fmla="*/ 94247 w 188494"/>
              <a:gd name="connsiteY1" fmla="*/ 188495 h 188494"/>
              <a:gd name="connsiteX2" fmla="*/ 0 w 188494"/>
              <a:gd name="connsiteY2" fmla="*/ 94247 h 188494"/>
              <a:gd name="connsiteX3" fmla="*/ 94247 w 188494"/>
              <a:gd name="connsiteY3" fmla="*/ 0 h 188494"/>
              <a:gd name="connsiteX4" fmla="*/ 188495 w 188494"/>
              <a:gd name="connsiteY4" fmla="*/ 94247 h 1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94" h="188494">
                <a:moveTo>
                  <a:pt x="188495" y="94247"/>
                </a:moveTo>
                <a:cubicBezTo>
                  <a:pt x="188495" y="146756"/>
                  <a:pt x="146756" y="188495"/>
                  <a:pt x="94247" y="188495"/>
                </a:cubicBezTo>
                <a:cubicBezTo>
                  <a:pt x="41738" y="188495"/>
                  <a:pt x="0" y="146756"/>
                  <a:pt x="0" y="94247"/>
                </a:cubicBezTo>
                <a:cubicBezTo>
                  <a:pt x="0" y="41738"/>
                  <a:pt x="41738" y="0"/>
                  <a:pt x="94247" y="0"/>
                </a:cubicBezTo>
                <a:cubicBezTo>
                  <a:pt x="146756" y="0"/>
                  <a:pt x="188495" y="43084"/>
                  <a:pt x="188495" y="94247"/>
                </a:cubicBezTo>
              </a:path>
            </a:pathLst>
          </a:custGeom>
          <a:solidFill>
            <a:schemeClr val="accent1">
              <a:lumMod val="75000"/>
            </a:schemeClr>
          </a:solidFill>
          <a:ln w="13395" cap="flat">
            <a:noFill/>
            <a:prstDash val="solid"/>
            <a:miter/>
          </a:ln>
        </p:spPr>
        <p:txBody>
          <a:bodyPr rtlCol="1" anchor="ctr"/>
          <a:lstStyle/>
          <a:p>
            <a:endParaRPr lang="ar-SY"/>
          </a:p>
        </p:txBody>
      </p:sp>
      <p:sp>
        <p:nvSpPr>
          <p:cNvPr id="17" name="Freeform: Shape 16">
            <a:extLst>
              <a:ext uri="{FF2B5EF4-FFF2-40B4-BE49-F238E27FC236}">
                <a16:creationId xmlns:a16="http://schemas.microsoft.com/office/drawing/2014/main" id="{3DD01F56-C319-CE47-88A0-F73640774DFE}"/>
              </a:ext>
            </a:extLst>
          </p:cNvPr>
          <p:cNvSpPr/>
          <p:nvPr/>
        </p:nvSpPr>
        <p:spPr>
          <a:xfrm>
            <a:off x="8756336" y="5438292"/>
            <a:ext cx="188494" cy="188494"/>
          </a:xfrm>
          <a:custGeom>
            <a:avLst/>
            <a:gdLst>
              <a:gd name="connsiteX0" fmla="*/ 188495 w 188494"/>
              <a:gd name="connsiteY0" fmla="*/ 94247 h 188494"/>
              <a:gd name="connsiteX1" fmla="*/ 94247 w 188494"/>
              <a:gd name="connsiteY1" fmla="*/ 188495 h 188494"/>
              <a:gd name="connsiteX2" fmla="*/ 0 w 188494"/>
              <a:gd name="connsiteY2" fmla="*/ 94247 h 188494"/>
              <a:gd name="connsiteX3" fmla="*/ 94247 w 188494"/>
              <a:gd name="connsiteY3" fmla="*/ 0 h 188494"/>
              <a:gd name="connsiteX4" fmla="*/ 188495 w 188494"/>
              <a:gd name="connsiteY4" fmla="*/ 94247 h 1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94" h="188494">
                <a:moveTo>
                  <a:pt x="188495" y="94247"/>
                </a:moveTo>
                <a:cubicBezTo>
                  <a:pt x="188495" y="146756"/>
                  <a:pt x="146756" y="188495"/>
                  <a:pt x="94247" y="188495"/>
                </a:cubicBezTo>
                <a:cubicBezTo>
                  <a:pt x="41738" y="188495"/>
                  <a:pt x="0" y="146756"/>
                  <a:pt x="0" y="94247"/>
                </a:cubicBezTo>
                <a:cubicBezTo>
                  <a:pt x="0" y="41738"/>
                  <a:pt x="41738" y="0"/>
                  <a:pt x="94247" y="0"/>
                </a:cubicBezTo>
                <a:cubicBezTo>
                  <a:pt x="146756" y="0"/>
                  <a:pt x="188495" y="41738"/>
                  <a:pt x="188495" y="94247"/>
                </a:cubicBezTo>
              </a:path>
            </a:pathLst>
          </a:custGeom>
          <a:solidFill>
            <a:schemeClr val="accent1">
              <a:lumMod val="75000"/>
            </a:schemeClr>
          </a:solidFill>
          <a:ln w="13395" cap="flat">
            <a:noFill/>
            <a:prstDash val="solid"/>
            <a:miter/>
          </a:ln>
        </p:spPr>
        <p:txBody>
          <a:bodyPr rtlCol="1" anchor="ctr"/>
          <a:lstStyle/>
          <a:p>
            <a:endParaRPr lang="ar-SY"/>
          </a:p>
        </p:txBody>
      </p:sp>
      <p:sp>
        <p:nvSpPr>
          <p:cNvPr id="18" name="Freeform: Shape 17">
            <a:extLst>
              <a:ext uri="{FF2B5EF4-FFF2-40B4-BE49-F238E27FC236}">
                <a16:creationId xmlns:a16="http://schemas.microsoft.com/office/drawing/2014/main" id="{C840BC92-6C0B-813D-2F6F-AAACED0783CC}"/>
              </a:ext>
            </a:extLst>
          </p:cNvPr>
          <p:cNvSpPr/>
          <p:nvPr/>
        </p:nvSpPr>
        <p:spPr>
          <a:xfrm>
            <a:off x="8002358" y="5438292"/>
            <a:ext cx="188494" cy="188494"/>
          </a:xfrm>
          <a:custGeom>
            <a:avLst/>
            <a:gdLst>
              <a:gd name="connsiteX0" fmla="*/ 188495 w 188494"/>
              <a:gd name="connsiteY0" fmla="*/ 94247 h 188494"/>
              <a:gd name="connsiteX1" fmla="*/ 94247 w 188494"/>
              <a:gd name="connsiteY1" fmla="*/ 188495 h 188494"/>
              <a:gd name="connsiteX2" fmla="*/ 0 w 188494"/>
              <a:gd name="connsiteY2" fmla="*/ 94247 h 188494"/>
              <a:gd name="connsiteX3" fmla="*/ 94247 w 188494"/>
              <a:gd name="connsiteY3" fmla="*/ 0 h 188494"/>
              <a:gd name="connsiteX4" fmla="*/ 188495 w 188494"/>
              <a:gd name="connsiteY4" fmla="*/ 94247 h 1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94" h="188494">
                <a:moveTo>
                  <a:pt x="188495" y="94247"/>
                </a:moveTo>
                <a:cubicBezTo>
                  <a:pt x="188495" y="146756"/>
                  <a:pt x="146756" y="188495"/>
                  <a:pt x="94247" y="188495"/>
                </a:cubicBezTo>
                <a:cubicBezTo>
                  <a:pt x="41738" y="188495"/>
                  <a:pt x="0" y="146756"/>
                  <a:pt x="0" y="94247"/>
                </a:cubicBezTo>
                <a:cubicBezTo>
                  <a:pt x="0" y="41738"/>
                  <a:pt x="41738" y="0"/>
                  <a:pt x="94247" y="0"/>
                </a:cubicBezTo>
                <a:cubicBezTo>
                  <a:pt x="146756" y="0"/>
                  <a:pt x="188495" y="41738"/>
                  <a:pt x="188495" y="94247"/>
                </a:cubicBezTo>
              </a:path>
            </a:pathLst>
          </a:custGeom>
          <a:solidFill>
            <a:schemeClr val="accent1">
              <a:lumMod val="75000"/>
            </a:schemeClr>
          </a:solidFill>
          <a:ln w="13395" cap="flat">
            <a:noFill/>
            <a:prstDash val="solid"/>
            <a:miter/>
          </a:ln>
        </p:spPr>
        <p:txBody>
          <a:bodyPr rtlCol="1" anchor="ctr"/>
          <a:lstStyle/>
          <a:p>
            <a:endParaRPr lang="ar-SY"/>
          </a:p>
        </p:txBody>
      </p:sp>
      <p:sp>
        <p:nvSpPr>
          <p:cNvPr id="19" name="Freeform: Shape 18">
            <a:extLst>
              <a:ext uri="{FF2B5EF4-FFF2-40B4-BE49-F238E27FC236}">
                <a16:creationId xmlns:a16="http://schemas.microsoft.com/office/drawing/2014/main" id="{A2DBC955-2933-702A-DD1E-6EB37B898A70}"/>
              </a:ext>
            </a:extLst>
          </p:cNvPr>
          <p:cNvSpPr/>
          <p:nvPr/>
        </p:nvSpPr>
        <p:spPr>
          <a:xfrm>
            <a:off x="7943117" y="5785660"/>
            <a:ext cx="1060955" cy="355446"/>
          </a:xfrm>
          <a:custGeom>
            <a:avLst/>
            <a:gdLst>
              <a:gd name="connsiteX0" fmla="*/ 0 w 1060955"/>
              <a:gd name="connsiteY0" fmla="*/ 355447 h 355446"/>
              <a:gd name="connsiteX1" fmla="*/ 530478 w 1060955"/>
              <a:gd name="connsiteY1" fmla="*/ 0 h 355446"/>
              <a:gd name="connsiteX2" fmla="*/ 1060955 w 1060955"/>
              <a:gd name="connsiteY2" fmla="*/ 355447 h 355446"/>
              <a:gd name="connsiteX3" fmla="*/ 0 w 1060955"/>
              <a:gd name="connsiteY3" fmla="*/ 355447 h 355446"/>
            </a:gdLst>
            <a:ahLst/>
            <a:cxnLst>
              <a:cxn ang="0">
                <a:pos x="connsiteX0" y="connsiteY0"/>
              </a:cxn>
              <a:cxn ang="0">
                <a:pos x="connsiteX1" y="connsiteY1"/>
              </a:cxn>
              <a:cxn ang="0">
                <a:pos x="connsiteX2" y="connsiteY2"/>
              </a:cxn>
              <a:cxn ang="0">
                <a:pos x="connsiteX3" y="connsiteY3"/>
              </a:cxn>
            </a:cxnLst>
            <a:rect l="l" t="t" r="r" b="b"/>
            <a:pathLst>
              <a:path w="1060955" h="355446">
                <a:moveTo>
                  <a:pt x="0" y="355447"/>
                </a:moveTo>
                <a:cubicBezTo>
                  <a:pt x="0" y="158874"/>
                  <a:pt x="236965" y="0"/>
                  <a:pt x="530478" y="0"/>
                </a:cubicBezTo>
                <a:cubicBezTo>
                  <a:pt x="822644" y="0"/>
                  <a:pt x="1060955" y="158874"/>
                  <a:pt x="1060955" y="355447"/>
                </a:cubicBezTo>
                <a:lnTo>
                  <a:pt x="0" y="355447"/>
                </a:lnTo>
                <a:close/>
              </a:path>
            </a:pathLst>
          </a:custGeom>
          <a:solidFill>
            <a:schemeClr val="accent4">
              <a:lumMod val="75000"/>
            </a:schemeClr>
          </a:solidFill>
          <a:ln w="13395" cap="flat">
            <a:noFill/>
            <a:prstDash val="solid"/>
            <a:miter/>
          </a:ln>
        </p:spPr>
        <p:txBody>
          <a:bodyPr rtlCol="1" anchor="ctr"/>
          <a:lstStyle/>
          <a:p>
            <a:endParaRPr lang="ar-SY"/>
          </a:p>
        </p:txBody>
      </p:sp>
      <p:sp>
        <p:nvSpPr>
          <p:cNvPr id="20" name="Freeform: Shape 19">
            <a:extLst>
              <a:ext uri="{FF2B5EF4-FFF2-40B4-BE49-F238E27FC236}">
                <a16:creationId xmlns:a16="http://schemas.microsoft.com/office/drawing/2014/main" id="{3AA93E7D-F69A-F3C5-C290-B111EB17871E}"/>
              </a:ext>
            </a:extLst>
          </p:cNvPr>
          <p:cNvSpPr/>
          <p:nvPr/>
        </p:nvSpPr>
        <p:spPr>
          <a:xfrm>
            <a:off x="7935039" y="5654216"/>
            <a:ext cx="323133" cy="309167"/>
          </a:xfrm>
          <a:custGeom>
            <a:avLst/>
            <a:gdLst>
              <a:gd name="connsiteX0" fmla="*/ 129253 w 323133"/>
              <a:gd name="connsiteY0" fmla="*/ 181260 h 309167"/>
              <a:gd name="connsiteX1" fmla="*/ 323134 w 323133"/>
              <a:gd name="connsiteY1" fmla="*/ 95091 h 309167"/>
              <a:gd name="connsiteX2" fmla="*/ 323134 w 323133"/>
              <a:gd name="connsiteY2" fmla="*/ 80281 h 309167"/>
              <a:gd name="connsiteX3" fmla="*/ 306977 w 323133"/>
              <a:gd name="connsiteY3" fmla="*/ 41236 h 309167"/>
              <a:gd name="connsiteX4" fmla="*/ 281395 w 323133"/>
              <a:gd name="connsiteY4" fmla="*/ 26425 h 309167"/>
              <a:gd name="connsiteX5" fmla="*/ 44431 w 323133"/>
              <a:gd name="connsiteY5" fmla="*/ 25079 h 309167"/>
              <a:gd name="connsiteX6" fmla="*/ 14810 w 323133"/>
              <a:gd name="connsiteY6" fmla="*/ 41236 h 309167"/>
              <a:gd name="connsiteX7" fmla="*/ 0 w 323133"/>
              <a:gd name="connsiteY7" fmla="*/ 80281 h 309167"/>
              <a:gd name="connsiteX8" fmla="*/ 0 w 323133"/>
              <a:gd name="connsiteY8" fmla="*/ 309167 h 309167"/>
              <a:gd name="connsiteX9" fmla="*/ 129253 w 323133"/>
              <a:gd name="connsiteY9" fmla="*/ 181260 h 30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133" h="309167">
                <a:moveTo>
                  <a:pt x="129253" y="181260"/>
                </a:moveTo>
                <a:cubicBezTo>
                  <a:pt x="185802" y="143561"/>
                  <a:pt x="251775" y="113941"/>
                  <a:pt x="323134" y="95091"/>
                </a:cubicBezTo>
                <a:lnTo>
                  <a:pt x="323134" y="80281"/>
                </a:lnTo>
                <a:cubicBezTo>
                  <a:pt x="323134" y="65471"/>
                  <a:pt x="316402" y="50660"/>
                  <a:pt x="306977" y="41236"/>
                </a:cubicBezTo>
                <a:cubicBezTo>
                  <a:pt x="302938" y="37197"/>
                  <a:pt x="293513" y="31811"/>
                  <a:pt x="281395" y="26425"/>
                </a:cubicBezTo>
                <a:cubicBezTo>
                  <a:pt x="207344" y="-8581"/>
                  <a:pt x="119829" y="-8581"/>
                  <a:pt x="44431" y="25079"/>
                </a:cubicBezTo>
                <a:cubicBezTo>
                  <a:pt x="30967" y="30465"/>
                  <a:pt x="20196" y="37197"/>
                  <a:pt x="14810" y="41236"/>
                </a:cubicBezTo>
                <a:cubicBezTo>
                  <a:pt x="6732" y="50660"/>
                  <a:pt x="0" y="65471"/>
                  <a:pt x="0" y="80281"/>
                </a:cubicBezTo>
                <a:lnTo>
                  <a:pt x="0" y="309167"/>
                </a:lnTo>
                <a:cubicBezTo>
                  <a:pt x="30967" y="262044"/>
                  <a:pt x="74051" y="217613"/>
                  <a:pt x="129253" y="181260"/>
                </a:cubicBezTo>
              </a:path>
            </a:pathLst>
          </a:custGeom>
          <a:solidFill>
            <a:schemeClr val="accent1">
              <a:lumMod val="75000"/>
            </a:schemeClr>
          </a:solidFill>
          <a:ln w="13395" cap="flat">
            <a:noFill/>
            <a:prstDash val="solid"/>
            <a:miter/>
          </a:ln>
        </p:spPr>
        <p:txBody>
          <a:bodyPr rtlCol="1" anchor="ctr"/>
          <a:lstStyle/>
          <a:p>
            <a:endParaRPr lang="ar-SY"/>
          </a:p>
        </p:txBody>
      </p:sp>
      <p:sp>
        <p:nvSpPr>
          <p:cNvPr id="21" name="Freeform: Shape 20">
            <a:extLst>
              <a:ext uri="{FF2B5EF4-FFF2-40B4-BE49-F238E27FC236}">
                <a16:creationId xmlns:a16="http://schemas.microsoft.com/office/drawing/2014/main" id="{F5724DEC-B727-20EC-4B25-8E505FE51335}"/>
              </a:ext>
            </a:extLst>
          </p:cNvPr>
          <p:cNvSpPr/>
          <p:nvPr/>
        </p:nvSpPr>
        <p:spPr>
          <a:xfrm>
            <a:off x="8310681" y="5600361"/>
            <a:ext cx="324479" cy="135482"/>
          </a:xfrm>
          <a:custGeom>
            <a:avLst/>
            <a:gdLst>
              <a:gd name="connsiteX0" fmla="*/ 324480 w 324479"/>
              <a:gd name="connsiteY0" fmla="*/ 135483 h 135482"/>
              <a:gd name="connsiteX1" fmla="*/ 324480 w 324479"/>
              <a:gd name="connsiteY1" fmla="*/ 80281 h 135482"/>
              <a:gd name="connsiteX2" fmla="*/ 308323 w 324479"/>
              <a:gd name="connsiteY2" fmla="*/ 41236 h 135482"/>
              <a:gd name="connsiteX3" fmla="*/ 282742 w 324479"/>
              <a:gd name="connsiteY3" fmla="*/ 26425 h 135482"/>
              <a:gd name="connsiteX4" fmla="*/ 45777 w 324479"/>
              <a:gd name="connsiteY4" fmla="*/ 25079 h 135482"/>
              <a:gd name="connsiteX5" fmla="*/ 16157 w 324479"/>
              <a:gd name="connsiteY5" fmla="*/ 41236 h 135482"/>
              <a:gd name="connsiteX6" fmla="*/ 0 w 324479"/>
              <a:gd name="connsiteY6" fmla="*/ 80281 h 135482"/>
              <a:gd name="connsiteX7" fmla="*/ 0 w 324479"/>
              <a:gd name="connsiteY7" fmla="*/ 135483 h 135482"/>
              <a:gd name="connsiteX8" fmla="*/ 161567 w 324479"/>
              <a:gd name="connsiteY8" fmla="*/ 119326 h 135482"/>
              <a:gd name="connsiteX9" fmla="*/ 324480 w 324479"/>
              <a:gd name="connsiteY9" fmla="*/ 135483 h 13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479" h="135482">
                <a:moveTo>
                  <a:pt x="324480" y="135483"/>
                </a:moveTo>
                <a:lnTo>
                  <a:pt x="324480" y="80281"/>
                </a:lnTo>
                <a:cubicBezTo>
                  <a:pt x="324480" y="65471"/>
                  <a:pt x="317748" y="50660"/>
                  <a:pt x="308323" y="41236"/>
                </a:cubicBezTo>
                <a:cubicBezTo>
                  <a:pt x="304284" y="37197"/>
                  <a:pt x="294859" y="31811"/>
                  <a:pt x="282742" y="26425"/>
                </a:cubicBezTo>
                <a:cubicBezTo>
                  <a:pt x="208690" y="-8581"/>
                  <a:pt x="121175" y="-8581"/>
                  <a:pt x="45777" y="25079"/>
                </a:cubicBezTo>
                <a:cubicBezTo>
                  <a:pt x="32313" y="30465"/>
                  <a:pt x="21542" y="37197"/>
                  <a:pt x="16157" y="41236"/>
                </a:cubicBezTo>
                <a:cubicBezTo>
                  <a:pt x="5386" y="50660"/>
                  <a:pt x="0" y="65471"/>
                  <a:pt x="0" y="80281"/>
                </a:cubicBezTo>
                <a:lnTo>
                  <a:pt x="0" y="135483"/>
                </a:lnTo>
                <a:cubicBezTo>
                  <a:pt x="52509" y="124712"/>
                  <a:pt x="106365" y="119326"/>
                  <a:pt x="161567" y="119326"/>
                </a:cubicBezTo>
                <a:cubicBezTo>
                  <a:pt x="216769" y="119326"/>
                  <a:pt x="271971" y="126058"/>
                  <a:pt x="324480" y="135483"/>
                </a:cubicBezTo>
              </a:path>
            </a:pathLst>
          </a:custGeom>
          <a:solidFill>
            <a:schemeClr val="accent1">
              <a:lumMod val="75000"/>
            </a:schemeClr>
          </a:solidFill>
          <a:ln w="13395" cap="flat">
            <a:noFill/>
            <a:prstDash val="solid"/>
            <a:miter/>
          </a:ln>
        </p:spPr>
        <p:txBody>
          <a:bodyPr rtlCol="1" anchor="ctr"/>
          <a:lstStyle/>
          <a:p>
            <a:endParaRPr lang="ar-SY"/>
          </a:p>
        </p:txBody>
      </p:sp>
      <p:sp>
        <p:nvSpPr>
          <p:cNvPr id="22" name="Freeform: Shape 21">
            <a:extLst>
              <a:ext uri="{FF2B5EF4-FFF2-40B4-BE49-F238E27FC236}">
                <a16:creationId xmlns:a16="http://schemas.microsoft.com/office/drawing/2014/main" id="{4CC88E44-2198-005C-4A78-96AEAFB15CD7}"/>
              </a:ext>
            </a:extLst>
          </p:cNvPr>
          <p:cNvSpPr/>
          <p:nvPr/>
        </p:nvSpPr>
        <p:spPr>
          <a:xfrm>
            <a:off x="8687670" y="5654216"/>
            <a:ext cx="324479" cy="309167"/>
          </a:xfrm>
          <a:custGeom>
            <a:avLst/>
            <a:gdLst>
              <a:gd name="connsiteX0" fmla="*/ 324480 w 324479"/>
              <a:gd name="connsiteY0" fmla="*/ 309167 h 309167"/>
              <a:gd name="connsiteX1" fmla="*/ 324480 w 324479"/>
              <a:gd name="connsiteY1" fmla="*/ 80281 h 309167"/>
              <a:gd name="connsiteX2" fmla="*/ 308323 w 324479"/>
              <a:gd name="connsiteY2" fmla="*/ 41236 h 309167"/>
              <a:gd name="connsiteX3" fmla="*/ 282742 w 324479"/>
              <a:gd name="connsiteY3" fmla="*/ 26425 h 309167"/>
              <a:gd name="connsiteX4" fmla="*/ 45777 w 324479"/>
              <a:gd name="connsiteY4" fmla="*/ 25079 h 309167"/>
              <a:gd name="connsiteX5" fmla="*/ 16157 w 324479"/>
              <a:gd name="connsiteY5" fmla="*/ 41236 h 309167"/>
              <a:gd name="connsiteX6" fmla="*/ 0 w 324479"/>
              <a:gd name="connsiteY6" fmla="*/ 80281 h 309167"/>
              <a:gd name="connsiteX7" fmla="*/ 0 w 324479"/>
              <a:gd name="connsiteY7" fmla="*/ 95091 h 309167"/>
              <a:gd name="connsiteX8" fmla="*/ 193880 w 324479"/>
              <a:gd name="connsiteY8" fmla="*/ 181260 h 309167"/>
              <a:gd name="connsiteX9" fmla="*/ 324480 w 324479"/>
              <a:gd name="connsiteY9" fmla="*/ 309167 h 30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479" h="309167">
                <a:moveTo>
                  <a:pt x="324480" y="309167"/>
                </a:moveTo>
                <a:lnTo>
                  <a:pt x="324480" y="80281"/>
                </a:lnTo>
                <a:cubicBezTo>
                  <a:pt x="324480" y="65471"/>
                  <a:pt x="317748" y="50660"/>
                  <a:pt x="308323" y="41236"/>
                </a:cubicBezTo>
                <a:cubicBezTo>
                  <a:pt x="304284" y="37197"/>
                  <a:pt x="294859" y="31811"/>
                  <a:pt x="282742" y="26425"/>
                </a:cubicBezTo>
                <a:cubicBezTo>
                  <a:pt x="208690" y="-8581"/>
                  <a:pt x="121175" y="-8581"/>
                  <a:pt x="45777" y="25079"/>
                </a:cubicBezTo>
                <a:cubicBezTo>
                  <a:pt x="32313" y="30465"/>
                  <a:pt x="21542" y="37197"/>
                  <a:pt x="16157" y="41236"/>
                </a:cubicBezTo>
                <a:cubicBezTo>
                  <a:pt x="5386" y="50660"/>
                  <a:pt x="0" y="65471"/>
                  <a:pt x="0" y="80281"/>
                </a:cubicBezTo>
                <a:lnTo>
                  <a:pt x="0" y="95091"/>
                </a:lnTo>
                <a:cubicBezTo>
                  <a:pt x="71359" y="113941"/>
                  <a:pt x="137332" y="143561"/>
                  <a:pt x="193880" y="181260"/>
                </a:cubicBezTo>
                <a:cubicBezTo>
                  <a:pt x="250428" y="217613"/>
                  <a:pt x="293513" y="262044"/>
                  <a:pt x="324480" y="309167"/>
                </a:cubicBezTo>
              </a:path>
            </a:pathLst>
          </a:custGeom>
          <a:solidFill>
            <a:schemeClr val="accent1">
              <a:lumMod val="75000"/>
            </a:schemeClr>
          </a:solidFill>
          <a:ln w="13395" cap="flat">
            <a:noFill/>
            <a:prstDash val="solid"/>
            <a:miter/>
          </a:ln>
        </p:spPr>
        <p:txBody>
          <a:bodyPr rtlCol="1" anchor="ctr"/>
          <a:lstStyle/>
          <a:p>
            <a:endParaRPr lang="ar-SY"/>
          </a:p>
        </p:txBody>
      </p:sp>
      <p:sp>
        <p:nvSpPr>
          <p:cNvPr id="28" name="Freeform: Shape 27">
            <a:extLst>
              <a:ext uri="{FF2B5EF4-FFF2-40B4-BE49-F238E27FC236}">
                <a16:creationId xmlns:a16="http://schemas.microsoft.com/office/drawing/2014/main" id="{265AE5DC-4B04-207B-BADE-0CA6E86F61DB}"/>
              </a:ext>
            </a:extLst>
          </p:cNvPr>
          <p:cNvSpPr/>
          <p:nvPr/>
        </p:nvSpPr>
        <p:spPr>
          <a:xfrm>
            <a:off x="8110664" y="3504608"/>
            <a:ext cx="889663" cy="1147952"/>
          </a:xfrm>
          <a:custGeom>
            <a:avLst/>
            <a:gdLst>
              <a:gd name="connsiteX0" fmla="*/ 803567 w 889663"/>
              <a:gd name="connsiteY0" fmla="*/ 1061856 h 1147952"/>
              <a:gd name="connsiteX1" fmla="*/ 86096 w 889663"/>
              <a:gd name="connsiteY1" fmla="*/ 1061856 h 1147952"/>
              <a:gd name="connsiteX2" fmla="*/ 86096 w 889663"/>
              <a:gd name="connsiteY2" fmla="*/ 172193 h 1147952"/>
              <a:gd name="connsiteX3" fmla="*/ 243940 w 889663"/>
              <a:gd name="connsiteY3" fmla="*/ 172193 h 1147952"/>
              <a:gd name="connsiteX4" fmla="*/ 243940 w 889663"/>
              <a:gd name="connsiteY4" fmla="*/ 258289 h 1147952"/>
              <a:gd name="connsiteX5" fmla="*/ 645723 w 889663"/>
              <a:gd name="connsiteY5" fmla="*/ 258289 h 1147952"/>
              <a:gd name="connsiteX6" fmla="*/ 645723 w 889663"/>
              <a:gd name="connsiteY6" fmla="*/ 172193 h 1147952"/>
              <a:gd name="connsiteX7" fmla="*/ 803567 w 889663"/>
              <a:gd name="connsiteY7" fmla="*/ 172193 h 1147952"/>
              <a:gd name="connsiteX8" fmla="*/ 444832 w 889663"/>
              <a:gd name="connsiteY8" fmla="*/ 57398 h 1147952"/>
              <a:gd name="connsiteX9" fmla="*/ 487880 w 889663"/>
              <a:gd name="connsiteY9" fmla="*/ 100446 h 1147952"/>
              <a:gd name="connsiteX10" fmla="*/ 444832 w 889663"/>
              <a:gd name="connsiteY10" fmla="*/ 143494 h 1147952"/>
              <a:gd name="connsiteX11" fmla="*/ 401783 w 889663"/>
              <a:gd name="connsiteY11" fmla="*/ 100446 h 1147952"/>
              <a:gd name="connsiteX12" fmla="*/ 443414 w 889663"/>
              <a:gd name="connsiteY12" fmla="*/ 57398 h 1147952"/>
              <a:gd name="connsiteX13" fmla="*/ 444832 w 889663"/>
              <a:gd name="connsiteY13" fmla="*/ 57398 h 1147952"/>
              <a:gd name="connsiteX14" fmla="*/ 832266 w 889663"/>
              <a:gd name="connsiteY14" fmla="*/ 86096 h 1147952"/>
              <a:gd name="connsiteX15" fmla="*/ 588326 w 889663"/>
              <a:gd name="connsiteY15" fmla="*/ 86096 h 1147952"/>
              <a:gd name="connsiteX16" fmla="*/ 588326 w 889663"/>
              <a:gd name="connsiteY16" fmla="*/ 57398 h 1147952"/>
              <a:gd name="connsiteX17" fmla="*/ 530928 w 889663"/>
              <a:gd name="connsiteY17" fmla="*/ 0 h 1147952"/>
              <a:gd name="connsiteX18" fmla="*/ 358735 w 889663"/>
              <a:gd name="connsiteY18" fmla="*/ 0 h 1147952"/>
              <a:gd name="connsiteX19" fmla="*/ 301338 w 889663"/>
              <a:gd name="connsiteY19" fmla="*/ 57398 h 1147952"/>
              <a:gd name="connsiteX20" fmla="*/ 301338 w 889663"/>
              <a:gd name="connsiteY20" fmla="*/ 86096 h 1147952"/>
              <a:gd name="connsiteX21" fmla="*/ 57398 w 889663"/>
              <a:gd name="connsiteY21" fmla="*/ 86096 h 1147952"/>
              <a:gd name="connsiteX22" fmla="*/ 0 w 889663"/>
              <a:gd name="connsiteY22" fmla="*/ 143494 h 1147952"/>
              <a:gd name="connsiteX23" fmla="*/ 0 w 889663"/>
              <a:gd name="connsiteY23" fmla="*/ 1090555 h 1147952"/>
              <a:gd name="connsiteX24" fmla="*/ 57398 w 889663"/>
              <a:gd name="connsiteY24" fmla="*/ 1147953 h 1147952"/>
              <a:gd name="connsiteX25" fmla="*/ 832266 w 889663"/>
              <a:gd name="connsiteY25" fmla="*/ 1147953 h 1147952"/>
              <a:gd name="connsiteX26" fmla="*/ 889663 w 889663"/>
              <a:gd name="connsiteY26" fmla="*/ 1090555 h 1147952"/>
              <a:gd name="connsiteX27" fmla="*/ 889663 w 889663"/>
              <a:gd name="connsiteY27" fmla="*/ 143494 h 1147952"/>
              <a:gd name="connsiteX28" fmla="*/ 832266 w 889663"/>
              <a:gd name="connsiteY28" fmla="*/ 86096 h 114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9663" h="1147952">
                <a:moveTo>
                  <a:pt x="803567" y="1061856"/>
                </a:moveTo>
                <a:lnTo>
                  <a:pt x="86096" y="1061856"/>
                </a:lnTo>
                <a:lnTo>
                  <a:pt x="86096" y="172193"/>
                </a:lnTo>
                <a:lnTo>
                  <a:pt x="243940" y="172193"/>
                </a:lnTo>
                <a:lnTo>
                  <a:pt x="243940" y="258289"/>
                </a:lnTo>
                <a:lnTo>
                  <a:pt x="645723" y="258289"/>
                </a:lnTo>
                <a:lnTo>
                  <a:pt x="645723" y="172193"/>
                </a:lnTo>
                <a:lnTo>
                  <a:pt x="803567" y="172193"/>
                </a:lnTo>
                <a:close/>
                <a:moveTo>
                  <a:pt x="444832" y="57398"/>
                </a:moveTo>
                <a:cubicBezTo>
                  <a:pt x="468607" y="57398"/>
                  <a:pt x="487880" y="76670"/>
                  <a:pt x="487880" y="100446"/>
                </a:cubicBezTo>
                <a:cubicBezTo>
                  <a:pt x="487880" y="124221"/>
                  <a:pt x="468607" y="143494"/>
                  <a:pt x="444832" y="143494"/>
                </a:cubicBezTo>
                <a:cubicBezTo>
                  <a:pt x="421056" y="143494"/>
                  <a:pt x="401783" y="124221"/>
                  <a:pt x="401783" y="100446"/>
                </a:cubicBezTo>
                <a:cubicBezTo>
                  <a:pt x="401392" y="77062"/>
                  <a:pt x="420030" y="57789"/>
                  <a:pt x="443414" y="57398"/>
                </a:cubicBezTo>
                <a:cubicBezTo>
                  <a:pt x="443886" y="57389"/>
                  <a:pt x="444359" y="57389"/>
                  <a:pt x="444832" y="57398"/>
                </a:cubicBezTo>
                <a:close/>
                <a:moveTo>
                  <a:pt x="832266" y="86096"/>
                </a:moveTo>
                <a:lnTo>
                  <a:pt x="588326" y="86096"/>
                </a:lnTo>
                <a:lnTo>
                  <a:pt x="588326" y="57398"/>
                </a:lnTo>
                <a:cubicBezTo>
                  <a:pt x="588326" y="25698"/>
                  <a:pt x="562627" y="0"/>
                  <a:pt x="530928" y="0"/>
                </a:cubicBezTo>
                <a:lnTo>
                  <a:pt x="358735" y="0"/>
                </a:lnTo>
                <a:cubicBezTo>
                  <a:pt x="327036" y="0"/>
                  <a:pt x="301338" y="25698"/>
                  <a:pt x="301338" y="57398"/>
                </a:cubicBezTo>
                <a:lnTo>
                  <a:pt x="301338" y="86096"/>
                </a:lnTo>
                <a:lnTo>
                  <a:pt x="57398" y="86096"/>
                </a:lnTo>
                <a:cubicBezTo>
                  <a:pt x="25698" y="86096"/>
                  <a:pt x="0" y="111795"/>
                  <a:pt x="0" y="143494"/>
                </a:cubicBezTo>
                <a:lnTo>
                  <a:pt x="0" y="1090555"/>
                </a:lnTo>
                <a:cubicBezTo>
                  <a:pt x="0" y="1122254"/>
                  <a:pt x="25698" y="1147953"/>
                  <a:pt x="57398" y="1147953"/>
                </a:cubicBezTo>
                <a:lnTo>
                  <a:pt x="832266" y="1147953"/>
                </a:lnTo>
                <a:cubicBezTo>
                  <a:pt x="863965" y="1147953"/>
                  <a:pt x="889663" y="1122254"/>
                  <a:pt x="889663" y="1090555"/>
                </a:cubicBezTo>
                <a:lnTo>
                  <a:pt x="889663" y="143494"/>
                </a:lnTo>
                <a:cubicBezTo>
                  <a:pt x="889663" y="111795"/>
                  <a:pt x="863965" y="86096"/>
                  <a:pt x="832266" y="86096"/>
                </a:cubicBezTo>
                <a:close/>
              </a:path>
            </a:pathLst>
          </a:custGeom>
          <a:solidFill>
            <a:schemeClr val="accent1">
              <a:lumMod val="75000"/>
            </a:schemeClr>
          </a:solidFill>
          <a:ln w="14288" cap="flat">
            <a:noFill/>
            <a:prstDash val="solid"/>
            <a:miter/>
          </a:ln>
        </p:spPr>
        <p:txBody>
          <a:bodyPr rtlCol="1" anchor="ctr"/>
          <a:lstStyle/>
          <a:p>
            <a:endParaRPr lang="ar-SY"/>
          </a:p>
        </p:txBody>
      </p:sp>
      <p:sp>
        <p:nvSpPr>
          <p:cNvPr id="29" name="Freeform: Shape 28">
            <a:extLst>
              <a:ext uri="{FF2B5EF4-FFF2-40B4-BE49-F238E27FC236}">
                <a16:creationId xmlns:a16="http://schemas.microsoft.com/office/drawing/2014/main" id="{2F37BC6A-EE32-08A9-F55F-C59504AB456E}"/>
              </a:ext>
            </a:extLst>
          </p:cNvPr>
          <p:cNvSpPr/>
          <p:nvPr/>
        </p:nvSpPr>
        <p:spPr>
          <a:xfrm>
            <a:off x="8310681" y="4178155"/>
            <a:ext cx="145244" cy="145244"/>
          </a:xfrm>
          <a:custGeom>
            <a:avLst/>
            <a:gdLst>
              <a:gd name="connsiteX0" fmla="*/ 145245 w 145244"/>
              <a:gd name="connsiteY0" fmla="*/ 30449 h 145244"/>
              <a:gd name="connsiteX1" fmla="*/ 114795 w 145244"/>
              <a:gd name="connsiteY1" fmla="*/ 0 h 145244"/>
              <a:gd name="connsiteX2" fmla="*/ 72622 w 145244"/>
              <a:gd name="connsiteY2" fmla="*/ 42187 h 145244"/>
              <a:gd name="connsiteX3" fmla="*/ 30449 w 145244"/>
              <a:gd name="connsiteY3" fmla="*/ 0 h 145244"/>
              <a:gd name="connsiteX4" fmla="*/ 0 w 145244"/>
              <a:gd name="connsiteY4" fmla="*/ 30449 h 145244"/>
              <a:gd name="connsiteX5" fmla="*/ 42187 w 145244"/>
              <a:gd name="connsiteY5" fmla="*/ 72622 h 145244"/>
              <a:gd name="connsiteX6" fmla="*/ 0 w 145244"/>
              <a:gd name="connsiteY6" fmla="*/ 114795 h 145244"/>
              <a:gd name="connsiteX7" fmla="*/ 30449 w 145244"/>
              <a:gd name="connsiteY7" fmla="*/ 145245 h 145244"/>
              <a:gd name="connsiteX8" fmla="*/ 72622 w 145244"/>
              <a:gd name="connsiteY8" fmla="*/ 103057 h 145244"/>
              <a:gd name="connsiteX9" fmla="*/ 114795 w 145244"/>
              <a:gd name="connsiteY9" fmla="*/ 145245 h 145244"/>
              <a:gd name="connsiteX10" fmla="*/ 145245 w 145244"/>
              <a:gd name="connsiteY10" fmla="*/ 114795 h 145244"/>
              <a:gd name="connsiteX11" fmla="*/ 103057 w 145244"/>
              <a:gd name="connsiteY11" fmla="*/ 72622 h 145244"/>
              <a:gd name="connsiteX12" fmla="*/ 145245 w 145244"/>
              <a:gd name="connsiteY12" fmla="*/ 30449 h 14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244" h="145244">
                <a:moveTo>
                  <a:pt x="145245" y="30449"/>
                </a:moveTo>
                <a:lnTo>
                  <a:pt x="114795" y="0"/>
                </a:lnTo>
                <a:lnTo>
                  <a:pt x="72622" y="42187"/>
                </a:lnTo>
                <a:lnTo>
                  <a:pt x="30449" y="0"/>
                </a:lnTo>
                <a:lnTo>
                  <a:pt x="0" y="30449"/>
                </a:lnTo>
                <a:lnTo>
                  <a:pt x="42187" y="72622"/>
                </a:lnTo>
                <a:lnTo>
                  <a:pt x="0" y="114795"/>
                </a:lnTo>
                <a:lnTo>
                  <a:pt x="30449" y="145245"/>
                </a:lnTo>
                <a:lnTo>
                  <a:pt x="72622" y="103057"/>
                </a:lnTo>
                <a:lnTo>
                  <a:pt x="114795" y="145245"/>
                </a:lnTo>
                <a:lnTo>
                  <a:pt x="145245" y="114795"/>
                </a:lnTo>
                <a:lnTo>
                  <a:pt x="103057" y="72622"/>
                </a:lnTo>
                <a:lnTo>
                  <a:pt x="145245" y="30449"/>
                </a:lnTo>
                <a:close/>
              </a:path>
            </a:pathLst>
          </a:custGeom>
          <a:solidFill>
            <a:srgbClr val="C00000"/>
          </a:solidFill>
          <a:ln w="14288" cap="flat">
            <a:noFill/>
            <a:prstDash val="solid"/>
            <a:miter/>
          </a:ln>
        </p:spPr>
        <p:txBody>
          <a:bodyPr rtlCol="1" anchor="ctr"/>
          <a:lstStyle/>
          <a:p>
            <a:endParaRPr lang="ar-SY"/>
          </a:p>
        </p:txBody>
      </p:sp>
      <p:sp>
        <p:nvSpPr>
          <p:cNvPr id="30" name="Freeform: Shape 29">
            <a:extLst>
              <a:ext uri="{FF2B5EF4-FFF2-40B4-BE49-F238E27FC236}">
                <a16:creationId xmlns:a16="http://schemas.microsoft.com/office/drawing/2014/main" id="{0D615BC9-2376-49EC-DD32-6A3704E9E6FA}"/>
              </a:ext>
            </a:extLst>
          </p:cNvPr>
          <p:cNvSpPr/>
          <p:nvPr/>
        </p:nvSpPr>
        <p:spPr>
          <a:xfrm>
            <a:off x="8310681" y="4350347"/>
            <a:ext cx="145244" cy="145244"/>
          </a:xfrm>
          <a:custGeom>
            <a:avLst/>
            <a:gdLst>
              <a:gd name="connsiteX0" fmla="*/ 114795 w 145244"/>
              <a:gd name="connsiteY0" fmla="*/ 0 h 145244"/>
              <a:gd name="connsiteX1" fmla="*/ 72622 w 145244"/>
              <a:gd name="connsiteY1" fmla="*/ 42187 h 145244"/>
              <a:gd name="connsiteX2" fmla="*/ 30449 w 145244"/>
              <a:gd name="connsiteY2" fmla="*/ 0 h 145244"/>
              <a:gd name="connsiteX3" fmla="*/ 0 w 145244"/>
              <a:gd name="connsiteY3" fmla="*/ 30449 h 145244"/>
              <a:gd name="connsiteX4" fmla="*/ 42187 w 145244"/>
              <a:gd name="connsiteY4" fmla="*/ 72622 h 145244"/>
              <a:gd name="connsiteX5" fmla="*/ 0 w 145244"/>
              <a:gd name="connsiteY5" fmla="*/ 114795 h 145244"/>
              <a:gd name="connsiteX6" fmla="*/ 30449 w 145244"/>
              <a:gd name="connsiteY6" fmla="*/ 145245 h 145244"/>
              <a:gd name="connsiteX7" fmla="*/ 72622 w 145244"/>
              <a:gd name="connsiteY7" fmla="*/ 103057 h 145244"/>
              <a:gd name="connsiteX8" fmla="*/ 114795 w 145244"/>
              <a:gd name="connsiteY8" fmla="*/ 145245 h 145244"/>
              <a:gd name="connsiteX9" fmla="*/ 145245 w 145244"/>
              <a:gd name="connsiteY9" fmla="*/ 114795 h 145244"/>
              <a:gd name="connsiteX10" fmla="*/ 103057 w 145244"/>
              <a:gd name="connsiteY10" fmla="*/ 72622 h 145244"/>
              <a:gd name="connsiteX11" fmla="*/ 145245 w 145244"/>
              <a:gd name="connsiteY11" fmla="*/ 30449 h 145244"/>
              <a:gd name="connsiteX12" fmla="*/ 114795 w 145244"/>
              <a:gd name="connsiteY12" fmla="*/ 0 h 14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244" h="145244">
                <a:moveTo>
                  <a:pt x="114795" y="0"/>
                </a:moveTo>
                <a:lnTo>
                  <a:pt x="72622" y="42187"/>
                </a:lnTo>
                <a:lnTo>
                  <a:pt x="30449" y="0"/>
                </a:lnTo>
                <a:lnTo>
                  <a:pt x="0" y="30449"/>
                </a:lnTo>
                <a:lnTo>
                  <a:pt x="42187" y="72622"/>
                </a:lnTo>
                <a:lnTo>
                  <a:pt x="0" y="114795"/>
                </a:lnTo>
                <a:lnTo>
                  <a:pt x="30449" y="145245"/>
                </a:lnTo>
                <a:lnTo>
                  <a:pt x="72622" y="103057"/>
                </a:lnTo>
                <a:lnTo>
                  <a:pt x="114795" y="145245"/>
                </a:lnTo>
                <a:lnTo>
                  <a:pt x="145245" y="114795"/>
                </a:lnTo>
                <a:lnTo>
                  <a:pt x="103057" y="72622"/>
                </a:lnTo>
                <a:lnTo>
                  <a:pt x="145245" y="30449"/>
                </a:lnTo>
                <a:lnTo>
                  <a:pt x="114795" y="0"/>
                </a:lnTo>
                <a:close/>
              </a:path>
            </a:pathLst>
          </a:custGeom>
          <a:solidFill>
            <a:srgbClr val="C00000"/>
          </a:solidFill>
          <a:ln w="14288" cap="flat">
            <a:noFill/>
            <a:prstDash val="solid"/>
            <a:miter/>
          </a:ln>
        </p:spPr>
        <p:txBody>
          <a:bodyPr rtlCol="1" anchor="ctr"/>
          <a:lstStyle/>
          <a:p>
            <a:endParaRPr lang="ar-SY"/>
          </a:p>
        </p:txBody>
      </p:sp>
      <p:sp>
        <p:nvSpPr>
          <p:cNvPr id="31" name="Freeform: Shape 30">
            <a:extLst>
              <a:ext uri="{FF2B5EF4-FFF2-40B4-BE49-F238E27FC236}">
                <a16:creationId xmlns:a16="http://schemas.microsoft.com/office/drawing/2014/main" id="{AB91A679-3835-2313-F96F-BB60735BB076}"/>
              </a:ext>
            </a:extLst>
          </p:cNvPr>
          <p:cNvSpPr/>
          <p:nvPr/>
        </p:nvSpPr>
        <p:spPr>
          <a:xfrm>
            <a:off x="8584195" y="4222078"/>
            <a:ext cx="243939" cy="57397"/>
          </a:xfrm>
          <a:custGeom>
            <a:avLst/>
            <a:gdLst>
              <a:gd name="connsiteX0" fmla="*/ 0 w 243939"/>
              <a:gd name="connsiteY0" fmla="*/ 0 h 57397"/>
              <a:gd name="connsiteX1" fmla="*/ 243940 w 243939"/>
              <a:gd name="connsiteY1" fmla="*/ 0 h 57397"/>
              <a:gd name="connsiteX2" fmla="*/ 243940 w 243939"/>
              <a:gd name="connsiteY2" fmla="*/ 57398 h 57397"/>
              <a:gd name="connsiteX3" fmla="*/ 0 w 243939"/>
              <a:gd name="connsiteY3" fmla="*/ 57398 h 57397"/>
            </a:gdLst>
            <a:ahLst/>
            <a:cxnLst>
              <a:cxn ang="0">
                <a:pos x="connsiteX0" y="connsiteY0"/>
              </a:cxn>
              <a:cxn ang="0">
                <a:pos x="connsiteX1" y="connsiteY1"/>
              </a:cxn>
              <a:cxn ang="0">
                <a:pos x="connsiteX2" y="connsiteY2"/>
              </a:cxn>
              <a:cxn ang="0">
                <a:pos x="connsiteX3" y="connsiteY3"/>
              </a:cxn>
            </a:cxnLst>
            <a:rect l="l" t="t" r="r" b="b"/>
            <a:pathLst>
              <a:path w="243939" h="57397">
                <a:moveTo>
                  <a:pt x="0" y="0"/>
                </a:moveTo>
                <a:lnTo>
                  <a:pt x="243940" y="0"/>
                </a:lnTo>
                <a:lnTo>
                  <a:pt x="243940" y="57398"/>
                </a:lnTo>
                <a:lnTo>
                  <a:pt x="0" y="57398"/>
                </a:lnTo>
                <a:close/>
              </a:path>
            </a:pathLst>
          </a:custGeom>
          <a:solidFill>
            <a:schemeClr val="accent1">
              <a:lumMod val="75000"/>
            </a:schemeClr>
          </a:solidFill>
          <a:ln w="14288" cap="flat">
            <a:noFill/>
            <a:prstDash val="solid"/>
            <a:miter/>
          </a:ln>
        </p:spPr>
        <p:txBody>
          <a:bodyPr rtlCol="1" anchor="ctr"/>
          <a:lstStyle/>
          <a:p>
            <a:endParaRPr lang="ar-SY"/>
          </a:p>
        </p:txBody>
      </p:sp>
      <p:sp>
        <p:nvSpPr>
          <p:cNvPr id="32" name="Freeform: Shape 31">
            <a:extLst>
              <a:ext uri="{FF2B5EF4-FFF2-40B4-BE49-F238E27FC236}">
                <a16:creationId xmlns:a16="http://schemas.microsoft.com/office/drawing/2014/main" id="{01D99EFC-8F76-5A43-76C4-B89FED21D1C8}"/>
              </a:ext>
            </a:extLst>
          </p:cNvPr>
          <p:cNvSpPr/>
          <p:nvPr/>
        </p:nvSpPr>
        <p:spPr>
          <a:xfrm>
            <a:off x="8584195" y="4394271"/>
            <a:ext cx="243939" cy="57397"/>
          </a:xfrm>
          <a:custGeom>
            <a:avLst/>
            <a:gdLst>
              <a:gd name="connsiteX0" fmla="*/ 0 w 243939"/>
              <a:gd name="connsiteY0" fmla="*/ 0 h 57397"/>
              <a:gd name="connsiteX1" fmla="*/ 243940 w 243939"/>
              <a:gd name="connsiteY1" fmla="*/ 0 h 57397"/>
              <a:gd name="connsiteX2" fmla="*/ 243940 w 243939"/>
              <a:gd name="connsiteY2" fmla="*/ 57398 h 57397"/>
              <a:gd name="connsiteX3" fmla="*/ 0 w 243939"/>
              <a:gd name="connsiteY3" fmla="*/ 57398 h 57397"/>
            </a:gdLst>
            <a:ahLst/>
            <a:cxnLst>
              <a:cxn ang="0">
                <a:pos x="connsiteX0" y="connsiteY0"/>
              </a:cxn>
              <a:cxn ang="0">
                <a:pos x="connsiteX1" y="connsiteY1"/>
              </a:cxn>
              <a:cxn ang="0">
                <a:pos x="connsiteX2" y="connsiteY2"/>
              </a:cxn>
              <a:cxn ang="0">
                <a:pos x="connsiteX3" y="connsiteY3"/>
              </a:cxn>
            </a:cxnLst>
            <a:rect l="l" t="t" r="r" b="b"/>
            <a:pathLst>
              <a:path w="243939" h="57397">
                <a:moveTo>
                  <a:pt x="0" y="0"/>
                </a:moveTo>
                <a:lnTo>
                  <a:pt x="243940" y="0"/>
                </a:lnTo>
                <a:lnTo>
                  <a:pt x="243940" y="57398"/>
                </a:lnTo>
                <a:lnTo>
                  <a:pt x="0" y="57398"/>
                </a:lnTo>
                <a:close/>
              </a:path>
            </a:pathLst>
          </a:custGeom>
          <a:solidFill>
            <a:schemeClr val="accent1">
              <a:lumMod val="75000"/>
            </a:schemeClr>
          </a:solidFill>
          <a:ln w="14288" cap="flat">
            <a:noFill/>
            <a:prstDash val="solid"/>
            <a:miter/>
          </a:ln>
        </p:spPr>
        <p:txBody>
          <a:bodyPr rtlCol="1" anchor="ctr"/>
          <a:lstStyle/>
          <a:p>
            <a:endParaRPr lang="ar-SY"/>
          </a:p>
        </p:txBody>
      </p:sp>
      <p:sp>
        <p:nvSpPr>
          <p:cNvPr id="33" name="Freeform: Shape 32">
            <a:extLst>
              <a:ext uri="{FF2B5EF4-FFF2-40B4-BE49-F238E27FC236}">
                <a16:creationId xmlns:a16="http://schemas.microsoft.com/office/drawing/2014/main" id="{BFDC539F-EBD5-288E-9E1C-F15A45BEE42C}"/>
              </a:ext>
            </a:extLst>
          </p:cNvPr>
          <p:cNvSpPr/>
          <p:nvPr/>
        </p:nvSpPr>
        <p:spPr>
          <a:xfrm>
            <a:off x="8584195" y="3877692"/>
            <a:ext cx="243939" cy="57397"/>
          </a:xfrm>
          <a:custGeom>
            <a:avLst/>
            <a:gdLst>
              <a:gd name="connsiteX0" fmla="*/ 0 w 243939"/>
              <a:gd name="connsiteY0" fmla="*/ 0 h 57397"/>
              <a:gd name="connsiteX1" fmla="*/ 243940 w 243939"/>
              <a:gd name="connsiteY1" fmla="*/ 0 h 57397"/>
              <a:gd name="connsiteX2" fmla="*/ 243940 w 243939"/>
              <a:gd name="connsiteY2" fmla="*/ 57398 h 57397"/>
              <a:gd name="connsiteX3" fmla="*/ 0 w 243939"/>
              <a:gd name="connsiteY3" fmla="*/ 57398 h 57397"/>
            </a:gdLst>
            <a:ahLst/>
            <a:cxnLst>
              <a:cxn ang="0">
                <a:pos x="connsiteX0" y="connsiteY0"/>
              </a:cxn>
              <a:cxn ang="0">
                <a:pos x="connsiteX1" y="connsiteY1"/>
              </a:cxn>
              <a:cxn ang="0">
                <a:pos x="connsiteX2" y="connsiteY2"/>
              </a:cxn>
              <a:cxn ang="0">
                <a:pos x="connsiteX3" y="connsiteY3"/>
              </a:cxn>
            </a:cxnLst>
            <a:rect l="l" t="t" r="r" b="b"/>
            <a:pathLst>
              <a:path w="243939" h="57397">
                <a:moveTo>
                  <a:pt x="0" y="0"/>
                </a:moveTo>
                <a:lnTo>
                  <a:pt x="243940" y="0"/>
                </a:lnTo>
                <a:lnTo>
                  <a:pt x="243940" y="57398"/>
                </a:lnTo>
                <a:lnTo>
                  <a:pt x="0" y="57398"/>
                </a:lnTo>
                <a:close/>
              </a:path>
            </a:pathLst>
          </a:custGeom>
          <a:solidFill>
            <a:schemeClr val="accent1">
              <a:lumMod val="75000"/>
            </a:schemeClr>
          </a:solidFill>
          <a:ln w="14288" cap="flat">
            <a:noFill/>
            <a:prstDash val="solid"/>
            <a:miter/>
          </a:ln>
        </p:spPr>
        <p:txBody>
          <a:bodyPr rtlCol="1" anchor="ctr"/>
          <a:lstStyle/>
          <a:p>
            <a:endParaRPr lang="ar-SY"/>
          </a:p>
        </p:txBody>
      </p:sp>
      <p:sp>
        <p:nvSpPr>
          <p:cNvPr id="34" name="Freeform: Shape 33">
            <a:extLst>
              <a:ext uri="{FF2B5EF4-FFF2-40B4-BE49-F238E27FC236}">
                <a16:creationId xmlns:a16="http://schemas.microsoft.com/office/drawing/2014/main" id="{A63E6B70-9F91-E504-E82F-22051DE04AC1}"/>
              </a:ext>
            </a:extLst>
          </p:cNvPr>
          <p:cNvSpPr/>
          <p:nvPr/>
        </p:nvSpPr>
        <p:spPr>
          <a:xfrm>
            <a:off x="8584195" y="4049885"/>
            <a:ext cx="243939" cy="57397"/>
          </a:xfrm>
          <a:custGeom>
            <a:avLst/>
            <a:gdLst>
              <a:gd name="connsiteX0" fmla="*/ 0 w 243939"/>
              <a:gd name="connsiteY0" fmla="*/ 0 h 57397"/>
              <a:gd name="connsiteX1" fmla="*/ 243940 w 243939"/>
              <a:gd name="connsiteY1" fmla="*/ 0 h 57397"/>
              <a:gd name="connsiteX2" fmla="*/ 243940 w 243939"/>
              <a:gd name="connsiteY2" fmla="*/ 57398 h 57397"/>
              <a:gd name="connsiteX3" fmla="*/ 0 w 243939"/>
              <a:gd name="connsiteY3" fmla="*/ 57398 h 57397"/>
            </a:gdLst>
            <a:ahLst/>
            <a:cxnLst>
              <a:cxn ang="0">
                <a:pos x="connsiteX0" y="connsiteY0"/>
              </a:cxn>
              <a:cxn ang="0">
                <a:pos x="connsiteX1" y="connsiteY1"/>
              </a:cxn>
              <a:cxn ang="0">
                <a:pos x="connsiteX2" y="connsiteY2"/>
              </a:cxn>
              <a:cxn ang="0">
                <a:pos x="connsiteX3" y="connsiteY3"/>
              </a:cxn>
            </a:cxnLst>
            <a:rect l="l" t="t" r="r" b="b"/>
            <a:pathLst>
              <a:path w="243939" h="57397">
                <a:moveTo>
                  <a:pt x="0" y="0"/>
                </a:moveTo>
                <a:lnTo>
                  <a:pt x="243940" y="0"/>
                </a:lnTo>
                <a:lnTo>
                  <a:pt x="243940" y="57398"/>
                </a:lnTo>
                <a:lnTo>
                  <a:pt x="0" y="57398"/>
                </a:lnTo>
                <a:close/>
              </a:path>
            </a:pathLst>
          </a:custGeom>
          <a:solidFill>
            <a:schemeClr val="accent1">
              <a:lumMod val="75000"/>
            </a:schemeClr>
          </a:solidFill>
          <a:ln w="14288" cap="flat">
            <a:noFill/>
            <a:prstDash val="solid"/>
            <a:miter/>
          </a:ln>
        </p:spPr>
        <p:txBody>
          <a:bodyPr rtlCol="1" anchor="ctr"/>
          <a:lstStyle/>
          <a:p>
            <a:endParaRPr lang="ar-SY"/>
          </a:p>
        </p:txBody>
      </p:sp>
      <p:sp>
        <p:nvSpPr>
          <p:cNvPr id="35" name="Freeform: Shape 34">
            <a:extLst>
              <a:ext uri="{FF2B5EF4-FFF2-40B4-BE49-F238E27FC236}">
                <a16:creationId xmlns:a16="http://schemas.microsoft.com/office/drawing/2014/main" id="{BF1115D6-BC5E-7829-03DA-199FC94DF726}"/>
              </a:ext>
            </a:extLst>
          </p:cNvPr>
          <p:cNvSpPr/>
          <p:nvPr/>
        </p:nvSpPr>
        <p:spPr>
          <a:xfrm>
            <a:off x="8293002" y="3816090"/>
            <a:ext cx="192081" cy="154772"/>
          </a:xfrm>
          <a:custGeom>
            <a:avLst/>
            <a:gdLst>
              <a:gd name="connsiteX0" fmla="*/ 0 w 192081"/>
              <a:gd name="connsiteY0" fmla="*/ 87431 h 154772"/>
              <a:gd name="connsiteX1" fmla="*/ 30033 w 192081"/>
              <a:gd name="connsiteY1" fmla="*/ 57398 h 154772"/>
              <a:gd name="connsiteX2" fmla="*/ 67342 w 192081"/>
              <a:gd name="connsiteY2" fmla="*/ 94706 h 154772"/>
              <a:gd name="connsiteX3" fmla="*/ 162048 w 192081"/>
              <a:gd name="connsiteY3" fmla="*/ 0 h 154772"/>
              <a:gd name="connsiteX4" fmla="*/ 192081 w 192081"/>
              <a:gd name="connsiteY4" fmla="*/ 30033 h 154772"/>
              <a:gd name="connsiteX5" fmla="*/ 67342 w 192081"/>
              <a:gd name="connsiteY5" fmla="*/ 154773 h 154772"/>
              <a:gd name="connsiteX6" fmla="*/ 0 w 192081"/>
              <a:gd name="connsiteY6" fmla="*/ 87431 h 15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81" h="154772">
                <a:moveTo>
                  <a:pt x="0" y="87431"/>
                </a:moveTo>
                <a:lnTo>
                  <a:pt x="30033" y="57398"/>
                </a:lnTo>
                <a:lnTo>
                  <a:pt x="67342" y="94706"/>
                </a:lnTo>
                <a:lnTo>
                  <a:pt x="162048" y="0"/>
                </a:lnTo>
                <a:lnTo>
                  <a:pt x="192081" y="30033"/>
                </a:lnTo>
                <a:lnTo>
                  <a:pt x="67342" y="154773"/>
                </a:lnTo>
                <a:lnTo>
                  <a:pt x="0" y="87431"/>
                </a:lnTo>
                <a:close/>
              </a:path>
            </a:pathLst>
          </a:custGeom>
          <a:solidFill>
            <a:schemeClr val="bg1">
              <a:lumMod val="50000"/>
            </a:schemeClr>
          </a:solidFill>
          <a:ln w="14288" cap="flat">
            <a:noFill/>
            <a:prstDash val="solid"/>
            <a:miter/>
          </a:ln>
        </p:spPr>
        <p:txBody>
          <a:bodyPr rtlCol="1" anchor="ctr"/>
          <a:lstStyle/>
          <a:p>
            <a:endParaRPr lang="ar-SY"/>
          </a:p>
        </p:txBody>
      </p:sp>
      <p:sp>
        <p:nvSpPr>
          <p:cNvPr id="36" name="Freeform: Shape 35">
            <a:extLst>
              <a:ext uri="{FF2B5EF4-FFF2-40B4-BE49-F238E27FC236}">
                <a16:creationId xmlns:a16="http://schemas.microsoft.com/office/drawing/2014/main" id="{3090458B-D0BD-8CA1-A5E0-988BB1C4DAAA}"/>
              </a:ext>
            </a:extLst>
          </p:cNvPr>
          <p:cNvSpPr/>
          <p:nvPr/>
        </p:nvSpPr>
        <p:spPr>
          <a:xfrm>
            <a:off x="8293002" y="3988283"/>
            <a:ext cx="192081" cy="154772"/>
          </a:xfrm>
          <a:custGeom>
            <a:avLst/>
            <a:gdLst>
              <a:gd name="connsiteX0" fmla="*/ 0 w 192081"/>
              <a:gd name="connsiteY0" fmla="*/ 87431 h 154772"/>
              <a:gd name="connsiteX1" fmla="*/ 30033 w 192081"/>
              <a:gd name="connsiteY1" fmla="*/ 57398 h 154772"/>
              <a:gd name="connsiteX2" fmla="*/ 67342 w 192081"/>
              <a:gd name="connsiteY2" fmla="*/ 94706 h 154772"/>
              <a:gd name="connsiteX3" fmla="*/ 162048 w 192081"/>
              <a:gd name="connsiteY3" fmla="*/ 0 h 154772"/>
              <a:gd name="connsiteX4" fmla="*/ 192081 w 192081"/>
              <a:gd name="connsiteY4" fmla="*/ 30033 h 154772"/>
              <a:gd name="connsiteX5" fmla="*/ 67342 w 192081"/>
              <a:gd name="connsiteY5" fmla="*/ 154773 h 154772"/>
              <a:gd name="connsiteX6" fmla="*/ 0 w 192081"/>
              <a:gd name="connsiteY6" fmla="*/ 87431 h 15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81" h="154772">
                <a:moveTo>
                  <a:pt x="0" y="87431"/>
                </a:moveTo>
                <a:lnTo>
                  <a:pt x="30033" y="57398"/>
                </a:lnTo>
                <a:lnTo>
                  <a:pt x="67342" y="94706"/>
                </a:lnTo>
                <a:lnTo>
                  <a:pt x="162048" y="0"/>
                </a:lnTo>
                <a:lnTo>
                  <a:pt x="192081" y="30033"/>
                </a:lnTo>
                <a:lnTo>
                  <a:pt x="67342" y="154773"/>
                </a:lnTo>
                <a:lnTo>
                  <a:pt x="0" y="87431"/>
                </a:lnTo>
                <a:close/>
              </a:path>
            </a:pathLst>
          </a:custGeom>
          <a:solidFill>
            <a:schemeClr val="bg1">
              <a:lumMod val="50000"/>
            </a:schemeClr>
          </a:solidFill>
          <a:ln w="14288" cap="flat">
            <a:noFill/>
            <a:prstDash val="solid"/>
            <a:miter/>
          </a:ln>
        </p:spPr>
        <p:txBody>
          <a:bodyPr rtlCol="1" anchor="ctr"/>
          <a:lstStyle/>
          <a:p>
            <a:endParaRPr lang="ar-SY"/>
          </a:p>
        </p:txBody>
      </p:sp>
      <p:sp>
        <p:nvSpPr>
          <p:cNvPr id="38" name="TextBox 37">
            <a:extLst>
              <a:ext uri="{FF2B5EF4-FFF2-40B4-BE49-F238E27FC236}">
                <a16:creationId xmlns:a16="http://schemas.microsoft.com/office/drawing/2014/main" id="{D686566D-217D-37C3-CCE8-6FE08E75AC8A}"/>
              </a:ext>
            </a:extLst>
          </p:cNvPr>
          <p:cNvSpPr txBox="1"/>
          <p:nvPr/>
        </p:nvSpPr>
        <p:spPr>
          <a:xfrm>
            <a:off x="9381560" y="1861478"/>
            <a:ext cx="2219479" cy="1169551"/>
          </a:xfrm>
          <a:prstGeom prst="rect">
            <a:avLst/>
          </a:prstGeom>
          <a:noFill/>
        </p:spPr>
        <p:txBody>
          <a:bodyPr wrap="square" rtlCol="1">
            <a:spAutoFit/>
          </a:bodyPr>
          <a:lstStyle/>
          <a:p>
            <a:pPr algn="ctr"/>
            <a:r>
              <a:rPr lang="en-US" sz="1400" b="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Analizar los datos LCS existentes de actividades recientes de recopilación de datos, eliminar las estrategias irrelevantes. </a:t>
            </a:r>
            <a:endParaRPr lang="ar-SY" sz="1400" b="1">
              <a:solidFill>
                <a:schemeClr val="accent1">
                  <a:lumMod val="75000"/>
                </a:schemeClr>
              </a:solidFill>
              <a:latin typeface="Open Sans" panose="020B0606030504020204" pitchFamily="34" charset="0"/>
              <a:ea typeface="Open Sans" panose="020B0606030504020204" pitchFamily="34" charset="0"/>
            </a:endParaRPr>
          </a:p>
        </p:txBody>
      </p:sp>
      <p:sp>
        <p:nvSpPr>
          <p:cNvPr id="40" name="TextBox 39">
            <a:extLst>
              <a:ext uri="{FF2B5EF4-FFF2-40B4-BE49-F238E27FC236}">
                <a16:creationId xmlns:a16="http://schemas.microsoft.com/office/drawing/2014/main" id="{8D29C17E-DA33-A95C-7496-B123221B8417}"/>
              </a:ext>
            </a:extLst>
          </p:cNvPr>
          <p:cNvSpPr txBox="1"/>
          <p:nvPr/>
        </p:nvSpPr>
        <p:spPr>
          <a:xfrm>
            <a:off x="9381559" y="3588615"/>
            <a:ext cx="2219479" cy="1169551"/>
          </a:xfrm>
          <a:prstGeom prst="rect">
            <a:avLst/>
          </a:prstGeom>
          <a:noFill/>
        </p:spPr>
        <p:txBody>
          <a:bodyPr wrap="square" rtlCol="1">
            <a:spAutoFit/>
          </a:bodyPr>
          <a:lstStyle/>
          <a:p>
            <a:pPr algn="ctr"/>
            <a:r>
              <a:rPr lang="en-US" sz="1400" b="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Revisar fuentes de datos secundarias e información anecdótica sobre cómo se las apaña la gente</a:t>
            </a:r>
            <a:endParaRPr lang="ar-SY" sz="1400" b="1">
              <a:solidFill>
                <a:schemeClr val="accent1">
                  <a:lumMod val="75000"/>
                </a:schemeClr>
              </a:solidFill>
              <a:latin typeface="Open Sans" panose="020B0606030504020204" pitchFamily="34" charset="0"/>
              <a:ea typeface="Open Sans" panose="020B0606030504020204" pitchFamily="34" charset="0"/>
            </a:endParaRPr>
          </a:p>
        </p:txBody>
      </p:sp>
      <p:sp>
        <p:nvSpPr>
          <p:cNvPr id="41" name="TextBox 40">
            <a:extLst>
              <a:ext uri="{FF2B5EF4-FFF2-40B4-BE49-F238E27FC236}">
                <a16:creationId xmlns:a16="http://schemas.microsoft.com/office/drawing/2014/main" id="{2494396D-349D-DC47-D26E-AADE542775B6}"/>
              </a:ext>
            </a:extLst>
          </p:cNvPr>
          <p:cNvSpPr txBox="1"/>
          <p:nvPr/>
        </p:nvSpPr>
        <p:spPr>
          <a:xfrm>
            <a:off x="9569556" y="5308606"/>
            <a:ext cx="2031482" cy="1169551"/>
          </a:xfrm>
          <a:prstGeom prst="rect">
            <a:avLst/>
          </a:prstGeom>
          <a:noFill/>
        </p:spPr>
        <p:txBody>
          <a:bodyPr wrap="square" rtlCol="1">
            <a:spAutoFit/>
          </a:bodyPr>
          <a:lstStyle/>
          <a:p>
            <a:pPr algn="ctr"/>
            <a:r>
              <a:rPr lang="en-US" sz="1400" b="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Organizar grupos de discusión para validar la pertinencia de estas estrategias.</a:t>
            </a:r>
            <a:endParaRPr lang="ar-SY" sz="1400" b="1">
              <a:solidFill>
                <a:schemeClr val="accent1">
                  <a:lumMod val="75000"/>
                </a:schemeClr>
              </a:solidFill>
              <a:latin typeface="Open Sans" panose="020B0606030504020204" pitchFamily="34" charset="0"/>
              <a:ea typeface="Open Sans" panose="020B0606030504020204" pitchFamily="34" charset="0"/>
            </a:endParaRPr>
          </a:p>
        </p:txBody>
      </p:sp>
      <p:sp>
        <p:nvSpPr>
          <p:cNvPr id="4" name="TextBox 3">
            <a:extLst>
              <a:ext uri="{FF2B5EF4-FFF2-40B4-BE49-F238E27FC236}">
                <a16:creationId xmlns:a16="http://schemas.microsoft.com/office/drawing/2014/main" id="{6EA74069-AC64-408E-540E-492D2354C948}"/>
              </a:ext>
            </a:extLst>
          </p:cNvPr>
          <p:cNvSpPr txBox="1"/>
          <p:nvPr/>
        </p:nvSpPr>
        <p:spPr>
          <a:xfrm>
            <a:off x="825792" y="1708704"/>
            <a:ext cx="6115610" cy="5539978"/>
          </a:xfrm>
          <a:prstGeom prst="rect">
            <a:avLst/>
          </a:prstGeom>
          <a:noFill/>
        </p:spPr>
        <p:txBody>
          <a:bodyPr wrap="square" lIns="91440" tIns="45720" rIns="91440" bIns="45720" anchor="t">
            <a:spAutoFit/>
          </a:bodyPr>
          <a:lstStyle/>
          <a:p>
            <a:r>
              <a:rPr lang="es-AR" sz="2400" b="1" dirty="0">
                <a:latin typeface="Open Sans"/>
                <a:ea typeface="Open Sans"/>
                <a:cs typeface="Open Sans"/>
              </a:rPr>
              <a:t>Para </a:t>
            </a:r>
            <a:r>
              <a:rPr lang="es-AR" sz="2400" b="1" dirty="0">
                <a:solidFill>
                  <a:srgbClr val="FFFFFF"/>
                </a:solidFill>
                <a:highlight>
                  <a:srgbClr val="1B5B62"/>
                </a:highlight>
                <a:latin typeface="Open Sans"/>
                <a:ea typeface="Open Sans"/>
                <a:cs typeface="Open Sans"/>
              </a:rPr>
              <a:t>LCS-FS</a:t>
            </a:r>
            <a:r>
              <a:rPr lang="es-AR" sz="2400" dirty="0">
                <a:latin typeface="Open Sans"/>
                <a:ea typeface="Open Sans"/>
                <a:cs typeface="Open Sans"/>
              </a:rPr>
              <a:t>, consulte la </a:t>
            </a:r>
            <a:r>
              <a:rPr lang="es-AR" sz="2400" b="1" dirty="0">
                <a:latin typeface="Open Sans"/>
                <a:ea typeface="Open Sans"/>
                <a:cs typeface="Open Sans"/>
                <a:hlinkClick r:id="rId3">
                  <a:extLst>
                    <a:ext uri="{A12FA001-AC4F-418D-AE19-62706E023703}">
                      <ahyp:hlinkClr xmlns:ahyp="http://schemas.microsoft.com/office/drawing/2018/hyperlinkcolor" val="tx"/>
                    </a:ext>
                  </a:extLst>
                </a:hlinkClick>
              </a:rPr>
              <a:t>nota orientativa </a:t>
            </a:r>
            <a:r>
              <a:rPr lang="es-AR" sz="2400" dirty="0">
                <a:latin typeface="Open Sans"/>
                <a:ea typeface="Open Sans"/>
                <a:cs typeface="Open Sans"/>
              </a:rPr>
              <a:t>y la </a:t>
            </a:r>
            <a:r>
              <a:rPr lang="es-AR" sz="2400" b="1" dirty="0">
                <a:latin typeface="Open Sans"/>
                <a:ea typeface="Open Sans"/>
                <a:cs typeface="Open Sans"/>
                <a:hlinkClick r:id="rId4">
                  <a:extLst>
                    <a:ext uri="{A12FA001-AC4F-418D-AE19-62706E023703}">
                      <ahyp:hlinkClr xmlns:ahyp="http://schemas.microsoft.com/office/drawing/2018/hyperlinkcolor" val="tx"/>
                    </a:ext>
                  </a:extLst>
                </a:hlinkClick>
              </a:rPr>
              <a:t>lista de estrategias </a:t>
            </a:r>
            <a:r>
              <a:rPr lang="es-AR" sz="2400" dirty="0">
                <a:latin typeface="Open Sans"/>
                <a:ea typeface="Open Sans"/>
                <a:cs typeface="Open Sans"/>
              </a:rPr>
              <a:t>para explorar las estrategias de supervivencia para la seguridad alimentaria, así como sus explicaciones y pertinencia. </a:t>
            </a:r>
            <a:endParaRPr lang="es-AR" sz="2400" dirty="0">
              <a:latin typeface="Open Sans" panose="020B0606030504020204" pitchFamily="34" charset="0"/>
              <a:ea typeface="Open Sans" panose="020B0606030504020204" pitchFamily="34" charset="0"/>
              <a:cs typeface="Open Sans" panose="020B0606030504020204" pitchFamily="34" charset="0"/>
            </a:endParaRPr>
          </a:p>
          <a:p>
            <a:endParaRPr lang="es-AR" sz="2400" dirty="0">
              <a:latin typeface="Open Sans" panose="020B0606030504020204" pitchFamily="34" charset="0"/>
              <a:ea typeface="Open Sans" panose="020B0606030504020204" pitchFamily="34" charset="0"/>
              <a:cs typeface="Open Sans" panose="020B0606030504020204" pitchFamily="34" charset="0"/>
            </a:endParaRPr>
          </a:p>
          <a:p>
            <a:pPr fontAlgn="base"/>
            <a:r>
              <a:rPr lang="es-AR" sz="2400" dirty="0">
                <a:latin typeface="Open Sans"/>
                <a:ea typeface="Open Sans"/>
                <a:cs typeface="Open Sans"/>
              </a:rPr>
              <a:t>Consulte el cuestionario cualitativo propuesto para los Grupos Focales de Discusión (GFD – o FGD por sus siglas en inglés).</a:t>
            </a:r>
          </a:p>
          <a:p>
            <a:pPr algn="l" rtl="0" fontAlgn="base"/>
            <a:endParaRPr lang="es-AR" dirty="0">
              <a:solidFill>
                <a:srgbClr val="007DBC"/>
              </a:solidFill>
              <a:latin typeface="Open Sans" panose="020B0606030504020204" pitchFamily="34" charset="0"/>
              <a:ea typeface="Open Sans" panose="020B0606030504020204" pitchFamily="34" charset="0"/>
              <a:cs typeface="Open Sans" panose="020B0606030504020204" pitchFamily="34" charset="0"/>
            </a:endParaRPr>
          </a:p>
          <a:p>
            <a:pPr fontAlgn="base"/>
            <a:r>
              <a:rPr lang="es-AR" sz="2400" spc="60" dirty="0">
                <a:solidFill>
                  <a:srgbClr val="FFFFFF"/>
                </a:solidFill>
                <a:highlight>
                  <a:srgbClr val="1B5B62"/>
                </a:highlight>
                <a:latin typeface="Open Sans"/>
                <a:ea typeface="Open Sans"/>
                <a:cs typeface="Open Sans"/>
              </a:rPr>
              <a:t>Herramienta cualitativa </a:t>
            </a:r>
            <a:r>
              <a:rPr lang="es-AR" sz="2400" b="1" spc="60" dirty="0">
                <a:solidFill>
                  <a:srgbClr val="FFFFFF"/>
                </a:solidFill>
                <a:highlight>
                  <a:srgbClr val="1B5B62"/>
                </a:highlight>
                <a:latin typeface="Open Sans"/>
                <a:ea typeface="Open Sans"/>
                <a:cs typeface="Open Sans"/>
              </a:rPr>
              <a:t>LCS-FS </a:t>
            </a:r>
          </a:p>
          <a:p>
            <a:pPr algn="l" rtl="0" fontAlgn="base"/>
            <a:endParaRPr lang="es-AR" sz="2400" dirty="0">
              <a:latin typeface="Open Sans" panose="020B0606030504020204" pitchFamily="34" charset="0"/>
              <a:ea typeface="Open Sans" panose="020B0606030504020204" pitchFamily="34" charset="0"/>
              <a:cs typeface="Open Sans" panose="020B0606030504020204" pitchFamily="34" charset="0"/>
            </a:endParaRPr>
          </a:p>
          <a:p>
            <a:endParaRPr lang="es-AR" sz="2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1748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2" grpId="0" animBg="1"/>
      <p:bldP spid="16" grpId="0" animBg="1"/>
      <p:bldP spid="17" grpId="0" animBg="1"/>
      <p:bldP spid="18" grpId="0" animBg="1"/>
      <p:bldP spid="19" grpId="0" animBg="1"/>
      <p:bldP spid="20" grpId="0" animBg="1"/>
      <p:bldP spid="21" grpId="0" animBg="1"/>
      <p:bldP spid="22" grpId="0" animBg="1"/>
      <p:bldP spid="28" grpId="0" animBg="1"/>
      <p:bldP spid="29" grpId="0" animBg="1"/>
      <p:bldP spid="30" grpId="0" animBg="1"/>
      <p:bldP spid="31" grpId="0" animBg="1"/>
      <p:bldP spid="32" grpId="0" animBg="1"/>
      <p:bldP spid="33" grpId="0" animBg="1"/>
      <p:bldP spid="34" grpId="0" animBg="1"/>
      <p:bldP spid="35" grpId="0" animBg="1"/>
      <p:bldP spid="36" grpId="0" animBg="1"/>
      <p:bldP spid="38" grpId="0"/>
      <p:bldP spid="40" grpId="0"/>
      <p:bldP spid="4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481CADD-DF46-5029-FC9B-FC1D2A59E914}"/>
              </a:ext>
            </a:extLst>
          </p:cNvPr>
          <p:cNvSpPr>
            <a:spLocks noGrp="1"/>
          </p:cNvSpPr>
          <p:nvPr>
            <p:ph type="title"/>
          </p:nvPr>
        </p:nvSpPr>
        <p:spPr>
          <a:xfrm>
            <a:off x="824938" y="458414"/>
            <a:ext cx="10542124" cy="1152000"/>
          </a:xfrm>
        </p:spPr>
        <p:txBody>
          <a:bodyPr/>
          <a:lstStyle/>
          <a:p>
            <a:r>
              <a:rPr lang="en-US" sz="3600" b="0" kern="1400" spc="230" dirty="0">
                <a:solidFill>
                  <a:schemeClr val="tx1"/>
                </a:solidFill>
                <a:latin typeface="HALDEN SOLID"/>
                <a:ea typeface="Open Sans Extrabold"/>
                <a:cs typeface="Open Sans Extrabold"/>
              </a:rPr>
              <a:t>Paso 2: GFD (</a:t>
            </a:r>
            <a:r>
              <a:rPr lang="en-US" sz="3600" b="0" kern="1400" spc="230" dirty="0" err="1">
                <a:solidFill>
                  <a:schemeClr val="tx1"/>
                </a:solidFill>
                <a:latin typeface="HALDEN SOLID"/>
                <a:ea typeface="Open Sans Extrabold"/>
                <a:cs typeface="Open Sans Extrabold"/>
              </a:rPr>
              <a:t>lista</a:t>
            </a:r>
            <a:r>
              <a:rPr lang="en-US" sz="3600" b="0" kern="1400" spc="230" dirty="0">
                <a:solidFill>
                  <a:schemeClr val="tx1"/>
                </a:solidFill>
                <a:latin typeface="HALDEN SOLID"/>
                <a:ea typeface="Open Sans Extrabold"/>
                <a:cs typeface="Open Sans Extrabold"/>
              </a:rPr>
              <a:t> de </a:t>
            </a:r>
            <a:r>
              <a:rPr lang="en-US" sz="3600" b="0" kern="1400" spc="230" dirty="0" err="1">
                <a:solidFill>
                  <a:schemeClr val="tx1"/>
                </a:solidFill>
                <a:latin typeface="HALDEN SOLID"/>
                <a:ea typeface="Open Sans Extrabold"/>
                <a:cs typeface="Open Sans Extrabold"/>
              </a:rPr>
              <a:t>estrategias</a:t>
            </a:r>
            <a:r>
              <a:rPr lang="en-US" sz="3600" b="0" kern="1400" spc="230" dirty="0">
                <a:solidFill>
                  <a:schemeClr val="tx1"/>
                </a:solidFill>
                <a:latin typeface="HALDEN SOLID"/>
                <a:ea typeface="Open Sans Extrabold"/>
                <a:cs typeface="Open Sans Extrabold"/>
              </a:rPr>
              <a:t>) </a:t>
            </a:r>
            <a:endParaRPr lang="en-US" dirty="0">
              <a:solidFill>
                <a:schemeClr val="tx1"/>
              </a:solidFill>
            </a:endParaRPr>
          </a:p>
        </p:txBody>
      </p:sp>
      <p:sp>
        <p:nvSpPr>
          <p:cNvPr id="11" name="Right Brace 10">
            <a:extLst>
              <a:ext uri="{FF2B5EF4-FFF2-40B4-BE49-F238E27FC236}">
                <a16:creationId xmlns:a16="http://schemas.microsoft.com/office/drawing/2014/main" id="{7FFEE68B-F058-B2B1-B685-22FDF94A16CE}"/>
              </a:ext>
            </a:extLst>
          </p:cNvPr>
          <p:cNvSpPr/>
          <p:nvPr/>
        </p:nvSpPr>
        <p:spPr>
          <a:xfrm>
            <a:off x="5305368" y="1910229"/>
            <a:ext cx="222250" cy="819785"/>
          </a:xfrm>
          <a:prstGeom prst="rightBrace">
            <a:avLst/>
          </a:prstGeom>
          <a:noFill/>
          <a:ln w="19050" cap="flat" cmpd="sng" algn="ctr">
            <a:solidFill>
              <a:srgbClr val="4472C4"/>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2" name="Right Brace 11">
            <a:extLst>
              <a:ext uri="{FF2B5EF4-FFF2-40B4-BE49-F238E27FC236}">
                <a16:creationId xmlns:a16="http://schemas.microsoft.com/office/drawing/2014/main" id="{4A29AD89-9C53-A20F-1DF0-164CD1B41B2B}"/>
              </a:ext>
            </a:extLst>
          </p:cNvPr>
          <p:cNvSpPr/>
          <p:nvPr/>
        </p:nvSpPr>
        <p:spPr>
          <a:xfrm>
            <a:off x="5291484" y="3065668"/>
            <a:ext cx="266700" cy="1104265"/>
          </a:xfrm>
          <a:prstGeom prst="rightBrace">
            <a:avLst/>
          </a:prstGeom>
          <a:noFill/>
          <a:ln w="19050" cap="flat" cmpd="sng" algn="ctr">
            <a:solidFill>
              <a:srgbClr val="4472C4"/>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Text Box 5">
            <a:extLst>
              <a:ext uri="{FF2B5EF4-FFF2-40B4-BE49-F238E27FC236}">
                <a16:creationId xmlns:a16="http://schemas.microsoft.com/office/drawing/2014/main" id="{21878820-F8C2-4B10-29BF-64D575E0919E}"/>
              </a:ext>
            </a:extLst>
          </p:cNvPr>
          <p:cNvSpPr txBox="1">
            <a:spLocks noChangeArrowheads="1"/>
          </p:cNvSpPr>
          <p:nvPr/>
        </p:nvSpPr>
        <p:spPr bwMode="auto">
          <a:xfrm>
            <a:off x="5633575" y="1935340"/>
            <a:ext cx="5810962" cy="781305"/>
          </a:xfrm>
          <a:prstGeom prst="rect">
            <a:avLst/>
          </a:prstGeom>
          <a:solidFill>
            <a:srgbClr val="FFFFFF"/>
          </a:solidFill>
          <a:ln w="12700">
            <a:solidFill>
              <a:srgbClr val="4472C4"/>
            </a:solidFill>
            <a:miter lim="800000"/>
            <a:headEnd/>
            <a:tailEnd/>
          </a:ln>
        </p:spPr>
        <p:txBody>
          <a:bodyPr vert="horz" wrap="square" lIns="91440" tIns="45720" rIns="91440" bIns="45720" numCol="1" anchor="t" anchorCtr="0" compatLnSpc="1">
            <a:prstTxWarp prst="textNoShape">
              <a:avLst/>
            </a:prstTxWarp>
          </a:bodyPr>
          <a:lstStyle/>
          <a:p>
            <a:pPr lvl="0" eaLnBrk="0" fontAlgn="base" hangingPunct="0">
              <a:spcBef>
                <a:spcPct val="0"/>
              </a:spcBef>
              <a:spcAft>
                <a:spcPct val="0"/>
              </a:spcAft>
            </a:pPr>
            <a:r>
              <a:rPr lang="es-ES" altLang="fr-FR" sz="1200">
                <a:solidFill>
                  <a:srgbClr val="1F3864"/>
                </a:solidFill>
                <a:latin typeface="Open Sans" panose="020B0606030504020204" pitchFamily="34" charset="0"/>
                <a:ea typeface="Open Sans" panose="020B0606030504020204" pitchFamily="34" charset="0"/>
                <a:cs typeface="Open Sans" panose="020B0606030504020204" pitchFamily="34" charset="0"/>
              </a:rPr>
              <a:t>Asegurar que todos los grupos de interés de la población participen en las discusiones de los grupos focales. Esto le permitirá comprender las diferentes estrategias de afrontamiento aplicadas por diferentes poblaciones</a:t>
            </a:r>
            <a:r>
              <a:rPr kumimoji="0" lang="fr-FR" altLang="fr-FR" sz="1200" b="0" i="0" u="none" strike="noStrike" cap="none" normalizeH="0" baseline="0">
                <a:ln>
                  <a:noFill/>
                </a:ln>
                <a:solidFill>
                  <a:srgbClr val="1F3864"/>
                </a:solidFill>
                <a:effectLst/>
                <a:latin typeface="Open Sans" panose="020B0606030504020204" pitchFamily="34" charset="0"/>
                <a:ea typeface="Open Sans" panose="020B0606030504020204" pitchFamily="34" charset="0"/>
                <a:cs typeface="Open Sans" panose="020B0606030504020204" pitchFamily="34" charset="0"/>
              </a:rPr>
              <a:t>. </a:t>
            </a:r>
            <a:endParaRPr kumimoji="0" lang="fr-FR" altLang="fr-FR" sz="1200" b="0" i="0" u="none" strike="noStrike" cap="none" normalizeH="0" baseline="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6" name="Text Box 6">
            <a:extLst>
              <a:ext uri="{FF2B5EF4-FFF2-40B4-BE49-F238E27FC236}">
                <a16:creationId xmlns:a16="http://schemas.microsoft.com/office/drawing/2014/main" id="{7366D0BC-0C58-D8C9-65CF-213AB2836853}"/>
              </a:ext>
            </a:extLst>
          </p:cNvPr>
          <p:cNvSpPr txBox="1">
            <a:spLocks noChangeArrowheads="1"/>
          </p:cNvSpPr>
          <p:nvPr/>
        </p:nvSpPr>
        <p:spPr bwMode="auto">
          <a:xfrm>
            <a:off x="5685407" y="3137496"/>
            <a:ext cx="5759130" cy="969604"/>
          </a:xfrm>
          <a:prstGeom prst="rect">
            <a:avLst/>
          </a:prstGeom>
          <a:solidFill>
            <a:srgbClr val="FFFFFF"/>
          </a:solidFill>
          <a:ln w="12700">
            <a:solidFill>
              <a:srgbClr val="4472C4"/>
            </a:solidFill>
            <a:miter lim="800000"/>
            <a:headEnd/>
            <a:tailEnd/>
          </a:ln>
        </p:spPr>
        <p:txBody>
          <a:bodyPr vert="horz" wrap="square" lIns="91440" tIns="45720" rIns="91440" bIns="45720" numCol="1" anchor="t" anchorCtr="0" compatLnSpc="1">
            <a:prstTxWarp prst="textNoShape">
              <a:avLst/>
            </a:prstTxWarp>
          </a:bodyPr>
          <a:lstStyle/>
          <a:p>
            <a:pPr lvl="0" eaLnBrk="0" fontAlgn="base" hangingPunct="0">
              <a:spcBef>
                <a:spcPct val="0"/>
              </a:spcBef>
              <a:spcAft>
                <a:spcPct val="0"/>
              </a:spcAft>
            </a:pPr>
            <a:r>
              <a:rPr lang="es-ES" altLang="fr-FR" sz="1200">
                <a:solidFill>
                  <a:srgbClr val="1F3864"/>
                </a:solidFill>
                <a:latin typeface="Open Sans" panose="020B0606030504020204" pitchFamily="34" charset="0"/>
                <a:ea typeface="Open Sans" panose="020B0606030504020204" pitchFamily="34" charset="0"/>
                <a:cs typeface="Open Sans" panose="020B0606030504020204" pitchFamily="34" charset="0"/>
              </a:rPr>
              <a:t>También es esencial asegurarse de que se cubran todos los entornos contextuales presentes en su oficina en el país.</a:t>
            </a:r>
            <a:endParaRPr kumimoji="0" lang="fr-FR" altLang="fr-FR" sz="1200" b="0" i="0" u="none" strike="noStrike" cap="none" normalizeH="0" baseline="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7" name="Rectangle 17">
            <a:extLst>
              <a:ext uri="{FF2B5EF4-FFF2-40B4-BE49-F238E27FC236}">
                <a16:creationId xmlns:a16="http://schemas.microsoft.com/office/drawing/2014/main" id="{267C8B7A-C1D3-E3AC-50B9-F2ED4186E035}"/>
              </a:ext>
            </a:extLst>
          </p:cNvPr>
          <p:cNvSpPr>
            <a:spLocks noChangeArrowheads="1"/>
          </p:cNvSpPr>
          <p:nvPr/>
        </p:nvSpPr>
        <p:spPr bwMode="auto">
          <a:xfrm>
            <a:off x="937953" y="1818162"/>
            <a:ext cx="365209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667375" algn="l"/>
              </a:tabLst>
              <a:defRPr>
                <a:solidFill>
                  <a:schemeClr val="tx1"/>
                </a:solidFill>
                <a:latin typeface="Arial" panose="020B0604020202020204" pitchFamily="34" charset="0"/>
              </a:defRPr>
            </a:lvl1pPr>
            <a:lvl2pPr eaLnBrk="0" fontAlgn="base" hangingPunct="0">
              <a:spcBef>
                <a:spcPct val="0"/>
              </a:spcBef>
              <a:spcAft>
                <a:spcPct val="0"/>
              </a:spcAft>
              <a:tabLst>
                <a:tab pos="5667375" algn="l"/>
              </a:tabLst>
              <a:defRPr>
                <a:solidFill>
                  <a:schemeClr val="tx1"/>
                </a:solidFill>
                <a:latin typeface="Arial" panose="020B0604020202020204" pitchFamily="34" charset="0"/>
              </a:defRPr>
            </a:lvl2pPr>
            <a:lvl3pPr eaLnBrk="0" fontAlgn="base" hangingPunct="0">
              <a:spcBef>
                <a:spcPct val="0"/>
              </a:spcBef>
              <a:spcAft>
                <a:spcPct val="0"/>
              </a:spcAft>
              <a:tabLst>
                <a:tab pos="5667375" algn="l"/>
              </a:tabLst>
              <a:defRPr>
                <a:solidFill>
                  <a:schemeClr val="tx1"/>
                </a:solidFill>
                <a:latin typeface="Arial" panose="020B0604020202020204" pitchFamily="34" charset="0"/>
              </a:defRPr>
            </a:lvl3pPr>
            <a:lvl4pPr eaLnBrk="0" fontAlgn="base" hangingPunct="0">
              <a:spcBef>
                <a:spcPct val="0"/>
              </a:spcBef>
              <a:spcAft>
                <a:spcPct val="0"/>
              </a:spcAft>
              <a:tabLst>
                <a:tab pos="5667375" algn="l"/>
              </a:tabLst>
              <a:defRPr>
                <a:solidFill>
                  <a:schemeClr val="tx1"/>
                </a:solidFill>
                <a:latin typeface="Arial" panose="020B0604020202020204" pitchFamily="34" charset="0"/>
              </a:defRPr>
            </a:lvl4pPr>
            <a:lvl5pPr eaLnBrk="0" fontAlgn="base" hangingPunct="0">
              <a:spcBef>
                <a:spcPct val="0"/>
              </a:spcBef>
              <a:spcAft>
                <a:spcPct val="0"/>
              </a:spcAft>
              <a:tabLst>
                <a:tab pos="5667375" algn="l"/>
              </a:tabLst>
              <a:defRPr>
                <a:solidFill>
                  <a:schemeClr val="tx1"/>
                </a:solidFill>
                <a:latin typeface="Arial" panose="020B0604020202020204" pitchFamily="34" charset="0"/>
              </a:defRPr>
            </a:lvl5pPr>
            <a:lvl6pPr eaLnBrk="0" fontAlgn="base" hangingPunct="0">
              <a:spcBef>
                <a:spcPct val="0"/>
              </a:spcBef>
              <a:spcAft>
                <a:spcPct val="0"/>
              </a:spcAft>
              <a:tabLst>
                <a:tab pos="5667375" algn="l"/>
              </a:tabLst>
              <a:defRPr>
                <a:solidFill>
                  <a:schemeClr val="tx1"/>
                </a:solidFill>
                <a:latin typeface="Arial" panose="020B0604020202020204" pitchFamily="34" charset="0"/>
              </a:defRPr>
            </a:lvl6pPr>
            <a:lvl7pPr eaLnBrk="0" fontAlgn="base" hangingPunct="0">
              <a:spcBef>
                <a:spcPct val="0"/>
              </a:spcBef>
              <a:spcAft>
                <a:spcPct val="0"/>
              </a:spcAft>
              <a:tabLst>
                <a:tab pos="5667375" algn="l"/>
              </a:tabLst>
              <a:defRPr>
                <a:solidFill>
                  <a:schemeClr val="tx1"/>
                </a:solidFill>
                <a:latin typeface="Arial" panose="020B0604020202020204" pitchFamily="34" charset="0"/>
              </a:defRPr>
            </a:lvl7pPr>
            <a:lvl8pPr eaLnBrk="0" fontAlgn="base" hangingPunct="0">
              <a:spcBef>
                <a:spcPct val="0"/>
              </a:spcBef>
              <a:spcAft>
                <a:spcPct val="0"/>
              </a:spcAft>
              <a:tabLst>
                <a:tab pos="5667375" algn="l"/>
              </a:tabLst>
              <a:defRPr>
                <a:solidFill>
                  <a:schemeClr val="tx1"/>
                </a:solidFill>
                <a:latin typeface="Arial" panose="020B0604020202020204" pitchFamily="34" charset="0"/>
              </a:defRPr>
            </a:lvl8pPr>
            <a:lvl9pPr eaLnBrk="0" fontAlgn="base" hangingPunct="0">
              <a:spcBef>
                <a:spcPct val="0"/>
              </a:spcBef>
              <a:spcAft>
                <a:spcPct val="0"/>
              </a:spcAft>
              <a:tabLst>
                <a:tab pos="5667375" algn="l"/>
              </a:tabLst>
              <a:defRPr>
                <a:solidFill>
                  <a:schemeClr val="tx1"/>
                </a:solidFill>
                <a:latin typeface="Arial" panose="020B0604020202020204" pitchFamily="34" charset="0"/>
              </a:defRPr>
            </a:lvl9pPr>
          </a:lstStyle>
          <a:p>
            <a:pPr marL="171450" lvl="0" indent="-171450">
              <a:buFont typeface="Arial" panose="020B0604020202020204" pitchFamily="34" charset="0"/>
              <a:buChar char="•"/>
            </a:pPr>
            <a:r>
              <a:rPr lang="es-ES" altLang="fr-FR" sz="1200">
                <a:latin typeface="Open Sans" panose="020B0606030504020204" pitchFamily="34" charset="0"/>
                <a:ea typeface="Open Sans" panose="020B0606030504020204" pitchFamily="34" charset="0"/>
                <a:cs typeface="Open Sans" panose="020B0606030504020204" pitchFamily="34" charset="0"/>
              </a:rPr>
              <a:t>Los grupos poblacionales de interés incluyen: 
Desplazados 
Residentes 
Refugiado
Migrantes</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D4DAC4FF-C698-383A-A85C-06EFF10751F7}"/>
              </a:ext>
            </a:extLst>
          </p:cNvPr>
          <p:cNvSpPr>
            <a:spLocks noChangeArrowheads="1"/>
          </p:cNvSpPr>
          <p:nvPr/>
        </p:nvSpPr>
        <p:spPr bwMode="auto">
          <a:xfrm>
            <a:off x="937954" y="2841899"/>
            <a:ext cx="436741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tabLst>
                <a:tab pos="5667375" algn="l"/>
              </a:tabLst>
            </a:pPr>
            <a:endParaRPr lang="fr-FR" altLang="fr-FR" sz="1200">
              <a:latin typeface="Open Sans" panose="020B0606030504020204" pitchFamily="34" charset="0"/>
              <a:ea typeface="MS Mincho" panose="02020609040205080304" pitchFamily="49" charset="-128"/>
              <a:cs typeface="Open Sans" panose="020B0606030504020204" pitchFamily="34" charset="0"/>
            </a:endParaRPr>
          </a:p>
          <a:p>
            <a:pPr eaLnBrk="0" fontAlgn="base" hangingPunct="0">
              <a:spcBef>
                <a:spcPct val="0"/>
              </a:spcBef>
              <a:spcAft>
                <a:spcPct val="0"/>
              </a:spcAft>
              <a:tabLst>
                <a:tab pos="5667375" algn="l"/>
              </a:tabLst>
            </a:pPr>
            <a:r>
              <a:rPr lang="es-ES" altLang="fr-FR" sz="1200">
                <a:latin typeface="Open Sans" panose="020B0606030504020204" pitchFamily="34" charset="0"/>
                <a:ea typeface="MS Mincho" panose="02020609040205080304" pitchFamily="49" charset="-128"/>
                <a:cs typeface="Open Sans" panose="020B0606030504020204" pitchFamily="34" charset="0"/>
              </a:rPr>
              <a:t>Los parámetros contextuales de interés son los siguientes:</a:t>
            </a:r>
          </a:p>
          <a:p>
            <a:pPr marL="171450" indent="-171450" eaLnBrk="0" fontAlgn="base" hangingPunct="0">
              <a:spcBef>
                <a:spcPct val="0"/>
              </a:spcBef>
              <a:spcAft>
                <a:spcPct val="0"/>
              </a:spcAft>
              <a:buFont typeface="Arial" panose="020B0604020202020204" pitchFamily="34" charset="0"/>
              <a:buChar char="•"/>
              <a:tabLst>
                <a:tab pos="5667375" algn="l"/>
              </a:tabLst>
            </a:pPr>
            <a:r>
              <a:rPr lang="fr-FR" altLang="fr-FR" sz="1200">
                <a:latin typeface="Open Sans" panose="020B0606030504020204" pitchFamily="34" charset="0"/>
                <a:ea typeface="MS Mincho" panose="02020609040205080304" pitchFamily="49" charset="-128"/>
                <a:cs typeface="Open Sans" panose="020B0606030504020204" pitchFamily="34" charset="0"/>
              </a:rPr>
              <a:t>rural</a:t>
            </a:r>
          </a:p>
          <a:p>
            <a:pPr marL="171450" indent="-171450" eaLnBrk="0" fontAlgn="base" hangingPunct="0">
              <a:spcBef>
                <a:spcPct val="0"/>
              </a:spcBef>
              <a:spcAft>
                <a:spcPct val="0"/>
              </a:spcAft>
              <a:buFont typeface="Arial" panose="020B0604020202020204" pitchFamily="34" charset="0"/>
              <a:buChar char="•"/>
              <a:tabLst>
                <a:tab pos="5667375" algn="l"/>
              </a:tabLst>
            </a:pPr>
            <a:r>
              <a:rPr lang="fr-FR" altLang="fr-FR" sz="1200" err="1">
                <a:latin typeface="Open Sans" panose="020B0606030504020204" pitchFamily="34" charset="0"/>
                <a:ea typeface="MS Mincho" panose="02020609040205080304" pitchFamily="49" charset="-128"/>
                <a:cs typeface="Open Sans" panose="020B0606030504020204" pitchFamily="34" charset="0"/>
              </a:rPr>
              <a:t>urbano</a:t>
            </a:r>
            <a:r>
              <a:rPr lang="fr-FR" altLang="fr-FR" sz="1200">
                <a:latin typeface="Open Sans" panose="020B0606030504020204" pitchFamily="34" charset="0"/>
                <a:ea typeface="MS Mincho" panose="02020609040205080304" pitchFamily="49" charset="-128"/>
                <a:cs typeface="Open Sans" panose="020B0606030504020204" pitchFamily="34" charset="0"/>
              </a:rPr>
              <a:t> 
</a:t>
            </a:r>
            <a:r>
              <a:rPr lang="fr-FR" altLang="fr-FR" sz="1200" err="1">
                <a:latin typeface="Open Sans" panose="020B0606030504020204" pitchFamily="34" charset="0"/>
                <a:ea typeface="MS Mincho" panose="02020609040205080304" pitchFamily="49" charset="-128"/>
                <a:cs typeface="Open Sans" panose="020B0606030504020204" pitchFamily="34" charset="0"/>
              </a:rPr>
              <a:t>campamento</a:t>
            </a:r>
            <a:r>
              <a:rPr lang="fr-FR" altLang="fr-FR" sz="1200">
                <a:latin typeface="Open Sans" panose="020B0606030504020204" pitchFamily="34" charset="0"/>
                <a:ea typeface="MS Mincho" panose="02020609040205080304" pitchFamily="49" charset="-128"/>
                <a:cs typeface="Open Sans" panose="020B0606030504020204" pitchFamily="34" charset="0"/>
              </a:rPr>
              <a:t>
etc.</a:t>
            </a:r>
          </a:p>
        </p:txBody>
      </p:sp>
      <p:graphicFrame>
        <p:nvGraphicFramePr>
          <p:cNvPr id="19" name="Table 18">
            <a:extLst>
              <a:ext uri="{FF2B5EF4-FFF2-40B4-BE49-F238E27FC236}">
                <a16:creationId xmlns:a16="http://schemas.microsoft.com/office/drawing/2014/main" id="{9C79CAC8-499B-EAB4-9DAC-2C59589306AF}"/>
              </a:ext>
            </a:extLst>
          </p:cNvPr>
          <p:cNvGraphicFramePr>
            <a:graphicFrameLocks noGrp="1"/>
          </p:cNvGraphicFramePr>
          <p:nvPr>
            <p:extLst>
              <p:ext uri="{D42A27DB-BD31-4B8C-83A1-F6EECF244321}">
                <p14:modId xmlns:p14="http://schemas.microsoft.com/office/powerpoint/2010/main" val="2139406306"/>
              </p:ext>
            </p:extLst>
          </p:nvPr>
        </p:nvGraphicFramePr>
        <p:xfrm>
          <a:off x="2081585" y="5023640"/>
          <a:ext cx="6512569" cy="1702943"/>
        </p:xfrm>
        <a:graphic>
          <a:graphicData uri="http://schemas.openxmlformats.org/drawingml/2006/table">
            <a:tbl>
              <a:tblPr firstRow="1" firstCol="1" bandRow="1">
                <a:tableStyleId>{5C22544A-7EE6-4342-B048-85BDC9FD1C3A}</a:tableStyleId>
              </a:tblPr>
              <a:tblGrid>
                <a:gridCol w="6512569">
                  <a:extLst>
                    <a:ext uri="{9D8B030D-6E8A-4147-A177-3AD203B41FA5}">
                      <a16:colId xmlns:a16="http://schemas.microsoft.com/office/drawing/2014/main" val="2388580346"/>
                    </a:ext>
                  </a:extLst>
                </a:gridCol>
              </a:tblGrid>
              <a:tr h="271780">
                <a:tc>
                  <a:txBody>
                    <a:bodyPr/>
                    <a:lstStyle/>
                    <a:p>
                      <a:pPr>
                        <a:lnSpc>
                          <a:spcPct val="107000"/>
                        </a:lnSpc>
                        <a:spcAft>
                          <a:spcPts val="800"/>
                        </a:spcAft>
                      </a:pPr>
                      <a:r>
                        <a:rPr lang="es-ES" sz="1000" b="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Preguntas que se deben hacer durante los FGD:</a:t>
                      </a:r>
                    </a:p>
                    <a:p>
                      <a:pPr>
                        <a:lnSpc>
                          <a:spcPct val="107000"/>
                        </a:lnSpc>
                        <a:spcAft>
                          <a:spcPts val="800"/>
                        </a:spcAft>
                      </a:pPr>
                      <a:r>
                        <a:rPr lang="es-ES" sz="1000" b="0" i="1">
                          <a:solidFill>
                            <a:schemeClr val="tx1"/>
                          </a:solidFill>
                          <a:effectLst/>
                          <a:latin typeface="Open Sans" panose="020B0606030504020204" pitchFamily="34" charset="0"/>
                          <a:ea typeface="Open Sans" panose="020B0606030504020204" pitchFamily="34" charset="0"/>
                          <a:cs typeface="Open Sans" panose="020B0606030504020204" pitchFamily="34" charset="0"/>
                        </a:rPr>
                        <a:t>¿Cómo afrontan los hogares de su comunidad este impacto específico (por ejemplo, inundaciones, sequías, crisis económicas, etc.)?
¿Cómo se las arreglan los hogares de su comunidad para aumentar los recursos de sus hogares para acceder a los alimentos?
¿Cómo hacen los hogares de su comunidad para reducir la demanda de alimentos? 
¿Cómo se las arreglan los hogares de su comunidad para distribuir los recursos alimentarios dentro de sus hogares?</a:t>
                      </a:r>
                      <a:r>
                        <a:rPr lang="en-US" sz="700">
                          <a:solidFill>
                            <a:schemeClr val="tx1"/>
                          </a:solidFill>
                          <a:effectLst/>
                        </a:rPr>
                        <a:t> </a:t>
                      </a:r>
                      <a:endParaRPr lang="fr-FR" sz="11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oFill/>
                  </a:tcPr>
                </a:tc>
                <a:extLst>
                  <a:ext uri="{0D108BD9-81ED-4DB2-BD59-A6C34878D82A}">
                    <a16:rowId xmlns:a16="http://schemas.microsoft.com/office/drawing/2014/main" val="1783347517"/>
                  </a:ext>
                </a:extLst>
              </a:tr>
            </a:tbl>
          </a:graphicData>
        </a:graphic>
      </p:graphicFrame>
      <p:sp>
        <p:nvSpPr>
          <p:cNvPr id="20" name="Rectangle 21">
            <a:extLst>
              <a:ext uri="{FF2B5EF4-FFF2-40B4-BE49-F238E27FC236}">
                <a16:creationId xmlns:a16="http://schemas.microsoft.com/office/drawing/2014/main" id="{A604F432-F4D3-3E9E-C1BA-979A86ED2367}"/>
              </a:ext>
            </a:extLst>
          </p:cNvPr>
          <p:cNvSpPr>
            <a:spLocks noChangeArrowheads="1"/>
          </p:cNvSpPr>
          <p:nvPr/>
        </p:nvSpPr>
        <p:spPr bwMode="auto">
          <a:xfrm>
            <a:off x="824938" y="4232767"/>
            <a:ext cx="7769217" cy="639342"/>
          </a:xfrm>
          <a:prstGeom prst="rect">
            <a:avLst/>
          </a:prstGeom>
          <a:solidFill>
            <a:schemeClr val="tx1">
              <a:lumMod val="20000"/>
              <a:lumOff val="80000"/>
            </a:schemeClr>
          </a:solidFill>
        </p:spPr>
        <p:txBody>
          <a:bodyPr wrap="square">
            <a:spAutoFit/>
          </a:bodyPr>
          <a:lstStyle/>
          <a:p>
            <a:pPr algn="just">
              <a:lnSpc>
                <a:spcPct val="107000"/>
              </a:lnSpc>
              <a:spcAft>
                <a:spcPts val="600"/>
              </a:spcAft>
              <a:tabLst>
                <a:tab pos="5667375" algn="l"/>
              </a:tabLst>
            </a:pPr>
            <a:r>
              <a:rPr lang="fr-FR" altLang="fr-FR" b="1">
                <a:solidFill>
                  <a:srgbClr val="000000"/>
                </a:solidFill>
                <a:latin typeface="Open Sans" panose="020B0606030504020204" pitchFamily="34" charset="0"/>
                <a:ea typeface="Calibri" panose="020F0502020204030204" pitchFamily="34" charset="0"/>
                <a:cs typeface="Arial" panose="020B0604020202020204" pitchFamily="34" charset="0"/>
              </a:rPr>
              <a:t>PREGUNTA DE INVESTIGACIÓN: </a:t>
            </a:r>
            <a:r>
              <a:rPr lang="es-ES" altLang="fr-FR" sz="1600">
                <a:solidFill>
                  <a:srgbClr val="000000"/>
                </a:solidFill>
                <a:latin typeface="Open Sans" panose="020B0606030504020204" pitchFamily="34" charset="0"/>
                <a:ea typeface="Calibri" panose="020F0502020204030204" pitchFamily="34" charset="0"/>
                <a:cs typeface="Arial" panose="020B0604020202020204" pitchFamily="34" charset="0"/>
              </a:rPr>
              <a:t>¿Qué hace la gente cuando no tiene suficiente comida para comer o dinero para comprar comida?</a:t>
            </a:r>
            <a:r>
              <a:rPr lang="fr-FR" altLang="fr-FR" sz="1600">
                <a:solidFill>
                  <a:srgbClr val="000000"/>
                </a:solidFill>
                <a:latin typeface="Open Sans" panose="020B0606030504020204" pitchFamily="34" charset="0"/>
                <a:ea typeface="Calibri" panose="020F0502020204030204" pitchFamily="34" charset="0"/>
                <a:cs typeface="Arial" panose="020B0604020202020204" pitchFamily="34" charset="0"/>
              </a:rPr>
              <a:t>?</a:t>
            </a:r>
            <a:endParaRPr lang="en-US" altLang="fr-FR">
              <a:solidFill>
                <a:srgbClr val="000000"/>
              </a:solidFill>
              <a:latin typeface="Open Sans" panose="020B0606030504020204" pitchFamily="34" charset="0"/>
              <a:ea typeface="Calibri" panose="020F050202020403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6102D185-F3FE-CB04-2144-F0ECFA8D562E}"/>
              </a:ext>
            </a:extLst>
          </p:cNvPr>
          <p:cNvSpPr txBox="1"/>
          <p:nvPr/>
        </p:nvSpPr>
        <p:spPr>
          <a:xfrm>
            <a:off x="902413" y="1365762"/>
            <a:ext cx="10542124" cy="375296"/>
          </a:xfrm>
          <a:prstGeom prst="rect">
            <a:avLst/>
          </a:prstGeom>
          <a:solidFill>
            <a:schemeClr val="tx1">
              <a:lumMod val="20000"/>
              <a:lumOff val="80000"/>
            </a:schemeClr>
          </a:solidFill>
        </p:spPr>
        <p:txBody>
          <a:bodyPr wrap="square">
            <a:spAutoFit/>
          </a:bodyPr>
          <a:lstStyle/>
          <a:p>
            <a:r>
              <a:rPr lang="es-ES" b="1">
                <a:solidFill>
                  <a:srgbClr val="000000"/>
                </a:solidFill>
                <a:latin typeface="Open Sans" panose="020B0606030504020204" pitchFamily="34" charset="0"/>
                <a:cs typeface="Arial" panose="020B0604020202020204" pitchFamily="34" charset="0"/>
              </a:rPr>
              <a:t>ALCANCE DE LA INVESTIGACIÓN</a:t>
            </a:r>
          </a:p>
        </p:txBody>
      </p:sp>
    </p:spTree>
    <p:extLst>
      <p:ext uri="{BB962C8B-B14F-4D97-AF65-F5344CB8AC3E}">
        <p14:creationId xmlns:p14="http://schemas.microsoft.com/office/powerpoint/2010/main" val="3941236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7437365"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en-US" b="0" kern="1400" spc="230" err="1">
                <a:solidFill>
                  <a:srgbClr val="FFFFFE"/>
                </a:solidFill>
                <a:latin typeface="HALDEN SOLID"/>
                <a:ea typeface="Open Sans Extrabold"/>
                <a:cs typeface="Open Sans Extrabold"/>
              </a:rPr>
              <a:t>Introducció</a:t>
            </a:r>
            <a:r>
              <a:rPr lang="it-IT" b="0" kern="1400" spc="230">
                <a:solidFill>
                  <a:srgbClr val="FFFFFE"/>
                </a:solidFill>
                <a:latin typeface="HALDEN SOLID"/>
                <a:ea typeface="Open Sans Extrabold"/>
                <a:cs typeface="Open Sans Extrabold"/>
              </a:rPr>
              <a:t>n </a:t>
            </a:r>
            <a:endParaRPr lang="en-GB" b="0" kern="1400" spc="230">
              <a:solidFill>
                <a:srgbClr val="FFFFFE"/>
              </a:solidFill>
              <a:latin typeface="HALDEN SOLID"/>
              <a:ea typeface="Open Sans Extrabold"/>
              <a:cs typeface="Open Sans Extrabold"/>
            </a:endParaRPr>
          </a:p>
        </p:txBody>
      </p:sp>
    </p:spTree>
    <p:extLst>
      <p:ext uri="{BB962C8B-B14F-4D97-AF65-F5344CB8AC3E}">
        <p14:creationId xmlns:p14="http://schemas.microsoft.com/office/powerpoint/2010/main" val="24235510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a:ea typeface="Open Sans Extrabold"/>
                <a:cs typeface="Open Sans Extrabold"/>
              </a:rPr>
              <a:t>PASO 3: FGD (Ajuste de la severidad)</a:t>
            </a:r>
            <a:endParaRPr lang="en-GB" sz="3600" b="0" kern="1400" spc="230">
              <a:solidFill>
                <a:schemeClr val="tx1"/>
              </a:solidFill>
              <a:latin typeface="HALDEN SOLID" pitchFamily="2" charset="0"/>
            </a:endParaRP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738201" y="1648318"/>
            <a:ext cx="11030982"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GB" sz="2400" b="1" spc="60">
              <a:solidFill>
                <a:srgbClr val="FFFFFF"/>
              </a:solidFill>
              <a:highlight>
                <a:srgbClr val="982B56"/>
              </a:highlight>
              <a:latin typeface="Open Sans"/>
              <a:ea typeface="Open Sans"/>
              <a:cs typeface="Open Sans"/>
            </a:endParaRPr>
          </a:p>
        </p:txBody>
      </p:sp>
      <p:sp>
        <p:nvSpPr>
          <p:cNvPr id="2" name="Content Placeholder 2">
            <a:extLst>
              <a:ext uri="{FF2B5EF4-FFF2-40B4-BE49-F238E27FC236}">
                <a16:creationId xmlns:a16="http://schemas.microsoft.com/office/drawing/2014/main" id="{5CE66A06-D60D-6E3E-7689-E69022A80DBE}"/>
              </a:ext>
            </a:extLst>
          </p:cNvPr>
          <p:cNvSpPr txBox="1">
            <a:spLocks/>
          </p:cNvSpPr>
          <p:nvPr/>
        </p:nvSpPr>
        <p:spPr>
          <a:xfrm>
            <a:off x="738201" y="1427350"/>
            <a:ext cx="5725956" cy="400329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r>
              <a:rPr lang="en-GB" spc="60" dirty="0" err="1">
                <a:latin typeface="Open Sans"/>
                <a:ea typeface="Open Sans"/>
                <a:cs typeface="Open Sans"/>
              </a:rPr>
              <a:t>Dividir</a:t>
            </a:r>
            <a:r>
              <a:rPr lang="en-GB" spc="60" dirty="0">
                <a:latin typeface="Open Sans"/>
                <a:ea typeface="Open Sans"/>
                <a:cs typeface="Open Sans"/>
              </a:rPr>
              <a:t> </a:t>
            </a:r>
            <a:r>
              <a:rPr lang="en-GB" spc="60" dirty="0" err="1">
                <a:latin typeface="Open Sans"/>
                <a:ea typeface="Open Sans"/>
                <a:cs typeface="Open Sans"/>
              </a:rPr>
              <a:t>el</a:t>
            </a:r>
            <a:r>
              <a:rPr lang="en-GB" spc="60" dirty="0">
                <a:latin typeface="Open Sans"/>
                <a:ea typeface="Open Sans"/>
                <a:cs typeface="Open Sans"/>
              </a:rPr>
              <a:t> FGD de modo que primero se </a:t>
            </a:r>
            <a:r>
              <a:rPr lang="en-GB" spc="60" dirty="0" err="1">
                <a:latin typeface="Open Sans"/>
                <a:ea typeface="Open Sans"/>
                <a:cs typeface="Open Sans"/>
              </a:rPr>
              <a:t>acuerde</a:t>
            </a:r>
            <a:r>
              <a:rPr lang="en-GB" spc="60" dirty="0">
                <a:latin typeface="Open Sans"/>
                <a:ea typeface="Open Sans"/>
                <a:cs typeface="Open Sans"/>
              </a:rPr>
              <a:t> la </a:t>
            </a:r>
            <a:r>
              <a:rPr lang="en-GB" spc="60" dirty="0" err="1">
                <a:latin typeface="Open Sans"/>
                <a:ea typeface="Open Sans"/>
                <a:cs typeface="Open Sans"/>
              </a:rPr>
              <a:t>lista</a:t>
            </a:r>
            <a:r>
              <a:rPr lang="en-GB" spc="60" dirty="0">
                <a:latin typeface="Open Sans"/>
                <a:ea typeface="Open Sans"/>
                <a:cs typeface="Open Sans"/>
              </a:rPr>
              <a:t> de </a:t>
            </a:r>
            <a:r>
              <a:rPr lang="en-GB" spc="60" dirty="0" err="1">
                <a:latin typeface="Open Sans"/>
                <a:ea typeface="Open Sans"/>
                <a:cs typeface="Open Sans"/>
              </a:rPr>
              <a:t>estrategias</a:t>
            </a:r>
            <a:r>
              <a:rPr lang="en-GB" spc="60" dirty="0">
                <a:latin typeface="Open Sans"/>
                <a:ea typeface="Open Sans"/>
                <a:cs typeface="Open Sans"/>
              </a:rPr>
              <a:t> o </a:t>
            </a:r>
            <a:r>
              <a:rPr lang="en-GB" spc="60" dirty="0" err="1">
                <a:latin typeface="Open Sans"/>
                <a:ea typeface="Open Sans"/>
                <a:cs typeface="Open Sans"/>
              </a:rPr>
              <a:t>comportamientos</a:t>
            </a:r>
            <a:r>
              <a:rPr lang="en-GB" spc="60" dirty="0">
                <a:latin typeface="Open Sans"/>
                <a:ea typeface="Open Sans"/>
                <a:cs typeface="Open Sans"/>
              </a:rPr>
              <a:t> de </a:t>
            </a:r>
            <a:r>
              <a:rPr lang="en-GB" spc="60" dirty="0" err="1">
                <a:latin typeface="Open Sans"/>
                <a:ea typeface="Open Sans"/>
                <a:cs typeface="Open Sans"/>
              </a:rPr>
              <a:t>afrontamiento</a:t>
            </a:r>
            <a:r>
              <a:rPr lang="en-GB" spc="60" dirty="0">
                <a:latin typeface="Open Sans"/>
                <a:ea typeface="Open Sans"/>
                <a:cs typeface="Open Sans"/>
              </a:rPr>
              <a:t> y luego se </a:t>
            </a:r>
            <a:r>
              <a:rPr lang="en-GB" spc="60" dirty="0" err="1">
                <a:latin typeface="Open Sans"/>
                <a:ea typeface="Open Sans"/>
                <a:cs typeface="Open Sans"/>
              </a:rPr>
              <a:t>discuta</a:t>
            </a:r>
            <a:r>
              <a:rPr lang="en-GB" spc="60" dirty="0">
                <a:latin typeface="Open Sans"/>
                <a:ea typeface="Open Sans"/>
                <a:cs typeface="Open Sans"/>
              </a:rPr>
              <a:t> </a:t>
            </a:r>
            <a:r>
              <a:rPr lang="en-GB" spc="60" dirty="0" err="1">
                <a:latin typeface="Open Sans"/>
                <a:ea typeface="Open Sans"/>
                <a:cs typeface="Open Sans"/>
              </a:rPr>
              <a:t>el</a:t>
            </a:r>
            <a:r>
              <a:rPr lang="en-GB" spc="60" dirty="0">
                <a:latin typeface="Open Sans"/>
                <a:ea typeface="Open Sans"/>
                <a:cs typeface="Open Sans"/>
              </a:rPr>
              <a:t> </a:t>
            </a:r>
            <a:r>
              <a:rPr lang="en-GB" spc="60" dirty="0" err="1">
                <a:latin typeface="Open Sans"/>
                <a:ea typeface="Open Sans"/>
                <a:cs typeface="Open Sans"/>
              </a:rPr>
              <a:t>nivel</a:t>
            </a:r>
            <a:r>
              <a:rPr lang="en-GB" spc="60" dirty="0">
                <a:latin typeface="Open Sans"/>
                <a:ea typeface="Open Sans"/>
                <a:cs typeface="Open Sans"/>
              </a:rPr>
              <a:t> de </a:t>
            </a:r>
            <a:r>
              <a:rPr lang="en-GB" spc="60" dirty="0" err="1">
                <a:latin typeface="Open Sans"/>
                <a:ea typeface="Open Sans"/>
                <a:cs typeface="Open Sans"/>
              </a:rPr>
              <a:t>severidad</a:t>
            </a:r>
            <a:r>
              <a:rPr lang="en-GB" spc="60" dirty="0">
                <a:latin typeface="Open Sans"/>
                <a:ea typeface="Open Sans"/>
                <a:cs typeface="Open Sans"/>
              </a:rPr>
              <a:t> de </a:t>
            </a:r>
            <a:r>
              <a:rPr lang="en-GB" spc="60" dirty="0" err="1">
                <a:latin typeface="Open Sans"/>
                <a:ea typeface="Open Sans"/>
                <a:cs typeface="Open Sans"/>
              </a:rPr>
              <a:t>éstas</a:t>
            </a:r>
            <a:r>
              <a:rPr lang="en-GB" spc="60" dirty="0">
                <a:latin typeface="Open Sans"/>
                <a:ea typeface="Open Sans"/>
                <a:cs typeface="Open Sans"/>
              </a:rPr>
              <a:t>.</a:t>
            </a:r>
          </a:p>
          <a:p>
            <a:pPr marL="0" indent="0">
              <a:lnSpc>
                <a:spcPct val="100000"/>
              </a:lnSpc>
              <a:buNone/>
            </a:pPr>
            <a:r>
              <a:rPr lang="en-GB" spc="60" dirty="0">
                <a:latin typeface="Open Sans"/>
                <a:ea typeface="Open Sans"/>
                <a:cs typeface="Open Sans"/>
              </a:rPr>
              <a:t>La </a:t>
            </a:r>
            <a:r>
              <a:rPr lang="en-GB" spc="60" dirty="0" err="1">
                <a:latin typeface="Open Sans"/>
                <a:ea typeface="Open Sans"/>
                <a:cs typeface="Open Sans"/>
              </a:rPr>
              <a:t>severidad</a:t>
            </a:r>
            <a:r>
              <a:rPr lang="en-GB" spc="60" dirty="0">
                <a:latin typeface="Open Sans"/>
                <a:ea typeface="Open Sans"/>
                <a:cs typeface="Open Sans"/>
              </a:rPr>
              <a:t> </a:t>
            </a:r>
            <a:r>
              <a:rPr lang="en-GB" spc="60" dirty="0" err="1">
                <a:latin typeface="Open Sans"/>
                <a:ea typeface="Open Sans"/>
                <a:cs typeface="Open Sans"/>
              </a:rPr>
              <a:t>debe</a:t>
            </a:r>
            <a:r>
              <a:rPr lang="en-GB" spc="60" dirty="0">
                <a:latin typeface="Open Sans"/>
                <a:ea typeface="Open Sans"/>
                <a:cs typeface="Open Sans"/>
              </a:rPr>
              <a:t> </a:t>
            </a:r>
            <a:r>
              <a:rPr lang="en-GB" spc="60" dirty="0" err="1">
                <a:latin typeface="Open Sans"/>
                <a:ea typeface="Open Sans"/>
                <a:cs typeface="Open Sans"/>
              </a:rPr>
              <a:t>clasificarse</a:t>
            </a:r>
            <a:r>
              <a:rPr lang="en-GB" spc="60" dirty="0">
                <a:latin typeface="Open Sans"/>
                <a:ea typeface="Open Sans"/>
                <a:cs typeface="Open Sans"/>
              </a:rPr>
              <a:t> </a:t>
            </a:r>
            <a:r>
              <a:rPr lang="en-GB" spc="60" dirty="0" err="1">
                <a:latin typeface="Open Sans"/>
                <a:ea typeface="Open Sans"/>
                <a:cs typeface="Open Sans"/>
              </a:rPr>
              <a:t>en</a:t>
            </a:r>
            <a:r>
              <a:rPr lang="en-GB" spc="60" dirty="0">
                <a:latin typeface="Open Sans"/>
                <a:ea typeface="Open Sans"/>
                <a:cs typeface="Open Sans"/>
              </a:rPr>
              <a:t> 3 </a:t>
            </a:r>
            <a:r>
              <a:rPr lang="en-GB" spc="60" dirty="0" err="1">
                <a:latin typeface="Open Sans"/>
                <a:ea typeface="Open Sans"/>
                <a:cs typeface="Open Sans"/>
              </a:rPr>
              <a:t>categorías</a:t>
            </a:r>
            <a:r>
              <a:rPr lang="en-GB" spc="60" dirty="0">
                <a:latin typeface="Open Sans"/>
                <a:ea typeface="Open Sans"/>
                <a:cs typeface="Open Sans"/>
              </a:rPr>
              <a:t> (</a:t>
            </a:r>
            <a:r>
              <a:rPr lang="en-GB" spc="60" dirty="0" err="1">
                <a:latin typeface="Open Sans"/>
                <a:ea typeface="Open Sans"/>
                <a:cs typeface="Open Sans"/>
              </a:rPr>
              <a:t>estrés</a:t>
            </a:r>
            <a:r>
              <a:rPr lang="en-GB" spc="60" dirty="0">
                <a:latin typeface="Open Sans"/>
                <a:ea typeface="Open Sans"/>
                <a:cs typeface="Open Sans"/>
              </a:rPr>
              <a:t>, crisis y </a:t>
            </a:r>
            <a:r>
              <a:rPr lang="en-GB" spc="60" dirty="0" err="1">
                <a:latin typeface="Open Sans"/>
                <a:ea typeface="Open Sans"/>
                <a:cs typeface="Open Sans"/>
              </a:rPr>
              <a:t>emergencia</a:t>
            </a:r>
            <a:r>
              <a:rPr lang="en-GB" spc="60" dirty="0">
                <a:latin typeface="Open Sans"/>
                <a:ea typeface="Open Sans"/>
                <a:cs typeface="Open Sans"/>
              </a:rPr>
              <a:t>). </a:t>
            </a:r>
            <a:r>
              <a:rPr lang="en-GB" spc="60" dirty="0" err="1">
                <a:latin typeface="Open Sans"/>
                <a:ea typeface="Open Sans"/>
                <a:cs typeface="Open Sans"/>
              </a:rPr>
              <a:t>Póngase</a:t>
            </a:r>
            <a:r>
              <a:rPr lang="en-GB" spc="60" dirty="0">
                <a:latin typeface="Open Sans"/>
                <a:ea typeface="Open Sans"/>
                <a:cs typeface="Open Sans"/>
              </a:rPr>
              <a:t> de </a:t>
            </a:r>
            <a:r>
              <a:rPr lang="en-GB" spc="60" dirty="0" err="1">
                <a:latin typeface="Open Sans"/>
                <a:ea typeface="Open Sans"/>
                <a:cs typeface="Open Sans"/>
              </a:rPr>
              <a:t>acuerdo</a:t>
            </a:r>
            <a:r>
              <a:rPr lang="en-GB" spc="60" dirty="0">
                <a:latin typeface="Open Sans"/>
                <a:ea typeface="Open Sans"/>
                <a:cs typeface="Open Sans"/>
              </a:rPr>
              <a:t> primero </a:t>
            </a:r>
            <a:r>
              <a:rPr lang="en-GB" spc="60" dirty="0" err="1">
                <a:latin typeface="Open Sans"/>
                <a:ea typeface="Open Sans"/>
                <a:cs typeface="Open Sans"/>
              </a:rPr>
              <a:t>en</a:t>
            </a:r>
            <a:r>
              <a:rPr lang="en-GB" spc="60" dirty="0">
                <a:latin typeface="Open Sans"/>
                <a:ea typeface="Open Sans"/>
                <a:cs typeface="Open Sans"/>
              </a:rPr>
              <a:t> la </a:t>
            </a:r>
            <a:r>
              <a:rPr lang="en-GB" spc="60" dirty="0" err="1">
                <a:latin typeface="Open Sans"/>
                <a:ea typeface="Open Sans"/>
                <a:cs typeface="Open Sans"/>
              </a:rPr>
              <a:t>menos</a:t>
            </a:r>
            <a:r>
              <a:rPr lang="en-GB" spc="60" dirty="0">
                <a:latin typeface="Open Sans"/>
                <a:ea typeface="Open Sans"/>
                <a:cs typeface="Open Sans"/>
              </a:rPr>
              <a:t> grave, luego </a:t>
            </a:r>
            <a:r>
              <a:rPr lang="en-GB" spc="60" dirty="0" err="1">
                <a:latin typeface="Open Sans"/>
                <a:ea typeface="Open Sans"/>
                <a:cs typeface="Open Sans"/>
              </a:rPr>
              <a:t>en</a:t>
            </a:r>
            <a:r>
              <a:rPr lang="en-GB" spc="60" dirty="0">
                <a:latin typeface="Open Sans"/>
                <a:ea typeface="Open Sans"/>
                <a:cs typeface="Open Sans"/>
              </a:rPr>
              <a:t> la </a:t>
            </a:r>
            <a:r>
              <a:rPr lang="en-GB" spc="60" dirty="0" err="1">
                <a:latin typeface="Open Sans"/>
                <a:ea typeface="Open Sans"/>
                <a:cs typeface="Open Sans"/>
              </a:rPr>
              <a:t>más</a:t>
            </a:r>
            <a:r>
              <a:rPr lang="en-GB" spc="60" dirty="0">
                <a:latin typeface="Open Sans"/>
                <a:ea typeface="Open Sans"/>
                <a:cs typeface="Open Sans"/>
              </a:rPr>
              <a:t> grave, y </a:t>
            </a:r>
            <a:r>
              <a:rPr lang="en-GB" spc="60" dirty="0" err="1">
                <a:latin typeface="Open Sans"/>
                <a:ea typeface="Open Sans"/>
                <a:cs typeface="Open Sans"/>
              </a:rPr>
              <a:t>el</a:t>
            </a:r>
            <a:r>
              <a:rPr lang="en-GB" spc="60" dirty="0">
                <a:latin typeface="Open Sans"/>
                <a:ea typeface="Open Sans"/>
                <a:cs typeface="Open Sans"/>
              </a:rPr>
              <a:t> </a:t>
            </a:r>
            <a:r>
              <a:rPr lang="en-GB" spc="60" dirty="0" err="1">
                <a:latin typeface="Open Sans"/>
                <a:ea typeface="Open Sans"/>
                <a:cs typeface="Open Sans"/>
              </a:rPr>
              <a:t>grupo</a:t>
            </a:r>
            <a:r>
              <a:rPr lang="en-GB" spc="60" dirty="0">
                <a:latin typeface="Open Sans"/>
                <a:ea typeface="Open Sans"/>
                <a:cs typeface="Open Sans"/>
              </a:rPr>
              <a:t> </a:t>
            </a:r>
            <a:r>
              <a:rPr lang="en-GB" spc="60" dirty="0" err="1">
                <a:latin typeface="Open Sans"/>
                <a:ea typeface="Open Sans"/>
                <a:cs typeface="Open Sans"/>
              </a:rPr>
              <a:t>intermedio</a:t>
            </a:r>
            <a:r>
              <a:rPr lang="en-GB" spc="60" dirty="0">
                <a:latin typeface="Open Sans"/>
                <a:ea typeface="Open Sans"/>
                <a:cs typeface="Open Sans"/>
              </a:rPr>
              <a:t> </a:t>
            </a:r>
            <a:r>
              <a:rPr lang="en-GB" spc="60" dirty="0" err="1">
                <a:latin typeface="Open Sans"/>
                <a:ea typeface="Open Sans"/>
                <a:cs typeface="Open Sans"/>
              </a:rPr>
              <a:t>caerá</a:t>
            </a:r>
            <a:r>
              <a:rPr lang="en-GB" spc="60" dirty="0">
                <a:latin typeface="Open Sans"/>
                <a:ea typeface="Open Sans"/>
                <a:cs typeface="Open Sans"/>
              </a:rPr>
              <a:t> de forma natural.</a:t>
            </a:r>
          </a:p>
          <a:p>
            <a:pPr marL="0" indent="0">
              <a:lnSpc>
                <a:spcPct val="100000"/>
              </a:lnSpc>
              <a:buNone/>
            </a:pPr>
            <a:r>
              <a:rPr lang="en-GB" dirty="0">
                <a:latin typeface="Open Sans"/>
                <a:ea typeface="Open Sans"/>
                <a:cs typeface="Open Sans"/>
              </a:rPr>
              <a:t>La </a:t>
            </a:r>
            <a:r>
              <a:rPr lang="en-GB" dirty="0" err="1">
                <a:latin typeface="Open Sans"/>
                <a:ea typeface="Open Sans"/>
                <a:cs typeface="Open Sans"/>
              </a:rPr>
              <a:t>severidad</a:t>
            </a:r>
            <a:r>
              <a:rPr lang="en-GB" dirty="0">
                <a:latin typeface="Open Sans"/>
                <a:ea typeface="Open Sans"/>
                <a:cs typeface="Open Sans"/>
              </a:rPr>
              <a:t> final </a:t>
            </a:r>
            <a:r>
              <a:rPr lang="en-GB" dirty="0" err="1">
                <a:latin typeface="Open Sans"/>
                <a:ea typeface="Open Sans"/>
                <a:cs typeface="Open Sans"/>
              </a:rPr>
              <a:t>determinada</a:t>
            </a:r>
            <a:r>
              <a:rPr lang="en-GB" dirty="0">
                <a:latin typeface="Open Sans"/>
                <a:ea typeface="Open Sans"/>
                <a:cs typeface="Open Sans"/>
              </a:rPr>
              <a:t> se </a:t>
            </a:r>
            <a:r>
              <a:rPr lang="en-GB" dirty="0" err="1">
                <a:latin typeface="Open Sans"/>
                <a:ea typeface="Open Sans"/>
                <a:cs typeface="Open Sans"/>
              </a:rPr>
              <a:t>basa</a:t>
            </a:r>
            <a:r>
              <a:rPr lang="en-GB" dirty="0">
                <a:latin typeface="Open Sans"/>
                <a:ea typeface="Open Sans"/>
                <a:cs typeface="Open Sans"/>
              </a:rPr>
              <a:t> </a:t>
            </a:r>
            <a:r>
              <a:rPr lang="en-GB" dirty="0" err="1">
                <a:latin typeface="Open Sans"/>
                <a:ea typeface="Open Sans"/>
                <a:cs typeface="Open Sans"/>
              </a:rPr>
              <a:t>en</a:t>
            </a:r>
            <a:r>
              <a:rPr lang="en-GB" dirty="0">
                <a:latin typeface="Open Sans"/>
                <a:ea typeface="Open Sans"/>
                <a:cs typeface="Open Sans"/>
              </a:rPr>
              <a:t> </a:t>
            </a:r>
            <a:r>
              <a:rPr lang="en-GB" dirty="0" err="1">
                <a:latin typeface="Open Sans"/>
                <a:ea typeface="Open Sans"/>
                <a:cs typeface="Open Sans"/>
              </a:rPr>
              <a:t>el</a:t>
            </a:r>
            <a:r>
              <a:rPr lang="en-GB" dirty="0">
                <a:latin typeface="Open Sans"/>
                <a:ea typeface="Open Sans"/>
                <a:cs typeface="Open Sans"/>
              </a:rPr>
              <a:t> </a:t>
            </a:r>
            <a:r>
              <a:rPr lang="en-GB" dirty="0" err="1">
                <a:latin typeface="Open Sans"/>
                <a:ea typeface="Open Sans"/>
                <a:cs typeface="Open Sans"/>
              </a:rPr>
              <a:t>impacto</a:t>
            </a:r>
            <a:r>
              <a:rPr lang="en-GB" dirty="0">
                <a:latin typeface="Open Sans"/>
                <a:ea typeface="Open Sans"/>
                <a:cs typeface="Open Sans"/>
              </a:rPr>
              <a:t> </a:t>
            </a:r>
            <a:r>
              <a:rPr lang="en-GB" dirty="0" err="1">
                <a:latin typeface="Open Sans"/>
                <a:ea typeface="Open Sans"/>
                <a:cs typeface="Open Sans"/>
              </a:rPr>
              <a:t>previsto</a:t>
            </a:r>
            <a:r>
              <a:rPr lang="en-GB" dirty="0">
                <a:latin typeface="Open Sans"/>
                <a:ea typeface="Open Sans"/>
                <a:cs typeface="Open Sans"/>
              </a:rPr>
              <a:t> a medio o largo </a:t>
            </a:r>
            <a:r>
              <a:rPr lang="en-GB" dirty="0" err="1">
                <a:latin typeface="Open Sans"/>
                <a:ea typeface="Open Sans"/>
                <a:cs typeface="Open Sans"/>
              </a:rPr>
              <a:t>plazo</a:t>
            </a:r>
            <a:r>
              <a:rPr lang="en-GB" dirty="0">
                <a:latin typeface="Open Sans"/>
                <a:ea typeface="Open Sans"/>
                <a:cs typeface="Open Sans"/>
              </a:rPr>
              <a:t> </a:t>
            </a:r>
            <a:r>
              <a:rPr lang="en-GB" dirty="0" err="1">
                <a:latin typeface="Open Sans"/>
                <a:ea typeface="Open Sans"/>
                <a:cs typeface="Open Sans"/>
              </a:rPr>
              <a:t>en</a:t>
            </a:r>
            <a:r>
              <a:rPr lang="en-GB" dirty="0">
                <a:latin typeface="Open Sans"/>
                <a:ea typeface="Open Sans"/>
                <a:cs typeface="Open Sans"/>
              </a:rPr>
              <a:t> </a:t>
            </a:r>
            <a:r>
              <a:rPr lang="en-GB" dirty="0" err="1">
                <a:latin typeface="Open Sans"/>
                <a:ea typeface="Open Sans"/>
                <a:cs typeface="Open Sans"/>
              </a:rPr>
              <a:t>los</a:t>
            </a:r>
            <a:r>
              <a:rPr lang="en-GB" dirty="0">
                <a:latin typeface="Open Sans"/>
                <a:ea typeface="Open Sans"/>
                <a:cs typeface="Open Sans"/>
              </a:rPr>
              <a:t> </a:t>
            </a:r>
            <a:r>
              <a:rPr lang="en-GB" dirty="0" err="1">
                <a:latin typeface="Open Sans"/>
                <a:ea typeface="Open Sans"/>
                <a:cs typeface="Open Sans"/>
              </a:rPr>
              <a:t>hogares</a:t>
            </a:r>
            <a:r>
              <a:rPr lang="en-GB" dirty="0">
                <a:latin typeface="Open Sans"/>
                <a:ea typeface="Open Sans"/>
                <a:cs typeface="Open Sans"/>
              </a:rPr>
              <a:t> </a:t>
            </a:r>
            <a:r>
              <a:rPr lang="en-GB" dirty="0" err="1">
                <a:latin typeface="Open Sans"/>
                <a:ea typeface="Open Sans"/>
                <a:cs typeface="Open Sans"/>
              </a:rPr>
              <a:t>previsto</a:t>
            </a:r>
            <a:r>
              <a:rPr lang="en-GB" dirty="0">
                <a:latin typeface="Open Sans"/>
                <a:ea typeface="Open Sans"/>
                <a:cs typeface="Open Sans"/>
              </a:rPr>
              <a:t> </a:t>
            </a:r>
            <a:r>
              <a:rPr lang="en-GB" dirty="0" err="1">
                <a:latin typeface="Open Sans"/>
                <a:ea typeface="Open Sans"/>
                <a:cs typeface="Open Sans"/>
              </a:rPr>
              <a:t>por</a:t>
            </a:r>
            <a:r>
              <a:rPr lang="en-GB" dirty="0">
                <a:latin typeface="Open Sans"/>
                <a:ea typeface="Open Sans"/>
                <a:cs typeface="Open Sans"/>
              </a:rPr>
              <a:t> </a:t>
            </a:r>
            <a:r>
              <a:rPr lang="en-GB" dirty="0" err="1">
                <a:latin typeface="Open Sans"/>
                <a:ea typeface="Open Sans"/>
                <a:cs typeface="Open Sans"/>
              </a:rPr>
              <a:t>los</a:t>
            </a:r>
            <a:r>
              <a:rPr lang="en-GB" dirty="0">
                <a:latin typeface="Open Sans"/>
                <a:ea typeface="Open Sans"/>
                <a:cs typeface="Open Sans"/>
              </a:rPr>
              <a:t> </a:t>
            </a:r>
            <a:r>
              <a:rPr lang="en-GB" dirty="0" err="1">
                <a:latin typeface="Open Sans"/>
                <a:ea typeface="Open Sans"/>
                <a:cs typeface="Open Sans"/>
              </a:rPr>
              <a:t>participantes</a:t>
            </a:r>
            <a:r>
              <a:rPr lang="en-GB" dirty="0">
                <a:latin typeface="Open Sans"/>
                <a:ea typeface="Open Sans"/>
                <a:cs typeface="Open Sans"/>
              </a:rPr>
              <a:t> y </a:t>
            </a:r>
            <a:r>
              <a:rPr lang="en-GB" dirty="0" err="1">
                <a:latin typeface="Open Sans"/>
                <a:ea typeface="Open Sans"/>
                <a:cs typeface="Open Sans"/>
              </a:rPr>
              <a:t>el</a:t>
            </a:r>
            <a:r>
              <a:rPr lang="en-GB" dirty="0">
                <a:latin typeface="Open Sans"/>
                <a:ea typeface="Open Sans"/>
                <a:cs typeface="Open Sans"/>
              </a:rPr>
              <a:t> DGF </a:t>
            </a:r>
            <a:r>
              <a:rPr lang="en-GB" dirty="0" err="1">
                <a:latin typeface="Open Sans"/>
                <a:ea typeface="Open Sans"/>
                <a:cs typeface="Open Sans"/>
              </a:rPr>
              <a:t>debe</a:t>
            </a:r>
            <a:r>
              <a:rPr lang="en-GB" dirty="0">
                <a:latin typeface="Open Sans"/>
                <a:ea typeface="Open Sans"/>
                <a:cs typeface="Open Sans"/>
              </a:rPr>
              <a:t> </a:t>
            </a:r>
            <a:r>
              <a:rPr lang="en-GB" dirty="0" err="1">
                <a:latin typeface="Open Sans"/>
                <a:ea typeface="Open Sans"/>
                <a:cs typeface="Open Sans"/>
              </a:rPr>
              <a:t>llegar</a:t>
            </a:r>
            <a:r>
              <a:rPr lang="en-GB" dirty="0">
                <a:latin typeface="Open Sans"/>
                <a:ea typeface="Open Sans"/>
                <a:cs typeface="Open Sans"/>
              </a:rPr>
              <a:t> a un </a:t>
            </a:r>
            <a:r>
              <a:rPr lang="en-GB" dirty="0" err="1">
                <a:latin typeface="Open Sans"/>
                <a:ea typeface="Open Sans"/>
                <a:cs typeface="Open Sans"/>
              </a:rPr>
              <a:t>consenso</a:t>
            </a:r>
            <a:r>
              <a:rPr lang="en-GB" dirty="0">
                <a:latin typeface="Open Sans"/>
                <a:ea typeface="Open Sans"/>
                <a:cs typeface="Open Sans"/>
              </a:rPr>
              <a:t> al </a:t>
            </a:r>
            <a:r>
              <a:rPr lang="en-GB" dirty="0" err="1">
                <a:latin typeface="Open Sans"/>
                <a:ea typeface="Open Sans"/>
                <a:cs typeface="Open Sans"/>
              </a:rPr>
              <a:t>respecto</a:t>
            </a:r>
            <a:r>
              <a:rPr lang="en-GB" dirty="0">
                <a:latin typeface="Open Sans"/>
                <a:ea typeface="Open Sans"/>
                <a:cs typeface="Open Sans"/>
              </a:rPr>
              <a:t>.</a:t>
            </a:r>
            <a:endParaRPr lang="en-GB" spc="60" dirty="0">
              <a:latin typeface="Open Sans"/>
              <a:ea typeface="Open Sans"/>
              <a:cs typeface="Open Sans"/>
            </a:endParaRPr>
          </a:p>
          <a:p>
            <a:pPr marL="0" indent="0">
              <a:lnSpc>
                <a:spcPct val="100000"/>
              </a:lnSpc>
              <a:buNone/>
            </a:pPr>
            <a:endParaRPr lang="en-GB" spc="6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buNone/>
            </a:pPr>
            <a:r>
              <a:rPr lang="en-GB" spc="60" dirty="0">
                <a:latin typeface="Open Sans"/>
                <a:ea typeface="Open Sans"/>
                <a:cs typeface="Open Sans"/>
              </a:rPr>
              <a:t>  </a:t>
            </a:r>
            <a:endParaRPr lang="en-GB" spc="6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buNone/>
            </a:pPr>
            <a:endParaRPr lang="en-GB" spc="6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buNone/>
            </a:pPr>
            <a:endParaRPr lang="en-GB" spc="6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Content Placeholder 2">
            <a:extLst>
              <a:ext uri="{FF2B5EF4-FFF2-40B4-BE49-F238E27FC236}">
                <a16:creationId xmlns:a16="http://schemas.microsoft.com/office/drawing/2014/main" id="{01685842-5E34-4D32-B755-506D735DB2E1}"/>
              </a:ext>
            </a:extLst>
          </p:cNvPr>
          <p:cNvSpPr txBox="1">
            <a:spLocks/>
          </p:cNvSpPr>
          <p:nvPr/>
        </p:nvSpPr>
        <p:spPr>
          <a:xfrm>
            <a:off x="6775943" y="3429000"/>
            <a:ext cx="4993240" cy="305895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endParaRPr lang="en-GB" sz="2400" spc="60">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312960B0-2F21-A7E4-06AB-9A691F9374F7}"/>
              </a:ext>
            </a:extLst>
          </p:cNvPr>
          <p:cNvGrpSpPr/>
          <p:nvPr/>
        </p:nvGrpSpPr>
        <p:grpSpPr>
          <a:xfrm>
            <a:off x="6290495" y="5347250"/>
            <a:ext cx="5696947" cy="1486714"/>
            <a:chOff x="3480040" y="5249125"/>
            <a:chExt cx="5297881" cy="1174524"/>
          </a:xfrm>
        </p:grpSpPr>
        <p:sp>
          <p:nvSpPr>
            <p:cNvPr id="7" name="Rectangle 6">
              <a:extLst>
                <a:ext uri="{FF2B5EF4-FFF2-40B4-BE49-F238E27FC236}">
                  <a16:creationId xmlns:a16="http://schemas.microsoft.com/office/drawing/2014/main" id="{DB623804-16EE-0C46-C998-E90DBB2405D9}"/>
                </a:ext>
              </a:extLst>
            </p:cNvPr>
            <p:cNvSpPr/>
            <p:nvPr/>
          </p:nvSpPr>
          <p:spPr>
            <a:xfrm>
              <a:off x="3859905" y="5249125"/>
              <a:ext cx="4918016" cy="1004546"/>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b="1">
                  <a:solidFill>
                    <a:srgbClr val="FFFFFF"/>
                  </a:solidFill>
                  <a:latin typeface="Open Sans"/>
                  <a:ea typeface="Open Sans"/>
                  <a:cs typeface="Open Sans"/>
                </a:rPr>
                <a:t>Las </a:t>
              </a:r>
              <a:r>
                <a:rPr lang="en-GB" sz="1400" b="1" err="1">
                  <a:solidFill>
                    <a:srgbClr val="FFFFFF"/>
                  </a:solidFill>
                  <a:latin typeface="Open Sans"/>
                  <a:ea typeface="Open Sans"/>
                  <a:cs typeface="Open Sans"/>
                </a:rPr>
                <a:t>nuevas</a:t>
              </a:r>
              <a:r>
                <a:rPr lang="en-GB" sz="1400" b="1">
                  <a:solidFill>
                    <a:srgbClr val="FFFFFF"/>
                  </a:solidFill>
                  <a:latin typeface="Open Sans"/>
                  <a:ea typeface="Open Sans"/>
                  <a:cs typeface="Open Sans"/>
                </a:rPr>
                <a:t> </a:t>
              </a:r>
              <a:r>
                <a:rPr lang="en-GB" sz="1400" b="1" err="1">
                  <a:solidFill>
                    <a:srgbClr val="FFFFFF"/>
                  </a:solidFill>
                  <a:latin typeface="Open Sans"/>
                  <a:ea typeface="Open Sans"/>
                  <a:cs typeface="Open Sans"/>
                </a:rPr>
                <a:t>estrategias</a:t>
              </a:r>
              <a:r>
                <a:rPr lang="en-GB" sz="1400" b="1">
                  <a:solidFill>
                    <a:srgbClr val="FFFFFF"/>
                  </a:solidFill>
                  <a:latin typeface="Open Sans"/>
                  <a:ea typeface="Open Sans"/>
                  <a:cs typeface="Open Sans"/>
                </a:rPr>
                <a:t> de </a:t>
              </a:r>
              <a:r>
                <a:rPr lang="en-GB" sz="1400" b="1" err="1">
                  <a:solidFill>
                    <a:srgbClr val="FFFFFF"/>
                  </a:solidFill>
                  <a:latin typeface="Open Sans"/>
                  <a:ea typeface="Open Sans"/>
                  <a:cs typeface="Open Sans"/>
                </a:rPr>
                <a:t>afrontamiento</a:t>
              </a:r>
              <a:r>
                <a:rPr lang="en-GB" sz="1400" b="1">
                  <a:solidFill>
                    <a:srgbClr val="FFFFFF"/>
                  </a:solidFill>
                  <a:latin typeface="Open Sans"/>
                  <a:ea typeface="Open Sans"/>
                  <a:cs typeface="Open Sans"/>
                </a:rPr>
                <a:t> </a:t>
              </a:r>
              <a:r>
                <a:rPr lang="en-GB" sz="1400" b="1" err="1">
                  <a:solidFill>
                    <a:srgbClr val="FFFFFF"/>
                  </a:solidFill>
                  <a:latin typeface="Open Sans"/>
                  <a:ea typeface="Open Sans"/>
                  <a:cs typeface="Open Sans"/>
                </a:rPr>
                <a:t>formuladas</a:t>
              </a:r>
              <a:r>
                <a:rPr lang="en-GB" sz="1400" b="1">
                  <a:solidFill>
                    <a:srgbClr val="FFFFFF"/>
                  </a:solidFill>
                  <a:latin typeface="Open Sans"/>
                  <a:ea typeface="Open Sans"/>
                  <a:cs typeface="Open Sans"/>
                </a:rPr>
                <a:t> </a:t>
              </a:r>
              <a:r>
                <a:rPr lang="en-GB" sz="1400" b="1" err="1">
                  <a:solidFill>
                    <a:srgbClr val="FFFFFF"/>
                  </a:solidFill>
                  <a:latin typeface="Open Sans"/>
                  <a:ea typeface="Open Sans"/>
                  <a:cs typeface="Open Sans"/>
                </a:rPr>
                <a:t>deben</a:t>
              </a:r>
              <a:r>
                <a:rPr lang="en-GB" sz="1400" b="1">
                  <a:solidFill>
                    <a:srgbClr val="FFFFFF"/>
                  </a:solidFill>
                  <a:latin typeface="Open Sans"/>
                  <a:ea typeface="Open Sans"/>
                  <a:cs typeface="Open Sans"/>
                </a:rPr>
                <a:t> </a:t>
              </a:r>
              <a:r>
                <a:rPr lang="en-GB" sz="1400" b="1" err="1">
                  <a:solidFill>
                    <a:srgbClr val="FFFFFF"/>
                  </a:solidFill>
                  <a:latin typeface="Open Sans"/>
                  <a:ea typeface="Open Sans"/>
                  <a:cs typeface="Open Sans"/>
                </a:rPr>
                <a:t>comunicarse</a:t>
              </a:r>
              <a:r>
                <a:rPr lang="en-GB" sz="1400" b="1">
                  <a:solidFill>
                    <a:srgbClr val="FFFFFF"/>
                  </a:solidFill>
                  <a:latin typeface="Open Sans"/>
                  <a:ea typeface="Open Sans"/>
                  <a:cs typeface="Open Sans"/>
                </a:rPr>
                <a:t> a la RAM para </a:t>
              </a:r>
              <a:r>
                <a:rPr lang="en-GB" sz="1400" b="1" err="1">
                  <a:solidFill>
                    <a:srgbClr val="FFFFFF"/>
                  </a:solidFill>
                  <a:latin typeface="Open Sans"/>
                  <a:ea typeface="Open Sans"/>
                  <a:cs typeface="Open Sans"/>
                </a:rPr>
                <a:t>su</a:t>
              </a:r>
              <a:r>
                <a:rPr lang="en-GB" sz="1400" b="1">
                  <a:solidFill>
                    <a:srgbClr val="FFFFFF"/>
                  </a:solidFill>
                  <a:latin typeface="Open Sans"/>
                  <a:ea typeface="Open Sans"/>
                  <a:cs typeface="Open Sans"/>
                </a:rPr>
                <a:t> </a:t>
              </a:r>
              <a:r>
                <a:rPr lang="en-GB" sz="1400" b="1" err="1">
                  <a:solidFill>
                    <a:srgbClr val="FFFFFF"/>
                  </a:solidFill>
                  <a:latin typeface="Open Sans"/>
                  <a:ea typeface="Open Sans"/>
                  <a:cs typeface="Open Sans"/>
                </a:rPr>
                <a:t>revisión</a:t>
              </a:r>
              <a:r>
                <a:rPr lang="en-GB" sz="1400" b="1">
                  <a:solidFill>
                    <a:srgbClr val="FFFFFF"/>
                  </a:solidFill>
                  <a:latin typeface="Open Sans"/>
                  <a:ea typeface="Open Sans"/>
                  <a:cs typeface="Open Sans"/>
                </a:rPr>
                <a:t> e </a:t>
              </a:r>
              <a:r>
                <a:rPr lang="en-GB" sz="1400" b="1" err="1">
                  <a:solidFill>
                    <a:srgbClr val="FFFFFF"/>
                  </a:solidFill>
                  <a:latin typeface="Open Sans"/>
                  <a:ea typeface="Open Sans"/>
                  <a:cs typeface="Open Sans"/>
                </a:rPr>
                <a:t>inclusión</a:t>
              </a:r>
              <a:r>
                <a:rPr lang="en-GB" sz="1400" b="1">
                  <a:solidFill>
                    <a:srgbClr val="FFFFFF"/>
                  </a:solidFill>
                  <a:latin typeface="Open Sans"/>
                  <a:ea typeface="Open Sans"/>
                  <a:cs typeface="Open Sans"/>
                </a:rPr>
                <a:t> tanto </a:t>
              </a:r>
              <a:r>
                <a:rPr lang="en-GB" sz="1400" b="1" err="1">
                  <a:solidFill>
                    <a:srgbClr val="FFFFFF"/>
                  </a:solidFill>
                  <a:latin typeface="Open Sans"/>
                  <a:ea typeface="Open Sans"/>
                  <a:cs typeface="Open Sans"/>
                </a:rPr>
                <a:t>en</a:t>
              </a:r>
              <a:r>
                <a:rPr lang="en-GB" sz="1400" b="1">
                  <a:solidFill>
                    <a:srgbClr val="FFFFFF"/>
                  </a:solidFill>
                  <a:latin typeface="Open Sans"/>
                  <a:ea typeface="Open Sans"/>
                  <a:cs typeface="Open Sans"/>
                </a:rPr>
                <a:t> </a:t>
              </a:r>
              <a:r>
                <a:rPr lang="en-GB" sz="1400" b="1" err="1">
                  <a:solidFill>
                    <a:srgbClr val="FFFFFF"/>
                  </a:solidFill>
                  <a:latin typeface="Open Sans"/>
                  <a:ea typeface="Open Sans"/>
                  <a:cs typeface="Open Sans"/>
                </a:rPr>
                <a:t>el</a:t>
              </a:r>
              <a:r>
                <a:rPr lang="en-GB" sz="1400" b="1">
                  <a:solidFill>
                    <a:srgbClr val="FFFFFF"/>
                  </a:solidFill>
                  <a:latin typeface="Open Sans"/>
                  <a:ea typeface="Open Sans"/>
                  <a:cs typeface="Open Sans"/>
                </a:rPr>
                <a:t> Libro de </a:t>
              </a:r>
              <a:r>
                <a:rPr lang="en-GB" sz="1400" b="1" err="1">
                  <a:solidFill>
                    <a:srgbClr val="FFFFFF"/>
                  </a:solidFill>
                  <a:latin typeface="Open Sans"/>
                  <a:ea typeface="Open Sans"/>
                  <a:cs typeface="Open Sans"/>
                </a:rPr>
                <a:t>códigos</a:t>
              </a:r>
              <a:r>
                <a:rPr lang="en-GB" sz="1400" b="1">
                  <a:solidFill>
                    <a:srgbClr val="FFFFFF"/>
                  </a:solidFill>
                  <a:latin typeface="Open Sans"/>
                  <a:ea typeface="Open Sans"/>
                  <a:cs typeface="Open Sans"/>
                </a:rPr>
                <a:t> </a:t>
              </a:r>
              <a:r>
                <a:rPr lang="en-GB" sz="1400" b="1" err="1">
                  <a:solidFill>
                    <a:srgbClr val="FFFFFF"/>
                  </a:solidFill>
                  <a:latin typeface="Open Sans"/>
                  <a:ea typeface="Open Sans"/>
                  <a:cs typeface="Open Sans"/>
                </a:rPr>
                <a:t>estándar</a:t>
              </a:r>
              <a:r>
                <a:rPr lang="en-GB" sz="1400" b="1">
                  <a:solidFill>
                    <a:srgbClr val="FFFFFF"/>
                  </a:solidFill>
                  <a:latin typeface="Open Sans"/>
                  <a:ea typeface="Open Sans"/>
                  <a:cs typeface="Open Sans"/>
                </a:rPr>
                <a:t> </a:t>
              </a:r>
              <a:r>
                <a:rPr lang="en-GB" sz="1400" b="1" err="1">
                  <a:solidFill>
                    <a:srgbClr val="FFFFFF"/>
                  </a:solidFill>
                  <a:latin typeface="Open Sans"/>
                  <a:ea typeface="Open Sans"/>
                  <a:cs typeface="Open Sans"/>
                </a:rPr>
                <a:t>como</a:t>
              </a:r>
              <a:r>
                <a:rPr lang="en-GB" sz="1400" b="1">
                  <a:solidFill>
                    <a:srgbClr val="FFFFFF"/>
                  </a:solidFill>
                  <a:latin typeface="Open Sans"/>
                  <a:ea typeface="Open Sans"/>
                  <a:cs typeface="Open Sans"/>
                </a:rPr>
                <a:t> </a:t>
              </a:r>
              <a:r>
                <a:rPr lang="en-GB" sz="1400" b="1" err="1">
                  <a:solidFill>
                    <a:srgbClr val="FFFFFF"/>
                  </a:solidFill>
                  <a:latin typeface="Open Sans"/>
                  <a:ea typeface="Open Sans"/>
                  <a:cs typeface="Open Sans"/>
                </a:rPr>
                <a:t>en</a:t>
              </a:r>
              <a:r>
                <a:rPr lang="en-GB" sz="1400" b="1">
                  <a:solidFill>
                    <a:srgbClr val="FFFFFF"/>
                  </a:solidFill>
                  <a:latin typeface="Open Sans"/>
                  <a:ea typeface="Open Sans"/>
                  <a:cs typeface="Open Sans"/>
                </a:rPr>
                <a:t> la </a:t>
              </a:r>
              <a:r>
                <a:rPr lang="en-GB" sz="1400" b="1" err="1">
                  <a:solidFill>
                    <a:srgbClr val="FFFFFF"/>
                  </a:solidFill>
                  <a:latin typeface="Open Sans"/>
                  <a:ea typeface="Open Sans"/>
                  <a:cs typeface="Open Sans"/>
                </a:rPr>
                <a:t>plataforma</a:t>
              </a:r>
              <a:r>
                <a:rPr lang="en-GB" sz="1400" b="1">
                  <a:solidFill>
                    <a:srgbClr val="FFFFFF"/>
                  </a:solidFill>
                  <a:latin typeface="Open Sans"/>
                  <a:ea typeface="Open Sans"/>
                  <a:cs typeface="Open Sans"/>
                </a:rPr>
                <a:t> Survey Designer.</a:t>
              </a:r>
            </a:p>
            <a:p>
              <a:pPr algn="ctr"/>
              <a:r>
                <a:rPr lang="en-GB" sz="1400" b="1">
                  <a:solidFill>
                    <a:srgbClr val="FFFFFF"/>
                  </a:solidFill>
                  <a:latin typeface="Open Sans"/>
                  <a:ea typeface="Open Sans"/>
                  <a:cs typeface="Open Sans"/>
                  <a:hlinkClick r:id="rId3"/>
                </a:rPr>
                <a:t>Global.ResearchAssessmentandTargeting@wfp.org </a:t>
              </a:r>
              <a:endParaRPr lang="en-GB" sz="1400" b="1">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Graphic 8" descr="Warning with solid fill">
              <a:extLst>
                <a:ext uri="{FF2B5EF4-FFF2-40B4-BE49-F238E27FC236}">
                  <a16:creationId xmlns:a16="http://schemas.microsoft.com/office/drawing/2014/main" id="{03F91F6A-1E56-C071-C06E-B9AB969F33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80040" y="5876948"/>
              <a:ext cx="612939" cy="546701"/>
            </a:xfrm>
            <a:prstGeom prst="rect">
              <a:avLst/>
            </a:prstGeom>
          </p:spPr>
        </p:pic>
      </p:grpSp>
      <p:graphicFrame>
        <p:nvGraphicFramePr>
          <p:cNvPr id="10" name="Table 9">
            <a:extLst>
              <a:ext uri="{FF2B5EF4-FFF2-40B4-BE49-F238E27FC236}">
                <a16:creationId xmlns:a16="http://schemas.microsoft.com/office/drawing/2014/main" id="{EDA33C95-F6B6-F692-E642-F27EA9031AC7}"/>
              </a:ext>
            </a:extLst>
          </p:cNvPr>
          <p:cNvGraphicFramePr>
            <a:graphicFrameLocks noGrp="1"/>
          </p:cNvGraphicFramePr>
          <p:nvPr>
            <p:extLst>
              <p:ext uri="{D42A27DB-BD31-4B8C-83A1-F6EECF244321}">
                <p14:modId xmlns:p14="http://schemas.microsoft.com/office/powerpoint/2010/main" val="4076300037"/>
              </p:ext>
            </p:extLst>
          </p:nvPr>
        </p:nvGraphicFramePr>
        <p:xfrm>
          <a:off x="6646363" y="1755457"/>
          <a:ext cx="5393690" cy="1981656"/>
        </p:xfrm>
        <a:graphic>
          <a:graphicData uri="http://schemas.openxmlformats.org/drawingml/2006/table">
            <a:tbl>
              <a:tblPr firstRow="1" firstCol="1" bandRow="1">
                <a:tableStyleId>{5C22544A-7EE6-4342-B048-85BDC9FD1C3A}</a:tableStyleId>
              </a:tblPr>
              <a:tblGrid>
                <a:gridCol w="5393690">
                  <a:extLst>
                    <a:ext uri="{9D8B030D-6E8A-4147-A177-3AD203B41FA5}">
                      <a16:colId xmlns:a16="http://schemas.microsoft.com/office/drawing/2014/main" val="3680772614"/>
                    </a:ext>
                  </a:extLst>
                </a:gridCol>
              </a:tblGrid>
              <a:tr h="1981656">
                <a:tc>
                  <a:txBody>
                    <a:bodyPr/>
                    <a:lstStyle/>
                    <a:p>
                      <a:pPr marL="91440" marR="187325" algn="just">
                        <a:lnSpc>
                          <a:spcPct val="115000"/>
                        </a:lnSpc>
                        <a:spcBef>
                          <a:spcPts val="600"/>
                        </a:spcBef>
                        <a:spcAft>
                          <a:spcPts val="600"/>
                        </a:spcAft>
                        <a:tabLst>
                          <a:tab pos="178435" algn="l"/>
                        </a:tabLst>
                      </a:pPr>
                      <a:r>
                        <a:rPr lang="es-ES" sz="1050" kern="600">
                          <a:solidFill>
                            <a:srgbClr val="FFFFFF"/>
                          </a:solidFill>
                          <a:effectLst/>
                          <a:latin typeface="Open Sans" panose="020B0606030504020204" pitchFamily="34" charset="0"/>
                          <a:ea typeface="Open Sans" panose="020B0606030504020204" pitchFamily="34" charset="0"/>
                          <a:cs typeface="Open Sans" panose="020B0606030504020204" pitchFamily="34" charset="0"/>
                        </a:rPr>
                        <a:t>Recuadro 3: Preguntas para guiar la discusión de la gravedad durante la discusión del grupo focal:</a:t>
                      </a:r>
                    </a:p>
                    <a:p>
                      <a:pPr marL="262890" marR="187325" indent="-171450" algn="just">
                        <a:lnSpc>
                          <a:spcPct val="115000"/>
                        </a:lnSpc>
                        <a:spcBef>
                          <a:spcPts val="600"/>
                        </a:spcBef>
                        <a:spcAft>
                          <a:spcPts val="600"/>
                        </a:spcAft>
                        <a:buFont typeface="Wingdings" panose="05000000000000000000" pitchFamily="2" charset="2"/>
                        <a:buChar char="§"/>
                        <a:tabLst>
                          <a:tab pos="178435" algn="l"/>
                        </a:tabLst>
                      </a:pPr>
                      <a:r>
                        <a:rPr lang="es-ES" sz="1050" b="0" kern="600">
                          <a:solidFill>
                            <a:srgbClr val="FFFFFF"/>
                          </a:solidFill>
                          <a:effectLst/>
                          <a:latin typeface="Open Sans" panose="020B0606030504020204" pitchFamily="34" charset="0"/>
                          <a:ea typeface="Open Sans" panose="020B0606030504020204" pitchFamily="34" charset="0"/>
                          <a:cs typeface="Open Sans" panose="020B0606030504020204" pitchFamily="34" charset="0"/>
                        </a:rPr>
                        <a:t>¿Es reversible o se puede revertir cuando ya no se necesita?
¿Es de naturaleza dramática o implica un riesgo para la protección (por ejemplo, actividades ilegales, de alto riesgo o explotadoras)? 
¿Se puede usar el comportamiento todo el tiempo o es una estrategia de una sola vez?</a:t>
                      </a:r>
                      <a:endParaRPr lang="fr-FR" sz="1050" b="0">
                        <a:solidFill>
                          <a:srgbClr val="FFFFFF"/>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extLst>
                  <a:ext uri="{0D108BD9-81ED-4DB2-BD59-A6C34878D82A}">
                    <a16:rowId xmlns:a16="http://schemas.microsoft.com/office/drawing/2014/main" val="647212122"/>
                  </a:ext>
                </a:extLst>
              </a:tr>
            </a:tbl>
          </a:graphicData>
        </a:graphic>
      </p:graphicFrame>
    </p:spTree>
    <p:extLst>
      <p:ext uri="{BB962C8B-B14F-4D97-AF65-F5344CB8AC3E}">
        <p14:creationId xmlns:p14="http://schemas.microsoft.com/office/powerpoint/2010/main" val="322603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kern="1400" spc="230">
                <a:solidFill>
                  <a:srgbClr val="FFFFFE"/>
                </a:solidFill>
                <a:latin typeface="HALDEN SOLID" pitchFamily="2" charset="0"/>
                <a:ea typeface="Open Sans Extrabold" panose="020B0606030504020204" pitchFamily="34" charset="0"/>
                <a:cs typeface="Open Sans Extrabold" panose="020B0606030504020204" pitchFamily="34" charset="0"/>
              </a:rPr>
              <a:t>Comprobación de la calidad de los datos </a:t>
            </a:r>
            <a:endParaRPr lang="en-GB" b="0" kern="1400" spc="230">
              <a:solidFill>
                <a:srgbClr val="FFFFFE"/>
              </a:solidFill>
              <a:latin typeface="HALDEN SOLID" pitchFamily="2" charset="0"/>
              <a:ea typeface="Open Sans Extrabold" panose="020B0606030504020204" pitchFamily="34" charset="0"/>
              <a:cs typeface="Open Sans Extrabold" panose="020B0606030504020204" pitchFamily="34" charset="0"/>
            </a:endParaRPr>
          </a:p>
          <a:p>
            <a:pPr>
              <a:lnSpc>
                <a:spcPts val="3920"/>
              </a:lnSpc>
            </a:pPr>
            <a:r>
              <a:rPr lang="it-IT" b="0" kern="1400" spc="230">
                <a:solidFill>
                  <a:srgbClr val="FFFFFE"/>
                </a:solidFill>
                <a:latin typeface="HALDEN SOLID" pitchFamily="2" charset="0"/>
                <a:ea typeface="Open Sans Extrabold" panose="020B0606030504020204" pitchFamily="34" charset="0"/>
                <a:cs typeface="Open Sans Extrabold" panose="020B0606030504020204" pitchFamily="34" charset="0"/>
              </a:rPr>
              <a:t>Y Análisis </a:t>
            </a:r>
            <a:endParaRPr lang="en-GB" b="0" kern="1400" spc="23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3562378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Lcs-FS: EXPLORACIÓN DE DATOS </a:t>
            </a:r>
          </a:p>
        </p:txBody>
      </p:sp>
      <p:sp>
        <p:nvSpPr>
          <p:cNvPr id="3" name="TextBox 2">
            <a:extLst>
              <a:ext uri="{FF2B5EF4-FFF2-40B4-BE49-F238E27FC236}">
                <a16:creationId xmlns:a16="http://schemas.microsoft.com/office/drawing/2014/main" id="{B7DBF77C-B24F-B1E8-C8A4-0693F7D26BF5}"/>
              </a:ext>
            </a:extLst>
          </p:cNvPr>
          <p:cNvSpPr txBox="1"/>
          <p:nvPr/>
        </p:nvSpPr>
        <p:spPr>
          <a:xfrm>
            <a:off x="8142295" y="5808763"/>
            <a:ext cx="3882527" cy="861774"/>
          </a:xfrm>
          <a:prstGeom prst="rect">
            <a:avLst/>
          </a:prstGeom>
          <a:noFill/>
        </p:spPr>
        <p:txBody>
          <a:bodyPr wrap="square" lIns="91440" tIns="45720" rIns="91440" bIns="45720" anchor="t">
            <a:spAutoFit/>
          </a:bodyPr>
          <a:lstStyle/>
          <a:p>
            <a:endParaRPr lang="en-US" sz="1600">
              <a:latin typeface="Open Sans"/>
              <a:ea typeface="Open Sans"/>
              <a:cs typeface="Open Sans"/>
              <a:hlinkClick r:id="rId3" invalidUrl="http://">
                <a:extLst>
                  <a:ext uri="{A12FA001-AC4F-418D-AE19-62706E023703}">
                    <ahyp:hlinkClr xmlns:ahyp="http://schemas.microsoft.com/office/drawing/2018/hyperlinkcolor" val="tx"/>
                  </a:ext>
                </a:extLst>
              </a:hlinkClick>
            </a:endParaRPr>
          </a:p>
          <a:p>
            <a:r>
              <a:rPr lang="en-US" sz="1600">
                <a:latin typeface="Open Sans"/>
                <a:ea typeface="Open Sans"/>
                <a:cs typeface="Open Sans"/>
                <a:hlinkClick r:id="rId4">
                  <a:extLst>
                    <a:ext uri="{A12FA001-AC4F-418D-AE19-62706E023703}">
                      <ahyp:hlinkClr xmlns:ahyp="http://schemas.microsoft.com/office/drawing/2018/hyperlinkcolor" val="tx"/>
                    </a:ext>
                  </a:extLst>
                </a:hlinkClick>
              </a:rPr>
              <a:t>Scripts de </a:t>
            </a:r>
            <a:r>
              <a:rPr lang="en-US" sz="1600" err="1">
                <a:latin typeface="Open Sans"/>
                <a:ea typeface="Open Sans"/>
                <a:cs typeface="Open Sans"/>
                <a:hlinkClick r:id="rId4">
                  <a:extLst>
                    <a:ext uri="{A12FA001-AC4F-418D-AE19-62706E023703}">
                      <ahyp:hlinkClr xmlns:ahyp="http://schemas.microsoft.com/office/drawing/2018/hyperlinkcolor" val="tx"/>
                    </a:ext>
                  </a:extLst>
                </a:hlinkClick>
              </a:rPr>
              <a:t>análisis</a:t>
            </a:r>
            <a:r>
              <a:rPr lang="en-US" sz="1600">
                <a:latin typeface="Open Sans"/>
                <a:ea typeface="Open Sans"/>
                <a:cs typeface="Open Sans"/>
                <a:hlinkClick r:id="rId4">
                  <a:extLst>
                    <a:ext uri="{A12FA001-AC4F-418D-AE19-62706E023703}">
                      <ahyp:hlinkClr xmlns:ahyp="http://schemas.microsoft.com/office/drawing/2018/hyperlinkcolor" val="tx"/>
                    </a:ext>
                  </a:extLst>
                </a:hlinkClick>
              </a:rPr>
              <a:t> </a:t>
            </a:r>
            <a:r>
              <a:rPr lang="en-US" sz="1600" err="1">
                <a:latin typeface="Open Sans"/>
                <a:ea typeface="Open Sans"/>
                <a:cs typeface="Open Sans"/>
                <a:hlinkClick r:id="rId4">
                  <a:extLst>
                    <a:ext uri="{A12FA001-AC4F-418D-AE19-62706E023703}">
                      <ahyp:hlinkClr xmlns:ahyp="http://schemas.microsoft.com/office/drawing/2018/hyperlinkcolor" val="tx"/>
                    </a:ext>
                  </a:extLst>
                </a:hlinkClick>
              </a:rPr>
              <a:t>en</a:t>
            </a:r>
            <a:r>
              <a:rPr lang="en-US" sz="1600">
                <a:latin typeface="Open Sans"/>
                <a:ea typeface="Open Sans"/>
                <a:cs typeface="Open Sans"/>
                <a:hlinkClick r:id="rId4">
                  <a:extLst>
                    <a:ext uri="{A12FA001-AC4F-418D-AE19-62706E023703}">
                      <ahyp:hlinkClr xmlns:ahyp="http://schemas.microsoft.com/office/drawing/2018/hyperlinkcolor" val="tx"/>
                    </a:ext>
                  </a:extLst>
                </a:hlinkClick>
              </a:rPr>
              <a:t> R, STATA y SPSS </a:t>
            </a:r>
            <a:endParaRPr lang="en-CA" sz="1600">
              <a:latin typeface="Open Sans"/>
              <a:ea typeface="Open Sans"/>
              <a:cs typeface="Open Sans"/>
              <a:hlinkClick r:id="" action="ppaction://noaction">
                <a:extLst>
                  <a:ext uri="{A12FA001-AC4F-418D-AE19-62706E023703}">
                    <ahyp:hlinkClr xmlns:ahyp="http://schemas.microsoft.com/office/drawing/2018/hyperlinkcolor" val="tx"/>
                  </a:ext>
                </a:extLst>
              </a:hlinkClick>
            </a:endParaRPr>
          </a:p>
          <a:p>
            <a:r>
              <a:rPr lang="en-CA" sz="1600" err="1">
                <a:latin typeface="Open Sans"/>
                <a:ea typeface="Open Sans"/>
                <a:cs typeface="Open Sans"/>
              </a:rPr>
              <a:t>Datos</a:t>
            </a:r>
            <a:r>
              <a:rPr lang="en-CA" sz="1600">
                <a:latin typeface="Open Sans"/>
                <a:ea typeface="Open Sans"/>
                <a:cs typeface="Open Sans"/>
              </a:rPr>
              <a:t> de la </a:t>
            </a:r>
            <a:r>
              <a:rPr lang="en-CA" sz="1600" err="1">
                <a:latin typeface="Open Sans"/>
                <a:ea typeface="Open Sans"/>
                <a:cs typeface="Open Sans"/>
                <a:hlinkClick r:id="rId5">
                  <a:extLst>
                    <a:ext uri="{A12FA001-AC4F-418D-AE19-62706E023703}">
                      <ahyp:hlinkClr xmlns:ahyp="http://schemas.microsoft.com/office/drawing/2018/hyperlinkcolor" val="tx"/>
                    </a:ext>
                  </a:extLst>
                </a:hlinkClick>
              </a:rPr>
              <a:t>muestra</a:t>
            </a:r>
            <a:r>
              <a:rPr lang="en-CA" sz="1600">
                <a:latin typeface="Open Sans"/>
                <a:ea typeface="Open Sans"/>
                <a:cs typeface="Open Sans"/>
                <a:hlinkClick r:id="rId5">
                  <a:extLst>
                    <a:ext uri="{A12FA001-AC4F-418D-AE19-62706E023703}">
                      <ahyp:hlinkClr xmlns:ahyp="http://schemas.microsoft.com/office/drawing/2018/hyperlinkcolor" val="tx"/>
                    </a:ext>
                  </a:extLst>
                </a:hlinkClick>
              </a:rPr>
              <a:t> </a:t>
            </a:r>
            <a:endParaRPr lang="ar-SY" sz="1600">
              <a:latin typeface="Open Sans"/>
              <a:ea typeface="Open Sans"/>
            </a:endParaRPr>
          </a:p>
        </p:txBody>
      </p:sp>
      <p:sp>
        <p:nvSpPr>
          <p:cNvPr id="6" name="TextBox 5">
            <a:extLst>
              <a:ext uri="{FF2B5EF4-FFF2-40B4-BE49-F238E27FC236}">
                <a16:creationId xmlns:a16="http://schemas.microsoft.com/office/drawing/2014/main" id="{7DA59290-1B2B-DA4E-7217-32D693E82F01}"/>
              </a:ext>
            </a:extLst>
          </p:cNvPr>
          <p:cNvSpPr txBox="1"/>
          <p:nvPr/>
        </p:nvSpPr>
        <p:spPr>
          <a:xfrm>
            <a:off x="747550" y="1519552"/>
            <a:ext cx="10380353" cy="4154984"/>
          </a:xfrm>
          <a:prstGeom prst="rect">
            <a:avLst/>
          </a:prstGeom>
          <a:solidFill>
            <a:srgbClr val="FFFFFF"/>
          </a:solidFill>
        </p:spPr>
        <p:txBody>
          <a:bodyPr wrap="square" lIns="91440" tIns="45720" rIns="91440" bIns="45720" rtlCol="1" anchor="t">
            <a:spAutoFit/>
          </a:bodyPr>
          <a:lstStyle/>
          <a:p>
            <a:pPr marL="342900" indent="-342900">
              <a:buFont typeface="+mj-lt"/>
              <a:buAutoNum type="arabicPeriod"/>
            </a:pPr>
            <a:r>
              <a:rPr lang="en-US" spc="60">
                <a:latin typeface="Open Sans"/>
                <a:ea typeface="Open Sans"/>
                <a:cs typeface="Open Sans"/>
              </a:rPr>
              <a:t>Ejecute frecuencias en cada una de las estrategias de su módulo </a:t>
            </a:r>
            <a:endParaRPr lang="en-US" spc="60">
              <a:latin typeface="Open Sans" charset="0"/>
              <a:ea typeface="Open Sans" charset="0"/>
              <a:cs typeface="Open Sans" charset="0"/>
            </a:endParaRPr>
          </a:p>
          <a:p>
            <a:endParaRPr lang="en-US" spc="60">
              <a:latin typeface="Open Sans" charset="0"/>
              <a:ea typeface="Open Sans" charset="0"/>
              <a:cs typeface="Open Sans" charset="0"/>
            </a:endParaRPr>
          </a:p>
          <a:p>
            <a:r>
              <a:rPr lang="en-US" spc="60">
                <a:latin typeface="Open Sans"/>
                <a:ea typeface="Open Sans"/>
                <a:cs typeface="Open Sans"/>
              </a:rPr>
              <a:t>2. Si procede, desglosar los resultados por grupos de población (desplazados internos, refugiados, etc.) y/o contexto (urbano, rural, campamentos) para analizarlos por separado.</a:t>
            </a:r>
          </a:p>
          <a:p>
            <a:endParaRPr lang="en-US" spc="60">
              <a:latin typeface="Open Sans" charset="0"/>
              <a:ea typeface="Open Sans" charset="0"/>
              <a:cs typeface="Open Sans" charset="0"/>
            </a:endParaRPr>
          </a:p>
          <a:p>
            <a:r>
              <a:rPr lang="en-US" spc="60">
                <a:latin typeface="Open Sans"/>
                <a:ea typeface="Open Sans"/>
                <a:cs typeface="Open Sans"/>
              </a:rPr>
              <a:t>3. Examine detenidamente los resultados de cada opción de respuesta para cada estrategia</a:t>
            </a:r>
          </a:p>
          <a:p>
            <a:endParaRPr lang="en-US" spc="60">
              <a:latin typeface="Open Sans" charset="0"/>
              <a:ea typeface="Open Sans" charset="0"/>
              <a:cs typeface="Open Sans" charset="0"/>
            </a:endParaRPr>
          </a:p>
          <a:p>
            <a:r>
              <a:rPr lang="en-US" spc="60">
                <a:latin typeface="Open Sans"/>
                <a:ea typeface="Open Sans"/>
                <a:cs typeface="Open Sans"/>
              </a:rPr>
              <a:t>4. Si tiene más de las diez estrategias requeridas (4 de estrés, 3 de crisis y 4 de emergencia), revise los resultados para omitir las estrategias que no se apliquen a más del 50% de un determinado grupo de población/estrato</a:t>
            </a:r>
            <a:r>
              <a:rPr lang="en-US" sz="2000" spc="60">
                <a:latin typeface="Open Sans"/>
                <a:ea typeface="Open Sans"/>
                <a:cs typeface="Open Sans"/>
              </a:rPr>
              <a:t>. </a:t>
            </a:r>
            <a:endParaRPr lang="en-US" sz="2000" spc="60">
              <a:latin typeface="Open Sans" charset="0"/>
              <a:ea typeface="Open Sans" charset="0"/>
              <a:cs typeface="Open Sans" charset="0"/>
            </a:endParaRPr>
          </a:p>
          <a:p>
            <a:endParaRPr lang="en-US"/>
          </a:p>
          <a:p>
            <a:r>
              <a:rPr lang="en-US" sz="1400">
                <a:solidFill>
                  <a:schemeClr val="accent3">
                    <a:lumMod val="50000"/>
                  </a:schemeClr>
                </a:solidFill>
              </a:rPr>
              <a:t>*Importante: si sólo tiene 10 estrategias y tiene altas proporciones de no aplicable en algunas estrategias, asegúrese de llevar a cabo una revisión completa de su módulo LCS-FS consultando la nota orientativa y los materiales relacionados en el </a:t>
            </a:r>
            <a:r>
              <a:rPr lang="en-US" sz="1400" b="1">
                <a:solidFill>
                  <a:schemeClr val="accent3">
                    <a:lumMod val="50000"/>
                  </a:schemeClr>
                </a:solidFill>
                <a:hlinkClick r:id="rId6">
                  <a:extLst>
                    <a:ext uri="{A12FA001-AC4F-418D-AE19-62706E023703}">
                      <ahyp:hlinkClr xmlns:ahyp="http://schemas.microsoft.com/office/drawing/2018/hyperlinkcolor" val="tx"/>
                    </a:ext>
                  </a:extLst>
                </a:hlinkClick>
              </a:rPr>
              <a:t>Centro de Recursos VAM. </a:t>
            </a:r>
            <a:r>
              <a:rPr lang="en-US" sz="1400">
                <a:solidFill>
                  <a:schemeClr val="accent3">
                    <a:lumMod val="50000"/>
                  </a:schemeClr>
                </a:solidFill>
              </a:rPr>
              <a:t>   </a:t>
            </a:r>
            <a:endParaRPr lang="ar-SY" sz="1400">
              <a:solidFill>
                <a:schemeClr val="accent3">
                  <a:lumMod val="50000"/>
                </a:schemeClr>
              </a:solidFill>
            </a:endParaRPr>
          </a:p>
        </p:txBody>
      </p:sp>
    </p:spTree>
    <p:extLst>
      <p:ext uri="{BB962C8B-B14F-4D97-AF65-F5344CB8AC3E}">
        <p14:creationId xmlns:p14="http://schemas.microsoft.com/office/powerpoint/2010/main" val="33427679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Ejemplos de controles de calidad (1) </a:t>
            </a: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738201" y="1648318"/>
            <a:ext cx="10363808"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lnSpc>
                <a:spcPct val="100000"/>
              </a:lnSpc>
              <a:buClr>
                <a:srgbClr val="0070BA"/>
              </a:buClr>
              <a:buFont typeface="Wingdings" panose="05000000000000000000" pitchFamily="2" charset="2"/>
              <a:buChar char="v"/>
            </a:pPr>
            <a:r>
              <a:rPr lang="en-US" sz="1800" spc="60">
                <a:latin typeface="Open Sans"/>
                <a:ea typeface="Open Sans"/>
                <a:cs typeface="Open Sans"/>
              </a:rPr>
              <a:t> </a:t>
            </a:r>
            <a:r>
              <a:rPr lang="en-US" sz="1800" spc="60" err="1">
                <a:latin typeface="Open Sans"/>
                <a:ea typeface="Open Sans"/>
                <a:cs typeface="Open Sans"/>
              </a:rPr>
              <a:t>Seguimiento</a:t>
            </a:r>
            <a:r>
              <a:rPr lang="en-US" sz="1800" spc="60">
                <a:latin typeface="Open Sans"/>
                <a:ea typeface="Open Sans"/>
                <a:cs typeface="Open Sans"/>
              </a:rPr>
              <a:t> de </a:t>
            </a:r>
            <a:r>
              <a:rPr lang="en-US" sz="1800" spc="60" err="1">
                <a:latin typeface="Open Sans"/>
                <a:ea typeface="Open Sans"/>
                <a:cs typeface="Open Sans"/>
              </a:rPr>
              <a:t>los</a:t>
            </a:r>
            <a:r>
              <a:rPr lang="en-US" sz="1800" spc="60">
                <a:latin typeface="Open Sans"/>
                <a:ea typeface="Open Sans"/>
                <a:cs typeface="Open Sans"/>
              </a:rPr>
              <a:t> </a:t>
            </a:r>
            <a:r>
              <a:rPr lang="en-US" sz="1800" b="1" spc="60" err="1">
                <a:latin typeface="Open Sans"/>
                <a:ea typeface="Open Sans"/>
                <a:cs typeface="Open Sans"/>
              </a:rPr>
              <a:t>resultados</a:t>
            </a:r>
            <a:r>
              <a:rPr lang="en-US" sz="1800" b="1" spc="60">
                <a:latin typeface="Open Sans"/>
                <a:ea typeface="Open Sans"/>
                <a:cs typeface="Open Sans"/>
              </a:rPr>
              <a:t> de </a:t>
            </a:r>
            <a:r>
              <a:rPr lang="en-US" sz="1800" b="1" spc="60" err="1">
                <a:latin typeface="Open Sans"/>
                <a:ea typeface="Open Sans"/>
                <a:cs typeface="Open Sans"/>
              </a:rPr>
              <a:t>cada</a:t>
            </a:r>
            <a:r>
              <a:rPr lang="en-US" sz="1800" b="1" spc="60">
                <a:latin typeface="Open Sans"/>
                <a:ea typeface="Open Sans"/>
                <a:cs typeface="Open Sans"/>
              </a:rPr>
              <a:t> </a:t>
            </a:r>
            <a:r>
              <a:rPr lang="en-US" sz="1800" b="1" spc="60" err="1">
                <a:latin typeface="Open Sans"/>
                <a:ea typeface="Open Sans"/>
                <a:cs typeface="Open Sans"/>
              </a:rPr>
              <a:t>estrategia</a:t>
            </a:r>
            <a:r>
              <a:rPr lang="en-US" sz="1800" b="1" spc="60">
                <a:latin typeface="Open Sans"/>
                <a:ea typeface="Open Sans"/>
                <a:cs typeface="Open Sans"/>
              </a:rPr>
              <a:t> y del </a:t>
            </a:r>
            <a:r>
              <a:rPr lang="en-US" sz="1800" b="1" spc="60" err="1">
                <a:latin typeface="Open Sans"/>
                <a:ea typeface="Open Sans"/>
                <a:cs typeface="Open Sans"/>
              </a:rPr>
              <a:t>indicador</a:t>
            </a:r>
            <a:r>
              <a:rPr lang="en-US" sz="1800" b="1" spc="60">
                <a:latin typeface="Open Sans"/>
                <a:ea typeface="Open Sans"/>
                <a:cs typeface="Open Sans"/>
              </a:rPr>
              <a:t> </a:t>
            </a:r>
            <a:r>
              <a:rPr lang="en-US" sz="1800" b="1" spc="60" err="1">
                <a:latin typeface="Open Sans"/>
                <a:ea typeface="Open Sans"/>
                <a:cs typeface="Open Sans"/>
              </a:rPr>
              <a:t>por</a:t>
            </a:r>
            <a:r>
              <a:rPr lang="en-US" sz="1800" b="1" spc="60">
                <a:latin typeface="Open Sans"/>
                <a:ea typeface="Open Sans"/>
                <a:cs typeface="Open Sans"/>
              </a:rPr>
              <a:t> </a:t>
            </a:r>
            <a:r>
              <a:rPr lang="en-US" sz="1800" b="1" spc="60" err="1">
                <a:latin typeface="Open Sans"/>
                <a:ea typeface="Open Sans"/>
                <a:cs typeface="Open Sans"/>
              </a:rPr>
              <a:t>encuestador</a:t>
            </a:r>
            <a:r>
              <a:rPr lang="en-US" sz="1800" b="1" spc="60">
                <a:latin typeface="Open Sans"/>
                <a:ea typeface="Open Sans"/>
                <a:cs typeface="Open Sans"/>
              </a:rPr>
              <a:t> </a:t>
            </a:r>
            <a:r>
              <a:rPr lang="en-US" sz="1800" spc="60" err="1">
                <a:latin typeface="Open Sans"/>
                <a:ea typeface="Open Sans"/>
                <a:cs typeface="Open Sans"/>
              </a:rPr>
              <a:t>mediante</a:t>
            </a:r>
            <a:r>
              <a:rPr lang="en-US" sz="1800" spc="60">
                <a:latin typeface="Open Sans"/>
                <a:ea typeface="Open Sans"/>
                <a:cs typeface="Open Sans"/>
              </a:rPr>
              <a:t> </a:t>
            </a:r>
            <a:r>
              <a:rPr lang="en-US" sz="1800" spc="60" err="1">
                <a:latin typeface="Open Sans"/>
                <a:ea typeface="Open Sans"/>
                <a:cs typeface="Open Sans"/>
              </a:rPr>
              <a:t>tabulación</a:t>
            </a:r>
            <a:r>
              <a:rPr lang="en-US" sz="1800" spc="60">
                <a:latin typeface="Open Sans"/>
                <a:ea typeface="Open Sans"/>
                <a:cs typeface="Open Sans"/>
              </a:rPr>
              <a:t> </a:t>
            </a:r>
            <a:r>
              <a:rPr lang="en-US" sz="1800" spc="60" err="1">
                <a:latin typeface="Open Sans"/>
                <a:ea typeface="Open Sans"/>
                <a:cs typeface="Open Sans"/>
              </a:rPr>
              <a:t>cruzada</a:t>
            </a:r>
            <a:r>
              <a:rPr lang="en-US" sz="1800" spc="60">
                <a:latin typeface="Open Sans"/>
                <a:ea typeface="Open Sans"/>
                <a:cs typeface="Open Sans"/>
              </a:rPr>
              <a:t> de LCS </a:t>
            </a:r>
            <a:r>
              <a:rPr lang="en-US" sz="1800" spc="60" err="1">
                <a:latin typeface="Open Sans"/>
                <a:ea typeface="Open Sans"/>
                <a:cs typeface="Open Sans"/>
              </a:rPr>
              <a:t>por</a:t>
            </a:r>
            <a:r>
              <a:rPr lang="en-US" sz="1800" spc="60">
                <a:latin typeface="Open Sans"/>
                <a:ea typeface="Open Sans"/>
                <a:cs typeface="Open Sans"/>
              </a:rPr>
              <a:t> </a:t>
            </a:r>
            <a:r>
              <a:rPr lang="en-US" sz="1800" spc="60" err="1">
                <a:latin typeface="Open Sans"/>
                <a:ea typeface="Open Sans"/>
                <a:cs typeface="Open Sans"/>
              </a:rPr>
              <a:t>encuestador</a:t>
            </a:r>
            <a:r>
              <a:rPr lang="en-US" sz="1800" spc="60">
                <a:latin typeface="Open Sans"/>
                <a:ea typeface="Open Sans"/>
                <a:cs typeface="Open Sans"/>
              </a:rPr>
              <a:t>. </a:t>
            </a:r>
          </a:p>
          <a:p>
            <a:pPr marL="342900" indent="-342900">
              <a:lnSpc>
                <a:spcPct val="100000"/>
              </a:lnSpc>
              <a:buClr>
                <a:srgbClr val="0070BA"/>
              </a:buClr>
              <a:buFont typeface="Wingdings" panose="05000000000000000000" pitchFamily="2" charset="2"/>
              <a:buChar char="v"/>
            </a:pPr>
            <a:r>
              <a:rPr lang="en-US" sz="1800" spc="60">
                <a:latin typeface="Open Sans"/>
                <a:ea typeface="Open Sans"/>
                <a:cs typeface="Open Sans"/>
              </a:rPr>
              <a:t>Si </a:t>
            </a:r>
            <a:r>
              <a:rPr lang="en-US" sz="1800" spc="60" err="1">
                <a:latin typeface="Open Sans"/>
                <a:ea typeface="Open Sans"/>
                <a:cs typeface="Open Sans"/>
              </a:rPr>
              <a:t>algunos</a:t>
            </a:r>
            <a:r>
              <a:rPr lang="en-US" sz="1800" spc="60">
                <a:latin typeface="Open Sans"/>
                <a:ea typeface="Open Sans"/>
                <a:cs typeface="Open Sans"/>
              </a:rPr>
              <a:t> </a:t>
            </a:r>
            <a:r>
              <a:rPr lang="en-US" sz="1800" spc="60" err="1">
                <a:latin typeface="Open Sans"/>
                <a:ea typeface="Open Sans"/>
                <a:cs typeface="Open Sans"/>
              </a:rPr>
              <a:t>encuestadores</a:t>
            </a:r>
            <a:r>
              <a:rPr lang="en-US" sz="1800" spc="60">
                <a:latin typeface="Open Sans"/>
                <a:ea typeface="Open Sans"/>
                <a:cs typeface="Open Sans"/>
              </a:rPr>
              <a:t> </a:t>
            </a:r>
            <a:r>
              <a:rPr lang="en-US" sz="1800" spc="60" err="1">
                <a:latin typeface="Open Sans"/>
                <a:ea typeface="Open Sans"/>
                <a:cs typeface="Open Sans"/>
              </a:rPr>
              <a:t>tienden</a:t>
            </a:r>
            <a:r>
              <a:rPr lang="en-US" sz="1800" spc="60">
                <a:latin typeface="Open Sans"/>
                <a:ea typeface="Open Sans"/>
                <a:cs typeface="Open Sans"/>
              </a:rPr>
              <a:t> a </a:t>
            </a:r>
            <a:r>
              <a:rPr lang="en-US" sz="1800" spc="60" err="1">
                <a:latin typeface="Open Sans"/>
                <a:ea typeface="Open Sans"/>
                <a:cs typeface="Open Sans"/>
              </a:rPr>
              <a:t>clasificar</a:t>
            </a:r>
            <a:r>
              <a:rPr lang="en-US" sz="1800" spc="60">
                <a:latin typeface="Open Sans"/>
                <a:ea typeface="Open Sans"/>
                <a:cs typeface="Open Sans"/>
              </a:rPr>
              <a:t> </a:t>
            </a:r>
            <a:r>
              <a:rPr lang="en-US" sz="1800" spc="60" err="1">
                <a:latin typeface="Open Sans"/>
                <a:ea typeface="Open Sans"/>
                <a:cs typeface="Open Sans"/>
              </a:rPr>
              <a:t>los</a:t>
            </a:r>
            <a:r>
              <a:rPr lang="en-US" sz="1800" spc="60">
                <a:latin typeface="Open Sans"/>
                <a:ea typeface="Open Sans"/>
                <a:cs typeface="Open Sans"/>
              </a:rPr>
              <a:t> </a:t>
            </a:r>
            <a:r>
              <a:rPr lang="en-US" sz="1800" spc="60" err="1">
                <a:latin typeface="Open Sans"/>
                <a:ea typeface="Open Sans"/>
                <a:cs typeface="Open Sans"/>
              </a:rPr>
              <a:t>hogares</a:t>
            </a:r>
            <a:r>
              <a:rPr lang="en-US" sz="1800" spc="60">
                <a:latin typeface="Open Sans"/>
                <a:ea typeface="Open Sans"/>
                <a:cs typeface="Open Sans"/>
              </a:rPr>
              <a:t> de forma </a:t>
            </a:r>
            <a:r>
              <a:rPr lang="en-US" sz="1800" spc="60" err="1">
                <a:latin typeface="Open Sans"/>
                <a:ea typeface="Open Sans"/>
                <a:cs typeface="Open Sans"/>
              </a:rPr>
              <a:t>diferente</a:t>
            </a:r>
            <a:r>
              <a:rPr lang="en-US" sz="1800" spc="60">
                <a:latin typeface="Open Sans"/>
                <a:ea typeface="Open Sans"/>
                <a:cs typeface="Open Sans"/>
              </a:rPr>
              <a:t> a la media o </a:t>
            </a:r>
            <a:r>
              <a:rPr lang="en-US" sz="1800" spc="60" err="1">
                <a:latin typeface="Open Sans"/>
                <a:ea typeface="Open Sans"/>
                <a:cs typeface="Open Sans"/>
              </a:rPr>
              <a:t>tienden</a:t>
            </a:r>
            <a:r>
              <a:rPr lang="en-US" sz="1800" spc="60">
                <a:latin typeface="Open Sans"/>
                <a:ea typeface="Open Sans"/>
                <a:cs typeface="Open Sans"/>
              </a:rPr>
              <a:t> a </a:t>
            </a:r>
            <a:r>
              <a:rPr lang="en-US" sz="1800" spc="60" err="1">
                <a:latin typeface="Open Sans"/>
                <a:ea typeface="Open Sans"/>
                <a:cs typeface="Open Sans"/>
              </a:rPr>
              <a:t>seleccionar</a:t>
            </a:r>
            <a:r>
              <a:rPr lang="en-US" sz="1800" spc="60">
                <a:latin typeface="Open Sans"/>
                <a:ea typeface="Open Sans"/>
                <a:cs typeface="Open Sans"/>
              </a:rPr>
              <a:t> las </a:t>
            </a:r>
            <a:r>
              <a:rPr lang="en-US" sz="1800" spc="60" err="1">
                <a:latin typeface="Open Sans"/>
                <a:ea typeface="Open Sans"/>
                <a:cs typeface="Open Sans"/>
              </a:rPr>
              <a:t>mismas</a:t>
            </a:r>
            <a:r>
              <a:rPr lang="en-US" sz="1800" spc="60">
                <a:latin typeface="Open Sans"/>
                <a:ea typeface="Open Sans"/>
                <a:cs typeface="Open Sans"/>
              </a:rPr>
              <a:t> </a:t>
            </a:r>
            <a:r>
              <a:rPr lang="en-US" sz="1800" spc="60" err="1">
                <a:latin typeface="Open Sans"/>
                <a:ea typeface="Open Sans"/>
                <a:cs typeface="Open Sans"/>
              </a:rPr>
              <a:t>opciones</a:t>
            </a:r>
            <a:r>
              <a:rPr lang="en-US" sz="1800" spc="60">
                <a:latin typeface="Open Sans"/>
                <a:ea typeface="Open Sans"/>
                <a:cs typeface="Open Sans"/>
              </a:rPr>
              <a:t> de </a:t>
            </a:r>
            <a:r>
              <a:rPr lang="en-US" sz="1800" spc="60" err="1">
                <a:latin typeface="Open Sans"/>
                <a:ea typeface="Open Sans"/>
                <a:cs typeface="Open Sans"/>
              </a:rPr>
              <a:t>respuesta</a:t>
            </a:r>
            <a:r>
              <a:rPr lang="en-US" sz="1800" spc="60">
                <a:latin typeface="Open Sans"/>
                <a:ea typeface="Open Sans"/>
                <a:cs typeface="Open Sans"/>
              </a:rPr>
              <a:t> </a:t>
            </a:r>
            <a:r>
              <a:rPr lang="en-US" sz="1800" spc="60" err="1">
                <a:latin typeface="Open Sans"/>
                <a:ea typeface="Open Sans"/>
                <a:cs typeface="Open Sans"/>
              </a:rPr>
              <a:t>en</a:t>
            </a:r>
            <a:r>
              <a:rPr lang="en-US" sz="1800" spc="60">
                <a:latin typeface="Open Sans"/>
                <a:ea typeface="Open Sans"/>
                <a:cs typeface="Open Sans"/>
              </a:rPr>
              <a:t> la </a:t>
            </a:r>
            <a:r>
              <a:rPr lang="en-US" sz="1800" spc="60" err="1">
                <a:latin typeface="Open Sans"/>
                <a:ea typeface="Open Sans"/>
                <a:cs typeface="Open Sans"/>
              </a:rPr>
              <a:t>mayoría</a:t>
            </a:r>
            <a:r>
              <a:rPr lang="en-US" sz="1800" spc="60">
                <a:latin typeface="Open Sans"/>
                <a:ea typeface="Open Sans"/>
                <a:cs typeface="Open Sans"/>
              </a:rPr>
              <a:t> de las </a:t>
            </a:r>
            <a:r>
              <a:rPr lang="en-US" sz="1800" spc="60" err="1">
                <a:latin typeface="Open Sans"/>
                <a:ea typeface="Open Sans"/>
                <a:cs typeface="Open Sans"/>
              </a:rPr>
              <a:t>estrategias</a:t>
            </a:r>
            <a:r>
              <a:rPr lang="en-US" sz="1800" spc="60">
                <a:latin typeface="Open Sans"/>
                <a:ea typeface="Open Sans"/>
                <a:cs typeface="Open Sans"/>
              </a:rPr>
              <a:t>, </a:t>
            </a:r>
            <a:r>
              <a:rPr lang="en-US" sz="1800" spc="60" err="1">
                <a:latin typeface="Open Sans"/>
                <a:ea typeface="Open Sans"/>
                <a:cs typeface="Open Sans"/>
              </a:rPr>
              <a:t>podría</a:t>
            </a:r>
            <a:r>
              <a:rPr lang="en-US" sz="1800" spc="60">
                <a:latin typeface="Open Sans"/>
                <a:ea typeface="Open Sans"/>
                <a:cs typeface="Open Sans"/>
              </a:rPr>
              <a:t> </a:t>
            </a:r>
            <a:r>
              <a:rPr lang="en-US" sz="1800" spc="60" err="1">
                <a:latin typeface="Open Sans"/>
                <a:ea typeface="Open Sans"/>
                <a:cs typeface="Open Sans"/>
              </a:rPr>
              <a:t>deberse</a:t>
            </a:r>
            <a:r>
              <a:rPr lang="en-US" sz="1800" spc="60">
                <a:latin typeface="Open Sans"/>
                <a:ea typeface="Open Sans"/>
                <a:cs typeface="Open Sans"/>
              </a:rPr>
              <a:t> a </a:t>
            </a:r>
            <a:r>
              <a:rPr lang="en-US" sz="1800" spc="60" err="1">
                <a:latin typeface="Open Sans"/>
                <a:ea typeface="Open Sans"/>
                <a:cs typeface="Open Sans"/>
              </a:rPr>
              <a:t>una</a:t>
            </a:r>
            <a:r>
              <a:rPr lang="en-US" sz="1800" spc="60">
                <a:latin typeface="Open Sans"/>
                <a:ea typeface="Open Sans"/>
                <a:cs typeface="Open Sans"/>
              </a:rPr>
              <a:t> </a:t>
            </a:r>
            <a:r>
              <a:rPr lang="en-US" sz="1800" spc="60" err="1">
                <a:latin typeface="Open Sans"/>
                <a:ea typeface="Open Sans"/>
                <a:cs typeface="Open Sans"/>
              </a:rPr>
              <a:t>falta</a:t>
            </a:r>
            <a:r>
              <a:rPr lang="en-US" sz="1800" spc="60">
                <a:latin typeface="Open Sans"/>
                <a:ea typeface="Open Sans"/>
                <a:cs typeface="Open Sans"/>
              </a:rPr>
              <a:t> de </a:t>
            </a:r>
            <a:r>
              <a:rPr lang="en-US" sz="1800" spc="60" err="1">
                <a:latin typeface="Open Sans"/>
                <a:ea typeface="Open Sans"/>
                <a:cs typeface="Open Sans"/>
              </a:rPr>
              <a:t>comprensión</a:t>
            </a:r>
            <a:r>
              <a:rPr lang="en-US" sz="1800" spc="60">
                <a:latin typeface="Open Sans"/>
                <a:ea typeface="Open Sans"/>
                <a:cs typeface="Open Sans"/>
              </a:rPr>
              <a:t> del </a:t>
            </a:r>
            <a:r>
              <a:rPr lang="en-US" sz="1800" spc="60" err="1">
                <a:latin typeface="Open Sans"/>
                <a:ea typeface="Open Sans"/>
                <a:cs typeface="Open Sans"/>
              </a:rPr>
              <a:t>módulo</a:t>
            </a:r>
            <a:r>
              <a:rPr lang="en-US" sz="1800" spc="60">
                <a:latin typeface="Open Sans"/>
                <a:ea typeface="Open Sans"/>
                <a:cs typeface="Open Sans"/>
              </a:rPr>
              <a:t>, por lo que </a:t>
            </a:r>
            <a:r>
              <a:rPr lang="en-US" sz="1800" spc="60" err="1">
                <a:latin typeface="Open Sans"/>
                <a:ea typeface="Open Sans"/>
                <a:cs typeface="Open Sans"/>
              </a:rPr>
              <a:t>habría</a:t>
            </a:r>
            <a:r>
              <a:rPr lang="en-US" sz="1800" spc="60">
                <a:latin typeface="Open Sans"/>
                <a:ea typeface="Open Sans"/>
                <a:cs typeface="Open Sans"/>
              </a:rPr>
              <a:t> que </a:t>
            </a:r>
            <a:r>
              <a:rPr lang="en-US" sz="1800" b="1" spc="60" err="1">
                <a:latin typeface="Open Sans"/>
                <a:ea typeface="Open Sans"/>
                <a:cs typeface="Open Sans"/>
              </a:rPr>
              <a:t>identificarlos</a:t>
            </a:r>
            <a:r>
              <a:rPr lang="en-US" sz="1800" b="1" spc="60">
                <a:latin typeface="Open Sans"/>
                <a:ea typeface="Open Sans"/>
                <a:cs typeface="Open Sans"/>
              </a:rPr>
              <a:t> y </a:t>
            </a:r>
            <a:r>
              <a:rPr lang="en-US" sz="1800" b="1" spc="60" err="1">
                <a:latin typeface="Open Sans"/>
                <a:ea typeface="Open Sans"/>
                <a:cs typeface="Open Sans"/>
              </a:rPr>
              <a:t>volver</a:t>
            </a:r>
            <a:r>
              <a:rPr lang="en-US" sz="1800" b="1" spc="60">
                <a:latin typeface="Open Sans"/>
                <a:ea typeface="Open Sans"/>
                <a:cs typeface="Open Sans"/>
              </a:rPr>
              <a:t> a </a:t>
            </a:r>
            <a:r>
              <a:rPr lang="en-US" sz="1800" b="1" spc="60" err="1">
                <a:latin typeface="Open Sans"/>
                <a:ea typeface="Open Sans"/>
                <a:cs typeface="Open Sans"/>
              </a:rPr>
              <a:t>formarlos</a:t>
            </a:r>
            <a:r>
              <a:rPr lang="en-US" sz="1800" spc="60">
                <a:latin typeface="Open Sans"/>
                <a:ea typeface="Open Sans"/>
                <a:cs typeface="Open Sans"/>
              </a:rPr>
              <a:t>.</a:t>
            </a:r>
          </a:p>
          <a:p>
            <a:pPr marL="342900" indent="-342900">
              <a:lnSpc>
                <a:spcPct val="100000"/>
              </a:lnSpc>
              <a:buClr>
                <a:srgbClr val="0070BA"/>
              </a:buClr>
              <a:buFont typeface="Wingdings" panose="05000000000000000000" pitchFamily="2" charset="2"/>
              <a:buChar char="v"/>
            </a:pPr>
            <a:r>
              <a:rPr lang="en-US" sz="1800" spc="60">
                <a:latin typeface="Open Sans"/>
                <a:ea typeface="Open Sans"/>
                <a:cs typeface="Open Sans"/>
              </a:rPr>
              <a:t> La </a:t>
            </a:r>
            <a:r>
              <a:rPr lang="en-US" sz="1800" spc="60" err="1">
                <a:latin typeface="Open Sans"/>
                <a:ea typeface="Open Sans"/>
                <a:cs typeface="Open Sans"/>
              </a:rPr>
              <a:t>sección</a:t>
            </a:r>
            <a:r>
              <a:rPr lang="en-US" sz="1800" spc="60">
                <a:latin typeface="Open Sans"/>
                <a:ea typeface="Open Sans"/>
                <a:cs typeface="Open Sans"/>
              </a:rPr>
              <a:t> de </a:t>
            </a:r>
            <a:r>
              <a:rPr lang="en-US" sz="1800" b="1" spc="60" err="1">
                <a:latin typeface="Open Sans"/>
                <a:ea typeface="Open Sans"/>
                <a:cs typeface="Open Sans"/>
              </a:rPr>
              <a:t>activos</a:t>
            </a:r>
            <a:r>
              <a:rPr lang="en-US" sz="1800" b="1" spc="60">
                <a:latin typeface="Open Sans"/>
                <a:ea typeface="Open Sans"/>
                <a:cs typeface="Open Sans"/>
              </a:rPr>
              <a:t> del </a:t>
            </a:r>
            <a:r>
              <a:rPr lang="en-US" sz="1800" b="1" spc="60" err="1">
                <a:latin typeface="Open Sans"/>
                <a:ea typeface="Open Sans"/>
                <a:cs typeface="Open Sans"/>
              </a:rPr>
              <a:t>hogar</a:t>
            </a:r>
            <a:r>
              <a:rPr lang="en-US" sz="1800" b="1" spc="60">
                <a:latin typeface="Open Sans"/>
                <a:ea typeface="Open Sans"/>
                <a:cs typeface="Open Sans"/>
              </a:rPr>
              <a:t> </a:t>
            </a:r>
            <a:r>
              <a:rPr lang="en-US" sz="1800" spc="60" err="1">
                <a:latin typeface="Open Sans"/>
                <a:ea typeface="Open Sans"/>
                <a:cs typeface="Open Sans"/>
              </a:rPr>
              <a:t>podría</a:t>
            </a:r>
            <a:r>
              <a:rPr lang="en-US" sz="1800" spc="60">
                <a:latin typeface="Open Sans"/>
                <a:ea typeface="Open Sans"/>
                <a:cs typeface="Open Sans"/>
              </a:rPr>
              <a:t> </a:t>
            </a:r>
            <a:r>
              <a:rPr lang="en-US" sz="1800" spc="60" err="1">
                <a:latin typeface="Open Sans"/>
                <a:ea typeface="Open Sans"/>
                <a:cs typeface="Open Sans"/>
              </a:rPr>
              <a:t>utilizarse</a:t>
            </a:r>
            <a:r>
              <a:rPr lang="en-US" sz="1800" spc="60">
                <a:latin typeface="Open Sans"/>
                <a:ea typeface="Open Sans"/>
                <a:cs typeface="Open Sans"/>
              </a:rPr>
              <a:t> para </a:t>
            </a:r>
            <a:r>
              <a:rPr lang="en-US" sz="1800" spc="60" err="1">
                <a:latin typeface="Open Sans"/>
                <a:ea typeface="Open Sans"/>
                <a:cs typeface="Open Sans"/>
              </a:rPr>
              <a:t>verificar</a:t>
            </a:r>
            <a:r>
              <a:rPr lang="en-US" sz="1800" spc="60">
                <a:latin typeface="Open Sans"/>
                <a:ea typeface="Open Sans"/>
                <a:cs typeface="Open Sans"/>
              </a:rPr>
              <a:t> </a:t>
            </a:r>
            <a:r>
              <a:rPr lang="en-US" sz="1800" spc="60" err="1">
                <a:latin typeface="Open Sans"/>
                <a:ea typeface="Open Sans"/>
                <a:cs typeface="Open Sans"/>
              </a:rPr>
              <a:t>algunas</a:t>
            </a:r>
            <a:r>
              <a:rPr lang="en-US" sz="1800" spc="60">
                <a:latin typeface="Open Sans"/>
                <a:ea typeface="Open Sans"/>
                <a:cs typeface="Open Sans"/>
              </a:rPr>
              <a:t> de las </a:t>
            </a:r>
            <a:r>
              <a:rPr lang="en-US" sz="1800" spc="60" err="1">
                <a:latin typeface="Open Sans"/>
                <a:ea typeface="Open Sans"/>
                <a:cs typeface="Open Sans"/>
              </a:rPr>
              <a:t>respuestas</a:t>
            </a:r>
            <a:r>
              <a:rPr lang="en-US" sz="1800" spc="60">
                <a:latin typeface="Open Sans"/>
                <a:ea typeface="Open Sans"/>
                <a:cs typeface="Open Sans"/>
              </a:rPr>
              <a:t> a las LCS. Por </a:t>
            </a:r>
            <a:r>
              <a:rPr lang="en-US" sz="1800" spc="60" err="1">
                <a:latin typeface="Open Sans"/>
                <a:ea typeface="Open Sans"/>
                <a:cs typeface="Open Sans"/>
              </a:rPr>
              <a:t>ejemplo</a:t>
            </a:r>
            <a:r>
              <a:rPr lang="en-US" sz="1800" spc="60">
                <a:latin typeface="Open Sans"/>
                <a:ea typeface="Open Sans"/>
                <a:cs typeface="Open Sans"/>
              </a:rPr>
              <a:t>, </a:t>
            </a:r>
            <a:r>
              <a:rPr lang="en-US" sz="1800" spc="60" err="1">
                <a:latin typeface="Open Sans"/>
                <a:ea typeface="Open Sans"/>
                <a:cs typeface="Open Sans"/>
              </a:rPr>
              <a:t>si</a:t>
            </a:r>
            <a:r>
              <a:rPr lang="en-US" sz="1800" spc="60">
                <a:latin typeface="Open Sans"/>
                <a:ea typeface="Open Sans"/>
                <a:cs typeface="Open Sans"/>
              </a:rPr>
              <a:t> un </a:t>
            </a:r>
            <a:r>
              <a:rPr lang="en-US" sz="1800" spc="60" err="1">
                <a:latin typeface="Open Sans"/>
                <a:ea typeface="Open Sans"/>
                <a:cs typeface="Open Sans"/>
              </a:rPr>
              <a:t>hogar</a:t>
            </a:r>
            <a:r>
              <a:rPr lang="en-US" sz="1800" spc="60">
                <a:latin typeface="Open Sans"/>
                <a:ea typeface="Open Sans"/>
                <a:cs typeface="Open Sans"/>
              </a:rPr>
              <a:t> </a:t>
            </a:r>
            <a:r>
              <a:rPr lang="en-US" sz="1800" spc="60" err="1">
                <a:latin typeface="Open Sans"/>
                <a:ea typeface="Open Sans"/>
                <a:cs typeface="Open Sans"/>
              </a:rPr>
              <a:t>declara</a:t>
            </a:r>
            <a:r>
              <a:rPr lang="en-US" sz="1800" spc="60">
                <a:latin typeface="Open Sans"/>
                <a:ea typeface="Open Sans"/>
                <a:cs typeface="Open Sans"/>
              </a:rPr>
              <a:t> la </a:t>
            </a:r>
            <a:r>
              <a:rPr lang="en-US" sz="1800" spc="60" err="1">
                <a:latin typeface="Open Sans"/>
                <a:ea typeface="Open Sans"/>
                <a:cs typeface="Open Sans"/>
              </a:rPr>
              <a:t>propiedad</a:t>
            </a:r>
            <a:r>
              <a:rPr lang="en-US" sz="1800" spc="60">
                <a:latin typeface="Open Sans"/>
                <a:ea typeface="Open Sans"/>
                <a:cs typeface="Open Sans"/>
              </a:rPr>
              <a:t> actual de </a:t>
            </a:r>
            <a:r>
              <a:rPr lang="en-US" sz="1800" spc="60" err="1">
                <a:latin typeface="Open Sans"/>
                <a:ea typeface="Open Sans"/>
                <a:cs typeface="Open Sans"/>
              </a:rPr>
              <a:t>activos</a:t>
            </a:r>
            <a:r>
              <a:rPr lang="en-US" sz="1800" spc="60">
                <a:latin typeface="Open Sans"/>
                <a:ea typeface="Open Sans"/>
                <a:cs typeface="Open Sans"/>
              </a:rPr>
              <a:t> productivos, </a:t>
            </a:r>
            <a:r>
              <a:rPr lang="en-US" sz="1800" spc="60" err="1">
                <a:latin typeface="Open Sans"/>
                <a:ea typeface="Open Sans"/>
                <a:cs typeface="Open Sans"/>
              </a:rPr>
              <a:t>entonces</a:t>
            </a:r>
            <a:r>
              <a:rPr lang="en-US" sz="1800" spc="60">
                <a:latin typeface="Open Sans"/>
                <a:ea typeface="Open Sans"/>
                <a:cs typeface="Open Sans"/>
              </a:rPr>
              <a:t> </a:t>
            </a:r>
            <a:r>
              <a:rPr lang="en-US" sz="1800" spc="60" err="1">
                <a:latin typeface="Open Sans"/>
                <a:ea typeface="Open Sans"/>
                <a:cs typeface="Open Sans"/>
              </a:rPr>
              <a:t>una</a:t>
            </a:r>
            <a:r>
              <a:rPr lang="en-US" sz="1800" spc="60">
                <a:latin typeface="Open Sans"/>
                <a:ea typeface="Open Sans"/>
                <a:cs typeface="Open Sans"/>
              </a:rPr>
              <a:t> </a:t>
            </a:r>
            <a:r>
              <a:rPr lang="en-US" sz="1800" spc="60" err="1">
                <a:latin typeface="Open Sans"/>
                <a:ea typeface="Open Sans"/>
                <a:cs typeface="Open Sans"/>
              </a:rPr>
              <a:t>estrategia</a:t>
            </a:r>
            <a:r>
              <a:rPr lang="en-US" sz="1800" spc="60">
                <a:latin typeface="Open Sans"/>
                <a:ea typeface="Open Sans"/>
                <a:cs typeface="Open Sans"/>
              </a:rPr>
              <a:t> de </a:t>
            </a:r>
            <a:r>
              <a:rPr lang="en-US" sz="1800" spc="60" err="1">
                <a:latin typeface="Open Sans"/>
                <a:ea typeface="Open Sans"/>
                <a:cs typeface="Open Sans"/>
              </a:rPr>
              <a:t>afrontamiento</a:t>
            </a:r>
            <a:r>
              <a:rPr lang="en-US" sz="1800" spc="60">
                <a:latin typeface="Open Sans"/>
                <a:ea typeface="Open Sans"/>
                <a:cs typeface="Open Sans"/>
              </a:rPr>
              <a:t> </a:t>
            </a:r>
            <a:r>
              <a:rPr lang="en-US" sz="1800" spc="60" err="1">
                <a:latin typeface="Open Sans"/>
                <a:ea typeface="Open Sans"/>
                <a:cs typeface="Open Sans"/>
              </a:rPr>
              <a:t>relacionada</a:t>
            </a:r>
            <a:r>
              <a:rPr lang="en-US" sz="1800" spc="60">
                <a:latin typeface="Open Sans"/>
                <a:ea typeface="Open Sans"/>
                <a:cs typeface="Open Sans"/>
              </a:rPr>
              <a:t> con la </a:t>
            </a:r>
            <a:r>
              <a:rPr lang="en-US" sz="1800" spc="60" err="1">
                <a:latin typeface="Open Sans"/>
                <a:ea typeface="Open Sans"/>
                <a:cs typeface="Open Sans"/>
              </a:rPr>
              <a:t>venta</a:t>
            </a:r>
            <a:r>
              <a:rPr lang="en-US" sz="1800" spc="60">
                <a:latin typeface="Open Sans"/>
                <a:ea typeface="Open Sans"/>
                <a:cs typeface="Open Sans"/>
              </a:rPr>
              <a:t> de </a:t>
            </a:r>
            <a:r>
              <a:rPr lang="en-US" sz="1800" spc="60" err="1">
                <a:latin typeface="Open Sans"/>
                <a:ea typeface="Open Sans"/>
                <a:cs typeface="Open Sans"/>
              </a:rPr>
              <a:t>esos</a:t>
            </a:r>
            <a:r>
              <a:rPr lang="en-US" sz="1800" spc="60">
                <a:latin typeface="Open Sans"/>
                <a:ea typeface="Open Sans"/>
                <a:cs typeface="Open Sans"/>
              </a:rPr>
              <a:t> </a:t>
            </a:r>
            <a:r>
              <a:rPr lang="en-US" sz="1800" spc="60" err="1">
                <a:latin typeface="Open Sans"/>
                <a:ea typeface="Open Sans"/>
                <a:cs typeface="Open Sans"/>
              </a:rPr>
              <a:t>activos</a:t>
            </a:r>
            <a:r>
              <a:rPr lang="en-US" sz="1800" spc="60">
                <a:latin typeface="Open Sans"/>
                <a:ea typeface="Open Sans"/>
                <a:cs typeface="Open Sans"/>
              </a:rPr>
              <a:t> no </a:t>
            </a:r>
            <a:r>
              <a:rPr lang="en-US" sz="1800" spc="60" err="1">
                <a:latin typeface="Open Sans"/>
                <a:ea typeface="Open Sans"/>
                <a:cs typeface="Open Sans"/>
              </a:rPr>
              <a:t>puede</a:t>
            </a:r>
            <a:r>
              <a:rPr lang="en-US" sz="1800" spc="60">
                <a:latin typeface="Open Sans"/>
                <a:ea typeface="Open Sans"/>
                <a:cs typeface="Open Sans"/>
              </a:rPr>
              <a:t> </a:t>
            </a:r>
            <a:r>
              <a:rPr lang="en-US" sz="1800" spc="60" err="1">
                <a:latin typeface="Open Sans"/>
                <a:ea typeface="Open Sans"/>
                <a:cs typeface="Open Sans"/>
              </a:rPr>
              <a:t>registrarse</a:t>
            </a:r>
            <a:r>
              <a:rPr lang="en-US" sz="1800" spc="60">
                <a:latin typeface="Open Sans"/>
                <a:ea typeface="Open Sans"/>
                <a:cs typeface="Open Sans"/>
              </a:rPr>
              <a:t> </a:t>
            </a:r>
            <a:r>
              <a:rPr lang="en-US" sz="1800" spc="60" err="1">
                <a:latin typeface="Open Sans"/>
                <a:ea typeface="Open Sans"/>
                <a:cs typeface="Open Sans"/>
              </a:rPr>
              <a:t>como</a:t>
            </a:r>
            <a:r>
              <a:rPr lang="en-US" sz="1800" spc="60">
                <a:latin typeface="Open Sans"/>
                <a:ea typeface="Open Sans"/>
                <a:cs typeface="Open Sans"/>
              </a:rPr>
              <a:t> "</a:t>
            </a:r>
            <a:r>
              <a:rPr lang="en-US" sz="1800" spc="60" err="1">
                <a:latin typeface="Open Sans"/>
                <a:ea typeface="Open Sans"/>
                <a:cs typeface="Open Sans"/>
              </a:rPr>
              <a:t>agotada</a:t>
            </a:r>
            <a:r>
              <a:rPr lang="en-US" sz="1800" spc="60">
                <a:latin typeface="Open Sans"/>
                <a:ea typeface="Open Sans"/>
                <a:cs typeface="Open Sans"/>
              </a:rPr>
              <a:t>". </a:t>
            </a:r>
          </a:p>
          <a:p>
            <a:pPr marL="342900" indent="-342900">
              <a:lnSpc>
                <a:spcPct val="100000"/>
              </a:lnSpc>
              <a:buClr>
                <a:srgbClr val="0070BA"/>
              </a:buClr>
              <a:buFont typeface="Wingdings" panose="05000000000000000000" pitchFamily="2" charset="2"/>
              <a:buChar char="v"/>
            </a:pPr>
            <a:r>
              <a:rPr lang="en-US" sz="1800" spc="60" err="1">
                <a:latin typeface="Open Sans"/>
                <a:ea typeface="Open Sans"/>
                <a:cs typeface="Open Sans"/>
              </a:rPr>
              <a:t>Cuando</a:t>
            </a:r>
            <a:r>
              <a:rPr lang="en-US" sz="1800" spc="60">
                <a:latin typeface="Open Sans"/>
                <a:ea typeface="Open Sans"/>
                <a:cs typeface="Open Sans"/>
              </a:rPr>
              <a:t> </a:t>
            </a:r>
            <a:r>
              <a:rPr lang="en-US" sz="1800" spc="60" err="1">
                <a:latin typeface="Open Sans"/>
                <a:ea typeface="Open Sans"/>
                <a:cs typeface="Open Sans"/>
              </a:rPr>
              <a:t>el</a:t>
            </a:r>
            <a:r>
              <a:rPr lang="en-US" sz="1800" spc="60">
                <a:latin typeface="Open Sans"/>
                <a:ea typeface="Open Sans"/>
                <a:cs typeface="Open Sans"/>
              </a:rPr>
              <a:t> </a:t>
            </a:r>
            <a:r>
              <a:rPr lang="en-US" sz="1800" spc="60" err="1">
                <a:latin typeface="Open Sans"/>
                <a:ea typeface="Open Sans"/>
                <a:cs typeface="Open Sans"/>
              </a:rPr>
              <a:t>entrevistado</a:t>
            </a:r>
            <a:r>
              <a:rPr lang="en-US" sz="1800" spc="60">
                <a:latin typeface="Open Sans"/>
                <a:ea typeface="Open Sans"/>
                <a:cs typeface="Open Sans"/>
              </a:rPr>
              <a:t> </a:t>
            </a:r>
            <a:r>
              <a:rPr lang="en-US" sz="1800" spc="60" err="1">
                <a:latin typeface="Open Sans"/>
                <a:ea typeface="Open Sans"/>
                <a:cs typeface="Open Sans"/>
              </a:rPr>
              <a:t>informa</a:t>
            </a:r>
            <a:r>
              <a:rPr lang="en-US" sz="1800" spc="60">
                <a:latin typeface="Open Sans"/>
                <a:ea typeface="Open Sans"/>
                <a:cs typeface="Open Sans"/>
              </a:rPr>
              <a:t> de que no </a:t>
            </a:r>
            <a:r>
              <a:rPr lang="en-US" sz="1800" spc="60" err="1">
                <a:latin typeface="Open Sans"/>
                <a:ea typeface="Open Sans"/>
                <a:cs typeface="Open Sans"/>
              </a:rPr>
              <a:t>tiene</a:t>
            </a:r>
            <a:r>
              <a:rPr lang="en-US" sz="1800" spc="60">
                <a:latin typeface="Open Sans"/>
                <a:ea typeface="Open Sans"/>
                <a:cs typeface="Open Sans"/>
              </a:rPr>
              <a:t> </a:t>
            </a:r>
            <a:r>
              <a:rPr lang="en-US" sz="1800" spc="60" err="1">
                <a:latin typeface="Open Sans"/>
                <a:ea typeface="Open Sans"/>
                <a:cs typeface="Open Sans"/>
              </a:rPr>
              <a:t>niños</a:t>
            </a:r>
            <a:r>
              <a:rPr lang="en-US" sz="1800" spc="60">
                <a:latin typeface="Open Sans"/>
                <a:ea typeface="Open Sans"/>
                <a:cs typeface="Open Sans"/>
              </a:rPr>
              <a:t> </a:t>
            </a:r>
            <a:r>
              <a:rPr lang="en-US" sz="1800" spc="60" err="1">
                <a:latin typeface="Open Sans"/>
                <a:ea typeface="Open Sans"/>
                <a:cs typeface="Open Sans"/>
              </a:rPr>
              <a:t>en</a:t>
            </a:r>
            <a:r>
              <a:rPr lang="en-US" sz="1800" spc="60">
                <a:latin typeface="Open Sans"/>
                <a:ea typeface="Open Sans"/>
                <a:cs typeface="Open Sans"/>
              </a:rPr>
              <a:t> </a:t>
            </a:r>
            <a:r>
              <a:rPr lang="en-US" sz="1800" spc="60" err="1">
                <a:latin typeface="Open Sans"/>
                <a:ea typeface="Open Sans"/>
                <a:cs typeface="Open Sans"/>
              </a:rPr>
              <a:t>edad</a:t>
            </a:r>
            <a:r>
              <a:rPr lang="en-US" sz="1800" spc="60">
                <a:latin typeface="Open Sans"/>
                <a:ea typeface="Open Sans"/>
                <a:cs typeface="Open Sans"/>
              </a:rPr>
              <a:t> escolar </a:t>
            </a:r>
            <a:r>
              <a:rPr lang="en-US" sz="1800" spc="60" err="1">
                <a:latin typeface="Open Sans"/>
                <a:ea typeface="Open Sans"/>
                <a:cs typeface="Open Sans"/>
              </a:rPr>
              <a:t>en</a:t>
            </a:r>
            <a:r>
              <a:rPr lang="en-US" sz="1800" spc="60">
                <a:latin typeface="Open Sans"/>
                <a:ea typeface="Open Sans"/>
                <a:cs typeface="Open Sans"/>
              </a:rPr>
              <a:t> </a:t>
            </a:r>
            <a:r>
              <a:rPr lang="en-US" sz="1800" spc="60" err="1">
                <a:latin typeface="Open Sans"/>
                <a:ea typeface="Open Sans"/>
                <a:cs typeface="Open Sans"/>
              </a:rPr>
              <a:t>su</a:t>
            </a:r>
            <a:r>
              <a:rPr lang="en-US" sz="1800" spc="60">
                <a:latin typeface="Open Sans"/>
                <a:ea typeface="Open Sans"/>
                <a:cs typeface="Open Sans"/>
              </a:rPr>
              <a:t> </a:t>
            </a:r>
            <a:r>
              <a:rPr lang="en-US" sz="1800" spc="60" err="1">
                <a:latin typeface="Open Sans"/>
                <a:ea typeface="Open Sans"/>
                <a:cs typeface="Open Sans"/>
              </a:rPr>
              <a:t>hogar</a:t>
            </a:r>
            <a:r>
              <a:rPr lang="en-US" sz="1800" spc="60">
                <a:latin typeface="Open Sans"/>
                <a:ea typeface="Open Sans"/>
                <a:cs typeface="Open Sans"/>
              </a:rPr>
              <a:t>, </a:t>
            </a:r>
            <a:r>
              <a:rPr lang="en-US" sz="1800" spc="60" err="1">
                <a:latin typeface="Open Sans"/>
                <a:ea typeface="Open Sans"/>
                <a:cs typeface="Open Sans"/>
              </a:rPr>
              <a:t>entonces</a:t>
            </a:r>
            <a:r>
              <a:rPr lang="en-US" sz="1800" spc="60">
                <a:latin typeface="Open Sans"/>
                <a:ea typeface="Open Sans"/>
                <a:cs typeface="Open Sans"/>
              </a:rPr>
              <a:t> las </a:t>
            </a:r>
            <a:r>
              <a:rPr lang="en-US" sz="1800" spc="60" err="1">
                <a:latin typeface="Open Sans"/>
                <a:ea typeface="Open Sans"/>
                <a:cs typeface="Open Sans"/>
              </a:rPr>
              <a:t>estrategias</a:t>
            </a:r>
            <a:r>
              <a:rPr lang="en-US" sz="1800" spc="60">
                <a:latin typeface="Open Sans"/>
                <a:ea typeface="Open Sans"/>
                <a:cs typeface="Open Sans"/>
              </a:rPr>
              <a:t> de </a:t>
            </a:r>
            <a:r>
              <a:rPr lang="en-US" sz="1800" spc="60" err="1">
                <a:latin typeface="Open Sans"/>
                <a:ea typeface="Open Sans"/>
                <a:cs typeface="Open Sans"/>
              </a:rPr>
              <a:t>afrontamiento</a:t>
            </a:r>
            <a:r>
              <a:rPr lang="en-US" sz="1800" spc="60">
                <a:latin typeface="Open Sans"/>
                <a:ea typeface="Open Sans"/>
                <a:cs typeface="Open Sans"/>
              </a:rPr>
              <a:t> </a:t>
            </a:r>
            <a:r>
              <a:rPr lang="en-US" sz="1800" spc="60" err="1">
                <a:latin typeface="Open Sans"/>
                <a:ea typeface="Open Sans"/>
                <a:cs typeface="Open Sans"/>
              </a:rPr>
              <a:t>como</a:t>
            </a:r>
            <a:r>
              <a:rPr lang="en-US" sz="1800" spc="60">
                <a:latin typeface="Open Sans"/>
                <a:ea typeface="Open Sans"/>
                <a:cs typeface="Open Sans"/>
              </a:rPr>
              <a:t> "</a:t>
            </a:r>
            <a:r>
              <a:rPr lang="en-US" sz="1800" spc="60" err="1">
                <a:latin typeface="Open Sans"/>
                <a:ea typeface="Open Sans"/>
                <a:cs typeface="Open Sans"/>
              </a:rPr>
              <a:t>retiró</a:t>
            </a:r>
            <a:r>
              <a:rPr lang="en-US" sz="1800" spc="60">
                <a:latin typeface="Open Sans"/>
                <a:ea typeface="Open Sans"/>
                <a:cs typeface="Open Sans"/>
              </a:rPr>
              <a:t> a </a:t>
            </a:r>
            <a:r>
              <a:rPr lang="en-US" sz="1800" spc="60" err="1">
                <a:latin typeface="Open Sans"/>
                <a:ea typeface="Open Sans"/>
                <a:cs typeface="Open Sans"/>
              </a:rPr>
              <a:t>los</a:t>
            </a:r>
            <a:r>
              <a:rPr lang="en-US" sz="1800" spc="60">
                <a:latin typeface="Open Sans"/>
                <a:ea typeface="Open Sans"/>
                <a:cs typeface="Open Sans"/>
              </a:rPr>
              <a:t> </a:t>
            </a:r>
            <a:r>
              <a:rPr lang="en-US" sz="1800" spc="60" err="1">
                <a:latin typeface="Open Sans"/>
                <a:ea typeface="Open Sans"/>
                <a:cs typeface="Open Sans"/>
              </a:rPr>
              <a:t>niños</a:t>
            </a:r>
            <a:r>
              <a:rPr lang="en-US" sz="1800" spc="60">
                <a:latin typeface="Open Sans"/>
                <a:ea typeface="Open Sans"/>
                <a:cs typeface="Open Sans"/>
              </a:rPr>
              <a:t> de la </a:t>
            </a:r>
            <a:r>
              <a:rPr lang="en-US" sz="1800" spc="60" err="1">
                <a:latin typeface="Open Sans"/>
                <a:ea typeface="Open Sans"/>
                <a:cs typeface="Open Sans"/>
              </a:rPr>
              <a:t>escuela</a:t>
            </a:r>
            <a:r>
              <a:rPr lang="en-US" sz="1800" spc="60">
                <a:latin typeface="Open Sans"/>
                <a:ea typeface="Open Sans"/>
                <a:cs typeface="Open Sans"/>
              </a:rPr>
              <a:t>" o "</a:t>
            </a:r>
            <a:r>
              <a:rPr lang="en-US" sz="1800" spc="60" err="1">
                <a:latin typeface="Open Sans"/>
                <a:ea typeface="Open Sans"/>
                <a:cs typeface="Open Sans"/>
              </a:rPr>
              <a:t>trasladó</a:t>
            </a:r>
            <a:r>
              <a:rPr lang="en-US" sz="1800" spc="60">
                <a:latin typeface="Open Sans"/>
                <a:ea typeface="Open Sans"/>
                <a:cs typeface="Open Sans"/>
              </a:rPr>
              <a:t> a </a:t>
            </a:r>
            <a:r>
              <a:rPr lang="en-US" sz="1800" spc="60" err="1">
                <a:latin typeface="Open Sans"/>
                <a:ea typeface="Open Sans"/>
                <a:cs typeface="Open Sans"/>
              </a:rPr>
              <a:t>los</a:t>
            </a:r>
            <a:r>
              <a:rPr lang="en-US" sz="1800" spc="60">
                <a:latin typeface="Open Sans"/>
                <a:ea typeface="Open Sans"/>
                <a:cs typeface="Open Sans"/>
              </a:rPr>
              <a:t> </a:t>
            </a:r>
            <a:r>
              <a:rPr lang="en-US" sz="1800" spc="60" err="1">
                <a:latin typeface="Open Sans"/>
                <a:ea typeface="Open Sans"/>
                <a:cs typeface="Open Sans"/>
              </a:rPr>
              <a:t>niños</a:t>
            </a:r>
            <a:r>
              <a:rPr lang="en-US" sz="1800" spc="60">
                <a:latin typeface="Open Sans"/>
                <a:ea typeface="Open Sans"/>
                <a:cs typeface="Open Sans"/>
              </a:rPr>
              <a:t> a </a:t>
            </a:r>
            <a:r>
              <a:rPr lang="en-US" sz="1800" spc="60" err="1">
                <a:latin typeface="Open Sans"/>
                <a:ea typeface="Open Sans"/>
                <a:cs typeface="Open Sans"/>
              </a:rPr>
              <a:t>una</a:t>
            </a:r>
            <a:r>
              <a:rPr lang="en-US" sz="1800" spc="60">
                <a:latin typeface="Open Sans"/>
                <a:ea typeface="Open Sans"/>
                <a:cs typeface="Open Sans"/>
              </a:rPr>
              <a:t> </a:t>
            </a:r>
            <a:r>
              <a:rPr lang="en-US" sz="1800" spc="60" err="1">
                <a:latin typeface="Open Sans"/>
                <a:ea typeface="Open Sans"/>
                <a:cs typeface="Open Sans"/>
              </a:rPr>
              <a:t>escuela</a:t>
            </a:r>
            <a:r>
              <a:rPr lang="en-US" sz="1800" spc="60">
                <a:latin typeface="Open Sans"/>
                <a:ea typeface="Open Sans"/>
                <a:cs typeface="Open Sans"/>
              </a:rPr>
              <a:t> </a:t>
            </a:r>
            <a:r>
              <a:rPr lang="en-US" sz="1800" spc="60" err="1">
                <a:latin typeface="Open Sans"/>
                <a:ea typeface="Open Sans"/>
                <a:cs typeface="Open Sans"/>
              </a:rPr>
              <a:t>menos</a:t>
            </a:r>
            <a:r>
              <a:rPr lang="en-US" sz="1800" spc="60">
                <a:latin typeface="Open Sans"/>
                <a:ea typeface="Open Sans"/>
                <a:cs typeface="Open Sans"/>
              </a:rPr>
              <a:t> </a:t>
            </a:r>
            <a:r>
              <a:rPr lang="en-US" sz="1800" spc="60" err="1">
                <a:latin typeface="Open Sans"/>
                <a:ea typeface="Open Sans"/>
                <a:cs typeface="Open Sans"/>
              </a:rPr>
              <a:t>cara</a:t>
            </a:r>
            <a:r>
              <a:rPr lang="en-US" sz="1800" spc="60">
                <a:latin typeface="Open Sans"/>
                <a:ea typeface="Open Sans"/>
                <a:cs typeface="Open Sans"/>
              </a:rPr>
              <a:t>" la </a:t>
            </a:r>
            <a:r>
              <a:rPr lang="en-US" sz="1800" b="1" spc="60" err="1">
                <a:latin typeface="Open Sans"/>
                <a:ea typeface="Open Sans"/>
                <a:cs typeface="Open Sans"/>
              </a:rPr>
              <a:t>respuesta</a:t>
            </a:r>
            <a:r>
              <a:rPr lang="en-US" sz="1800" b="1" spc="60">
                <a:latin typeface="Open Sans"/>
                <a:ea typeface="Open Sans"/>
                <a:cs typeface="Open Sans"/>
              </a:rPr>
              <a:t> </a:t>
            </a:r>
            <a:r>
              <a:rPr lang="en-US" sz="1800" b="1" spc="60" err="1">
                <a:latin typeface="Open Sans"/>
                <a:ea typeface="Open Sans"/>
                <a:cs typeface="Open Sans"/>
              </a:rPr>
              <a:t>debe</a:t>
            </a:r>
            <a:r>
              <a:rPr lang="en-US" sz="1800" b="1" spc="60">
                <a:latin typeface="Open Sans"/>
                <a:ea typeface="Open Sans"/>
                <a:cs typeface="Open Sans"/>
              </a:rPr>
              <a:t> ser N/A</a:t>
            </a:r>
            <a:r>
              <a:rPr lang="en-US" sz="1800" spc="60">
                <a:latin typeface="Open Sans"/>
                <a:ea typeface="Open Sans"/>
                <a:cs typeface="Open Sans"/>
              </a:rPr>
              <a:t>.</a:t>
            </a:r>
          </a:p>
          <a:p>
            <a:pPr marL="342900" indent="-342900">
              <a:lnSpc>
                <a:spcPct val="100000"/>
              </a:lnSpc>
              <a:buClr>
                <a:srgbClr val="0070BA"/>
              </a:buClr>
              <a:buFont typeface="Wingdings" panose="05000000000000000000" pitchFamily="2" charset="2"/>
              <a:buChar char="v"/>
            </a:pPr>
            <a:endParaRPr lang="en-US" sz="1800" spc="60">
              <a:latin typeface="Open Sans"/>
              <a:ea typeface="Open Sans"/>
              <a:cs typeface="Open Sans"/>
            </a:endParaRPr>
          </a:p>
        </p:txBody>
      </p:sp>
    </p:spTree>
    <p:extLst>
      <p:ext uri="{BB962C8B-B14F-4D97-AF65-F5344CB8AC3E}">
        <p14:creationId xmlns:p14="http://schemas.microsoft.com/office/powerpoint/2010/main" val="3465192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Ejemplos de controles de calidad (2) </a:t>
            </a: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659032" y="1668110"/>
            <a:ext cx="10383600" cy="4906727"/>
          </a:xfrm>
          <a:prstGeom prst="rect">
            <a:avLst/>
          </a:prstGeom>
          <a:solidFill>
            <a:srgbClr val="FFFFFF"/>
          </a:solidFill>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lnSpc>
                <a:spcPct val="100000"/>
              </a:lnSpc>
              <a:buClr>
                <a:srgbClr val="0070BA"/>
              </a:buClr>
              <a:buFont typeface="Wingdings" panose="05000000000000000000" pitchFamily="2" charset="2"/>
              <a:buChar char="v"/>
            </a:pPr>
            <a:r>
              <a:rPr lang="en-US" sz="1800" spc="60">
                <a:latin typeface="Open Sans"/>
                <a:ea typeface="Open Sans"/>
                <a:cs typeface="Open Sans"/>
              </a:rPr>
              <a:t>Mientras tanto, para algunas estrategias, la opción de respuesta N/A no tiene sentido; este es el caso especialmente de las estrategias de afrontamiento de emergencia de la mendicidad y la actividad ilegal. </a:t>
            </a:r>
          </a:p>
          <a:p>
            <a:pPr marL="342900" indent="-342900">
              <a:lnSpc>
                <a:spcPct val="100000"/>
              </a:lnSpc>
              <a:buClr>
                <a:srgbClr val="0070BA"/>
              </a:buClr>
              <a:buFont typeface="Wingdings" panose="05000000000000000000" pitchFamily="2" charset="2"/>
              <a:buChar char="v"/>
            </a:pPr>
            <a:r>
              <a:rPr lang="en-GB" sz="1800" kern="600">
                <a:effectLst/>
                <a:latin typeface="Open Sans" panose="020B0606030504020204" pitchFamily="34" charset="0"/>
                <a:ea typeface="MS Mincho" panose="02020609040205080304" pitchFamily="49" charset="-128"/>
              </a:rPr>
              <a:t>La respuesta no aplicable no es una opción para esta pregunta porque podría ser aplicable a todos los hogares si realmente están necesitados. Aunque los hogares que aplican esta estrategia podrían tener dudas a la hora de responder a esta pregunta, es necesario preguntar para saber si han alcanzado un nivel de emergencia y han empleado dicha estrategia. </a:t>
            </a:r>
          </a:p>
          <a:p>
            <a:pPr marL="342900" indent="-342900">
              <a:lnSpc>
                <a:spcPct val="100000"/>
              </a:lnSpc>
              <a:buClr>
                <a:srgbClr val="0070BA"/>
              </a:buClr>
              <a:buFont typeface="Wingdings" panose="05000000000000000000" pitchFamily="2" charset="2"/>
              <a:buChar char="v"/>
            </a:pPr>
            <a:r>
              <a:rPr lang="en-GB" sz="1800" spc="60">
                <a:latin typeface="Open Sans"/>
                <a:ea typeface="Open Sans"/>
                <a:cs typeface="Open Sans"/>
              </a:rPr>
              <a:t>Del mismo modo, no es posible "agotar" estas estrategias. El agotamiento de estas estrategias de supervivencia sólo se produce en situaciones catastróficas/de hambruna en las que casi se han agotado los medios de subsistencia de la comunidad. Por lo general, siempre hay más actividades ilegales a las que dedicarse, o extraños a los que pedir dinero. </a:t>
            </a:r>
          </a:p>
          <a:p>
            <a:pPr marL="342900" indent="-342900">
              <a:lnSpc>
                <a:spcPct val="100000"/>
              </a:lnSpc>
              <a:buClr>
                <a:srgbClr val="0070BA"/>
              </a:buClr>
              <a:buFont typeface="Wingdings" panose="05000000000000000000" pitchFamily="2" charset="2"/>
              <a:buChar char="v"/>
            </a:pPr>
            <a:r>
              <a:rPr lang="en-GB" sz="1800" spc="60">
                <a:latin typeface="Open Sans"/>
                <a:ea typeface="Open Sans"/>
                <a:cs typeface="Open Sans"/>
              </a:rPr>
              <a:t>Por lo tanto, si se observa una alta prevalencia de respuestas "N/A" o "no, agotado", los encuestadores que seleccionan estas respuestas deben ser identificados y reciclados. </a:t>
            </a:r>
            <a:endParaRPr lang="en-US" sz="1800" spc="60">
              <a:latin typeface="Open Sans"/>
              <a:ea typeface="Open Sans"/>
              <a:cs typeface="Open Sans"/>
            </a:endParaRPr>
          </a:p>
        </p:txBody>
      </p:sp>
    </p:spTree>
    <p:extLst>
      <p:ext uri="{BB962C8B-B14F-4D97-AF65-F5344CB8AC3E}">
        <p14:creationId xmlns:p14="http://schemas.microsoft.com/office/powerpoint/2010/main" val="28141295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Lcs-FS: cálculo</a:t>
            </a:r>
          </a:p>
        </p:txBody>
      </p:sp>
      <p:sp>
        <p:nvSpPr>
          <p:cNvPr id="22" name="TextBox 21">
            <a:extLst>
              <a:ext uri="{FF2B5EF4-FFF2-40B4-BE49-F238E27FC236}">
                <a16:creationId xmlns:a16="http://schemas.microsoft.com/office/drawing/2014/main" id="{845AE3E5-9674-445E-B4FF-AE4477728629}"/>
              </a:ext>
            </a:extLst>
          </p:cNvPr>
          <p:cNvSpPr txBox="1"/>
          <p:nvPr/>
        </p:nvSpPr>
        <p:spPr>
          <a:xfrm>
            <a:off x="842460" y="2651380"/>
            <a:ext cx="5146859" cy="2765885"/>
          </a:xfrm>
          <a:prstGeom prst="rect">
            <a:avLst/>
          </a:prstGeom>
          <a:noFill/>
        </p:spPr>
        <p:txBody>
          <a:bodyPr wrap="square">
            <a:spAutoFit/>
          </a:bodyPr>
          <a:lstStyle/>
          <a:p>
            <a:pPr>
              <a:lnSpc>
                <a:spcPct val="90000"/>
              </a:lnSpc>
              <a:spcBef>
                <a:spcPts val="1000"/>
              </a:spcBef>
            </a:pPr>
            <a:r>
              <a:rPr lang="en-US">
                <a:latin typeface="Open Sans" panose="020B0606030504020204" pitchFamily="34" charset="0"/>
                <a:ea typeface="Open Sans" panose="020B0606030504020204" pitchFamily="34" charset="0"/>
                <a:cs typeface="Open Sans" panose="020B0606030504020204" pitchFamily="34" charset="0"/>
              </a:rPr>
              <a:t>Construya una variable dicotómica para cada nivel de severidad de afrontamiento, que represente si un hogar adoptó o agotó alguna estrategia con ese nivel de severidad. </a:t>
            </a:r>
          </a:p>
          <a:p>
            <a:pPr>
              <a:lnSpc>
                <a:spcPct val="90000"/>
              </a:lnSpc>
              <a:spcBef>
                <a:spcPts val="1000"/>
              </a:spcBef>
            </a:pPr>
            <a:r>
              <a:rPr lang="en-US">
                <a:latin typeface="Open Sans" panose="020B0606030504020204" pitchFamily="34" charset="0"/>
                <a:ea typeface="Open Sans" panose="020B0606030504020204" pitchFamily="34" charset="0"/>
                <a:cs typeface="Open Sans" panose="020B0606030504020204" pitchFamily="34" charset="0"/>
              </a:rPr>
              <a:t>Es necesario crear tres variables dicotómicas: </a:t>
            </a:r>
          </a:p>
          <a:p>
            <a:pPr>
              <a:lnSpc>
                <a:spcPct val="90000"/>
              </a:lnSpc>
              <a:spcBef>
                <a:spcPts val="1000"/>
              </a:spcBef>
            </a:pPr>
            <a:r>
              <a:rPr lang="en-US" sz="1600">
                <a:latin typeface="Open Sans" panose="020B0606030504020204" pitchFamily="34" charset="0"/>
                <a:ea typeface="Open Sans" panose="020B0606030504020204" pitchFamily="34" charset="0"/>
                <a:cs typeface="Open Sans" panose="020B0606030504020204" pitchFamily="34" charset="0"/>
              </a:rPr>
              <a:t>- afrontamiento_del_estrés </a:t>
            </a:r>
          </a:p>
          <a:p>
            <a:pPr>
              <a:lnSpc>
                <a:spcPct val="90000"/>
              </a:lnSpc>
              <a:spcBef>
                <a:spcPts val="1000"/>
              </a:spcBef>
            </a:pPr>
            <a:r>
              <a:rPr lang="en-US" sz="1600">
                <a:latin typeface="Open Sans" panose="020B0606030504020204" pitchFamily="34" charset="0"/>
                <a:ea typeface="Open Sans" panose="020B0606030504020204" pitchFamily="34" charset="0"/>
                <a:cs typeface="Open Sans" panose="020B0606030504020204" pitchFamily="34" charset="0"/>
              </a:rPr>
              <a:t>- superación_de_crisis </a:t>
            </a:r>
          </a:p>
          <a:p>
            <a:pPr>
              <a:lnSpc>
                <a:spcPct val="90000"/>
              </a:lnSpc>
              <a:spcBef>
                <a:spcPts val="1000"/>
              </a:spcBef>
            </a:pPr>
            <a:r>
              <a:rPr lang="en-US" sz="1600" err="1">
                <a:latin typeface="Open Sans" panose="020B0606030504020204" pitchFamily="34" charset="0"/>
                <a:ea typeface="Open Sans" panose="020B0606030504020204" pitchFamily="34" charset="0"/>
                <a:cs typeface="Open Sans" panose="020B0606030504020204" pitchFamily="34" charset="0"/>
              </a:rPr>
              <a:t>- emergencia_coping</a:t>
            </a:r>
            <a:endParaRPr lang="en-US" sz="1600" spc="6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D2042041-A336-B526-4447-50CCB7A93D28}"/>
              </a:ext>
            </a:extLst>
          </p:cNvPr>
          <p:cNvSpPr txBox="1"/>
          <p:nvPr/>
        </p:nvSpPr>
        <p:spPr>
          <a:xfrm>
            <a:off x="6400893" y="2651380"/>
            <a:ext cx="5368290" cy="3016210"/>
          </a:xfrm>
          <a:prstGeom prst="rect">
            <a:avLst/>
          </a:prstGeom>
          <a:noFill/>
        </p:spPr>
        <p:txBody>
          <a:bodyPr wrap="square" lIns="91440" tIns="45720" rIns="91440" bIns="45720" anchor="t">
            <a:spAutoFit/>
          </a:bodyPr>
          <a:lstStyle/>
          <a:p>
            <a:r>
              <a:rPr lang="en-US">
                <a:latin typeface="Open Sans"/>
                <a:ea typeface="Open Sans"/>
                <a:cs typeface="Open Sans"/>
              </a:rPr>
              <a:t>A continuación, se construye una variable categórica que representa el nivel de gravedad de la estrategia más severa que adoptó o agotó un hogar. La variable categórica va de 1 a 4 y refleja uno de los cuatro grupos en los que se asignan los hogares:</a:t>
            </a:r>
          </a:p>
          <a:p>
            <a:endParaRPr lang="en-US">
              <a:latin typeface="Open Sans" panose="020B0606030504020204" pitchFamily="34" charset="0"/>
              <a:ea typeface="Open Sans" panose="020B0606030504020204" pitchFamily="34" charset="0"/>
              <a:cs typeface="Open Sans" panose="020B0606030504020204" pitchFamily="34" charset="0"/>
            </a:endParaRPr>
          </a:p>
          <a:p>
            <a:r>
              <a:rPr lang="en-US" sz="1600">
                <a:latin typeface="Open Sans"/>
                <a:ea typeface="Open Sans"/>
                <a:cs typeface="Open Sans"/>
              </a:rPr>
              <a:t>- no utilizar estrategias de estrés, crisis o emergencia</a:t>
            </a:r>
          </a:p>
          <a:p>
            <a:r>
              <a:rPr lang="en-US" sz="1600">
                <a:latin typeface="Open Sans"/>
                <a:ea typeface="Open Sans"/>
                <a:cs typeface="Open Sans"/>
              </a:rPr>
              <a:t>- uso de estrategias de estrés</a:t>
            </a:r>
          </a:p>
          <a:p>
            <a:r>
              <a:rPr lang="en-US" sz="1600">
                <a:latin typeface="Open Sans"/>
                <a:ea typeface="Open Sans"/>
                <a:cs typeface="Open Sans"/>
              </a:rPr>
              <a:t>- uso de estrategias de crisis</a:t>
            </a:r>
          </a:p>
          <a:p>
            <a:r>
              <a:rPr lang="en-US" sz="1600">
                <a:latin typeface="Open Sans"/>
                <a:ea typeface="Open Sans"/>
                <a:cs typeface="Open Sans"/>
              </a:rPr>
              <a:t>- uso de estrategias de emergencia</a:t>
            </a:r>
            <a:endParaRPr lang="ar-SY" sz="1600">
              <a:latin typeface="Open Sans"/>
              <a:ea typeface="Open Sans"/>
            </a:endParaRPr>
          </a:p>
        </p:txBody>
      </p:sp>
      <p:pic>
        <p:nvPicPr>
          <p:cNvPr id="13" name="Graphic 12" descr="Badge 1 outline">
            <a:extLst>
              <a:ext uri="{FF2B5EF4-FFF2-40B4-BE49-F238E27FC236}">
                <a16:creationId xmlns:a16="http://schemas.microsoft.com/office/drawing/2014/main" id="{77A596AB-51FD-16D4-9947-849492A63D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5364" y="1632143"/>
            <a:ext cx="914400" cy="914400"/>
          </a:xfrm>
          <a:prstGeom prst="rect">
            <a:avLst/>
          </a:prstGeom>
        </p:spPr>
      </p:pic>
      <p:pic>
        <p:nvPicPr>
          <p:cNvPr id="15" name="Graphic 14" descr="Badge outline">
            <a:extLst>
              <a:ext uri="{FF2B5EF4-FFF2-40B4-BE49-F238E27FC236}">
                <a16:creationId xmlns:a16="http://schemas.microsoft.com/office/drawing/2014/main" id="{4A8A7275-E21C-1E9E-57A5-80243EBD0D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75392" y="1632143"/>
            <a:ext cx="914400" cy="914400"/>
          </a:xfrm>
          <a:prstGeom prst="rect">
            <a:avLst/>
          </a:prstGeom>
        </p:spPr>
      </p:pic>
    </p:spTree>
    <p:extLst>
      <p:ext uri="{BB962C8B-B14F-4D97-AF65-F5344CB8AC3E}">
        <p14:creationId xmlns:p14="http://schemas.microsoft.com/office/powerpoint/2010/main" val="94609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22">
                                            <p:txEl>
                                              <p:pRg st="0" end="0"/>
                                            </p:txEl>
                                          </p:spTgt>
                                        </p:tgtEl>
                                        <p:attrNameLst>
                                          <p:attrName>style.color</p:attrName>
                                        </p:attrNameLst>
                                      </p:cBhvr>
                                      <p:to>
                                        <a:srgbClr val="A5852E"/>
                                      </p:to>
                                    </p:animClr>
                                    <p:animClr clrSpc="rgb" dir="cw">
                                      <p:cBhvr>
                                        <p:cTn id="7" dur="500" fill="hold"/>
                                        <p:tgtEl>
                                          <p:spTgt spid="22">
                                            <p:txEl>
                                              <p:pRg st="0" end="0"/>
                                            </p:txEl>
                                          </p:spTgt>
                                        </p:tgtEl>
                                        <p:attrNameLst>
                                          <p:attrName>fillcolor</p:attrName>
                                        </p:attrNameLst>
                                      </p:cBhvr>
                                      <p:to>
                                        <a:srgbClr val="A5852E"/>
                                      </p:to>
                                    </p:animClr>
                                    <p:set>
                                      <p:cBhvr>
                                        <p:cTn id="8" dur="500" fill="hold"/>
                                        <p:tgtEl>
                                          <p:spTgt spid="22">
                                            <p:txEl>
                                              <p:pRg st="0" end="0"/>
                                            </p:txEl>
                                          </p:spTgt>
                                        </p:tgtEl>
                                        <p:attrNameLst>
                                          <p:attrName>fill.type</p:attrName>
                                        </p:attrNameLst>
                                      </p:cBhvr>
                                      <p:to>
                                        <p:strVal val="solid"/>
                                      </p:to>
                                    </p:set>
                                    <p:set>
                                      <p:cBhvr>
                                        <p:cTn id="9" dur="500" fill="hold"/>
                                        <p:tgtEl>
                                          <p:spTgt spid="22">
                                            <p:txEl>
                                              <p:pRg st="0" end="0"/>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22">
                                            <p:txEl>
                                              <p:pRg st="1" end="1"/>
                                            </p:txEl>
                                          </p:spTgt>
                                        </p:tgtEl>
                                        <p:attrNameLst>
                                          <p:attrName>style.color</p:attrName>
                                        </p:attrNameLst>
                                      </p:cBhvr>
                                      <p:to>
                                        <a:srgbClr val="A5852E"/>
                                      </p:to>
                                    </p:animClr>
                                    <p:animClr clrSpc="rgb" dir="cw">
                                      <p:cBhvr>
                                        <p:cTn id="14" dur="500" fill="hold"/>
                                        <p:tgtEl>
                                          <p:spTgt spid="22">
                                            <p:txEl>
                                              <p:pRg st="1" end="1"/>
                                            </p:txEl>
                                          </p:spTgt>
                                        </p:tgtEl>
                                        <p:attrNameLst>
                                          <p:attrName>fillcolor</p:attrName>
                                        </p:attrNameLst>
                                      </p:cBhvr>
                                      <p:to>
                                        <a:srgbClr val="A5852E"/>
                                      </p:to>
                                    </p:animClr>
                                    <p:set>
                                      <p:cBhvr>
                                        <p:cTn id="15" dur="500" fill="hold"/>
                                        <p:tgtEl>
                                          <p:spTgt spid="22">
                                            <p:txEl>
                                              <p:pRg st="1" end="1"/>
                                            </p:txEl>
                                          </p:spTgt>
                                        </p:tgtEl>
                                        <p:attrNameLst>
                                          <p:attrName>fill.type</p:attrName>
                                        </p:attrNameLst>
                                      </p:cBhvr>
                                      <p:to>
                                        <p:strVal val="solid"/>
                                      </p:to>
                                    </p:set>
                                    <p:set>
                                      <p:cBhvr>
                                        <p:cTn id="16" dur="500" fill="hold"/>
                                        <p:tgtEl>
                                          <p:spTgt spid="22">
                                            <p:txEl>
                                              <p:pRg st="1" end="1"/>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22">
                                            <p:txEl>
                                              <p:pRg st="2" end="2"/>
                                            </p:txEl>
                                          </p:spTgt>
                                        </p:tgtEl>
                                        <p:attrNameLst>
                                          <p:attrName>style.color</p:attrName>
                                        </p:attrNameLst>
                                      </p:cBhvr>
                                      <p:to>
                                        <a:srgbClr val="A5852E"/>
                                      </p:to>
                                    </p:animClr>
                                    <p:animClr clrSpc="rgb" dir="cw">
                                      <p:cBhvr>
                                        <p:cTn id="21" dur="500" fill="hold"/>
                                        <p:tgtEl>
                                          <p:spTgt spid="22">
                                            <p:txEl>
                                              <p:pRg st="2" end="2"/>
                                            </p:txEl>
                                          </p:spTgt>
                                        </p:tgtEl>
                                        <p:attrNameLst>
                                          <p:attrName>fillcolor</p:attrName>
                                        </p:attrNameLst>
                                      </p:cBhvr>
                                      <p:to>
                                        <a:srgbClr val="A5852E"/>
                                      </p:to>
                                    </p:animClr>
                                    <p:set>
                                      <p:cBhvr>
                                        <p:cTn id="22" dur="500" fill="hold"/>
                                        <p:tgtEl>
                                          <p:spTgt spid="22">
                                            <p:txEl>
                                              <p:pRg st="2" end="2"/>
                                            </p:txEl>
                                          </p:spTgt>
                                        </p:tgtEl>
                                        <p:attrNameLst>
                                          <p:attrName>fill.type</p:attrName>
                                        </p:attrNameLst>
                                      </p:cBhvr>
                                      <p:to>
                                        <p:strVal val="solid"/>
                                      </p:to>
                                    </p:set>
                                    <p:set>
                                      <p:cBhvr>
                                        <p:cTn id="23" dur="500" fill="hold"/>
                                        <p:tgtEl>
                                          <p:spTgt spid="22">
                                            <p:txEl>
                                              <p:pRg st="2" end="2"/>
                                            </p:txEl>
                                          </p:spTgt>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9" presetClass="emph" presetSubtype="0" fill="hold" nodeType="clickEffect">
                                  <p:stCondLst>
                                    <p:cond delay="0"/>
                                  </p:stCondLst>
                                  <p:childTnLst>
                                    <p:animClr clrSpc="rgb" dir="cw">
                                      <p:cBhvr override="childStyle">
                                        <p:cTn id="27" dur="500" fill="hold"/>
                                        <p:tgtEl>
                                          <p:spTgt spid="22">
                                            <p:txEl>
                                              <p:pRg st="3" end="3"/>
                                            </p:txEl>
                                          </p:spTgt>
                                        </p:tgtEl>
                                        <p:attrNameLst>
                                          <p:attrName>style.color</p:attrName>
                                        </p:attrNameLst>
                                      </p:cBhvr>
                                      <p:to>
                                        <a:srgbClr val="A5852E"/>
                                      </p:to>
                                    </p:animClr>
                                    <p:animClr clrSpc="rgb" dir="cw">
                                      <p:cBhvr>
                                        <p:cTn id="28" dur="500" fill="hold"/>
                                        <p:tgtEl>
                                          <p:spTgt spid="22">
                                            <p:txEl>
                                              <p:pRg st="3" end="3"/>
                                            </p:txEl>
                                          </p:spTgt>
                                        </p:tgtEl>
                                        <p:attrNameLst>
                                          <p:attrName>fillcolor</p:attrName>
                                        </p:attrNameLst>
                                      </p:cBhvr>
                                      <p:to>
                                        <a:srgbClr val="A5852E"/>
                                      </p:to>
                                    </p:animClr>
                                    <p:set>
                                      <p:cBhvr>
                                        <p:cTn id="29" dur="500" fill="hold"/>
                                        <p:tgtEl>
                                          <p:spTgt spid="22">
                                            <p:txEl>
                                              <p:pRg st="3" end="3"/>
                                            </p:txEl>
                                          </p:spTgt>
                                        </p:tgtEl>
                                        <p:attrNameLst>
                                          <p:attrName>fill.type</p:attrName>
                                        </p:attrNameLst>
                                      </p:cBhvr>
                                      <p:to>
                                        <p:strVal val="solid"/>
                                      </p:to>
                                    </p:set>
                                    <p:set>
                                      <p:cBhvr>
                                        <p:cTn id="30" dur="500" fill="hold"/>
                                        <p:tgtEl>
                                          <p:spTgt spid="22">
                                            <p:txEl>
                                              <p:pRg st="3" end="3"/>
                                            </p:txEl>
                                          </p:spTgt>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22">
                                            <p:txEl>
                                              <p:pRg st="4" end="4"/>
                                            </p:txEl>
                                          </p:spTgt>
                                        </p:tgtEl>
                                        <p:attrNameLst>
                                          <p:attrName>style.color</p:attrName>
                                        </p:attrNameLst>
                                      </p:cBhvr>
                                      <p:to>
                                        <a:srgbClr val="A5852E"/>
                                      </p:to>
                                    </p:animClr>
                                    <p:animClr clrSpc="rgb" dir="cw">
                                      <p:cBhvr>
                                        <p:cTn id="35" dur="500" fill="hold"/>
                                        <p:tgtEl>
                                          <p:spTgt spid="22">
                                            <p:txEl>
                                              <p:pRg st="4" end="4"/>
                                            </p:txEl>
                                          </p:spTgt>
                                        </p:tgtEl>
                                        <p:attrNameLst>
                                          <p:attrName>fillcolor</p:attrName>
                                        </p:attrNameLst>
                                      </p:cBhvr>
                                      <p:to>
                                        <a:srgbClr val="A5852E"/>
                                      </p:to>
                                    </p:animClr>
                                    <p:set>
                                      <p:cBhvr>
                                        <p:cTn id="36" dur="500" fill="hold"/>
                                        <p:tgtEl>
                                          <p:spTgt spid="22">
                                            <p:txEl>
                                              <p:pRg st="4" end="4"/>
                                            </p:txEl>
                                          </p:spTgt>
                                        </p:tgtEl>
                                        <p:attrNameLst>
                                          <p:attrName>fill.type</p:attrName>
                                        </p:attrNameLst>
                                      </p:cBhvr>
                                      <p:to>
                                        <p:strVal val="solid"/>
                                      </p:to>
                                    </p:set>
                                    <p:set>
                                      <p:cBhvr>
                                        <p:cTn id="37" dur="500" fill="hold"/>
                                        <p:tgtEl>
                                          <p:spTgt spid="22">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 cálculo</a:t>
            </a:r>
          </a:p>
        </p:txBody>
      </p:sp>
      <p:sp>
        <p:nvSpPr>
          <p:cNvPr id="2" name="TextBox 1">
            <a:extLst>
              <a:ext uri="{FF2B5EF4-FFF2-40B4-BE49-F238E27FC236}">
                <a16:creationId xmlns:a16="http://schemas.microsoft.com/office/drawing/2014/main" id="{1EBDB8A1-B908-BC2E-9B96-8059F73C6F22}"/>
              </a:ext>
            </a:extLst>
          </p:cNvPr>
          <p:cNvSpPr txBox="1"/>
          <p:nvPr/>
        </p:nvSpPr>
        <p:spPr>
          <a:xfrm>
            <a:off x="1373828" y="1524001"/>
            <a:ext cx="8527256" cy="1569660"/>
          </a:xfrm>
          <a:prstGeom prst="rect">
            <a:avLst/>
          </a:prstGeom>
          <a:solidFill>
            <a:schemeClr val="accent5"/>
          </a:solidFill>
        </p:spPr>
        <p:txBody>
          <a:bodyPr wrap="square" lIns="91440" tIns="45720" rIns="91440" bIns="45720" rtlCol="0" anchor="t">
            <a:spAutoFit/>
          </a:bodyPr>
          <a:lstStyle/>
          <a:p>
            <a:r>
              <a:rPr lang="en-GB" sz="2400" err="1">
                <a:latin typeface="Open Sans"/>
                <a:ea typeface="Open Sans"/>
                <a:cs typeface="Open Sans"/>
              </a:rPr>
              <a:t>Independientemente</a:t>
            </a:r>
            <a:r>
              <a:rPr lang="en-GB" sz="2400">
                <a:latin typeface="Open Sans"/>
                <a:ea typeface="Open Sans"/>
                <a:cs typeface="Open Sans"/>
              </a:rPr>
              <a:t> del </a:t>
            </a:r>
            <a:r>
              <a:rPr lang="en-GB" sz="2400" err="1">
                <a:latin typeface="Open Sans"/>
                <a:ea typeface="Open Sans"/>
                <a:cs typeface="Open Sans"/>
              </a:rPr>
              <a:t>número</a:t>
            </a:r>
            <a:r>
              <a:rPr lang="en-GB" sz="2400">
                <a:latin typeface="Open Sans"/>
                <a:ea typeface="Open Sans"/>
                <a:cs typeface="Open Sans"/>
              </a:rPr>
              <a:t> de </a:t>
            </a:r>
            <a:r>
              <a:rPr lang="en-GB" sz="2400" err="1">
                <a:latin typeface="Open Sans"/>
                <a:ea typeface="Open Sans"/>
                <a:cs typeface="Open Sans"/>
              </a:rPr>
              <a:t>estrategias</a:t>
            </a:r>
            <a:r>
              <a:rPr lang="en-GB" sz="2400">
                <a:latin typeface="Open Sans"/>
                <a:ea typeface="Open Sans"/>
                <a:cs typeface="Open Sans"/>
              </a:rPr>
              <a:t> </a:t>
            </a:r>
            <a:r>
              <a:rPr lang="en-GB" sz="2400" err="1">
                <a:latin typeface="Open Sans"/>
                <a:ea typeface="Open Sans"/>
                <a:cs typeface="Open Sans"/>
              </a:rPr>
              <a:t>incluidas</a:t>
            </a:r>
            <a:r>
              <a:rPr lang="en-GB" sz="2400">
                <a:latin typeface="Open Sans"/>
                <a:ea typeface="Open Sans"/>
                <a:cs typeface="Open Sans"/>
              </a:rPr>
              <a:t> </a:t>
            </a:r>
            <a:r>
              <a:rPr lang="en-GB" sz="2400" err="1">
                <a:latin typeface="Open Sans"/>
                <a:ea typeface="Open Sans"/>
                <a:cs typeface="Open Sans"/>
              </a:rPr>
              <a:t>en</a:t>
            </a:r>
            <a:r>
              <a:rPr lang="en-GB" sz="2400">
                <a:latin typeface="Open Sans"/>
                <a:ea typeface="Open Sans"/>
                <a:cs typeface="Open Sans"/>
              </a:rPr>
              <a:t> </a:t>
            </a:r>
            <a:r>
              <a:rPr lang="en-GB" sz="2400" err="1">
                <a:latin typeface="Open Sans"/>
                <a:ea typeface="Open Sans"/>
                <a:cs typeface="Open Sans"/>
              </a:rPr>
              <a:t>el</a:t>
            </a:r>
            <a:r>
              <a:rPr lang="en-GB" sz="2400">
                <a:latin typeface="Open Sans"/>
                <a:ea typeface="Open Sans"/>
                <a:cs typeface="Open Sans"/>
              </a:rPr>
              <a:t> </a:t>
            </a:r>
            <a:r>
              <a:rPr lang="en-GB" sz="2400" err="1">
                <a:latin typeface="Open Sans"/>
                <a:ea typeface="Open Sans"/>
                <a:cs typeface="Open Sans"/>
              </a:rPr>
              <a:t>módulo</a:t>
            </a:r>
            <a:r>
              <a:rPr lang="en-GB" sz="2400">
                <a:latin typeface="Open Sans"/>
                <a:ea typeface="Open Sans"/>
                <a:cs typeface="Open Sans"/>
              </a:rPr>
              <a:t>, </a:t>
            </a:r>
            <a:r>
              <a:rPr lang="en-GB" sz="2400" err="1">
                <a:latin typeface="Open Sans"/>
                <a:ea typeface="Open Sans"/>
                <a:cs typeface="Open Sans"/>
              </a:rPr>
              <a:t>el</a:t>
            </a:r>
            <a:r>
              <a:rPr lang="en-GB" sz="2400">
                <a:latin typeface="Open Sans"/>
                <a:ea typeface="Open Sans"/>
                <a:cs typeface="Open Sans"/>
              </a:rPr>
              <a:t> </a:t>
            </a:r>
            <a:r>
              <a:rPr lang="en-GB" sz="2400" err="1">
                <a:latin typeface="Open Sans"/>
                <a:ea typeface="Open Sans"/>
                <a:cs typeface="Open Sans"/>
              </a:rPr>
              <a:t>indicador</a:t>
            </a:r>
            <a:r>
              <a:rPr lang="en-GB" sz="2400">
                <a:latin typeface="Open Sans"/>
                <a:ea typeface="Open Sans"/>
                <a:cs typeface="Open Sans"/>
              </a:rPr>
              <a:t> </a:t>
            </a:r>
            <a:r>
              <a:rPr lang="en-GB" sz="2400" err="1">
                <a:latin typeface="Open Sans"/>
                <a:ea typeface="Open Sans"/>
                <a:cs typeface="Open Sans"/>
              </a:rPr>
              <a:t>debe</a:t>
            </a:r>
            <a:r>
              <a:rPr lang="en-GB" sz="2400">
                <a:latin typeface="Open Sans"/>
                <a:ea typeface="Open Sans"/>
                <a:cs typeface="Open Sans"/>
              </a:rPr>
              <a:t> </a:t>
            </a:r>
            <a:r>
              <a:rPr lang="en-GB" sz="2400" err="1">
                <a:latin typeface="Open Sans"/>
                <a:ea typeface="Open Sans"/>
                <a:cs typeface="Open Sans"/>
              </a:rPr>
              <a:t>calcularse</a:t>
            </a:r>
            <a:r>
              <a:rPr lang="en-GB" sz="2400">
                <a:latin typeface="Open Sans"/>
                <a:ea typeface="Open Sans"/>
                <a:cs typeface="Open Sans"/>
              </a:rPr>
              <a:t> ÚNICAMENTE a </a:t>
            </a:r>
            <a:r>
              <a:rPr lang="en-GB" sz="2400" err="1">
                <a:latin typeface="Open Sans"/>
                <a:ea typeface="Open Sans"/>
                <a:cs typeface="Open Sans"/>
              </a:rPr>
              <a:t>partir</a:t>
            </a:r>
            <a:r>
              <a:rPr lang="en-GB" sz="2400">
                <a:latin typeface="Open Sans"/>
                <a:ea typeface="Open Sans"/>
                <a:cs typeface="Open Sans"/>
              </a:rPr>
              <a:t> de 10 </a:t>
            </a:r>
            <a:r>
              <a:rPr lang="en-GB" sz="2400" err="1">
                <a:latin typeface="Open Sans"/>
                <a:ea typeface="Open Sans"/>
                <a:cs typeface="Open Sans"/>
              </a:rPr>
              <a:t>estrategias</a:t>
            </a:r>
            <a:r>
              <a:rPr lang="en-GB" sz="2400">
                <a:latin typeface="Open Sans"/>
                <a:ea typeface="Open Sans"/>
                <a:cs typeface="Open Sans"/>
              </a:rPr>
              <a:t> (4 de </a:t>
            </a:r>
            <a:r>
              <a:rPr lang="en-GB" sz="2400" err="1">
                <a:latin typeface="Open Sans"/>
                <a:ea typeface="Open Sans"/>
                <a:cs typeface="Open Sans"/>
              </a:rPr>
              <a:t>estrés</a:t>
            </a:r>
            <a:r>
              <a:rPr lang="en-GB" sz="2400">
                <a:latin typeface="Open Sans"/>
                <a:ea typeface="Open Sans"/>
                <a:cs typeface="Open Sans"/>
              </a:rPr>
              <a:t>, 3 de crisis y 3 de </a:t>
            </a:r>
            <a:r>
              <a:rPr lang="en-GB" sz="2400" err="1">
                <a:latin typeface="Open Sans"/>
                <a:ea typeface="Open Sans"/>
                <a:cs typeface="Open Sans"/>
              </a:rPr>
              <a:t>emergencia</a:t>
            </a:r>
            <a:r>
              <a:rPr lang="en-GB" sz="2400">
                <a:latin typeface="Open Sans"/>
                <a:ea typeface="Open Sans"/>
                <a:cs typeface="Open Sans"/>
              </a:rPr>
              <a:t>).</a:t>
            </a:r>
            <a:endParaRPr lang="en-US" sz="2400"/>
          </a:p>
        </p:txBody>
      </p:sp>
      <p:pic>
        <p:nvPicPr>
          <p:cNvPr id="3" name="Graphic 2" descr="Warning with solid fill">
            <a:extLst>
              <a:ext uri="{FF2B5EF4-FFF2-40B4-BE49-F238E27FC236}">
                <a16:creationId xmlns:a16="http://schemas.microsoft.com/office/drawing/2014/main" id="{C7862730-DF0C-0BFD-DF05-7F1FAFE7BA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34610" y="2114269"/>
            <a:ext cx="911508" cy="911508"/>
          </a:xfrm>
          <a:prstGeom prst="rect">
            <a:avLst/>
          </a:prstGeom>
        </p:spPr>
      </p:pic>
      <p:sp>
        <p:nvSpPr>
          <p:cNvPr id="4" name="TextBox 3">
            <a:extLst>
              <a:ext uri="{FF2B5EF4-FFF2-40B4-BE49-F238E27FC236}">
                <a16:creationId xmlns:a16="http://schemas.microsoft.com/office/drawing/2014/main" id="{ADC9876A-48CC-603C-E635-0CA4FE745A51}"/>
              </a:ext>
            </a:extLst>
          </p:cNvPr>
          <p:cNvSpPr txBox="1"/>
          <p:nvPr/>
        </p:nvSpPr>
        <p:spPr>
          <a:xfrm>
            <a:off x="2366414" y="3238689"/>
            <a:ext cx="8740240" cy="2308324"/>
          </a:xfrm>
          <a:prstGeom prst="rect">
            <a:avLst/>
          </a:prstGeom>
          <a:noFill/>
        </p:spPr>
        <p:txBody>
          <a:bodyPr wrap="square" rtlCol="0">
            <a:spAutoFit/>
          </a:bodyPr>
          <a:lstStyle/>
          <a:p>
            <a:r>
              <a:rPr lang="en-US" b="1" spc="60">
                <a:latin typeface="Open Sans"/>
                <a:ea typeface="Open Sans"/>
                <a:cs typeface="Open Sans"/>
              </a:rPr>
              <a:t>¿</a:t>
            </a:r>
            <a:r>
              <a:rPr lang="en-US" b="1" spc="60" err="1">
                <a:latin typeface="Open Sans"/>
                <a:ea typeface="Open Sans"/>
                <a:cs typeface="Open Sans"/>
              </a:rPr>
              <a:t>Cómo</a:t>
            </a:r>
            <a:r>
              <a:rPr lang="en-US" b="1" spc="60">
                <a:latin typeface="Open Sans"/>
                <a:ea typeface="Open Sans"/>
                <a:cs typeface="Open Sans"/>
              </a:rPr>
              <a:t> </a:t>
            </a:r>
            <a:r>
              <a:rPr lang="en-US" b="1" spc="60" err="1">
                <a:latin typeface="Open Sans"/>
                <a:ea typeface="Open Sans"/>
                <a:cs typeface="Open Sans"/>
              </a:rPr>
              <a:t>seleccionar</a:t>
            </a:r>
            <a:r>
              <a:rPr lang="en-US" b="1" spc="60">
                <a:latin typeface="Open Sans"/>
                <a:ea typeface="Open Sans"/>
                <a:cs typeface="Open Sans"/>
              </a:rPr>
              <a:t> las </a:t>
            </a:r>
            <a:r>
              <a:rPr lang="en-US" b="1" spc="60" err="1">
                <a:latin typeface="Open Sans"/>
                <a:ea typeface="Open Sans"/>
                <a:cs typeface="Open Sans"/>
              </a:rPr>
              <a:t>diez</a:t>
            </a:r>
            <a:r>
              <a:rPr lang="en-US" b="1" spc="60">
                <a:latin typeface="Open Sans"/>
                <a:ea typeface="Open Sans"/>
                <a:cs typeface="Open Sans"/>
              </a:rPr>
              <a:t> </a:t>
            </a:r>
            <a:r>
              <a:rPr lang="en-GB" b="1" spc="60" err="1">
                <a:latin typeface="Open Sans"/>
                <a:ea typeface="Open Sans"/>
                <a:cs typeface="Open Sans"/>
              </a:rPr>
              <a:t>estrategias</a:t>
            </a:r>
            <a:r>
              <a:rPr lang="en-GB" b="1" spc="60">
                <a:latin typeface="Open Sans"/>
                <a:ea typeface="Open Sans"/>
                <a:cs typeface="Open Sans"/>
              </a:rPr>
              <a:t> que </a:t>
            </a:r>
            <a:r>
              <a:rPr lang="en-US" b="1" spc="60" err="1">
                <a:latin typeface="Open Sans"/>
                <a:ea typeface="Open Sans"/>
                <a:cs typeface="Open Sans"/>
              </a:rPr>
              <a:t>deben</a:t>
            </a:r>
            <a:r>
              <a:rPr lang="en-US" b="1" spc="60">
                <a:latin typeface="Open Sans"/>
                <a:ea typeface="Open Sans"/>
                <a:cs typeface="Open Sans"/>
              </a:rPr>
              <a:t> </a:t>
            </a:r>
            <a:r>
              <a:rPr lang="en-US" b="1" spc="60" err="1">
                <a:latin typeface="Open Sans"/>
                <a:ea typeface="Open Sans"/>
                <a:cs typeface="Open Sans"/>
              </a:rPr>
              <a:t>utilizarse</a:t>
            </a:r>
            <a:r>
              <a:rPr lang="en-US" b="1" spc="60">
                <a:latin typeface="Open Sans"/>
                <a:ea typeface="Open Sans"/>
                <a:cs typeface="Open Sans"/>
              </a:rPr>
              <a:t> </a:t>
            </a:r>
            <a:r>
              <a:rPr lang="en-GB" b="1" spc="60" err="1">
                <a:latin typeface="Open Sans"/>
                <a:ea typeface="Open Sans"/>
                <a:cs typeface="Open Sans"/>
              </a:rPr>
              <a:t>si</a:t>
            </a:r>
            <a:r>
              <a:rPr lang="en-GB" b="1" spc="60">
                <a:latin typeface="Open Sans"/>
                <a:ea typeface="Open Sans"/>
                <a:cs typeface="Open Sans"/>
              </a:rPr>
              <a:t> se dispone de </a:t>
            </a:r>
            <a:r>
              <a:rPr lang="en-GB" b="1" spc="60" err="1">
                <a:latin typeface="Open Sans"/>
                <a:ea typeface="Open Sans"/>
                <a:cs typeface="Open Sans"/>
              </a:rPr>
              <a:t>más</a:t>
            </a:r>
            <a:r>
              <a:rPr lang="en-GB" b="1" spc="60">
                <a:latin typeface="Open Sans"/>
                <a:ea typeface="Open Sans"/>
                <a:cs typeface="Open Sans"/>
              </a:rPr>
              <a:t> de las </a:t>
            </a:r>
            <a:r>
              <a:rPr lang="en-GB" b="1" spc="60" err="1">
                <a:latin typeface="Open Sans"/>
                <a:ea typeface="Open Sans"/>
                <a:cs typeface="Open Sans"/>
              </a:rPr>
              <a:t>diez</a:t>
            </a:r>
            <a:r>
              <a:rPr lang="en-GB" b="1" spc="60">
                <a:latin typeface="Open Sans"/>
                <a:ea typeface="Open Sans"/>
                <a:cs typeface="Open Sans"/>
              </a:rPr>
              <a:t> </a:t>
            </a:r>
            <a:r>
              <a:rPr lang="en-GB" b="1" spc="60" err="1">
                <a:latin typeface="Open Sans"/>
                <a:ea typeface="Open Sans"/>
                <a:cs typeface="Open Sans"/>
              </a:rPr>
              <a:t>estrategias</a:t>
            </a:r>
            <a:r>
              <a:rPr lang="en-GB" b="1" spc="60">
                <a:latin typeface="Open Sans"/>
                <a:ea typeface="Open Sans"/>
                <a:cs typeface="Open Sans"/>
              </a:rPr>
              <a:t> </a:t>
            </a:r>
            <a:r>
              <a:rPr lang="en-GB" b="1" spc="60" err="1">
                <a:latin typeface="Open Sans"/>
                <a:ea typeface="Open Sans"/>
                <a:cs typeface="Open Sans"/>
              </a:rPr>
              <a:t>requeridas</a:t>
            </a:r>
            <a:r>
              <a:rPr lang="en-US" b="1" spc="60">
                <a:latin typeface="Open Sans"/>
                <a:ea typeface="Open Sans"/>
                <a:cs typeface="Open Sans"/>
              </a:rPr>
              <a:t>?</a:t>
            </a:r>
          </a:p>
          <a:p>
            <a:endParaRPr lang="en-US" b="1" spc="60">
              <a:latin typeface="Open Sans"/>
              <a:ea typeface="Open Sans"/>
              <a:cs typeface="Open Sans"/>
            </a:endParaRPr>
          </a:p>
          <a:p>
            <a:pPr marL="285750" indent="-285750">
              <a:buFont typeface="Arial" panose="020B0604020202020204" pitchFamily="34" charset="0"/>
              <a:buChar char="•"/>
            </a:pPr>
            <a:r>
              <a:rPr lang="en-US" spc="60" err="1">
                <a:latin typeface="Open Sans"/>
                <a:ea typeface="Open Sans"/>
                <a:cs typeface="Open Sans"/>
              </a:rPr>
              <a:t>Omitir</a:t>
            </a:r>
            <a:r>
              <a:rPr lang="en-US" spc="60">
                <a:latin typeface="Open Sans"/>
                <a:ea typeface="Open Sans"/>
                <a:cs typeface="Open Sans"/>
              </a:rPr>
              <a:t> las </a:t>
            </a:r>
            <a:r>
              <a:rPr lang="en-US" spc="60" err="1">
                <a:latin typeface="Open Sans"/>
                <a:ea typeface="Open Sans"/>
                <a:cs typeface="Open Sans"/>
              </a:rPr>
              <a:t>estrategias</a:t>
            </a:r>
            <a:r>
              <a:rPr lang="en-US" spc="60">
                <a:latin typeface="Open Sans"/>
                <a:ea typeface="Open Sans"/>
                <a:cs typeface="Open Sans"/>
              </a:rPr>
              <a:t> que no se </a:t>
            </a:r>
            <a:r>
              <a:rPr lang="en-US" spc="60" err="1">
                <a:latin typeface="Open Sans"/>
                <a:ea typeface="Open Sans"/>
                <a:cs typeface="Open Sans"/>
              </a:rPr>
              <a:t>apliquen</a:t>
            </a:r>
            <a:r>
              <a:rPr lang="en-US" spc="60">
                <a:latin typeface="Open Sans"/>
                <a:ea typeface="Open Sans"/>
                <a:cs typeface="Open Sans"/>
              </a:rPr>
              <a:t> a </a:t>
            </a:r>
            <a:r>
              <a:rPr lang="en-US" spc="60" err="1">
                <a:latin typeface="Open Sans"/>
                <a:ea typeface="Open Sans"/>
                <a:cs typeface="Open Sans"/>
              </a:rPr>
              <a:t>más</a:t>
            </a:r>
            <a:r>
              <a:rPr lang="en-US" spc="60">
                <a:latin typeface="Open Sans"/>
                <a:ea typeface="Open Sans"/>
                <a:cs typeface="Open Sans"/>
              </a:rPr>
              <a:t> del 50% de un </a:t>
            </a:r>
            <a:r>
              <a:rPr lang="en-US" spc="60" err="1">
                <a:latin typeface="Open Sans"/>
                <a:ea typeface="Open Sans"/>
                <a:cs typeface="Open Sans"/>
              </a:rPr>
              <a:t>determinado</a:t>
            </a:r>
            <a:r>
              <a:rPr lang="en-US" spc="60">
                <a:latin typeface="Open Sans"/>
                <a:ea typeface="Open Sans"/>
                <a:cs typeface="Open Sans"/>
              </a:rPr>
              <a:t> </a:t>
            </a:r>
            <a:r>
              <a:rPr lang="en-US" spc="60" err="1">
                <a:latin typeface="Open Sans"/>
                <a:ea typeface="Open Sans"/>
                <a:cs typeface="Open Sans"/>
              </a:rPr>
              <a:t>grupo</a:t>
            </a:r>
            <a:r>
              <a:rPr lang="en-US" spc="60">
                <a:latin typeface="Open Sans"/>
                <a:ea typeface="Open Sans"/>
                <a:cs typeface="Open Sans"/>
              </a:rPr>
              <a:t> de población/</a:t>
            </a:r>
            <a:r>
              <a:rPr lang="en-US" spc="60" err="1">
                <a:latin typeface="Open Sans"/>
                <a:ea typeface="Open Sans"/>
                <a:cs typeface="Open Sans"/>
              </a:rPr>
              <a:t>estrato</a:t>
            </a:r>
            <a:r>
              <a:rPr lang="en-US" spc="60">
                <a:latin typeface="Open Sans"/>
                <a:ea typeface="Open Sans"/>
                <a:cs typeface="Open Sans"/>
              </a:rPr>
              <a:t>. </a:t>
            </a:r>
          </a:p>
          <a:p>
            <a:pPr marL="342900" indent="-342900">
              <a:buFont typeface="Arial" panose="020B0604020202020204" pitchFamily="34" charset="0"/>
              <a:buChar char="•"/>
            </a:pPr>
            <a:endParaRPr lang="en-US" spc="60">
              <a:latin typeface="Open Sans"/>
              <a:ea typeface="Open Sans"/>
              <a:cs typeface="Open Sans"/>
            </a:endParaRPr>
          </a:p>
          <a:p>
            <a:pPr marL="285750" indent="-285750">
              <a:buFont typeface="Arial" panose="020B0604020202020204" pitchFamily="34" charset="0"/>
              <a:buChar char="•"/>
            </a:pPr>
            <a:r>
              <a:rPr lang="en-US" spc="60">
                <a:latin typeface="Open Sans"/>
                <a:ea typeface="Open Sans"/>
                <a:cs typeface="Open Sans"/>
              </a:rPr>
              <a:t>Entre las </a:t>
            </a:r>
            <a:r>
              <a:rPr lang="en-US" spc="60" err="1">
                <a:latin typeface="Open Sans"/>
                <a:ea typeface="Open Sans"/>
                <a:cs typeface="Open Sans"/>
              </a:rPr>
              <a:t>estrategias</a:t>
            </a:r>
            <a:r>
              <a:rPr lang="en-US" spc="60">
                <a:latin typeface="Open Sans"/>
                <a:ea typeface="Open Sans"/>
                <a:cs typeface="Open Sans"/>
              </a:rPr>
              <a:t> que se </a:t>
            </a:r>
            <a:r>
              <a:rPr lang="en-US" spc="60" err="1">
                <a:latin typeface="Open Sans"/>
                <a:ea typeface="Open Sans"/>
                <a:cs typeface="Open Sans"/>
              </a:rPr>
              <a:t>aplican</a:t>
            </a:r>
            <a:r>
              <a:rPr lang="en-US" spc="60">
                <a:latin typeface="Open Sans"/>
                <a:ea typeface="Open Sans"/>
                <a:cs typeface="Open Sans"/>
              </a:rPr>
              <a:t> </a:t>
            </a:r>
            <a:r>
              <a:rPr lang="en-US" spc="60" err="1">
                <a:latin typeface="Open Sans"/>
                <a:ea typeface="Open Sans"/>
                <a:cs typeface="Open Sans"/>
              </a:rPr>
              <a:t>ampliamente</a:t>
            </a:r>
            <a:r>
              <a:rPr lang="en-US" spc="60">
                <a:latin typeface="Open Sans"/>
                <a:ea typeface="Open Sans"/>
                <a:cs typeface="Open Sans"/>
              </a:rPr>
              <a:t> </a:t>
            </a:r>
            <a:r>
              <a:rPr lang="en-US" spc="60" err="1">
                <a:latin typeface="Open Sans"/>
                <a:ea typeface="Open Sans"/>
                <a:cs typeface="Open Sans"/>
              </a:rPr>
              <a:t>en</a:t>
            </a:r>
            <a:r>
              <a:rPr lang="en-US" spc="60">
                <a:latin typeface="Open Sans"/>
                <a:ea typeface="Open Sans"/>
                <a:cs typeface="Open Sans"/>
              </a:rPr>
              <a:t> la población, </a:t>
            </a:r>
            <a:r>
              <a:rPr lang="en-US" spc="60" err="1">
                <a:latin typeface="Open Sans"/>
                <a:ea typeface="Open Sans"/>
                <a:cs typeface="Open Sans"/>
              </a:rPr>
              <a:t>suelen</a:t>
            </a:r>
            <a:r>
              <a:rPr lang="en-US" spc="60">
                <a:latin typeface="Open Sans"/>
                <a:ea typeface="Open Sans"/>
                <a:cs typeface="Open Sans"/>
              </a:rPr>
              <a:t> </a:t>
            </a:r>
            <a:r>
              <a:rPr lang="en-US" spc="60" err="1">
                <a:latin typeface="Open Sans"/>
                <a:ea typeface="Open Sans"/>
                <a:cs typeface="Open Sans"/>
              </a:rPr>
              <a:t>seleccionarse</a:t>
            </a:r>
            <a:r>
              <a:rPr lang="en-US" spc="60">
                <a:latin typeface="Open Sans"/>
                <a:ea typeface="Open Sans"/>
                <a:cs typeface="Open Sans"/>
              </a:rPr>
              <a:t> las que </a:t>
            </a:r>
            <a:r>
              <a:rPr lang="en-US" spc="60" err="1">
                <a:latin typeface="Open Sans"/>
                <a:ea typeface="Open Sans"/>
                <a:cs typeface="Open Sans"/>
              </a:rPr>
              <a:t>más</a:t>
            </a:r>
            <a:r>
              <a:rPr lang="en-US" spc="60">
                <a:latin typeface="Open Sans"/>
                <a:ea typeface="Open Sans"/>
                <a:cs typeface="Open Sans"/>
              </a:rPr>
              <a:t> se </a:t>
            </a:r>
            <a:r>
              <a:rPr lang="en-US" spc="60" err="1">
                <a:latin typeface="Open Sans"/>
                <a:ea typeface="Open Sans"/>
                <a:cs typeface="Open Sans"/>
              </a:rPr>
              <a:t>aplican</a:t>
            </a:r>
            <a:endParaRPr lang="en-US" spc="60">
              <a:latin typeface="Open Sans" charset="0"/>
              <a:ea typeface="Open Sans" charset="0"/>
              <a:cs typeface="Open Sans" charset="0"/>
            </a:endParaRPr>
          </a:p>
        </p:txBody>
      </p:sp>
    </p:spTree>
    <p:extLst>
      <p:ext uri="{BB962C8B-B14F-4D97-AF65-F5344CB8AC3E}">
        <p14:creationId xmlns:p14="http://schemas.microsoft.com/office/powerpoint/2010/main" val="387099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LCS-FS: GITHUB</a:t>
            </a:r>
          </a:p>
        </p:txBody>
      </p:sp>
      <p:sp>
        <p:nvSpPr>
          <p:cNvPr id="2" name="TextBox 1">
            <a:extLst>
              <a:ext uri="{FF2B5EF4-FFF2-40B4-BE49-F238E27FC236}">
                <a16:creationId xmlns:a16="http://schemas.microsoft.com/office/drawing/2014/main" id="{80E579A3-D519-80D4-3FAD-CB184C0AE95B}"/>
              </a:ext>
            </a:extLst>
          </p:cNvPr>
          <p:cNvSpPr txBox="1"/>
          <p:nvPr/>
        </p:nvSpPr>
        <p:spPr>
          <a:xfrm>
            <a:off x="10234597" y="6141585"/>
            <a:ext cx="1957403" cy="338554"/>
          </a:xfrm>
          <a:prstGeom prst="rect">
            <a:avLst/>
          </a:prstGeom>
          <a:noFill/>
        </p:spPr>
        <p:txBody>
          <a:bodyPr wrap="square" lIns="91440" tIns="45720" rIns="91440" bIns="45720" anchor="t">
            <a:spAutoFit/>
          </a:bodyPr>
          <a:lstStyle/>
          <a:p>
            <a:r>
              <a:rPr lang="en-US" sz="1600">
                <a:solidFill>
                  <a:schemeClr val="tx1">
                    <a:lumMod val="75000"/>
                  </a:schemeClr>
                </a:solidFill>
                <a:latin typeface="Open Sans"/>
                <a:ea typeface="Open Sans"/>
                <a:cs typeface="Open Sans"/>
                <a:hlinkClick r:id="rId3">
                  <a:extLst>
                    <a:ext uri="{A12FA001-AC4F-418D-AE19-62706E023703}">
                      <ahyp:hlinkClr xmlns:ahyp="http://schemas.microsoft.com/office/drawing/2018/hyperlinkcolor" val="tx"/>
                    </a:ext>
                  </a:extLst>
                </a:hlinkClick>
              </a:rPr>
              <a:t>GitHub </a:t>
            </a:r>
            <a:r>
              <a:rPr lang="en-US" sz="1600">
                <a:solidFill>
                  <a:schemeClr val="tx1">
                    <a:lumMod val="75000"/>
                  </a:schemeClr>
                </a:solidFill>
                <a:latin typeface="Open Sans"/>
                <a:ea typeface="Open Sans"/>
                <a:cs typeface="Open Sans"/>
              </a:rPr>
              <a:t>RAM </a:t>
            </a:r>
            <a:endPar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 name="Straight Arrow Connector 2">
            <a:extLst>
              <a:ext uri="{FF2B5EF4-FFF2-40B4-BE49-F238E27FC236}">
                <a16:creationId xmlns:a16="http://schemas.microsoft.com/office/drawing/2014/main" id="{FB701F91-EC12-60BC-3369-C1DC2DDAD576}"/>
              </a:ext>
            </a:extLst>
          </p:cNvPr>
          <p:cNvCxnSpPr>
            <a:cxnSpLocks/>
          </p:cNvCxnSpPr>
          <p:nvPr/>
        </p:nvCxnSpPr>
        <p:spPr>
          <a:xfrm>
            <a:off x="8533736" y="6362075"/>
            <a:ext cx="1577827" cy="0"/>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6" name="TextBox 5">
            <a:extLst>
              <a:ext uri="{FF2B5EF4-FFF2-40B4-BE49-F238E27FC236}">
                <a16:creationId xmlns:a16="http://schemas.microsoft.com/office/drawing/2014/main" id="{3B33C5D2-8741-D453-B44E-9FBF08812CF3}"/>
              </a:ext>
            </a:extLst>
          </p:cNvPr>
          <p:cNvSpPr txBox="1"/>
          <p:nvPr/>
        </p:nvSpPr>
        <p:spPr>
          <a:xfrm>
            <a:off x="4848448" y="6154697"/>
            <a:ext cx="3685289" cy="338554"/>
          </a:xfrm>
          <a:prstGeom prst="rect">
            <a:avLst/>
          </a:prstGeom>
          <a:noFill/>
        </p:spPr>
        <p:txBody>
          <a:bodyPr wrap="square">
            <a:spAutoFit/>
          </a:bodyPr>
          <a:lstStyle/>
          <a:p>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Encuentre los scripts de SPSS, STATA y R en </a:t>
            </a:r>
          </a:p>
        </p:txBody>
      </p:sp>
      <p:pic>
        <p:nvPicPr>
          <p:cNvPr id="7" name="Picture 6">
            <a:extLst>
              <a:ext uri="{FF2B5EF4-FFF2-40B4-BE49-F238E27FC236}">
                <a16:creationId xmlns:a16="http://schemas.microsoft.com/office/drawing/2014/main" id="{3DD7C45B-7C07-1E6D-647C-A0F2CFBD66A6}"/>
              </a:ext>
            </a:extLst>
          </p:cNvPr>
          <p:cNvPicPr>
            <a:picLocks noChangeAspect="1"/>
          </p:cNvPicPr>
          <p:nvPr/>
        </p:nvPicPr>
        <p:blipFill>
          <a:blip r:embed="rId4"/>
          <a:stretch>
            <a:fillRect/>
          </a:stretch>
        </p:blipFill>
        <p:spPr>
          <a:xfrm>
            <a:off x="1811308" y="1223738"/>
            <a:ext cx="7315200" cy="4878816"/>
          </a:xfrm>
          <a:prstGeom prst="rect">
            <a:avLst/>
          </a:prstGeom>
        </p:spPr>
      </p:pic>
      <p:sp>
        <p:nvSpPr>
          <p:cNvPr id="4" name="Rectangle 3">
            <a:extLst>
              <a:ext uri="{FF2B5EF4-FFF2-40B4-BE49-F238E27FC236}">
                <a16:creationId xmlns:a16="http://schemas.microsoft.com/office/drawing/2014/main" id="{2A9B5B64-AB6D-4A15-8007-03B93B3556D1}"/>
              </a:ext>
            </a:extLst>
          </p:cNvPr>
          <p:cNvSpPr/>
          <p:nvPr/>
        </p:nvSpPr>
        <p:spPr>
          <a:xfrm>
            <a:off x="2318525" y="3329608"/>
            <a:ext cx="1458345" cy="2730949"/>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98846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kern="1400" spc="230">
                <a:solidFill>
                  <a:srgbClr val="FFFFFE"/>
                </a:solidFill>
                <a:latin typeface="HALDEN SOLID" pitchFamily="2" charset="0"/>
                <a:ea typeface="Open Sans Extrabold" panose="020B0606030504020204" pitchFamily="34" charset="0"/>
                <a:cs typeface="Open Sans Extrabold" panose="020B0606030504020204" pitchFamily="34" charset="0"/>
              </a:rPr>
              <a:t>Informes</a:t>
            </a:r>
            <a:r>
              <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 </a:t>
            </a: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06787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BBD3F5-9DF0-CE83-2F23-01D1127D8196}"/>
              </a:ext>
            </a:extLst>
          </p:cNvPr>
          <p:cNvSpPr/>
          <p:nvPr/>
        </p:nvSpPr>
        <p:spPr>
          <a:xfrm>
            <a:off x="6096000" y="0"/>
            <a:ext cx="6096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486198" y="621896"/>
            <a:ext cx="11052002" cy="662558"/>
          </a:xfrm>
        </p:spPr>
        <p:txBody>
          <a:bodyPr anchor="t" anchorCtr="0"/>
          <a:lstStyle/>
          <a:p>
            <a:r>
              <a:rPr lang="en-GB" sz="3600" b="0" kern="1400" spc="230">
                <a:solidFill>
                  <a:schemeClr val="tx1"/>
                </a:solidFill>
                <a:latin typeface="HALDEN SOLID" pitchFamily="2" charset="0"/>
              </a:rPr>
              <a:t>LCS-FS: EJEMPLO DE INFORME </a:t>
            </a:r>
          </a:p>
        </p:txBody>
      </p:sp>
      <p:sp>
        <p:nvSpPr>
          <p:cNvPr id="2" name="Text Box 1">
            <a:extLst>
              <a:ext uri="{FF2B5EF4-FFF2-40B4-BE49-F238E27FC236}">
                <a16:creationId xmlns:a16="http://schemas.microsoft.com/office/drawing/2014/main" id="{D5756594-45C2-E317-4C98-165ADCA50092}"/>
              </a:ext>
            </a:extLst>
          </p:cNvPr>
          <p:cNvSpPr txBox="1">
            <a:spLocks noChangeArrowheads="1"/>
          </p:cNvSpPr>
          <p:nvPr/>
        </p:nvSpPr>
        <p:spPr bwMode="auto">
          <a:xfrm>
            <a:off x="6837875" y="1916429"/>
            <a:ext cx="4544828" cy="524510"/>
          </a:xfrm>
          <a:prstGeom prst="rect">
            <a:avLst/>
          </a:prstGeom>
          <a:solidFill>
            <a:schemeClr val="tx1">
              <a:lumMod val="50000"/>
            </a:schemeClr>
          </a:solid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GB" sz="1200" i="1" err="1">
                <a:solidFill>
                  <a:srgbClr val="FFFFFE"/>
                </a:solidFill>
                <a:effectLst/>
                <a:latin typeface="Open Sans" panose="020B0606030504020204" pitchFamily="34" charset="0"/>
                <a:ea typeface="MS Mincho" panose="02020609040205080304" pitchFamily="49" charset="-128"/>
                <a:cs typeface="Arial" panose="020B0604020202020204" pitchFamily="34" charset="0"/>
              </a:rPr>
              <a:t>Figura</a:t>
            </a:r>
            <a:r>
              <a:rPr lang="en-GB" sz="1200" i="1">
                <a:solidFill>
                  <a:srgbClr val="FFFFFE"/>
                </a:solidFill>
                <a:effectLst/>
                <a:latin typeface="Open Sans" panose="020B0606030504020204" pitchFamily="34" charset="0"/>
                <a:ea typeface="MS Mincho" panose="02020609040205080304" pitchFamily="49" charset="-128"/>
                <a:cs typeface="Arial" panose="020B0604020202020204" pitchFamily="34" charset="0"/>
              </a:rPr>
              <a:t> 1 - </a:t>
            </a:r>
            <a:r>
              <a:rPr lang="en-GB" sz="1200" i="1" err="1">
                <a:solidFill>
                  <a:srgbClr val="FFFFFE"/>
                </a:solidFill>
                <a:effectLst/>
                <a:latin typeface="Open Sans" panose="020B0606030504020204" pitchFamily="34" charset="0"/>
                <a:ea typeface="MS Mincho" panose="02020609040205080304" pitchFamily="49" charset="-128"/>
                <a:cs typeface="Arial" panose="020B0604020202020204" pitchFamily="34" charset="0"/>
              </a:rPr>
              <a:t>Proporción</a:t>
            </a:r>
            <a:r>
              <a:rPr lang="en-GB" sz="1200" i="1">
                <a:solidFill>
                  <a:srgbClr val="FFFFFE"/>
                </a:solidFill>
                <a:effectLst/>
                <a:latin typeface="Open Sans" panose="020B0606030504020204" pitchFamily="34" charset="0"/>
                <a:ea typeface="MS Mincho" panose="02020609040205080304" pitchFamily="49" charset="-128"/>
                <a:cs typeface="Arial" panose="020B0604020202020204" pitchFamily="34" charset="0"/>
              </a:rPr>
              <a:t> de </a:t>
            </a:r>
            <a:r>
              <a:rPr lang="en-GB" sz="1200" i="1" err="1">
                <a:solidFill>
                  <a:srgbClr val="FFFFFE"/>
                </a:solidFill>
                <a:effectLst/>
                <a:latin typeface="Open Sans" panose="020B0606030504020204" pitchFamily="34" charset="0"/>
                <a:ea typeface="MS Mincho" panose="02020609040205080304" pitchFamily="49" charset="-128"/>
                <a:cs typeface="Arial" panose="020B0604020202020204" pitchFamily="34" charset="0"/>
              </a:rPr>
              <a:t>hogares</a:t>
            </a:r>
            <a:r>
              <a:rPr lang="en-GB" sz="1200" i="1">
                <a:solidFill>
                  <a:srgbClr val="FFFFFE"/>
                </a:solidFill>
                <a:effectLst/>
                <a:latin typeface="Open Sans" panose="020B0606030504020204" pitchFamily="34" charset="0"/>
                <a:ea typeface="MS Mincho" panose="02020609040205080304" pitchFamily="49" charset="-128"/>
                <a:cs typeface="Arial" panose="020B0604020202020204" pitchFamily="34" charset="0"/>
              </a:rPr>
              <a:t> que </a:t>
            </a:r>
            <a:r>
              <a:rPr lang="en-GB" sz="1200" i="1" err="1">
                <a:solidFill>
                  <a:srgbClr val="FFFFFE"/>
                </a:solidFill>
                <a:effectLst/>
                <a:latin typeface="Open Sans" panose="020B0606030504020204" pitchFamily="34" charset="0"/>
                <a:ea typeface="MS Mincho" panose="02020609040205080304" pitchFamily="49" charset="-128"/>
                <a:cs typeface="Arial" panose="020B0604020202020204" pitchFamily="34" charset="0"/>
              </a:rPr>
              <a:t>recurren</a:t>
            </a:r>
            <a:r>
              <a:rPr lang="en-GB" sz="1200" i="1">
                <a:solidFill>
                  <a:srgbClr val="FFFFFE"/>
                </a:solidFill>
                <a:effectLst/>
                <a:latin typeface="Open Sans" panose="020B0606030504020204" pitchFamily="34" charset="0"/>
                <a:ea typeface="MS Mincho" panose="02020609040205080304" pitchFamily="49" charset="-128"/>
                <a:cs typeface="Arial" panose="020B0604020202020204" pitchFamily="34" charset="0"/>
              </a:rPr>
              <a:t> a </a:t>
            </a:r>
            <a:r>
              <a:rPr lang="en-GB" sz="1200" i="1" err="1">
                <a:solidFill>
                  <a:srgbClr val="FFFFFE"/>
                </a:solidFill>
                <a:effectLst/>
                <a:latin typeface="Open Sans" panose="020B0606030504020204" pitchFamily="34" charset="0"/>
                <a:ea typeface="MS Mincho" panose="02020609040205080304" pitchFamily="49" charset="-128"/>
                <a:cs typeface="Arial" panose="020B0604020202020204" pitchFamily="34" charset="0"/>
              </a:rPr>
              <a:t>estrategias</a:t>
            </a:r>
            <a:r>
              <a:rPr lang="en-GB" sz="1200" i="1">
                <a:solidFill>
                  <a:srgbClr val="FFFFFE"/>
                </a:solidFill>
                <a:effectLst/>
                <a:latin typeface="Open Sans" panose="020B0606030504020204" pitchFamily="34" charset="0"/>
                <a:ea typeface="MS Mincho" panose="02020609040205080304" pitchFamily="49" charset="-128"/>
                <a:cs typeface="Arial" panose="020B0604020202020204" pitchFamily="34" charset="0"/>
              </a:rPr>
              <a:t> de </a:t>
            </a:r>
            <a:r>
              <a:rPr lang="en-GB" sz="1200" i="1" err="1">
                <a:solidFill>
                  <a:srgbClr val="FFFFFE"/>
                </a:solidFill>
                <a:effectLst/>
                <a:latin typeface="Open Sans" panose="020B0606030504020204" pitchFamily="34" charset="0"/>
                <a:ea typeface="MS Mincho" panose="02020609040205080304" pitchFamily="49" charset="-128"/>
                <a:cs typeface="Arial" panose="020B0604020202020204" pitchFamily="34" charset="0"/>
              </a:rPr>
              <a:t>afrontamiento</a:t>
            </a:r>
            <a:r>
              <a:rPr lang="en-GB" sz="1200" i="1">
                <a:solidFill>
                  <a:srgbClr val="FFFFFE"/>
                </a:solidFill>
                <a:effectLst/>
                <a:latin typeface="Open Sans" panose="020B0606030504020204" pitchFamily="34" charset="0"/>
                <a:ea typeface="MS Mincho" panose="02020609040205080304" pitchFamily="49" charset="-128"/>
                <a:cs typeface="Arial" panose="020B0604020202020204" pitchFamily="34" charset="0"/>
              </a:rPr>
              <a:t> de </a:t>
            </a:r>
            <a:r>
              <a:rPr lang="en-GB" sz="1200" i="1" err="1">
                <a:solidFill>
                  <a:srgbClr val="FFFFFE"/>
                </a:solidFill>
                <a:effectLst/>
                <a:latin typeface="Open Sans" panose="020B0606030504020204" pitchFamily="34" charset="0"/>
                <a:ea typeface="MS Mincho" panose="02020609040205080304" pitchFamily="49" charset="-128"/>
                <a:cs typeface="Arial" panose="020B0604020202020204" pitchFamily="34" charset="0"/>
              </a:rPr>
              <a:t>medios</a:t>
            </a:r>
            <a:r>
              <a:rPr lang="en-GB" sz="1200" i="1">
                <a:solidFill>
                  <a:srgbClr val="FFFFFE"/>
                </a:solidFill>
                <a:effectLst/>
                <a:latin typeface="Open Sans" panose="020B0606030504020204" pitchFamily="34" charset="0"/>
                <a:ea typeface="MS Mincho" panose="02020609040205080304" pitchFamily="49" charset="-128"/>
                <a:cs typeface="Arial" panose="020B0604020202020204" pitchFamily="34" charset="0"/>
              </a:rPr>
              <a:t> de </a:t>
            </a:r>
            <a:r>
              <a:rPr lang="en-GB" sz="1200" i="1" err="1">
                <a:solidFill>
                  <a:srgbClr val="FFFFFE"/>
                </a:solidFill>
                <a:effectLst/>
                <a:latin typeface="Open Sans" panose="020B0606030504020204" pitchFamily="34" charset="0"/>
                <a:ea typeface="MS Mincho" panose="02020609040205080304" pitchFamily="49" charset="-128"/>
                <a:cs typeface="Arial" panose="020B0604020202020204" pitchFamily="34" charset="0"/>
              </a:rPr>
              <a:t>vida</a:t>
            </a:r>
            <a:r>
              <a:rPr lang="en-GB" sz="1200" i="1">
                <a:solidFill>
                  <a:srgbClr val="FFFFFE"/>
                </a:solidFill>
                <a:effectLst/>
                <a:latin typeface="Open Sans" panose="020B0606030504020204" pitchFamily="34" charset="0"/>
                <a:ea typeface="MS Mincho" panose="02020609040205080304" pitchFamily="49" charset="-128"/>
                <a:cs typeface="Arial" panose="020B0604020202020204" pitchFamily="34" charset="0"/>
              </a:rPr>
              <a:t> para </a:t>
            </a:r>
            <a:r>
              <a:rPr lang="en-GB" sz="1200" i="1" err="1">
                <a:solidFill>
                  <a:srgbClr val="FFFFFE"/>
                </a:solidFill>
                <a:effectLst/>
                <a:latin typeface="Open Sans" panose="020B0606030504020204" pitchFamily="34" charset="0"/>
                <a:ea typeface="MS Mincho" panose="02020609040205080304" pitchFamily="49" charset="-128"/>
                <a:cs typeface="Arial" panose="020B0604020202020204" pitchFamily="34" charset="0"/>
              </a:rPr>
              <a:t>su</a:t>
            </a:r>
            <a:r>
              <a:rPr lang="en-GB" sz="1200" i="1">
                <a:solidFill>
                  <a:srgbClr val="FFFFFE"/>
                </a:solidFill>
                <a:effectLst/>
                <a:latin typeface="Open Sans" panose="020B0606030504020204" pitchFamily="34" charset="0"/>
                <a:ea typeface="MS Mincho" panose="02020609040205080304" pitchFamily="49" charset="-128"/>
                <a:cs typeface="Arial" panose="020B0604020202020204" pitchFamily="34" charset="0"/>
              </a:rPr>
              <a:t> </a:t>
            </a:r>
            <a:r>
              <a:rPr lang="en-GB" sz="1200" i="1" err="1">
                <a:solidFill>
                  <a:srgbClr val="FFFFFE"/>
                </a:solidFill>
                <a:effectLst/>
                <a:latin typeface="Open Sans" panose="020B0606030504020204" pitchFamily="34" charset="0"/>
                <a:ea typeface="MS Mincho" panose="02020609040205080304" pitchFamily="49" charset="-128"/>
                <a:cs typeface="Arial" panose="020B0604020202020204" pitchFamily="34" charset="0"/>
              </a:rPr>
              <a:t>seguridad</a:t>
            </a:r>
            <a:r>
              <a:rPr lang="en-GB" sz="1200" i="1">
                <a:solidFill>
                  <a:srgbClr val="FFFFFE"/>
                </a:solidFill>
                <a:effectLst/>
                <a:latin typeface="Open Sans" panose="020B0606030504020204" pitchFamily="34" charset="0"/>
                <a:ea typeface="MS Mincho" panose="02020609040205080304" pitchFamily="49" charset="-128"/>
                <a:cs typeface="Arial" panose="020B0604020202020204" pitchFamily="34" charset="0"/>
              </a:rPr>
              <a:t> alimentaria</a:t>
            </a:r>
            <a:endParaRPr lang="en-US" sz="1600">
              <a:solidFill>
                <a:srgbClr val="FFFFFE"/>
              </a:solidFill>
              <a:effectLst/>
              <a:latin typeface="Open Sans" panose="020B0606030504020204" pitchFamily="34" charset="0"/>
              <a:ea typeface="MS Mincho" panose="02020609040205080304" pitchFamily="49" charset="-128"/>
              <a:cs typeface="Arial" panose="020B0604020202020204" pitchFamily="34" charset="0"/>
            </a:endParaRPr>
          </a:p>
        </p:txBody>
      </p:sp>
      <p:graphicFrame>
        <p:nvGraphicFramePr>
          <p:cNvPr id="3" name="Chart 2">
            <a:extLst>
              <a:ext uri="{FF2B5EF4-FFF2-40B4-BE49-F238E27FC236}">
                <a16:creationId xmlns:a16="http://schemas.microsoft.com/office/drawing/2014/main" id="{9E76C1D3-96DC-67E6-EBD0-3B5F72F39964}"/>
              </a:ext>
            </a:extLst>
          </p:cNvPr>
          <p:cNvGraphicFramePr/>
          <p:nvPr>
            <p:extLst>
              <p:ext uri="{D42A27DB-BD31-4B8C-83A1-F6EECF244321}">
                <p14:modId xmlns:p14="http://schemas.microsoft.com/office/powerpoint/2010/main" val="2014533010"/>
              </p:ext>
            </p:extLst>
          </p:nvPr>
        </p:nvGraphicFramePr>
        <p:xfrm>
          <a:off x="6837875" y="2440939"/>
          <a:ext cx="4444648" cy="2961378"/>
        </p:xfrm>
        <a:graphic>
          <a:graphicData uri="http://schemas.openxmlformats.org/drawingml/2006/chart">
            <c:chart xmlns:c="http://schemas.openxmlformats.org/drawingml/2006/chart" xmlns:r="http://schemas.openxmlformats.org/officeDocument/2006/relationships" r:id="rId3"/>
          </a:graphicData>
        </a:graphic>
      </p:graphicFrame>
      <p:sp>
        <p:nvSpPr>
          <p:cNvPr id="7" name="Content Placeholder 2">
            <a:extLst>
              <a:ext uri="{FF2B5EF4-FFF2-40B4-BE49-F238E27FC236}">
                <a16:creationId xmlns:a16="http://schemas.microsoft.com/office/drawing/2014/main" id="{8AC35FF6-7AB9-BE22-7564-C6642930548A}"/>
              </a:ext>
            </a:extLst>
          </p:cNvPr>
          <p:cNvSpPr txBox="1">
            <a:spLocks/>
          </p:cNvSpPr>
          <p:nvPr/>
        </p:nvSpPr>
        <p:spPr>
          <a:xfrm>
            <a:off x="553339" y="1817763"/>
            <a:ext cx="5375059"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a:latin typeface="Open Sans" panose="020B0606030504020204" pitchFamily="34" charset="0"/>
                <a:ea typeface="Calibri" panose="020F0502020204030204" pitchFamily="34" charset="0"/>
                <a:cs typeface="Times New Roman" panose="02020603050405020304" pitchFamily="18" charset="0"/>
              </a:rPr>
              <a:t>"Los resultados del análisis del indicador LCS-FS han mostrado que el 47% de los hogares entrevistados declararon haber recurrido a estrategias de supervivencia el mes anterior o haberlas agotado en los últimos 12 meses por falta de alimentos o de dinero para comprarlos. </a:t>
            </a:r>
          </a:p>
          <a:p>
            <a:pPr marL="0" indent="0">
              <a:buNone/>
            </a:pPr>
            <a:r>
              <a:rPr lang="en-US" sz="1800">
                <a:latin typeface="Open Sans" panose="020B0606030504020204" pitchFamily="34" charset="0"/>
                <a:ea typeface="Calibri" panose="020F0502020204030204" pitchFamily="34" charset="0"/>
                <a:cs typeface="Times New Roman" panose="02020603050405020304" pitchFamily="18" charset="0"/>
              </a:rPr>
              <a:t>Las comparaciones entre hogares encabezados por mujeres y por hombres han mostrado una mayor proporción de los encabezados por mujeres que recurren a estrategias de afrontamiento del estrés debido a la falta de alimentos o de dinero para comprarlos. Esto puede explicarse por las limitadas oportunidades de trabajo de las mujeres. "</a:t>
            </a:r>
          </a:p>
        </p:txBody>
      </p:sp>
    </p:spTree>
    <p:extLst>
      <p:ext uri="{BB962C8B-B14F-4D97-AF65-F5344CB8AC3E}">
        <p14:creationId xmlns:p14="http://schemas.microsoft.com/office/powerpoint/2010/main" val="1143575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marL="0" indent="0">
              <a:lnSpc>
                <a:spcPts val="2700"/>
              </a:lnSpc>
              <a:buNone/>
            </a:pPr>
            <a:endParaRPr lang="en-US" spc="60"/>
          </a:p>
          <a:p>
            <a:pPr marL="0" indent="0">
              <a:lnSpc>
                <a:spcPts val="2700"/>
              </a:lnSpc>
              <a:buNone/>
            </a:pPr>
            <a:r>
              <a:rPr lang="es-CO" sz="2400" spc="60">
                <a:latin typeface="Open Sans"/>
                <a:ea typeface="Open Sans"/>
                <a:cs typeface="Open Sans"/>
              </a:rPr>
              <a:t>Discutir los objetivos del módulo, es decir, obtener información sobre las estrategias de afrontamiento (para la seguridad alimentaria) aplicadas por los hogares de la población destinataria. Esto incluye la capacidad de los hogares para hacer frente a crisis recientes y la capacidad para superar crisis futuras. </a:t>
            </a:r>
            <a:endParaRPr lang="es-CO" sz="2400" spc="60"/>
          </a:p>
          <a:p>
            <a:pPr marL="0" indent="0">
              <a:lnSpc>
                <a:spcPct val="90000"/>
              </a:lnSpc>
              <a:buNone/>
            </a:pPr>
            <a:endParaRPr lang="es-CO" sz="2400" spc="60">
              <a:latin typeface="Open Sans"/>
              <a:ea typeface="Open Sans"/>
              <a:cs typeface="Open Sans"/>
            </a:endParaRPr>
          </a:p>
          <a:p>
            <a:pPr marL="0" indent="0">
              <a:lnSpc>
                <a:spcPct val="90000"/>
              </a:lnSpc>
              <a:buNone/>
            </a:pPr>
            <a:r>
              <a:rPr lang="es-CO" sz="2400" spc="60">
                <a:latin typeface="Open Sans"/>
                <a:ea typeface="Open Sans"/>
                <a:cs typeface="Open Sans"/>
              </a:rPr>
              <a:t>Explicar el rol de este indicador en la definición de la inseguridad alimentaria y el uso de la información, interna y externamente. De este modo, los encuestadores comprenden claramente la importancia de los datos que van a recoger. </a:t>
            </a:r>
            <a:endParaRPr lang="en-GB"/>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LCS-fs: instrucciones de formación 1</a:t>
            </a:r>
          </a:p>
        </p:txBody>
      </p:sp>
    </p:spTree>
    <p:extLst>
      <p:ext uri="{BB962C8B-B14F-4D97-AF65-F5344CB8AC3E}">
        <p14:creationId xmlns:p14="http://schemas.microsoft.com/office/powerpoint/2010/main" val="20639353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5E37D-5B03-D878-508B-484F5F26C341}"/>
              </a:ext>
            </a:extLst>
          </p:cNvPr>
          <p:cNvSpPr>
            <a:spLocks noGrp="1"/>
          </p:cNvSpPr>
          <p:nvPr>
            <p:ph type="title"/>
          </p:nvPr>
        </p:nvSpPr>
        <p:spPr/>
        <p:txBody>
          <a:bodyPr/>
          <a:lstStyle/>
          <a:p>
            <a:r>
              <a:rPr lang="es-AR" dirty="0"/>
              <a:t>Recordatorio: utilice los colores estándar </a:t>
            </a:r>
          </a:p>
        </p:txBody>
      </p:sp>
      <p:sp>
        <p:nvSpPr>
          <p:cNvPr id="4" name="Title 1">
            <a:extLst>
              <a:ext uri="{FF2B5EF4-FFF2-40B4-BE49-F238E27FC236}">
                <a16:creationId xmlns:a16="http://schemas.microsoft.com/office/drawing/2014/main" id="{2ED6842B-19CE-CE86-237E-113D50B5EC20}"/>
              </a:ext>
            </a:extLst>
          </p:cNvPr>
          <p:cNvSpPr txBox="1">
            <a:spLocks/>
          </p:cNvSpPr>
          <p:nvPr/>
        </p:nvSpPr>
        <p:spPr>
          <a:xfrm>
            <a:off x="560259" y="2512947"/>
            <a:ext cx="1470329" cy="1152000"/>
          </a:xfrm>
          <a:prstGeom prst="rect">
            <a:avLst/>
          </a:prstGeom>
        </p:spPr>
        <p:txBody>
          <a:bodyPr vert="horz" lIns="91440" tIns="45720" rIns="91440" bIns="45720" rtlCol="0" anchor="ctr">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sz="1200">
                <a:solidFill>
                  <a:srgbClr val="0275B3"/>
                </a:solidFill>
              </a:rPr>
              <a:t>Estrategias de subsistencia para necesidades esenciales (LCS)</a:t>
            </a:r>
          </a:p>
        </p:txBody>
      </p:sp>
      <p:sp>
        <p:nvSpPr>
          <p:cNvPr id="5" name="Title 1">
            <a:extLst>
              <a:ext uri="{FF2B5EF4-FFF2-40B4-BE49-F238E27FC236}">
                <a16:creationId xmlns:a16="http://schemas.microsoft.com/office/drawing/2014/main" id="{9ED03498-B0A8-E668-FC75-930241F72303}"/>
              </a:ext>
            </a:extLst>
          </p:cNvPr>
          <p:cNvSpPr txBox="1">
            <a:spLocks/>
          </p:cNvSpPr>
          <p:nvPr/>
        </p:nvSpPr>
        <p:spPr>
          <a:xfrm>
            <a:off x="3104442" y="2457623"/>
            <a:ext cx="1274152" cy="1152000"/>
          </a:xfrm>
          <a:prstGeom prst="rect">
            <a:avLst/>
          </a:prstGeom>
        </p:spPr>
        <p:txBody>
          <a:bodyPr vert="horz" lIns="91440" tIns="45720" rIns="91440" bIns="45720" rtlCol="0" anchor="ctr">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GB" sz="1000" b="0" dirty="0">
                <a:solidFill>
                  <a:srgbClr val="323232"/>
                </a:solidFill>
                <a:latin typeface="Open Sans" panose="020B0606030504020204" pitchFamily="34" charset="0"/>
                <a:ea typeface="Open Sans" panose="020B0606030504020204" pitchFamily="34" charset="0"/>
                <a:cs typeface="Open Sans" panose="020B0606030504020204" pitchFamily="34" charset="0"/>
              </a:rPr>
              <a:t>HEX </a:t>
            </a:r>
            <a:r>
              <a:rPr lang="en-GB" sz="1000" dirty="0">
                <a:solidFill>
                  <a:srgbClr val="323232"/>
                </a:solidFill>
                <a:latin typeface="Open Sans" panose="020B0606030504020204" pitchFamily="34" charset="0"/>
                <a:ea typeface="Open Sans" panose="020B0606030504020204" pitchFamily="34" charset="0"/>
                <a:cs typeface="Open Sans" panose="020B0606030504020204" pitchFamily="34" charset="0"/>
              </a:rPr>
              <a:t>#ECE1B1</a:t>
            </a:r>
          </a:p>
          <a:p>
            <a:pPr>
              <a:spcAft>
                <a:spcPts val="600"/>
              </a:spcAft>
            </a:pPr>
            <a:r>
              <a:rPr lang="en-GB" sz="1000" b="0" dirty="0">
                <a:solidFill>
                  <a:srgbClr val="323232"/>
                </a:solidFill>
                <a:latin typeface="Open Sans" panose="020B0606030504020204" pitchFamily="34" charset="0"/>
                <a:ea typeface="Open Sans" panose="020B0606030504020204" pitchFamily="34" charset="0"/>
                <a:cs typeface="Open Sans" panose="020B0606030504020204" pitchFamily="34" charset="0"/>
              </a:rPr>
              <a:t>RGB</a:t>
            </a:r>
            <a:r>
              <a:rPr lang="en-GB" sz="1000" dirty="0">
                <a:solidFill>
                  <a:srgbClr val="323232"/>
                </a:solidFill>
                <a:latin typeface="Open Sans" panose="020B0606030504020204" pitchFamily="34" charset="0"/>
                <a:ea typeface="Open Sans" panose="020B0606030504020204" pitchFamily="34" charset="0"/>
                <a:cs typeface="Open Sans" panose="020B0606030504020204" pitchFamily="34" charset="0"/>
              </a:rPr>
              <a:t> 236, 225, 177</a:t>
            </a:r>
          </a:p>
        </p:txBody>
      </p:sp>
      <p:sp>
        <p:nvSpPr>
          <p:cNvPr id="6" name="Oval 5">
            <a:extLst>
              <a:ext uri="{FF2B5EF4-FFF2-40B4-BE49-F238E27FC236}">
                <a16:creationId xmlns:a16="http://schemas.microsoft.com/office/drawing/2014/main" id="{7C764452-82B6-34BD-CDC3-793732565622}"/>
              </a:ext>
            </a:extLst>
          </p:cNvPr>
          <p:cNvSpPr/>
          <p:nvPr/>
        </p:nvSpPr>
        <p:spPr>
          <a:xfrm>
            <a:off x="2006389" y="2512947"/>
            <a:ext cx="1098054" cy="1041352"/>
          </a:xfrm>
          <a:prstGeom prst="ellipse">
            <a:avLst/>
          </a:prstGeom>
          <a:solidFill>
            <a:srgbClr val="ECE1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7" name="Oval 6">
            <a:extLst>
              <a:ext uri="{FF2B5EF4-FFF2-40B4-BE49-F238E27FC236}">
                <a16:creationId xmlns:a16="http://schemas.microsoft.com/office/drawing/2014/main" id="{605A85FE-D1E7-72FA-17A7-67B256E8654D}"/>
              </a:ext>
            </a:extLst>
          </p:cNvPr>
          <p:cNvSpPr/>
          <p:nvPr/>
        </p:nvSpPr>
        <p:spPr>
          <a:xfrm>
            <a:off x="4378594" y="2512947"/>
            <a:ext cx="1098054" cy="1041352"/>
          </a:xfrm>
          <a:prstGeom prst="ellipse">
            <a:avLst/>
          </a:prstGeom>
          <a:solidFill>
            <a:srgbClr val="E6B0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8" name="Oval 7">
            <a:extLst>
              <a:ext uri="{FF2B5EF4-FFF2-40B4-BE49-F238E27FC236}">
                <a16:creationId xmlns:a16="http://schemas.microsoft.com/office/drawing/2014/main" id="{A17730B4-2D2A-D389-CC56-2087E2846DE9}"/>
              </a:ext>
            </a:extLst>
          </p:cNvPr>
          <p:cNvSpPr/>
          <p:nvPr/>
        </p:nvSpPr>
        <p:spPr>
          <a:xfrm>
            <a:off x="6750799" y="2512947"/>
            <a:ext cx="1098054" cy="1041352"/>
          </a:xfrm>
          <a:prstGeom prst="ellipse">
            <a:avLst/>
          </a:prstGeom>
          <a:solidFill>
            <a:srgbClr val="E675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9" name="Title 1">
            <a:extLst>
              <a:ext uri="{FF2B5EF4-FFF2-40B4-BE49-F238E27FC236}">
                <a16:creationId xmlns:a16="http://schemas.microsoft.com/office/drawing/2014/main" id="{E8DB72FF-2DB9-C9B3-CA33-882CBA669E37}"/>
              </a:ext>
            </a:extLst>
          </p:cNvPr>
          <p:cNvSpPr txBox="1">
            <a:spLocks/>
          </p:cNvSpPr>
          <p:nvPr/>
        </p:nvSpPr>
        <p:spPr>
          <a:xfrm>
            <a:off x="5525666" y="2512947"/>
            <a:ext cx="1274152" cy="1152000"/>
          </a:xfrm>
          <a:prstGeom prst="rect">
            <a:avLst/>
          </a:prstGeom>
        </p:spPr>
        <p:txBody>
          <a:bodyPr vert="horz" lIns="91440" tIns="45720" rIns="91440" bIns="45720" rtlCol="0" anchor="ctr">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GB" sz="1000" b="0" dirty="0">
                <a:solidFill>
                  <a:srgbClr val="323232"/>
                </a:solidFill>
                <a:latin typeface="Open Sans" panose="020B0606030504020204" pitchFamily="34" charset="0"/>
                <a:ea typeface="Open Sans" panose="020B0606030504020204" pitchFamily="34" charset="0"/>
                <a:cs typeface="Open Sans" panose="020B0606030504020204" pitchFamily="34" charset="0"/>
              </a:rPr>
              <a:t>HEX </a:t>
            </a:r>
            <a:r>
              <a:rPr lang="en-GB" sz="1000" dirty="0">
                <a:solidFill>
                  <a:srgbClr val="323232"/>
                </a:solidFill>
                <a:latin typeface="Open Sans" panose="020B0606030504020204" pitchFamily="34" charset="0"/>
                <a:ea typeface="Open Sans" panose="020B0606030504020204" pitchFamily="34" charset="0"/>
                <a:cs typeface="Open Sans" panose="020B0606030504020204" pitchFamily="34" charset="0"/>
              </a:rPr>
              <a:t>#E6B068</a:t>
            </a:r>
          </a:p>
          <a:p>
            <a:pPr>
              <a:spcAft>
                <a:spcPts val="600"/>
              </a:spcAft>
            </a:pPr>
            <a:r>
              <a:rPr lang="en-GB" sz="1000" b="0" dirty="0">
                <a:solidFill>
                  <a:srgbClr val="323232"/>
                </a:solidFill>
                <a:latin typeface="Open Sans" panose="020B0606030504020204" pitchFamily="34" charset="0"/>
                <a:ea typeface="Open Sans" panose="020B0606030504020204" pitchFamily="34" charset="0"/>
                <a:cs typeface="Open Sans" panose="020B0606030504020204" pitchFamily="34" charset="0"/>
              </a:rPr>
              <a:t>RGB</a:t>
            </a:r>
            <a:r>
              <a:rPr lang="en-GB" sz="1000" dirty="0">
                <a:solidFill>
                  <a:srgbClr val="323232"/>
                </a:solidFill>
                <a:latin typeface="Open Sans" panose="020B0606030504020204" pitchFamily="34" charset="0"/>
                <a:ea typeface="Open Sans" panose="020B0606030504020204" pitchFamily="34" charset="0"/>
                <a:cs typeface="Open Sans" panose="020B0606030504020204" pitchFamily="34" charset="0"/>
              </a:rPr>
              <a:t> 230, 176, 104</a:t>
            </a:r>
          </a:p>
        </p:txBody>
      </p:sp>
      <p:sp>
        <p:nvSpPr>
          <p:cNvPr id="10" name="Title 1">
            <a:extLst>
              <a:ext uri="{FF2B5EF4-FFF2-40B4-BE49-F238E27FC236}">
                <a16:creationId xmlns:a16="http://schemas.microsoft.com/office/drawing/2014/main" id="{9AD32A26-8A67-5E31-A32F-CD61D44883A5}"/>
              </a:ext>
            </a:extLst>
          </p:cNvPr>
          <p:cNvSpPr txBox="1">
            <a:spLocks/>
          </p:cNvSpPr>
          <p:nvPr/>
        </p:nvSpPr>
        <p:spPr>
          <a:xfrm>
            <a:off x="7946890" y="2568271"/>
            <a:ext cx="1274152" cy="1152000"/>
          </a:xfrm>
          <a:prstGeom prst="rect">
            <a:avLst/>
          </a:prstGeom>
        </p:spPr>
        <p:txBody>
          <a:bodyPr vert="horz" lIns="91440" tIns="45720" rIns="91440" bIns="45720" rtlCol="0" anchor="ctr">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GB" sz="1000" b="0" dirty="0">
                <a:solidFill>
                  <a:srgbClr val="323232"/>
                </a:solidFill>
                <a:latin typeface="Open Sans" panose="020B0606030504020204" pitchFamily="34" charset="0"/>
                <a:ea typeface="Open Sans" panose="020B0606030504020204" pitchFamily="34" charset="0"/>
                <a:cs typeface="Open Sans" panose="020B0606030504020204" pitchFamily="34" charset="0"/>
              </a:rPr>
              <a:t>HEX </a:t>
            </a:r>
            <a:r>
              <a:rPr lang="en-GB" sz="1000" dirty="0">
                <a:solidFill>
                  <a:srgbClr val="323232"/>
                </a:solidFill>
                <a:latin typeface="Open Sans" panose="020B0606030504020204" pitchFamily="34" charset="0"/>
                <a:ea typeface="Open Sans" panose="020B0606030504020204" pitchFamily="34" charset="0"/>
                <a:cs typeface="Open Sans" panose="020B0606030504020204" pitchFamily="34" charset="0"/>
              </a:rPr>
              <a:t>#E67536</a:t>
            </a:r>
          </a:p>
          <a:p>
            <a:pPr>
              <a:spcAft>
                <a:spcPts val="600"/>
              </a:spcAft>
            </a:pPr>
            <a:r>
              <a:rPr lang="en-GB" sz="1000" b="0" dirty="0">
                <a:solidFill>
                  <a:srgbClr val="323232"/>
                </a:solidFill>
                <a:latin typeface="Open Sans" panose="020B0606030504020204" pitchFamily="34" charset="0"/>
                <a:ea typeface="Open Sans" panose="020B0606030504020204" pitchFamily="34" charset="0"/>
                <a:cs typeface="Open Sans" panose="020B0606030504020204" pitchFamily="34" charset="0"/>
              </a:rPr>
              <a:t>RGB </a:t>
            </a:r>
            <a:r>
              <a:rPr lang="en-GB" sz="1000" dirty="0">
                <a:solidFill>
                  <a:srgbClr val="323232"/>
                </a:solidFill>
                <a:latin typeface="Open Sans" panose="020B0606030504020204" pitchFamily="34" charset="0"/>
                <a:ea typeface="Open Sans" panose="020B0606030504020204" pitchFamily="34" charset="0"/>
                <a:cs typeface="Open Sans" panose="020B0606030504020204" pitchFamily="34" charset="0"/>
              </a:rPr>
              <a:t>230, 117, 54</a:t>
            </a:r>
          </a:p>
        </p:txBody>
      </p:sp>
      <p:sp>
        <p:nvSpPr>
          <p:cNvPr id="11" name="Title 1">
            <a:extLst>
              <a:ext uri="{FF2B5EF4-FFF2-40B4-BE49-F238E27FC236}">
                <a16:creationId xmlns:a16="http://schemas.microsoft.com/office/drawing/2014/main" id="{EED57BC4-3DD0-5941-0DF9-1B1626B7B0A3}"/>
              </a:ext>
            </a:extLst>
          </p:cNvPr>
          <p:cNvSpPr txBox="1">
            <a:spLocks/>
          </p:cNvSpPr>
          <p:nvPr/>
        </p:nvSpPr>
        <p:spPr>
          <a:xfrm>
            <a:off x="1887135" y="3678760"/>
            <a:ext cx="1314597" cy="716574"/>
          </a:xfrm>
          <a:prstGeom prst="rect">
            <a:avLst/>
          </a:prstGeom>
        </p:spPr>
        <p:txBody>
          <a:bodyPr vert="horz" lIns="91440" tIns="45720" rIns="91440" bIns="45720" rtlCol="0" anchor="ctr">
            <a:noAutofit/>
          </a:bodyPr>
          <a:lstStyle>
            <a:defPPr>
              <a:defRPr lang="it-IT"/>
            </a:defPPr>
            <a:lvl1pPr algn="ctr">
              <a:spcAft>
                <a:spcPts val="600"/>
              </a:spcAft>
              <a:defRPr sz="1000">
                <a:solidFill>
                  <a:srgbClr val="32323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dirty="0"/>
              <a:t>No se aplica ninguna estrategia</a:t>
            </a:r>
          </a:p>
        </p:txBody>
      </p:sp>
      <p:sp>
        <p:nvSpPr>
          <p:cNvPr id="12" name="Title 1">
            <a:extLst>
              <a:ext uri="{FF2B5EF4-FFF2-40B4-BE49-F238E27FC236}">
                <a16:creationId xmlns:a16="http://schemas.microsoft.com/office/drawing/2014/main" id="{84EA4D67-0CCB-407C-BC3F-7B228C88228F}"/>
              </a:ext>
            </a:extLst>
          </p:cNvPr>
          <p:cNvSpPr txBox="1">
            <a:spLocks/>
          </p:cNvSpPr>
          <p:nvPr/>
        </p:nvSpPr>
        <p:spPr>
          <a:xfrm>
            <a:off x="4343979" y="3686223"/>
            <a:ext cx="1200934" cy="716574"/>
          </a:xfrm>
          <a:prstGeom prst="rect">
            <a:avLst/>
          </a:prstGeom>
        </p:spPr>
        <p:txBody>
          <a:bodyPr vert="horz" lIns="91440" tIns="45720" rIns="91440" bIns="45720" rtlCol="0" anchor="ctr">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s-CO" sz="1000" dirty="0">
                <a:solidFill>
                  <a:srgbClr val="323232"/>
                </a:solidFill>
                <a:latin typeface="Open Sans" panose="020B0606030504020204" pitchFamily="34" charset="0"/>
                <a:ea typeface="Open Sans" panose="020B0606030504020204" pitchFamily="34" charset="0"/>
                <a:cs typeface="Open Sans" panose="020B0606030504020204" pitchFamily="34" charset="0"/>
              </a:rPr>
              <a:t>Afrontamiento del estrés </a:t>
            </a:r>
          </a:p>
        </p:txBody>
      </p:sp>
      <p:sp>
        <p:nvSpPr>
          <p:cNvPr id="13" name="Title 1">
            <a:extLst>
              <a:ext uri="{FF2B5EF4-FFF2-40B4-BE49-F238E27FC236}">
                <a16:creationId xmlns:a16="http://schemas.microsoft.com/office/drawing/2014/main" id="{13218D8E-32BB-9769-5D15-92A6FF02841D}"/>
              </a:ext>
            </a:extLst>
          </p:cNvPr>
          <p:cNvSpPr txBox="1">
            <a:spLocks/>
          </p:cNvSpPr>
          <p:nvPr/>
        </p:nvSpPr>
        <p:spPr>
          <a:xfrm>
            <a:off x="6808301" y="3701066"/>
            <a:ext cx="1117258" cy="716574"/>
          </a:xfrm>
          <a:prstGeom prst="rect">
            <a:avLst/>
          </a:prstGeom>
        </p:spPr>
        <p:txBody>
          <a:bodyPr vert="horz" lIns="91440" tIns="45720" rIns="91440" bIns="45720" rtlCol="0" anchor="ctr">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s-AR" sz="1000">
                <a:solidFill>
                  <a:srgbClr val="323232"/>
                </a:solidFill>
                <a:latin typeface="Open Sans" panose="020B0606030504020204" pitchFamily="34" charset="0"/>
                <a:ea typeface="Open Sans" panose="020B0606030504020204" pitchFamily="34" charset="0"/>
                <a:cs typeface="Open Sans" panose="020B0606030504020204" pitchFamily="34" charset="0"/>
              </a:rPr>
              <a:t>Afrontiemento</a:t>
            </a:r>
            <a:r>
              <a:rPr lang="es-AR" sz="1000" dirty="0">
                <a:solidFill>
                  <a:srgbClr val="323232"/>
                </a:solidFill>
                <a:latin typeface="Open Sans" panose="020B0606030504020204" pitchFamily="34" charset="0"/>
                <a:ea typeface="Open Sans" panose="020B0606030504020204" pitchFamily="34" charset="0"/>
                <a:cs typeface="Open Sans" panose="020B0606030504020204" pitchFamily="34" charset="0"/>
              </a:rPr>
              <a:t> de la crisis</a:t>
            </a:r>
          </a:p>
        </p:txBody>
      </p:sp>
      <p:grpSp>
        <p:nvGrpSpPr>
          <p:cNvPr id="14" name="Group 13">
            <a:extLst>
              <a:ext uri="{FF2B5EF4-FFF2-40B4-BE49-F238E27FC236}">
                <a16:creationId xmlns:a16="http://schemas.microsoft.com/office/drawing/2014/main" id="{3BD8B839-0AAD-3C7B-6F27-54828ACD8D93}"/>
              </a:ext>
            </a:extLst>
          </p:cNvPr>
          <p:cNvGrpSpPr/>
          <p:nvPr/>
        </p:nvGrpSpPr>
        <p:grpSpPr>
          <a:xfrm>
            <a:off x="9123005" y="2531803"/>
            <a:ext cx="2508736" cy="1868574"/>
            <a:chOff x="9122686" y="3925178"/>
            <a:chExt cx="2508736" cy="1868574"/>
          </a:xfrm>
        </p:grpSpPr>
        <p:sp>
          <p:nvSpPr>
            <p:cNvPr id="15" name="Oval 14">
              <a:extLst>
                <a:ext uri="{FF2B5EF4-FFF2-40B4-BE49-F238E27FC236}">
                  <a16:creationId xmlns:a16="http://schemas.microsoft.com/office/drawing/2014/main" id="{6F853BDE-149B-91ED-2E8A-5E82E5D0F4A6}"/>
                </a:ext>
              </a:extLst>
            </p:cNvPr>
            <p:cNvSpPr/>
            <p:nvPr/>
          </p:nvSpPr>
          <p:spPr>
            <a:xfrm>
              <a:off x="9122686" y="3961646"/>
              <a:ext cx="1098054" cy="1041352"/>
            </a:xfrm>
            <a:prstGeom prst="ellipse">
              <a:avLst/>
            </a:prstGeom>
            <a:solidFill>
              <a:srgbClr val="D7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
          <p:nvSpPr>
            <p:cNvPr id="16" name="Title 1">
              <a:extLst>
                <a:ext uri="{FF2B5EF4-FFF2-40B4-BE49-F238E27FC236}">
                  <a16:creationId xmlns:a16="http://schemas.microsoft.com/office/drawing/2014/main" id="{DB4E1B5B-28A4-0D94-D1C7-A4251931B27C}"/>
                </a:ext>
              </a:extLst>
            </p:cNvPr>
            <p:cNvSpPr txBox="1">
              <a:spLocks/>
            </p:cNvSpPr>
            <p:nvPr/>
          </p:nvSpPr>
          <p:spPr>
            <a:xfrm>
              <a:off x="9213927" y="5077178"/>
              <a:ext cx="1153867" cy="716574"/>
            </a:xfrm>
            <a:prstGeom prst="rect">
              <a:avLst/>
            </a:prstGeom>
          </p:spPr>
          <p:txBody>
            <a:bodyPr vert="horz" lIns="91440" tIns="45720" rIns="91440" bIns="45720" rtlCol="0" anchor="ctr">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s-AR" sz="1000">
                  <a:solidFill>
                    <a:srgbClr val="323232"/>
                  </a:solidFill>
                  <a:latin typeface="Open Sans" panose="020B0606030504020204" pitchFamily="34" charset="0"/>
                  <a:ea typeface="Open Sans" panose="020B0606030504020204" pitchFamily="34" charset="0"/>
                  <a:cs typeface="Open Sans" panose="020B0606030504020204" pitchFamily="34" charset="0"/>
                </a:rPr>
                <a:t>Hacer frente a las emergencias </a:t>
              </a:r>
            </a:p>
          </p:txBody>
        </p:sp>
        <p:sp>
          <p:nvSpPr>
            <p:cNvPr id="17" name="Title 1">
              <a:extLst>
                <a:ext uri="{FF2B5EF4-FFF2-40B4-BE49-F238E27FC236}">
                  <a16:creationId xmlns:a16="http://schemas.microsoft.com/office/drawing/2014/main" id="{16921EAC-40DC-FDE6-AB22-555B8F983A15}"/>
                </a:ext>
              </a:extLst>
            </p:cNvPr>
            <p:cNvSpPr txBox="1">
              <a:spLocks/>
            </p:cNvSpPr>
            <p:nvPr/>
          </p:nvSpPr>
          <p:spPr>
            <a:xfrm>
              <a:off x="10357270" y="3925178"/>
              <a:ext cx="1274152" cy="1152000"/>
            </a:xfrm>
            <a:prstGeom prst="rect">
              <a:avLst/>
            </a:prstGeom>
          </p:spPr>
          <p:txBody>
            <a:bodyPr vert="horz" lIns="91440" tIns="45720" rIns="91440" bIns="45720" rtlCol="0" anchor="ctr">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GB" sz="1000" b="0" dirty="0">
                  <a:solidFill>
                    <a:srgbClr val="323232"/>
                  </a:solidFill>
                  <a:latin typeface="Open Sans" panose="020B0606030504020204" pitchFamily="34" charset="0"/>
                  <a:ea typeface="Open Sans" panose="020B0606030504020204" pitchFamily="34" charset="0"/>
                  <a:cs typeface="Open Sans" panose="020B0606030504020204" pitchFamily="34" charset="0"/>
                </a:rPr>
                <a:t>HEX </a:t>
              </a:r>
              <a:r>
                <a:rPr lang="en-GB" sz="1000" dirty="0">
                  <a:solidFill>
                    <a:srgbClr val="323232"/>
                  </a:solidFill>
                  <a:latin typeface="Open Sans" panose="020B0606030504020204" pitchFamily="34" charset="0"/>
                  <a:ea typeface="Open Sans" panose="020B0606030504020204" pitchFamily="34" charset="0"/>
                  <a:cs typeface="Open Sans" panose="020B0606030504020204" pitchFamily="34" charset="0"/>
                </a:rPr>
                <a:t>#D70000</a:t>
              </a:r>
            </a:p>
            <a:p>
              <a:pPr>
                <a:spcAft>
                  <a:spcPts val="600"/>
                </a:spcAft>
              </a:pPr>
              <a:r>
                <a:rPr lang="en-GB" sz="1000" b="0" dirty="0">
                  <a:solidFill>
                    <a:srgbClr val="323232"/>
                  </a:solidFill>
                  <a:latin typeface="Open Sans" panose="020B0606030504020204" pitchFamily="34" charset="0"/>
                  <a:ea typeface="Open Sans" panose="020B0606030504020204" pitchFamily="34" charset="0"/>
                  <a:cs typeface="Open Sans" panose="020B0606030504020204" pitchFamily="34" charset="0"/>
                </a:rPr>
                <a:t>RGB</a:t>
              </a:r>
              <a:r>
                <a:rPr lang="en-GB" sz="1000" dirty="0">
                  <a:solidFill>
                    <a:srgbClr val="323232"/>
                  </a:solidFill>
                  <a:latin typeface="Open Sans" panose="020B0606030504020204" pitchFamily="34" charset="0"/>
                  <a:ea typeface="Open Sans" panose="020B0606030504020204" pitchFamily="34" charset="0"/>
                  <a:cs typeface="Open Sans" panose="020B0606030504020204" pitchFamily="34" charset="0"/>
                </a:rPr>
                <a:t> 215, 0, 0 </a:t>
              </a:r>
            </a:p>
          </p:txBody>
        </p:sp>
      </p:grpSp>
    </p:spTree>
    <p:extLst>
      <p:ext uri="{BB962C8B-B14F-4D97-AF65-F5344CB8AC3E}">
        <p14:creationId xmlns:p14="http://schemas.microsoft.com/office/powerpoint/2010/main" val="31354609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BBD3F5-9DF0-CE83-2F23-01D1127D8196}"/>
              </a:ext>
            </a:extLst>
          </p:cNvPr>
          <p:cNvSpPr/>
          <p:nvPr/>
        </p:nvSpPr>
        <p:spPr>
          <a:xfrm>
            <a:off x="6649278" y="0"/>
            <a:ext cx="5542722"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569999" y="626936"/>
            <a:ext cx="11052002" cy="662558"/>
          </a:xfrm>
        </p:spPr>
        <p:txBody>
          <a:bodyPr anchor="t" anchorCtr="0"/>
          <a:lstStyle/>
          <a:p>
            <a:r>
              <a:rPr lang="en-GB" sz="3600" b="0" kern="1400" spc="230">
                <a:solidFill>
                  <a:schemeClr val="tx1"/>
                </a:solidFill>
                <a:latin typeface="HALDEN SOLID" pitchFamily="2" charset="0"/>
              </a:rPr>
              <a:t>LCS-FS: EJEMPLO DE INFORME </a:t>
            </a:r>
          </a:p>
        </p:txBody>
      </p:sp>
      <p:sp>
        <p:nvSpPr>
          <p:cNvPr id="7" name="Content Placeholder 2">
            <a:extLst>
              <a:ext uri="{FF2B5EF4-FFF2-40B4-BE49-F238E27FC236}">
                <a16:creationId xmlns:a16="http://schemas.microsoft.com/office/drawing/2014/main" id="{8AC35FF6-7AB9-BE22-7564-C6642930548A}"/>
              </a:ext>
            </a:extLst>
          </p:cNvPr>
          <p:cNvSpPr txBox="1">
            <a:spLocks/>
          </p:cNvSpPr>
          <p:nvPr/>
        </p:nvSpPr>
        <p:spPr>
          <a:xfrm>
            <a:off x="569999" y="1376329"/>
            <a:ext cx="5375059"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s-AR" sz="1600">
              <a:latin typeface="Open Sans" panose="020B0606030504020204" pitchFamily="34" charset="0"/>
              <a:ea typeface="Calibri" panose="020F0502020204030204" pitchFamily="34" charset="0"/>
              <a:cs typeface="Times New Roman" panose="02020603050405020304" pitchFamily="18" charset="0"/>
            </a:endParaRPr>
          </a:p>
          <a:p>
            <a:pPr marL="0" indent="0">
              <a:buNone/>
            </a:pPr>
            <a:r>
              <a:rPr lang="es-AR" sz="1600" dirty="0">
                <a:latin typeface="Open Sans"/>
                <a:ea typeface="Calibri" panose="020F0502020204030204" pitchFamily="34" charset="0"/>
                <a:cs typeface="Times New Roman"/>
              </a:rPr>
              <a:t>"Cuando se examinan los resultados del análisis por las estrategias individuales de afrontamiento, se observa que pedir dinero prestado para cubrir las necesidades alimentarias (30%), el gasto de los ahorros (16%), así como la reducción de los gastos en salud esencial (15%), son las estrategias más aplicadas por los hogares. </a:t>
            </a:r>
            <a:endParaRPr lang="es-AR" sz="1600" dirty="0">
              <a:latin typeface="Open Sans" panose="020B0606030504020204" pitchFamily="34" charset="0"/>
              <a:ea typeface="Calibri" panose="020F0502020204030204" pitchFamily="34" charset="0"/>
              <a:cs typeface="Times New Roman" panose="02020603050405020304" pitchFamily="18" charset="0"/>
            </a:endParaRPr>
          </a:p>
          <a:p>
            <a:pPr marL="0" indent="0">
              <a:buNone/>
            </a:pPr>
            <a:r>
              <a:rPr lang="es-AR" sz="1600" dirty="0">
                <a:latin typeface="Open Sans"/>
                <a:ea typeface="Calibri" panose="020F0502020204030204" pitchFamily="34" charset="0"/>
                <a:cs typeface="Times New Roman"/>
              </a:rPr>
              <a:t>Además, una proporción relativamente alta de hogares (9%) recurrió a la venta de su última hembra. Recurrir a esta estrategia </a:t>
            </a:r>
            <a:r>
              <a:rPr lang="es-AR" sz="1600" dirty="0">
                <a:latin typeface="Open Sans"/>
                <a:ea typeface="Open Sans"/>
                <a:cs typeface="Open Sans"/>
              </a:rPr>
              <a:t>puede acarrear consecuencias negativas a largo plazo para los medios de subsistencia de los hogares afectados, </a:t>
            </a:r>
            <a:r>
              <a:rPr lang="es-AR" sz="1600" dirty="0">
                <a:latin typeface="Open Sans"/>
                <a:ea typeface="Calibri" panose="020F0502020204030204" pitchFamily="34" charset="0"/>
                <a:cs typeface="Times New Roman"/>
              </a:rPr>
              <a:t>ya que puede resultar difícil revertir esta estrategia; las hembras son los activos reproductivos de los ganaderos, que proporcionan a sus hogares leche y más animales para la generación de ingresos."</a:t>
            </a:r>
          </a:p>
        </p:txBody>
      </p:sp>
      <p:graphicFrame>
        <p:nvGraphicFramePr>
          <p:cNvPr id="5" name="Chart 4">
            <a:extLst>
              <a:ext uri="{FF2B5EF4-FFF2-40B4-BE49-F238E27FC236}">
                <a16:creationId xmlns:a16="http://schemas.microsoft.com/office/drawing/2014/main" id="{96EA5FD1-852A-C838-823F-02FD1350967C}"/>
              </a:ext>
            </a:extLst>
          </p:cNvPr>
          <p:cNvGraphicFramePr/>
          <p:nvPr>
            <p:extLst>
              <p:ext uri="{D42A27DB-BD31-4B8C-83A1-F6EECF244321}">
                <p14:modId xmlns:p14="http://schemas.microsoft.com/office/powerpoint/2010/main" val="1055057456"/>
              </p:ext>
            </p:extLst>
          </p:nvPr>
        </p:nvGraphicFramePr>
        <p:xfrm>
          <a:off x="6894786" y="1916430"/>
          <a:ext cx="4992414" cy="414752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Box 6">
            <a:extLst>
              <a:ext uri="{FF2B5EF4-FFF2-40B4-BE49-F238E27FC236}">
                <a16:creationId xmlns:a16="http://schemas.microsoft.com/office/drawing/2014/main" id="{A9CBE552-7ADF-676F-6DE5-E4CC341AE730}"/>
              </a:ext>
            </a:extLst>
          </p:cNvPr>
          <p:cNvSpPr txBox="1">
            <a:spLocks noChangeArrowheads="1"/>
          </p:cNvSpPr>
          <p:nvPr/>
        </p:nvSpPr>
        <p:spPr bwMode="auto">
          <a:xfrm>
            <a:off x="6989380" y="1184867"/>
            <a:ext cx="4361792" cy="632895"/>
          </a:xfrm>
          <a:prstGeom prst="rect">
            <a:avLst/>
          </a:prstGeom>
          <a:solidFill>
            <a:schemeClr val="tx1">
              <a:lumMod val="50000"/>
            </a:schemeClr>
          </a:solid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GB" sz="1200" i="1" err="1">
                <a:solidFill>
                  <a:srgbClr val="FFFFFE"/>
                </a:solidFill>
                <a:effectLst/>
                <a:latin typeface="Open Sans" panose="020B0606030504020204" pitchFamily="34" charset="0"/>
                <a:ea typeface="MS Mincho" panose="02020609040205080304" pitchFamily="49" charset="-128"/>
                <a:cs typeface="Arial" panose="020B0604020202020204" pitchFamily="34" charset="0"/>
              </a:rPr>
              <a:t>Figura</a:t>
            </a:r>
            <a:r>
              <a:rPr lang="en-GB" sz="1200" i="1">
                <a:solidFill>
                  <a:srgbClr val="FFFFFE"/>
                </a:solidFill>
                <a:effectLst/>
                <a:latin typeface="Open Sans" panose="020B0606030504020204" pitchFamily="34" charset="0"/>
                <a:ea typeface="MS Mincho" panose="02020609040205080304" pitchFamily="49" charset="-128"/>
                <a:cs typeface="Arial" panose="020B0604020202020204" pitchFamily="34" charset="0"/>
              </a:rPr>
              <a:t> 2 - </a:t>
            </a:r>
            <a:r>
              <a:rPr lang="en-GB" sz="1200" i="1" err="1">
                <a:solidFill>
                  <a:srgbClr val="FFFFFE"/>
                </a:solidFill>
                <a:effectLst/>
                <a:latin typeface="Open Sans" panose="020B0606030504020204" pitchFamily="34" charset="0"/>
                <a:ea typeface="MS Mincho" panose="02020609040205080304" pitchFamily="49" charset="-128"/>
                <a:cs typeface="Arial" panose="020B0604020202020204" pitchFamily="34" charset="0"/>
              </a:rPr>
              <a:t>Proporción</a:t>
            </a:r>
            <a:r>
              <a:rPr lang="en-GB" sz="1200" i="1">
                <a:solidFill>
                  <a:srgbClr val="FFFFFE"/>
                </a:solidFill>
                <a:effectLst/>
                <a:latin typeface="Open Sans" panose="020B0606030504020204" pitchFamily="34" charset="0"/>
                <a:ea typeface="MS Mincho" panose="02020609040205080304" pitchFamily="49" charset="-128"/>
                <a:cs typeface="Arial" panose="020B0604020202020204" pitchFamily="34" charset="0"/>
              </a:rPr>
              <a:t> de </a:t>
            </a:r>
            <a:r>
              <a:rPr lang="en-GB" sz="1200" i="1" err="1">
                <a:solidFill>
                  <a:srgbClr val="FFFFFE"/>
                </a:solidFill>
                <a:effectLst/>
                <a:latin typeface="Open Sans" panose="020B0606030504020204" pitchFamily="34" charset="0"/>
                <a:ea typeface="MS Mincho" panose="02020609040205080304" pitchFamily="49" charset="-128"/>
                <a:cs typeface="Arial" panose="020B0604020202020204" pitchFamily="34" charset="0"/>
              </a:rPr>
              <a:t>hogares</a:t>
            </a:r>
            <a:r>
              <a:rPr lang="en-GB" sz="1200" i="1">
                <a:solidFill>
                  <a:srgbClr val="FFFFFE"/>
                </a:solidFill>
                <a:effectLst/>
                <a:latin typeface="Open Sans" panose="020B0606030504020204" pitchFamily="34" charset="0"/>
                <a:ea typeface="MS Mincho" panose="02020609040205080304" pitchFamily="49" charset="-128"/>
                <a:cs typeface="Arial" panose="020B0604020202020204" pitchFamily="34" charset="0"/>
              </a:rPr>
              <a:t> que </a:t>
            </a:r>
            <a:r>
              <a:rPr lang="en-GB" sz="1200" i="1" err="1">
                <a:solidFill>
                  <a:srgbClr val="FFFFFE"/>
                </a:solidFill>
                <a:effectLst/>
                <a:latin typeface="Open Sans" panose="020B0606030504020204" pitchFamily="34" charset="0"/>
                <a:ea typeface="MS Mincho" panose="02020609040205080304" pitchFamily="49" charset="-128"/>
                <a:cs typeface="Arial" panose="020B0604020202020204" pitchFamily="34" charset="0"/>
              </a:rPr>
              <a:t>dependen</a:t>
            </a:r>
            <a:r>
              <a:rPr lang="en-GB" sz="1200" i="1">
                <a:solidFill>
                  <a:srgbClr val="FFFFFE"/>
                </a:solidFill>
                <a:effectLst/>
                <a:latin typeface="Open Sans" panose="020B0606030504020204" pitchFamily="34" charset="0"/>
                <a:ea typeface="MS Mincho" panose="02020609040205080304" pitchFamily="49" charset="-128"/>
                <a:cs typeface="Arial" panose="020B0604020202020204" pitchFamily="34" charset="0"/>
              </a:rPr>
              <a:t> de </a:t>
            </a:r>
            <a:r>
              <a:rPr lang="en-GB" sz="1200" i="1" err="1">
                <a:solidFill>
                  <a:srgbClr val="FFFFFE"/>
                </a:solidFill>
                <a:effectLst/>
                <a:latin typeface="Open Sans" panose="020B0606030504020204" pitchFamily="34" charset="0"/>
                <a:ea typeface="MS Mincho" panose="02020609040205080304" pitchFamily="49" charset="-128"/>
                <a:cs typeface="Arial" panose="020B0604020202020204" pitchFamily="34" charset="0"/>
              </a:rPr>
              <a:t>cada</a:t>
            </a:r>
            <a:r>
              <a:rPr lang="en-GB" sz="1200" i="1">
                <a:solidFill>
                  <a:srgbClr val="FFFFFE"/>
                </a:solidFill>
                <a:effectLst/>
                <a:latin typeface="Open Sans" panose="020B0606030504020204" pitchFamily="34" charset="0"/>
                <a:ea typeface="MS Mincho" panose="02020609040205080304" pitchFamily="49" charset="-128"/>
                <a:cs typeface="Arial" panose="020B0604020202020204" pitchFamily="34" charset="0"/>
              </a:rPr>
              <a:t> </a:t>
            </a:r>
            <a:r>
              <a:rPr lang="en-GB" sz="1200" i="1" err="1">
                <a:solidFill>
                  <a:srgbClr val="FFFFFE"/>
                </a:solidFill>
                <a:effectLst/>
                <a:latin typeface="Open Sans" panose="020B0606030504020204" pitchFamily="34" charset="0"/>
                <a:ea typeface="MS Mincho" panose="02020609040205080304" pitchFamily="49" charset="-128"/>
                <a:cs typeface="Arial" panose="020B0604020202020204" pitchFamily="34" charset="0"/>
              </a:rPr>
              <a:t>una</a:t>
            </a:r>
            <a:r>
              <a:rPr lang="en-GB" sz="1200" i="1">
                <a:solidFill>
                  <a:srgbClr val="FFFFFE"/>
                </a:solidFill>
                <a:effectLst/>
                <a:latin typeface="Open Sans" panose="020B0606030504020204" pitchFamily="34" charset="0"/>
                <a:ea typeface="MS Mincho" panose="02020609040205080304" pitchFamily="49" charset="-128"/>
                <a:cs typeface="Arial" panose="020B0604020202020204" pitchFamily="34" charset="0"/>
              </a:rPr>
              <a:t> de las </a:t>
            </a:r>
            <a:r>
              <a:rPr lang="en-GB" sz="1200" i="1" err="1">
                <a:solidFill>
                  <a:srgbClr val="FFFFFE"/>
                </a:solidFill>
                <a:effectLst/>
                <a:latin typeface="Open Sans" panose="020B0606030504020204" pitchFamily="34" charset="0"/>
                <a:ea typeface="MS Mincho" panose="02020609040205080304" pitchFamily="49" charset="-128"/>
                <a:cs typeface="Arial" panose="020B0604020202020204" pitchFamily="34" charset="0"/>
              </a:rPr>
              <a:t>estrategias</a:t>
            </a:r>
            <a:r>
              <a:rPr lang="en-GB" sz="1200" i="1">
                <a:solidFill>
                  <a:srgbClr val="FFFFFE"/>
                </a:solidFill>
                <a:effectLst/>
                <a:latin typeface="Open Sans" panose="020B0606030504020204" pitchFamily="34" charset="0"/>
                <a:ea typeface="MS Mincho" panose="02020609040205080304" pitchFamily="49" charset="-128"/>
                <a:cs typeface="Arial" panose="020B0604020202020204" pitchFamily="34" charset="0"/>
              </a:rPr>
              <a:t> de </a:t>
            </a:r>
            <a:r>
              <a:rPr lang="en-GB" sz="1200" i="1" err="1">
                <a:solidFill>
                  <a:srgbClr val="FFFFFE"/>
                </a:solidFill>
                <a:effectLst/>
                <a:latin typeface="Open Sans" panose="020B0606030504020204" pitchFamily="34" charset="0"/>
                <a:ea typeface="MS Mincho" panose="02020609040205080304" pitchFamily="49" charset="-128"/>
                <a:cs typeface="Arial" panose="020B0604020202020204" pitchFamily="34" charset="0"/>
              </a:rPr>
              <a:t>afrontamiento</a:t>
            </a:r>
            <a:r>
              <a:rPr lang="en-GB" sz="1200" i="1">
                <a:solidFill>
                  <a:srgbClr val="FFFFFE"/>
                </a:solidFill>
                <a:effectLst/>
                <a:latin typeface="Open Sans" panose="020B0606030504020204" pitchFamily="34" charset="0"/>
                <a:ea typeface="MS Mincho" panose="02020609040205080304" pitchFamily="49" charset="-128"/>
                <a:cs typeface="Arial" panose="020B0604020202020204" pitchFamily="34" charset="0"/>
              </a:rPr>
              <a:t> de </a:t>
            </a:r>
            <a:r>
              <a:rPr lang="en-GB" sz="1200" i="1" err="1">
                <a:solidFill>
                  <a:srgbClr val="FFFFFE"/>
                </a:solidFill>
                <a:effectLst/>
                <a:latin typeface="Open Sans" panose="020B0606030504020204" pitchFamily="34" charset="0"/>
                <a:ea typeface="MS Mincho" panose="02020609040205080304" pitchFamily="49" charset="-128"/>
                <a:cs typeface="Arial" panose="020B0604020202020204" pitchFamily="34" charset="0"/>
              </a:rPr>
              <a:t>medios</a:t>
            </a:r>
            <a:r>
              <a:rPr lang="en-GB" sz="1200" i="1">
                <a:solidFill>
                  <a:srgbClr val="FFFFFE"/>
                </a:solidFill>
                <a:effectLst/>
                <a:latin typeface="Open Sans" panose="020B0606030504020204" pitchFamily="34" charset="0"/>
                <a:ea typeface="MS Mincho" panose="02020609040205080304" pitchFamily="49" charset="-128"/>
                <a:cs typeface="Arial" panose="020B0604020202020204" pitchFamily="34" charset="0"/>
              </a:rPr>
              <a:t> de </a:t>
            </a:r>
            <a:r>
              <a:rPr lang="en-GB" sz="1200" i="1" err="1">
                <a:solidFill>
                  <a:srgbClr val="FFFFFE"/>
                </a:solidFill>
                <a:effectLst/>
                <a:latin typeface="Open Sans" panose="020B0606030504020204" pitchFamily="34" charset="0"/>
                <a:ea typeface="MS Mincho" panose="02020609040205080304" pitchFamily="49" charset="-128"/>
                <a:cs typeface="Arial" panose="020B0604020202020204" pitchFamily="34" charset="0"/>
              </a:rPr>
              <a:t>vida</a:t>
            </a:r>
            <a:r>
              <a:rPr lang="en-GB" sz="1200" i="1">
                <a:solidFill>
                  <a:srgbClr val="FFFFFE"/>
                </a:solidFill>
                <a:effectLst/>
                <a:latin typeface="Open Sans" panose="020B0606030504020204" pitchFamily="34" charset="0"/>
                <a:ea typeface="MS Mincho" panose="02020609040205080304" pitchFamily="49" charset="-128"/>
                <a:cs typeface="Arial" panose="020B0604020202020204" pitchFamily="34" charset="0"/>
              </a:rPr>
              <a:t> para </a:t>
            </a:r>
            <a:r>
              <a:rPr lang="en-GB" sz="1200" i="1" err="1">
                <a:solidFill>
                  <a:srgbClr val="FFFFFE"/>
                </a:solidFill>
                <a:effectLst/>
                <a:latin typeface="Open Sans" panose="020B0606030504020204" pitchFamily="34" charset="0"/>
                <a:ea typeface="MS Mincho" panose="02020609040205080304" pitchFamily="49" charset="-128"/>
                <a:cs typeface="Arial" panose="020B0604020202020204" pitchFamily="34" charset="0"/>
              </a:rPr>
              <a:t>su</a:t>
            </a:r>
            <a:r>
              <a:rPr lang="en-GB" sz="1200" i="1">
                <a:solidFill>
                  <a:srgbClr val="FFFFFE"/>
                </a:solidFill>
                <a:effectLst/>
                <a:latin typeface="Open Sans" panose="020B0606030504020204" pitchFamily="34" charset="0"/>
                <a:ea typeface="MS Mincho" panose="02020609040205080304" pitchFamily="49" charset="-128"/>
                <a:cs typeface="Arial" panose="020B0604020202020204" pitchFamily="34" charset="0"/>
              </a:rPr>
              <a:t> </a:t>
            </a:r>
            <a:r>
              <a:rPr lang="en-GB" sz="1200" i="1" err="1">
                <a:solidFill>
                  <a:srgbClr val="FFFFFE"/>
                </a:solidFill>
                <a:effectLst/>
                <a:latin typeface="Open Sans" panose="020B0606030504020204" pitchFamily="34" charset="0"/>
                <a:ea typeface="MS Mincho" panose="02020609040205080304" pitchFamily="49" charset="-128"/>
                <a:cs typeface="Arial" panose="020B0604020202020204" pitchFamily="34" charset="0"/>
              </a:rPr>
              <a:t>seguridad</a:t>
            </a:r>
            <a:r>
              <a:rPr lang="en-GB" sz="1200" i="1">
                <a:solidFill>
                  <a:srgbClr val="FFFFFE"/>
                </a:solidFill>
                <a:effectLst/>
                <a:latin typeface="Open Sans" panose="020B0606030504020204" pitchFamily="34" charset="0"/>
                <a:ea typeface="MS Mincho" panose="02020609040205080304" pitchFamily="49" charset="-128"/>
                <a:cs typeface="Arial" panose="020B0604020202020204" pitchFamily="34" charset="0"/>
              </a:rPr>
              <a:t> alimentaria</a:t>
            </a:r>
            <a:endParaRPr lang="en-US" sz="1600">
              <a:solidFill>
                <a:srgbClr val="FFFFFE"/>
              </a:solidFill>
              <a:effectLst/>
              <a:latin typeface="Open Sans" panose="020B0606030504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37560126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kern="1400" spc="230">
                <a:solidFill>
                  <a:srgbClr val="FFFFFE"/>
                </a:solidFill>
                <a:latin typeface="HALDEN SOLID" pitchFamily="2" charset="0"/>
                <a:ea typeface="Open Sans Extrabold" panose="020B0606030504020204" pitchFamily="34" charset="0"/>
                <a:cs typeface="Open Sans Extrabold" panose="020B0606030504020204" pitchFamily="34" charset="0"/>
              </a:rPr>
              <a:t>Recursos disponibles </a:t>
            </a:r>
            <a:endParaRPr lang="en-GB" b="0" kern="1400" spc="23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651256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LCS-FS: Centro de recursos VAM </a:t>
            </a:r>
          </a:p>
        </p:txBody>
      </p:sp>
      <p:sp>
        <p:nvSpPr>
          <p:cNvPr id="2" name="TextBox 1">
            <a:extLst>
              <a:ext uri="{FF2B5EF4-FFF2-40B4-BE49-F238E27FC236}">
                <a16:creationId xmlns:a16="http://schemas.microsoft.com/office/drawing/2014/main" id="{05B2D1F0-1638-78BA-8C89-EDDFA79B4D5A}"/>
              </a:ext>
            </a:extLst>
          </p:cNvPr>
          <p:cNvSpPr txBox="1"/>
          <p:nvPr/>
        </p:nvSpPr>
        <p:spPr>
          <a:xfrm>
            <a:off x="9066889" y="6141585"/>
            <a:ext cx="2955369" cy="338554"/>
          </a:xfrm>
          <a:prstGeom prst="rect">
            <a:avLst/>
          </a:prstGeom>
          <a:noFill/>
        </p:spPr>
        <p:txBody>
          <a:bodyPr wrap="square">
            <a:spAutoFit/>
          </a:bodyPr>
          <a:lstStyle/>
          <a:p>
            <a:pPr algn="ctr"/>
            <a:r>
              <a:rPr lang="en-GB"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LCS-FS (Centro de recursos)</a:t>
            </a:r>
            <a:endParaRPr lang="en-GB"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ECC02B55-2265-D707-F87A-C5F1DBBA58D9}"/>
              </a:ext>
            </a:extLst>
          </p:cNvPr>
          <p:cNvSpPr txBox="1"/>
          <p:nvPr/>
        </p:nvSpPr>
        <p:spPr>
          <a:xfrm>
            <a:off x="3300915" y="6141585"/>
            <a:ext cx="4557600" cy="338554"/>
          </a:xfrm>
          <a:prstGeom prst="rect">
            <a:avLst/>
          </a:prstGeom>
          <a:noFill/>
        </p:spPr>
        <p:txBody>
          <a:bodyPr wrap="square">
            <a:spAutoFit/>
          </a:bodyPr>
          <a:lstStyle/>
          <a:p>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Para más información y orientación, visite </a:t>
            </a:r>
          </a:p>
        </p:txBody>
      </p:sp>
      <p:cxnSp>
        <p:nvCxnSpPr>
          <p:cNvPr id="6" name="Straight Arrow Connector 5">
            <a:extLst>
              <a:ext uri="{FF2B5EF4-FFF2-40B4-BE49-F238E27FC236}">
                <a16:creationId xmlns:a16="http://schemas.microsoft.com/office/drawing/2014/main" id="{10B7CA26-3888-0B9D-8F48-A13EC3384266}"/>
              </a:ext>
            </a:extLst>
          </p:cNvPr>
          <p:cNvCxnSpPr>
            <a:cxnSpLocks/>
          </p:cNvCxnSpPr>
          <p:nvPr/>
        </p:nvCxnSpPr>
        <p:spPr>
          <a:xfrm>
            <a:off x="7621541" y="6312714"/>
            <a:ext cx="1577827" cy="0"/>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pic>
        <p:nvPicPr>
          <p:cNvPr id="7" name="Picture 6">
            <a:extLst>
              <a:ext uri="{FF2B5EF4-FFF2-40B4-BE49-F238E27FC236}">
                <a16:creationId xmlns:a16="http://schemas.microsoft.com/office/drawing/2014/main" id="{8A4B5053-8879-FD22-24AD-78FD5430801C}"/>
              </a:ext>
            </a:extLst>
          </p:cNvPr>
          <p:cNvPicPr>
            <a:picLocks noChangeAspect="1"/>
          </p:cNvPicPr>
          <p:nvPr/>
        </p:nvPicPr>
        <p:blipFill>
          <a:blip r:embed="rId4"/>
          <a:srcRect/>
          <a:stretch/>
        </p:blipFill>
        <p:spPr>
          <a:xfrm>
            <a:off x="3092533" y="1311017"/>
            <a:ext cx="5319644" cy="4686956"/>
          </a:xfrm>
          <a:prstGeom prst="rect">
            <a:avLst/>
          </a:prstGeom>
        </p:spPr>
      </p:pic>
    </p:spTree>
    <p:extLst>
      <p:ext uri="{BB962C8B-B14F-4D97-AF65-F5344CB8AC3E}">
        <p14:creationId xmlns:p14="http://schemas.microsoft.com/office/powerpoint/2010/main" val="38297546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703200" y="2369285"/>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ctr">
              <a:lnSpc>
                <a:spcPts val="3920"/>
              </a:lnSpc>
            </a:pPr>
            <a:r>
              <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Gracias.</a:t>
            </a: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96823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US" sz="3200" b="0" kern="1400" spc="230" err="1">
                <a:solidFill>
                  <a:schemeClr val="tx1"/>
                </a:solidFill>
                <a:latin typeface="HALDEN SOLID"/>
                <a:ea typeface="Open Sans Extrabold"/>
                <a:cs typeface="Open Sans Extrabold"/>
              </a:rPr>
              <a:t>Indicadores</a:t>
            </a:r>
            <a:r>
              <a:rPr lang="en-US" sz="3200" b="0" kern="1400" spc="230">
                <a:solidFill>
                  <a:schemeClr val="tx1"/>
                </a:solidFill>
                <a:latin typeface="HALDEN SOLID"/>
                <a:ea typeface="Open Sans Extrabold"/>
                <a:cs typeface="Open Sans Extrabold"/>
              </a:rPr>
              <a:t> de las </a:t>
            </a:r>
            <a:r>
              <a:rPr lang="en-US" sz="3200" b="0" kern="1400" spc="230" err="1">
                <a:solidFill>
                  <a:schemeClr val="tx1"/>
                </a:solidFill>
                <a:latin typeface="HALDEN SOLID"/>
                <a:ea typeface="Open Sans Extrabold"/>
                <a:cs typeface="Open Sans Extrabold"/>
              </a:rPr>
              <a:t>estrategias</a:t>
            </a:r>
            <a:r>
              <a:rPr lang="en-US" sz="3200" b="0" kern="1400" spc="230">
                <a:solidFill>
                  <a:schemeClr val="tx1"/>
                </a:solidFill>
                <a:latin typeface="HALDEN SOLID"/>
                <a:ea typeface="Open Sans Extrabold"/>
                <a:cs typeface="Open Sans Extrabold"/>
              </a:rPr>
              <a:t> de </a:t>
            </a:r>
            <a:r>
              <a:rPr lang="es-CO" sz="3200" b="0" kern="1400" spc="230">
                <a:solidFill>
                  <a:schemeClr val="tx1"/>
                </a:solidFill>
                <a:latin typeface="HALDEN SOLID"/>
                <a:ea typeface="Open Sans Extrabold"/>
                <a:cs typeface="Open Sans Extrabold"/>
              </a:rPr>
              <a:t>afrontamiento </a:t>
            </a:r>
            <a:r>
              <a:rPr lang="en-US" sz="3200" b="0" kern="1400" spc="230">
                <a:solidFill>
                  <a:schemeClr val="tx1"/>
                </a:solidFill>
                <a:latin typeface="HALDEN SOLID"/>
                <a:ea typeface="Open Sans Extrabold"/>
                <a:cs typeface="Open Sans Extrabold"/>
              </a:rPr>
              <a:t>(LCS)</a:t>
            </a:r>
            <a:endParaRPr lang="en-GB" sz="3200" b="0" kern="1400" spc="230">
              <a:solidFill>
                <a:schemeClr val="tx1"/>
              </a:solidFill>
              <a:latin typeface="HALDEN SOLID"/>
              <a:ea typeface="Open Sans Extrabold"/>
              <a:cs typeface="Open Sans Extrabold"/>
            </a:endParaRPr>
          </a:p>
        </p:txBody>
      </p:sp>
      <p:sp>
        <p:nvSpPr>
          <p:cNvPr id="10" name="Content Placeholder 2">
            <a:extLst>
              <a:ext uri="{FF2B5EF4-FFF2-40B4-BE49-F238E27FC236}">
                <a16:creationId xmlns:a16="http://schemas.microsoft.com/office/drawing/2014/main" id="{B5AE55B3-7711-47A0-B7A6-117E68749A25}"/>
              </a:ext>
            </a:extLst>
          </p:cNvPr>
          <p:cNvSpPr>
            <a:spLocks noGrp="1"/>
          </p:cNvSpPr>
          <p:nvPr>
            <p:ph idx="1"/>
          </p:nvPr>
        </p:nvSpPr>
        <p:spPr>
          <a:xfrm>
            <a:off x="717181" y="1557392"/>
            <a:ext cx="11052000" cy="4100053"/>
          </a:xfrm>
        </p:spPr>
        <p:txBody>
          <a:bodyPr vert="horz" lIns="91440" tIns="45720" rIns="91440" bIns="45720" rtlCol="0" anchor="t">
            <a:noAutofit/>
          </a:bodyPr>
          <a:lstStyle/>
          <a:p>
            <a:pPr>
              <a:lnSpc>
                <a:spcPts val="2700"/>
              </a:lnSpc>
              <a:buFont typeface="Wingdings" panose="05000000000000000000" pitchFamily="2" charset="2"/>
              <a:buChar char="v"/>
            </a:pPr>
            <a:r>
              <a:rPr lang="es-CO" sz="1800" spc="60">
                <a:latin typeface="Open Sans"/>
                <a:ea typeface="Open Sans"/>
                <a:cs typeface="Open Sans"/>
              </a:rPr>
              <a:t>Los indicadores de las estrategias de afrontamiento son indicadores a nivel de hogar relativamente sencillos y correlacionados con otras medidas de seguridad alimentaria y vulnerabilidad. </a:t>
            </a:r>
            <a:endParaRPr lang="en-US" sz="1800" spc="60"/>
          </a:p>
          <a:p>
            <a:pPr>
              <a:lnSpc>
                <a:spcPts val="2700"/>
              </a:lnSpc>
              <a:buFont typeface="Wingdings" panose="05000000000000000000" pitchFamily="2" charset="2"/>
              <a:buChar char="v"/>
            </a:pPr>
            <a:r>
              <a:rPr lang="es-CO" sz="1800" spc="60">
                <a:latin typeface="Open Sans"/>
                <a:ea typeface="Open Sans"/>
                <a:cs typeface="Open Sans"/>
              </a:rPr>
              <a:t>Se basan en una serie de preguntas sobre cómo se las arreglan los hogares para hacer frente a las perturbaciones que ponen en tensión sus medios de vida. </a:t>
            </a:r>
            <a:endParaRPr lang="en-US" sz="1800" spc="60"/>
          </a:p>
          <a:p>
            <a:pPr>
              <a:lnSpc>
                <a:spcPts val="2700"/>
              </a:lnSpc>
              <a:buFont typeface="Wingdings" panose="05000000000000000000" pitchFamily="2" charset="2"/>
              <a:buChar char="v"/>
            </a:pPr>
            <a:endParaRPr lang="es-CO" sz="1800" spc="60"/>
          </a:p>
          <a:p>
            <a:pPr>
              <a:lnSpc>
                <a:spcPct val="107000"/>
              </a:lnSpc>
              <a:spcBef>
                <a:spcPts val="0"/>
              </a:spcBef>
              <a:spcAft>
                <a:spcPts val="800"/>
              </a:spcAft>
              <a:buFont typeface="Wingdings" panose="05000000000000000000" pitchFamily="2" charset="2"/>
              <a:buChar char="v"/>
            </a:pPr>
            <a:r>
              <a:rPr lang="es-CO" sz="1800" spc="60">
                <a:latin typeface="Open Sans"/>
                <a:ea typeface="Open Sans"/>
                <a:cs typeface="Open Sans"/>
              </a:rPr>
              <a:t>En los primeros momentos de una emergencia, los hogares tienden a recurrir a estrategias de afrontamiento a corto plazo basadas en el consumo para superar los problemas inmediatos de escasez de alimentos. Si la situación persiste, los hogares empiezan a buscar otras salidas para satisfacer sus necesidades alimentarias básicas u otras necesidades esenciales. Los indicadores LCS pretenden captar específicamente estos comportamientos.</a:t>
            </a:r>
            <a:endParaRPr lang="es-CO" sz="1800">
              <a:latin typeface="Open Sans"/>
              <a:ea typeface="Open Sans"/>
              <a:cs typeface="Open Sans"/>
            </a:endParaRPr>
          </a:p>
          <a:p>
            <a:pPr>
              <a:lnSpc>
                <a:spcPts val="2700"/>
              </a:lnSpc>
              <a:buFont typeface="Wingdings" panose="05000000000000000000" pitchFamily="2" charset="2"/>
              <a:buChar char="v"/>
            </a:pPr>
            <a:endParaRPr lang="en-US" sz="2400" spc="60"/>
          </a:p>
        </p:txBody>
      </p:sp>
    </p:spTree>
    <p:extLst>
      <p:ext uri="{BB962C8B-B14F-4D97-AF65-F5344CB8AC3E}">
        <p14:creationId xmlns:p14="http://schemas.microsoft.com/office/powerpoint/2010/main" val="3735956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marL="0" indent="0">
              <a:lnSpc>
                <a:spcPts val="2700"/>
              </a:lnSpc>
              <a:buNone/>
            </a:pPr>
            <a:endParaRPr lang="en-US" spc="60"/>
          </a:p>
          <a:p>
            <a:pPr marL="0" indent="0">
              <a:lnSpc>
                <a:spcPts val="2700"/>
              </a:lnSpc>
              <a:buNone/>
            </a:pPr>
            <a:r>
              <a:rPr lang="en-US" sz="2400" spc="60">
                <a:latin typeface="Open Sans"/>
                <a:ea typeface="Open Sans"/>
                <a:cs typeface="Open Sans"/>
              </a:rPr>
              <a:t>El </a:t>
            </a:r>
            <a:r>
              <a:rPr lang="en-US" sz="2400" spc="60" err="1">
                <a:latin typeface="Open Sans"/>
                <a:ea typeface="Open Sans"/>
                <a:cs typeface="Open Sans"/>
              </a:rPr>
              <a:t>indicador</a:t>
            </a:r>
            <a:r>
              <a:rPr lang="en-US" sz="2400" spc="60">
                <a:latin typeface="Open Sans"/>
                <a:ea typeface="Open Sans"/>
                <a:cs typeface="Open Sans"/>
              </a:rPr>
              <a:t> de </a:t>
            </a:r>
            <a:r>
              <a:rPr lang="en-US" sz="2400" spc="60" err="1">
                <a:latin typeface="Open Sans"/>
                <a:ea typeface="Open Sans"/>
                <a:cs typeface="Open Sans"/>
              </a:rPr>
              <a:t>estrategias</a:t>
            </a:r>
            <a:r>
              <a:rPr lang="en-US" sz="2400" spc="60">
                <a:latin typeface="Open Sans"/>
                <a:ea typeface="Open Sans"/>
                <a:cs typeface="Open Sans"/>
              </a:rPr>
              <a:t> de </a:t>
            </a:r>
            <a:r>
              <a:rPr lang="es-CO" sz="2400" spc="60">
                <a:latin typeface="Open Sans"/>
                <a:ea typeface="Open Sans"/>
                <a:cs typeface="Open Sans"/>
              </a:rPr>
              <a:t>afrontamiento </a:t>
            </a:r>
            <a:r>
              <a:rPr lang="en-US" sz="2400" spc="60" err="1">
                <a:latin typeface="Open Sans"/>
                <a:ea typeface="Open Sans"/>
                <a:cs typeface="Open Sans"/>
              </a:rPr>
              <a:t>existe</a:t>
            </a:r>
            <a:r>
              <a:rPr lang="en-US" sz="2400" spc="60">
                <a:latin typeface="Open Sans"/>
                <a:ea typeface="Open Sans"/>
                <a:cs typeface="Open Sans"/>
              </a:rPr>
              <a:t> </a:t>
            </a:r>
            <a:r>
              <a:rPr lang="en-US" sz="2400" spc="60" err="1">
                <a:latin typeface="Open Sans"/>
                <a:ea typeface="Open Sans"/>
                <a:cs typeface="Open Sans"/>
              </a:rPr>
              <a:t>en</a:t>
            </a:r>
            <a:r>
              <a:rPr lang="en-US" sz="2400" spc="60">
                <a:latin typeface="Open Sans"/>
                <a:ea typeface="Open Sans"/>
                <a:cs typeface="Open Sans"/>
              </a:rPr>
              <a:t> dos </a:t>
            </a:r>
            <a:r>
              <a:rPr lang="en-US" sz="2400" spc="60" err="1">
                <a:latin typeface="Open Sans"/>
                <a:ea typeface="Open Sans"/>
                <a:cs typeface="Open Sans"/>
              </a:rPr>
              <a:t>versiones</a:t>
            </a:r>
            <a:r>
              <a:rPr lang="en-US" sz="2400" spc="60">
                <a:latin typeface="Open Sans"/>
                <a:ea typeface="Open Sans"/>
                <a:cs typeface="Open Sans"/>
              </a:rPr>
              <a:t>: </a:t>
            </a:r>
            <a:r>
              <a:rPr lang="en-US" sz="2400" spc="60" err="1">
                <a:latin typeface="Open Sans"/>
                <a:ea typeface="Open Sans"/>
                <a:cs typeface="Open Sans"/>
              </a:rPr>
              <a:t>una</a:t>
            </a:r>
            <a:r>
              <a:rPr lang="en-US" sz="2400" spc="60">
                <a:latin typeface="Open Sans"/>
                <a:ea typeface="Open Sans"/>
                <a:cs typeface="Open Sans"/>
              </a:rPr>
              <a:t> para la </a:t>
            </a:r>
            <a:r>
              <a:rPr lang="en-US" sz="2400" b="1" u="sng" spc="60">
                <a:solidFill>
                  <a:schemeClr val="tx1">
                    <a:lumMod val="75000"/>
                  </a:schemeClr>
                </a:solidFill>
                <a:latin typeface="Open Sans"/>
                <a:ea typeface="Open Sans"/>
                <a:cs typeface="Open Sans"/>
                <a:hlinkClick r:id="rId3">
                  <a:extLst>
                    <a:ext uri="{A12FA001-AC4F-418D-AE19-62706E023703}">
                      <ahyp:hlinkClr xmlns:ahyp="http://schemas.microsoft.com/office/drawing/2018/hyperlinkcolor" val="tx"/>
                    </a:ext>
                  </a:extLst>
                </a:hlinkClick>
              </a:rPr>
              <a:t>seguridad alimentaria (LCS-FS) </a:t>
            </a:r>
            <a:r>
              <a:rPr lang="en-US" sz="2400" spc="60">
                <a:latin typeface="Open Sans"/>
                <a:ea typeface="Open Sans"/>
                <a:cs typeface="Open Sans"/>
              </a:rPr>
              <a:t>y </a:t>
            </a:r>
            <a:r>
              <a:rPr lang="en-US" sz="2400" spc="60" err="1">
                <a:latin typeface="Open Sans"/>
                <a:ea typeface="Open Sans"/>
                <a:cs typeface="Open Sans"/>
              </a:rPr>
              <a:t>otra</a:t>
            </a:r>
            <a:r>
              <a:rPr lang="en-US" sz="2400" spc="60">
                <a:latin typeface="Open Sans"/>
                <a:ea typeface="Open Sans"/>
                <a:cs typeface="Open Sans"/>
              </a:rPr>
              <a:t> para </a:t>
            </a:r>
            <a:r>
              <a:rPr lang="en-US" sz="2400" b="1" u="sng" spc="60">
                <a:solidFill>
                  <a:schemeClr val="tx1">
                    <a:lumMod val="75000"/>
                  </a:schemeClr>
                </a:solidFill>
                <a:latin typeface="Open Sans"/>
                <a:ea typeface="Open Sans"/>
                <a:cs typeface="Open Sans"/>
                <a:hlinkClick r:id="rId4">
                  <a:extLst>
                    <a:ext uri="{A12FA001-AC4F-418D-AE19-62706E023703}">
                      <ahyp:hlinkClr xmlns:ahyp="http://schemas.microsoft.com/office/drawing/2018/hyperlinkcolor" val="tx"/>
                    </a:ext>
                  </a:extLst>
                </a:hlinkClick>
              </a:rPr>
              <a:t>las necesidades esenciales (LCS-EN)</a:t>
            </a:r>
            <a:r>
              <a:rPr lang="en-US" sz="2400" u="sng" spc="60">
                <a:solidFill>
                  <a:schemeClr val="tx1">
                    <a:lumMod val="75000"/>
                  </a:schemeClr>
                </a:solidFill>
                <a:latin typeface="Open Sans"/>
                <a:ea typeface="Open Sans"/>
                <a:cs typeface="Open Sans"/>
              </a:rPr>
              <a:t>. </a:t>
            </a:r>
            <a:endParaRPr lang="en-US" sz="2400" u="sng" spc="60">
              <a:solidFill>
                <a:schemeClr val="tx1">
                  <a:lumMod val="75000"/>
                </a:schemeClr>
              </a:solidFill>
            </a:endParaRPr>
          </a:p>
          <a:p>
            <a:pPr>
              <a:lnSpc>
                <a:spcPts val="2700"/>
              </a:lnSpc>
              <a:buFont typeface="Wingdings" panose="05000000000000000000" pitchFamily="2" charset="2"/>
              <a:buChar char="v"/>
            </a:pPr>
            <a:endParaRPr lang="en-US" sz="2400" spc="60"/>
          </a:p>
          <a:p>
            <a:pPr>
              <a:lnSpc>
                <a:spcPts val="2700"/>
              </a:lnSpc>
              <a:buFont typeface="Wingdings" panose="05000000000000000000" pitchFamily="2" charset="2"/>
              <a:buChar char="v"/>
            </a:pPr>
            <a:endParaRPr lang="en-US" spc="6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 LCS-FS &amp; LCS-ES</a:t>
            </a:r>
          </a:p>
        </p:txBody>
      </p:sp>
      <p:graphicFrame>
        <p:nvGraphicFramePr>
          <p:cNvPr id="2" name="Table 3">
            <a:extLst>
              <a:ext uri="{FF2B5EF4-FFF2-40B4-BE49-F238E27FC236}">
                <a16:creationId xmlns:a16="http://schemas.microsoft.com/office/drawing/2014/main" id="{28D0CD25-0C61-40A1-314D-019F989C5BD9}"/>
              </a:ext>
            </a:extLst>
          </p:cNvPr>
          <p:cNvGraphicFramePr>
            <a:graphicFrameLocks noGrp="1"/>
          </p:cNvGraphicFramePr>
          <p:nvPr>
            <p:extLst>
              <p:ext uri="{D42A27DB-BD31-4B8C-83A1-F6EECF244321}">
                <p14:modId xmlns:p14="http://schemas.microsoft.com/office/powerpoint/2010/main" val="3277779763"/>
              </p:ext>
            </p:extLst>
          </p:nvPr>
        </p:nvGraphicFramePr>
        <p:xfrm>
          <a:off x="1819564" y="3129626"/>
          <a:ext cx="8357634" cy="2660451"/>
        </p:xfrm>
        <a:graphic>
          <a:graphicData uri="http://schemas.openxmlformats.org/drawingml/2006/table">
            <a:tbl>
              <a:tblPr rtl="1" firstRow="1" bandRow="1">
                <a:tableStyleId>{5C22544A-7EE6-4342-B048-85BDC9FD1C3A}</a:tableStyleId>
              </a:tblPr>
              <a:tblGrid>
                <a:gridCol w="4254635">
                  <a:extLst>
                    <a:ext uri="{9D8B030D-6E8A-4147-A177-3AD203B41FA5}">
                      <a16:colId xmlns:a16="http://schemas.microsoft.com/office/drawing/2014/main" val="686564067"/>
                    </a:ext>
                  </a:extLst>
                </a:gridCol>
                <a:gridCol w="4102999">
                  <a:extLst>
                    <a:ext uri="{9D8B030D-6E8A-4147-A177-3AD203B41FA5}">
                      <a16:colId xmlns:a16="http://schemas.microsoft.com/office/drawing/2014/main" val="1034220629"/>
                    </a:ext>
                  </a:extLst>
                </a:gridCol>
              </a:tblGrid>
              <a:tr h="431249">
                <a:tc>
                  <a:txBody>
                    <a:bodyPr/>
                    <a:lstStyle/>
                    <a:p>
                      <a:pPr algn="ctr" rtl="1"/>
                      <a:r>
                        <a:rPr lang="en-US">
                          <a:solidFill>
                            <a:srgbClr val="FFFFFF"/>
                          </a:solidFill>
                          <a:latin typeface="Open Sans"/>
                          <a:ea typeface="Open Sans"/>
                          <a:cs typeface="Open Sans"/>
                        </a:rPr>
                        <a:t>Versión para necesidades esenciales (LCS-ES)</a:t>
                      </a:r>
                      <a:endParaRPr lang="ar-SY">
                        <a:solidFill>
                          <a:srgbClr val="FFFFFF"/>
                        </a:solidFill>
                        <a:latin typeface="Open Sans"/>
                        <a:ea typeface="Open Sans"/>
                      </a:endParaRPr>
                    </a:p>
                  </a:txBody>
                  <a:tcPr/>
                </a:tc>
                <a:tc>
                  <a:txBody>
                    <a:bodyPr/>
                    <a:lstStyle/>
                    <a:p>
                      <a:pPr algn="ctr" rtl="1"/>
                      <a:r>
                        <a:rPr lang="en-US">
                          <a:solidFill>
                            <a:srgbClr val="FFFFFF"/>
                          </a:solidFill>
                          <a:latin typeface="Open Sans"/>
                          <a:ea typeface="Open Sans"/>
                          <a:cs typeface="Open Sans"/>
                        </a:rPr>
                        <a:t>Versión sobre seguridad alimentaria (LCS-FS) </a:t>
                      </a:r>
                      <a:endParaRPr lang="ar-SY">
                        <a:solidFill>
                          <a:srgbClr val="FFFFFF"/>
                        </a:solidFill>
                        <a:latin typeface="Open Sans" panose="020B0606030504020204" pitchFamily="34" charset="0"/>
                        <a:ea typeface="Open Sans" panose="020B0606030504020204" pitchFamily="34" charset="0"/>
                      </a:endParaRPr>
                    </a:p>
                  </a:txBody>
                  <a:tcPr/>
                </a:tc>
                <a:extLst>
                  <a:ext uri="{0D108BD9-81ED-4DB2-BD59-A6C34878D82A}">
                    <a16:rowId xmlns:a16="http://schemas.microsoft.com/office/drawing/2014/main" val="2437027382"/>
                  </a:ext>
                </a:extLst>
              </a:tr>
              <a:tr h="2020371">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endParaRPr lang="en-US" sz="1800" spc="60">
                        <a:latin typeface="Open Sans"/>
                        <a:ea typeface="Open Sans"/>
                        <a:cs typeface="Open Sans"/>
                      </a:endParaRPr>
                    </a:p>
                    <a:p>
                      <a:pPr lvl="0" algn="l" rtl="1">
                        <a:buNone/>
                      </a:pPr>
                      <a:r>
                        <a:rPr lang="en-US" sz="1800" b="0" i="0" u="none" strike="noStrike" noProof="0">
                          <a:solidFill>
                            <a:srgbClr val="007DBC"/>
                          </a:solidFill>
                          <a:latin typeface="Open Sans"/>
                        </a:rPr>
                        <a:t>Debe utilizarse en las evaluaciones de necesidades esenciales, o siempre que el ámbito de una evaluación sea más amplio que la seguridad alimentaria</a:t>
                      </a:r>
                      <a:endParaRPr lang="ar-SY"/>
                    </a:p>
                  </a:txBody>
                  <a:tcPr/>
                </a:tc>
                <a:tc>
                  <a:txBody>
                    <a:bodyPr/>
                    <a:lstStyle/>
                    <a:p>
                      <a:pPr marL="0" marR="0" lvl="0" indent="0" algn="l" rtl="1">
                        <a:lnSpc>
                          <a:spcPct val="100000"/>
                        </a:lnSpc>
                        <a:spcBef>
                          <a:spcPts val="0"/>
                        </a:spcBef>
                        <a:spcAft>
                          <a:spcPts val="0"/>
                        </a:spcAft>
                        <a:buNone/>
                      </a:pPr>
                      <a:endParaRPr lang="en-US" sz="1800" b="0" i="0" u="none" strike="noStrike" kern="1200" noProof="0">
                        <a:solidFill>
                          <a:srgbClr val="007DBC"/>
                        </a:solidFill>
                        <a:latin typeface="Open Sans"/>
                        <a:ea typeface="+mn-ea"/>
                        <a:cs typeface="+mn-cs"/>
                      </a:endParaRPr>
                    </a:p>
                    <a:p>
                      <a:pPr lvl="0" algn="l" rtl="1">
                        <a:lnSpc>
                          <a:spcPct val="100000"/>
                        </a:lnSpc>
                        <a:spcBef>
                          <a:spcPts val="0"/>
                        </a:spcBef>
                        <a:spcAft>
                          <a:spcPts val="0"/>
                        </a:spcAft>
                        <a:buNone/>
                      </a:pPr>
                      <a:r>
                        <a:rPr lang="en-US" sz="1800" b="0" i="0" u="none" strike="noStrike" kern="1200" noProof="0" err="1">
                          <a:solidFill>
                            <a:srgbClr val="007DBC"/>
                          </a:solidFill>
                          <a:latin typeface="Open Sans"/>
                          <a:ea typeface="+mn-ea"/>
                          <a:cs typeface="+mn-cs"/>
                        </a:rPr>
                        <a:t>Debe</a:t>
                      </a:r>
                      <a:r>
                        <a:rPr lang="en-US" sz="1800" b="0" i="0" u="none" strike="noStrike" kern="1200" noProof="0">
                          <a:solidFill>
                            <a:srgbClr val="007DBC"/>
                          </a:solidFill>
                          <a:latin typeface="Open Sans"/>
                          <a:ea typeface="+mn-ea"/>
                          <a:cs typeface="+mn-cs"/>
                        </a:rPr>
                        <a:t> </a:t>
                      </a:r>
                      <a:r>
                        <a:rPr lang="en-US" sz="1800" b="0" i="0" u="none" strike="noStrike" kern="1200" noProof="0" err="1">
                          <a:solidFill>
                            <a:srgbClr val="007DBC"/>
                          </a:solidFill>
                          <a:latin typeface="Open Sans"/>
                          <a:ea typeface="+mn-ea"/>
                          <a:cs typeface="+mn-cs"/>
                        </a:rPr>
                        <a:t>utilizarse</a:t>
                      </a:r>
                      <a:r>
                        <a:rPr lang="en-US" sz="1800" b="0" i="0" u="none" strike="noStrike" kern="1200" noProof="0">
                          <a:solidFill>
                            <a:srgbClr val="007DBC"/>
                          </a:solidFill>
                          <a:latin typeface="Open Sans"/>
                          <a:ea typeface="+mn-ea"/>
                          <a:cs typeface="+mn-cs"/>
                        </a:rPr>
                        <a:t> </a:t>
                      </a:r>
                      <a:r>
                        <a:rPr lang="en-US" sz="1800" b="0" i="0" u="none" strike="noStrike" kern="1200" noProof="0" err="1">
                          <a:solidFill>
                            <a:srgbClr val="007DBC"/>
                          </a:solidFill>
                          <a:latin typeface="Open Sans"/>
                          <a:ea typeface="+mn-ea"/>
                          <a:cs typeface="+mn-cs"/>
                        </a:rPr>
                        <a:t>cuando</a:t>
                      </a:r>
                      <a:r>
                        <a:rPr lang="en-US" sz="1800" b="0" i="0" u="none" strike="noStrike" kern="1200" noProof="0">
                          <a:solidFill>
                            <a:srgbClr val="007DBC"/>
                          </a:solidFill>
                          <a:latin typeface="Open Sans"/>
                          <a:ea typeface="+mn-ea"/>
                          <a:cs typeface="+mn-cs"/>
                        </a:rPr>
                        <a:t> </a:t>
                      </a:r>
                      <a:r>
                        <a:rPr lang="en-US" sz="1800" b="0" i="0" u="none" strike="noStrike" kern="1200" noProof="0" err="1">
                          <a:solidFill>
                            <a:srgbClr val="007DBC"/>
                          </a:solidFill>
                          <a:latin typeface="Open Sans"/>
                          <a:ea typeface="+mn-ea"/>
                          <a:cs typeface="+mn-cs"/>
                        </a:rPr>
                        <a:t>el</a:t>
                      </a:r>
                      <a:r>
                        <a:rPr lang="en-US" sz="1800" b="0" i="0" u="none" strike="noStrike" kern="1200" noProof="0">
                          <a:solidFill>
                            <a:srgbClr val="007DBC"/>
                          </a:solidFill>
                          <a:latin typeface="Open Sans"/>
                          <a:ea typeface="+mn-ea"/>
                          <a:cs typeface="+mn-cs"/>
                        </a:rPr>
                        <a:t> </a:t>
                      </a:r>
                      <a:r>
                        <a:rPr lang="en-US" sz="1800" b="0" i="0" u="none" strike="noStrike" kern="1200" noProof="0" err="1">
                          <a:solidFill>
                            <a:srgbClr val="007DBC"/>
                          </a:solidFill>
                          <a:latin typeface="Open Sans"/>
                          <a:ea typeface="+mn-ea"/>
                          <a:cs typeface="+mn-cs"/>
                        </a:rPr>
                        <a:t>objetivo</a:t>
                      </a:r>
                      <a:r>
                        <a:rPr lang="en-US" sz="1800" b="0" i="0" u="none" strike="noStrike" kern="1200" noProof="0">
                          <a:solidFill>
                            <a:srgbClr val="007DBC"/>
                          </a:solidFill>
                          <a:latin typeface="Open Sans"/>
                          <a:ea typeface="+mn-ea"/>
                          <a:cs typeface="+mn-cs"/>
                        </a:rPr>
                        <a:t> de un </a:t>
                      </a:r>
                      <a:r>
                        <a:rPr lang="en-US" sz="1800" b="0" i="0" u="none" strike="noStrike" kern="1200" noProof="0" err="1">
                          <a:solidFill>
                            <a:srgbClr val="007DBC"/>
                          </a:solidFill>
                          <a:latin typeface="Open Sans"/>
                          <a:ea typeface="+mn-ea"/>
                          <a:cs typeface="+mn-cs"/>
                        </a:rPr>
                        <a:t>ejercicio</a:t>
                      </a:r>
                      <a:r>
                        <a:rPr lang="en-US" sz="1800" b="0" i="0" u="none" strike="noStrike" kern="1200" noProof="0">
                          <a:solidFill>
                            <a:srgbClr val="007DBC"/>
                          </a:solidFill>
                          <a:latin typeface="Open Sans"/>
                          <a:ea typeface="+mn-ea"/>
                          <a:cs typeface="+mn-cs"/>
                        </a:rPr>
                        <a:t> de </a:t>
                      </a:r>
                      <a:r>
                        <a:rPr lang="en-US" sz="1800" b="0" i="0" u="none" strike="noStrike" kern="1200" noProof="0" err="1">
                          <a:solidFill>
                            <a:srgbClr val="007DBC"/>
                          </a:solidFill>
                          <a:latin typeface="Open Sans"/>
                          <a:ea typeface="+mn-ea"/>
                          <a:cs typeface="+mn-cs"/>
                        </a:rPr>
                        <a:t>recogida</a:t>
                      </a:r>
                      <a:r>
                        <a:rPr lang="en-US" sz="1800" b="0" i="0" u="none" strike="noStrike" kern="1200" noProof="0">
                          <a:solidFill>
                            <a:srgbClr val="007DBC"/>
                          </a:solidFill>
                          <a:latin typeface="Open Sans"/>
                          <a:ea typeface="+mn-ea"/>
                          <a:cs typeface="+mn-cs"/>
                        </a:rPr>
                        <a:t> de </a:t>
                      </a:r>
                      <a:r>
                        <a:rPr lang="en-US" sz="1800" b="0" i="0" u="none" strike="noStrike" kern="1200" noProof="0" err="1">
                          <a:solidFill>
                            <a:srgbClr val="007DBC"/>
                          </a:solidFill>
                          <a:latin typeface="Open Sans"/>
                          <a:ea typeface="+mn-ea"/>
                          <a:cs typeface="+mn-cs"/>
                        </a:rPr>
                        <a:t>datos</a:t>
                      </a:r>
                      <a:r>
                        <a:rPr lang="en-US" sz="1800" b="0" i="0" u="none" strike="noStrike" kern="1200" noProof="0">
                          <a:solidFill>
                            <a:srgbClr val="007DBC"/>
                          </a:solidFill>
                          <a:latin typeface="Open Sans"/>
                          <a:ea typeface="+mn-ea"/>
                          <a:cs typeface="+mn-cs"/>
                        </a:rPr>
                        <a:t> se </a:t>
                      </a:r>
                      <a:r>
                        <a:rPr lang="en-US" sz="1800" b="0" i="0" u="none" strike="noStrike" kern="1200" noProof="0" err="1">
                          <a:solidFill>
                            <a:srgbClr val="007DBC"/>
                          </a:solidFill>
                          <a:latin typeface="Open Sans"/>
                          <a:ea typeface="+mn-ea"/>
                          <a:cs typeface="+mn-cs"/>
                        </a:rPr>
                        <a:t>centre</a:t>
                      </a:r>
                      <a:r>
                        <a:rPr lang="en-US" sz="1800" b="0" i="0" u="none" strike="noStrike" kern="1200" noProof="0">
                          <a:solidFill>
                            <a:srgbClr val="007DBC"/>
                          </a:solidFill>
                          <a:latin typeface="Open Sans"/>
                          <a:ea typeface="+mn-ea"/>
                          <a:cs typeface="+mn-cs"/>
                        </a:rPr>
                        <a:t> </a:t>
                      </a:r>
                      <a:r>
                        <a:rPr lang="en-US" sz="1800" b="0" i="0" u="none" strike="noStrike" kern="1200" noProof="0" err="1">
                          <a:solidFill>
                            <a:srgbClr val="007DBC"/>
                          </a:solidFill>
                          <a:latin typeface="Open Sans"/>
                          <a:ea typeface="+mn-ea"/>
                          <a:cs typeface="+mn-cs"/>
                        </a:rPr>
                        <a:t>específicamente</a:t>
                      </a:r>
                      <a:r>
                        <a:rPr lang="en-US" sz="1800" b="0" i="0" u="none" strike="noStrike" kern="1200" noProof="0">
                          <a:solidFill>
                            <a:srgbClr val="007DBC"/>
                          </a:solidFill>
                          <a:latin typeface="Open Sans"/>
                          <a:ea typeface="+mn-ea"/>
                          <a:cs typeface="+mn-cs"/>
                        </a:rPr>
                        <a:t> </a:t>
                      </a:r>
                      <a:r>
                        <a:rPr lang="en-US" sz="1800" b="0" i="0" u="none" strike="noStrike" kern="1200" noProof="0" err="1">
                          <a:solidFill>
                            <a:srgbClr val="007DBC"/>
                          </a:solidFill>
                          <a:latin typeface="Open Sans"/>
                          <a:ea typeface="+mn-ea"/>
                          <a:cs typeface="+mn-cs"/>
                        </a:rPr>
                        <a:t>en</a:t>
                      </a:r>
                      <a:r>
                        <a:rPr lang="en-US" sz="1800" b="0" i="0" u="none" strike="noStrike" kern="1200" noProof="0">
                          <a:solidFill>
                            <a:srgbClr val="007DBC"/>
                          </a:solidFill>
                          <a:latin typeface="Open Sans"/>
                          <a:ea typeface="+mn-ea"/>
                          <a:cs typeface="+mn-cs"/>
                        </a:rPr>
                        <a:t> la </a:t>
                      </a:r>
                      <a:r>
                        <a:rPr lang="en-US" sz="1800" b="0" i="0" u="none" strike="noStrike" kern="1200" noProof="0" err="1">
                          <a:solidFill>
                            <a:srgbClr val="007DBC"/>
                          </a:solidFill>
                          <a:latin typeface="Open Sans"/>
                          <a:ea typeface="+mn-ea"/>
                          <a:cs typeface="+mn-cs"/>
                        </a:rPr>
                        <a:t>seguridad</a:t>
                      </a:r>
                      <a:r>
                        <a:rPr lang="en-US" sz="1800" b="0" i="0" u="none" strike="noStrike" kern="1200" noProof="0">
                          <a:solidFill>
                            <a:srgbClr val="007DBC"/>
                          </a:solidFill>
                          <a:latin typeface="Open Sans"/>
                          <a:ea typeface="+mn-ea"/>
                          <a:cs typeface="+mn-cs"/>
                        </a:rPr>
                        <a:t> alimentaria</a:t>
                      </a:r>
                    </a:p>
                    <a:p>
                      <a:pPr marL="0" marR="0" lvl="0" indent="0" algn="l" rtl="1">
                        <a:lnSpc>
                          <a:spcPct val="100000"/>
                        </a:lnSpc>
                        <a:spcBef>
                          <a:spcPts val="0"/>
                        </a:spcBef>
                        <a:spcAft>
                          <a:spcPts val="0"/>
                        </a:spcAft>
                        <a:buNone/>
                      </a:pPr>
                      <a:endParaRPr lang="en-US" sz="1800" b="0" i="0" u="none" strike="noStrike" noProof="0">
                        <a:solidFill>
                          <a:srgbClr val="007DBC"/>
                        </a:solidFill>
                        <a:latin typeface="Open Sans"/>
                      </a:endParaRPr>
                    </a:p>
                  </a:txBody>
                  <a:tcPr/>
                </a:tc>
                <a:extLst>
                  <a:ext uri="{0D108BD9-81ED-4DB2-BD59-A6C34878D82A}">
                    <a16:rowId xmlns:a16="http://schemas.microsoft.com/office/drawing/2014/main" val="3837575619"/>
                  </a:ext>
                </a:extLst>
              </a:tr>
            </a:tbl>
          </a:graphicData>
        </a:graphic>
      </p:graphicFrame>
    </p:spTree>
    <p:extLst>
      <p:ext uri="{BB962C8B-B14F-4D97-AF65-F5344CB8AC3E}">
        <p14:creationId xmlns:p14="http://schemas.microsoft.com/office/powerpoint/2010/main" val="211573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 USOS DE estos indicadores</a:t>
            </a:r>
          </a:p>
        </p:txBody>
      </p:sp>
      <p:graphicFrame>
        <p:nvGraphicFramePr>
          <p:cNvPr id="2" name="Table 3">
            <a:extLst>
              <a:ext uri="{FF2B5EF4-FFF2-40B4-BE49-F238E27FC236}">
                <a16:creationId xmlns:a16="http://schemas.microsoft.com/office/drawing/2014/main" id="{91386237-C605-C373-CD16-7917B142CA18}"/>
              </a:ext>
            </a:extLst>
          </p:cNvPr>
          <p:cNvGraphicFramePr>
            <a:graphicFrameLocks noGrp="1"/>
          </p:cNvGraphicFramePr>
          <p:nvPr>
            <p:extLst>
              <p:ext uri="{D42A27DB-BD31-4B8C-83A1-F6EECF244321}">
                <p14:modId xmlns:p14="http://schemas.microsoft.com/office/powerpoint/2010/main" val="3062120698"/>
              </p:ext>
            </p:extLst>
          </p:nvPr>
        </p:nvGraphicFramePr>
        <p:xfrm>
          <a:off x="569999" y="1386346"/>
          <a:ext cx="11052002" cy="5369187"/>
        </p:xfrm>
        <a:graphic>
          <a:graphicData uri="http://schemas.openxmlformats.org/drawingml/2006/table">
            <a:tbl>
              <a:tblPr firstRow="1" bandRow="1">
                <a:tableStyleId>{5C22544A-7EE6-4342-B048-85BDC9FD1C3A}</a:tableStyleId>
              </a:tblPr>
              <a:tblGrid>
                <a:gridCol w="5526001">
                  <a:extLst>
                    <a:ext uri="{9D8B030D-6E8A-4147-A177-3AD203B41FA5}">
                      <a16:colId xmlns:a16="http://schemas.microsoft.com/office/drawing/2014/main" val="3107944488"/>
                    </a:ext>
                  </a:extLst>
                </a:gridCol>
                <a:gridCol w="5526001">
                  <a:extLst>
                    <a:ext uri="{9D8B030D-6E8A-4147-A177-3AD203B41FA5}">
                      <a16:colId xmlns:a16="http://schemas.microsoft.com/office/drawing/2014/main" val="2314379847"/>
                    </a:ext>
                  </a:extLst>
                </a:gridCol>
              </a:tblGrid>
              <a:tr h="431427">
                <a:tc>
                  <a:txBody>
                    <a:bodyPr/>
                    <a:lstStyle/>
                    <a:p>
                      <a:r>
                        <a:rPr lang="en-GB">
                          <a:solidFill>
                            <a:srgbClr val="FFFFFE"/>
                          </a:solidFill>
                          <a:latin typeface="Open Sans" panose="020B0606030504020204" pitchFamily="34" charset="0"/>
                          <a:ea typeface="Open Sans" panose="020B0606030504020204" pitchFamily="34" charset="0"/>
                          <a:cs typeface="Open Sans" panose="020B0606030504020204" pitchFamily="34" charset="0"/>
                        </a:rPr>
                        <a:t>LCS-FS</a:t>
                      </a:r>
                    </a:p>
                  </a:txBody>
                  <a:tcPr/>
                </a:tc>
                <a:tc>
                  <a:txBody>
                    <a:bodyPr/>
                    <a:lstStyle/>
                    <a:p>
                      <a:r>
                        <a:rPr lang="en-GB">
                          <a:solidFill>
                            <a:srgbClr val="FFFFFE"/>
                          </a:solidFill>
                          <a:latin typeface="Open Sans"/>
                          <a:ea typeface="Open Sans"/>
                          <a:cs typeface="Open Sans"/>
                        </a:rPr>
                        <a:t>LCS-ES</a:t>
                      </a:r>
                    </a:p>
                  </a:txBody>
                  <a:tcPr/>
                </a:tc>
                <a:extLst>
                  <a:ext uri="{0D108BD9-81ED-4DB2-BD59-A6C34878D82A}">
                    <a16:rowId xmlns:a16="http://schemas.microsoft.com/office/drawing/2014/main" val="3059212568"/>
                  </a:ext>
                </a:extLst>
              </a:tr>
              <a:tr h="17020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spc="60">
                          <a:latin typeface="Open Sans"/>
                          <a:ea typeface="Open Sans"/>
                          <a:cs typeface="Open Sans"/>
                        </a:rPr>
                        <a:t>Seguimiento de las actividades del programa (alimentos, dinero por alimentos); evaluación de la situación de seguridad alimentaria de una población; y selección de objetivos a nivel de población.</a:t>
                      </a:r>
                    </a:p>
                    <a:p>
                      <a:endParaRPr lang="en-GB">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spc="60">
                          <a:latin typeface="Open Sans" panose="020B0606030504020204" pitchFamily="34" charset="0"/>
                          <a:ea typeface="Open Sans" panose="020B0606030504020204" pitchFamily="34" charset="0"/>
                          <a:cs typeface="Open Sans" panose="020B0606030504020204" pitchFamily="34" charset="0"/>
                        </a:rPr>
                        <a:t>Seguimiento de las actividades del programa (efectivo polivalente); evaluación de la vulnerabilidad para satisfacer las necesidades esenciales de una población; y selección de objetivos a nivel de población.</a:t>
                      </a:r>
                    </a:p>
                    <a:p>
                      <a:endParaRPr lang="en-GB">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3937466290"/>
                  </a:ext>
                </a:extLst>
              </a:tr>
              <a:tr h="1702064">
                <a:tc>
                  <a:txBody>
                    <a:bodyPr/>
                    <a:lstStyle/>
                    <a:p>
                      <a:pPr marL="0" marR="0" lvl="0" indent="0" algn="l" rtl="0" eaLnBrk="1" fontAlgn="auto" latinLnBrk="0" hangingPunct="1">
                        <a:lnSpc>
                          <a:spcPct val="100000"/>
                        </a:lnSpc>
                        <a:spcBef>
                          <a:spcPts val="0"/>
                        </a:spcBef>
                        <a:spcAft>
                          <a:spcPts val="0"/>
                        </a:spcAft>
                        <a:buClrTx/>
                        <a:buSzTx/>
                        <a:buFontTx/>
                        <a:buNone/>
                      </a:pPr>
                      <a:r>
                        <a:rPr lang="en-GB" sz="1800" spc="60">
                          <a:latin typeface="Open Sans"/>
                          <a:ea typeface="Open Sans"/>
                          <a:cs typeface="Open Sans"/>
                        </a:rPr>
                        <a:t>Se </a:t>
                      </a:r>
                      <a:r>
                        <a:rPr lang="en-GB" sz="1800" spc="60" err="1">
                          <a:latin typeface="Open Sans"/>
                          <a:ea typeface="Open Sans"/>
                          <a:cs typeface="Open Sans"/>
                        </a:rPr>
                        <a:t>utiliza</a:t>
                      </a:r>
                      <a:r>
                        <a:rPr lang="en-GB" sz="1800" spc="60">
                          <a:latin typeface="Open Sans"/>
                          <a:ea typeface="Open Sans"/>
                          <a:cs typeface="Open Sans"/>
                        </a:rPr>
                        <a:t> para </a:t>
                      </a:r>
                      <a:r>
                        <a:rPr lang="en-GB" sz="1800" spc="60" err="1">
                          <a:latin typeface="Open Sans"/>
                          <a:ea typeface="Open Sans"/>
                          <a:cs typeface="Open Sans"/>
                        </a:rPr>
                        <a:t>clasificar</a:t>
                      </a:r>
                      <a:r>
                        <a:rPr lang="en-GB" sz="1800" spc="60">
                          <a:latin typeface="Open Sans"/>
                          <a:ea typeface="Open Sans"/>
                          <a:cs typeface="Open Sans"/>
                        </a:rPr>
                        <a:t> </a:t>
                      </a:r>
                      <a:r>
                        <a:rPr lang="en-GB" sz="1800" spc="60" err="1">
                          <a:latin typeface="Open Sans"/>
                          <a:ea typeface="Open Sans"/>
                          <a:cs typeface="Open Sans"/>
                        </a:rPr>
                        <a:t>los</a:t>
                      </a:r>
                      <a:r>
                        <a:rPr lang="en-GB" sz="1800" spc="60">
                          <a:latin typeface="Open Sans"/>
                          <a:ea typeface="Open Sans"/>
                          <a:cs typeface="Open Sans"/>
                        </a:rPr>
                        <a:t> </a:t>
                      </a:r>
                      <a:r>
                        <a:rPr lang="en-GB" sz="1800" spc="60" err="1">
                          <a:latin typeface="Open Sans"/>
                          <a:ea typeface="Open Sans"/>
                          <a:cs typeface="Open Sans"/>
                        </a:rPr>
                        <a:t>hogares</a:t>
                      </a:r>
                      <a:r>
                        <a:rPr lang="en-GB" sz="1800" spc="60">
                          <a:latin typeface="Open Sans"/>
                          <a:ea typeface="Open Sans"/>
                          <a:cs typeface="Open Sans"/>
                        </a:rPr>
                        <a:t> </a:t>
                      </a:r>
                      <a:r>
                        <a:rPr lang="en-GB" sz="1800" spc="60" err="1">
                          <a:latin typeface="Open Sans"/>
                          <a:ea typeface="Open Sans"/>
                          <a:cs typeface="Open Sans"/>
                        </a:rPr>
                        <a:t>en</a:t>
                      </a:r>
                      <a:r>
                        <a:rPr lang="en-GB" sz="1800" spc="60">
                          <a:latin typeface="Open Sans"/>
                          <a:ea typeface="Open Sans"/>
                          <a:cs typeface="Open Sans"/>
                        </a:rPr>
                        <a:t> </a:t>
                      </a:r>
                      <a:r>
                        <a:rPr lang="en-GB" sz="1800" spc="60" err="1">
                          <a:latin typeface="Open Sans"/>
                          <a:ea typeface="Open Sans"/>
                          <a:cs typeface="Open Sans"/>
                        </a:rPr>
                        <a:t>función</a:t>
                      </a:r>
                      <a:r>
                        <a:rPr lang="en-GB" sz="1800" spc="60">
                          <a:latin typeface="Open Sans"/>
                          <a:ea typeface="Open Sans"/>
                          <a:cs typeface="Open Sans"/>
                        </a:rPr>
                        <a:t> de </a:t>
                      </a:r>
                      <a:r>
                        <a:rPr lang="en-GB" sz="1800" spc="60" err="1">
                          <a:latin typeface="Open Sans"/>
                          <a:ea typeface="Open Sans"/>
                          <a:cs typeface="Open Sans"/>
                        </a:rPr>
                        <a:t>su</a:t>
                      </a:r>
                      <a:r>
                        <a:rPr lang="en-GB" sz="1800" spc="60">
                          <a:latin typeface="Open Sans"/>
                          <a:ea typeface="Open Sans"/>
                          <a:cs typeface="Open Sans"/>
                        </a:rPr>
                        <a:t> </a:t>
                      </a:r>
                      <a:r>
                        <a:rPr lang="en-GB" sz="1800" spc="60" err="1">
                          <a:latin typeface="Open Sans"/>
                          <a:ea typeface="Open Sans"/>
                          <a:cs typeface="Open Sans"/>
                        </a:rPr>
                        <a:t>nivel</a:t>
                      </a:r>
                      <a:r>
                        <a:rPr lang="en-GB" sz="1800" spc="60">
                          <a:latin typeface="Open Sans"/>
                          <a:ea typeface="Open Sans"/>
                          <a:cs typeface="Open Sans"/>
                        </a:rPr>
                        <a:t> de </a:t>
                      </a:r>
                      <a:r>
                        <a:rPr lang="en-GB" sz="1800" spc="60" err="1">
                          <a:latin typeface="Open Sans"/>
                          <a:ea typeface="Open Sans"/>
                          <a:cs typeface="Open Sans"/>
                        </a:rPr>
                        <a:t>seguridad</a:t>
                      </a:r>
                      <a:r>
                        <a:rPr lang="en-GB" sz="1800" spc="60">
                          <a:latin typeface="Open Sans"/>
                          <a:ea typeface="Open Sans"/>
                          <a:cs typeface="Open Sans"/>
                        </a:rPr>
                        <a:t> alimentaria, a </a:t>
                      </a:r>
                      <a:r>
                        <a:rPr lang="en-GB" sz="1800" spc="60" err="1">
                          <a:latin typeface="Open Sans"/>
                          <a:ea typeface="Open Sans"/>
                          <a:cs typeface="Open Sans"/>
                        </a:rPr>
                        <a:t>través</a:t>
                      </a:r>
                      <a:r>
                        <a:rPr lang="en-GB" sz="1800" spc="60">
                          <a:latin typeface="Open Sans"/>
                          <a:ea typeface="Open Sans"/>
                          <a:cs typeface="Open Sans"/>
                        </a:rPr>
                        <a:t> </a:t>
                      </a:r>
                      <a:r>
                        <a:rPr lang="en-GB" sz="1800" b="1" spc="60">
                          <a:latin typeface="Open Sans"/>
                          <a:ea typeface="Open Sans"/>
                          <a:cs typeface="Open Sans"/>
                          <a:hlinkClick r:id="rId3">
                            <a:extLst>
                              <a:ext uri="{A12FA001-AC4F-418D-AE19-62706E023703}">
                                <ahyp:hlinkClr xmlns:ahyp="http://schemas.microsoft.com/office/drawing/2018/hyperlinkcolor" val="tx"/>
                              </a:ext>
                            </a:extLst>
                          </a:hlinkClick>
                        </a:rPr>
                        <a:t>del </a:t>
                      </a:r>
                      <a:r>
                        <a:rPr lang="en-GB" sz="1800" b="1" spc="60" err="1">
                          <a:latin typeface="Open Sans"/>
                          <a:ea typeface="Open Sans"/>
                          <a:cs typeface="Open Sans"/>
                          <a:hlinkClick r:id="rId3">
                            <a:extLst>
                              <a:ext uri="{A12FA001-AC4F-418D-AE19-62706E023703}">
                                <ahyp:hlinkClr xmlns:ahyp="http://schemas.microsoft.com/office/drawing/2018/hyperlinkcolor" val="tx"/>
                              </a:ext>
                            </a:extLst>
                          </a:hlinkClick>
                        </a:rPr>
                        <a:t>Enfoque</a:t>
                      </a:r>
                      <a:r>
                        <a:rPr lang="en-GB" sz="1800" b="1" spc="60">
                          <a:latin typeface="Open Sans"/>
                          <a:ea typeface="Open Sans"/>
                          <a:cs typeface="Open Sans"/>
                          <a:hlinkClick r:id="rId3">
                            <a:extLst>
                              <a:ext uri="{A12FA001-AC4F-418D-AE19-62706E023703}">
                                <ahyp:hlinkClr xmlns:ahyp="http://schemas.microsoft.com/office/drawing/2018/hyperlinkcolor" val="tx"/>
                              </a:ext>
                            </a:extLst>
                          </a:hlinkClick>
                        </a:rPr>
                        <a:t> </a:t>
                      </a:r>
                      <a:r>
                        <a:rPr lang="en-GB" sz="1800" b="1" spc="60" err="1">
                          <a:latin typeface="Open Sans"/>
                          <a:ea typeface="Open Sans"/>
                          <a:cs typeface="Open Sans"/>
                          <a:hlinkClick r:id="rId3">
                            <a:extLst>
                              <a:ext uri="{A12FA001-AC4F-418D-AE19-62706E023703}">
                                <ahyp:hlinkClr xmlns:ahyp="http://schemas.microsoft.com/office/drawing/2018/hyperlinkcolor" val="tx"/>
                              </a:ext>
                            </a:extLst>
                          </a:hlinkClick>
                        </a:rPr>
                        <a:t>consolidado</a:t>
                      </a:r>
                      <a:r>
                        <a:rPr lang="en-GB" sz="1800" b="1" spc="60">
                          <a:latin typeface="Open Sans"/>
                          <a:ea typeface="Open Sans"/>
                          <a:cs typeface="Open Sans"/>
                          <a:hlinkClick r:id="rId3">
                            <a:extLst>
                              <a:ext uri="{A12FA001-AC4F-418D-AE19-62706E023703}">
                                <ahyp:hlinkClr xmlns:ahyp="http://schemas.microsoft.com/office/drawing/2018/hyperlinkcolor" val="tx"/>
                              </a:ext>
                            </a:extLst>
                          </a:hlinkClick>
                        </a:rPr>
                        <a:t> para </a:t>
                      </a:r>
                      <a:r>
                        <a:rPr lang="en-GB" sz="1800" b="1" spc="60" err="1">
                          <a:latin typeface="Open Sans"/>
                          <a:ea typeface="Open Sans"/>
                          <a:cs typeface="Open Sans"/>
                          <a:hlinkClick r:id="rId3">
                            <a:extLst>
                              <a:ext uri="{A12FA001-AC4F-418D-AE19-62706E023703}">
                                <ahyp:hlinkClr xmlns:ahyp="http://schemas.microsoft.com/office/drawing/2018/hyperlinkcolor" val="tx"/>
                              </a:ext>
                            </a:extLst>
                          </a:hlinkClick>
                        </a:rPr>
                        <a:t>reportar</a:t>
                      </a:r>
                      <a:r>
                        <a:rPr lang="en-GB" sz="1800" b="1" spc="60">
                          <a:latin typeface="Open Sans"/>
                          <a:ea typeface="Open Sans"/>
                          <a:cs typeface="Open Sans"/>
                          <a:hlinkClick r:id="rId3">
                            <a:extLst>
                              <a:ext uri="{A12FA001-AC4F-418D-AE19-62706E023703}">
                                <ahyp:hlinkClr xmlns:ahyp="http://schemas.microsoft.com/office/drawing/2018/hyperlinkcolor" val="tx"/>
                              </a:ext>
                            </a:extLst>
                          </a:hlinkClick>
                        </a:rPr>
                        <a:t> </a:t>
                      </a:r>
                      <a:r>
                        <a:rPr lang="en-GB" sz="1800" b="1" spc="60" err="1">
                          <a:latin typeface="Open Sans"/>
                          <a:ea typeface="Open Sans"/>
                          <a:cs typeface="Open Sans"/>
                          <a:hlinkClick r:id="rId3">
                            <a:extLst>
                              <a:ext uri="{A12FA001-AC4F-418D-AE19-62706E023703}">
                                <ahyp:hlinkClr xmlns:ahyp="http://schemas.microsoft.com/office/drawing/2018/hyperlinkcolor" val="tx"/>
                              </a:ext>
                            </a:extLst>
                          </a:hlinkClick>
                        </a:rPr>
                        <a:t>indicadores</a:t>
                      </a:r>
                      <a:r>
                        <a:rPr lang="en-GB" sz="1800" b="1" spc="60">
                          <a:latin typeface="Open Sans"/>
                          <a:ea typeface="Open Sans"/>
                          <a:cs typeface="Open Sans"/>
                          <a:hlinkClick r:id="rId3">
                            <a:extLst>
                              <a:ext uri="{A12FA001-AC4F-418D-AE19-62706E023703}">
                                <ahyp:hlinkClr xmlns:ahyp="http://schemas.microsoft.com/office/drawing/2018/hyperlinkcolor" val="tx"/>
                              </a:ext>
                            </a:extLst>
                          </a:hlinkClick>
                        </a:rPr>
                        <a:t> de </a:t>
                      </a:r>
                      <a:r>
                        <a:rPr lang="en-GB" sz="1800" b="1" spc="60" err="1">
                          <a:latin typeface="Open Sans"/>
                          <a:ea typeface="Open Sans"/>
                          <a:cs typeface="Open Sans"/>
                          <a:hlinkClick r:id="rId3">
                            <a:extLst>
                              <a:ext uri="{A12FA001-AC4F-418D-AE19-62706E023703}">
                                <ahyp:hlinkClr xmlns:ahyp="http://schemas.microsoft.com/office/drawing/2018/hyperlinkcolor" val="tx"/>
                              </a:ext>
                            </a:extLst>
                          </a:hlinkClick>
                        </a:rPr>
                        <a:t>seguridad</a:t>
                      </a:r>
                      <a:r>
                        <a:rPr lang="en-GB" sz="1800" b="1" spc="60">
                          <a:latin typeface="Open Sans"/>
                          <a:ea typeface="Open Sans"/>
                          <a:cs typeface="Open Sans"/>
                          <a:hlinkClick r:id="rId3">
                            <a:extLst>
                              <a:ext uri="{A12FA001-AC4F-418D-AE19-62706E023703}">
                                <ahyp:hlinkClr xmlns:ahyp="http://schemas.microsoft.com/office/drawing/2018/hyperlinkcolor" val="tx"/>
                              </a:ext>
                            </a:extLst>
                          </a:hlinkClick>
                        </a:rPr>
                        <a:t> alimentaria (CARI)</a:t>
                      </a:r>
                      <a:r>
                        <a:rPr lang="en-GB" sz="1800" spc="60">
                          <a:latin typeface="Open Sans"/>
                          <a:ea typeface="Open Sans"/>
                          <a:cs typeface="Open Sans"/>
                        </a:rPr>
                        <a:t>. </a:t>
                      </a:r>
                    </a:p>
                    <a:p>
                      <a:endParaRPr lang="en-GB">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800" spc="60">
                          <a:latin typeface="Open Sans"/>
                          <a:ea typeface="Open Sans"/>
                          <a:cs typeface="Open Sans"/>
                        </a:rPr>
                        <a:t>Se utiliza para clasificar los hogares en función de su vulnerabilidad para satisfacer las necesidades esenciales en el método de clasificación de</a:t>
                      </a:r>
                      <a:r>
                        <a:rPr lang="en-US" sz="1800" b="1" kern="1200" spc="60">
                          <a:solidFill>
                            <a:schemeClr val="dk1"/>
                          </a:solidFill>
                          <a:latin typeface="Open Sans"/>
                          <a:ea typeface="Open Sans"/>
                          <a:cs typeface="Open Sans"/>
                          <a:hlinkClick r:id="rId4">
                            <a:extLst>
                              <a:ext uri="{A12FA001-AC4F-418D-AE19-62706E023703}">
                                <ahyp:hlinkClr xmlns:ahyp="http://schemas.microsoft.com/office/drawing/2018/hyperlinkcolor" val="tx"/>
                              </a:ext>
                            </a:extLst>
                          </a:hlinkClick>
                        </a:rPr>
                        <a:t> la vulnerabilidad de la ENA</a:t>
                      </a:r>
                      <a:r>
                        <a:rPr lang="en-US" sz="1800" spc="60">
                          <a:latin typeface="Open Sans"/>
                          <a:ea typeface="Open Sans"/>
                          <a:cs typeface="Open Sans"/>
                        </a:rPr>
                        <a:t>.</a:t>
                      </a:r>
                    </a:p>
                    <a:p>
                      <a:endParaRPr lang="en-GB">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912677326"/>
                  </a:ext>
                </a:extLst>
              </a:tr>
              <a:tr h="1222848">
                <a:tc>
                  <a:txBody>
                    <a:bodyPr/>
                    <a:lstStyle/>
                    <a:p>
                      <a:r>
                        <a:rPr lang="en-US" sz="1800" spc="60">
                          <a:latin typeface="Open Sans" panose="020B0606030504020204" pitchFamily="34" charset="0"/>
                          <a:ea typeface="Open Sans" panose="020B0606030504020204" pitchFamily="34" charset="0"/>
                          <a:cs typeface="Open Sans" panose="020B0606030504020204" pitchFamily="34" charset="0"/>
                        </a:rPr>
                        <a:t>Uno de los indicadores de resultados de seguridad alimentaria de la </a:t>
                      </a:r>
                      <a:r>
                        <a:rPr lang="en-GB" sz="1800" b="1" spc="60">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tabla de referencia de la </a:t>
                      </a:r>
                      <a:r>
                        <a:rPr lang="en-GB" sz="1800" spc="60">
                          <a:latin typeface="Open Sans" panose="020B0606030504020204" pitchFamily="34" charset="0"/>
                          <a:ea typeface="Open Sans" panose="020B0606030504020204" pitchFamily="34" charset="0"/>
                          <a:cs typeface="Open Sans" panose="020B0606030504020204" pitchFamily="34" charset="0"/>
                        </a:rPr>
                        <a:t>Clasificación Integrada de la Seguridad Alimentaria en Fases (CIF) de la inseguridad alimentaria aguda. </a:t>
                      </a:r>
                      <a:endParaRPr lang="en-GB">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en-US" sz="1800" spc="60">
                          <a:latin typeface="Open Sans" panose="020B0606030504020204" pitchFamily="34" charset="0"/>
                          <a:ea typeface="Open Sans" panose="020B0606030504020204" pitchFamily="34" charset="0"/>
                          <a:cs typeface="Open Sans" panose="020B0606030504020204" pitchFamily="34" charset="0"/>
                        </a:rPr>
                        <a:t>Uno de </a:t>
                      </a:r>
                      <a:r>
                        <a:rPr lang="en-US" sz="1800" spc="60" err="1">
                          <a:latin typeface="Open Sans" panose="020B0606030504020204" pitchFamily="34" charset="0"/>
                          <a:ea typeface="Open Sans" panose="020B0606030504020204" pitchFamily="34" charset="0"/>
                          <a:cs typeface="Open Sans" panose="020B0606030504020204" pitchFamily="34" charset="0"/>
                        </a:rPr>
                        <a:t>los</a:t>
                      </a:r>
                      <a:r>
                        <a:rPr lang="en-US" sz="1800" spc="60">
                          <a:latin typeface="Open Sans" panose="020B0606030504020204" pitchFamily="34" charset="0"/>
                          <a:ea typeface="Open Sans" panose="020B0606030504020204" pitchFamily="34" charset="0"/>
                          <a:cs typeface="Open Sans" panose="020B0606030504020204" pitchFamily="34" charset="0"/>
                        </a:rPr>
                        <a:t> </a:t>
                      </a:r>
                      <a:r>
                        <a:rPr lang="en-US" sz="1800" spc="60" err="1">
                          <a:latin typeface="Open Sans" panose="020B0606030504020204" pitchFamily="34" charset="0"/>
                          <a:ea typeface="Open Sans" panose="020B0606030504020204" pitchFamily="34" charset="0"/>
                          <a:cs typeface="Open Sans" panose="020B0606030504020204" pitchFamily="34" charset="0"/>
                        </a:rPr>
                        <a:t>indicadores</a:t>
                      </a:r>
                      <a:r>
                        <a:rPr lang="en-US" sz="1800" spc="60">
                          <a:latin typeface="Open Sans" panose="020B0606030504020204" pitchFamily="34" charset="0"/>
                          <a:ea typeface="Open Sans" panose="020B0606030504020204" pitchFamily="34" charset="0"/>
                          <a:cs typeface="Open Sans" panose="020B0606030504020204" pitchFamily="34" charset="0"/>
                        </a:rPr>
                        <a:t> </a:t>
                      </a:r>
                      <a:r>
                        <a:rPr lang="en-US" sz="1800" spc="60" err="1">
                          <a:latin typeface="Open Sans" panose="020B0606030504020204" pitchFamily="34" charset="0"/>
                          <a:ea typeface="Open Sans" panose="020B0606030504020204" pitchFamily="34" charset="0"/>
                          <a:cs typeface="Open Sans" panose="020B0606030504020204" pitchFamily="34" charset="0"/>
                        </a:rPr>
                        <a:t>utilizados</a:t>
                      </a:r>
                      <a:r>
                        <a:rPr lang="en-US" sz="1800" spc="60">
                          <a:latin typeface="Open Sans" panose="020B0606030504020204" pitchFamily="34" charset="0"/>
                          <a:ea typeface="Open Sans" panose="020B0606030504020204" pitchFamily="34" charset="0"/>
                          <a:cs typeface="Open Sans" panose="020B0606030504020204" pitchFamily="34" charset="0"/>
                        </a:rPr>
                        <a:t> para </a:t>
                      </a:r>
                      <a:r>
                        <a:rPr lang="en-US" sz="1800" spc="60" err="1">
                          <a:latin typeface="Open Sans" panose="020B0606030504020204" pitchFamily="34" charset="0"/>
                          <a:ea typeface="Open Sans" panose="020B0606030504020204" pitchFamily="34" charset="0"/>
                          <a:cs typeface="Open Sans" panose="020B0606030504020204" pitchFamily="34" charset="0"/>
                        </a:rPr>
                        <a:t>determinar</a:t>
                      </a:r>
                      <a:r>
                        <a:rPr lang="en-US" sz="1800" spc="60">
                          <a:latin typeface="Open Sans" panose="020B0606030504020204" pitchFamily="34" charset="0"/>
                          <a:ea typeface="Open Sans" panose="020B0606030504020204" pitchFamily="34" charset="0"/>
                          <a:cs typeface="Open Sans" panose="020B0606030504020204" pitchFamily="34" charset="0"/>
                        </a:rPr>
                        <a:t> la </a:t>
                      </a:r>
                      <a:r>
                        <a:rPr lang="en-US" sz="1800" spc="60" err="1">
                          <a:latin typeface="Open Sans" panose="020B0606030504020204" pitchFamily="34" charset="0"/>
                          <a:ea typeface="Open Sans" panose="020B0606030504020204" pitchFamily="34" charset="0"/>
                          <a:cs typeface="Open Sans" panose="020B0606030504020204" pitchFamily="34" charset="0"/>
                        </a:rPr>
                        <a:t>gravedad</a:t>
                      </a:r>
                      <a:r>
                        <a:rPr lang="en-US" sz="1800" spc="60">
                          <a:latin typeface="Open Sans" panose="020B0606030504020204" pitchFamily="34" charset="0"/>
                          <a:ea typeface="Open Sans" panose="020B0606030504020204" pitchFamily="34" charset="0"/>
                          <a:cs typeface="Open Sans" panose="020B0606030504020204" pitchFamily="34" charset="0"/>
                        </a:rPr>
                        <a:t> </a:t>
                      </a:r>
                      <a:r>
                        <a:rPr lang="en-US" sz="1800" spc="60" err="1">
                          <a:latin typeface="Open Sans" panose="020B0606030504020204" pitchFamily="34" charset="0"/>
                          <a:ea typeface="Open Sans" panose="020B0606030504020204" pitchFamily="34" charset="0"/>
                          <a:cs typeface="Open Sans" panose="020B0606030504020204" pitchFamily="34" charset="0"/>
                        </a:rPr>
                        <a:t>intersectorial</a:t>
                      </a:r>
                      <a:r>
                        <a:rPr lang="en-US" sz="1800" spc="60">
                          <a:latin typeface="Open Sans" panose="020B0606030504020204" pitchFamily="34" charset="0"/>
                          <a:ea typeface="Open Sans" panose="020B0606030504020204" pitchFamily="34" charset="0"/>
                          <a:cs typeface="Open Sans" panose="020B0606030504020204" pitchFamily="34" charset="0"/>
                        </a:rPr>
                        <a:t> </a:t>
                      </a:r>
                      <a:r>
                        <a:rPr lang="en-US" sz="1800" spc="60" err="1">
                          <a:latin typeface="Open Sans" panose="020B0606030504020204" pitchFamily="34" charset="0"/>
                          <a:ea typeface="Open Sans" panose="020B0606030504020204" pitchFamily="34" charset="0"/>
                          <a:cs typeface="Open Sans" panose="020B0606030504020204" pitchFamily="34" charset="0"/>
                        </a:rPr>
                        <a:t>en</a:t>
                      </a:r>
                      <a:r>
                        <a:rPr lang="en-US" sz="1800" spc="60">
                          <a:latin typeface="Open Sans" panose="020B0606030504020204" pitchFamily="34" charset="0"/>
                          <a:ea typeface="Open Sans" panose="020B0606030504020204" pitchFamily="34" charset="0"/>
                          <a:cs typeface="Open Sans" panose="020B0606030504020204" pitchFamily="34" charset="0"/>
                        </a:rPr>
                        <a:t> </a:t>
                      </a:r>
                      <a:r>
                        <a:rPr lang="en-US" sz="1800" spc="60" err="1">
                          <a:latin typeface="Open Sans" panose="020B0606030504020204" pitchFamily="34" charset="0"/>
                          <a:ea typeface="Open Sans" panose="020B0606030504020204" pitchFamily="34" charset="0"/>
                          <a:cs typeface="Open Sans" panose="020B0606030504020204" pitchFamily="34" charset="0"/>
                        </a:rPr>
                        <a:t>el</a:t>
                      </a:r>
                      <a:r>
                        <a:rPr lang="en-US" sz="1800" spc="60">
                          <a:latin typeface="Open Sans" panose="020B0606030504020204" pitchFamily="34" charset="0"/>
                          <a:ea typeface="Open Sans" panose="020B0606030504020204" pitchFamily="34" charset="0"/>
                          <a:cs typeface="Open Sans" panose="020B0606030504020204" pitchFamily="34" charset="0"/>
                        </a:rPr>
                        <a:t> </a:t>
                      </a:r>
                      <a:r>
                        <a:rPr lang="en-US" sz="1800" b="1" spc="60">
                          <a:solidFill>
                            <a:srgbClr val="0070C0"/>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Marco de </a:t>
                      </a:r>
                      <a:r>
                        <a:rPr lang="en-US" sz="1800" b="1" spc="60" err="1">
                          <a:solidFill>
                            <a:srgbClr val="0070C0"/>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Análisis</a:t>
                      </a:r>
                      <a:r>
                        <a:rPr lang="en-US" sz="1800" b="1" spc="60">
                          <a:solidFill>
                            <a:srgbClr val="0070C0"/>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 Conjunto e </a:t>
                      </a:r>
                      <a:r>
                        <a:rPr lang="en-US" sz="1800" b="1" spc="60" err="1">
                          <a:solidFill>
                            <a:srgbClr val="0070C0"/>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Intersectorial</a:t>
                      </a:r>
                      <a:r>
                        <a:rPr lang="en-US" sz="1800" b="1" spc="60">
                          <a:solidFill>
                            <a:srgbClr val="0070C0"/>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 (MCAI</a:t>
                      </a:r>
                      <a:r>
                        <a:rPr lang="en-US" sz="1800" spc="60">
                          <a:solidFill>
                            <a:srgbClr val="0070C0"/>
                          </a:solidFill>
                          <a:latin typeface="Open Sans" panose="020B0606030504020204" pitchFamily="34" charset="0"/>
                          <a:ea typeface="Open Sans" panose="020B0606030504020204" pitchFamily="34" charset="0"/>
                          <a:cs typeface="Open Sans" panose="020B0606030504020204" pitchFamily="34" charset="0"/>
                        </a:rPr>
                        <a:t>)   </a:t>
                      </a:r>
                      <a:endParaRPr lang="en-GB">
                        <a:solidFill>
                          <a:srgbClr val="0070C0"/>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3123071801"/>
                  </a:ext>
                </a:extLst>
              </a:tr>
            </a:tbl>
          </a:graphicData>
        </a:graphic>
      </p:graphicFrame>
      <p:sp>
        <p:nvSpPr>
          <p:cNvPr id="5" name="Rectangle 4">
            <a:extLst>
              <a:ext uri="{FF2B5EF4-FFF2-40B4-BE49-F238E27FC236}">
                <a16:creationId xmlns:a16="http://schemas.microsoft.com/office/drawing/2014/main" id="{A6815FEF-2263-B5E7-E3FA-CA5AE7EEF4DA}"/>
              </a:ext>
            </a:extLst>
          </p:cNvPr>
          <p:cNvSpPr/>
          <p:nvPr/>
        </p:nvSpPr>
        <p:spPr>
          <a:xfrm>
            <a:off x="569999" y="1377054"/>
            <a:ext cx="5526001" cy="5411524"/>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C4C8CEE-5479-5D16-59B9-E729A909C7EF}"/>
              </a:ext>
            </a:extLst>
          </p:cNvPr>
          <p:cNvSpPr/>
          <p:nvPr/>
        </p:nvSpPr>
        <p:spPr>
          <a:xfrm>
            <a:off x="6096930" y="1348246"/>
            <a:ext cx="5563171" cy="5450615"/>
          </a:xfrm>
          <a:prstGeom prst="rect">
            <a:avLst/>
          </a:prstGeom>
          <a:solidFill>
            <a:srgbClr val="FFFFFF">
              <a:alpha val="69804"/>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230477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502843"/>
          </a:xfrm>
        </p:spPr>
        <p:txBody>
          <a:bodyPr vert="horz" lIns="91440" tIns="45720" rIns="91440" bIns="45720" rtlCol="0" anchor="t">
            <a:noAutofit/>
          </a:bodyPr>
          <a:lstStyle/>
          <a:p>
            <a:pPr marL="0" indent="0">
              <a:buNone/>
            </a:pPr>
            <a:endParaRPr lang="en-US" sz="2200" spc="60">
              <a:latin typeface="Open Sans"/>
              <a:ea typeface="Open Sans"/>
              <a:cs typeface="Open Sans"/>
            </a:endParaRPr>
          </a:p>
          <a:p>
            <a:pPr marL="0" indent="0">
              <a:buNone/>
            </a:pPr>
            <a:r>
              <a:rPr lang="en-US" sz="2400" spc="60">
                <a:latin typeface="Open Sans"/>
                <a:ea typeface="Open Sans"/>
                <a:cs typeface="Open Sans"/>
              </a:rPr>
              <a:t>Los </a:t>
            </a:r>
            <a:r>
              <a:rPr lang="en-US" sz="2400" spc="60" err="1">
                <a:latin typeface="Open Sans"/>
                <a:ea typeface="Open Sans"/>
                <a:cs typeface="Open Sans"/>
              </a:rPr>
              <a:t>indicadores</a:t>
            </a:r>
            <a:r>
              <a:rPr lang="en-US" sz="2400" spc="60">
                <a:latin typeface="Open Sans"/>
                <a:ea typeface="Open Sans"/>
                <a:cs typeface="Open Sans"/>
              </a:rPr>
              <a:t> LCS </a:t>
            </a:r>
            <a:r>
              <a:rPr lang="en-US" sz="2400" spc="60" err="1">
                <a:latin typeface="Open Sans"/>
                <a:ea typeface="Open Sans"/>
                <a:cs typeface="Open Sans"/>
              </a:rPr>
              <a:t>miden</a:t>
            </a:r>
            <a:r>
              <a:rPr lang="en-US" sz="2400" spc="60">
                <a:latin typeface="Open Sans"/>
                <a:ea typeface="Open Sans"/>
                <a:cs typeface="Open Sans"/>
              </a:rPr>
              <a:t> la </a:t>
            </a:r>
            <a:r>
              <a:rPr lang="en-US" sz="2400" spc="60" err="1">
                <a:latin typeface="Open Sans"/>
                <a:ea typeface="Open Sans"/>
                <a:cs typeface="Open Sans"/>
              </a:rPr>
              <a:t>estrategia</a:t>
            </a:r>
            <a:r>
              <a:rPr lang="en-US" sz="2400" spc="60">
                <a:latin typeface="Open Sans"/>
                <a:ea typeface="Open Sans"/>
                <a:cs typeface="Open Sans"/>
              </a:rPr>
              <a:t> de </a:t>
            </a:r>
            <a:r>
              <a:rPr lang="en-US" sz="2400" spc="60" err="1">
                <a:latin typeface="Open Sans"/>
                <a:ea typeface="Open Sans"/>
                <a:cs typeface="Open Sans"/>
              </a:rPr>
              <a:t>subsistencia</a:t>
            </a:r>
            <a:r>
              <a:rPr lang="en-US" sz="2400" spc="60">
                <a:latin typeface="Open Sans"/>
                <a:ea typeface="Open Sans"/>
                <a:cs typeface="Open Sans"/>
              </a:rPr>
              <a:t> </a:t>
            </a:r>
            <a:r>
              <a:rPr lang="en-US" sz="2400" spc="60" err="1">
                <a:latin typeface="Open Sans"/>
                <a:ea typeface="Open Sans"/>
                <a:cs typeface="Open Sans"/>
              </a:rPr>
              <a:t>más</a:t>
            </a:r>
            <a:r>
              <a:rPr lang="en-US" sz="2400" spc="60">
                <a:latin typeface="Open Sans"/>
                <a:ea typeface="Open Sans"/>
                <a:cs typeface="Open Sans"/>
              </a:rPr>
              <a:t> </a:t>
            </a:r>
            <a:r>
              <a:rPr lang="en-US" sz="2400" spc="60" err="1">
                <a:latin typeface="Open Sans"/>
                <a:ea typeface="Open Sans"/>
                <a:cs typeface="Open Sans"/>
              </a:rPr>
              <a:t>severa</a:t>
            </a:r>
            <a:r>
              <a:rPr lang="en-US" sz="2400" spc="60">
                <a:latin typeface="Open Sans"/>
                <a:ea typeface="Open Sans"/>
                <a:cs typeface="Open Sans"/>
              </a:rPr>
              <a:t> </a:t>
            </a:r>
            <a:r>
              <a:rPr lang="en-US" sz="2400" b="1" spc="60" err="1">
                <a:latin typeface="Open Sans"/>
                <a:ea typeface="Open Sans"/>
                <a:cs typeface="Open Sans"/>
              </a:rPr>
              <a:t>aplicada</a:t>
            </a:r>
            <a:r>
              <a:rPr lang="en-US" sz="2400" b="1" spc="60">
                <a:latin typeface="Open Sans"/>
                <a:ea typeface="Open Sans"/>
                <a:cs typeface="Open Sans"/>
              </a:rPr>
              <a:t> </a:t>
            </a:r>
            <a:r>
              <a:rPr lang="en-US" sz="2400" spc="60" err="1">
                <a:latin typeface="Open Sans"/>
                <a:ea typeface="Open Sans"/>
                <a:cs typeface="Open Sans"/>
              </a:rPr>
              <a:t>por</a:t>
            </a:r>
            <a:r>
              <a:rPr lang="en-US" sz="2400" spc="60">
                <a:latin typeface="Open Sans"/>
                <a:ea typeface="Open Sans"/>
                <a:cs typeface="Open Sans"/>
              </a:rPr>
              <a:t> </a:t>
            </a:r>
            <a:r>
              <a:rPr lang="en-US" sz="2400" spc="60" err="1">
                <a:latin typeface="Open Sans"/>
                <a:ea typeface="Open Sans"/>
                <a:cs typeface="Open Sans"/>
              </a:rPr>
              <a:t>el</a:t>
            </a:r>
            <a:r>
              <a:rPr lang="en-US" sz="2400" spc="60">
                <a:latin typeface="Open Sans"/>
                <a:ea typeface="Open Sans"/>
                <a:cs typeface="Open Sans"/>
              </a:rPr>
              <a:t> </a:t>
            </a:r>
            <a:r>
              <a:rPr lang="en-US" sz="2400" spc="60" err="1">
                <a:latin typeface="Open Sans"/>
                <a:ea typeface="Open Sans"/>
                <a:cs typeface="Open Sans"/>
              </a:rPr>
              <a:t>hogar</a:t>
            </a:r>
            <a:r>
              <a:rPr lang="en-US" sz="2400" spc="60">
                <a:latin typeface="Open Sans"/>
                <a:ea typeface="Open Sans"/>
                <a:cs typeface="Open Sans"/>
              </a:rPr>
              <a:t> </a:t>
            </a:r>
            <a:r>
              <a:rPr lang="en-US" sz="2400" spc="60" err="1">
                <a:latin typeface="Open Sans"/>
                <a:ea typeface="Open Sans"/>
                <a:cs typeface="Open Sans"/>
              </a:rPr>
              <a:t>durante</a:t>
            </a:r>
            <a:r>
              <a:rPr lang="en-US" sz="2400" spc="60">
                <a:latin typeface="Open Sans"/>
                <a:ea typeface="Open Sans"/>
                <a:cs typeface="Open Sans"/>
              </a:rPr>
              <a:t> </a:t>
            </a:r>
            <a:r>
              <a:rPr lang="en-US" sz="2400" spc="60" err="1">
                <a:latin typeface="Open Sans"/>
                <a:ea typeface="Open Sans"/>
                <a:cs typeface="Open Sans"/>
              </a:rPr>
              <a:t>los</a:t>
            </a:r>
            <a:r>
              <a:rPr lang="en-US" sz="2400" spc="60">
                <a:latin typeface="Open Sans"/>
                <a:ea typeface="Open Sans"/>
                <a:cs typeface="Open Sans"/>
              </a:rPr>
              <a:t> </a:t>
            </a:r>
            <a:r>
              <a:rPr lang="en-US" sz="2400" b="1" spc="60">
                <a:latin typeface="Open Sans"/>
                <a:ea typeface="Open Sans"/>
                <a:cs typeface="Open Sans"/>
              </a:rPr>
              <a:t>30 días </a:t>
            </a:r>
            <a:r>
              <a:rPr lang="en-US" sz="2400" spc="60" err="1">
                <a:latin typeface="Open Sans"/>
                <a:ea typeface="Open Sans"/>
                <a:cs typeface="Open Sans"/>
              </a:rPr>
              <a:t>anteriores</a:t>
            </a:r>
            <a:r>
              <a:rPr lang="en-US" sz="2400" spc="60">
                <a:latin typeface="Open Sans"/>
                <a:ea typeface="Open Sans"/>
                <a:cs typeface="Open Sans"/>
              </a:rPr>
              <a:t> a la </a:t>
            </a:r>
            <a:r>
              <a:rPr lang="en-US" sz="2400" spc="60" err="1">
                <a:latin typeface="Open Sans"/>
                <a:ea typeface="Open Sans"/>
                <a:cs typeface="Open Sans"/>
              </a:rPr>
              <a:t>entrevista</a:t>
            </a:r>
            <a:r>
              <a:rPr lang="en-US" sz="2400" spc="60">
                <a:latin typeface="Open Sans"/>
                <a:ea typeface="Open Sans"/>
                <a:cs typeface="Open Sans"/>
              </a:rPr>
              <a:t> o que </a:t>
            </a:r>
            <a:r>
              <a:rPr lang="en-US" sz="2400" spc="60" err="1">
                <a:latin typeface="Open Sans"/>
                <a:ea typeface="Open Sans"/>
                <a:cs typeface="Open Sans"/>
              </a:rPr>
              <a:t>ya</a:t>
            </a:r>
            <a:r>
              <a:rPr lang="en-US" sz="2400" spc="60">
                <a:latin typeface="Open Sans"/>
                <a:ea typeface="Open Sans"/>
                <a:cs typeface="Open Sans"/>
              </a:rPr>
              <a:t> ha </a:t>
            </a:r>
            <a:r>
              <a:rPr lang="en-US" sz="2400" spc="60" err="1">
                <a:latin typeface="Open Sans"/>
                <a:ea typeface="Open Sans"/>
                <a:cs typeface="Open Sans"/>
              </a:rPr>
              <a:t>sido</a:t>
            </a:r>
            <a:r>
              <a:rPr lang="en-US" sz="2400" spc="60">
                <a:latin typeface="Open Sans"/>
                <a:ea typeface="Open Sans"/>
                <a:cs typeface="Open Sans"/>
              </a:rPr>
              <a:t> </a:t>
            </a:r>
            <a:r>
              <a:rPr lang="en-US" sz="2400" spc="60" err="1">
                <a:latin typeface="Open Sans"/>
                <a:ea typeface="Open Sans"/>
                <a:cs typeface="Open Sans"/>
              </a:rPr>
              <a:t>aplicada</a:t>
            </a:r>
            <a:r>
              <a:rPr lang="en-US" sz="2400" spc="60">
                <a:latin typeface="Open Sans"/>
                <a:ea typeface="Open Sans"/>
                <a:cs typeface="Open Sans"/>
              </a:rPr>
              <a:t> </a:t>
            </a:r>
            <a:r>
              <a:rPr lang="en-US" sz="2400" spc="60" err="1">
                <a:latin typeface="Open Sans"/>
                <a:ea typeface="Open Sans"/>
                <a:cs typeface="Open Sans"/>
              </a:rPr>
              <a:t>por</a:t>
            </a:r>
            <a:r>
              <a:rPr lang="en-US" sz="2400" spc="60">
                <a:latin typeface="Open Sans"/>
                <a:ea typeface="Open Sans"/>
                <a:cs typeface="Open Sans"/>
              </a:rPr>
              <a:t> </a:t>
            </a:r>
            <a:r>
              <a:rPr lang="en-US" sz="2400" spc="60" err="1">
                <a:latin typeface="Open Sans"/>
                <a:ea typeface="Open Sans"/>
                <a:cs typeface="Open Sans"/>
              </a:rPr>
              <a:t>el</a:t>
            </a:r>
            <a:r>
              <a:rPr lang="en-US" sz="2400" spc="60">
                <a:latin typeface="Open Sans"/>
                <a:ea typeface="Open Sans"/>
                <a:cs typeface="Open Sans"/>
              </a:rPr>
              <a:t> </a:t>
            </a:r>
            <a:r>
              <a:rPr lang="en-US" sz="2400" spc="60" err="1">
                <a:latin typeface="Open Sans"/>
                <a:ea typeface="Open Sans"/>
                <a:cs typeface="Open Sans"/>
              </a:rPr>
              <a:t>hogar</a:t>
            </a:r>
            <a:r>
              <a:rPr lang="en-US" sz="2400" spc="60">
                <a:latin typeface="Open Sans"/>
                <a:ea typeface="Open Sans"/>
                <a:cs typeface="Open Sans"/>
              </a:rPr>
              <a:t> </a:t>
            </a:r>
            <a:r>
              <a:rPr lang="en-US" sz="2400" spc="60" err="1">
                <a:latin typeface="Open Sans"/>
                <a:ea typeface="Open Sans"/>
                <a:cs typeface="Open Sans"/>
              </a:rPr>
              <a:t>en</a:t>
            </a:r>
            <a:r>
              <a:rPr lang="en-US" sz="2400" spc="60">
                <a:latin typeface="Open Sans"/>
                <a:ea typeface="Open Sans"/>
                <a:cs typeface="Open Sans"/>
              </a:rPr>
              <a:t> </a:t>
            </a:r>
            <a:r>
              <a:rPr lang="en-US" sz="2400" spc="60" err="1">
                <a:latin typeface="Open Sans"/>
                <a:ea typeface="Open Sans"/>
                <a:cs typeface="Open Sans"/>
              </a:rPr>
              <a:t>los</a:t>
            </a:r>
            <a:r>
              <a:rPr lang="en-US" sz="2400" spc="60">
                <a:latin typeface="Open Sans"/>
                <a:ea typeface="Open Sans"/>
                <a:cs typeface="Open Sans"/>
              </a:rPr>
              <a:t> 12 meses </a:t>
            </a:r>
            <a:r>
              <a:rPr lang="en-US" sz="2400" spc="60" err="1">
                <a:latin typeface="Open Sans"/>
                <a:ea typeface="Open Sans"/>
                <a:cs typeface="Open Sans"/>
              </a:rPr>
              <a:t>anteriores</a:t>
            </a:r>
            <a:r>
              <a:rPr lang="en-US" sz="2400" spc="60">
                <a:latin typeface="Open Sans"/>
                <a:ea typeface="Open Sans"/>
                <a:cs typeface="Open Sans"/>
              </a:rPr>
              <a:t> a la </a:t>
            </a:r>
            <a:r>
              <a:rPr lang="en-US" sz="2400" spc="60" err="1">
                <a:latin typeface="Open Sans"/>
                <a:ea typeface="Open Sans"/>
                <a:cs typeface="Open Sans"/>
              </a:rPr>
              <a:t>entrevista</a:t>
            </a:r>
            <a:r>
              <a:rPr lang="en-US" sz="2400" spc="60">
                <a:latin typeface="Open Sans"/>
                <a:ea typeface="Open Sans"/>
                <a:cs typeface="Open Sans"/>
              </a:rPr>
              <a:t> y no </a:t>
            </a:r>
            <a:r>
              <a:rPr lang="en-US" sz="2400" spc="60" err="1">
                <a:latin typeface="Open Sans"/>
                <a:ea typeface="Open Sans"/>
                <a:cs typeface="Open Sans"/>
              </a:rPr>
              <a:t>podrían</a:t>
            </a:r>
            <a:r>
              <a:rPr lang="en-US" sz="2400" spc="60">
                <a:latin typeface="Open Sans"/>
                <a:ea typeface="Open Sans"/>
                <a:cs typeface="Open Sans"/>
              </a:rPr>
              <a:t> </a:t>
            </a:r>
            <a:r>
              <a:rPr lang="en-US" sz="2400" spc="60" err="1">
                <a:latin typeface="Open Sans"/>
                <a:ea typeface="Open Sans"/>
                <a:cs typeface="Open Sans"/>
              </a:rPr>
              <a:t>seguir</a:t>
            </a:r>
            <a:r>
              <a:rPr lang="en-US" sz="2400" spc="60">
                <a:latin typeface="Open Sans"/>
                <a:ea typeface="Open Sans"/>
                <a:cs typeface="Open Sans"/>
              </a:rPr>
              <a:t> </a:t>
            </a:r>
            <a:r>
              <a:rPr lang="en-US" sz="2400" spc="60" err="1">
                <a:latin typeface="Open Sans"/>
                <a:ea typeface="Open Sans"/>
                <a:cs typeface="Open Sans"/>
              </a:rPr>
              <a:t>aplicandola</a:t>
            </a:r>
            <a:r>
              <a:rPr lang="en-US" sz="2400" spc="60">
                <a:latin typeface="Open Sans"/>
                <a:ea typeface="Open Sans"/>
                <a:cs typeface="Open Sans"/>
              </a:rPr>
              <a:t>, </a:t>
            </a:r>
            <a:r>
              <a:rPr lang="en-US" sz="2400" spc="60" err="1">
                <a:latin typeface="Open Sans"/>
                <a:ea typeface="Open Sans"/>
                <a:cs typeface="Open Sans"/>
              </a:rPr>
              <a:t>esto</a:t>
            </a:r>
            <a:r>
              <a:rPr lang="en-US" sz="2400" spc="60">
                <a:latin typeface="Open Sans"/>
                <a:ea typeface="Open Sans"/>
                <a:cs typeface="Open Sans"/>
              </a:rPr>
              <a:t> </a:t>
            </a:r>
            <a:r>
              <a:rPr lang="en-US" sz="2400" spc="60" err="1">
                <a:latin typeface="Open Sans"/>
                <a:ea typeface="Open Sans"/>
                <a:cs typeface="Open Sans"/>
              </a:rPr>
              <a:t>como</a:t>
            </a:r>
            <a:r>
              <a:rPr lang="en-US" sz="2400" spc="60">
                <a:latin typeface="Open Sans"/>
                <a:ea typeface="Open Sans"/>
                <a:cs typeface="Open Sans"/>
              </a:rPr>
              <a:t> </a:t>
            </a:r>
            <a:r>
              <a:rPr lang="en-US" sz="2400" spc="60" err="1">
                <a:latin typeface="Open Sans"/>
                <a:ea typeface="Open Sans"/>
                <a:cs typeface="Open Sans"/>
              </a:rPr>
              <a:t>respuesta</a:t>
            </a:r>
            <a:r>
              <a:rPr lang="en-US" sz="2400" spc="60">
                <a:latin typeface="Open Sans"/>
                <a:ea typeface="Open Sans"/>
                <a:cs typeface="Open Sans"/>
              </a:rPr>
              <a:t> a...</a:t>
            </a:r>
          </a:p>
          <a:p>
            <a:pPr lvl="1"/>
            <a:r>
              <a:rPr lang="en-US" sz="2200" b="1" spc="60">
                <a:solidFill>
                  <a:schemeClr val="tx1">
                    <a:lumMod val="75000"/>
                  </a:schemeClr>
                </a:solidFill>
                <a:latin typeface="Open Sans"/>
                <a:ea typeface="Open Sans"/>
                <a:cs typeface="Open Sans"/>
              </a:rPr>
              <a:t>LCS-FS: </a:t>
            </a:r>
            <a:r>
              <a:rPr lang="en-US" sz="2200" spc="60" err="1">
                <a:latin typeface="Open Sans"/>
                <a:ea typeface="Open Sans"/>
                <a:cs typeface="Open Sans"/>
              </a:rPr>
              <a:t>falta</a:t>
            </a:r>
            <a:r>
              <a:rPr lang="en-US" sz="2200" spc="60">
                <a:latin typeface="Open Sans"/>
                <a:ea typeface="Open Sans"/>
                <a:cs typeface="Open Sans"/>
              </a:rPr>
              <a:t> de </a:t>
            </a:r>
            <a:r>
              <a:rPr lang="en-US" sz="2200" spc="60" err="1">
                <a:latin typeface="Open Sans"/>
                <a:ea typeface="Open Sans"/>
                <a:cs typeface="Open Sans"/>
              </a:rPr>
              <a:t>alimentos</a:t>
            </a:r>
            <a:r>
              <a:rPr lang="en-US" sz="2200" spc="60">
                <a:latin typeface="Open Sans"/>
                <a:ea typeface="Open Sans"/>
                <a:cs typeface="Open Sans"/>
              </a:rPr>
              <a:t> o de dinero para </a:t>
            </a:r>
            <a:r>
              <a:rPr lang="en-US" sz="2200" spc="60" err="1">
                <a:latin typeface="Open Sans"/>
                <a:ea typeface="Open Sans"/>
                <a:cs typeface="Open Sans"/>
              </a:rPr>
              <a:t>comprarlos</a:t>
            </a:r>
            <a:r>
              <a:rPr lang="en-US" sz="2200" spc="60">
                <a:latin typeface="Open Sans"/>
                <a:ea typeface="Open Sans"/>
                <a:cs typeface="Open Sans"/>
              </a:rPr>
              <a:t> </a:t>
            </a:r>
          </a:p>
          <a:p>
            <a:pPr lvl="1"/>
            <a:r>
              <a:rPr lang="en-US" sz="2200" b="1" spc="60">
                <a:solidFill>
                  <a:schemeClr val="tx1">
                    <a:lumMod val="75000"/>
                  </a:schemeClr>
                </a:solidFill>
                <a:latin typeface="Open Sans"/>
                <a:ea typeface="Open Sans"/>
                <a:cs typeface="Open Sans"/>
              </a:rPr>
              <a:t>LCS-EN: </a:t>
            </a:r>
            <a:r>
              <a:rPr lang="en-US" sz="2200" spc="60" err="1">
                <a:latin typeface="Open Sans"/>
                <a:ea typeface="Open Sans"/>
                <a:cs typeface="Open Sans"/>
              </a:rPr>
              <a:t>falta</a:t>
            </a:r>
            <a:r>
              <a:rPr lang="en-US" sz="2200" spc="60">
                <a:latin typeface="Open Sans"/>
                <a:ea typeface="Open Sans"/>
                <a:cs typeface="Open Sans"/>
              </a:rPr>
              <a:t> de </a:t>
            </a:r>
            <a:r>
              <a:rPr lang="en-US" sz="2200" spc="60" err="1">
                <a:latin typeface="Open Sans"/>
                <a:ea typeface="Open Sans"/>
                <a:cs typeface="Open Sans"/>
              </a:rPr>
              <a:t>recursos</a:t>
            </a:r>
            <a:r>
              <a:rPr lang="en-US" sz="2200" spc="60">
                <a:latin typeface="Open Sans"/>
                <a:ea typeface="Open Sans"/>
                <a:cs typeface="Open Sans"/>
              </a:rPr>
              <a:t> para acceder a las </a:t>
            </a:r>
            <a:r>
              <a:rPr lang="en-US" sz="2200" spc="60" err="1">
                <a:latin typeface="Open Sans"/>
                <a:ea typeface="Open Sans"/>
                <a:cs typeface="Open Sans"/>
              </a:rPr>
              <a:t>necesidades</a:t>
            </a:r>
            <a:r>
              <a:rPr lang="en-US" sz="2200" spc="60">
                <a:latin typeface="Open Sans"/>
                <a:ea typeface="Open Sans"/>
                <a:cs typeface="Open Sans"/>
              </a:rPr>
              <a:t> </a:t>
            </a:r>
            <a:r>
              <a:rPr lang="en-US" sz="2200" spc="60" err="1">
                <a:latin typeface="Open Sans"/>
                <a:ea typeface="Open Sans"/>
                <a:cs typeface="Open Sans"/>
              </a:rPr>
              <a:t>esenciales</a:t>
            </a:r>
            <a:r>
              <a:rPr lang="en-US" sz="2200" spc="60">
                <a:latin typeface="Open Sans"/>
                <a:ea typeface="Open Sans"/>
                <a:cs typeface="Open Sans"/>
              </a:rPr>
              <a:t> (</a:t>
            </a:r>
            <a:r>
              <a:rPr lang="en-US" sz="2200" spc="60" err="1">
                <a:latin typeface="Open Sans"/>
                <a:ea typeface="Open Sans"/>
                <a:cs typeface="Open Sans"/>
              </a:rPr>
              <a:t>por</a:t>
            </a:r>
            <a:r>
              <a:rPr lang="en-US" sz="2200" spc="60">
                <a:latin typeface="Open Sans"/>
                <a:ea typeface="Open Sans"/>
                <a:cs typeface="Open Sans"/>
              </a:rPr>
              <a:t> </a:t>
            </a:r>
            <a:r>
              <a:rPr lang="en-US" sz="2200" spc="60" err="1">
                <a:latin typeface="Open Sans"/>
                <a:ea typeface="Open Sans"/>
                <a:cs typeface="Open Sans"/>
              </a:rPr>
              <a:t>ejemplo</a:t>
            </a:r>
            <a:r>
              <a:rPr lang="en-US" sz="2200" spc="60">
                <a:latin typeface="Open Sans"/>
                <a:ea typeface="Open Sans"/>
                <a:cs typeface="Open Sans"/>
              </a:rPr>
              <a:t>, </a:t>
            </a:r>
            <a:r>
              <a:rPr lang="en-US" sz="2200" spc="60" err="1">
                <a:latin typeface="Open Sans"/>
                <a:ea typeface="Open Sans"/>
                <a:cs typeface="Open Sans"/>
              </a:rPr>
              <a:t>alimentos</a:t>
            </a:r>
            <a:r>
              <a:rPr lang="en-US" sz="2200" spc="60">
                <a:latin typeface="Open Sans"/>
                <a:ea typeface="Open Sans"/>
                <a:cs typeface="Open Sans"/>
              </a:rPr>
              <a:t>, </a:t>
            </a:r>
            <a:r>
              <a:rPr lang="en-US" sz="2200" spc="60" err="1">
                <a:latin typeface="Open Sans"/>
                <a:ea typeface="Open Sans"/>
                <a:cs typeface="Open Sans"/>
              </a:rPr>
              <a:t>vivienda</a:t>
            </a:r>
            <a:r>
              <a:rPr lang="en-US" sz="2200" spc="60">
                <a:latin typeface="Open Sans"/>
                <a:ea typeface="Open Sans"/>
                <a:cs typeface="Open Sans"/>
              </a:rPr>
              <a:t>, </a:t>
            </a:r>
            <a:r>
              <a:rPr lang="en-US" sz="2200" spc="60" err="1">
                <a:latin typeface="Open Sans"/>
                <a:ea typeface="Open Sans"/>
                <a:cs typeface="Open Sans"/>
              </a:rPr>
              <a:t>educación</a:t>
            </a:r>
            <a:r>
              <a:rPr lang="en-US" sz="2200" spc="60">
                <a:latin typeface="Open Sans"/>
                <a:ea typeface="Open Sans"/>
                <a:cs typeface="Open Sans"/>
              </a:rPr>
              <a:t> y </a:t>
            </a:r>
            <a:r>
              <a:rPr lang="en-US" sz="2200" spc="60" err="1">
                <a:latin typeface="Open Sans"/>
                <a:ea typeface="Open Sans"/>
                <a:cs typeface="Open Sans"/>
              </a:rPr>
              <a:t>servicios</a:t>
            </a:r>
            <a:r>
              <a:rPr lang="en-US" sz="2200" spc="60">
                <a:latin typeface="Open Sans"/>
                <a:ea typeface="Open Sans"/>
                <a:cs typeface="Open Sans"/>
              </a:rPr>
              <a:t> </a:t>
            </a:r>
            <a:r>
              <a:rPr lang="en-US" sz="2200" spc="60" err="1">
                <a:latin typeface="Open Sans"/>
                <a:ea typeface="Open Sans"/>
                <a:cs typeface="Open Sans"/>
              </a:rPr>
              <a:t>sanitarios</a:t>
            </a:r>
            <a:r>
              <a:rPr lang="en-US" sz="2200" spc="60">
                <a:latin typeface="Open Sans"/>
                <a:ea typeface="Open Sans"/>
                <a:cs typeface="Open Sans"/>
              </a:rPr>
              <a:t>, etc.)</a:t>
            </a:r>
          </a:p>
          <a:p>
            <a:pPr marL="0" indent="0">
              <a:buNone/>
            </a:pPr>
            <a:endParaRPr lang="en-US" sz="2400" spc="60">
              <a:latin typeface="Open Sans"/>
              <a:ea typeface="Open Sans"/>
              <a:cs typeface="Open Sans"/>
            </a:endParaRPr>
          </a:p>
          <a:p>
            <a:pPr marL="0" indent="0">
              <a:buNone/>
            </a:pPr>
            <a:endParaRPr lang="en-US" sz="2200" spc="6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 ¿Qué mide LCS? </a:t>
            </a:r>
          </a:p>
        </p:txBody>
      </p:sp>
    </p:spTree>
    <p:extLst>
      <p:ext uri="{BB962C8B-B14F-4D97-AF65-F5344CB8AC3E}">
        <p14:creationId xmlns:p14="http://schemas.microsoft.com/office/powerpoint/2010/main" val="1198892185"/>
      </p:ext>
    </p:extLst>
  </p:cSld>
  <p:clrMapOvr>
    <a:masterClrMapping/>
  </p:clrMapOvr>
</p:sld>
</file>

<file path=ppt/theme/theme1.xml><?xml version="1.0" encoding="utf-8"?>
<a:theme xmlns:a="http://schemas.openxmlformats.org/drawingml/2006/main" name="Theme2">
  <a:themeElements>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EABC6C1-02E8-6E4D-9B35-02EDBE627B8A}" vid="{F8040699-0E4C-D043-8EE2-4232DCF6EB18}"/>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EC5AEA005F3944B5281CE0F7F3B6DF" ma:contentTypeVersion="17" ma:contentTypeDescription="Create a new document." ma:contentTypeScope="" ma:versionID="5104b4098f693acec562e45c0b5b1a24">
  <xsd:schema xmlns:xsd="http://www.w3.org/2001/XMLSchema" xmlns:xs="http://www.w3.org/2001/XMLSchema" xmlns:p="http://schemas.microsoft.com/office/2006/metadata/properties" xmlns:ns2="49256dcf-74b5-4e0f-b2ab-e17546be8a80" xmlns:ns3="3940b711-dc1d-4235-b0a5-48d487f0d3b9" targetNamespace="http://schemas.microsoft.com/office/2006/metadata/properties" ma:root="true" ma:fieldsID="4479ec4828d41ffc74c9628dd955ac38" ns2:_="" ns3:_="">
    <xsd:import namespace="49256dcf-74b5-4e0f-b2ab-e17546be8a80"/>
    <xsd:import namespace="3940b711-dc1d-4235-b0a5-48d487f0d3b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256dcf-74b5-4e0f-b2ab-e17546be8a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acc4dc2-1d7d-4ba2-9bc5-748c4ad50a6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940b711-dc1d-4235-b0a5-48d487f0d3b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17c2faf-511a-483c-a677-1ab92e51de83}" ma:internalName="TaxCatchAll" ma:showField="CatchAllData" ma:web="3940b711-dc1d-4235-b0a5-48d487f0d3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9256dcf-74b5-4e0f-b2ab-e17546be8a80">
      <Terms xmlns="http://schemas.microsoft.com/office/infopath/2007/PartnerControls"/>
    </lcf76f155ced4ddcb4097134ff3c332f>
    <TaxCatchAll xmlns="3940b711-dc1d-4235-b0a5-48d487f0d3b9" xsi:nil="true"/>
  </documentManagement>
</p:properties>
</file>

<file path=customXml/itemProps1.xml><?xml version="1.0" encoding="utf-8"?>
<ds:datastoreItem xmlns:ds="http://schemas.openxmlformats.org/officeDocument/2006/customXml" ds:itemID="{E2145520-DF48-4947-84A2-7FA7EB6237AB}">
  <ds:schemaRefs>
    <ds:schemaRef ds:uri="3940b711-dc1d-4235-b0a5-48d487f0d3b9"/>
    <ds:schemaRef ds:uri="49256dcf-74b5-4e0f-b2ab-e17546be8a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A3AC776-BB22-46C6-94CA-DE5319E32815}">
  <ds:schemaRefs>
    <ds:schemaRef ds:uri="http://schemas.microsoft.com/sharepoint/v3/contenttype/forms"/>
  </ds:schemaRefs>
</ds:datastoreItem>
</file>

<file path=customXml/itemProps3.xml><?xml version="1.0" encoding="utf-8"?>
<ds:datastoreItem xmlns:ds="http://schemas.openxmlformats.org/officeDocument/2006/customXml" ds:itemID="{7144BB7B-CE34-4D68-9B7C-68D737AEA431}">
  <ds:schemaRefs>
    <ds:schemaRef ds:uri="http://www.w3.org/XML/1998/namespace"/>
    <ds:schemaRef ds:uri="http://purl.org/dc/terms/"/>
    <ds:schemaRef ds:uri="http://schemas.microsoft.com/office/2006/documentManagement/types"/>
    <ds:schemaRef ds:uri="http://purl.org/dc/elements/1.1/"/>
    <ds:schemaRef ds:uri="http://purl.org/dc/dcmitype/"/>
    <ds:schemaRef ds:uri="3940b711-dc1d-4235-b0a5-48d487f0d3b9"/>
    <ds:schemaRef ds:uri="http://schemas.openxmlformats.org/package/2006/metadata/core-properties"/>
    <ds:schemaRef ds:uri="http://schemas.microsoft.com/office/infopath/2007/PartnerControls"/>
    <ds:schemaRef ds:uri="49256dcf-74b5-4e0f-b2ab-e17546be8a80"/>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0</TotalTime>
  <Words>7997</Words>
  <Application>Microsoft Office PowerPoint</Application>
  <PresentationFormat>Widescreen</PresentationFormat>
  <Paragraphs>642</Paragraphs>
  <Slides>54</Slides>
  <Notes>37</Notes>
  <HiddenSlides>3</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54</vt:i4>
      </vt:variant>
    </vt:vector>
  </HeadingPairs>
  <TitlesOfParts>
    <vt:vector size="66" baseType="lpstr">
      <vt:lpstr>arial</vt:lpstr>
      <vt:lpstr>arial</vt:lpstr>
      <vt:lpstr>Calibri</vt:lpstr>
      <vt:lpstr>Calibri Light</vt:lpstr>
      <vt:lpstr>HALDEN SOLID</vt:lpstr>
      <vt:lpstr>Open Sans</vt:lpstr>
      <vt:lpstr>Open Sans Extrabold</vt:lpstr>
      <vt:lpstr>Segoe</vt:lpstr>
      <vt:lpstr>Segoe UI</vt:lpstr>
      <vt:lpstr>Verdana</vt:lpstr>
      <vt:lpstr>Wingdings</vt:lpstr>
      <vt:lpstr>Theme2</vt:lpstr>
      <vt:lpstr>PowerPoint Presentation</vt:lpstr>
      <vt:lpstr>AUDIENCIA  </vt:lpstr>
      <vt:lpstr>Nota orientativa para LCS-FS</vt:lpstr>
      <vt:lpstr>PowerPoint Presentation</vt:lpstr>
      <vt:lpstr>LCS-fs: instrucciones de formación 1</vt:lpstr>
      <vt:lpstr>Indicadores de las estrategias de afrontamiento (LCS)</vt:lpstr>
      <vt:lpstr>LCS: LCS-FS &amp; LCS-ES</vt:lpstr>
      <vt:lpstr>LCS: USOS DE estos indicadores</vt:lpstr>
      <vt:lpstr>LCS: ¿Qué mide LCS? </vt:lpstr>
      <vt:lpstr>LCS-fs: ¿Qué es? </vt:lpstr>
      <vt:lpstr>PowerPoint Presentation</vt:lpstr>
      <vt:lpstr>LCS-FS: instrucciones de formación 2</vt:lpstr>
      <vt:lpstr>MÓDULO LCS-FS: pregunta principal</vt:lpstr>
      <vt:lpstr>MÓDULO LCS-FS: opciones de respuesta</vt:lpstr>
      <vt:lpstr>MÓDULO LCS-FS: opciones de respuesta</vt:lpstr>
      <vt:lpstr>MÓDULO LCS-FS: opciones de respuesta</vt:lpstr>
      <vt:lpstr>MÓDULO LCS-FS: opciones de respuesta</vt:lpstr>
      <vt:lpstr>MÓDULO LCS-FS: opciones de respuesta</vt:lpstr>
      <vt:lpstr>PowerPoint Presentation</vt:lpstr>
      <vt:lpstr>MÓDULO LCS-FS: ESTRATEGIAS DE AFRONTAMIENTO</vt:lpstr>
      <vt:lpstr>Lcs-FS: gravedad - Estrés</vt:lpstr>
      <vt:lpstr>Lcs-FS: gravedad - Crisis </vt:lpstr>
      <vt:lpstr>Lcs-FS: gravedad - Emergencia </vt:lpstr>
      <vt:lpstr>Lcs-FS: niveles de gravedad</vt:lpstr>
      <vt:lpstr>PowerPoint Presentation</vt:lpstr>
      <vt:lpstr>Lcs-FS: clasificación de los hogares </vt:lpstr>
      <vt:lpstr>PowerPoint Presentation</vt:lpstr>
      <vt:lpstr>LCS-fs: instrucciones de formación 3</vt:lpstr>
      <vt:lpstr>EJEMPLO DE DESCRIPCIÓN DE UNA ESTRATEGIA DE AFRONTAMIENTO DEL ESTRÉS</vt:lpstr>
      <vt:lpstr>EJEMPLO DE DESCRIPCIÓN DE UNA ESTRATEGIA DE AFRONTAMIENTO DE CRISIS</vt:lpstr>
      <vt:lpstr>EJEMPLO DE DESCRIPCIÓN DE UNA ESTRATEGIA DE EMERGENCIA</vt:lpstr>
      <vt:lpstr>PowerPoint Presentation</vt:lpstr>
      <vt:lpstr>LCS-FS: Diseño de módulos </vt:lpstr>
      <vt:lpstr>LCS-FS: Diseñador de encuestas</vt:lpstr>
      <vt:lpstr>LCS-FS: Diseñador de encuestas</vt:lpstr>
      <vt:lpstr>PowerPoint Presentation</vt:lpstr>
      <vt:lpstr>Desarrollar nuevas estrategias </vt:lpstr>
      <vt:lpstr>PASO 1: Examen documental  </vt:lpstr>
      <vt:lpstr>Paso 2: GFD (lista de estrategias) </vt:lpstr>
      <vt:lpstr>PASO 3: FGD (Ajuste de la severidad)</vt:lpstr>
      <vt:lpstr>PowerPoint Presentation</vt:lpstr>
      <vt:lpstr>Lcs-FS: EXPLORACIÓN DE DATOS </vt:lpstr>
      <vt:lpstr>Ejemplos de controles de calidad (1) </vt:lpstr>
      <vt:lpstr>Ejemplos de controles de calidad (2) </vt:lpstr>
      <vt:lpstr>Lcs-FS: cálculo</vt:lpstr>
      <vt:lpstr>Lcs: cálculo</vt:lpstr>
      <vt:lpstr>LCS-FS: GITHUB</vt:lpstr>
      <vt:lpstr>PowerPoint Presentation</vt:lpstr>
      <vt:lpstr>LCS-FS: EJEMPLO DE INFORME </vt:lpstr>
      <vt:lpstr>Recordatorio: utilice los colores estándar </vt:lpstr>
      <vt:lpstr>LCS-FS: EJEMPLO DE INFORME </vt:lpstr>
      <vt:lpstr>PowerPoint Presentation</vt:lpstr>
      <vt:lpstr>LCS-FS: Centro de recursos VAM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slide Useful tips to correctly edit this powerpoint template</dc:title>
  <dc:creator>Helen CLARKE</dc:creator>
  <cp:keywords>, docId:E0320B6DC48FF0E032345F4A1922259D</cp:keywords>
  <cp:lastModifiedBy>WFP-RAM-N</cp:lastModifiedBy>
  <cp:revision>11</cp:revision>
  <dcterms:created xsi:type="dcterms:W3CDTF">2018-08-20T09:35:59Z</dcterms:created>
  <dcterms:modified xsi:type="dcterms:W3CDTF">2024-04-11T16:15:41Z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0x01010007EC5AEA005F3944B5281CE0F7F3B6DF</vt:lpwstr>
  </property>
  <property fmtid="{D5CDD505-2E9C-101B-9397-08002B2CF9AE}" pid="3" name="MediaServiceImageTags">
    <vt:lpwstr/>
  </property>
</Properties>
</file>