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3.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4.xml" ContentType="application/vnd.openxmlformats-officedocument.themeOverride+xml"/>
  <Override PartName="/ppt/notesSlides/notesSlide6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omments/modernComment_180_FB7FDA8C.xml" ContentType="application/vnd.ms-powerpoint.comment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107"/>
  </p:notesMasterIdLst>
  <p:handoutMasterIdLst>
    <p:handoutMasterId r:id="rId108"/>
  </p:handoutMasterIdLst>
  <p:sldIdLst>
    <p:sldId id="261" r:id="rId5"/>
    <p:sldId id="327" r:id="rId6"/>
    <p:sldId id="274" r:id="rId7"/>
    <p:sldId id="268" r:id="rId8"/>
    <p:sldId id="291" r:id="rId9"/>
    <p:sldId id="386" r:id="rId10"/>
    <p:sldId id="280" r:id="rId11"/>
    <p:sldId id="332" r:id="rId12"/>
    <p:sldId id="306" r:id="rId13"/>
    <p:sldId id="403" r:id="rId14"/>
    <p:sldId id="343" r:id="rId15"/>
    <p:sldId id="393" r:id="rId16"/>
    <p:sldId id="374" r:id="rId17"/>
    <p:sldId id="375" r:id="rId18"/>
    <p:sldId id="376" r:id="rId19"/>
    <p:sldId id="435" r:id="rId20"/>
    <p:sldId id="292" r:id="rId21"/>
    <p:sldId id="277" r:id="rId22"/>
    <p:sldId id="335" r:id="rId23"/>
    <p:sldId id="416" r:id="rId24"/>
    <p:sldId id="303" r:id="rId25"/>
    <p:sldId id="307" r:id="rId26"/>
    <p:sldId id="373" r:id="rId27"/>
    <p:sldId id="281" r:id="rId28"/>
    <p:sldId id="283" r:id="rId29"/>
    <p:sldId id="284" r:id="rId30"/>
    <p:sldId id="282" r:id="rId31"/>
    <p:sldId id="380" r:id="rId32"/>
    <p:sldId id="285" r:id="rId33"/>
    <p:sldId id="381" r:id="rId34"/>
    <p:sldId id="389" r:id="rId35"/>
    <p:sldId id="286" r:id="rId36"/>
    <p:sldId id="382" r:id="rId37"/>
    <p:sldId id="287" r:id="rId38"/>
    <p:sldId id="288" r:id="rId39"/>
    <p:sldId id="289" r:id="rId40"/>
    <p:sldId id="402" r:id="rId41"/>
    <p:sldId id="415" r:id="rId42"/>
    <p:sldId id="405" r:id="rId43"/>
    <p:sldId id="406" r:id="rId44"/>
    <p:sldId id="407" r:id="rId45"/>
    <p:sldId id="409" r:id="rId46"/>
    <p:sldId id="429" r:id="rId47"/>
    <p:sldId id="411" r:id="rId48"/>
    <p:sldId id="412" r:id="rId49"/>
    <p:sldId id="413" r:id="rId50"/>
    <p:sldId id="408" r:id="rId51"/>
    <p:sldId id="414" r:id="rId52"/>
    <p:sldId id="341" r:id="rId53"/>
    <p:sldId id="337" r:id="rId54"/>
    <p:sldId id="338" r:id="rId55"/>
    <p:sldId id="339" r:id="rId56"/>
    <p:sldId id="342" r:id="rId57"/>
    <p:sldId id="302" r:id="rId58"/>
    <p:sldId id="437" r:id="rId59"/>
    <p:sldId id="438" r:id="rId60"/>
    <p:sldId id="432" r:id="rId61"/>
    <p:sldId id="319" r:id="rId62"/>
    <p:sldId id="433" r:id="rId63"/>
    <p:sldId id="436" r:id="rId64"/>
    <p:sldId id="328" r:id="rId65"/>
    <p:sldId id="312" r:id="rId66"/>
    <p:sldId id="310" r:id="rId67"/>
    <p:sldId id="404" r:id="rId68"/>
    <p:sldId id="309" r:id="rId69"/>
    <p:sldId id="290" r:id="rId70"/>
    <p:sldId id="278" r:id="rId71"/>
    <p:sldId id="322" r:id="rId72"/>
    <p:sldId id="297" r:id="rId73"/>
    <p:sldId id="391" r:id="rId74"/>
    <p:sldId id="331" r:id="rId75"/>
    <p:sldId id="298" r:id="rId76"/>
    <p:sldId id="418" r:id="rId77"/>
    <p:sldId id="420" r:id="rId78"/>
    <p:sldId id="421" r:id="rId79"/>
    <p:sldId id="422" r:id="rId80"/>
    <p:sldId id="423" r:id="rId81"/>
    <p:sldId id="345" r:id="rId82"/>
    <p:sldId id="346" r:id="rId83"/>
    <p:sldId id="353" r:id="rId84"/>
    <p:sldId id="352" r:id="rId85"/>
    <p:sldId id="424" r:id="rId86"/>
    <p:sldId id="425" r:id="rId87"/>
    <p:sldId id="325" r:id="rId88"/>
    <p:sldId id="426" r:id="rId89"/>
    <p:sldId id="293" r:id="rId90"/>
    <p:sldId id="294" r:id="rId91"/>
    <p:sldId id="390" r:id="rId92"/>
    <p:sldId id="419" r:id="rId93"/>
    <p:sldId id="417" r:id="rId94"/>
    <p:sldId id="299" r:id="rId95"/>
    <p:sldId id="384" r:id="rId96"/>
    <p:sldId id="385" r:id="rId97"/>
    <p:sldId id="311" r:id="rId98"/>
    <p:sldId id="428" r:id="rId99"/>
    <p:sldId id="427" r:id="rId100"/>
    <p:sldId id="305" r:id="rId101"/>
    <p:sldId id="379" r:id="rId102"/>
    <p:sldId id="313" r:id="rId103"/>
    <p:sldId id="296" r:id="rId104"/>
    <p:sldId id="383" r:id="rId105"/>
    <p:sldId id="333" r:id="rId10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Relevance - both" id="{32216101-4936-4465-91C6-7E1AB5A4B7C8}">
          <p14:sldIdLst>
            <p14:sldId id="261"/>
            <p14:sldId id="327"/>
          </p14:sldIdLst>
        </p14:section>
        <p14:section name="Introduction: Relevance - both" id="{B8D5A308-6A34-47A9-9898-8C8385DF4400}">
          <p14:sldIdLst>
            <p14:sldId id="274"/>
            <p14:sldId id="268"/>
            <p14:sldId id="291"/>
            <p14:sldId id="386"/>
            <p14:sldId id="280"/>
            <p14:sldId id="332"/>
          </p14:sldIdLst>
        </p14:section>
        <p14:section name="Modules: Relevance - both" id="{448AC126-07C6-4C54-ACB7-F27B22FE7E97}">
          <p14:sldIdLst>
            <p14:sldId id="306"/>
            <p14:sldId id="403"/>
            <p14:sldId id="343"/>
            <p14:sldId id="393"/>
            <p14:sldId id="374"/>
            <p14:sldId id="375"/>
            <p14:sldId id="376"/>
            <p14:sldId id="435"/>
            <p14:sldId id="292"/>
            <p14:sldId id="277"/>
            <p14:sldId id="335"/>
            <p14:sldId id="416"/>
            <p14:sldId id="303"/>
          </p14:sldIdLst>
        </p14:section>
        <p14:section name="Food groups: Relevance - enumerators" id="{CE3F09A5-3349-451F-9BD5-5062DE1F0156}">
          <p14:sldIdLst>
            <p14:sldId id="307"/>
            <p14:sldId id="373"/>
            <p14:sldId id="281"/>
            <p14:sldId id="283"/>
            <p14:sldId id="284"/>
            <p14:sldId id="282"/>
            <p14:sldId id="380"/>
            <p14:sldId id="285"/>
            <p14:sldId id="381"/>
            <p14:sldId id="389"/>
            <p14:sldId id="286"/>
            <p14:sldId id="382"/>
            <p14:sldId id="287"/>
            <p14:sldId id="288"/>
            <p14:sldId id="289"/>
            <p14:sldId id="402"/>
          </p14:sldIdLst>
        </p14:section>
        <p14:section name="Food Sources: Relevance - enumerators" id="{096BDCF9-1D31-450D-ADAA-212FC4D5A22A}">
          <p14:sldIdLst>
            <p14:sldId id="415"/>
            <p14:sldId id="405"/>
            <p14:sldId id="406"/>
            <p14:sldId id="407"/>
            <p14:sldId id="409"/>
            <p14:sldId id="429"/>
            <p14:sldId id="411"/>
            <p14:sldId id="412"/>
            <p14:sldId id="413"/>
            <p14:sldId id="408"/>
            <p14:sldId id="414"/>
          </p14:sldIdLst>
        </p14:section>
        <p14:section name="How to ask?: Relevance - enumerators" id="{D11AB557-7CBF-4B5B-96E3-758B7880F5A1}">
          <p14:sldIdLst>
            <p14:sldId id="341"/>
            <p14:sldId id="337"/>
            <p14:sldId id="338"/>
            <p14:sldId id="339"/>
            <p14:sldId id="342"/>
            <p14:sldId id="302"/>
            <p14:sldId id="437"/>
            <p14:sldId id="438"/>
            <p14:sldId id="432"/>
            <p14:sldId id="319"/>
            <p14:sldId id="433"/>
            <p14:sldId id="436"/>
            <p14:sldId id="328"/>
            <p14:sldId id="312"/>
            <p14:sldId id="310"/>
          </p14:sldIdLst>
        </p14:section>
        <p14:section name="Analysis: Relevance - analysts" id="{7E87BF92-3A7D-4E63-A594-6397CC96B705}">
          <p14:sldIdLst>
            <p14:sldId id="404"/>
            <p14:sldId id="309"/>
            <p14:sldId id="290"/>
            <p14:sldId id="278"/>
            <p14:sldId id="322"/>
            <p14:sldId id="297"/>
            <p14:sldId id="391"/>
            <p14:sldId id="331"/>
            <p14:sldId id="298"/>
            <p14:sldId id="418"/>
            <p14:sldId id="420"/>
            <p14:sldId id="421"/>
            <p14:sldId id="422"/>
            <p14:sldId id="423"/>
            <p14:sldId id="345"/>
            <p14:sldId id="346"/>
            <p14:sldId id="353"/>
            <p14:sldId id="352"/>
            <p14:sldId id="424"/>
            <p14:sldId id="425"/>
            <p14:sldId id="325"/>
            <p14:sldId id="426"/>
            <p14:sldId id="293"/>
            <p14:sldId id="294"/>
            <p14:sldId id="390"/>
            <p14:sldId id="419"/>
            <p14:sldId id="417"/>
            <p14:sldId id="299"/>
            <p14:sldId id="384"/>
            <p14:sldId id="385"/>
          </p14:sldIdLst>
        </p14:section>
        <p14:section name="Reporting: Relevance - WFP staff" id="{C4E5C8C1-942B-43B4-BB14-91179D714B55}">
          <p14:sldIdLst>
            <p14:sldId id="311"/>
            <p14:sldId id="428"/>
            <p14:sldId id="427"/>
            <p14:sldId id="305"/>
            <p14:sldId id="379"/>
            <p14:sldId id="313"/>
            <p14:sldId id="296"/>
            <p14:sldId id="383"/>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2E1C0B-D5E6-00FA-FBDB-BA138CF7CDBF}" name="Marianne JENSBY" initials="MJ" userId="S::marianne.jensby@wfp.org::138ee585-774f-4d33-910f-eb8f633c7eea" providerId="AD"/>
  <p188:author id="{267EE71F-E4CF-2640-16B2-A6A6650BB44B}" name="Cassandra WALKER" initials="CW" userId="S::cassandra.walker@wfp.org::7d551a76-2a3b-46ce-9612-27f9694a0380" providerId="AD"/>
  <p188:author id="{48B76E41-EE3A-55C5-FA23-E4EF01351F8D}" name="WFP-RAM-N" initials="RAMN" userId="WFP-RAM-N" providerId="None"/>
  <p188:author id="{6A52989B-2D3B-6FC0-BBC3-D88A3726BC0B}" name="Mohamed SALEM" initials="MS" userId="S::mohamed.salem@wfp.org::13f12703-f1ce-4b8b-924c-fe401988a08b" providerId="AD"/>
  <p188:author id="{46429D9C-8177-114B-BEF0-D76BAE32C891}" name="Isra WISHAH" initials="IW" userId="S::isra.wishah@wfp.org::72089144-da43-4082-a6aa-d77401d50df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E"/>
    <a:srgbClr val="E7E8EA"/>
    <a:srgbClr val="767778"/>
    <a:srgbClr val="008868"/>
    <a:srgbClr val="00B385"/>
    <a:srgbClr val="ADAEAF"/>
    <a:srgbClr val="D9E2F3"/>
    <a:srgbClr val="0070BA"/>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1173DF-4AAA-4D6F-A338-8C34C7E34FB9}" v="1" dt="2024-05-16T13:50:57.0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44" y="25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115"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WALKER" userId="7d551a76-2a3b-46ce-9612-27f9694a0380" providerId="ADAL" clId="{4583BB61-332A-4286-8211-E1D029BA0750}"/>
    <pc:docChg chg="undo custSel addSld delSld modSld sldOrd modSection">
      <pc:chgData name="Cassandra WALKER" userId="7d551a76-2a3b-46ce-9612-27f9694a0380" providerId="ADAL" clId="{4583BB61-332A-4286-8211-E1D029BA0750}" dt="2024-01-29T18:25:41.283" v="935" actId="47"/>
      <pc:docMkLst>
        <pc:docMk/>
      </pc:docMkLst>
      <pc:sldChg chg="modSp mod">
        <pc:chgData name="Cassandra WALKER" userId="7d551a76-2a3b-46ce-9612-27f9694a0380" providerId="ADAL" clId="{4583BB61-332A-4286-8211-E1D029BA0750}" dt="2024-01-29T15:48:21.200" v="466" actId="20577"/>
        <pc:sldMkLst>
          <pc:docMk/>
          <pc:sldMk cId="1472955817" sldId="261"/>
        </pc:sldMkLst>
        <pc:spChg chg="mod">
          <ac:chgData name="Cassandra WALKER" userId="7d551a76-2a3b-46ce-9612-27f9694a0380" providerId="ADAL" clId="{4583BB61-332A-4286-8211-E1D029BA0750}" dt="2024-01-29T15:48:21.200" v="466" actId="20577"/>
          <ac:spMkLst>
            <pc:docMk/>
            <pc:sldMk cId="1472955817" sldId="261"/>
            <ac:spMk id="12" creationId="{52D83F10-A12A-DC43-92D2-9708578359F6}"/>
          </ac:spMkLst>
        </pc:spChg>
      </pc:sldChg>
      <pc:sldChg chg="modSp mod">
        <pc:chgData name="Cassandra WALKER" userId="7d551a76-2a3b-46ce-9612-27f9694a0380" providerId="ADAL" clId="{4583BB61-332A-4286-8211-E1D029BA0750}" dt="2024-01-29T16:15:13.786" v="872" actId="13926"/>
        <pc:sldMkLst>
          <pc:docMk/>
          <pc:sldMk cId="2093431704" sldId="278"/>
        </pc:sldMkLst>
        <pc:graphicFrameChg chg="mod modGraphic">
          <ac:chgData name="Cassandra WALKER" userId="7d551a76-2a3b-46ce-9612-27f9694a0380" providerId="ADAL" clId="{4583BB61-332A-4286-8211-E1D029BA0750}" dt="2024-01-29T16:15:13.786" v="872" actId="13926"/>
          <ac:graphicFrameMkLst>
            <pc:docMk/>
            <pc:sldMk cId="2093431704" sldId="278"/>
            <ac:graphicFrameMk id="4" creationId="{7944DE60-67EF-434E-9A89-3F036ED1A432}"/>
          </ac:graphicFrameMkLst>
        </pc:graphicFrameChg>
      </pc:sldChg>
      <pc:sldChg chg="modSp modAnim addCm">
        <pc:chgData name="Cassandra WALKER" userId="7d551a76-2a3b-46ce-9612-27f9694a0380" providerId="ADAL" clId="{4583BB61-332A-4286-8211-E1D029BA0750}" dt="2024-01-23T12:51:23.312" v="248" actId="313"/>
        <pc:sldMkLst>
          <pc:docMk/>
          <pc:sldMk cId="1117696226" sldId="280"/>
        </pc:sldMkLst>
        <pc:spChg chg="mod">
          <ac:chgData name="Cassandra WALKER" userId="7d551a76-2a3b-46ce-9612-27f9694a0380" providerId="ADAL" clId="{4583BB61-332A-4286-8211-E1D029BA0750}" dt="2024-01-23T12:51:23.312" v="248" actId="313"/>
          <ac:spMkLst>
            <pc:docMk/>
            <pc:sldMk cId="1117696226" sldId="280"/>
            <ac:spMk id="3" creationId="{00000000-0000-0000-0000-000000000000}"/>
          </ac:spMkLst>
        </pc:spChg>
        <pc:extLst>
          <p:ext xmlns:p="http://schemas.openxmlformats.org/presentationml/2006/main" uri="{D6D511B9-2390-475A-947B-AFAB55BFBCF1}">
            <pc226:cmChg xmlns:pc226="http://schemas.microsoft.com/office/powerpoint/2022/06/main/command" chg="add">
              <pc226:chgData name="Cassandra WALKER" userId="7d551a76-2a3b-46ce-9612-27f9694a0380" providerId="ADAL" clId="{4583BB61-332A-4286-8211-E1D029BA0750}" dt="2024-01-23T10:40:55.338" v="19"/>
              <pc2:cmMkLst xmlns:pc2="http://schemas.microsoft.com/office/powerpoint/2019/9/main/command">
                <pc:docMk/>
                <pc:sldMk cId="1117696226" sldId="280"/>
                <pc2:cmMk id="{8B33FFBF-3323-49CF-9167-665938352559}"/>
              </pc2:cmMkLst>
            </pc226:cmChg>
          </p:ext>
        </pc:extLst>
      </pc:sldChg>
      <pc:sldChg chg="modSp mod">
        <pc:chgData name="Cassandra WALKER" userId="7d551a76-2a3b-46ce-9612-27f9694a0380" providerId="ADAL" clId="{4583BB61-332A-4286-8211-E1D029BA0750}" dt="2024-01-29T17:35:29.549" v="880" actId="1076"/>
        <pc:sldMkLst>
          <pc:docMk/>
          <pc:sldMk cId="2477302291" sldId="281"/>
        </pc:sldMkLst>
        <pc:spChg chg="mod">
          <ac:chgData name="Cassandra WALKER" userId="7d551a76-2a3b-46ce-9612-27f9694a0380" providerId="ADAL" clId="{4583BB61-332A-4286-8211-E1D029BA0750}" dt="2024-01-29T17:35:29.549" v="880" actId="1076"/>
          <ac:spMkLst>
            <pc:docMk/>
            <pc:sldMk cId="2477302291" sldId="281"/>
            <ac:spMk id="3" creationId="{A510CA94-69BF-B530-843F-CCFF14562831}"/>
          </ac:spMkLst>
        </pc:spChg>
      </pc:sldChg>
      <pc:sldChg chg="modSp mod">
        <pc:chgData name="Cassandra WALKER" userId="7d551a76-2a3b-46ce-9612-27f9694a0380" providerId="ADAL" clId="{4583BB61-332A-4286-8211-E1D029BA0750}" dt="2024-01-29T17:35:47.800" v="884" actId="1076"/>
        <pc:sldMkLst>
          <pc:docMk/>
          <pc:sldMk cId="3175550293" sldId="282"/>
        </pc:sldMkLst>
        <pc:spChg chg="mod">
          <ac:chgData name="Cassandra WALKER" userId="7d551a76-2a3b-46ce-9612-27f9694a0380" providerId="ADAL" clId="{4583BB61-332A-4286-8211-E1D029BA0750}" dt="2024-01-29T17:35:45.769" v="883" actId="1076"/>
          <ac:spMkLst>
            <pc:docMk/>
            <pc:sldMk cId="3175550293" sldId="282"/>
            <ac:spMk id="2" creationId="{48B43614-4CCA-7129-3936-D7FAC1D84816}"/>
          </ac:spMkLst>
        </pc:spChg>
        <pc:spChg chg="mod">
          <ac:chgData name="Cassandra WALKER" userId="7d551a76-2a3b-46ce-9612-27f9694a0380" providerId="ADAL" clId="{4583BB61-332A-4286-8211-E1D029BA0750}" dt="2024-01-23T14:15:03.840" v="373" actId="20577"/>
          <ac:spMkLst>
            <pc:docMk/>
            <pc:sldMk cId="3175550293" sldId="282"/>
            <ac:spMk id="4" creationId="{4A470ECD-5EBA-4859-A14F-3B340AA0766B}"/>
          </ac:spMkLst>
        </pc:spChg>
        <pc:picChg chg="mod">
          <ac:chgData name="Cassandra WALKER" userId="7d551a76-2a3b-46ce-9612-27f9694a0380" providerId="ADAL" clId="{4583BB61-332A-4286-8211-E1D029BA0750}" dt="2024-01-29T17:35:47.800" v="884" actId="1076"/>
          <ac:picMkLst>
            <pc:docMk/>
            <pc:sldMk cId="3175550293" sldId="282"/>
            <ac:picMk id="3" creationId="{234D1888-8D0C-C630-E049-CF9ED0CF68BF}"/>
          </ac:picMkLst>
        </pc:picChg>
      </pc:sldChg>
      <pc:sldChg chg="modSp mod">
        <pc:chgData name="Cassandra WALKER" userId="7d551a76-2a3b-46ce-9612-27f9694a0380" providerId="ADAL" clId="{4583BB61-332A-4286-8211-E1D029BA0750}" dt="2024-01-29T17:35:38.140" v="881" actId="1076"/>
        <pc:sldMkLst>
          <pc:docMk/>
          <pc:sldMk cId="3351570311" sldId="283"/>
        </pc:sldMkLst>
        <pc:spChg chg="mod">
          <ac:chgData name="Cassandra WALKER" userId="7d551a76-2a3b-46ce-9612-27f9694a0380" providerId="ADAL" clId="{4583BB61-332A-4286-8211-E1D029BA0750}" dt="2024-01-29T17:35:38.140" v="881" actId="1076"/>
          <ac:spMkLst>
            <pc:docMk/>
            <pc:sldMk cId="3351570311" sldId="283"/>
            <ac:spMk id="4" creationId="{749029B0-6F9C-5973-778E-94EC033456E5}"/>
          </ac:spMkLst>
        </pc:spChg>
      </pc:sldChg>
      <pc:sldChg chg="modSp mod">
        <pc:chgData name="Cassandra WALKER" userId="7d551a76-2a3b-46ce-9612-27f9694a0380" providerId="ADAL" clId="{4583BB61-332A-4286-8211-E1D029BA0750}" dt="2024-01-29T17:35:42.491" v="882" actId="1076"/>
        <pc:sldMkLst>
          <pc:docMk/>
          <pc:sldMk cId="3979177278" sldId="284"/>
        </pc:sldMkLst>
        <pc:spChg chg="mod">
          <ac:chgData name="Cassandra WALKER" userId="7d551a76-2a3b-46ce-9612-27f9694a0380" providerId="ADAL" clId="{4583BB61-332A-4286-8211-E1D029BA0750}" dt="2024-01-29T17:35:42.491" v="882" actId="1076"/>
          <ac:spMkLst>
            <pc:docMk/>
            <pc:sldMk cId="3979177278" sldId="284"/>
            <ac:spMk id="2" creationId="{6B846740-34A8-FFD3-937D-0A8B0AAA3DE3}"/>
          </ac:spMkLst>
        </pc:spChg>
      </pc:sldChg>
      <pc:sldChg chg="modSp mod">
        <pc:chgData name="Cassandra WALKER" userId="7d551a76-2a3b-46ce-9612-27f9694a0380" providerId="ADAL" clId="{4583BB61-332A-4286-8211-E1D029BA0750}" dt="2024-01-29T17:36:02.004" v="887" actId="1076"/>
        <pc:sldMkLst>
          <pc:docMk/>
          <pc:sldMk cId="1345632653" sldId="285"/>
        </pc:sldMkLst>
        <pc:spChg chg="mod">
          <ac:chgData name="Cassandra WALKER" userId="7d551a76-2a3b-46ce-9612-27f9694a0380" providerId="ADAL" clId="{4583BB61-332A-4286-8211-E1D029BA0750}" dt="2024-01-29T17:36:00.234" v="886" actId="1076"/>
          <ac:spMkLst>
            <pc:docMk/>
            <pc:sldMk cId="1345632653" sldId="285"/>
            <ac:spMk id="2" creationId="{51D300FE-AE55-8F0C-6962-72FF8B6644ED}"/>
          </ac:spMkLst>
        </pc:spChg>
        <pc:picChg chg="mod">
          <ac:chgData name="Cassandra WALKER" userId="7d551a76-2a3b-46ce-9612-27f9694a0380" providerId="ADAL" clId="{4583BB61-332A-4286-8211-E1D029BA0750}" dt="2024-01-29T17:36:02.004" v="887" actId="1076"/>
          <ac:picMkLst>
            <pc:docMk/>
            <pc:sldMk cId="1345632653" sldId="285"/>
            <ac:picMk id="7" creationId="{1E33309B-8846-C5A9-7671-D64DB3C5C2AE}"/>
          </ac:picMkLst>
        </pc:picChg>
      </pc:sldChg>
      <pc:sldChg chg="modSp mod addCm modCm">
        <pc:chgData name="Cassandra WALKER" userId="7d551a76-2a3b-46ce-9612-27f9694a0380" providerId="ADAL" clId="{4583BB61-332A-4286-8211-E1D029BA0750}" dt="2024-01-23T10:39:38.436" v="3"/>
        <pc:sldMkLst>
          <pc:docMk/>
          <pc:sldMk cId="976745830" sldId="291"/>
        </pc:sldMkLst>
        <pc:spChg chg="mod">
          <ac:chgData name="Cassandra WALKER" userId="7d551a76-2a3b-46ce-9612-27f9694a0380" providerId="ADAL" clId="{4583BB61-332A-4286-8211-E1D029BA0750}" dt="2024-01-23T10:39:38.436" v="3"/>
          <ac:spMkLst>
            <pc:docMk/>
            <pc:sldMk cId="976745830" sldId="291"/>
            <ac:spMk id="3" creationId="{00000000-0000-0000-0000-000000000000}"/>
          </ac:spMkLst>
        </pc:spChg>
        <pc:extLst>
          <p:ext xmlns:p="http://schemas.openxmlformats.org/presentationml/2006/main" uri="{D6D511B9-2390-475A-947B-AFAB55BFBCF1}">
            <pc226:cmChg xmlns:pc226="http://schemas.microsoft.com/office/powerpoint/2022/06/main/command" chg="add mod">
              <pc226:chgData name="Cassandra WALKER" userId="7d551a76-2a3b-46ce-9612-27f9694a0380" providerId="ADAL" clId="{4583BB61-332A-4286-8211-E1D029BA0750}" dt="2024-01-23T10:39:38.436" v="3"/>
              <pc2:cmMkLst xmlns:pc2="http://schemas.microsoft.com/office/powerpoint/2019/9/main/command">
                <pc:docMk/>
                <pc:sldMk cId="976745830" sldId="291"/>
                <pc2:cmMk id="{51F3C1B5-D79B-45FB-9DA8-5691E1557C82}"/>
              </pc2:cmMkLst>
            </pc226:cmChg>
          </p:ext>
        </pc:extLst>
      </pc:sldChg>
      <pc:sldChg chg="modSp del mod addCm">
        <pc:chgData name="Cassandra WALKER" userId="7d551a76-2a3b-46ce-9612-27f9694a0380" providerId="ADAL" clId="{4583BB61-332A-4286-8211-E1D029BA0750}" dt="2024-01-23T13:14:01.682" v="262" actId="47"/>
        <pc:sldMkLst>
          <pc:docMk/>
          <pc:sldMk cId="1768627784" sldId="301"/>
        </pc:sldMkLst>
        <pc:spChg chg="mod">
          <ac:chgData name="Cassandra WALKER" userId="7d551a76-2a3b-46ce-9612-27f9694a0380" providerId="ADAL" clId="{4583BB61-332A-4286-8211-E1D029BA0750}" dt="2024-01-23T12:57:20.880" v="260" actId="20577"/>
          <ac:spMkLst>
            <pc:docMk/>
            <pc:sldMk cId="1768627784" sldId="301"/>
            <ac:spMk id="8" creationId="{BB642E77-5AC9-D346-BC1E-D93A00D9631D}"/>
          </ac:spMkLst>
        </pc:spChg>
        <pc:extLst>
          <p:ext xmlns:p="http://schemas.openxmlformats.org/presentationml/2006/main" uri="{D6D511B9-2390-475A-947B-AFAB55BFBCF1}">
            <pc226:cmChg xmlns:pc226="http://schemas.microsoft.com/office/powerpoint/2022/06/main/command" chg="add">
              <pc226:chgData name="Cassandra WALKER" userId="7d551a76-2a3b-46ce-9612-27f9694a0380" providerId="ADAL" clId="{4583BB61-332A-4286-8211-E1D029BA0750}" dt="2024-01-23T12:57:34.226" v="261"/>
              <pc2:cmMkLst xmlns:pc2="http://schemas.microsoft.com/office/powerpoint/2019/9/main/command">
                <pc:docMk/>
                <pc:sldMk cId="1768627784" sldId="301"/>
                <pc2:cmMk id="{B6836A4D-5C15-4416-9AE3-0FD21A729BC4}"/>
              </pc2:cmMkLst>
            </pc226:cmChg>
          </p:ext>
        </pc:extLst>
      </pc:sldChg>
      <pc:sldChg chg="addSp modSp mod modAnim">
        <pc:chgData name="Cassandra WALKER" userId="7d551a76-2a3b-46ce-9612-27f9694a0380" providerId="ADAL" clId="{4583BB61-332A-4286-8211-E1D029BA0750}" dt="2024-01-29T16:01:26.402" v="631" actId="207"/>
        <pc:sldMkLst>
          <pc:docMk/>
          <pc:sldMk cId="1168616370" sldId="303"/>
        </pc:sldMkLst>
        <pc:spChg chg="add mod">
          <ac:chgData name="Cassandra WALKER" userId="7d551a76-2a3b-46ce-9612-27f9694a0380" providerId="ADAL" clId="{4583BB61-332A-4286-8211-E1D029BA0750}" dt="2024-01-29T15:58:27.380" v="600" actId="20577"/>
          <ac:spMkLst>
            <pc:docMk/>
            <pc:sldMk cId="1168616370" sldId="303"/>
            <ac:spMk id="3" creationId="{8C0DA2E8-8CE1-28A9-F6CF-644F7E149B86}"/>
          </ac:spMkLst>
        </pc:spChg>
        <pc:graphicFrameChg chg="mod modGraphic">
          <ac:chgData name="Cassandra WALKER" userId="7d551a76-2a3b-46ce-9612-27f9694a0380" providerId="ADAL" clId="{4583BB61-332A-4286-8211-E1D029BA0750}" dt="2024-01-29T16:01:26.402" v="631" actId="207"/>
          <ac:graphicFrameMkLst>
            <pc:docMk/>
            <pc:sldMk cId="1168616370" sldId="303"/>
            <ac:graphicFrameMk id="2" creationId="{4E669166-E353-1684-BB68-85A7A365100C}"/>
          </ac:graphicFrameMkLst>
        </pc:graphicFrameChg>
        <pc:picChg chg="add mod">
          <ac:chgData name="Cassandra WALKER" userId="7d551a76-2a3b-46ce-9612-27f9694a0380" providerId="ADAL" clId="{4583BB61-332A-4286-8211-E1D029BA0750}" dt="2024-01-29T15:57:43.673" v="490" actId="1076"/>
          <ac:picMkLst>
            <pc:docMk/>
            <pc:sldMk cId="1168616370" sldId="303"/>
            <ac:picMk id="6" creationId="{C3767BD7-965D-5D08-8930-533C81CD9D88}"/>
          </ac:picMkLst>
        </pc:picChg>
      </pc:sldChg>
      <pc:sldChg chg="modSp mod addCm delCm">
        <pc:chgData name="Cassandra WALKER" userId="7d551a76-2a3b-46ce-9612-27f9694a0380" providerId="ADAL" clId="{4583BB61-332A-4286-8211-E1D029BA0750}" dt="2024-01-29T17:52:07.991" v="893" actId="790"/>
        <pc:sldMkLst>
          <pc:docMk/>
          <pc:sldMk cId="1917947830" sldId="305"/>
        </pc:sldMkLst>
        <pc:spChg chg="mod">
          <ac:chgData name="Cassandra WALKER" userId="7d551a76-2a3b-46ce-9612-27f9694a0380" providerId="ADAL" clId="{4583BB61-332A-4286-8211-E1D029BA0750}" dt="2024-01-29T17:52:07.991" v="893" actId="790"/>
          <ac:spMkLst>
            <pc:docMk/>
            <pc:sldMk cId="1917947830" sldId="305"/>
            <ac:spMk id="3" creationId="{939DB375-A5E5-F238-FB08-0C55296B7655}"/>
          </ac:spMkLst>
        </pc:spChg>
        <pc:extLst>
          <p:ext xmlns:p="http://schemas.openxmlformats.org/presentationml/2006/main" uri="{D6D511B9-2390-475A-947B-AFAB55BFBCF1}">
            <pc226:cmChg xmlns:pc226="http://schemas.microsoft.com/office/powerpoint/2022/06/main/command" chg="add del">
              <pc226:chgData name="Cassandra WALKER" userId="7d551a76-2a3b-46ce-9612-27f9694a0380" providerId="ADAL" clId="{4583BB61-332A-4286-8211-E1D029BA0750}" dt="2024-01-29T17:50:39.417" v="889"/>
              <pc2:cmMkLst xmlns:pc2="http://schemas.microsoft.com/office/powerpoint/2019/9/main/command">
                <pc:docMk/>
                <pc:sldMk cId="1917947830" sldId="305"/>
                <pc2:cmMk id="{FF151D4B-194A-4387-8E86-A9EBFC73D082}"/>
              </pc2:cmMkLst>
            </pc226:cmChg>
          </p:ext>
        </pc:extLst>
      </pc:sldChg>
      <pc:sldChg chg="modSp mod">
        <pc:chgData name="Cassandra WALKER" userId="7d551a76-2a3b-46ce-9612-27f9694a0380" providerId="ADAL" clId="{4583BB61-332A-4286-8211-E1D029BA0750}" dt="2024-01-23T14:16:05.274" v="438" actId="20577"/>
        <pc:sldMkLst>
          <pc:docMk/>
          <pc:sldMk cId="4019211767" sldId="310"/>
        </pc:sldMkLst>
        <pc:graphicFrameChg chg="modGraphic">
          <ac:chgData name="Cassandra WALKER" userId="7d551a76-2a3b-46ce-9612-27f9694a0380" providerId="ADAL" clId="{4583BB61-332A-4286-8211-E1D029BA0750}" dt="2024-01-23T14:16:05.274" v="438" actId="20577"/>
          <ac:graphicFrameMkLst>
            <pc:docMk/>
            <pc:sldMk cId="4019211767" sldId="310"/>
            <ac:graphicFrameMk id="2" creationId="{19DCCDC1-F975-BA90-1831-1F23DEF4AEEC}"/>
          </ac:graphicFrameMkLst>
        </pc:graphicFrameChg>
      </pc:sldChg>
      <pc:sldChg chg="modSp mod">
        <pc:chgData name="Cassandra WALKER" userId="7d551a76-2a3b-46ce-9612-27f9694a0380" providerId="ADAL" clId="{4583BB61-332A-4286-8211-E1D029BA0750}" dt="2024-01-23T14:15:43.350" v="406" actId="20577"/>
        <pc:sldMkLst>
          <pc:docMk/>
          <pc:sldMk cId="911009136" sldId="312"/>
        </pc:sldMkLst>
        <pc:graphicFrameChg chg="mod modGraphic">
          <ac:chgData name="Cassandra WALKER" userId="7d551a76-2a3b-46ce-9612-27f9694a0380" providerId="ADAL" clId="{4583BB61-332A-4286-8211-E1D029BA0750}" dt="2024-01-23T14:15:43.350" v="406" actId="20577"/>
          <ac:graphicFrameMkLst>
            <pc:docMk/>
            <pc:sldMk cId="911009136" sldId="312"/>
            <ac:graphicFrameMk id="5" creationId="{AEA4E466-3D14-C4EC-CDC4-F10A1FBC7C60}"/>
          </ac:graphicFrameMkLst>
        </pc:graphicFrameChg>
      </pc:sldChg>
      <pc:sldChg chg="mod ord modShow">
        <pc:chgData name="Cassandra WALKER" userId="7d551a76-2a3b-46ce-9612-27f9694a0380" providerId="ADAL" clId="{4583BB61-332A-4286-8211-E1D029BA0750}" dt="2024-01-29T17:10:40.674" v="877" actId="729"/>
        <pc:sldMkLst>
          <pc:docMk/>
          <pc:sldMk cId="1503852700" sldId="327"/>
        </pc:sldMkLst>
      </pc:sldChg>
      <pc:sldChg chg="addSp modSp mod modAnim">
        <pc:chgData name="Cassandra WALKER" userId="7d551a76-2a3b-46ce-9612-27f9694a0380" providerId="ADAL" clId="{4583BB61-332A-4286-8211-E1D029BA0750}" dt="2024-01-29T15:03:48.254" v="453" actId="1076"/>
        <pc:sldMkLst>
          <pc:docMk/>
          <pc:sldMk cId="1265753785" sldId="332"/>
        </pc:sldMkLst>
        <pc:spChg chg="mod">
          <ac:chgData name="Cassandra WALKER" userId="7d551a76-2a3b-46ce-9612-27f9694a0380" providerId="ADAL" clId="{4583BB61-332A-4286-8211-E1D029BA0750}" dt="2024-01-29T15:03:45.193" v="452"/>
          <ac:spMkLst>
            <pc:docMk/>
            <pc:sldMk cId="1265753785" sldId="332"/>
            <ac:spMk id="4" creationId="{3B73AB94-4DD9-52C6-75C7-3F924B7C2C46}"/>
          </ac:spMkLst>
        </pc:spChg>
        <pc:grpChg chg="add mod">
          <ac:chgData name="Cassandra WALKER" userId="7d551a76-2a3b-46ce-9612-27f9694a0380" providerId="ADAL" clId="{4583BB61-332A-4286-8211-E1D029BA0750}" dt="2024-01-29T15:03:48.254" v="453" actId="1076"/>
          <ac:grpSpMkLst>
            <pc:docMk/>
            <pc:sldMk cId="1265753785" sldId="332"/>
            <ac:grpSpMk id="2" creationId="{AA8B2382-E78F-47A3-FE97-C46E88250751}"/>
          </ac:grpSpMkLst>
        </pc:grpChg>
        <pc:picChg chg="mod">
          <ac:chgData name="Cassandra WALKER" userId="7d551a76-2a3b-46ce-9612-27f9694a0380" providerId="ADAL" clId="{4583BB61-332A-4286-8211-E1D029BA0750}" dt="2024-01-29T15:03:45.193" v="452"/>
          <ac:picMkLst>
            <pc:docMk/>
            <pc:sldMk cId="1265753785" sldId="332"/>
            <ac:picMk id="5" creationId="{CB3A58D8-052F-3781-B6E0-DA73C9820A88}"/>
          </ac:picMkLst>
        </pc:picChg>
      </pc:sldChg>
      <pc:sldChg chg="modSp mod addCm delCm">
        <pc:chgData name="Cassandra WALKER" userId="7d551a76-2a3b-46ce-9612-27f9694a0380" providerId="ADAL" clId="{4583BB61-332A-4286-8211-E1D029BA0750}" dt="2024-01-29T17:32:09.608" v="879" actId="1076"/>
        <pc:sldMkLst>
          <pc:docMk/>
          <pc:sldMk cId="4062256677" sldId="343"/>
        </pc:sldMkLst>
        <pc:spChg chg="mod">
          <ac:chgData name="Cassandra WALKER" userId="7d551a76-2a3b-46ce-9612-27f9694a0380" providerId="ADAL" clId="{4583BB61-332A-4286-8211-E1D029BA0750}" dt="2024-01-29T17:32:09.608" v="879" actId="1076"/>
          <ac:spMkLst>
            <pc:docMk/>
            <pc:sldMk cId="4062256677" sldId="343"/>
            <ac:spMk id="11" creationId="{82BBA222-4DFA-4C6F-2152-3CE6F38ED5C5}"/>
          </ac:spMkLst>
        </pc:spChg>
        <pc:spChg chg="mod">
          <ac:chgData name="Cassandra WALKER" userId="7d551a76-2a3b-46ce-9612-27f9694a0380" providerId="ADAL" clId="{4583BB61-332A-4286-8211-E1D029BA0750}" dt="2024-01-23T14:19:31.402" v="449" actId="1076"/>
          <ac:spMkLst>
            <pc:docMk/>
            <pc:sldMk cId="4062256677" sldId="343"/>
            <ac:spMk id="19" creationId="{0D3C02D6-4375-9047-8DB6-0AF45F7CE25A}"/>
          </ac:spMkLst>
        </pc:spChg>
        <pc:graphicFrameChg chg="modGraphic">
          <ac:chgData name="Cassandra WALKER" userId="7d551a76-2a3b-46ce-9612-27f9694a0380" providerId="ADAL" clId="{4583BB61-332A-4286-8211-E1D029BA0750}" dt="2024-01-29T16:00:49.055" v="626" actId="20577"/>
          <ac:graphicFrameMkLst>
            <pc:docMk/>
            <pc:sldMk cId="4062256677" sldId="343"/>
            <ac:graphicFrameMk id="2" creationId="{76201F3D-0036-4E21-BE73-8E5E7CB47AD3}"/>
          </ac:graphicFrameMkLst>
        </pc:graphicFrameChg>
        <pc:extLst>
          <p:ext xmlns:p="http://schemas.openxmlformats.org/presentationml/2006/main" uri="{D6D511B9-2390-475A-947B-AFAB55BFBCF1}">
            <pc226:cmChg xmlns:pc226="http://schemas.microsoft.com/office/powerpoint/2022/06/main/command" chg="add del">
              <pc226:chgData name="Cassandra WALKER" userId="7d551a76-2a3b-46ce-9612-27f9694a0380" providerId="ADAL" clId="{4583BB61-332A-4286-8211-E1D029BA0750}" dt="2024-01-29T15:55:21.748" v="479"/>
              <pc2:cmMkLst xmlns:pc2="http://schemas.microsoft.com/office/powerpoint/2019/9/main/command">
                <pc:docMk/>
                <pc:sldMk cId="4062256677" sldId="343"/>
                <pc2:cmMk id="{B04326E0-412B-4D14-96C4-6768675C7DA1}"/>
              </pc2:cmMkLst>
            </pc226:cmChg>
          </p:ext>
        </pc:extLst>
      </pc:sldChg>
      <pc:sldChg chg="del">
        <pc:chgData name="Cassandra WALKER" userId="7d551a76-2a3b-46ce-9612-27f9694a0380" providerId="ADAL" clId="{4583BB61-332A-4286-8211-E1D029BA0750}" dt="2024-01-23T11:26:50.673" v="62" actId="47"/>
        <pc:sldMkLst>
          <pc:docMk/>
          <pc:sldMk cId="1856417986" sldId="344"/>
        </pc:sldMkLst>
      </pc:sldChg>
      <pc:sldChg chg="addSp delSp modSp mod delAnim modAnim">
        <pc:chgData name="Cassandra WALKER" userId="7d551a76-2a3b-46ce-9612-27f9694a0380" providerId="ADAL" clId="{4583BB61-332A-4286-8211-E1D029BA0750}" dt="2024-01-29T10:39:57.048" v="451" actId="21"/>
        <pc:sldMkLst>
          <pc:docMk/>
          <pc:sldMk cId="2547723267" sldId="346"/>
        </pc:sldMkLst>
        <pc:spChg chg="add del mod">
          <ac:chgData name="Cassandra WALKER" userId="7d551a76-2a3b-46ce-9612-27f9694a0380" providerId="ADAL" clId="{4583BB61-332A-4286-8211-E1D029BA0750}" dt="2024-01-29T10:39:57.048" v="451" actId="21"/>
          <ac:spMkLst>
            <pc:docMk/>
            <pc:sldMk cId="2547723267" sldId="346"/>
            <ac:spMk id="5" creationId="{559F84FF-9807-39CE-0F96-5CB217A21F84}"/>
          </ac:spMkLst>
        </pc:spChg>
      </pc:sldChg>
      <pc:sldChg chg="modSp mod">
        <pc:chgData name="Cassandra WALKER" userId="7d551a76-2a3b-46ce-9612-27f9694a0380" providerId="ADAL" clId="{4583BB61-332A-4286-8211-E1D029BA0750}" dt="2024-01-23T14:14:48.889" v="352" actId="20577"/>
        <pc:sldMkLst>
          <pc:docMk/>
          <pc:sldMk cId="2385581104" sldId="375"/>
        </pc:sldMkLst>
        <pc:graphicFrameChg chg="modGraphic">
          <ac:chgData name="Cassandra WALKER" userId="7d551a76-2a3b-46ce-9612-27f9694a0380" providerId="ADAL" clId="{4583BB61-332A-4286-8211-E1D029BA0750}" dt="2024-01-23T14:14:48.889" v="352" actId="20577"/>
          <ac:graphicFrameMkLst>
            <pc:docMk/>
            <pc:sldMk cId="2385581104" sldId="375"/>
            <ac:graphicFrameMk id="2" creationId="{B6AAC018-5629-925B-EF39-FD0F09322230}"/>
          </ac:graphicFrameMkLst>
        </pc:graphicFrameChg>
      </pc:sldChg>
      <pc:sldChg chg="addSp delSp modSp del mod addCm">
        <pc:chgData name="Cassandra WALKER" userId="7d551a76-2a3b-46ce-9612-27f9694a0380" providerId="ADAL" clId="{4583BB61-332A-4286-8211-E1D029BA0750}" dt="2024-01-29T18:25:40.259" v="934" actId="47"/>
        <pc:sldMkLst>
          <pc:docMk/>
          <pc:sldMk cId="2907155460" sldId="377"/>
        </pc:sldMkLst>
        <pc:spChg chg="del">
          <ac:chgData name="Cassandra WALKER" userId="7d551a76-2a3b-46ce-9612-27f9694a0380" providerId="ADAL" clId="{4583BB61-332A-4286-8211-E1D029BA0750}" dt="2024-01-23T11:11:52.392" v="53" actId="478"/>
          <ac:spMkLst>
            <pc:docMk/>
            <pc:sldMk cId="2907155460" sldId="377"/>
            <ac:spMk id="4" creationId="{519936A0-AD3B-A1B5-EE5E-4504B842357D}"/>
          </ac:spMkLst>
        </pc:spChg>
        <pc:spChg chg="add del mod">
          <ac:chgData name="Cassandra WALKER" userId="7d551a76-2a3b-46ce-9612-27f9694a0380" providerId="ADAL" clId="{4583BB61-332A-4286-8211-E1D029BA0750}" dt="2024-01-23T11:11:54.079" v="54" actId="478"/>
          <ac:spMkLst>
            <pc:docMk/>
            <pc:sldMk cId="2907155460" sldId="377"/>
            <ac:spMk id="5" creationId="{38406F63-E45D-3180-40E2-7316F8B02864}"/>
          </ac:spMkLst>
        </pc:spChg>
        <pc:graphicFrameChg chg="del">
          <ac:chgData name="Cassandra WALKER" userId="7d551a76-2a3b-46ce-9612-27f9694a0380" providerId="ADAL" clId="{4583BB61-332A-4286-8211-E1D029BA0750}" dt="2024-01-23T11:11:55.187" v="55" actId="478"/>
          <ac:graphicFrameMkLst>
            <pc:docMk/>
            <pc:sldMk cId="2907155460" sldId="377"/>
            <ac:graphicFrameMk id="2" creationId="{13C128CB-D3B9-E278-611F-04E9BB9A9800}"/>
          </ac:graphicFrameMkLst>
        </pc:graphicFrameChg>
        <pc:extLst>
          <p:ext xmlns:p="http://schemas.openxmlformats.org/presentationml/2006/main" uri="{D6D511B9-2390-475A-947B-AFAB55BFBCF1}">
            <pc226:cmChg xmlns:pc226="http://schemas.microsoft.com/office/powerpoint/2022/06/main/command" chg="add">
              <pc226:chgData name="Cassandra WALKER" userId="7d551a76-2a3b-46ce-9612-27f9694a0380" providerId="ADAL" clId="{4583BB61-332A-4286-8211-E1D029BA0750}" dt="2024-01-23T11:12:15.794" v="59"/>
              <pc2:cmMkLst xmlns:pc2="http://schemas.microsoft.com/office/powerpoint/2019/9/main/command">
                <pc:docMk/>
                <pc:sldMk cId="2907155460" sldId="377"/>
                <pc2:cmMk id="{31A7CE90-8037-4BE6-8296-8EAE302F53FC}"/>
              </pc2:cmMkLst>
            </pc226:cmChg>
          </p:ext>
        </pc:extLst>
      </pc:sldChg>
      <pc:sldChg chg="addSp delSp modSp del mod">
        <pc:chgData name="Cassandra WALKER" userId="7d551a76-2a3b-46ce-9612-27f9694a0380" providerId="ADAL" clId="{4583BB61-332A-4286-8211-E1D029BA0750}" dt="2024-01-29T18:25:41.283" v="935" actId="47"/>
        <pc:sldMkLst>
          <pc:docMk/>
          <pc:sldMk cId="3880485606" sldId="378"/>
        </pc:sldMkLst>
        <pc:spChg chg="del">
          <ac:chgData name="Cassandra WALKER" userId="7d551a76-2a3b-46ce-9612-27f9694a0380" providerId="ADAL" clId="{4583BB61-332A-4286-8211-E1D029BA0750}" dt="2024-01-23T11:11:57.582" v="56" actId="478"/>
          <ac:spMkLst>
            <pc:docMk/>
            <pc:sldMk cId="3880485606" sldId="378"/>
            <ac:spMk id="3" creationId="{AB56D89F-2A69-5087-9CFC-8544C1F8EA1E}"/>
          </ac:spMkLst>
        </pc:spChg>
        <pc:spChg chg="add del mod">
          <ac:chgData name="Cassandra WALKER" userId="7d551a76-2a3b-46ce-9612-27f9694a0380" providerId="ADAL" clId="{4583BB61-332A-4286-8211-E1D029BA0750}" dt="2024-01-23T11:11:59.233" v="57" actId="478"/>
          <ac:spMkLst>
            <pc:docMk/>
            <pc:sldMk cId="3880485606" sldId="378"/>
            <ac:spMk id="5" creationId="{4B368266-B649-B810-2A29-9ECB4942093C}"/>
          </ac:spMkLst>
        </pc:spChg>
        <pc:graphicFrameChg chg="del">
          <ac:chgData name="Cassandra WALKER" userId="7d551a76-2a3b-46ce-9612-27f9694a0380" providerId="ADAL" clId="{4583BB61-332A-4286-8211-E1D029BA0750}" dt="2024-01-23T11:12:00.735" v="58" actId="478"/>
          <ac:graphicFrameMkLst>
            <pc:docMk/>
            <pc:sldMk cId="3880485606" sldId="378"/>
            <ac:graphicFrameMk id="2" creationId="{13C128CB-D3B9-E278-611F-04E9BB9A9800}"/>
          </ac:graphicFrameMkLst>
        </pc:graphicFrameChg>
      </pc:sldChg>
      <pc:sldChg chg="modSp mod">
        <pc:chgData name="Cassandra WALKER" userId="7d551a76-2a3b-46ce-9612-27f9694a0380" providerId="ADAL" clId="{4583BB61-332A-4286-8211-E1D029BA0750}" dt="2024-01-29T17:35:53.364" v="885" actId="1076"/>
        <pc:sldMkLst>
          <pc:docMk/>
          <pc:sldMk cId="1321895654" sldId="380"/>
        </pc:sldMkLst>
        <pc:spChg chg="mod">
          <ac:chgData name="Cassandra WALKER" userId="7d551a76-2a3b-46ce-9612-27f9694a0380" providerId="ADAL" clId="{4583BB61-332A-4286-8211-E1D029BA0750}" dt="2024-01-29T17:35:53.364" v="885" actId="1076"/>
          <ac:spMkLst>
            <pc:docMk/>
            <pc:sldMk cId="1321895654" sldId="380"/>
            <ac:spMk id="3" creationId="{B1DE4D2C-D334-2816-5BC4-FF136C85EE16}"/>
          </ac:spMkLst>
        </pc:spChg>
        <pc:spChg chg="mod">
          <ac:chgData name="Cassandra WALKER" userId="7d551a76-2a3b-46ce-9612-27f9694a0380" providerId="ADAL" clId="{4583BB61-332A-4286-8211-E1D029BA0750}" dt="2024-01-23T14:15:21.839" v="396" actId="20577"/>
          <ac:spMkLst>
            <pc:docMk/>
            <pc:sldMk cId="1321895654" sldId="380"/>
            <ac:spMk id="4" creationId="{4A470ECD-5EBA-4859-A14F-3B340AA0766B}"/>
          </ac:spMkLst>
        </pc:spChg>
      </pc:sldChg>
      <pc:sldChg chg="modSp mod">
        <pc:chgData name="Cassandra WALKER" userId="7d551a76-2a3b-46ce-9612-27f9694a0380" providerId="ADAL" clId="{4583BB61-332A-4286-8211-E1D029BA0750}" dt="2024-01-23T14:14:18.121" v="311" actId="20577"/>
        <pc:sldMkLst>
          <pc:docMk/>
          <pc:sldMk cId="1354332607" sldId="393"/>
        </pc:sldMkLst>
        <pc:graphicFrameChg chg="modGraphic">
          <ac:chgData name="Cassandra WALKER" userId="7d551a76-2a3b-46ce-9612-27f9694a0380" providerId="ADAL" clId="{4583BB61-332A-4286-8211-E1D029BA0750}" dt="2024-01-23T14:14:18.121" v="311" actId="20577"/>
          <ac:graphicFrameMkLst>
            <pc:docMk/>
            <pc:sldMk cId="1354332607" sldId="393"/>
            <ac:graphicFrameMk id="26" creationId="{04F20525-C63A-BB23-E1AA-0533B1CA3BAB}"/>
          </ac:graphicFrameMkLst>
        </pc:graphicFrameChg>
      </pc:sldChg>
      <pc:sldChg chg="modSp del mod addCm delCm">
        <pc:chgData name="Cassandra WALKER" userId="7d551a76-2a3b-46ce-9612-27f9694a0380" providerId="ADAL" clId="{4583BB61-332A-4286-8211-E1D029BA0750}" dt="2024-01-29T18:10:38.002" v="922" actId="47"/>
        <pc:sldMkLst>
          <pc:docMk/>
          <pc:sldMk cId="737883425" sldId="410"/>
        </pc:sldMkLst>
        <pc:spChg chg="mod">
          <ac:chgData name="Cassandra WALKER" userId="7d551a76-2a3b-46ce-9612-27f9694a0380" providerId="ADAL" clId="{4583BB61-332A-4286-8211-E1D029BA0750}" dt="2024-01-29T18:00:01.603" v="915" actId="20577"/>
          <ac:spMkLst>
            <pc:docMk/>
            <pc:sldMk cId="737883425" sldId="410"/>
            <ac:spMk id="8" creationId="{BB642E77-5AC9-D346-BC1E-D93A00D9631D}"/>
          </ac:spMkLst>
        </pc:spChg>
        <pc:spChg chg="mod">
          <ac:chgData name="Cassandra WALKER" userId="7d551a76-2a3b-46ce-9612-27f9694a0380" providerId="ADAL" clId="{4583BB61-332A-4286-8211-E1D029BA0750}" dt="2024-01-29T16:02:59.163" v="632" actId="20577"/>
          <ac:spMkLst>
            <pc:docMk/>
            <pc:sldMk cId="737883425" sldId="410"/>
            <ac:spMk id="11" creationId="{40BD7986-1595-E20F-D8A4-3D552AE005C9}"/>
          </ac:spMkLst>
        </pc:spChg>
        <pc:extLst>
          <p:ext xmlns:p="http://schemas.openxmlformats.org/presentationml/2006/main" uri="{D6D511B9-2390-475A-947B-AFAB55BFBCF1}">
            <pc226:cmChg xmlns:pc226="http://schemas.microsoft.com/office/powerpoint/2022/06/main/command" chg="add del">
              <pc226:chgData name="Cassandra WALKER" userId="7d551a76-2a3b-46ce-9612-27f9694a0380" providerId="ADAL" clId="{4583BB61-332A-4286-8211-E1D029BA0750}" dt="2024-01-29T17:36:56.905" v="888"/>
              <pc2:cmMkLst xmlns:pc2="http://schemas.microsoft.com/office/powerpoint/2019/9/main/command">
                <pc:docMk/>
                <pc:sldMk cId="737883425" sldId="410"/>
                <pc2:cmMk id="{6F2B63F6-C576-489B-A771-6A26921F3051}"/>
              </pc2:cmMkLst>
            </pc226:cmChg>
          </p:ext>
        </pc:extLst>
      </pc:sldChg>
      <pc:sldChg chg="modSp mod">
        <pc:chgData name="Cassandra WALKER" userId="7d551a76-2a3b-46ce-9612-27f9694a0380" providerId="ADAL" clId="{4583BB61-332A-4286-8211-E1D029BA0750}" dt="2024-01-29T18:00:06.653" v="920" actId="20577"/>
        <pc:sldMkLst>
          <pc:docMk/>
          <pc:sldMk cId="3664870253" sldId="411"/>
        </pc:sldMkLst>
        <pc:spChg chg="mod">
          <ac:chgData name="Cassandra WALKER" userId="7d551a76-2a3b-46ce-9612-27f9694a0380" providerId="ADAL" clId="{4583BB61-332A-4286-8211-E1D029BA0750}" dt="2024-01-29T18:00:06.653" v="920" actId="20577"/>
          <ac:spMkLst>
            <pc:docMk/>
            <pc:sldMk cId="3664870253" sldId="411"/>
            <ac:spMk id="8" creationId="{BB642E77-5AC9-D346-BC1E-D93A00D9631D}"/>
          </ac:spMkLst>
        </pc:spChg>
      </pc:sldChg>
      <pc:sldChg chg="modSp mod">
        <pc:chgData name="Cassandra WALKER" userId="7d551a76-2a3b-46ce-9612-27f9694a0380" providerId="ADAL" clId="{4583BB61-332A-4286-8211-E1D029BA0750}" dt="2024-01-29T18:12:20.989" v="932" actId="20577"/>
        <pc:sldMkLst>
          <pc:docMk/>
          <pc:sldMk cId="321621282" sldId="412"/>
        </pc:sldMkLst>
        <pc:spChg chg="mod">
          <ac:chgData name="Cassandra WALKER" userId="7d551a76-2a3b-46ce-9612-27f9694a0380" providerId="ADAL" clId="{4583BB61-332A-4286-8211-E1D029BA0750}" dt="2024-01-29T18:12:20.989" v="932" actId="20577"/>
          <ac:spMkLst>
            <pc:docMk/>
            <pc:sldMk cId="321621282" sldId="412"/>
            <ac:spMk id="3" creationId="{BB5FE2E4-E822-4D5E-8897-7B69DE0F6252}"/>
          </ac:spMkLst>
        </pc:spChg>
        <pc:spChg chg="mod">
          <ac:chgData name="Cassandra WALKER" userId="7d551a76-2a3b-46ce-9612-27f9694a0380" providerId="ADAL" clId="{4583BB61-332A-4286-8211-E1D029BA0750}" dt="2024-01-29T18:11:56.537" v="923"/>
          <ac:spMkLst>
            <pc:docMk/>
            <pc:sldMk cId="321621282" sldId="412"/>
            <ac:spMk id="11" creationId="{40BD7986-1595-E20F-D8A4-3D552AE005C9}"/>
          </ac:spMkLst>
        </pc:spChg>
      </pc:sldChg>
      <pc:sldChg chg="addSp delSp modSp mod addCm delCm">
        <pc:chgData name="Cassandra WALKER" userId="7d551a76-2a3b-46ce-9612-27f9694a0380" providerId="ADAL" clId="{4583BB61-332A-4286-8211-E1D029BA0750}" dt="2024-01-29T16:14:18.567" v="871" actId="20577"/>
        <pc:sldMkLst>
          <pc:docMk/>
          <pc:sldMk cId="1338632849" sldId="414"/>
        </pc:sldMkLst>
        <pc:spChg chg="add mod">
          <ac:chgData name="Cassandra WALKER" userId="7d551a76-2a3b-46ce-9612-27f9694a0380" providerId="ADAL" clId="{4583BB61-332A-4286-8211-E1D029BA0750}" dt="2024-01-29T16:13:43.124" v="839" actId="20577"/>
          <ac:spMkLst>
            <pc:docMk/>
            <pc:sldMk cId="1338632849" sldId="414"/>
            <ac:spMk id="2" creationId="{58C06375-C4D4-D5E5-80F1-95A4EA97E224}"/>
          </ac:spMkLst>
        </pc:spChg>
        <pc:spChg chg="del">
          <ac:chgData name="Cassandra WALKER" userId="7d551a76-2a3b-46ce-9612-27f9694a0380" providerId="ADAL" clId="{4583BB61-332A-4286-8211-E1D029BA0750}" dt="2024-01-23T10:57:21.792" v="47" actId="478"/>
          <ac:spMkLst>
            <pc:docMk/>
            <pc:sldMk cId="1338632849" sldId="414"/>
            <ac:spMk id="3" creationId="{71D8BB1B-89E0-5094-067C-24B97FF1435F}"/>
          </ac:spMkLst>
        </pc:spChg>
        <pc:spChg chg="mod">
          <ac:chgData name="Cassandra WALKER" userId="7d551a76-2a3b-46ce-9612-27f9694a0380" providerId="ADAL" clId="{4583BB61-332A-4286-8211-E1D029BA0750}" dt="2024-01-29T16:14:18.567" v="871" actId="20577"/>
          <ac:spMkLst>
            <pc:docMk/>
            <pc:sldMk cId="1338632849" sldId="414"/>
            <ac:spMk id="11" creationId="{40BD7986-1595-E20F-D8A4-3D552AE005C9}"/>
          </ac:spMkLst>
        </pc:spChg>
        <pc:picChg chg="add mod">
          <ac:chgData name="Cassandra WALKER" userId="7d551a76-2a3b-46ce-9612-27f9694a0380" providerId="ADAL" clId="{4583BB61-332A-4286-8211-E1D029BA0750}" dt="2024-01-29T16:13:33.255" v="809" actId="1076"/>
          <ac:picMkLst>
            <pc:docMk/>
            <pc:sldMk cId="1338632849" sldId="414"/>
            <ac:picMk id="6" creationId="{E9C6D114-1E43-670C-B314-BF1F457D005D}"/>
          </ac:picMkLst>
        </pc:picChg>
        <pc:picChg chg="del">
          <ac:chgData name="Cassandra WALKER" userId="7d551a76-2a3b-46ce-9612-27f9694a0380" providerId="ADAL" clId="{4583BB61-332A-4286-8211-E1D029BA0750}" dt="2024-01-23T10:57:21.209" v="46" actId="478"/>
          <ac:picMkLst>
            <pc:docMk/>
            <pc:sldMk cId="1338632849" sldId="414"/>
            <ac:picMk id="7" creationId="{8F40E770-9629-F285-9145-1239BE15BFD5}"/>
          </ac:picMkLst>
        </pc:picChg>
        <pc:extLst>
          <p:ext xmlns:p="http://schemas.openxmlformats.org/presentationml/2006/main" uri="{D6D511B9-2390-475A-947B-AFAB55BFBCF1}">
            <pc226:cmChg xmlns:pc226="http://schemas.microsoft.com/office/powerpoint/2022/06/main/command" chg="add del">
              <pc226:chgData name="Cassandra WALKER" userId="7d551a76-2a3b-46ce-9612-27f9694a0380" providerId="ADAL" clId="{4583BB61-332A-4286-8211-E1D029BA0750}" dt="2024-01-29T16:13:53.072" v="840"/>
              <pc2:cmMkLst xmlns:pc2="http://schemas.microsoft.com/office/powerpoint/2019/9/main/command">
                <pc:docMk/>
                <pc:sldMk cId="1338632849" sldId="414"/>
                <pc2:cmMk id="{9913D374-90E8-4E56-8DC3-554DB0B1A77E}"/>
              </pc2:cmMkLst>
            </pc226:cmChg>
          </p:ext>
        </pc:extLst>
      </pc:sldChg>
      <pc:sldChg chg="modSp add mod">
        <pc:chgData name="Cassandra WALKER" userId="7d551a76-2a3b-46ce-9612-27f9694a0380" providerId="ADAL" clId="{4583BB61-332A-4286-8211-E1D029BA0750}" dt="2024-01-23T12:57:15.464" v="254" actId="20577"/>
        <pc:sldMkLst>
          <pc:docMk/>
          <pc:sldMk cId="1135473075" sldId="427"/>
        </pc:sldMkLst>
        <pc:spChg chg="mod">
          <ac:chgData name="Cassandra WALKER" userId="7d551a76-2a3b-46ce-9612-27f9694a0380" providerId="ADAL" clId="{4583BB61-332A-4286-8211-E1D029BA0750}" dt="2024-01-23T12:57:15.464" v="254" actId="20577"/>
          <ac:spMkLst>
            <pc:docMk/>
            <pc:sldMk cId="1135473075" sldId="427"/>
            <ac:spMk id="8" creationId="{BB642E77-5AC9-D346-BC1E-D93A00D9631D}"/>
          </ac:spMkLst>
        </pc:spChg>
      </pc:sldChg>
      <pc:sldChg chg="add">
        <pc:chgData name="Cassandra WALKER" userId="7d551a76-2a3b-46ce-9612-27f9694a0380" providerId="ADAL" clId="{4583BB61-332A-4286-8211-E1D029BA0750}" dt="2024-01-23T13:14:28.049" v="263"/>
        <pc:sldMkLst>
          <pc:docMk/>
          <pc:sldMk cId="263072900" sldId="428"/>
        </pc:sldMkLst>
      </pc:sldChg>
      <pc:sldChg chg="add">
        <pc:chgData name="Cassandra WALKER" userId="7d551a76-2a3b-46ce-9612-27f9694a0380" providerId="ADAL" clId="{4583BB61-332A-4286-8211-E1D029BA0750}" dt="2024-01-29T18:10:35.595" v="921"/>
        <pc:sldMkLst>
          <pc:docMk/>
          <pc:sldMk cId="3398707833" sldId="429"/>
        </pc:sldMkLst>
      </pc:sldChg>
      <pc:sldChg chg="add">
        <pc:chgData name="Cassandra WALKER" userId="7d551a76-2a3b-46ce-9612-27f9694a0380" providerId="ADAL" clId="{4583BB61-332A-4286-8211-E1D029BA0750}" dt="2024-01-29T18:25:38.470" v="933"/>
        <pc:sldMkLst>
          <pc:docMk/>
          <pc:sldMk cId="1312427595" sldId="430"/>
        </pc:sldMkLst>
      </pc:sldChg>
      <pc:sldChg chg="add">
        <pc:chgData name="Cassandra WALKER" userId="7d551a76-2a3b-46ce-9612-27f9694a0380" providerId="ADAL" clId="{4583BB61-332A-4286-8211-E1D029BA0750}" dt="2024-01-29T18:25:38.470" v="933"/>
        <pc:sldMkLst>
          <pc:docMk/>
          <pc:sldMk cId="1735652218" sldId="431"/>
        </pc:sldMkLst>
      </pc:sldChg>
    </pc:docChg>
  </pc:docChgLst>
  <pc:docChgLst>
    <pc:chgData name="Cassandra WALKER" userId="S::cassandra.walker@wfp.org::7d551a76-2a3b-46ce-9612-27f9694a0380" providerId="AD" clId="Web-{51382AFA-69AF-87BA-C5B9-579AAD5413C8}"/>
    <pc:docChg chg="modSld">
      <pc:chgData name="Cassandra WALKER" userId="S::cassandra.walker@wfp.org::7d551a76-2a3b-46ce-9612-27f9694a0380" providerId="AD" clId="Web-{51382AFA-69AF-87BA-C5B9-579AAD5413C8}" dt="2024-03-11T10:33:44.230" v="15" actId="20577"/>
      <pc:docMkLst>
        <pc:docMk/>
      </pc:docMkLst>
      <pc:sldChg chg="modSp">
        <pc:chgData name="Cassandra WALKER" userId="S::cassandra.walker@wfp.org::7d551a76-2a3b-46ce-9612-27f9694a0380" providerId="AD" clId="Web-{51382AFA-69AF-87BA-C5B9-579AAD5413C8}" dt="2024-03-11T10:32:40.681" v="2" actId="20577"/>
        <pc:sldMkLst>
          <pc:docMk/>
          <pc:sldMk cId="2063935322" sldId="268"/>
        </pc:sldMkLst>
        <pc:spChg chg="mod">
          <ac:chgData name="Cassandra WALKER" userId="S::cassandra.walker@wfp.org::7d551a76-2a3b-46ce-9612-27f9694a0380" providerId="AD" clId="Web-{51382AFA-69AF-87BA-C5B9-579AAD5413C8}" dt="2024-03-11T10:32:40.681" v="2" actId="20577"/>
          <ac:spMkLst>
            <pc:docMk/>
            <pc:sldMk cId="2063935322" sldId="268"/>
            <ac:spMk id="3" creationId="{00000000-0000-0000-0000-000000000000}"/>
          </ac:spMkLst>
        </pc:spChg>
      </pc:sldChg>
      <pc:sldChg chg="modSp">
        <pc:chgData name="Cassandra WALKER" userId="S::cassandra.walker@wfp.org::7d551a76-2a3b-46ce-9612-27f9694a0380" providerId="AD" clId="Web-{51382AFA-69AF-87BA-C5B9-579AAD5413C8}" dt="2024-03-11T10:32:39.603" v="1" actId="20577"/>
        <pc:sldMkLst>
          <pc:docMk/>
          <pc:sldMk cId="2423551076" sldId="274"/>
        </pc:sldMkLst>
        <pc:spChg chg="mod">
          <ac:chgData name="Cassandra WALKER" userId="S::cassandra.walker@wfp.org::7d551a76-2a3b-46ce-9612-27f9694a0380" providerId="AD" clId="Web-{51382AFA-69AF-87BA-C5B9-579AAD5413C8}" dt="2024-03-11T10:32:39.603" v="1" actId="20577"/>
          <ac:spMkLst>
            <pc:docMk/>
            <pc:sldMk cId="2423551076" sldId="274"/>
            <ac:spMk id="4" creationId="{37488CCE-91B8-894E-A02C-7215AD7A0490}"/>
          </ac:spMkLst>
        </pc:spChg>
      </pc:sldChg>
      <pc:sldChg chg="modSp">
        <pc:chgData name="Cassandra WALKER" userId="S::cassandra.walker@wfp.org::7d551a76-2a3b-46ce-9612-27f9694a0380" providerId="AD" clId="Web-{51382AFA-69AF-87BA-C5B9-579AAD5413C8}" dt="2024-03-11T10:33:00.197" v="10" actId="20577"/>
        <pc:sldMkLst>
          <pc:docMk/>
          <pc:sldMk cId="3885395789" sldId="277"/>
        </pc:sldMkLst>
        <pc:spChg chg="mod">
          <ac:chgData name="Cassandra WALKER" userId="S::cassandra.walker@wfp.org::7d551a76-2a3b-46ce-9612-27f9694a0380" providerId="AD" clId="Web-{51382AFA-69AF-87BA-C5B9-579AAD5413C8}" dt="2024-03-11T10:33:00.197" v="10" actId="20577"/>
          <ac:spMkLst>
            <pc:docMk/>
            <pc:sldMk cId="3885395789" sldId="277"/>
            <ac:spMk id="5" creationId="{CCE44228-7046-42B9-BA71-8BAA80F18D84}"/>
          </ac:spMkLst>
        </pc:spChg>
      </pc:sldChg>
      <pc:sldChg chg="modSp">
        <pc:chgData name="Cassandra WALKER" userId="S::cassandra.walker@wfp.org::7d551a76-2a3b-46ce-9612-27f9694a0380" providerId="AD" clId="Web-{51382AFA-69AF-87BA-C5B9-579AAD5413C8}" dt="2024-03-11T10:32:46.994" v="5" actId="20577"/>
        <pc:sldMkLst>
          <pc:docMk/>
          <pc:sldMk cId="976745830" sldId="291"/>
        </pc:sldMkLst>
        <pc:spChg chg="mod">
          <ac:chgData name="Cassandra WALKER" userId="S::cassandra.walker@wfp.org::7d551a76-2a3b-46ce-9612-27f9694a0380" providerId="AD" clId="Web-{51382AFA-69AF-87BA-C5B9-579AAD5413C8}" dt="2024-03-11T10:32:46.994" v="5" actId="20577"/>
          <ac:spMkLst>
            <pc:docMk/>
            <pc:sldMk cId="976745830" sldId="291"/>
            <ac:spMk id="3" creationId="{00000000-0000-0000-0000-000000000000}"/>
          </ac:spMkLst>
        </pc:spChg>
      </pc:sldChg>
      <pc:sldChg chg="modSp">
        <pc:chgData name="Cassandra WALKER" userId="S::cassandra.walker@wfp.org::7d551a76-2a3b-46ce-9612-27f9694a0380" providerId="AD" clId="Web-{51382AFA-69AF-87BA-C5B9-579AAD5413C8}" dt="2024-03-11T10:32:59.697" v="9" actId="20577"/>
        <pc:sldMkLst>
          <pc:docMk/>
          <pc:sldMk cId="771532027" sldId="292"/>
        </pc:sldMkLst>
        <pc:spChg chg="mod">
          <ac:chgData name="Cassandra WALKER" userId="S::cassandra.walker@wfp.org::7d551a76-2a3b-46ce-9612-27f9694a0380" providerId="AD" clId="Web-{51382AFA-69AF-87BA-C5B9-579AAD5413C8}" dt="2024-03-11T10:32:59.697" v="9" actId="20577"/>
          <ac:spMkLst>
            <pc:docMk/>
            <pc:sldMk cId="771532027" sldId="292"/>
            <ac:spMk id="3" creationId="{00000000-0000-0000-0000-000000000000}"/>
          </ac:spMkLst>
        </pc:spChg>
      </pc:sldChg>
      <pc:sldChg chg="modSp">
        <pc:chgData name="Cassandra WALKER" userId="S::cassandra.walker@wfp.org::7d551a76-2a3b-46ce-9612-27f9694a0380" providerId="AD" clId="Web-{51382AFA-69AF-87BA-C5B9-579AAD5413C8}" dt="2024-03-11T10:32:47.040" v="6" actId="20577"/>
        <pc:sldMkLst>
          <pc:docMk/>
          <pc:sldMk cId="3555079050" sldId="306"/>
        </pc:sldMkLst>
        <pc:spChg chg="mod">
          <ac:chgData name="Cassandra WALKER" userId="S::cassandra.walker@wfp.org::7d551a76-2a3b-46ce-9612-27f9694a0380" providerId="AD" clId="Web-{51382AFA-69AF-87BA-C5B9-579AAD5413C8}" dt="2024-03-11T10:32:47.040" v="6" actId="20577"/>
          <ac:spMkLst>
            <pc:docMk/>
            <pc:sldMk cId="3555079050" sldId="306"/>
            <ac:spMk id="4" creationId="{37488CCE-91B8-894E-A02C-7215AD7A0490}"/>
          </ac:spMkLst>
        </pc:spChg>
      </pc:sldChg>
      <pc:sldChg chg="modSp">
        <pc:chgData name="Cassandra WALKER" userId="S::cassandra.walker@wfp.org::7d551a76-2a3b-46ce-9612-27f9694a0380" providerId="AD" clId="Web-{51382AFA-69AF-87BA-C5B9-579AAD5413C8}" dt="2024-03-11T10:33:08.260" v="12" actId="20577"/>
        <pc:sldMkLst>
          <pc:docMk/>
          <pc:sldMk cId="3472667760" sldId="307"/>
        </pc:sldMkLst>
        <pc:spChg chg="mod">
          <ac:chgData name="Cassandra WALKER" userId="S::cassandra.walker@wfp.org::7d551a76-2a3b-46ce-9612-27f9694a0380" providerId="AD" clId="Web-{51382AFA-69AF-87BA-C5B9-579AAD5413C8}" dt="2024-03-11T10:33:08.260" v="12" actId="20577"/>
          <ac:spMkLst>
            <pc:docMk/>
            <pc:sldMk cId="3472667760" sldId="307"/>
            <ac:spMk id="4" creationId="{37488CCE-91B8-894E-A02C-7215AD7A0490}"/>
          </ac:spMkLst>
        </pc:spChg>
      </pc:sldChg>
      <pc:sldChg chg="modSp">
        <pc:chgData name="Cassandra WALKER" userId="S::cassandra.walker@wfp.org::7d551a76-2a3b-46ce-9612-27f9694a0380" providerId="AD" clId="Web-{51382AFA-69AF-87BA-C5B9-579AAD5413C8}" dt="2024-03-11T10:32:37.884" v="0" actId="20577"/>
        <pc:sldMkLst>
          <pc:docMk/>
          <pc:sldMk cId="1503852700" sldId="327"/>
        </pc:sldMkLst>
        <pc:spChg chg="mod">
          <ac:chgData name="Cassandra WALKER" userId="S::cassandra.walker@wfp.org::7d551a76-2a3b-46ce-9612-27f9694a0380" providerId="AD" clId="Web-{51382AFA-69AF-87BA-C5B9-579AAD5413C8}" dt="2024-03-11T10:32:37.884" v="0" actId="20577"/>
          <ac:spMkLst>
            <pc:docMk/>
            <pc:sldMk cId="1503852700" sldId="327"/>
            <ac:spMk id="3" creationId="{00000000-0000-0000-0000-000000000000}"/>
          </ac:spMkLst>
        </pc:spChg>
      </pc:sldChg>
      <pc:sldChg chg="modSp">
        <pc:chgData name="Cassandra WALKER" userId="S::cassandra.walker@wfp.org::7d551a76-2a3b-46ce-9612-27f9694a0380" providerId="AD" clId="Web-{51382AFA-69AF-87BA-C5B9-579AAD5413C8}" dt="2024-03-11T10:32:44.009" v="4" actId="20577"/>
        <pc:sldMkLst>
          <pc:docMk/>
          <pc:sldMk cId="1265753785" sldId="332"/>
        </pc:sldMkLst>
        <pc:spChg chg="mod">
          <ac:chgData name="Cassandra WALKER" userId="S::cassandra.walker@wfp.org::7d551a76-2a3b-46ce-9612-27f9694a0380" providerId="AD" clId="Web-{51382AFA-69AF-87BA-C5B9-579AAD5413C8}" dt="2024-03-11T10:32:44.009" v="4" actId="20577"/>
          <ac:spMkLst>
            <pc:docMk/>
            <pc:sldMk cId="1265753785" sldId="332"/>
            <ac:spMk id="3" creationId="{00000000-0000-0000-0000-000000000000}"/>
          </ac:spMkLst>
        </pc:spChg>
      </pc:sldChg>
      <pc:sldChg chg="modSp">
        <pc:chgData name="Cassandra WALKER" userId="S::cassandra.walker@wfp.org::7d551a76-2a3b-46ce-9612-27f9694a0380" providerId="AD" clId="Web-{51382AFA-69AF-87BA-C5B9-579AAD5413C8}" dt="2024-03-11T10:33:03.057" v="11" actId="20577"/>
        <pc:sldMkLst>
          <pc:docMk/>
          <pc:sldMk cId="4234762787" sldId="335"/>
        </pc:sldMkLst>
        <pc:spChg chg="mod">
          <ac:chgData name="Cassandra WALKER" userId="S::cassandra.walker@wfp.org::7d551a76-2a3b-46ce-9612-27f9694a0380" providerId="AD" clId="Web-{51382AFA-69AF-87BA-C5B9-579AAD5413C8}" dt="2024-03-11T10:33:03.057" v="11" actId="20577"/>
          <ac:spMkLst>
            <pc:docMk/>
            <pc:sldMk cId="4234762787" sldId="335"/>
            <ac:spMk id="5" creationId="{CCE44228-7046-42B9-BA71-8BAA80F18D84}"/>
          </ac:spMkLst>
        </pc:spChg>
      </pc:sldChg>
      <pc:sldChg chg="modSp">
        <pc:chgData name="Cassandra WALKER" userId="S::cassandra.walker@wfp.org::7d551a76-2a3b-46ce-9612-27f9694a0380" providerId="AD" clId="Web-{51382AFA-69AF-87BA-C5B9-579AAD5413C8}" dt="2024-03-11T10:33:09.510" v="13" actId="20577"/>
        <pc:sldMkLst>
          <pc:docMk/>
          <pc:sldMk cId="699959423" sldId="373"/>
        </pc:sldMkLst>
        <pc:spChg chg="mod">
          <ac:chgData name="Cassandra WALKER" userId="S::cassandra.walker@wfp.org::7d551a76-2a3b-46ce-9612-27f9694a0380" providerId="AD" clId="Web-{51382AFA-69AF-87BA-C5B9-579AAD5413C8}" dt="2024-03-11T10:33:09.510" v="13" actId="20577"/>
          <ac:spMkLst>
            <pc:docMk/>
            <pc:sldMk cId="699959423" sldId="373"/>
            <ac:spMk id="3" creationId="{00000000-0000-0000-0000-000000000000}"/>
          </ac:spMkLst>
        </pc:spChg>
      </pc:sldChg>
      <pc:sldChg chg="modSp">
        <pc:chgData name="Cassandra WALKER" userId="S::cassandra.walker@wfp.org::7d551a76-2a3b-46ce-9612-27f9694a0380" providerId="AD" clId="Web-{51382AFA-69AF-87BA-C5B9-579AAD5413C8}" dt="2024-03-11T10:32:52.087" v="8" actId="20577"/>
        <pc:sldMkLst>
          <pc:docMk/>
          <pc:sldMk cId="3381468923" sldId="374"/>
        </pc:sldMkLst>
        <pc:spChg chg="mod">
          <ac:chgData name="Cassandra WALKER" userId="S::cassandra.walker@wfp.org::7d551a76-2a3b-46ce-9612-27f9694a0380" providerId="AD" clId="Web-{51382AFA-69AF-87BA-C5B9-579AAD5413C8}" dt="2024-03-11T10:32:52.087" v="8" actId="20577"/>
          <ac:spMkLst>
            <pc:docMk/>
            <pc:sldMk cId="3381468923" sldId="374"/>
            <ac:spMk id="4" creationId="{37488CCE-91B8-894E-A02C-7215AD7A0490}"/>
          </ac:spMkLst>
        </pc:spChg>
      </pc:sldChg>
      <pc:sldChg chg="modSp">
        <pc:chgData name="Cassandra WALKER" userId="S::cassandra.walker@wfp.org::7d551a76-2a3b-46ce-9612-27f9694a0380" providerId="AD" clId="Web-{51382AFA-69AF-87BA-C5B9-579AAD5413C8}" dt="2024-03-11T10:32:42.197" v="3" actId="20577"/>
        <pc:sldMkLst>
          <pc:docMk/>
          <pc:sldMk cId="801120530" sldId="386"/>
        </pc:sldMkLst>
        <pc:spChg chg="mod">
          <ac:chgData name="Cassandra WALKER" userId="S::cassandra.walker@wfp.org::7d551a76-2a3b-46ce-9612-27f9694a0380" providerId="AD" clId="Web-{51382AFA-69AF-87BA-C5B9-579AAD5413C8}" dt="2024-03-11T10:32:42.197" v="3" actId="20577"/>
          <ac:spMkLst>
            <pc:docMk/>
            <pc:sldMk cId="801120530" sldId="386"/>
            <ac:spMk id="3" creationId="{00000000-0000-0000-0000-000000000000}"/>
          </ac:spMkLst>
        </pc:spChg>
      </pc:sldChg>
      <pc:sldChg chg="modSp">
        <pc:chgData name="Cassandra WALKER" userId="S::cassandra.walker@wfp.org::7d551a76-2a3b-46ce-9612-27f9694a0380" providerId="AD" clId="Web-{51382AFA-69AF-87BA-C5B9-579AAD5413C8}" dt="2024-03-11T10:33:42.964" v="14" actId="20577"/>
        <pc:sldMkLst>
          <pc:docMk/>
          <pc:sldMk cId="1957331719" sldId="402"/>
        </pc:sldMkLst>
        <pc:spChg chg="mod">
          <ac:chgData name="Cassandra WALKER" userId="S::cassandra.walker@wfp.org::7d551a76-2a3b-46ce-9612-27f9694a0380" providerId="AD" clId="Web-{51382AFA-69AF-87BA-C5B9-579AAD5413C8}" dt="2024-03-11T10:33:42.964" v="14" actId="20577"/>
          <ac:spMkLst>
            <pc:docMk/>
            <pc:sldMk cId="1957331719" sldId="402"/>
            <ac:spMk id="4" creationId="{37488CCE-91B8-894E-A02C-7215AD7A0490}"/>
          </ac:spMkLst>
        </pc:spChg>
      </pc:sldChg>
      <pc:sldChg chg="modSp">
        <pc:chgData name="Cassandra WALKER" userId="S::cassandra.walker@wfp.org::7d551a76-2a3b-46ce-9612-27f9694a0380" providerId="AD" clId="Web-{51382AFA-69AF-87BA-C5B9-579AAD5413C8}" dt="2024-03-11T10:32:47.197" v="7" actId="20577"/>
        <pc:sldMkLst>
          <pc:docMk/>
          <pc:sldMk cId="3618947832" sldId="403"/>
        </pc:sldMkLst>
        <pc:spChg chg="mod">
          <ac:chgData name="Cassandra WALKER" userId="S::cassandra.walker@wfp.org::7d551a76-2a3b-46ce-9612-27f9694a0380" providerId="AD" clId="Web-{51382AFA-69AF-87BA-C5B9-579AAD5413C8}" dt="2024-03-11T10:32:47.197" v="7" actId="20577"/>
          <ac:spMkLst>
            <pc:docMk/>
            <pc:sldMk cId="3618947832" sldId="403"/>
            <ac:spMk id="3" creationId="{00000000-0000-0000-0000-000000000000}"/>
          </ac:spMkLst>
        </pc:spChg>
      </pc:sldChg>
      <pc:sldChg chg="modSp">
        <pc:chgData name="Cassandra WALKER" userId="S::cassandra.walker@wfp.org::7d551a76-2a3b-46ce-9612-27f9694a0380" providerId="AD" clId="Web-{51382AFA-69AF-87BA-C5B9-579AAD5413C8}" dt="2024-03-11T10:33:44.230" v="15" actId="20577"/>
        <pc:sldMkLst>
          <pc:docMk/>
          <pc:sldMk cId="2327555645" sldId="415"/>
        </pc:sldMkLst>
        <pc:spChg chg="mod">
          <ac:chgData name="Cassandra WALKER" userId="S::cassandra.walker@wfp.org::7d551a76-2a3b-46ce-9612-27f9694a0380" providerId="AD" clId="Web-{51382AFA-69AF-87BA-C5B9-579AAD5413C8}" dt="2024-03-11T10:33:44.230" v="15" actId="20577"/>
          <ac:spMkLst>
            <pc:docMk/>
            <pc:sldMk cId="2327555645" sldId="415"/>
            <ac:spMk id="4" creationId="{37488CCE-91B8-894E-A02C-7215AD7A0490}"/>
          </ac:spMkLst>
        </pc:spChg>
      </pc:sldChg>
    </pc:docChg>
  </pc:docChgLst>
  <pc:docChgLst>
    <pc:chgData name="Cassandra WALKER" userId="7d551a76-2a3b-46ce-9612-27f9694a0380" providerId="ADAL" clId="{F2A52517-568C-45C1-9AC2-1021991E0A2D}"/>
    <pc:docChg chg="custSel modSld">
      <pc:chgData name="Cassandra WALKER" userId="7d551a76-2a3b-46ce-9612-27f9694a0380" providerId="ADAL" clId="{F2A52517-568C-45C1-9AC2-1021991E0A2D}" dt="2024-04-08T15:14:21.523" v="57" actId="207"/>
      <pc:docMkLst>
        <pc:docMk/>
      </pc:docMkLst>
      <pc:sldChg chg="modSp mod">
        <pc:chgData name="Cassandra WALKER" userId="7d551a76-2a3b-46ce-9612-27f9694a0380" providerId="ADAL" clId="{F2A52517-568C-45C1-9AC2-1021991E0A2D}" dt="2024-04-08T15:09:30.171" v="8" actId="20577"/>
        <pc:sldMkLst>
          <pc:docMk/>
          <pc:sldMk cId="1472955817" sldId="261"/>
        </pc:sldMkLst>
        <pc:spChg chg="mod">
          <ac:chgData name="Cassandra WALKER" userId="7d551a76-2a3b-46ce-9612-27f9694a0380" providerId="ADAL" clId="{F2A52517-568C-45C1-9AC2-1021991E0A2D}" dt="2024-04-08T15:09:30.171" v="8" actId="20577"/>
          <ac:spMkLst>
            <pc:docMk/>
            <pc:sldMk cId="1472955817" sldId="261"/>
            <ac:spMk id="12" creationId="{52D83F10-A12A-DC43-92D2-9708578359F6}"/>
          </ac:spMkLst>
        </pc:spChg>
      </pc:sldChg>
      <pc:sldChg chg="modSp mod">
        <pc:chgData name="Cassandra WALKER" userId="7d551a76-2a3b-46ce-9612-27f9694a0380" providerId="ADAL" clId="{F2A52517-568C-45C1-9AC2-1021991E0A2D}" dt="2024-04-08T15:12:20.738" v="43" actId="14100"/>
        <pc:sldMkLst>
          <pc:docMk/>
          <pc:sldMk cId="166201208" sldId="293"/>
        </pc:sldMkLst>
        <pc:spChg chg="mod">
          <ac:chgData name="Cassandra WALKER" userId="7d551a76-2a3b-46ce-9612-27f9694a0380" providerId="ADAL" clId="{F2A52517-568C-45C1-9AC2-1021991E0A2D}" dt="2024-04-08T15:12:20.738" v="43" actId="14100"/>
          <ac:spMkLst>
            <pc:docMk/>
            <pc:sldMk cId="166201208" sldId="293"/>
            <ac:spMk id="23" creationId="{222D2739-E16B-4C7C-9110-CB0CFBC6E570}"/>
          </ac:spMkLst>
        </pc:spChg>
      </pc:sldChg>
      <pc:sldChg chg="addSp delSp modSp mod">
        <pc:chgData name="Cassandra WALKER" userId="7d551a76-2a3b-46ce-9612-27f9694a0380" providerId="ADAL" clId="{F2A52517-568C-45C1-9AC2-1021991E0A2D}" dt="2024-04-08T15:09:20.618" v="3"/>
        <pc:sldMkLst>
          <pc:docMk/>
          <pc:sldMk cId="1917947830" sldId="305"/>
        </pc:sldMkLst>
        <pc:graphicFrameChg chg="del">
          <ac:chgData name="Cassandra WALKER" userId="7d551a76-2a3b-46ce-9612-27f9694a0380" providerId="ADAL" clId="{F2A52517-568C-45C1-9AC2-1021991E0A2D}" dt="2024-04-08T15:09:12.792" v="2" actId="478"/>
          <ac:graphicFrameMkLst>
            <pc:docMk/>
            <pc:sldMk cId="1917947830" sldId="305"/>
            <ac:graphicFrameMk id="2" creationId="{9DC91576-0F0C-9DC1-1365-2CC971617D4C}"/>
          </ac:graphicFrameMkLst>
        </pc:graphicFrameChg>
        <pc:graphicFrameChg chg="add mod">
          <ac:chgData name="Cassandra WALKER" userId="7d551a76-2a3b-46ce-9612-27f9694a0380" providerId="ADAL" clId="{F2A52517-568C-45C1-9AC2-1021991E0A2D}" dt="2024-04-08T15:09:20.618" v="3"/>
          <ac:graphicFrameMkLst>
            <pc:docMk/>
            <pc:sldMk cId="1917947830" sldId="305"/>
            <ac:graphicFrameMk id="4" creationId="{9ED8A071-E7F8-FE37-2196-58FF4AAE482F}"/>
          </ac:graphicFrameMkLst>
        </pc:graphicFrameChg>
      </pc:sldChg>
      <pc:sldChg chg="addSp delSp modSp mod">
        <pc:chgData name="Cassandra WALKER" userId="7d551a76-2a3b-46ce-9612-27f9694a0380" providerId="ADAL" clId="{F2A52517-568C-45C1-9AC2-1021991E0A2D}" dt="2024-04-08T15:14:21.523" v="57" actId="207"/>
        <pc:sldMkLst>
          <pc:docMk/>
          <pc:sldMk cId="1024961238" sldId="379"/>
        </pc:sldMkLst>
        <pc:spChg chg="add del mod">
          <ac:chgData name="Cassandra WALKER" userId="7d551a76-2a3b-46ce-9612-27f9694a0380" providerId="ADAL" clId="{F2A52517-568C-45C1-9AC2-1021991E0A2D}" dt="2024-04-08T15:13:26.337" v="46" actId="478"/>
          <ac:spMkLst>
            <pc:docMk/>
            <pc:sldMk cId="1024961238" sldId="379"/>
            <ac:spMk id="2" creationId="{AA35CD4B-670C-9915-E4D8-AEF164E45DED}"/>
          </ac:spMkLst>
        </pc:spChg>
        <pc:spChg chg="add del mod">
          <ac:chgData name="Cassandra WALKER" userId="7d551a76-2a3b-46ce-9612-27f9694a0380" providerId="ADAL" clId="{F2A52517-568C-45C1-9AC2-1021991E0A2D}" dt="2024-04-08T15:13:31.554" v="48" actId="478"/>
          <ac:spMkLst>
            <pc:docMk/>
            <pc:sldMk cId="1024961238" sldId="379"/>
            <ac:spMk id="3" creationId="{AD156AF4-D001-353D-3DA7-8451100CDAED}"/>
          </ac:spMkLst>
        </pc:spChg>
        <pc:spChg chg="add del mod">
          <ac:chgData name="Cassandra WALKER" userId="7d551a76-2a3b-46ce-9612-27f9694a0380" providerId="ADAL" clId="{F2A52517-568C-45C1-9AC2-1021991E0A2D}" dt="2024-04-08T15:13:38.065" v="50" actId="478"/>
          <ac:spMkLst>
            <pc:docMk/>
            <pc:sldMk cId="1024961238" sldId="379"/>
            <ac:spMk id="6" creationId="{F74750BF-D2DC-9739-DD1F-95CFA17B1D28}"/>
          </ac:spMkLst>
        </pc:spChg>
        <pc:spChg chg="add del mod">
          <ac:chgData name="Cassandra WALKER" userId="7d551a76-2a3b-46ce-9612-27f9694a0380" providerId="ADAL" clId="{F2A52517-568C-45C1-9AC2-1021991E0A2D}" dt="2024-04-08T15:13:58.063" v="52" actId="478"/>
          <ac:spMkLst>
            <pc:docMk/>
            <pc:sldMk cId="1024961238" sldId="379"/>
            <ac:spMk id="7" creationId="{2FF26A94-C31C-C2A8-D177-320FD52CEA69}"/>
          </ac:spMkLst>
        </pc:spChg>
        <pc:graphicFrameChg chg="del">
          <ac:chgData name="Cassandra WALKER" userId="7d551a76-2a3b-46ce-9612-27f9694a0380" providerId="ADAL" clId="{F2A52517-568C-45C1-9AC2-1021991E0A2D}" dt="2024-04-08T15:13:04.726" v="44" actId="478"/>
          <ac:graphicFrameMkLst>
            <pc:docMk/>
            <pc:sldMk cId="1024961238" sldId="379"/>
            <ac:graphicFrameMk id="4" creationId="{04935204-E9D5-5F2C-5617-A49C1B7F2DD1}"/>
          </ac:graphicFrameMkLst>
        </pc:graphicFrameChg>
        <pc:graphicFrameChg chg="add mod">
          <ac:chgData name="Cassandra WALKER" userId="7d551a76-2a3b-46ce-9612-27f9694a0380" providerId="ADAL" clId="{F2A52517-568C-45C1-9AC2-1021991E0A2D}" dt="2024-04-08T15:14:21.523" v="57" actId="207"/>
          <ac:graphicFrameMkLst>
            <pc:docMk/>
            <pc:sldMk cId="1024961238" sldId="379"/>
            <ac:graphicFrameMk id="8" creationId="{04935204-E9D5-5F2C-5617-A49C1B7F2DD1}"/>
          </ac:graphicFrameMkLst>
        </pc:graphicFrameChg>
      </pc:sldChg>
      <pc:sldChg chg="addSp delSp modSp mod">
        <pc:chgData name="Cassandra WALKER" userId="7d551a76-2a3b-46ce-9612-27f9694a0380" providerId="ADAL" clId="{F2A52517-568C-45C1-9AC2-1021991E0A2D}" dt="2024-04-08T15:09:03.866" v="1"/>
        <pc:sldMkLst>
          <pc:docMk/>
          <pc:sldMk cId="1135473075" sldId="427"/>
        </pc:sldMkLst>
        <pc:graphicFrameChg chg="del">
          <ac:chgData name="Cassandra WALKER" userId="7d551a76-2a3b-46ce-9612-27f9694a0380" providerId="ADAL" clId="{F2A52517-568C-45C1-9AC2-1021991E0A2D}" dt="2024-04-08T15:09:03.034" v="0" actId="478"/>
          <ac:graphicFrameMkLst>
            <pc:docMk/>
            <pc:sldMk cId="1135473075" sldId="427"/>
            <ac:graphicFrameMk id="3" creationId="{C61CDC99-FFBC-AC1C-A17C-F934252585FB}"/>
          </ac:graphicFrameMkLst>
        </pc:graphicFrameChg>
        <pc:graphicFrameChg chg="add mod">
          <ac:chgData name="Cassandra WALKER" userId="7d551a76-2a3b-46ce-9612-27f9694a0380" providerId="ADAL" clId="{F2A52517-568C-45C1-9AC2-1021991E0A2D}" dt="2024-04-08T15:09:03.866" v="1"/>
          <ac:graphicFrameMkLst>
            <pc:docMk/>
            <pc:sldMk cId="1135473075" sldId="427"/>
            <ac:graphicFrameMk id="4" creationId="{BEAFF8E7-EA0B-A089-9618-F3E454E9B37E}"/>
          </ac:graphicFrameMkLst>
        </pc:graphicFrameChg>
      </pc:sldChg>
      <pc:sldChg chg="modSp mod">
        <pc:chgData name="Cassandra WALKER" userId="7d551a76-2a3b-46ce-9612-27f9694a0380" providerId="ADAL" clId="{F2A52517-568C-45C1-9AC2-1021991E0A2D}" dt="2024-04-08T15:11:10.828" v="11" actId="1076"/>
        <pc:sldMkLst>
          <pc:docMk/>
          <pc:sldMk cId="3011222821" sldId="436"/>
        </pc:sldMkLst>
        <pc:spChg chg="mod">
          <ac:chgData name="Cassandra WALKER" userId="7d551a76-2a3b-46ce-9612-27f9694a0380" providerId="ADAL" clId="{F2A52517-568C-45C1-9AC2-1021991E0A2D}" dt="2024-04-08T15:11:10.828" v="11" actId="1076"/>
          <ac:spMkLst>
            <pc:docMk/>
            <pc:sldMk cId="3011222821" sldId="436"/>
            <ac:spMk id="5" creationId="{2B380CD5-0927-83DD-5A96-689A5BC00657}"/>
          </ac:spMkLst>
        </pc:spChg>
      </pc:sldChg>
    </pc:docChg>
  </pc:docChgLst>
  <pc:docChgLst>
    <pc:chgData name="Alessandra GHERARDELLI" userId="afe74b6d-70e8-41fc-b968-36023429f87c" providerId="ADAL" clId="{D91173DF-4AAA-4D6F-A338-8C34C7E34FB9}"/>
    <pc:docChg chg="custSel modSld">
      <pc:chgData name="Alessandra GHERARDELLI" userId="afe74b6d-70e8-41fc-b968-36023429f87c" providerId="ADAL" clId="{D91173DF-4AAA-4D6F-A338-8C34C7E34FB9}" dt="2024-05-16T13:50:59.332" v="8"/>
      <pc:docMkLst>
        <pc:docMk/>
      </pc:docMkLst>
      <pc:sldChg chg="addSp delSp modSp mod delCm">
        <pc:chgData name="Alessandra GHERARDELLI" userId="afe74b6d-70e8-41fc-b968-36023429f87c" providerId="ADAL" clId="{D91173DF-4AAA-4D6F-A338-8C34C7E34FB9}" dt="2024-05-16T13:50:51.100" v="5"/>
        <pc:sldMkLst>
          <pc:docMk/>
          <pc:sldMk cId="3829754699" sldId="296"/>
        </pc:sldMkLst>
        <pc:picChg chg="add mod">
          <ac:chgData name="Alessandra GHERARDELLI" userId="afe74b6d-70e8-41fc-b968-36023429f87c" providerId="ADAL" clId="{D91173DF-4AAA-4D6F-A338-8C34C7E34FB9}" dt="2024-05-16T13:50:46.991" v="4" actId="14861"/>
          <ac:picMkLst>
            <pc:docMk/>
            <pc:sldMk cId="3829754699" sldId="296"/>
            <ac:picMk id="3" creationId="{9DF00BB6-BC58-15BB-5624-F71BCF2F7B9F}"/>
          </ac:picMkLst>
        </pc:picChg>
        <pc:picChg chg="del">
          <ac:chgData name="Alessandra GHERARDELLI" userId="afe74b6d-70e8-41fc-b968-36023429f87c" providerId="ADAL" clId="{D91173DF-4AAA-4D6F-A338-8C34C7E34FB9}" dt="2024-05-16T13:50:38.555" v="0" actId="478"/>
          <ac:picMkLst>
            <pc:docMk/>
            <pc:sldMk cId="3829754699" sldId="296"/>
            <ac:picMk id="4" creationId="{56DB2D2D-F011-4260-81C0-91496373BFE6}"/>
          </ac:picMkLst>
        </pc:picChg>
        <pc:extLst>
          <p:ext xmlns:p="http://schemas.openxmlformats.org/presentationml/2006/main" uri="{D6D511B9-2390-475A-947B-AFAB55BFBCF1}">
            <pc226:cmChg xmlns:pc226="http://schemas.microsoft.com/office/powerpoint/2022/06/main/command" chg="del">
              <pc226:chgData name="Alessandra GHERARDELLI" userId="afe74b6d-70e8-41fc-b968-36023429f87c" providerId="ADAL" clId="{D91173DF-4AAA-4D6F-A338-8C34C7E34FB9}" dt="2024-05-16T13:50:51.100" v="5"/>
              <pc2:cmMkLst xmlns:pc2="http://schemas.microsoft.com/office/powerpoint/2019/9/main/command">
                <pc:docMk/>
                <pc:sldMk cId="3829754699" sldId="296"/>
                <pc2:cmMk id="{0BD609FD-AA2D-46CD-AC4B-61D3F047DEAD}"/>
              </pc2:cmMkLst>
            </pc226:cmChg>
          </p:ext>
        </pc:extLst>
      </pc:sldChg>
      <pc:sldChg chg="addSp delSp modSp mod delCm">
        <pc:chgData name="Alessandra GHERARDELLI" userId="afe74b6d-70e8-41fc-b968-36023429f87c" providerId="ADAL" clId="{D91173DF-4AAA-4D6F-A338-8C34C7E34FB9}" dt="2024-05-16T13:50:59.332" v="8"/>
        <pc:sldMkLst>
          <pc:docMk/>
          <pc:sldMk cId="1913879712" sldId="383"/>
        </pc:sldMkLst>
        <pc:picChg chg="add mod">
          <ac:chgData name="Alessandra GHERARDELLI" userId="afe74b6d-70e8-41fc-b968-36023429f87c" providerId="ADAL" clId="{D91173DF-4AAA-4D6F-A338-8C34C7E34FB9}" dt="2024-05-16T13:50:57.016" v="7"/>
          <ac:picMkLst>
            <pc:docMk/>
            <pc:sldMk cId="1913879712" sldId="383"/>
            <ac:picMk id="2" creationId="{3A023A3A-22D4-32FC-EA2A-CB402D0F66A9}"/>
          </ac:picMkLst>
        </pc:picChg>
        <pc:picChg chg="del">
          <ac:chgData name="Alessandra GHERARDELLI" userId="afe74b6d-70e8-41fc-b968-36023429f87c" providerId="ADAL" clId="{D91173DF-4AAA-4D6F-A338-8C34C7E34FB9}" dt="2024-05-16T13:50:56.576" v="6" actId="478"/>
          <ac:picMkLst>
            <pc:docMk/>
            <pc:sldMk cId="1913879712" sldId="383"/>
            <ac:picMk id="3" creationId="{6B638DA8-9D5D-752F-878A-323E98FBEA92}"/>
          </ac:picMkLst>
        </pc:picChg>
        <pc:extLst>
          <p:ext xmlns:p="http://schemas.openxmlformats.org/presentationml/2006/main" uri="{D6D511B9-2390-475A-947B-AFAB55BFBCF1}">
            <pc226:cmChg xmlns:pc226="http://schemas.microsoft.com/office/powerpoint/2022/06/main/command" chg="del">
              <pc226:chgData name="Alessandra GHERARDELLI" userId="afe74b6d-70e8-41fc-b968-36023429f87c" providerId="ADAL" clId="{D91173DF-4AAA-4D6F-A338-8C34C7E34FB9}" dt="2024-05-16T13:50:59.332" v="8"/>
              <pc2:cmMkLst xmlns:pc2="http://schemas.microsoft.com/office/powerpoint/2019/9/main/command">
                <pc:docMk/>
                <pc:sldMk cId="1913879712" sldId="383"/>
                <pc2:cmMk id="{32881338-3FF6-475B-ADC5-688FEAFB748E}"/>
              </pc2:cmMkLst>
            </pc226:cmChg>
          </p:ext>
        </pc:extLst>
      </pc:sldChg>
    </pc:docChg>
  </pc:docChgLst>
  <pc:docChgLst>
    <pc:chgData name="Cassandra WALKER" userId="S::cassandra.walker@wfp.org::7d551a76-2a3b-46ce-9612-27f9694a0380" providerId="AD" clId="Web-{E73616A5-6199-5074-FE4B-07693933EBD4}"/>
    <pc:docChg chg="">
      <pc:chgData name="Cassandra WALKER" userId="S::cassandra.walker@wfp.org::7d551a76-2a3b-46ce-9612-27f9694a0380" providerId="AD" clId="Web-{E73616A5-6199-5074-FE4B-07693933EBD4}" dt="2024-04-11T14:43:08.994" v="1"/>
      <pc:docMkLst>
        <pc:docMk/>
      </pc:docMkLst>
      <pc:sldChg chg="modCm">
        <pc:chgData name="Cassandra WALKER" userId="S::cassandra.walker@wfp.org::7d551a76-2a3b-46ce-9612-27f9694a0380" providerId="AD" clId="Web-{E73616A5-6199-5074-FE4B-07693933EBD4}" dt="2024-04-11T14:42:49.806" v="0"/>
        <pc:sldMkLst>
          <pc:docMk/>
          <pc:sldMk cId="3829754699" sldId="296"/>
        </pc:sldMkLst>
        <pc:extLst>
          <p:ext xmlns:p="http://schemas.openxmlformats.org/presentationml/2006/main" uri="{D6D511B9-2390-475A-947B-AFAB55BFBCF1}">
            <pc226:cmChg xmlns:pc226="http://schemas.microsoft.com/office/powerpoint/2022/06/main/command" chg="mod">
              <pc226:chgData name="Cassandra WALKER" userId="S::cassandra.walker@wfp.org::7d551a76-2a3b-46ce-9612-27f9694a0380" providerId="AD" clId="Web-{E73616A5-6199-5074-FE4B-07693933EBD4}" dt="2024-04-11T14:42:49.806" v="0"/>
              <pc2:cmMkLst xmlns:pc2="http://schemas.microsoft.com/office/powerpoint/2019/9/main/command">
                <pc:docMk/>
                <pc:sldMk cId="3829754699" sldId="296"/>
                <pc2:cmMk id="{0BD609FD-AA2D-46CD-AC4B-61D3F047DEAD}"/>
              </pc2:cmMkLst>
            </pc226:cmChg>
          </p:ext>
        </pc:extLst>
      </pc:sldChg>
      <pc:sldChg chg="modCm">
        <pc:chgData name="Cassandra WALKER" userId="S::cassandra.walker@wfp.org::7d551a76-2a3b-46ce-9612-27f9694a0380" providerId="AD" clId="Web-{E73616A5-6199-5074-FE4B-07693933EBD4}" dt="2024-04-11T14:43:08.994" v="1"/>
        <pc:sldMkLst>
          <pc:docMk/>
          <pc:sldMk cId="1913879712" sldId="383"/>
        </pc:sldMkLst>
        <pc:extLst>
          <p:ext xmlns:p="http://schemas.openxmlformats.org/presentationml/2006/main" uri="{D6D511B9-2390-475A-947B-AFAB55BFBCF1}">
            <pc226:cmChg xmlns:pc226="http://schemas.microsoft.com/office/powerpoint/2022/06/main/command" chg="mod">
              <pc226:chgData name="Cassandra WALKER" userId="S::cassandra.walker@wfp.org::7d551a76-2a3b-46ce-9612-27f9694a0380" providerId="AD" clId="Web-{E73616A5-6199-5074-FE4B-07693933EBD4}" dt="2024-04-11T14:43:08.994" v="1"/>
              <pc2:cmMkLst xmlns:pc2="http://schemas.microsoft.com/office/powerpoint/2019/9/main/command">
                <pc:docMk/>
                <pc:sldMk cId="1913879712" sldId="383"/>
                <pc2:cmMk id="{32881338-3FF6-475B-ADC5-688FEAFB748E}"/>
              </pc2:cmMkLst>
            </pc226:cmChg>
          </p:ext>
        </pc:extLst>
      </pc:sldChg>
    </pc:docChg>
  </pc:docChgLst>
  <pc:docChgLst>
    <pc:chgData name="Cassandra WALKER" userId="S::cassandra.walker@wfp.org::7d551a76-2a3b-46ce-9612-27f9694a0380" providerId="AD" clId="Web-{EE9ADF08-24FE-92D4-B5EE-9B726E78F365}"/>
    <pc:docChg chg="modSld">
      <pc:chgData name="Cassandra WALKER" userId="S::cassandra.walker@wfp.org::7d551a76-2a3b-46ce-9612-27f9694a0380" providerId="AD" clId="Web-{EE9ADF08-24FE-92D4-B5EE-9B726E78F365}" dt="2024-01-26T09:55:44.840" v="8" actId="14100"/>
      <pc:docMkLst>
        <pc:docMk/>
      </pc:docMkLst>
      <pc:sldChg chg="modSp">
        <pc:chgData name="Cassandra WALKER" userId="S::cassandra.walker@wfp.org::7d551a76-2a3b-46ce-9612-27f9694a0380" providerId="AD" clId="Web-{EE9ADF08-24FE-92D4-B5EE-9B726E78F365}" dt="2024-01-26T09:48:28.872" v="5" actId="1076"/>
        <pc:sldMkLst>
          <pc:docMk/>
          <pc:sldMk cId="3351570311" sldId="283"/>
        </pc:sldMkLst>
        <pc:spChg chg="mod">
          <ac:chgData name="Cassandra WALKER" userId="S::cassandra.walker@wfp.org::7d551a76-2a3b-46ce-9612-27f9694a0380" providerId="AD" clId="Web-{EE9ADF08-24FE-92D4-B5EE-9B726E78F365}" dt="2024-01-26T09:48:28.872" v="4" actId="1076"/>
          <ac:spMkLst>
            <pc:docMk/>
            <pc:sldMk cId="3351570311" sldId="283"/>
            <ac:spMk id="4" creationId="{749029B0-6F9C-5973-778E-94EC033456E5}"/>
          </ac:spMkLst>
        </pc:spChg>
        <pc:picChg chg="mod">
          <ac:chgData name="Cassandra WALKER" userId="S::cassandra.walker@wfp.org::7d551a76-2a3b-46ce-9612-27f9694a0380" providerId="AD" clId="Web-{EE9ADF08-24FE-92D4-B5EE-9B726E78F365}" dt="2024-01-26T09:48:28.872" v="5" actId="1076"/>
          <ac:picMkLst>
            <pc:docMk/>
            <pc:sldMk cId="3351570311" sldId="283"/>
            <ac:picMk id="5" creationId="{028433A7-BF38-B739-B336-92532F79958B}"/>
          </ac:picMkLst>
        </pc:picChg>
      </pc:sldChg>
      <pc:sldChg chg="modSp">
        <pc:chgData name="Cassandra WALKER" userId="S::cassandra.walker@wfp.org::7d551a76-2a3b-46ce-9612-27f9694a0380" providerId="AD" clId="Web-{EE9ADF08-24FE-92D4-B5EE-9B726E78F365}" dt="2024-01-25T12:07:05.716" v="2" actId="20577"/>
        <pc:sldMkLst>
          <pc:docMk/>
          <pc:sldMk cId="976745830" sldId="291"/>
        </pc:sldMkLst>
        <pc:spChg chg="mod">
          <ac:chgData name="Cassandra WALKER" userId="S::cassandra.walker@wfp.org::7d551a76-2a3b-46ce-9612-27f9694a0380" providerId="AD" clId="Web-{EE9ADF08-24FE-92D4-B5EE-9B726E78F365}" dt="2024-01-25T12:07:05.716" v="2" actId="20577"/>
          <ac:spMkLst>
            <pc:docMk/>
            <pc:sldMk cId="976745830" sldId="291"/>
            <ac:spMk id="3" creationId="{00000000-0000-0000-0000-000000000000}"/>
          </ac:spMkLst>
        </pc:spChg>
      </pc:sldChg>
      <pc:sldChg chg="modSp">
        <pc:chgData name="Cassandra WALKER" userId="S::cassandra.walker@wfp.org::7d551a76-2a3b-46ce-9612-27f9694a0380" providerId="AD" clId="Web-{EE9ADF08-24FE-92D4-B5EE-9B726E78F365}" dt="2024-01-26T09:55:44.840" v="8" actId="14100"/>
        <pc:sldMkLst>
          <pc:docMk/>
          <pc:sldMk cId="4062256677" sldId="343"/>
        </pc:sldMkLst>
        <pc:spChg chg="mod">
          <ac:chgData name="Cassandra WALKER" userId="S::cassandra.walker@wfp.org::7d551a76-2a3b-46ce-9612-27f9694a0380" providerId="AD" clId="Web-{EE9ADF08-24FE-92D4-B5EE-9B726E78F365}" dt="2024-01-26T09:55:44.840" v="8" actId="14100"/>
          <ac:spMkLst>
            <pc:docMk/>
            <pc:sldMk cId="4062256677" sldId="343"/>
            <ac:spMk id="4" creationId="{FBA3BA82-8A73-6DB9-3281-4B10D7CC023A}"/>
          </ac:spMkLst>
        </pc:spChg>
      </pc:sldChg>
    </pc:docChg>
  </pc:docChgLst>
  <pc:docChgLst>
    <pc:chgData name="Cassandra WALKER" userId="7d551a76-2a3b-46ce-9612-27f9694a0380" providerId="ADAL" clId="{3C7253CF-E4D8-4708-B4A5-FD11D50B0933}"/>
    <pc:docChg chg="custSel addSld delSld modSld sldOrd modSection">
      <pc:chgData name="Cassandra WALKER" userId="7d551a76-2a3b-46ce-9612-27f9694a0380" providerId="ADAL" clId="{3C7253CF-E4D8-4708-B4A5-FD11D50B0933}" dt="2024-02-16T08:30:15.857" v="324" actId="20577"/>
      <pc:docMkLst>
        <pc:docMk/>
      </pc:docMkLst>
      <pc:sldChg chg="addSp modSp mod modAnim">
        <pc:chgData name="Cassandra WALKER" userId="7d551a76-2a3b-46ce-9612-27f9694a0380" providerId="ADAL" clId="{3C7253CF-E4D8-4708-B4A5-FD11D50B0933}" dt="2024-02-16T07:49:58.006" v="218" actId="207"/>
        <pc:sldMkLst>
          <pc:docMk/>
          <pc:sldMk cId="3885395789" sldId="277"/>
        </pc:sldMkLst>
        <pc:spChg chg="add mod">
          <ac:chgData name="Cassandra WALKER" userId="7d551a76-2a3b-46ce-9612-27f9694a0380" providerId="ADAL" clId="{3C7253CF-E4D8-4708-B4A5-FD11D50B0933}" dt="2024-02-16T07:49:43.547" v="217" actId="404"/>
          <ac:spMkLst>
            <pc:docMk/>
            <pc:sldMk cId="3885395789" sldId="277"/>
            <ac:spMk id="3" creationId="{A6C127F1-B421-D186-D721-63B34894DE04}"/>
          </ac:spMkLst>
        </pc:spChg>
        <pc:spChg chg="mod">
          <ac:chgData name="Cassandra WALKER" userId="7d551a76-2a3b-46ce-9612-27f9694a0380" providerId="ADAL" clId="{3C7253CF-E4D8-4708-B4A5-FD11D50B0933}" dt="2024-02-16T07:49:58.006" v="218" actId="207"/>
          <ac:spMkLst>
            <pc:docMk/>
            <pc:sldMk cId="3885395789" sldId="277"/>
            <ac:spMk id="8" creationId="{BB642E77-5AC9-D346-BC1E-D93A00D9631D}"/>
          </ac:spMkLst>
        </pc:spChg>
      </pc:sldChg>
      <pc:sldChg chg="addSp modSp modAnim">
        <pc:chgData name="Cassandra WALKER" userId="7d551a76-2a3b-46ce-9612-27f9694a0380" providerId="ADAL" clId="{3C7253CF-E4D8-4708-B4A5-FD11D50B0933}" dt="2024-02-16T08:09:53.872" v="282"/>
        <pc:sldMkLst>
          <pc:docMk/>
          <pc:sldMk cId="2477302291" sldId="281"/>
        </pc:sldMkLst>
        <pc:spChg chg="add mod">
          <ac:chgData name="Cassandra WALKER" userId="7d551a76-2a3b-46ce-9612-27f9694a0380" providerId="ADAL" clId="{3C7253CF-E4D8-4708-B4A5-FD11D50B0933}" dt="2024-02-16T08:09:53.872" v="282"/>
          <ac:spMkLst>
            <pc:docMk/>
            <pc:sldMk cId="2477302291" sldId="281"/>
            <ac:spMk id="2" creationId="{487A49EF-B742-F680-D8A8-DE60BB56D1EA}"/>
          </ac:spMkLst>
        </pc:spChg>
      </pc:sldChg>
      <pc:sldChg chg="addSp modSp modAnim">
        <pc:chgData name="Cassandra WALKER" userId="7d551a76-2a3b-46ce-9612-27f9694a0380" providerId="ADAL" clId="{3C7253CF-E4D8-4708-B4A5-FD11D50B0933}" dt="2024-02-16T08:12:21.042" v="285"/>
        <pc:sldMkLst>
          <pc:docMk/>
          <pc:sldMk cId="1695826927" sldId="288"/>
        </pc:sldMkLst>
        <pc:spChg chg="add mod">
          <ac:chgData name="Cassandra WALKER" userId="7d551a76-2a3b-46ce-9612-27f9694a0380" providerId="ADAL" clId="{3C7253CF-E4D8-4708-B4A5-FD11D50B0933}" dt="2024-02-16T08:12:21.042" v="285"/>
          <ac:spMkLst>
            <pc:docMk/>
            <pc:sldMk cId="1695826927" sldId="288"/>
            <ac:spMk id="2" creationId="{181940E5-85C5-8840-CF5D-AD5D767336EB}"/>
          </ac:spMkLst>
        </pc:spChg>
      </pc:sldChg>
      <pc:sldChg chg="modSp mod">
        <pc:chgData name="Cassandra WALKER" userId="7d551a76-2a3b-46ce-9612-27f9694a0380" providerId="ADAL" clId="{3C7253CF-E4D8-4708-B4A5-FD11D50B0933}" dt="2024-02-16T07:43:44.021" v="5" actId="207"/>
        <pc:sldMkLst>
          <pc:docMk/>
          <pc:sldMk cId="771532027" sldId="292"/>
        </pc:sldMkLst>
        <pc:spChg chg="mod">
          <ac:chgData name="Cassandra WALKER" userId="7d551a76-2a3b-46ce-9612-27f9694a0380" providerId="ADAL" clId="{3C7253CF-E4D8-4708-B4A5-FD11D50B0933}" dt="2024-02-16T07:43:44.021" v="5" actId="207"/>
          <ac:spMkLst>
            <pc:docMk/>
            <pc:sldMk cId="771532027" sldId="292"/>
            <ac:spMk id="8" creationId="{BB642E77-5AC9-D346-BC1E-D93A00D9631D}"/>
          </ac:spMkLst>
        </pc:spChg>
      </pc:sldChg>
      <pc:sldChg chg="modSp mod">
        <pc:chgData name="Cassandra WALKER" userId="7d551a76-2a3b-46ce-9612-27f9694a0380" providerId="ADAL" clId="{3C7253CF-E4D8-4708-B4A5-FD11D50B0933}" dt="2024-02-16T07:51:32.510" v="279" actId="1076"/>
        <pc:sldMkLst>
          <pc:docMk/>
          <pc:sldMk cId="1168616370" sldId="303"/>
        </pc:sldMkLst>
        <pc:spChg chg="mod">
          <ac:chgData name="Cassandra WALKER" userId="7d551a76-2a3b-46ce-9612-27f9694a0380" providerId="ADAL" clId="{3C7253CF-E4D8-4708-B4A5-FD11D50B0933}" dt="2024-02-16T07:51:28.538" v="278"/>
          <ac:spMkLst>
            <pc:docMk/>
            <pc:sldMk cId="1168616370" sldId="303"/>
            <ac:spMk id="3" creationId="{8C0DA2E8-8CE1-28A9-F6CF-644F7E149B86}"/>
          </ac:spMkLst>
        </pc:spChg>
        <pc:spChg chg="mod">
          <ac:chgData name="Cassandra WALKER" userId="7d551a76-2a3b-46ce-9612-27f9694a0380" providerId="ADAL" clId="{3C7253CF-E4D8-4708-B4A5-FD11D50B0933}" dt="2024-02-16T07:50:51.223" v="231" actId="20577"/>
          <ac:spMkLst>
            <pc:docMk/>
            <pc:sldMk cId="1168616370" sldId="303"/>
            <ac:spMk id="4" creationId="{0868092E-2E95-D90D-F602-ACB8DD723E1B}"/>
          </ac:spMkLst>
        </pc:spChg>
        <pc:spChg chg="mod">
          <ac:chgData name="Cassandra WALKER" userId="7d551a76-2a3b-46ce-9612-27f9694a0380" providerId="ADAL" clId="{3C7253CF-E4D8-4708-B4A5-FD11D50B0933}" dt="2024-02-16T07:50:35.255" v="221" actId="207"/>
          <ac:spMkLst>
            <pc:docMk/>
            <pc:sldMk cId="1168616370" sldId="303"/>
            <ac:spMk id="8" creationId="{BB642E77-5AC9-D346-BC1E-D93A00D9631D}"/>
          </ac:spMkLst>
        </pc:spChg>
        <pc:picChg chg="mod">
          <ac:chgData name="Cassandra WALKER" userId="7d551a76-2a3b-46ce-9612-27f9694a0380" providerId="ADAL" clId="{3C7253CF-E4D8-4708-B4A5-FD11D50B0933}" dt="2024-02-16T07:51:32.510" v="279" actId="1076"/>
          <ac:picMkLst>
            <pc:docMk/>
            <pc:sldMk cId="1168616370" sldId="303"/>
            <ac:picMk id="6" creationId="{C3767BD7-965D-5D08-8930-533C81CD9D88}"/>
          </ac:picMkLst>
        </pc:picChg>
      </pc:sldChg>
      <pc:sldChg chg="modSp mod">
        <pc:chgData name="Cassandra WALKER" userId="7d551a76-2a3b-46ce-9612-27f9694a0380" providerId="ADAL" clId="{3C7253CF-E4D8-4708-B4A5-FD11D50B0933}" dt="2024-02-16T07:40:49.786" v="3" actId="207"/>
        <pc:sldMkLst>
          <pc:docMk/>
          <pc:sldMk cId="3555079050" sldId="306"/>
        </pc:sldMkLst>
        <pc:spChg chg="mod">
          <ac:chgData name="Cassandra WALKER" userId="7d551a76-2a3b-46ce-9612-27f9694a0380" providerId="ADAL" clId="{3C7253CF-E4D8-4708-B4A5-FD11D50B0933}" dt="2024-02-16T07:40:49.786" v="3" actId="207"/>
          <ac:spMkLst>
            <pc:docMk/>
            <pc:sldMk cId="3555079050" sldId="306"/>
            <ac:spMk id="4" creationId="{37488CCE-91B8-894E-A02C-7215AD7A0490}"/>
          </ac:spMkLst>
        </pc:spChg>
      </pc:sldChg>
      <pc:sldChg chg="add del">
        <pc:chgData name="Cassandra WALKER" userId="7d551a76-2a3b-46ce-9612-27f9694a0380" providerId="ADAL" clId="{3C7253CF-E4D8-4708-B4A5-FD11D50B0933}" dt="2024-02-16T08:21:10.568" v="296"/>
        <pc:sldMkLst>
          <pc:docMk/>
          <pc:sldMk cId="4019211767" sldId="310"/>
        </pc:sldMkLst>
      </pc:sldChg>
      <pc:sldChg chg="add del">
        <pc:chgData name="Cassandra WALKER" userId="7d551a76-2a3b-46ce-9612-27f9694a0380" providerId="ADAL" clId="{3C7253CF-E4D8-4708-B4A5-FD11D50B0933}" dt="2024-02-16T08:21:10.568" v="296"/>
        <pc:sldMkLst>
          <pc:docMk/>
          <pc:sldMk cId="911009136" sldId="312"/>
        </pc:sldMkLst>
      </pc:sldChg>
      <pc:sldChg chg="modSp mod">
        <pc:chgData name="Cassandra WALKER" userId="7d551a76-2a3b-46ce-9612-27f9694a0380" providerId="ADAL" clId="{3C7253CF-E4D8-4708-B4A5-FD11D50B0933}" dt="2024-02-16T07:50:08.567" v="219" actId="207"/>
        <pc:sldMkLst>
          <pc:docMk/>
          <pc:sldMk cId="4234762787" sldId="335"/>
        </pc:sldMkLst>
        <pc:spChg chg="mod">
          <ac:chgData name="Cassandra WALKER" userId="7d551a76-2a3b-46ce-9612-27f9694a0380" providerId="ADAL" clId="{3C7253CF-E4D8-4708-B4A5-FD11D50B0933}" dt="2024-02-16T07:50:08.567" v="219" actId="207"/>
          <ac:spMkLst>
            <pc:docMk/>
            <pc:sldMk cId="4234762787" sldId="335"/>
            <ac:spMk id="8" creationId="{BB642E77-5AC9-D346-BC1E-D93A00D9631D}"/>
          </ac:spMkLst>
        </pc:spChg>
      </pc:sldChg>
      <pc:sldChg chg="modSp mod">
        <pc:chgData name="Cassandra WALKER" userId="7d551a76-2a3b-46ce-9612-27f9694a0380" providerId="ADAL" clId="{3C7253CF-E4D8-4708-B4A5-FD11D50B0933}" dt="2024-02-16T08:14:16.412" v="286" actId="1076"/>
        <pc:sldMkLst>
          <pc:docMk/>
          <pc:sldMk cId="3506250590" sldId="338"/>
        </pc:sldMkLst>
        <pc:spChg chg="mod">
          <ac:chgData name="Cassandra WALKER" userId="7d551a76-2a3b-46ce-9612-27f9694a0380" providerId="ADAL" clId="{3C7253CF-E4D8-4708-B4A5-FD11D50B0933}" dt="2024-02-16T08:14:16.412" v="286" actId="1076"/>
          <ac:spMkLst>
            <pc:docMk/>
            <pc:sldMk cId="3506250590" sldId="338"/>
            <ac:spMk id="3" creationId="{CEC53958-83F4-4FCC-62C8-4E7B516985A4}"/>
          </ac:spMkLst>
        </pc:spChg>
      </pc:sldChg>
      <pc:sldChg chg="modSp mod">
        <pc:chgData name="Cassandra WALKER" userId="7d551a76-2a3b-46ce-9612-27f9694a0380" providerId="ADAL" clId="{3C7253CF-E4D8-4708-B4A5-FD11D50B0933}" dt="2024-02-16T08:30:15.857" v="324" actId="20577"/>
        <pc:sldMkLst>
          <pc:docMk/>
          <pc:sldMk cId="4179340120" sldId="339"/>
        </pc:sldMkLst>
        <pc:spChg chg="mod">
          <ac:chgData name="Cassandra WALKER" userId="7d551a76-2a3b-46ce-9612-27f9694a0380" providerId="ADAL" clId="{3C7253CF-E4D8-4708-B4A5-FD11D50B0933}" dt="2024-02-16T08:30:15.857" v="324" actId="20577"/>
          <ac:spMkLst>
            <pc:docMk/>
            <pc:sldMk cId="4179340120" sldId="339"/>
            <ac:spMk id="5" creationId="{CCE44228-7046-42B9-BA71-8BAA80F18D84}"/>
          </ac:spMkLst>
        </pc:spChg>
      </pc:sldChg>
      <pc:sldChg chg="modSp mod">
        <pc:chgData name="Cassandra WALKER" userId="7d551a76-2a3b-46ce-9612-27f9694a0380" providerId="ADAL" clId="{3C7253CF-E4D8-4708-B4A5-FD11D50B0933}" dt="2024-02-16T08:25:31.514" v="301" actId="207"/>
        <pc:sldMkLst>
          <pc:docMk/>
          <pc:sldMk cId="3248056454" sldId="345"/>
        </pc:sldMkLst>
        <pc:picChg chg="mod">
          <ac:chgData name="Cassandra WALKER" userId="7d551a76-2a3b-46ce-9612-27f9694a0380" providerId="ADAL" clId="{3C7253CF-E4D8-4708-B4A5-FD11D50B0933}" dt="2024-02-16T08:25:31.514" v="301" actId="207"/>
          <ac:picMkLst>
            <pc:docMk/>
            <pc:sldMk cId="3248056454" sldId="345"/>
            <ac:picMk id="4" creationId="{14B63F36-C516-4D5F-0AAC-48956321D1B7}"/>
          </ac:picMkLst>
        </pc:picChg>
      </pc:sldChg>
      <pc:sldChg chg="modSp mod">
        <pc:chgData name="Cassandra WALKER" userId="7d551a76-2a3b-46ce-9612-27f9694a0380" providerId="ADAL" clId="{3C7253CF-E4D8-4708-B4A5-FD11D50B0933}" dt="2024-02-16T08:25:34.878" v="302" actId="207"/>
        <pc:sldMkLst>
          <pc:docMk/>
          <pc:sldMk cId="2547723267" sldId="346"/>
        </pc:sldMkLst>
        <pc:picChg chg="mod">
          <ac:chgData name="Cassandra WALKER" userId="7d551a76-2a3b-46ce-9612-27f9694a0380" providerId="ADAL" clId="{3C7253CF-E4D8-4708-B4A5-FD11D50B0933}" dt="2024-02-16T08:25:34.878" v="302" actId="207"/>
          <ac:picMkLst>
            <pc:docMk/>
            <pc:sldMk cId="2547723267" sldId="346"/>
            <ac:picMk id="18" creationId="{866B607A-BC26-FA84-7759-C2690B132473}"/>
          </ac:picMkLst>
        </pc:picChg>
      </pc:sldChg>
      <pc:sldChg chg="modSp mod">
        <pc:chgData name="Cassandra WALKER" userId="7d551a76-2a3b-46ce-9612-27f9694a0380" providerId="ADAL" clId="{3C7253CF-E4D8-4708-B4A5-FD11D50B0933}" dt="2024-02-16T08:11:44.955" v="284" actId="1076"/>
        <pc:sldMkLst>
          <pc:docMk/>
          <pc:sldMk cId="1241212307" sldId="381"/>
        </pc:sldMkLst>
        <pc:spChg chg="mod">
          <ac:chgData name="Cassandra WALKER" userId="7d551a76-2a3b-46ce-9612-27f9694a0380" providerId="ADAL" clId="{3C7253CF-E4D8-4708-B4A5-FD11D50B0933}" dt="2024-02-16T08:11:44.955" v="284" actId="1076"/>
          <ac:spMkLst>
            <pc:docMk/>
            <pc:sldMk cId="1241212307" sldId="381"/>
            <ac:spMk id="9" creationId="{5C252522-A385-5EC3-C54F-EC4608B0EA02}"/>
          </ac:spMkLst>
        </pc:spChg>
      </pc:sldChg>
      <pc:sldChg chg="ord">
        <pc:chgData name="Cassandra WALKER" userId="7d551a76-2a3b-46ce-9612-27f9694a0380" providerId="ADAL" clId="{3C7253CF-E4D8-4708-B4A5-FD11D50B0933}" dt="2024-02-16T07:53:00.184" v="281"/>
        <pc:sldMkLst>
          <pc:docMk/>
          <pc:sldMk cId="1957331719" sldId="402"/>
        </pc:sldMkLst>
      </pc:sldChg>
      <pc:sldChg chg="modSp mod">
        <pc:chgData name="Cassandra WALKER" userId="7d551a76-2a3b-46ce-9612-27f9694a0380" providerId="ADAL" clId="{3C7253CF-E4D8-4708-B4A5-FD11D50B0933}" dt="2024-02-16T07:42:49.636" v="4" actId="207"/>
        <pc:sldMkLst>
          <pc:docMk/>
          <pc:sldMk cId="3618947832" sldId="403"/>
        </pc:sldMkLst>
        <pc:spChg chg="mod">
          <ac:chgData name="Cassandra WALKER" userId="7d551a76-2a3b-46ce-9612-27f9694a0380" providerId="ADAL" clId="{3C7253CF-E4D8-4708-B4A5-FD11D50B0933}" dt="2024-02-16T07:42:49.636" v="4" actId="207"/>
          <ac:spMkLst>
            <pc:docMk/>
            <pc:sldMk cId="3618947832" sldId="403"/>
            <ac:spMk id="8" creationId="{BB642E77-5AC9-D346-BC1E-D93A00D9631D}"/>
          </ac:spMkLst>
        </pc:spChg>
      </pc:sldChg>
      <pc:sldChg chg="modSp mod">
        <pc:chgData name="Cassandra WALKER" userId="7d551a76-2a3b-46ce-9612-27f9694a0380" providerId="ADAL" clId="{3C7253CF-E4D8-4708-B4A5-FD11D50B0933}" dt="2024-02-16T08:19:08.451" v="293" actId="207"/>
        <pc:sldMkLst>
          <pc:docMk/>
          <pc:sldMk cId="508701380" sldId="404"/>
        </pc:sldMkLst>
        <pc:spChg chg="mod">
          <ac:chgData name="Cassandra WALKER" userId="7d551a76-2a3b-46ce-9612-27f9694a0380" providerId="ADAL" clId="{3C7253CF-E4D8-4708-B4A5-FD11D50B0933}" dt="2024-02-16T08:19:08.451" v="293" actId="207"/>
          <ac:spMkLst>
            <pc:docMk/>
            <pc:sldMk cId="508701380" sldId="404"/>
            <ac:spMk id="8" creationId="{BB642E77-5AC9-D346-BC1E-D93A00D9631D}"/>
          </ac:spMkLst>
        </pc:spChg>
      </pc:sldChg>
      <pc:sldChg chg="modSp mod">
        <pc:chgData name="Cassandra WALKER" userId="7d551a76-2a3b-46ce-9612-27f9694a0380" providerId="ADAL" clId="{3C7253CF-E4D8-4708-B4A5-FD11D50B0933}" dt="2024-02-16T07:50:30.868" v="220" actId="207"/>
        <pc:sldMkLst>
          <pc:docMk/>
          <pc:sldMk cId="4267304051" sldId="416"/>
        </pc:sldMkLst>
        <pc:spChg chg="mod">
          <ac:chgData name="Cassandra WALKER" userId="7d551a76-2a3b-46ce-9612-27f9694a0380" providerId="ADAL" clId="{3C7253CF-E4D8-4708-B4A5-FD11D50B0933}" dt="2024-02-16T07:50:30.868" v="220" actId="207"/>
          <ac:spMkLst>
            <pc:docMk/>
            <pc:sldMk cId="4267304051" sldId="416"/>
            <ac:spMk id="8" creationId="{BB642E77-5AC9-D346-BC1E-D93A00D9631D}"/>
          </ac:spMkLst>
        </pc:spChg>
      </pc:sldChg>
      <pc:sldChg chg="modSp mod">
        <pc:chgData name="Cassandra WALKER" userId="7d551a76-2a3b-46ce-9612-27f9694a0380" providerId="ADAL" clId="{3C7253CF-E4D8-4708-B4A5-FD11D50B0933}" dt="2024-02-16T08:24:59.994" v="297" actId="207"/>
        <pc:sldMkLst>
          <pc:docMk/>
          <pc:sldMk cId="2138060068" sldId="420"/>
        </pc:sldMkLst>
        <pc:picChg chg="mod">
          <ac:chgData name="Cassandra WALKER" userId="7d551a76-2a3b-46ce-9612-27f9694a0380" providerId="ADAL" clId="{3C7253CF-E4D8-4708-B4A5-FD11D50B0933}" dt="2024-02-16T08:24:59.994" v="297" actId="207"/>
          <ac:picMkLst>
            <pc:docMk/>
            <pc:sldMk cId="2138060068" sldId="420"/>
            <ac:picMk id="2" creationId="{ECDFAD77-59BC-C4F9-D478-B36AEDEF0B9F}"/>
          </ac:picMkLst>
        </pc:picChg>
      </pc:sldChg>
      <pc:sldChg chg="modSp mod">
        <pc:chgData name="Cassandra WALKER" userId="7d551a76-2a3b-46ce-9612-27f9694a0380" providerId="ADAL" clId="{3C7253CF-E4D8-4708-B4A5-FD11D50B0933}" dt="2024-02-16T08:25:02.832" v="298" actId="207"/>
        <pc:sldMkLst>
          <pc:docMk/>
          <pc:sldMk cId="762525107" sldId="421"/>
        </pc:sldMkLst>
        <pc:picChg chg="mod">
          <ac:chgData name="Cassandra WALKER" userId="7d551a76-2a3b-46ce-9612-27f9694a0380" providerId="ADAL" clId="{3C7253CF-E4D8-4708-B4A5-FD11D50B0933}" dt="2024-02-16T08:25:02.832" v="298" actId="207"/>
          <ac:picMkLst>
            <pc:docMk/>
            <pc:sldMk cId="762525107" sldId="421"/>
            <ac:picMk id="2" creationId="{31FE40F7-B719-9B90-095F-C5226302F82F}"/>
          </ac:picMkLst>
        </pc:picChg>
      </pc:sldChg>
      <pc:sldChg chg="modSp mod">
        <pc:chgData name="Cassandra WALKER" userId="7d551a76-2a3b-46ce-9612-27f9694a0380" providerId="ADAL" clId="{3C7253CF-E4D8-4708-B4A5-FD11D50B0933}" dt="2024-02-16T08:25:21.408" v="299" actId="207"/>
        <pc:sldMkLst>
          <pc:docMk/>
          <pc:sldMk cId="1988995608" sldId="422"/>
        </pc:sldMkLst>
        <pc:picChg chg="mod">
          <ac:chgData name="Cassandra WALKER" userId="7d551a76-2a3b-46ce-9612-27f9694a0380" providerId="ADAL" clId="{3C7253CF-E4D8-4708-B4A5-FD11D50B0933}" dt="2024-02-16T08:25:21.408" v="299" actId="207"/>
          <ac:picMkLst>
            <pc:docMk/>
            <pc:sldMk cId="1988995608" sldId="422"/>
            <ac:picMk id="3" creationId="{87CAD217-3C7A-83F1-30C5-9896E2C26006}"/>
          </ac:picMkLst>
        </pc:picChg>
      </pc:sldChg>
      <pc:sldChg chg="modSp mod">
        <pc:chgData name="Cassandra WALKER" userId="7d551a76-2a3b-46ce-9612-27f9694a0380" providerId="ADAL" clId="{3C7253CF-E4D8-4708-B4A5-FD11D50B0933}" dt="2024-02-16T08:25:26.499" v="300" actId="27349"/>
        <pc:sldMkLst>
          <pc:docMk/>
          <pc:sldMk cId="1233606727" sldId="423"/>
        </pc:sldMkLst>
        <pc:picChg chg="mod">
          <ac:chgData name="Cassandra WALKER" userId="7d551a76-2a3b-46ce-9612-27f9694a0380" providerId="ADAL" clId="{3C7253CF-E4D8-4708-B4A5-FD11D50B0933}" dt="2024-02-16T08:25:26.499" v="300" actId="27349"/>
          <ac:picMkLst>
            <pc:docMk/>
            <pc:sldMk cId="1233606727" sldId="423"/>
            <ac:picMk id="2" creationId="{A1C2EFAD-FBD0-FBE8-B73A-63EE428B5876}"/>
          </ac:picMkLst>
        </pc:picChg>
      </pc:sldChg>
      <pc:sldChg chg="modSp mod">
        <pc:chgData name="Cassandra WALKER" userId="7d551a76-2a3b-46ce-9612-27f9694a0380" providerId="ADAL" clId="{3C7253CF-E4D8-4708-B4A5-FD11D50B0933}" dt="2024-02-16T08:25:40.578" v="303" actId="27349"/>
        <pc:sldMkLst>
          <pc:docMk/>
          <pc:sldMk cId="1249569074" sldId="424"/>
        </pc:sldMkLst>
        <pc:picChg chg="mod">
          <ac:chgData name="Cassandra WALKER" userId="7d551a76-2a3b-46ce-9612-27f9694a0380" providerId="ADAL" clId="{3C7253CF-E4D8-4708-B4A5-FD11D50B0933}" dt="2024-02-16T08:25:40.578" v="303" actId="27349"/>
          <ac:picMkLst>
            <pc:docMk/>
            <pc:sldMk cId="1249569074" sldId="424"/>
            <ac:picMk id="2" creationId="{A1C2EFAD-FBD0-FBE8-B73A-63EE428B5876}"/>
          </ac:picMkLst>
        </pc:picChg>
      </pc:sldChg>
      <pc:sldChg chg="modSp mod">
        <pc:chgData name="Cassandra WALKER" userId="7d551a76-2a3b-46ce-9612-27f9694a0380" providerId="ADAL" clId="{3C7253CF-E4D8-4708-B4A5-FD11D50B0933}" dt="2024-02-16T08:25:43.508" v="304" actId="27349"/>
        <pc:sldMkLst>
          <pc:docMk/>
          <pc:sldMk cId="3835626795" sldId="425"/>
        </pc:sldMkLst>
        <pc:picChg chg="mod">
          <ac:chgData name="Cassandra WALKER" userId="7d551a76-2a3b-46ce-9612-27f9694a0380" providerId="ADAL" clId="{3C7253CF-E4D8-4708-B4A5-FD11D50B0933}" dt="2024-02-16T08:25:43.508" v="304" actId="27349"/>
          <ac:picMkLst>
            <pc:docMk/>
            <pc:sldMk cId="3835626795" sldId="425"/>
            <ac:picMk id="2" creationId="{A1C2EFAD-FBD0-FBE8-B73A-63EE428B5876}"/>
          </ac:picMkLst>
        </pc:picChg>
      </pc:sldChg>
      <pc:sldChg chg="del">
        <pc:chgData name="Cassandra WALKER" userId="7d551a76-2a3b-46ce-9612-27f9694a0380" providerId="ADAL" clId="{3C7253CF-E4D8-4708-B4A5-FD11D50B0933}" dt="2024-02-16T08:14:42.079" v="288" actId="47"/>
        <pc:sldMkLst>
          <pc:docMk/>
          <pc:sldMk cId="1312427595" sldId="430"/>
        </pc:sldMkLst>
      </pc:sldChg>
      <pc:sldChg chg="del">
        <pc:chgData name="Cassandra WALKER" userId="7d551a76-2a3b-46ce-9612-27f9694a0380" providerId="ADAL" clId="{3C7253CF-E4D8-4708-B4A5-FD11D50B0933}" dt="2024-02-16T08:14:45.899" v="289" actId="47"/>
        <pc:sldMkLst>
          <pc:docMk/>
          <pc:sldMk cId="1735652218" sldId="431"/>
        </pc:sldMkLst>
      </pc:sldChg>
      <pc:sldChg chg="add">
        <pc:chgData name="Cassandra WALKER" userId="7d551a76-2a3b-46ce-9612-27f9694a0380" providerId="ADAL" clId="{3C7253CF-E4D8-4708-B4A5-FD11D50B0933}" dt="2024-02-16T08:16:02.066" v="290"/>
        <pc:sldMkLst>
          <pc:docMk/>
          <pc:sldMk cId="1888589818" sldId="432"/>
        </pc:sldMkLst>
      </pc:sldChg>
      <pc:sldChg chg="add delCm">
        <pc:chgData name="Cassandra WALKER" userId="7d551a76-2a3b-46ce-9612-27f9694a0380" providerId="ADAL" clId="{3C7253CF-E4D8-4708-B4A5-FD11D50B0933}" dt="2024-02-15T12:00:45.570" v="1"/>
        <pc:sldMkLst>
          <pc:docMk/>
          <pc:sldMk cId="159806028" sldId="433"/>
        </pc:sldMkLst>
        <pc:extLst>
          <p:ext xmlns:p="http://schemas.openxmlformats.org/presentationml/2006/main" uri="{D6D511B9-2390-475A-947B-AFAB55BFBCF1}">
            <pc226:cmChg xmlns:pc226="http://schemas.microsoft.com/office/powerpoint/2022/06/main/command" chg="del">
              <pc226:chgData name="Cassandra WALKER" userId="7d551a76-2a3b-46ce-9612-27f9694a0380" providerId="ADAL" clId="{3C7253CF-E4D8-4708-B4A5-FD11D50B0933}" dt="2024-02-15T12:00:45.570" v="1"/>
              <pc2:cmMkLst xmlns:pc2="http://schemas.microsoft.com/office/powerpoint/2019/9/main/command">
                <pc:docMk/>
                <pc:sldMk cId="159806028" sldId="433"/>
                <pc2:cmMk id="{424C80CB-4C69-47B0-A5AE-7473CCE098AA}"/>
              </pc2:cmMkLst>
            </pc226:cmChg>
          </p:ext>
        </pc:extLst>
      </pc:sldChg>
      <pc:sldChg chg="addSp delSp modSp add mod modAnim modNotesTx">
        <pc:chgData name="Cassandra WALKER" userId="7d551a76-2a3b-46ce-9612-27f9694a0380" providerId="ADAL" clId="{3C7253CF-E4D8-4708-B4A5-FD11D50B0933}" dt="2024-02-16T07:48:37.151" v="214"/>
        <pc:sldMkLst>
          <pc:docMk/>
          <pc:sldMk cId="1929222370" sldId="435"/>
        </pc:sldMkLst>
        <pc:spChg chg="mod">
          <ac:chgData name="Cassandra WALKER" userId="7d551a76-2a3b-46ce-9612-27f9694a0380" providerId="ADAL" clId="{3C7253CF-E4D8-4708-B4A5-FD11D50B0933}" dt="2024-02-16T07:48:06.951" v="212" actId="207"/>
          <ac:spMkLst>
            <pc:docMk/>
            <pc:sldMk cId="1929222370" sldId="435"/>
            <ac:spMk id="8" creationId="{BB642E77-5AC9-D346-BC1E-D93A00D9631D}"/>
          </ac:spMkLst>
        </pc:spChg>
        <pc:spChg chg="add mod">
          <ac:chgData name="Cassandra WALKER" userId="7d551a76-2a3b-46ce-9612-27f9694a0380" providerId="ADAL" clId="{3C7253CF-E4D8-4708-B4A5-FD11D50B0933}" dt="2024-02-16T07:46:22.936" v="37" actId="1582"/>
          <ac:spMkLst>
            <pc:docMk/>
            <pc:sldMk cId="1929222370" sldId="435"/>
            <ac:spMk id="13" creationId="{BE6F8A61-F156-9C2F-2FE6-2CC031D99C6B}"/>
          </ac:spMkLst>
        </pc:spChg>
        <pc:spChg chg="add mod">
          <ac:chgData name="Cassandra WALKER" userId="7d551a76-2a3b-46ce-9612-27f9694a0380" providerId="ADAL" clId="{3C7253CF-E4D8-4708-B4A5-FD11D50B0933}" dt="2024-02-16T07:46:30.336" v="39" actId="571"/>
          <ac:spMkLst>
            <pc:docMk/>
            <pc:sldMk cId="1929222370" sldId="435"/>
            <ac:spMk id="14" creationId="{35C91570-A2C4-0FCE-B0D2-6B0D4A40302B}"/>
          </ac:spMkLst>
        </pc:spChg>
        <pc:spChg chg="add mod">
          <ac:chgData name="Cassandra WALKER" userId="7d551a76-2a3b-46ce-9612-27f9694a0380" providerId="ADAL" clId="{3C7253CF-E4D8-4708-B4A5-FD11D50B0933}" dt="2024-02-16T07:46:30.336" v="39" actId="571"/>
          <ac:spMkLst>
            <pc:docMk/>
            <pc:sldMk cId="1929222370" sldId="435"/>
            <ac:spMk id="15" creationId="{D4953D3D-DA31-D81C-DC85-B36928712529}"/>
          </ac:spMkLst>
        </pc:spChg>
        <pc:spChg chg="add mod">
          <ac:chgData name="Cassandra WALKER" userId="7d551a76-2a3b-46ce-9612-27f9694a0380" providerId="ADAL" clId="{3C7253CF-E4D8-4708-B4A5-FD11D50B0933}" dt="2024-02-16T07:46:54.277" v="45" actId="1076"/>
          <ac:spMkLst>
            <pc:docMk/>
            <pc:sldMk cId="1929222370" sldId="435"/>
            <ac:spMk id="16" creationId="{10A03313-6B5C-BE05-FD8E-92785B62F542}"/>
          </ac:spMkLst>
        </pc:spChg>
        <pc:spChg chg="add mod">
          <ac:chgData name="Cassandra WALKER" userId="7d551a76-2a3b-46ce-9612-27f9694a0380" providerId="ADAL" clId="{3C7253CF-E4D8-4708-B4A5-FD11D50B0933}" dt="2024-02-16T07:47:03.046" v="48" actId="1076"/>
          <ac:spMkLst>
            <pc:docMk/>
            <pc:sldMk cId="1929222370" sldId="435"/>
            <ac:spMk id="17" creationId="{8A6648B4-04E8-B7A5-29DC-09F1459A5809}"/>
          </ac:spMkLst>
        </pc:spChg>
        <pc:spChg chg="mod">
          <ac:chgData name="Cassandra WALKER" userId="7d551a76-2a3b-46ce-9612-27f9694a0380" providerId="ADAL" clId="{3C7253CF-E4D8-4708-B4A5-FD11D50B0933}" dt="2024-02-16T07:45:11.397" v="20" actId="5793"/>
          <ac:spMkLst>
            <pc:docMk/>
            <pc:sldMk cId="1929222370" sldId="435"/>
            <ac:spMk id="22" creationId="{845AE3E5-9674-445E-B4FF-AE4477728629}"/>
          </ac:spMkLst>
        </pc:spChg>
        <pc:graphicFrameChg chg="modGraphic">
          <ac:chgData name="Cassandra WALKER" userId="7d551a76-2a3b-46ce-9612-27f9694a0380" providerId="ADAL" clId="{3C7253CF-E4D8-4708-B4A5-FD11D50B0933}" dt="2024-02-16T07:45:04.428" v="16" actId="20577"/>
          <ac:graphicFrameMkLst>
            <pc:docMk/>
            <pc:sldMk cId="1929222370" sldId="435"/>
            <ac:graphicFrameMk id="5" creationId="{AEA4E466-3D14-C4EC-CDC4-F10A1FBC7C60}"/>
          </ac:graphicFrameMkLst>
        </pc:graphicFrameChg>
        <pc:cxnChg chg="add del mod">
          <ac:chgData name="Cassandra WALKER" userId="7d551a76-2a3b-46ce-9612-27f9694a0380" providerId="ADAL" clId="{3C7253CF-E4D8-4708-B4A5-FD11D50B0933}" dt="2024-02-16T07:46:06.974" v="32" actId="478"/>
          <ac:cxnSpMkLst>
            <pc:docMk/>
            <pc:sldMk cId="1929222370" sldId="435"/>
            <ac:cxnSpMk id="6" creationId="{905649C3-07A8-9CFF-B34F-4ADDD83FD6A3}"/>
          </ac:cxnSpMkLst>
        </pc:cxnChg>
        <pc:cxnChg chg="add del mod">
          <ac:chgData name="Cassandra WALKER" userId="7d551a76-2a3b-46ce-9612-27f9694a0380" providerId="ADAL" clId="{3C7253CF-E4D8-4708-B4A5-FD11D50B0933}" dt="2024-02-16T07:46:05.817" v="31" actId="478"/>
          <ac:cxnSpMkLst>
            <pc:docMk/>
            <pc:sldMk cId="1929222370" sldId="435"/>
            <ac:cxnSpMk id="11" creationId="{112A3861-7EB2-CCE4-C3DC-AE786013B6B3}"/>
          </ac:cxnSpMkLst>
        </pc:cxnChg>
      </pc:sldChg>
      <pc:sldChg chg="modSp add">
        <pc:chgData name="Cassandra WALKER" userId="7d551a76-2a3b-46ce-9612-27f9694a0380" providerId="ADAL" clId="{3C7253CF-E4D8-4708-B4A5-FD11D50B0933}" dt="2024-02-16T08:18:25.489" v="292" actId="20577"/>
        <pc:sldMkLst>
          <pc:docMk/>
          <pc:sldMk cId="3011222821" sldId="436"/>
        </pc:sldMkLst>
        <pc:spChg chg="mod">
          <ac:chgData name="Cassandra WALKER" userId="7d551a76-2a3b-46ce-9612-27f9694a0380" providerId="ADAL" clId="{3C7253CF-E4D8-4708-B4A5-FD11D50B0933}" dt="2024-02-16T08:18:25.489" v="292" actId="20577"/>
          <ac:spMkLst>
            <pc:docMk/>
            <pc:sldMk cId="3011222821" sldId="436"/>
            <ac:spMk id="5" creationId="{2B380CD5-0927-83DD-5A96-689A5BC00657}"/>
          </ac:spMkLst>
        </pc:spChg>
        <pc:picChg chg="mod">
          <ac:chgData name="Cassandra WALKER" userId="7d551a76-2a3b-46ce-9612-27f9694a0380" providerId="ADAL" clId="{3C7253CF-E4D8-4708-B4A5-FD11D50B0933}" dt="2024-02-16T08:18:15.082" v="291" actId="14100"/>
          <ac:picMkLst>
            <pc:docMk/>
            <pc:sldMk cId="3011222821" sldId="436"/>
            <ac:picMk id="9" creationId="{341247B0-9B9B-0F1E-4AE8-BE5DFE721E11}"/>
          </ac:picMkLst>
        </pc:picChg>
      </pc:sldChg>
      <pc:sldChg chg="add">
        <pc:chgData name="Cassandra WALKER" userId="7d551a76-2a3b-46ce-9612-27f9694a0380" providerId="ADAL" clId="{3C7253CF-E4D8-4708-B4A5-FD11D50B0933}" dt="2024-02-16T08:14:39.169" v="287"/>
        <pc:sldMkLst>
          <pc:docMk/>
          <pc:sldMk cId="934311443" sldId="437"/>
        </pc:sldMkLst>
      </pc:sldChg>
      <pc:sldChg chg="add">
        <pc:chgData name="Cassandra WALKER" userId="7d551a76-2a3b-46ce-9612-27f9694a0380" providerId="ADAL" clId="{3C7253CF-E4D8-4708-B4A5-FD11D50B0933}" dt="2024-02-16T08:14:39.169" v="287"/>
        <pc:sldMkLst>
          <pc:docMk/>
          <pc:sldMk cId="1790332710" sldId="438"/>
        </pc:sldMkLst>
      </pc:sldChg>
    </pc:docChg>
  </pc:docChgLst>
  <pc:docChgLst>
    <pc:chgData name="Cassandra WALKER" userId="7d551a76-2a3b-46ce-9612-27f9694a0380" providerId="ADAL" clId="{6576B4F9-673C-45B5-BCA0-21F8DE796226}"/>
    <pc:docChg chg="delSld modSld modSection">
      <pc:chgData name="Cassandra WALKER" userId="7d551a76-2a3b-46ce-9612-27f9694a0380" providerId="ADAL" clId="{6576B4F9-673C-45B5-BCA0-21F8DE796226}" dt="2023-12-01T16:27:27.846" v="66" actId="20577"/>
      <pc:docMkLst>
        <pc:docMk/>
      </pc:docMkLst>
      <pc:sldChg chg="modSp mod">
        <pc:chgData name="Cassandra WALKER" userId="7d551a76-2a3b-46ce-9612-27f9694a0380" providerId="ADAL" clId="{6576B4F9-673C-45B5-BCA0-21F8DE796226}" dt="2023-12-01T16:24:09.648" v="47" actId="20577"/>
        <pc:sldMkLst>
          <pc:docMk/>
          <pc:sldMk cId="1472955817" sldId="261"/>
        </pc:sldMkLst>
        <pc:spChg chg="mod">
          <ac:chgData name="Cassandra WALKER" userId="7d551a76-2a3b-46ce-9612-27f9694a0380" providerId="ADAL" clId="{6576B4F9-673C-45B5-BCA0-21F8DE796226}" dt="2023-12-01T16:24:09.648" v="47" actId="20577"/>
          <ac:spMkLst>
            <pc:docMk/>
            <pc:sldMk cId="1472955817" sldId="261"/>
            <ac:spMk id="9" creationId="{1A015D9C-C9D3-D64F-ADA5-742B12AEEA7C}"/>
          </ac:spMkLst>
        </pc:spChg>
      </pc:sldChg>
      <pc:sldChg chg="modSp mod">
        <pc:chgData name="Cassandra WALKER" userId="7d551a76-2a3b-46ce-9612-27f9694a0380" providerId="ADAL" clId="{6576B4F9-673C-45B5-BCA0-21F8DE796226}" dt="2023-12-01T16:23:57.085" v="14" actId="20577"/>
        <pc:sldMkLst>
          <pc:docMk/>
          <pc:sldMk cId="2063935322" sldId="268"/>
        </pc:sldMkLst>
        <pc:spChg chg="mod">
          <ac:chgData name="Cassandra WALKER" userId="7d551a76-2a3b-46ce-9612-27f9694a0380" providerId="ADAL" clId="{6576B4F9-673C-45B5-BCA0-21F8DE796226}" dt="2023-12-01T16:23:51.983" v="10" actId="20577"/>
          <ac:spMkLst>
            <pc:docMk/>
            <pc:sldMk cId="2063935322" sldId="268"/>
            <ac:spMk id="3" creationId="{00000000-0000-0000-0000-000000000000}"/>
          </ac:spMkLst>
        </pc:spChg>
        <pc:spChg chg="mod">
          <ac:chgData name="Cassandra WALKER" userId="7d551a76-2a3b-46ce-9612-27f9694a0380" providerId="ADAL" clId="{6576B4F9-673C-45B5-BCA0-21F8DE796226}" dt="2023-12-01T16:23:57.085" v="14" actId="20577"/>
          <ac:spMkLst>
            <pc:docMk/>
            <pc:sldMk cId="2063935322" sldId="268"/>
            <ac:spMk id="8" creationId="{BB642E77-5AC9-D346-BC1E-D93A00D9631D}"/>
          </ac:spMkLst>
        </pc:spChg>
      </pc:sldChg>
      <pc:sldChg chg="modSp mod">
        <pc:chgData name="Cassandra WALKER" userId="7d551a76-2a3b-46ce-9612-27f9694a0380" providerId="ADAL" clId="{6576B4F9-673C-45B5-BCA0-21F8DE796226}" dt="2023-12-01T16:24:32.532" v="49" actId="207"/>
        <pc:sldMkLst>
          <pc:docMk/>
          <pc:sldMk cId="1117696226" sldId="280"/>
        </pc:sldMkLst>
        <pc:spChg chg="mod">
          <ac:chgData name="Cassandra WALKER" userId="7d551a76-2a3b-46ce-9612-27f9694a0380" providerId="ADAL" clId="{6576B4F9-673C-45B5-BCA0-21F8DE796226}" dt="2023-12-01T16:24:32.532" v="49" actId="207"/>
          <ac:spMkLst>
            <pc:docMk/>
            <pc:sldMk cId="1117696226" sldId="280"/>
            <ac:spMk id="8" creationId="{BB642E77-5AC9-D346-BC1E-D93A00D9631D}"/>
          </ac:spMkLst>
        </pc:spChg>
      </pc:sldChg>
      <pc:sldChg chg="modSp mod">
        <pc:chgData name="Cassandra WALKER" userId="7d551a76-2a3b-46ce-9612-27f9694a0380" providerId="ADAL" clId="{6576B4F9-673C-45B5-BCA0-21F8DE796226}" dt="2023-12-01T16:27:27.846" v="66" actId="20577"/>
        <pc:sldMkLst>
          <pc:docMk/>
          <pc:sldMk cId="1168616370" sldId="303"/>
        </pc:sldMkLst>
        <pc:spChg chg="mod">
          <ac:chgData name="Cassandra WALKER" userId="7d551a76-2a3b-46ce-9612-27f9694a0380" providerId="ADAL" clId="{6576B4F9-673C-45B5-BCA0-21F8DE796226}" dt="2023-12-01T16:27:27.846" v="66" actId="20577"/>
          <ac:spMkLst>
            <pc:docMk/>
            <pc:sldMk cId="1168616370" sldId="303"/>
            <ac:spMk id="8" creationId="{BB642E77-5AC9-D346-BC1E-D93A00D9631D}"/>
          </ac:spMkLst>
        </pc:spChg>
      </pc:sldChg>
      <pc:sldChg chg="modSp mod">
        <pc:chgData name="Cassandra WALKER" userId="7d551a76-2a3b-46ce-9612-27f9694a0380" providerId="ADAL" clId="{6576B4F9-673C-45B5-BCA0-21F8DE796226}" dt="2023-12-01T16:25:11.701" v="50" actId="207"/>
        <pc:sldMkLst>
          <pc:docMk/>
          <pc:sldMk cId="1265753785" sldId="332"/>
        </pc:sldMkLst>
        <pc:spChg chg="mod">
          <ac:chgData name="Cassandra WALKER" userId="7d551a76-2a3b-46ce-9612-27f9694a0380" providerId="ADAL" clId="{6576B4F9-673C-45B5-BCA0-21F8DE796226}" dt="2023-12-01T16:25:11.701" v="50" actId="207"/>
          <ac:spMkLst>
            <pc:docMk/>
            <pc:sldMk cId="1265753785" sldId="332"/>
            <ac:spMk id="8" creationId="{BB642E77-5AC9-D346-BC1E-D93A00D9631D}"/>
          </ac:spMkLst>
        </pc:spChg>
      </pc:sldChg>
      <pc:sldChg chg="modSp mod setBg">
        <pc:chgData name="Cassandra WALKER" userId="7d551a76-2a3b-46ce-9612-27f9694a0380" providerId="ADAL" clId="{6576B4F9-673C-45B5-BCA0-21F8DE796226}" dt="2023-12-01T16:26:46.354" v="60" actId="20577"/>
        <pc:sldMkLst>
          <pc:docMk/>
          <pc:sldMk cId="3381468923" sldId="374"/>
        </pc:sldMkLst>
        <pc:spChg chg="mod">
          <ac:chgData name="Cassandra WALKER" userId="7d551a76-2a3b-46ce-9612-27f9694a0380" providerId="ADAL" clId="{6576B4F9-673C-45B5-BCA0-21F8DE796226}" dt="2023-12-01T16:26:46.354" v="60" actId="20577"/>
          <ac:spMkLst>
            <pc:docMk/>
            <pc:sldMk cId="3381468923" sldId="374"/>
            <ac:spMk id="4" creationId="{37488CCE-91B8-894E-A02C-7215AD7A0490}"/>
          </ac:spMkLst>
        </pc:spChg>
        <pc:spChg chg="mod">
          <ac:chgData name="Cassandra WALKER" userId="7d551a76-2a3b-46ce-9612-27f9694a0380" providerId="ADAL" clId="{6576B4F9-673C-45B5-BCA0-21F8DE796226}" dt="2023-12-01T16:26:31.244" v="53" actId="207"/>
          <ac:spMkLst>
            <pc:docMk/>
            <pc:sldMk cId="3381468923" sldId="374"/>
            <ac:spMk id="9" creationId="{0B814BA3-6E03-D042-910F-DC8CF162B335}"/>
          </ac:spMkLst>
        </pc:spChg>
      </pc:sldChg>
      <pc:sldChg chg="modSp mod">
        <pc:chgData name="Cassandra WALKER" userId="7d551a76-2a3b-46ce-9612-27f9694a0380" providerId="ADAL" clId="{6576B4F9-673C-45B5-BCA0-21F8DE796226}" dt="2023-12-01T16:24:27.560" v="48" actId="207"/>
        <pc:sldMkLst>
          <pc:docMk/>
          <pc:sldMk cId="801120530" sldId="386"/>
        </pc:sldMkLst>
        <pc:spChg chg="mod">
          <ac:chgData name="Cassandra WALKER" userId="7d551a76-2a3b-46ce-9612-27f9694a0380" providerId="ADAL" clId="{6576B4F9-673C-45B5-BCA0-21F8DE796226}" dt="2023-12-01T16:24:27.560" v="48" actId="207"/>
          <ac:spMkLst>
            <pc:docMk/>
            <pc:sldMk cId="801120530" sldId="386"/>
            <ac:spMk id="8" creationId="{BB642E77-5AC9-D346-BC1E-D93A00D9631D}"/>
          </ac:spMkLst>
        </pc:spChg>
      </pc:sldChg>
      <pc:sldChg chg="del">
        <pc:chgData name="Cassandra WALKER" userId="7d551a76-2a3b-46ce-9612-27f9694a0380" providerId="ADAL" clId="{6576B4F9-673C-45B5-BCA0-21F8DE796226}" dt="2023-12-01T16:23:40.004" v="3" actId="47"/>
        <pc:sldMkLst>
          <pc:docMk/>
          <pc:sldMk cId="4167892096" sldId="388"/>
        </pc:sldMkLst>
      </pc:sldChg>
      <pc:sldChg chg="modSp mod">
        <pc:chgData name="Cassandra WALKER" userId="7d551a76-2a3b-46ce-9612-27f9694a0380" providerId="ADAL" clId="{6576B4F9-673C-45B5-BCA0-21F8DE796226}" dt="2023-12-01T16:27:20.244" v="63" actId="20577"/>
        <pc:sldMkLst>
          <pc:docMk/>
          <pc:sldMk cId="4267304051" sldId="416"/>
        </pc:sldMkLst>
        <pc:spChg chg="mod">
          <ac:chgData name="Cassandra WALKER" userId="7d551a76-2a3b-46ce-9612-27f9694a0380" providerId="ADAL" clId="{6576B4F9-673C-45B5-BCA0-21F8DE796226}" dt="2023-12-01T16:27:20.244" v="63" actId="20577"/>
          <ac:spMkLst>
            <pc:docMk/>
            <pc:sldMk cId="4267304051" sldId="416"/>
            <ac:spMk id="8" creationId="{BB642E77-5AC9-D346-BC1E-D93A00D9631D}"/>
          </ac:spMkLst>
        </pc:spChg>
      </pc:sldChg>
    </pc:docChg>
  </pc:docChgLst>
  <pc:docChgLst>
    <pc:chgData name="Cassandra WALKER" userId="S::cassandra.walker@wfp.org::7d551a76-2a3b-46ce-9612-27f9694a0380" providerId="AD" clId="Web-{3A24BF22-2466-565A-22F9-08B09CEEB365}"/>
    <pc:docChg chg="modSld">
      <pc:chgData name="Cassandra WALKER" userId="S::cassandra.walker@wfp.org::7d551a76-2a3b-46ce-9612-27f9694a0380" providerId="AD" clId="Web-{3A24BF22-2466-565A-22F9-08B09CEEB365}" dt="2024-01-29T14:18:10.039" v="9" actId="20577"/>
      <pc:docMkLst>
        <pc:docMk/>
      </pc:docMkLst>
      <pc:sldChg chg="modSp delCm modCm">
        <pc:chgData name="Cassandra WALKER" userId="S::cassandra.walker@wfp.org::7d551a76-2a3b-46ce-9612-27f9694a0380" providerId="AD" clId="Web-{3A24BF22-2466-565A-22F9-08B09CEEB365}" dt="2024-01-29T14:18:10.039" v="9" actId="20577"/>
        <pc:sldMkLst>
          <pc:docMk/>
          <pc:sldMk cId="1117696226" sldId="280"/>
        </pc:sldMkLst>
        <pc:spChg chg="mod">
          <ac:chgData name="Cassandra WALKER" userId="S::cassandra.walker@wfp.org::7d551a76-2a3b-46ce-9612-27f9694a0380" providerId="AD" clId="Web-{3A24BF22-2466-565A-22F9-08B09CEEB365}" dt="2024-01-29T14:18:10.039" v="9" actId="20577"/>
          <ac:spMkLst>
            <pc:docMk/>
            <pc:sldMk cId="1117696226" sldId="280"/>
            <ac:spMk id="3" creationId="{00000000-0000-0000-0000-000000000000}"/>
          </ac:spMkLst>
        </pc:spChg>
        <pc:extLst>
          <p:ext xmlns:p="http://schemas.openxmlformats.org/presentationml/2006/main" uri="{D6D511B9-2390-475A-947B-AFAB55BFBCF1}">
            <pc226:cmChg xmlns:pc226="http://schemas.microsoft.com/office/powerpoint/2022/06/main/command" chg="del mod">
              <pc226:chgData name="Cassandra WALKER" userId="S::cassandra.walker@wfp.org::7d551a76-2a3b-46ce-9612-27f9694a0380" providerId="AD" clId="Web-{3A24BF22-2466-565A-22F9-08B09CEEB365}" dt="2024-01-29T14:18:07.586" v="8"/>
              <pc2:cmMkLst xmlns:pc2="http://schemas.microsoft.com/office/powerpoint/2019/9/main/command">
                <pc:docMk/>
                <pc:sldMk cId="1117696226" sldId="280"/>
                <pc2:cmMk id="{8B33FFBF-3323-49CF-9167-665938352559}"/>
              </pc2:cmMkLst>
            </pc226:cmChg>
          </p:ext>
        </pc:extLst>
      </pc:sldChg>
      <pc:sldChg chg="modSp delCm">
        <pc:chgData name="Cassandra WALKER" userId="S::cassandra.walker@wfp.org::7d551a76-2a3b-46ce-9612-27f9694a0380" providerId="AD" clId="Web-{3A24BF22-2466-565A-22F9-08B09CEEB365}" dt="2024-01-29T14:17:35.835" v="3" actId="20577"/>
        <pc:sldMkLst>
          <pc:docMk/>
          <pc:sldMk cId="976745830" sldId="291"/>
        </pc:sldMkLst>
        <pc:spChg chg="mod">
          <ac:chgData name="Cassandra WALKER" userId="S::cassandra.walker@wfp.org::7d551a76-2a3b-46ce-9612-27f9694a0380" providerId="AD" clId="Web-{3A24BF22-2466-565A-22F9-08B09CEEB365}" dt="2024-01-29T14:17:35.835" v="3" actId="20577"/>
          <ac:spMkLst>
            <pc:docMk/>
            <pc:sldMk cId="976745830" sldId="291"/>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Cassandra WALKER" userId="S::cassandra.walker@wfp.org::7d551a76-2a3b-46ce-9612-27f9694a0380" providerId="AD" clId="Web-{3A24BF22-2466-565A-22F9-08B09CEEB365}" dt="2024-01-29T14:17:25.772" v="0"/>
              <pc2:cmMkLst xmlns:pc2="http://schemas.microsoft.com/office/powerpoint/2019/9/main/command">
                <pc:docMk/>
                <pc:sldMk cId="976745830" sldId="291"/>
                <pc2:cmMk id="{51F3C1B5-D79B-45FB-9DA8-5691E1557C82}"/>
              </pc2:cmMkLst>
            </pc226:cmChg>
          </p:ext>
        </pc:extLst>
      </pc:sldChg>
    </pc:docChg>
  </pc:docChgLst>
  <pc:docChgLst>
    <pc:chgData name="Cassandra WALKER" userId="S::cassandra.walker@wfp.org::7d551a76-2a3b-46ce-9612-27f9694a0380" providerId="AD" clId="Web-{ECAF4DEC-CE6E-5D3E-0786-A178841D2D2B}"/>
    <pc:docChg chg="modSld">
      <pc:chgData name="Cassandra WALKER" userId="S::cassandra.walker@wfp.org::7d551a76-2a3b-46ce-9612-27f9694a0380" providerId="AD" clId="Web-{ECAF4DEC-CE6E-5D3E-0786-A178841D2D2B}" dt="2024-01-04T16:02:33.448" v="6" actId="1076"/>
      <pc:docMkLst>
        <pc:docMk/>
      </pc:docMkLst>
      <pc:sldChg chg="modSp">
        <pc:chgData name="Cassandra WALKER" userId="S::cassandra.walker@wfp.org::7d551a76-2a3b-46ce-9612-27f9694a0380" providerId="AD" clId="Web-{ECAF4DEC-CE6E-5D3E-0786-A178841D2D2B}" dt="2024-01-04T16:02:33.448" v="6" actId="1076"/>
        <pc:sldMkLst>
          <pc:docMk/>
          <pc:sldMk cId="4062256677" sldId="343"/>
        </pc:sldMkLst>
        <pc:spChg chg="mod">
          <ac:chgData name="Cassandra WALKER" userId="S::cassandra.walker@wfp.org::7d551a76-2a3b-46ce-9612-27f9694a0380" providerId="AD" clId="Web-{ECAF4DEC-CE6E-5D3E-0786-A178841D2D2B}" dt="2024-01-04T16:02:33.448" v="6" actId="1076"/>
          <ac:spMkLst>
            <pc:docMk/>
            <pc:sldMk cId="4062256677" sldId="343"/>
            <ac:spMk id="19" creationId="{0D3C02D6-4375-9047-8DB6-0AF45F7CE25A}"/>
          </ac:spMkLst>
        </pc:spChg>
        <pc:cxnChg chg="mod">
          <ac:chgData name="Cassandra WALKER" userId="S::cassandra.walker@wfp.org::7d551a76-2a3b-46ce-9612-27f9694a0380" providerId="AD" clId="Web-{ECAF4DEC-CE6E-5D3E-0786-A178841D2D2B}" dt="2024-01-04T16:02:29.963" v="5" actId="1076"/>
          <ac:cxnSpMkLst>
            <pc:docMk/>
            <pc:sldMk cId="4062256677" sldId="343"/>
            <ac:cxnSpMk id="18" creationId="{C8A9A864-4A82-5D5B-4FC6-99B8B1F833F0}"/>
          </ac:cxnSpMkLst>
        </pc:cxnChg>
      </pc:sldChg>
      <pc:sldChg chg="modSp">
        <pc:chgData name="Cassandra WALKER" userId="S::cassandra.walker@wfp.org::7d551a76-2a3b-46ce-9612-27f9694a0380" providerId="AD" clId="Web-{ECAF4DEC-CE6E-5D3E-0786-A178841D2D2B}" dt="2024-01-04T16:02:13.619" v="2"/>
        <pc:sldMkLst>
          <pc:docMk/>
          <pc:sldMk cId="1354332607" sldId="393"/>
        </pc:sldMkLst>
        <pc:graphicFrameChg chg="mod modGraphic">
          <ac:chgData name="Cassandra WALKER" userId="S::cassandra.walker@wfp.org::7d551a76-2a3b-46ce-9612-27f9694a0380" providerId="AD" clId="Web-{ECAF4DEC-CE6E-5D3E-0786-A178841D2D2B}" dt="2024-01-04T16:02:13.619" v="2"/>
          <ac:graphicFrameMkLst>
            <pc:docMk/>
            <pc:sldMk cId="1354332607" sldId="393"/>
            <ac:graphicFrameMk id="26" creationId="{04F20525-C63A-BB23-E1AA-0533B1CA3BAB}"/>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FCS/SRf.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assandra.walker\Downloads\survey_170599729879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Sudan%20-%20EFSA%202023/SRf.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Sudan%20-%20EFSA%202023/SRf.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FCS/SRf.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Sheet5!$C$3</c:f>
              <c:strCache>
                <c:ptCount val="1"/>
                <c:pt idx="0">
                  <c:v>N</c:v>
                </c:pt>
              </c:strCache>
            </c:strRef>
          </c:tx>
          <c:spPr>
            <a:solidFill>
              <a:schemeClr val="accent1"/>
            </a:solidFill>
            <a:ln>
              <a:noFill/>
            </a:ln>
            <a:effectLst/>
          </c:spPr>
          <c:invertIfNegative val="0"/>
          <c:cat>
            <c:strRef>
              <c:f>Sheet5!$B$4:$B$12</c:f>
              <c:strCache>
                <c:ptCount val="9"/>
                <c:pt idx="0">
                  <c:v>Fruits</c:v>
                </c:pt>
                <c:pt idx="1">
                  <c:v>Meat, fish and eggs </c:v>
                </c:pt>
                <c:pt idx="2">
                  <c:v>Dairy </c:v>
                </c:pt>
                <c:pt idx="3">
                  <c:v>Vegetables and leaves </c:v>
                </c:pt>
                <c:pt idx="4">
                  <c:v>Legumes/pulses, nuts and seeds</c:v>
                </c:pt>
                <c:pt idx="5">
                  <c:v>Condiments and spices </c:v>
                </c:pt>
                <c:pt idx="6">
                  <c:v>Oil and fat</c:v>
                </c:pt>
                <c:pt idx="7">
                  <c:v>Sugar and sweets </c:v>
                </c:pt>
                <c:pt idx="8">
                  <c:v>Cereals, grains, roots and tubers</c:v>
                </c:pt>
              </c:strCache>
            </c:strRef>
          </c:cat>
          <c:val>
            <c:numRef>
              <c:f>Sheet5!$C$4:$C$12</c:f>
            </c:numRef>
          </c:val>
          <c:extLst>
            <c:ext xmlns:c16="http://schemas.microsoft.com/office/drawing/2014/chart" uri="{C3380CC4-5D6E-409C-BE32-E72D297353CC}">
              <c16:uniqueId val="{00000000-94BA-4B77-B208-841650EC568E}"/>
            </c:ext>
          </c:extLst>
        </c:ser>
        <c:ser>
          <c:idx val="1"/>
          <c:order val="1"/>
          <c:tx>
            <c:strRef>
              <c:f>Sheet5!$D$3</c:f>
              <c:strCache>
                <c:ptCount val="1"/>
                <c:pt idx="0">
                  <c:v>Minimum</c:v>
                </c:pt>
              </c:strCache>
            </c:strRef>
          </c:tx>
          <c:spPr>
            <a:solidFill>
              <a:schemeClr val="accent2"/>
            </a:solidFill>
            <a:ln>
              <a:noFill/>
            </a:ln>
            <a:effectLst/>
          </c:spPr>
          <c:invertIfNegative val="0"/>
          <c:cat>
            <c:strRef>
              <c:f>Sheet5!$B$4:$B$12</c:f>
              <c:strCache>
                <c:ptCount val="9"/>
                <c:pt idx="0">
                  <c:v>Fruits</c:v>
                </c:pt>
                <c:pt idx="1">
                  <c:v>Meat, fish and eggs </c:v>
                </c:pt>
                <c:pt idx="2">
                  <c:v>Dairy </c:v>
                </c:pt>
                <c:pt idx="3">
                  <c:v>Vegetables and leaves </c:v>
                </c:pt>
                <c:pt idx="4">
                  <c:v>Legumes/pulses, nuts and seeds</c:v>
                </c:pt>
                <c:pt idx="5">
                  <c:v>Condiments and spices </c:v>
                </c:pt>
                <c:pt idx="6">
                  <c:v>Oil and fat</c:v>
                </c:pt>
                <c:pt idx="7">
                  <c:v>Sugar and sweets </c:v>
                </c:pt>
                <c:pt idx="8">
                  <c:v>Cereals, grains, roots and tubers</c:v>
                </c:pt>
              </c:strCache>
            </c:strRef>
          </c:cat>
          <c:val>
            <c:numRef>
              <c:f>Sheet5!$D$4:$D$12</c:f>
            </c:numRef>
          </c:val>
          <c:extLst>
            <c:ext xmlns:c16="http://schemas.microsoft.com/office/drawing/2014/chart" uri="{C3380CC4-5D6E-409C-BE32-E72D297353CC}">
              <c16:uniqueId val="{00000001-94BA-4B77-B208-841650EC568E}"/>
            </c:ext>
          </c:extLst>
        </c:ser>
        <c:ser>
          <c:idx val="2"/>
          <c:order val="2"/>
          <c:tx>
            <c:strRef>
              <c:f>Sheet5!$E$3</c:f>
              <c:strCache>
                <c:ptCount val="1"/>
                <c:pt idx="0">
                  <c:v>Maximum</c:v>
                </c:pt>
              </c:strCache>
            </c:strRef>
          </c:tx>
          <c:spPr>
            <a:solidFill>
              <a:schemeClr val="accent3"/>
            </a:solidFill>
            <a:ln>
              <a:noFill/>
            </a:ln>
            <a:effectLst/>
          </c:spPr>
          <c:invertIfNegative val="0"/>
          <c:cat>
            <c:strRef>
              <c:f>Sheet5!$B$4:$B$12</c:f>
              <c:strCache>
                <c:ptCount val="9"/>
                <c:pt idx="0">
                  <c:v>Fruits</c:v>
                </c:pt>
                <c:pt idx="1">
                  <c:v>Meat, fish and eggs </c:v>
                </c:pt>
                <c:pt idx="2">
                  <c:v>Dairy </c:v>
                </c:pt>
                <c:pt idx="3">
                  <c:v>Vegetables and leaves </c:v>
                </c:pt>
                <c:pt idx="4">
                  <c:v>Legumes/pulses, nuts and seeds</c:v>
                </c:pt>
                <c:pt idx="5">
                  <c:v>Condiments and spices </c:v>
                </c:pt>
                <c:pt idx="6">
                  <c:v>Oil and fat</c:v>
                </c:pt>
                <c:pt idx="7">
                  <c:v>Sugar and sweets </c:v>
                </c:pt>
                <c:pt idx="8">
                  <c:v>Cereals, grains, roots and tubers</c:v>
                </c:pt>
              </c:strCache>
            </c:strRef>
          </c:cat>
          <c:val>
            <c:numRef>
              <c:f>Sheet5!$E$4:$E$12</c:f>
            </c:numRef>
          </c:val>
          <c:extLst>
            <c:ext xmlns:c16="http://schemas.microsoft.com/office/drawing/2014/chart" uri="{C3380CC4-5D6E-409C-BE32-E72D297353CC}">
              <c16:uniqueId val="{00000002-94BA-4B77-B208-841650EC568E}"/>
            </c:ext>
          </c:extLst>
        </c:ser>
        <c:ser>
          <c:idx val="3"/>
          <c:order val="3"/>
          <c:tx>
            <c:strRef>
              <c:f>Sheet5!$F$3</c:f>
              <c:strCache>
                <c:ptCount val="1"/>
                <c:pt idx="0">
                  <c:v>Mean</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Sheet5!$B$4:$B$12</c:f>
              <c:strCache>
                <c:ptCount val="9"/>
                <c:pt idx="0">
                  <c:v>Fruits</c:v>
                </c:pt>
                <c:pt idx="1">
                  <c:v>Meat, fish and eggs </c:v>
                </c:pt>
                <c:pt idx="2">
                  <c:v>Dairy </c:v>
                </c:pt>
                <c:pt idx="3">
                  <c:v>Vegetables and leaves </c:v>
                </c:pt>
                <c:pt idx="4">
                  <c:v>Legumes/pulses, nuts and seeds</c:v>
                </c:pt>
                <c:pt idx="5">
                  <c:v>Condiments and spices </c:v>
                </c:pt>
                <c:pt idx="6">
                  <c:v>Oil and fat</c:v>
                </c:pt>
                <c:pt idx="7">
                  <c:v>Sugar and sweets </c:v>
                </c:pt>
                <c:pt idx="8">
                  <c:v>Cereals, grains, roots and tubers</c:v>
                </c:pt>
              </c:strCache>
            </c:strRef>
          </c:cat>
          <c:val>
            <c:numRef>
              <c:f>Sheet5!$F$4:$F$12</c:f>
              <c:numCache>
                <c:formatCode>###0.00</c:formatCode>
                <c:ptCount val="9"/>
                <c:pt idx="0">
                  <c:v>1.4490291262135913</c:v>
                </c:pt>
                <c:pt idx="1">
                  <c:v>2.016990291262136</c:v>
                </c:pt>
                <c:pt idx="2">
                  <c:v>3.4813915857605138</c:v>
                </c:pt>
                <c:pt idx="3">
                  <c:v>4.1148867313915858</c:v>
                </c:pt>
                <c:pt idx="4">
                  <c:v>5.4563106796116578</c:v>
                </c:pt>
                <c:pt idx="5">
                  <c:v>5.8616504854368943</c:v>
                </c:pt>
                <c:pt idx="6">
                  <c:v>6.1286407766990303</c:v>
                </c:pt>
                <c:pt idx="7">
                  <c:v>6.5299352750809128</c:v>
                </c:pt>
                <c:pt idx="8">
                  <c:v>6.7483818770226502</c:v>
                </c:pt>
              </c:numCache>
            </c:numRef>
          </c:val>
          <c:extLst>
            <c:ext xmlns:c16="http://schemas.microsoft.com/office/drawing/2014/chart" uri="{C3380CC4-5D6E-409C-BE32-E72D297353CC}">
              <c16:uniqueId val="{00000003-94BA-4B77-B208-841650EC568E}"/>
            </c:ext>
          </c:extLst>
        </c:ser>
        <c:dLbls>
          <c:showLegendKey val="0"/>
          <c:showVal val="0"/>
          <c:showCatName val="0"/>
          <c:showSerName val="0"/>
          <c:showPercent val="0"/>
          <c:showBubbleSize val="0"/>
        </c:dLbls>
        <c:gapWidth val="182"/>
        <c:axId val="211975839"/>
        <c:axId val="1635494431"/>
      </c:barChart>
      <c:catAx>
        <c:axId val="2119758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1635494431"/>
        <c:crosses val="autoZero"/>
        <c:auto val="1"/>
        <c:lblAlgn val="ctr"/>
        <c:lblOffset val="100"/>
        <c:noMultiLvlLbl val="0"/>
      </c:catAx>
      <c:valAx>
        <c:axId val="1635494431"/>
        <c:scaling>
          <c:orientation val="minMax"/>
        </c:scaling>
        <c:delete val="0"/>
        <c:axPos val="b"/>
        <c:majorGridlines>
          <c:spPr>
            <a:ln w="9525" cap="flat" cmpd="sng" algn="ctr">
              <a:solidFill>
                <a:srgbClr val="E7E8EA"/>
              </a:solidFill>
              <a:round/>
            </a:ln>
            <a:effectLst/>
          </c:spPr>
        </c:majorGridlines>
        <c:title>
          <c:tx>
            <c:rich>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r>
                  <a:rPr lang="fr-FR">
                    <a:solidFill>
                      <a:schemeClr val="accent1"/>
                    </a:solidFill>
                  </a:rPr>
                  <a:t>Days of Consumption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211975839"/>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r>
              <a:rPr lang="fr-FR"/>
              <a:t>Average Days of Consumption by Food Group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radarChart>
        <c:radarStyle val="marker"/>
        <c:varyColors val="0"/>
        <c:ser>
          <c:idx val="0"/>
          <c:order val="0"/>
          <c:tx>
            <c:v>Before Assistance</c:v>
          </c:tx>
          <c:spPr>
            <a:ln w="28575" cap="rnd">
              <a:solidFill>
                <a:schemeClr val="dk1">
                  <a:tint val="88500"/>
                </a:schemeClr>
              </a:solidFill>
              <a:round/>
            </a:ln>
            <a:effectLst/>
          </c:spPr>
          <c:marker>
            <c:symbol val="none"/>
          </c:marker>
          <c:cat>
            <c:strRef>
              <c:f>Sheet1!$A$2:$I$2</c:f>
              <c:strCache>
                <c:ptCount val="9"/>
                <c:pt idx="1">
                  <c:v> Cereals and tubers</c:v>
                </c:pt>
                <c:pt idx="2">
                  <c:v> Pulses</c:v>
                </c:pt>
                <c:pt idx="3">
                  <c:v>Dairy products</c:v>
                </c:pt>
                <c:pt idx="4">
                  <c:v>Protein-rich foods</c:v>
                </c:pt>
                <c:pt idx="5">
                  <c:v> Vegetables and leaves</c:v>
                </c:pt>
                <c:pt idx="6">
                  <c:v> Fruits </c:v>
                </c:pt>
                <c:pt idx="7">
                  <c:v> Oil</c:v>
                </c:pt>
                <c:pt idx="8">
                  <c:v> Sugar</c:v>
                </c:pt>
              </c:strCache>
              <c:extLst/>
            </c:strRef>
          </c:cat>
          <c:val>
            <c:numRef>
              <c:f>Sheet1!$A$3:$I$3</c:f>
              <c:numCache>
                <c:formatCode>###0.0</c:formatCode>
                <c:ptCount val="9"/>
                <c:pt idx="0" formatCode="General">
                  <c:v>0</c:v>
                </c:pt>
                <c:pt idx="1">
                  <c:v>6.7320419693301004</c:v>
                </c:pt>
                <c:pt idx="2">
                  <c:v>5.4430992736077473</c:v>
                </c:pt>
                <c:pt idx="3">
                  <c:v>3.4729620661824034</c:v>
                </c:pt>
                <c:pt idx="4">
                  <c:v>2.012106537530264</c:v>
                </c:pt>
                <c:pt idx="5">
                  <c:v>4.1049233252623045</c:v>
                </c:pt>
                <c:pt idx="6">
                  <c:v>1.4455205811138012</c:v>
                </c:pt>
                <c:pt idx="7">
                  <c:v>6.1138014527845064</c:v>
                </c:pt>
                <c:pt idx="8">
                  <c:v>6.5141242937853043</c:v>
                </c:pt>
              </c:numCache>
            </c:numRef>
          </c:val>
          <c:extLst>
            <c:ext xmlns:c16="http://schemas.microsoft.com/office/drawing/2014/chart" uri="{C3380CC4-5D6E-409C-BE32-E72D297353CC}">
              <c16:uniqueId val="{00000000-0640-4ED5-8E73-DBB2536459C9}"/>
            </c:ext>
          </c:extLst>
        </c:ser>
        <c:ser>
          <c:idx val="1"/>
          <c:order val="1"/>
          <c:tx>
            <c:v>After Assistance</c:v>
          </c:tx>
          <c:spPr>
            <a:ln w="28575" cap="rnd">
              <a:solidFill>
                <a:schemeClr val="dk1">
                  <a:tint val="55000"/>
                </a:schemeClr>
              </a:solidFill>
              <a:round/>
            </a:ln>
            <a:effectLst/>
          </c:spPr>
          <c:marker>
            <c:symbol val="none"/>
          </c:marker>
          <c:cat>
            <c:strRef>
              <c:f>Sheet1!$A$2:$I$2</c:f>
              <c:strCache>
                <c:ptCount val="9"/>
                <c:pt idx="1">
                  <c:v> Cereals and tubers</c:v>
                </c:pt>
                <c:pt idx="2">
                  <c:v> Pulses</c:v>
                </c:pt>
                <c:pt idx="3">
                  <c:v>Dairy products</c:v>
                </c:pt>
                <c:pt idx="4">
                  <c:v>Protein-rich foods</c:v>
                </c:pt>
                <c:pt idx="5">
                  <c:v> Vegetables and leaves</c:v>
                </c:pt>
                <c:pt idx="6">
                  <c:v> Fruits </c:v>
                </c:pt>
                <c:pt idx="7">
                  <c:v> Oil</c:v>
                </c:pt>
                <c:pt idx="8">
                  <c:v> Sugar</c:v>
                </c:pt>
              </c:strCache>
              <c:extLst/>
            </c:strRef>
          </c:cat>
          <c:val>
            <c:numRef>
              <c:f>Sheet1!$A$4:$I$4</c:f>
              <c:numCache>
                <c:formatCode>General</c:formatCode>
                <c:ptCount val="9"/>
                <c:pt idx="0">
                  <c:v>0</c:v>
                </c:pt>
                <c:pt idx="1">
                  <c:v>6.9</c:v>
                </c:pt>
                <c:pt idx="2">
                  <c:v>6.5</c:v>
                </c:pt>
                <c:pt idx="3">
                  <c:v>4</c:v>
                </c:pt>
                <c:pt idx="4">
                  <c:v>2.5</c:v>
                </c:pt>
                <c:pt idx="5">
                  <c:v>4.5</c:v>
                </c:pt>
                <c:pt idx="6">
                  <c:v>1.5</c:v>
                </c:pt>
                <c:pt idx="7">
                  <c:v>7</c:v>
                </c:pt>
                <c:pt idx="8">
                  <c:v>6.8</c:v>
                </c:pt>
              </c:numCache>
            </c:numRef>
          </c:val>
          <c:extLst>
            <c:ext xmlns:c16="http://schemas.microsoft.com/office/drawing/2014/chart" uri="{C3380CC4-5D6E-409C-BE32-E72D297353CC}">
              <c16:uniqueId val="{00000001-0640-4ED5-8E73-DBB2536459C9}"/>
            </c:ext>
          </c:extLst>
        </c:ser>
        <c:dLbls>
          <c:showLegendKey val="0"/>
          <c:showVal val="0"/>
          <c:showCatName val="0"/>
          <c:showSerName val="0"/>
          <c:showPercent val="0"/>
          <c:showBubbleSize val="0"/>
        </c:dLbls>
        <c:axId val="1195435167"/>
        <c:axId val="538593055"/>
      </c:radarChart>
      <c:catAx>
        <c:axId val="119543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38593055"/>
        <c:crosses val="autoZero"/>
        <c:auto val="1"/>
        <c:lblAlgn val="ctr"/>
        <c:lblOffset val="100"/>
        <c:noMultiLvlLbl val="0"/>
      </c:catAx>
      <c:valAx>
        <c:axId val="538593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195435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FCS!$C$4</c:f>
              <c:strCache>
                <c:ptCount val="1"/>
                <c:pt idx="0">
                  <c:v>Poor</c:v>
                </c:pt>
              </c:strCache>
            </c:strRef>
          </c:tx>
          <c:spPr>
            <a:solidFill>
              <a:srgbClr val="D70000"/>
            </a:solidFill>
            <a:ln>
              <a:noFill/>
            </a:ln>
            <a:effectLst/>
          </c:spPr>
          <c:invertIfNegative val="0"/>
          <c:dLbls>
            <c:dLbl>
              <c:idx val="0"/>
              <c:layout>
                <c:manualLayout>
                  <c:x val="0.11232449297971919"/>
                  <c:y val="-1.073825503355714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70-44A6-ABF1-56D8600EA5C3}"/>
                </c:ext>
              </c:extLst>
            </c:dLbl>
            <c:dLbl>
              <c:idx val="1"/>
              <c:layout>
                <c:manualLayout>
                  <c:x val="0.10296411856474247"/>
                  <c:y val="-2.684563758389261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70-44A6-ABF1-56D8600EA5C3}"/>
                </c:ext>
              </c:extLst>
            </c:dLbl>
            <c:dLbl>
              <c:idx val="2"/>
              <c:layout>
                <c:manualLayout>
                  <c:x val="0.1029641185647427"/>
                  <c:y val="-1.610738255033566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E70-44A6-ABF1-56D8600EA5C3}"/>
                </c:ext>
              </c:extLst>
            </c:dLbl>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Female-Headed</c:v>
                </c:pt>
                <c:pt idx="1">
                  <c:v>Male-headed</c:v>
                </c:pt>
                <c:pt idx="2">
                  <c:v>Overall</c:v>
                </c:pt>
              </c:strCache>
            </c:strRef>
          </c:cat>
          <c:val>
            <c:numRef>
              <c:f>FCS!$D$4:$F$4</c:f>
              <c:numCache>
                <c:formatCode>0%</c:formatCode>
                <c:ptCount val="3"/>
                <c:pt idx="0">
                  <c:v>0.04</c:v>
                </c:pt>
                <c:pt idx="1">
                  <c:v>0.04</c:v>
                </c:pt>
                <c:pt idx="2">
                  <c:v>0.04</c:v>
                </c:pt>
              </c:numCache>
            </c:numRef>
          </c:val>
          <c:extLst>
            <c:ext xmlns:c16="http://schemas.microsoft.com/office/drawing/2014/chart" uri="{C3380CC4-5D6E-409C-BE32-E72D297353CC}">
              <c16:uniqueId val="{00000003-0E70-44A6-ABF1-56D8600EA5C3}"/>
            </c:ext>
          </c:extLst>
        </c:ser>
        <c:ser>
          <c:idx val="1"/>
          <c:order val="1"/>
          <c:tx>
            <c:strRef>
              <c:f>FCS!$C$5</c:f>
              <c:strCache>
                <c:ptCount val="1"/>
                <c:pt idx="0">
                  <c:v>Borderline</c:v>
                </c:pt>
              </c:strCache>
            </c:strRef>
          </c:tx>
          <c:spPr>
            <a:solidFill>
              <a:srgbClr val="E6753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Female-Headed</c:v>
                </c:pt>
                <c:pt idx="1">
                  <c:v>Male-headed</c:v>
                </c:pt>
                <c:pt idx="2">
                  <c:v>Overall</c:v>
                </c:pt>
              </c:strCache>
            </c:strRef>
          </c:cat>
          <c:val>
            <c:numRef>
              <c:f>FCS!$D$5:$F$5</c:f>
              <c:numCache>
                <c:formatCode>0%</c:formatCode>
                <c:ptCount val="3"/>
                <c:pt idx="0">
                  <c:v>0.27</c:v>
                </c:pt>
                <c:pt idx="1">
                  <c:v>0.35</c:v>
                </c:pt>
                <c:pt idx="2">
                  <c:v>0.3</c:v>
                </c:pt>
              </c:numCache>
            </c:numRef>
          </c:val>
          <c:extLst>
            <c:ext xmlns:c16="http://schemas.microsoft.com/office/drawing/2014/chart" uri="{C3380CC4-5D6E-409C-BE32-E72D297353CC}">
              <c16:uniqueId val="{00000004-0E70-44A6-ABF1-56D8600EA5C3}"/>
            </c:ext>
          </c:extLst>
        </c:ser>
        <c:ser>
          <c:idx val="2"/>
          <c:order val="2"/>
          <c:tx>
            <c:strRef>
              <c:f>FCS!$C$6</c:f>
              <c:strCache>
                <c:ptCount val="1"/>
                <c:pt idx="0">
                  <c:v>Acceptable</c:v>
                </c:pt>
              </c:strCache>
            </c:strRef>
          </c:tx>
          <c:spPr>
            <a:solidFill>
              <a:srgbClr val="ECE1B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Female-Headed</c:v>
                </c:pt>
                <c:pt idx="1">
                  <c:v>Male-headed</c:v>
                </c:pt>
                <c:pt idx="2">
                  <c:v>Overall</c:v>
                </c:pt>
              </c:strCache>
            </c:strRef>
          </c:cat>
          <c:val>
            <c:numRef>
              <c:f>FCS!$D$6:$F$6</c:f>
              <c:numCache>
                <c:formatCode>0%</c:formatCode>
                <c:ptCount val="3"/>
                <c:pt idx="0">
                  <c:v>0.69</c:v>
                </c:pt>
                <c:pt idx="1">
                  <c:v>0.61</c:v>
                </c:pt>
                <c:pt idx="2">
                  <c:v>0.66</c:v>
                </c:pt>
              </c:numCache>
            </c:numRef>
          </c:val>
          <c:extLst>
            <c:ext xmlns:c16="http://schemas.microsoft.com/office/drawing/2014/chart" uri="{C3380CC4-5D6E-409C-BE32-E72D297353CC}">
              <c16:uniqueId val="{00000005-0E70-44A6-ABF1-56D8600EA5C3}"/>
            </c:ext>
          </c:extLst>
        </c:ser>
        <c:dLbls>
          <c:dLblPos val="ctr"/>
          <c:showLegendKey val="0"/>
          <c:showVal val="1"/>
          <c:showCatName val="0"/>
          <c:showSerName val="0"/>
          <c:showPercent val="0"/>
          <c:showBubbleSize val="0"/>
        </c:dLbls>
        <c:gapWidth val="219"/>
        <c:overlap val="100"/>
        <c:axId val="1487979983"/>
        <c:axId val="842852015"/>
      </c:barChart>
      <c:catAx>
        <c:axId val="1487979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842852015"/>
        <c:crosses val="autoZero"/>
        <c:auto val="1"/>
        <c:lblAlgn val="ctr"/>
        <c:lblOffset val="100"/>
        <c:noMultiLvlLbl val="0"/>
      </c:catAx>
      <c:valAx>
        <c:axId val="842852015"/>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487979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9265725459634395E-2"/>
          <c:y val="0.16369244953885642"/>
          <c:w val="0.39853670976704253"/>
          <c:h val="0.71598336980555422"/>
        </c:manualLayout>
      </c:layout>
      <c:doughnutChart>
        <c:varyColors val="1"/>
        <c:ser>
          <c:idx val="0"/>
          <c:order val="0"/>
          <c:tx>
            <c:strRef>
              <c:f>SRf!$C$3</c:f>
              <c:strCache>
                <c:ptCount val="1"/>
                <c:pt idx="0">
                  <c:v>Mean</c:v>
                </c:pt>
              </c:strCache>
            </c:strRef>
          </c:tx>
          <c:dPt>
            <c:idx val="0"/>
            <c:bubble3D val="0"/>
            <c:spPr>
              <a:solidFill>
                <a:srgbClr val="004C6D"/>
              </a:solidFill>
              <a:ln>
                <a:noFill/>
              </a:ln>
              <a:effectLst/>
            </c:spPr>
            <c:extLst>
              <c:ext xmlns:c16="http://schemas.microsoft.com/office/drawing/2014/chart" uri="{C3380CC4-5D6E-409C-BE32-E72D297353CC}">
                <c16:uniqueId val="{00000001-3FA9-4CEB-87D8-4659EA59BA1E}"/>
              </c:ext>
            </c:extLst>
          </c:dPt>
          <c:dPt>
            <c:idx val="1"/>
            <c:bubble3D val="0"/>
            <c:spPr>
              <a:solidFill>
                <a:srgbClr val="3D708F"/>
              </a:solidFill>
              <a:ln>
                <a:noFill/>
              </a:ln>
              <a:effectLst/>
            </c:spPr>
            <c:extLst>
              <c:ext xmlns:c16="http://schemas.microsoft.com/office/drawing/2014/chart" uri="{C3380CC4-5D6E-409C-BE32-E72D297353CC}">
                <c16:uniqueId val="{00000003-3FA9-4CEB-87D8-4659EA59BA1E}"/>
              </c:ext>
            </c:extLst>
          </c:dPt>
          <c:dPt>
            <c:idx val="2"/>
            <c:bubble3D val="0"/>
            <c:spPr>
              <a:solidFill>
                <a:srgbClr val="6996B3"/>
              </a:solidFill>
              <a:ln>
                <a:noFill/>
              </a:ln>
              <a:effectLst/>
            </c:spPr>
            <c:extLst>
              <c:ext xmlns:c16="http://schemas.microsoft.com/office/drawing/2014/chart" uri="{C3380CC4-5D6E-409C-BE32-E72D297353CC}">
                <c16:uniqueId val="{00000005-3FA9-4CEB-87D8-4659EA59BA1E}"/>
              </c:ext>
            </c:extLst>
          </c:dPt>
          <c:dPt>
            <c:idx val="3"/>
            <c:bubble3D val="0"/>
            <c:spPr>
              <a:solidFill>
                <a:srgbClr val="94BED9"/>
              </a:solidFill>
              <a:ln>
                <a:noFill/>
              </a:ln>
              <a:effectLst/>
            </c:spPr>
            <c:extLst>
              <c:ext xmlns:c16="http://schemas.microsoft.com/office/drawing/2014/chart" uri="{C3380CC4-5D6E-409C-BE32-E72D297353CC}">
                <c16:uniqueId val="{00000007-3FA9-4CEB-87D8-4659EA59BA1E}"/>
              </c:ext>
            </c:extLst>
          </c:dPt>
          <c:dPt>
            <c:idx val="4"/>
            <c:bubble3D val="0"/>
            <c:spPr>
              <a:solidFill>
                <a:srgbClr val="C1E7FF"/>
              </a:solidFill>
              <a:ln>
                <a:noFill/>
              </a:ln>
              <a:effectLst/>
            </c:spPr>
            <c:extLst>
              <c:ext xmlns:c16="http://schemas.microsoft.com/office/drawing/2014/chart" uri="{C3380CC4-5D6E-409C-BE32-E72D297353CC}">
                <c16:uniqueId val="{00000009-3FA9-4CEB-87D8-4659EA59BA1E}"/>
              </c:ext>
            </c:extLst>
          </c:dPt>
          <c:dLbls>
            <c:dLbl>
              <c:idx val="0"/>
              <c:spPr>
                <a:noFill/>
                <a:ln>
                  <a:noFill/>
                </a:ln>
                <a:effectLst/>
              </c:spPr>
              <c:txPr>
                <a:bodyPr rot="0" spcFirstLastPara="1" vertOverflow="ellipsis" vert="horz" wrap="square" anchor="ctr" anchorCtr="1"/>
                <a:lstStyle/>
                <a:p>
                  <a:pPr>
                    <a:defRPr sz="900" b="0" i="0" u="none" strike="noStrike" baseline="0">
                      <a:solidFill>
                        <a:srgbClr val="FFFFFE"/>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3FA9-4CEB-87D8-4659EA59BA1E}"/>
                </c:ext>
              </c:extLst>
            </c:dLbl>
            <c:dLbl>
              <c:idx val="1"/>
              <c:spPr>
                <a:noFill/>
                <a:ln>
                  <a:noFill/>
                </a:ln>
                <a:effectLst/>
              </c:spPr>
              <c:txPr>
                <a:bodyPr rot="0" spcFirstLastPara="1" vertOverflow="ellipsis" vert="horz" wrap="square" anchor="ctr" anchorCtr="1"/>
                <a:lstStyle/>
                <a:p>
                  <a:pPr>
                    <a:defRPr sz="900" b="0" i="0" u="none" strike="noStrike" baseline="0">
                      <a:solidFill>
                        <a:srgbClr val="FFFFFE"/>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3FA9-4CEB-87D8-4659EA59BA1E}"/>
                </c:ext>
              </c:extLst>
            </c:dLbl>
            <c:dLbl>
              <c:idx val="3"/>
              <c:layout>
                <c:manualLayout>
                  <c:x val="-3.7509846551891282E-2"/>
                  <c:y val="-0.13240848957361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A9-4CEB-87D8-4659EA59BA1E}"/>
                </c:ext>
              </c:extLst>
            </c:dLbl>
            <c:dLbl>
              <c:idx val="4"/>
              <c:layout>
                <c:manualLayout>
                  <c:x val="3.9716308113767244E-2"/>
                  <c:y val="-0.141235722211854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A9-4CEB-87D8-4659EA59BA1E}"/>
                </c:ext>
              </c:extLst>
            </c:dLbl>
            <c:spPr>
              <a:noFill/>
              <a:ln>
                <a:noFill/>
              </a:ln>
              <a:effectLst/>
            </c:spPr>
            <c:txPr>
              <a:bodyPr rot="0" spcFirstLastPara="1" vertOverflow="ellipsis" vert="horz" wrap="square" anchor="ctr" anchorCtr="1"/>
              <a:lstStyle/>
              <a:p>
                <a:pPr>
                  <a:defRPr sz="900" b="0" i="0" u="none" strike="noStrike"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SRf!$B$4:$B$8</c:f>
              <c:strCache>
                <c:ptCount val="5"/>
                <c:pt idx="0">
                  <c:v>Purchased with cash</c:v>
                </c:pt>
                <c:pt idx="1">
                  <c:v>Gifts from family or friends</c:v>
                </c:pt>
                <c:pt idx="2">
                  <c:v>Purchased on credit</c:v>
                </c:pt>
                <c:pt idx="3">
                  <c:v>Assistance</c:v>
                </c:pt>
                <c:pt idx="4">
                  <c:v>Own production</c:v>
                </c:pt>
              </c:strCache>
            </c:strRef>
          </c:cat>
          <c:val>
            <c:numRef>
              <c:f>SRf!$C$4:$C$8</c:f>
              <c:numCache>
                <c:formatCode>0%</c:formatCode>
                <c:ptCount val="5"/>
                <c:pt idx="0">
                  <c:v>0.67728920850577656</c:v>
                </c:pt>
                <c:pt idx="1">
                  <c:v>0.19912319528879757</c:v>
                </c:pt>
                <c:pt idx="2">
                  <c:v>8.3764704178185351E-2</c:v>
                </c:pt>
                <c:pt idx="3">
                  <c:v>2.8067962053912581E-2</c:v>
                </c:pt>
                <c:pt idx="4">
                  <c:v>6.3613135089335589E-3</c:v>
                </c:pt>
              </c:numCache>
            </c:numRef>
          </c:val>
          <c:extLst>
            <c:ext xmlns:c16="http://schemas.microsoft.com/office/drawing/2014/chart" uri="{C3380CC4-5D6E-409C-BE32-E72D297353CC}">
              <c16:uniqueId val="{0000000A-3FA9-4CEB-87D8-4659EA59BA1E}"/>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2488116112824457"/>
          <c:y val="9.1345981463195308E-2"/>
          <c:w val="0.45097882680174933"/>
          <c:h val="0.80285194744585364"/>
        </c:manualLayout>
      </c:layout>
      <c:overlay val="0"/>
      <c:spPr>
        <a:noFill/>
        <a:ln>
          <a:noFill/>
        </a:ln>
        <a:effectLst/>
      </c:spPr>
      <c:txPr>
        <a:bodyPr rot="0" spcFirstLastPara="1" vertOverflow="ellipsis" vert="horz" wrap="square" anchor="ctr" anchorCtr="1"/>
        <a:lstStyle/>
        <a:p>
          <a:pPr>
            <a:defRPr sz="1100" b="0" i="0" u="none" strike="noStrike"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'FCS-N'!$E$2</c:f>
              <c:strCache>
                <c:ptCount val="1"/>
                <c:pt idx="0">
                  <c:v>Inadequate</c:v>
                </c:pt>
              </c:strCache>
            </c:strRef>
          </c:tx>
          <c:spPr>
            <a:solidFill>
              <a:srgbClr val="D70000"/>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'FCS-N'!$C$3:$D$17</c:f>
              <c:multiLvlStrCache>
                <c:ptCount val="15"/>
                <c:lvl>
                  <c:pt idx="0">
                    <c:v>Dairy </c:v>
                  </c:pt>
                  <c:pt idx="1">
                    <c:v>Orange vegetables</c:v>
                  </c:pt>
                  <c:pt idx="2">
                    <c:v>Eggs </c:v>
                  </c:pt>
                  <c:pt idx="3">
                    <c:v>Dark green leafy vegetables</c:v>
                  </c:pt>
                  <c:pt idx="4">
                    <c:v>Orange fruits</c:v>
                  </c:pt>
                  <c:pt idx="5">
                    <c:v>Organ meat</c:v>
                  </c:pt>
                  <c:pt idx="6">
                    <c:v>Pulses </c:v>
                  </c:pt>
                  <c:pt idx="7">
                    <c:v>Dairy </c:v>
                  </c:pt>
                  <c:pt idx="8">
                    <c:v>Flesh meat</c:v>
                  </c:pt>
                  <c:pt idx="9">
                    <c:v>Eggs </c:v>
                  </c:pt>
                  <c:pt idx="10">
                    <c:v>Fish</c:v>
                  </c:pt>
                  <c:pt idx="11">
                    <c:v>Organ meat</c:v>
                  </c:pt>
                  <c:pt idx="12">
                    <c:v>Flesh meat</c:v>
                  </c:pt>
                  <c:pt idx="13">
                    <c:v>Fish</c:v>
                  </c:pt>
                  <c:pt idx="14">
                    <c:v>Organ meat</c:v>
                  </c:pt>
                </c:lvl>
                <c:lvl>
                  <c:pt idx="0">
                    <c:v>Vitamin-A-rich foods</c:v>
                  </c:pt>
                  <c:pt idx="6">
                    <c:v>Protein-rich foods</c:v>
                  </c:pt>
                  <c:pt idx="12">
                    <c:v>Hem-iron-rich foods</c:v>
                  </c:pt>
                </c:lvl>
              </c:multiLvlStrCache>
            </c:multiLvlStrRef>
          </c:cat>
          <c:val>
            <c:numRef>
              <c:f>'FCS-N'!$E$3:$E$17</c:f>
              <c:numCache>
                <c:formatCode>###0.0</c:formatCode>
                <c:ptCount val="15"/>
                <c:pt idx="0">
                  <c:v>0.50490196078431404</c:v>
                </c:pt>
                <c:pt idx="1">
                  <c:v>7.3529411764705885E-2</c:v>
                </c:pt>
                <c:pt idx="2">
                  <c:v>0.11274509803921563</c:v>
                </c:pt>
                <c:pt idx="3">
                  <c:v>0.17156862745098045</c:v>
                </c:pt>
                <c:pt idx="4">
                  <c:v>1.9607843137254902E-2</c:v>
                </c:pt>
                <c:pt idx="5">
                  <c:v>0</c:v>
                </c:pt>
                <c:pt idx="6">
                  <c:v>3.9264705882352939</c:v>
                </c:pt>
                <c:pt idx="7">
                  <c:v>0.50490196078431404</c:v>
                </c:pt>
                <c:pt idx="8">
                  <c:v>0.27450980392156848</c:v>
                </c:pt>
                <c:pt idx="9">
                  <c:v>0.11274509803921563</c:v>
                </c:pt>
                <c:pt idx="10">
                  <c:v>1.4705882352941176E-2</c:v>
                </c:pt>
                <c:pt idx="11">
                  <c:v>0</c:v>
                </c:pt>
                <c:pt idx="12">
                  <c:v>0.27450980392156848</c:v>
                </c:pt>
                <c:pt idx="13">
                  <c:v>1.4705882352941176E-2</c:v>
                </c:pt>
                <c:pt idx="14">
                  <c:v>0</c:v>
                </c:pt>
              </c:numCache>
            </c:numRef>
          </c:val>
          <c:extLst>
            <c:ext xmlns:c16="http://schemas.microsoft.com/office/drawing/2014/chart" uri="{C3380CC4-5D6E-409C-BE32-E72D297353CC}">
              <c16:uniqueId val="{00000000-7A59-4CB9-8EEE-58C0382FA304}"/>
            </c:ext>
          </c:extLst>
        </c:ser>
        <c:ser>
          <c:idx val="1"/>
          <c:order val="1"/>
          <c:tx>
            <c:strRef>
              <c:f>'FCS-N'!$F$2</c:f>
              <c:strCache>
                <c:ptCount val="1"/>
                <c:pt idx="0">
                  <c:v>Acceptable</c:v>
                </c:pt>
              </c:strCache>
            </c:strRef>
          </c:tx>
          <c:spPr>
            <a:solidFill>
              <a:srgbClr val="ECE1B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'FCS-N'!$C$3:$D$17</c:f>
              <c:multiLvlStrCache>
                <c:ptCount val="15"/>
                <c:lvl>
                  <c:pt idx="0">
                    <c:v>Dairy </c:v>
                  </c:pt>
                  <c:pt idx="1">
                    <c:v>Orange vegetables</c:v>
                  </c:pt>
                  <c:pt idx="2">
                    <c:v>Eggs </c:v>
                  </c:pt>
                  <c:pt idx="3">
                    <c:v>Dark green leafy vegetables</c:v>
                  </c:pt>
                  <c:pt idx="4">
                    <c:v>Orange fruits</c:v>
                  </c:pt>
                  <c:pt idx="5">
                    <c:v>Organ meat</c:v>
                  </c:pt>
                  <c:pt idx="6">
                    <c:v>Pulses </c:v>
                  </c:pt>
                  <c:pt idx="7">
                    <c:v>Dairy </c:v>
                  </c:pt>
                  <c:pt idx="8">
                    <c:v>Flesh meat</c:v>
                  </c:pt>
                  <c:pt idx="9">
                    <c:v>Eggs </c:v>
                  </c:pt>
                  <c:pt idx="10">
                    <c:v>Fish</c:v>
                  </c:pt>
                  <c:pt idx="11">
                    <c:v>Organ meat</c:v>
                  </c:pt>
                  <c:pt idx="12">
                    <c:v>Flesh meat</c:v>
                  </c:pt>
                  <c:pt idx="13">
                    <c:v>Fish</c:v>
                  </c:pt>
                  <c:pt idx="14">
                    <c:v>Organ meat</c:v>
                  </c:pt>
                </c:lvl>
                <c:lvl>
                  <c:pt idx="0">
                    <c:v>Vitamin-A-rich foods</c:v>
                  </c:pt>
                  <c:pt idx="6">
                    <c:v>Protein-rich foods</c:v>
                  </c:pt>
                  <c:pt idx="12">
                    <c:v>Hem-iron-rich foods</c:v>
                  </c:pt>
                </c:lvl>
              </c:multiLvlStrCache>
            </c:multiLvlStrRef>
          </c:cat>
          <c:val>
            <c:numRef>
              <c:f>'FCS-N'!$F$3:$F$17</c:f>
              <c:numCache>
                <c:formatCode>###0.0</c:formatCode>
                <c:ptCount val="15"/>
                <c:pt idx="0">
                  <c:v>4.0697674418604661</c:v>
                </c:pt>
                <c:pt idx="1">
                  <c:v>0.90019379844961211</c:v>
                </c:pt>
                <c:pt idx="2">
                  <c:v>1.4137596899224818</c:v>
                </c:pt>
                <c:pt idx="3">
                  <c:v>1.1686046511627912</c:v>
                </c:pt>
                <c:pt idx="4">
                  <c:v>0.3585271317829456</c:v>
                </c:pt>
                <c:pt idx="5">
                  <c:v>3.6821705426356578E-2</c:v>
                </c:pt>
                <c:pt idx="6">
                  <c:v>5.7587209302325588</c:v>
                </c:pt>
                <c:pt idx="7">
                  <c:v>4.0697674418604661</c:v>
                </c:pt>
                <c:pt idx="8">
                  <c:v>1.8633720930232547</c:v>
                </c:pt>
                <c:pt idx="9">
                  <c:v>1.4137596899224818</c:v>
                </c:pt>
                <c:pt idx="10">
                  <c:v>0.1947674418604651</c:v>
                </c:pt>
                <c:pt idx="11">
                  <c:v>3.6821705426356578E-2</c:v>
                </c:pt>
                <c:pt idx="12">
                  <c:v>1.8633720930232547</c:v>
                </c:pt>
                <c:pt idx="13">
                  <c:v>0.1947674418604651</c:v>
                </c:pt>
                <c:pt idx="14">
                  <c:v>3.6821705426356578E-2</c:v>
                </c:pt>
              </c:numCache>
            </c:numRef>
          </c:val>
          <c:extLst>
            <c:ext xmlns:c16="http://schemas.microsoft.com/office/drawing/2014/chart" uri="{C3380CC4-5D6E-409C-BE32-E72D297353CC}">
              <c16:uniqueId val="{00000001-7A59-4CB9-8EEE-58C0382FA304}"/>
            </c:ext>
          </c:extLst>
        </c:ser>
        <c:dLbls>
          <c:dLblPos val="outEnd"/>
          <c:showLegendKey val="0"/>
          <c:showVal val="1"/>
          <c:showCatName val="0"/>
          <c:showSerName val="0"/>
          <c:showPercent val="0"/>
          <c:showBubbleSize val="0"/>
        </c:dLbls>
        <c:gapWidth val="182"/>
        <c:axId val="1562611359"/>
        <c:axId val="1559534591"/>
      </c:barChart>
      <c:catAx>
        <c:axId val="15626113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559534591"/>
        <c:crossesAt val="0"/>
        <c:auto val="1"/>
        <c:lblAlgn val="ctr"/>
        <c:lblOffset val="100"/>
        <c:noMultiLvlLbl val="0"/>
      </c:catAx>
      <c:valAx>
        <c:axId val="1559534591"/>
        <c:scaling>
          <c:orientation val="minMax"/>
          <c:max val="7"/>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a:t>Days of household consumption</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0" sourceLinked="1"/>
        <c:majorTickMark val="none"/>
        <c:minorTickMark val="none"/>
        <c:tickLblPos val="low"/>
        <c:spPr>
          <a:noFill/>
          <a:ln>
            <a:noFill/>
          </a:ln>
          <a:effectLst/>
        </c:spPr>
        <c:txPr>
          <a:bodyPr rot="-6000000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562611359"/>
        <c:crosses val="autoZero"/>
        <c:crossBetween val="between"/>
      </c:valAx>
      <c:spPr>
        <a:noFill/>
        <a:ln>
          <a:noFill/>
        </a:ln>
        <a:effectLst/>
      </c:spPr>
    </c:plotArea>
    <c:legend>
      <c:legendPos val="b"/>
      <c:layout>
        <c:manualLayout>
          <c:xMode val="edge"/>
          <c:yMode val="edge"/>
          <c:x val="8.8359718193120593E-2"/>
          <c:y val="0.82090623966121867"/>
          <c:w val="0.28194718265695673"/>
          <c:h val="9.746677022955421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sz="8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80_FB7FDA8C.xml><?xml version="1.0" encoding="utf-8"?>
<p188:cmLst xmlns:a="http://schemas.openxmlformats.org/drawingml/2006/main" xmlns:r="http://schemas.openxmlformats.org/officeDocument/2006/relationships" xmlns:p188="http://schemas.microsoft.com/office/powerpoint/2018/8/main">
  <p188:cm id="{3ACEC7BA-E2B6-4E21-8FC6-F92B5C50A21A}" authorId="{48B76E41-EE3A-55C5-FA23-E4EF01351F8D}" created="2023-11-23T16:10:53.194">
    <pc:sldMkLst xmlns:pc="http://schemas.microsoft.com/office/powerpoint/2013/main/command">
      <pc:docMk/>
      <pc:sldMk cId="4219460236" sldId="384"/>
    </pc:sldMkLst>
    <p188:txBody>
      <a:bodyPr/>
      <a:lstStyle/>
      <a:p>
        <a:r>
          <a:rPr lang="fr-FR"/>
          <a:t>Note to self: update once the correct script is approved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16/05/2024</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16/05/2024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Y"/>
          </a:p>
        </p:txBody>
      </p:sp>
      <p:sp>
        <p:nvSpPr>
          <p:cNvPr id="4" name="Slide Number Placeholder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86176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7884D-8063-894A-9B96-2E8B250142EB}" type="slidenum">
              <a:rPr lang="it-IT" smtClean="0"/>
              <a:t>12</a:t>
            </a:fld>
            <a:endParaRPr lang="it-IT"/>
          </a:p>
        </p:txBody>
      </p:sp>
    </p:spTree>
    <p:extLst>
      <p:ext uri="{BB962C8B-B14F-4D97-AF65-F5344CB8AC3E}">
        <p14:creationId xmlns:p14="http://schemas.microsoft.com/office/powerpoint/2010/main" val="4064234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spc="60">
                <a:solidFill>
                  <a:schemeClr val="accent2"/>
                </a:solidFill>
                <a:latin typeface="Open Sans" charset="0"/>
                <a:ea typeface="Open Sans" charset="0"/>
                <a:cs typeface="Open Sans" charset="0"/>
              </a:rPr>
              <a:t>IMPORTANT: </a:t>
            </a:r>
            <a:r>
              <a:rPr lang="en-US" spc="60">
                <a:latin typeface="Open Sans" charset="0"/>
                <a:ea typeface="Open Sans" charset="0"/>
                <a:cs typeface="Open Sans" charset="0"/>
              </a:rPr>
              <a:t>The FCS-N must still ask about the main groups as a separate question (in addition to the subgroups)! Under no circumstances should subgroups be summed up or the max value of the subgroups be taken. </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16</a:t>
            </a:fld>
            <a:endParaRPr lang="it-IT"/>
          </a:p>
        </p:txBody>
      </p:sp>
    </p:spTree>
    <p:extLst>
      <p:ext uri="{BB962C8B-B14F-4D97-AF65-F5344CB8AC3E}">
        <p14:creationId xmlns:p14="http://schemas.microsoft.com/office/powerpoint/2010/main" val="2700008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17</a:t>
            </a:fld>
            <a:endParaRPr lang="it-IT"/>
          </a:p>
        </p:txBody>
      </p:sp>
    </p:spTree>
    <p:extLst>
      <p:ext uri="{BB962C8B-B14F-4D97-AF65-F5344CB8AC3E}">
        <p14:creationId xmlns:p14="http://schemas.microsoft.com/office/powerpoint/2010/main" val="599007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21</a:t>
            </a:fld>
            <a:endParaRPr lang="it-IT"/>
          </a:p>
        </p:txBody>
      </p:sp>
    </p:spTree>
    <p:extLst>
      <p:ext uri="{BB962C8B-B14F-4D97-AF65-F5344CB8AC3E}">
        <p14:creationId xmlns:p14="http://schemas.microsoft.com/office/powerpoint/2010/main" val="201942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the training, it is suggested that the trainer update the list of examples in the PPT, as well as in the questionnaire itself. Ensure harmonization in the food items between modules: FCS, FCS-N, HDDS, MDDW, as relevant. </a:t>
            </a:r>
          </a:p>
        </p:txBody>
      </p:sp>
      <p:sp>
        <p:nvSpPr>
          <p:cNvPr id="4" name="Slide Number Placeholder 3"/>
          <p:cNvSpPr>
            <a:spLocks noGrp="1"/>
          </p:cNvSpPr>
          <p:nvPr>
            <p:ph type="sldNum" sz="quarter" idx="5"/>
          </p:nvPr>
        </p:nvSpPr>
        <p:spPr/>
        <p:txBody>
          <a:bodyPr/>
          <a:lstStyle/>
          <a:p>
            <a:fld id="{C227884D-8063-894A-9B96-2E8B250142EB}" type="slidenum">
              <a:rPr lang="it-IT" smtClean="0"/>
              <a:t>23</a:t>
            </a:fld>
            <a:endParaRPr lang="it-IT"/>
          </a:p>
        </p:txBody>
      </p:sp>
    </p:spTree>
    <p:extLst>
      <p:ext uri="{BB962C8B-B14F-4D97-AF65-F5344CB8AC3E}">
        <p14:creationId xmlns:p14="http://schemas.microsoft.com/office/powerpoint/2010/main" val="1597058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Some of the leading food staple items around the world are cassava, maize, plantains, potatoes, rice, sorghum, soybeans, white sweet potatoes, wheat, and yams.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24</a:t>
            </a:fld>
            <a:endParaRPr lang="it-IT"/>
          </a:p>
        </p:txBody>
      </p:sp>
    </p:spTree>
    <p:extLst>
      <p:ext uri="{BB962C8B-B14F-4D97-AF65-F5344CB8AC3E}">
        <p14:creationId xmlns:p14="http://schemas.microsoft.com/office/powerpoint/2010/main" val="440271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25</a:t>
            </a:fld>
            <a:endParaRPr lang="it-IT"/>
          </a:p>
        </p:txBody>
      </p:sp>
    </p:spTree>
    <p:extLst>
      <p:ext uri="{BB962C8B-B14F-4D97-AF65-F5344CB8AC3E}">
        <p14:creationId xmlns:p14="http://schemas.microsoft.com/office/powerpoint/2010/main" val="4161541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https://www.fao.org/dairy-production-products/products/en/ </a:t>
            </a:r>
          </a:p>
        </p:txBody>
      </p:sp>
      <p:sp>
        <p:nvSpPr>
          <p:cNvPr id="4" name="Slide Number Placeholder 3"/>
          <p:cNvSpPr>
            <a:spLocks noGrp="1"/>
          </p:cNvSpPr>
          <p:nvPr>
            <p:ph type="sldNum" sz="quarter" idx="5"/>
          </p:nvPr>
        </p:nvSpPr>
        <p:spPr/>
        <p:txBody>
          <a:bodyPr/>
          <a:lstStyle/>
          <a:p>
            <a:fld id="{C227884D-8063-894A-9B96-2E8B250142EB}" type="slidenum">
              <a:rPr lang="it-IT" smtClean="0"/>
              <a:t>26</a:t>
            </a:fld>
            <a:endParaRPr lang="it-IT"/>
          </a:p>
        </p:txBody>
      </p:sp>
    </p:spTree>
    <p:extLst>
      <p:ext uri="{BB962C8B-B14F-4D97-AF65-F5344CB8AC3E}">
        <p14:creationId xmlns:p14="http://schemas.microsoft.com/office/powerpoint/2010/main" val="961274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27</a:t>
            </a:fld>
            <a:endParaRPr lang="it-IT"/>
          </a:p>
        </p:txBody>
      </p:sp>
    </p:spTree>
    <p:extLst>
      <p:ext uri="{BB962C8B-B14F-4D97-AF65-F5344CB8AC3E}">
        <p14:creationId xmlns:p14="http://schemas.microsoft.com/office/powerpoint/2010/main" val="586442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28</a:t>
            </a:fld>
            <a:endParaRPr lang="it-IT"/>
          </a:p>
        </p:txBody>
      </p:sp>
    </p:spTree>
    <p:extLst>
      <p:ext uri="{BB962C8B-B14F-4D97-AF65-F5344CB8AC3E}">
        <p14:creationId xmlns:p14="http://schemas.microsoft.com/office/powerpoint/2010/main" val="134143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a:t>
            </a:fld>
            <a:endParaRPr lang="it-IT"/>
          </a:p>
        </p:txBody>
      </p:sp>
    </p:spTree>
    <p:extLst>
      <p:ext uri="{BB962C8B-B14F-4D97-AF65-F5344CB8AC3E}">
        <p14:creationId xmlns:p14="http://schemas.microsoft.com/office/powerpoint/2010/main" val="418951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29</a:t>
            </a:fld>
            <a:endParaRPr lang="it-IT"/>
          </a:p>
        </p:txBody>
      </p:sp>
    </p:spTree>
    <p:extLst>
      <p:ext uri="{BB962C8B-B14F-4D97-AF65-F5344CB8AC3E}">
        <p14:creationId xmlns:p14="http://schemas.microsoft.com/office/powerpoint/2010/main" val="609850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30</a:t>
            </a:fld>
            <a:endParaRPr lang="it-IT"/>
          </a:p>
        </p:txBody>
      </p:sp>
    </p:spTree>
    <p:extLst>
      <p:ext uri="{BB962C8B-B14F-4D97-AF65-F5344CB8AC3E}">
        <p14:creationId xmlns:p14="http://schemas.microsoft.com/office/powerpoint/2010/main" val="1981878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31</a:t>
            </a:fld>
            <a:endParaRPr lang="it-IT"/>
          </a:p>
        </p:txBody>
      </p:sp>
    </p:spTree>
    <p:extLst>
      <p:ext uri="{BB962C8B-B14F-4D97-AF65-F5344CB8AC3E}">
        <p14:creationId xmlns:p14="http://schemas.microsoft.com/office/powerpoint/2010/main" val="218046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33</a:t>
            </a:fld>
            <a:endParaRPr lang="it-IT"/>
          </a:p>
        </p:txBody>
      </p:sp>
    </p:spTree>
    <p:extLst>
      <p:ext uri="{BB962C8B-B14F-4D97-AF65-F5344CB8AC3E}">
        <p14:creationId xmlns:p14="http://schemas.microsoft.com/office/powerpoint/2010/main" val="3183599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34</a:t>
            </a:fld>
            <a:endParaRPr lang="it-IT"/>
          </a:p>
        </p:txBody>
      </p:sp>
    </p:spTree>
    <p:extLst>
      <p:ext uri="{BB962C8B-B14F-4D97-AF65-F5344CB8AC3E}">
        <p14:creationId xmlns:p14="http://schemas.microsoft.com/office/powerpoint/2010/main" val="2081804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35</a:t>
            </a:fld>
            <a:endParaRPr lang="it-IT"/>
          </a:p>
        </p:txBody>
      </p:sp>
    </p:spTree>
    <p:extLst>
      <p:ext uri="{BB962C8B-B14F-4D97-AF65-F5344CB8AC3E}">
        <p14:creationId xmlns:p14="http://schemas.microsoft.com/office/powerpoint/2010/main" val="49398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36</a:t>
            </a:fld>
            <a:endParaRPr lang="it-IT"/>
          </a:p>
        </p:txBody>
      </p:sp>
    </p:spTree>
    <p:extLst>
      <p:ext uri="{BB962C8B-B14F-4D97-AF65-F5344CB8AC3E}">
        <p14:creationId xmlns:p14="http://schemas.microsoft.com/office/powerpoint/2010/main" val="727669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37</a:t>
            </a:fld>
            <a:endParaRPr lang="it-IT"/>
          </a:p>
        </p:txBody>
      </p:sp>
    </p:spTree>
    <p:extLst>
      <p:ext uri="{BB962C8B-B14F-4D97-AF65-F5344CB8AC3E}">
        <p14:creationId xmlns:p14="http://schemas.microsoft.com/office/powerpoint/2010/main" val="1316991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39</a:t>
            </a:fld>
            <a:endParaRPr lang="it-IT"/>
          </a:p>
        </p:txBody>
      </p:sp>
    </p:spTree>
    <p:extLst>
      <p:ext uri="{BB962C8B-B14F-4D97-AF65-F5344CB8AC3E}">
        <p14:creationId xmlns:p14="http://schemas.microsoft.com/office/powerpoint/2010/main" val="3621314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40</a:t>
            </a:fld>
            <a:endParaRPr lang="it-IT"/>
          </a:p>
        </p:txBody>
      </p:sp>
    </p:spTree>
    <p:extLst>
      <p:ext uri="{BB962C8B-B14F-4D97-AF65-F5344CB8AC3E}">
        <p14:creationId xmlns:p14="http://schemas.microsoft.com/office/powerpoint/2010/main" val="2412402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41</a:t>
            </a:fld>
            <a:endParaRPr lang="it-IT"/>
          </a:p>
        </p:txBody>
      </p:sp>
    </p:spTree>
    <p:extLst>
      <p:ext uri="{BB962C8B-B14F-4D97-AF65-F5344CB8AC3E}">
        <p14:creationId xmlns:p14="http://schemas.microsoft.com/office/powerpoint/2010/main" val="130066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42</a:t>
            </a:fld>
            <a:endParaRPr lang="it-IT"/>
          </a:p>
        </p:txBody>
      </p:sp>
    </p:spTree>
    <p:extLst>
      <p:ext uri="{BB962C8B-B14F-4D97-AF65-F5344CB8AC3E}">
        <p14:creationId xmlns:p14="http://schemas.microsoft.com/office/powerpoint/2010/main" val="3787835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43</a:t>
            </a:fld>
            <a:endParaRPr lang="it-IT"/>
          </a:p>
        </p:txBody>
      </p:sp>
    </p:spTree>
    <p:extLst>
      <p:ext uri="{BB962C8B-B14F-4D97-AF65-F5344CB8AC3E}">
        <p14:creationId xmlns:p14="http://schemas.microsoft.com/office/powerpoint/2010/main" val="1995584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44</a:t>
            </a:fld>
            <a:endParaRPr lang="it-IT"/>
          </a:p>
        </p:txBody>
      </p:sp>
    </p:spTree>
    <p:extLst>
      <p:ext uri="{BB962C8B-B14F-4D97-AF65-F5344CB8AC3E}">
        <p14:creationId xmlns:p14="http://schemas.microsoft.com/office/powerpoint/2010/main" val="1084602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45</a:t>
            </a:fld>
            <a:endParaRPr lang="it-IT"/>
          </a:p>
        </p:txBody>
      </p:sp>
    </p:spTree>
    <p:extLst>
      <p:ext uri="{BB962C8B-B14F-4D97-AF65-F5344CB8AC3E}">
        <p14:creationId xmlns:p14="http://schemas.microsoft.com/office/powerpoint/2010/main" val="4230028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46</a:t>
            </a:fld>
            <a:endParaRPr lang="it-IT"/>
          </a:p>
        </p:txBody>
      </p:sp>
    </p:spTree>
    <p:extLst>
      <p:ext uri="{BB962C8B-B14F-4D97-AF65-F5344CB8AC3E}">
        <p14:creationId xmlns:p14="http://schemas.microsoft.com/office/powerpoint/2010/main" val="2511260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47</a:t>
            </a:fld>
            <a:endParaRPr lang="it-IT"/>
          </a:p>
        </p:txBody>
      </p:sp>
    </p:spTree>
    <p:extLst>
      <p:ext uri="{BB962C8B-B14F-4D97-AF65-F5344CB8AC3E}">
        <p14:creationId xmlns:p14="http://schemas.microsoft.com/office/powerpoint/2010/main" val="845215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48</a:t>
            </a:fld>
            <a:endParaRPr lang="it-IT"/>
          </a:p>
        </p:txBody>
      </p:sp>
    </p:spTree>
    <p:extLst>
      <p:ext uri="{BB962C8B-B14F-4D97-AF65-F5344CB8AC3E}">
        <p14:creationId xmlns:p14="http://schemas.microsoft.com/office/powerpoint/2010/main" val="3083754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E.g., If a household consumed eggs at breakfast and meat at lunch on the same day, this is considered as one day of animal protein consumption (meat, egg, fish). Similarly, if a household consumed bread every day in the past 7 days this is considered a 7 day of cereals consumption regardless if they consumed rice or any other cereal products or not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50</a:t>
            </a:fld>
            <a:endParaRPr lang="it-IT"/>
          </a:p>
        </p:txBody>
      </p:sp>
    </p:spTree>
    <p:extLst>
      <p:ext uri="{BB962C8B-B14F-4D97-AF65-F5344CB8AC3E}">
        <p14:creationId xmlns:p14="http://schemas.microsoft.com/office/powerpoint/2010/main" val="2731493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51</a:t>
            </a:fld>
            <a:endParaRPr lang="it-IT"/>
          </a:p>
        </p:txBody>
      </p:sp>
    </p:spTree>
    <p:extLst>
      <p:ext uri="{BB962C8B-B14F-4D97-AF65-F5344CB8AC3E}">
        <p14:creationId xmlns:p14="http://schemas.microsoft.com/office/powerpoint/2010/main" val="195460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a:t>
            </a:fld>
            <a:endParaRPr lang="it-IT"/>
          </a:p>
        </p:txBody>
      </p:sp>
    </p:spTree>
    <p:extLst>
      <p:ext uri="{BB962C8B-B14F-4D97-AF65-F5344CB8AC3E}">
        <p14:creationId xmlns:p14="http://schemas.microsoft.com/office/powerpoint/2010/main" val="3205314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52</a:t>
            </a:fld>
            <a:endParaRPr lang="it-IT"/>
          </a:p>
        </p:txBody>
      </p:sp>
    </p:spTree>
    <p:extLst>
      <p:ext uri="{BB962C8B-B14F-4D97-AF65-F5344CB8AC3E}">
        <p14:creationId xmlns:p14="http://schemas.microsoft.com/office/powerpoint/2010/main" val="3918311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53</a:t>
            </a:fld>
            <a:endParaRPr lang="it-IT"/>
          </a:p>
        </p:txBody>
      </p:sp>
    </p:spTree>
    <p:extLst>
      <p:ext uri="{BB962C8B-B14F-4D97-AF65-F5344CB8AC3E}">
        <p14:creationId xmlns:p14="http://schemas.microsoft.com/office/powerpoint/2010/main" val="123744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54</a:t>
            </a:fld>
            <a:endParaRPr lang="it-IT"/>
          </a:p>
        </p:txBody>
      </p:sp>
    </p:spTree>
    <p:extLst>
      <p:ext uri="{BB962C8B-B14F-4D97-AF65-F5344CB8AC3E}">
        <p14:creationId xmlns:p14="http://schemas.microsoft.com/office/powerpoint/2010/main" val="1239330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E.g., If a household reported consuming fish on a particular day in the last 7 days, then enumerators must probe to understand the quantities consumed. First by asking whether it was consumed by the majority of the household and if yes, then was it the main ingredient of the meal or used as a condiment? And can it be a stand-alone dish for the household? Or is it used to adjust the </a:t>
            </a:r>
            <a:r>
              <a:rPr lang="en-US" sz="1200" spc="60" err="1"/>
              <a:t>flavour</a:t>
            </a:r>
            <a:r>
              <a:rPr lang="en-US" sz="1200" spc="60"/>
              <a:t> of the meal? If used to adjust the </a:t>
            </a:r>
            <a:r>
              <a:rPr lang="en-US" sz="1200" spc="60" err="1"/>
              <a:t>flavour</a:t>
            </a:r>
            <a:r>
              <a:rPr lang="en-US" sz="1200" spc="60"/>
              <a:t> then it can only be reported under condiments. </a:t>
            </a:r>
            <a:endParaRPr lang="en-US"/>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55</a:t>
            </a:fld>
            <a:endParaRPr lang="it-IT"/>
          </a:p>
        </p:txBody>
      </p:sp>
    </p:spTree>
    <p:extLst>
      <p:ext uri="{BB962C8B-B14F-4D97-AF65-F5344CB8AC3E}">
        <p14:creationId xmlns:p14="http://schemas.microsoft.com/office/powerpoint/2010/main" val="1696296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56</a:t>
            </a:fld>
            <a:endParaRPr lang="it-IT"/>
          </a:p>
        </p:txBody>
      </p:sp>
    </p:spTree>
    <p:extLst>
      <p:ext uri="{BB962C8B-B14F-4D97-AF65-F5344CB8AC3E}">
        <p14:creationId xmlns:p14="http://schemas.microsoft.com/office/powerpoint/2010/main" val="2729591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sz="1200">
                <a:effectLst/>
                <a:latin typeface="Open Sans" panose="020B0606030504020204" pitchFamily="34" charset="0"/>
                <a:ea typeface="SimSun" panose="02010600030101010101" pitchFamily="2" charset="-122"/>
              </a:rPr>
              <a:t>During the enumerator training, discuss "</a:t>
            </a:r>
            <a:r>
              <a:rPr lang="en-GB" sz="1200" b="1">
                <a:effectLst/>
                <a:latin typeface="Open Sans" panose="020B0606030504020204" pitchFamily="34" charset="0"/>
                <a:ea typeface="SimSun" panose="02010600030101010101" pitchFamily="2" charset="-122"/>
              </a:rPr>
              <a:t>normal” consumption habits</a:t>
            </a:r>
            <a:r>
              <a:rPr lang="en-GB" sz="1200">
                <a:effectLst/>
                <a:latin typeface="Open Sans" panose="020B0606030504020204" pitchFamily="34" charset="0"/>
                <a:ea typeface="SimSun" panose="02010600030101010101" pitchFamily="2" charset="-122"/>
              </a:rPr>
              <a:t> by area and population group (e.g., religion, etc…) to enable enumerators to probe respondents properly regarding food consumption and spending. </a:t>
            </a:r>
            <a:endParaRPr lang="en-GB" sz="1200">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57</a:t>
            </a:fld>
            <a:endParaRPr lang="it-IT"/>
          </a:p>
        </p:txBody>
      </p:sp>
    </p:spTree>
    <p:extLst>
      <p:ext uri="{BB962C8B-B14F-4D97-AF65-F5344CB8AC3E}">
        <p14:creationId xmlns:p14="http://schemas.microsoft.com/office/powerpoint/2010/main" val="2276307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58</a:t>
            </a:fld>
            <a:endParaRPr lang="it-IT"/>
          </a:p>
        </p:txBody>
      </p:sp>
    </p:spTree>
    <p:extLst>
      <p:ext uri="{BB962C8B-B14F-4D97-AF65-F5344CB8AC3E}">
        <p14:creationId xmlns:p14="http://schemas.microsoft.com/office/powerpoint/2010/main" val="36054582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59</a:t>
            </a:fld>
            <a:endParaRPr lang="it-IT"/>
          </a:p>
        </p:txBody>
      </p:sp>
    </p:spTree>
    <p:extLst>
      <p:ext uri="{BB962C8B-B14F-4D97-AF65-F5344CB8AC3E}">
        <p14:creationId xmlns:p14="http://schemas.microsoft.com/office/powerpoint/2010/main" val="2683453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C1674-2F3B-970F-3CF6-7B27E2FD9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B86CD-2D27-D6D2-E723-2C253D49E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75BC6-C634-B581-4EE4-34FD36C3DF0C}"/>
              </a:ext>
            </a:extLst>
          </p:cNvPr>
          <p:cNvSpPr>
            <a:spLocks noGrp="1"/>
          </p:cNvSpPr>
          <p:nvPr>
            <p:ph type="body" idx="1"/>
          </p:nvPr>
        </p:nvSpPr>
        <p:spPr/>
        <p:txBody>
          <a:bodyPr/>
          <a:lstStyle/>
          <a:p>
            <a:r>
              <a:rPr lang="en-US">
                <a:cs typeface="Calibri"/>
              </a:rPr>
              <a:t>Let’s talk about the calculation per se now….and let’s start by clarifying something very important…</a:t>
            </a:r>
          </a:p>
          <a:p>
            <a:endParaRPr lang="en-US">
              <a:cs typeface="Calibri"/>
            </a:endParaRPr>
          </a:p>
          <a:p>
            <a:r>
              <a:rPr lang="en-US">
                <a:cs typeface="Calibri"/>
              </a:rPr>
              <a:t>…</a:t>
            </a:r>
          </a:p>
          <a:p>
            <a:endParaRPr lang="en-US">
              <a:cs typeface="Calibri"/>
            </a:endParaRPr>
          </a:p>
          <a:p>
            <a:r>
              <a:rPr lang="en-US">
                <a:cs typeface="Calibri"/>
              </a:rPr>
              <a:t>So how do you choose within each level? …</a:t>
            </a:r>
          </a:p>
        </p:txBody>
      </p:sp>
      <p:sp>
        <p:nvSpPr>
          <p:cNvPr id="4" name="Slide Number Placeholder 3">
            <a:extLst>
              <a:ext uri="{FF2B5EF4-FFF2-40B4-BE49-F238E27FC236}">
                <a16:creationId xmlns:a16="http://schemas.microsoft.com/office/drawing/2014/main" id="{46438C61-1DBE-C624-9C66-D178C93990D0}"/>
              </a:ext>
            </a:extLst>
          </p:cNvPr>
          <p:cNvSpPr>
            <a:spLocks noGrp="1"/>
          </p:cNvSpPr>
          <p:nvPr>
            <p:ph type="sldNum" sz="quarter" idx="5"/>
          </p:nvPr>
        </p:nvSpPr>
        <p:spPr/>
        <p:txBody>
          <a:bodyPr/>
          <a:lstStyle/>
          <a:p>
            <a:fld id="{C227884D-8063-894A-9B96-2E8B250142EB}" type="slidenum">
              <a:rPr lang="it-IT" smtClean="0"/>
              <a:t>60</a:t>
            </a:fld>
            <a:endParaRPr lang="it-IT"/>
          </a:p>
        </p:txBody>
      </p:sp>
    </p:spTree>
    <p:extLst>
      <p:ext uri="{BB962C8B-B14F-4D97-AF65-F5344CB8AC3E}">
        <p14:creationId xmlns:p14="http://schemas.microsoft.com/office/powerpoint/2010/main" val="3723051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61</a:t>
            </a:fld>
            <a:endParaRPr lang="it-IT"/>
          </a:p>
        </p:txBody>
      </p:sp>
    </p:spTree>
    <p:extLst>
      <p:ext uri="{BB962C8B-B14F-4D97-AF65-F5344CB8AC3E}">
        <p14:creationId xmlns:p14="http://schemas.microsoft.com/office/powerpoint/2010/main" val="383548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28087375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62</a:t>
            </a:fld>
            <a:endParaRPr lang="it-IT"/>
          </a:p>
        </p:txBody>
      </p:sp>
    </p:spTree>
    <p:extLst>
      <p:ext uri="{BB962C8B-B14F-4D97-AF65-F5344CB8AC3E}">
        <p14:creationId xmlns:p14="http://schemas.microsoft.com/office/powerpoint/2010/main" val="20818775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63</a:t>
            </a:fld>
            <a:endParaRPr lang="it-IT"/>
          </a:p>
        </p:txBody>
      </p:sp>
    </p:spTree>
    <p:extLst>
      <p:ext uri="{BB962C8B-B14F-4D97-AF65-F5344CB8AC3E}">
        <p14:creationId xmlns:p14="http://schemas.microsoft.com/office/powerpoint/2010/main" val="30852382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64</a:t>
            </a:fld>
            <a:endParaRPr lang="it-IT"/>
          </a:p>
        </p:txBody>
      </p:sp>
    </p:spTree>
    <p:extLst>
      <p:ext uri="{BB962C8B-B14F-4D97-AF65-F5344CB8AC3E}">
        <p14:creationId xmlns:p14="http://schemas.microsoft.com/office/powerpoint/2010/main" val="2997407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66</a:t>
            </a:fld>
            <a:endParaRPr lang="it-IT"/>
          </a:p>
        </p:txBody>
      </p:sp>
    </p:spTree>
    <p:extLst>
      <p:ext uri="{BB962C8B-B14F-4D97-AF65-F5344CB8AC3E}">
        <p14:creationId xmlns:p14="http://schemas.microsoft.com/office/powerpoint/2010/main" val="1923190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69</a:t>
            </a:fld>
            <a:endParaRPr lang="it-IT"/>
          </a:p>
        </p:txBody>
      </p:sp>
    </p:spTree>
    <p:extLst>
      <p:ext uri="{BB962C8B-B14F-4D97-AF65-F5344CB8AC3E}">
        <p14:creationId xmlns:p14="http://schemas.microsoft.com/office/powerpoint/2010/main" val="21587851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70</a:t>
            </a:fld>
            <a:endParaRPr lang="it-IT"/>
          </a:p>
        </p:txBody>
      </p:sp>
    </p:spTree>
    <p:extLst>
      <p:ext uri="{BB962C8B-B14F-4D97-AF65-F5344CB8AC3E}">
        <p14:creationId xmlns:p14="http://schemas.microsoft.com/office/powerpoint/2010/main" val="1499768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If this opportunity is missed during the data cleaning phase, data analysts must ensure data quality through the triangulation of responses. Refer to the data quality assurance guidance note for more information.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71</a:t>
            </a:fld>
            <a:endParaRPr lang="it-IT"/>
          </a:p>
        </p:txBody>
      </p:sp>
    </p:spTree>
    <p:extLst>
      <p:ext uri="{BB962C8B-B14F-4D97-AF65-F5344CB8AC3E}">
        <p14:creationId xmlns:p14="http://schemas.microsoft.com/office/powerpoint/2010/main" val="5329791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72</a:t>
            </a:fld>
            <a:endParaRPr lang="it-IT"/>
          </a:p>
        </p:txBody>
      </p:sp>
    </p:spTree>
    <p:extLst>
      <p:ext uri="{BB962C8B-B14F-4D97-AF65-F5344CB8AC3E}">
        <p14:creationId xmlns:p14="http://schemas.microsoft.com/office/powerpoint/2010/main" val="22571853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74</a:t>
            </a:fld>
            <a:endParaRPr lang="it-IT"/>
          </a:p>
        </p:txBody>
      </p:sp>
    </p:spTree>
    <p:extLst>
      <p:ext uri="{BB962C8B-B14F-4D97-AF65-F5344CB8AC3E}">
        <p14:creationId xmlns:p14="http://schemas.microsoft.com/office/powerpoint/2010/main" val="10126553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75</a:t>
            </a:fld>
            <a:endParaRPr lang="it-IT"/>
          </a:p>
        </p:txBody>
      </p:sp>
    </p:spTree>
    <p:extLst>
      <p:ext uri="{BB962C8B-B14F-4D97-AF65-F5344CB8AC3E}">
        <p14:creationId xmlns:p14="http://schemas.microsoft.com/office/powerpoint/2010/main" val="398854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1025732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ffffffff</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76</a:t>
            </a:fld>
            <a:endParaRPr lang="it-IT"/>
          </a:p>
        </p:txBody>
      </p:sp>
    </p:spTree>
    <p:extLst>
      <p:ext uri="{BB962C8B-B14F-4D97-AF65-F5344CB8AC3E}">
        <p14:creationId xmlns:p14="http://schemas.microsoft.com/office/powerpoint/2010/main" val="4138422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77</a:t>
            </a:fld>
            <a:endParaRPr lang="it-IT"/>
          </a:p>
        </p:txBody>
      </p:sp>
    </p:spTree>
    <p:extLst>
      <p:ext uri="{BB962C8B-B14F-4D97-AF65-F5344CB8AC3E}">
        <p14:creationId xmlns:p14="http://schemas.microsoft.com/office/powerpoint/2010/main" val="1526545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78</a:t>
            </a:fld>
            <a:endParaRPr lang="it-IT"/>
          </a:p>
        </p:txBody>
      </p:sp>
    </p:spTree>
    <p:extLst>
      <p:ext uri="{BB962C8B-B14F-4D97-AF65-F5344CB8AC3E}">
        <p14:creationId xmlns:p14="http://schemas.microsoft.com/office/powerpoint/2010/main" val="11048946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79</a:t>
            </a:fld>
            <a:endParaRPr lang="it-IT"/>
          </a:p>
        </p:txBody>
      </p:sp>
    </p:spTree>
    <p:extLst>
      <p:ext uri="{BB962C8B-B14F-4D97-AF65-F5344CB8AC3E}">
        <p14:creationId xmlns:p14="http://schemas.microsoft.com/office/powerpoint/2010/main" val="9161636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80</a:t>
            </a:fld>
            <a:endParaRPr lang="it-IT"/>
          </a:p>
        </p:txBody>
      </p:sp>
    </p:spTree>
    <p:extLst>
      <p:ext uri="{BB962C8B-B14F-4D97-AF65-F5344CB8AC3E}">
        <p14:creationId xmlns:p14="http://schemas.microsoft.com/office/powerpoint/2010/main" val="603399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81</a:t>
            </a:fld>
            <a:endParaRPr lang="it-IT"/>
          </a:p>
        </p:txBody>
      </p:sp>
    </p:spTree>
    <p:extLst>
      <p:ext uri="{BB962C8B-B14F-4D97-AF65-F5344CB8AC3E}">
        <p14:creationId xmlns:p14="http://schemas.microsoft.com/office/powerpoint/2010/main" val="1447207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82</a:t>
            </a:fld>
            <a:endParaRPr lang="it-IT"/>
          </a:p>
        </p:txBody>
      </p:sp>
    </p:spTree>
    <p:extLst>
      <p:ext uri="{BB962C8B-B14F-4D97-AF65-F5344CB8AC3E}">
        <p14:creationId xmlns:p14="http://schemas.microsoft.com/office/powerpoint/2010/main" val="238316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83</a:t>
            </a:fld>
            <a:endParaRPr lang="it-IT"/>
          </a:p>
        </p:txBody>
      </p:sp>
    </p:spTree>
    <p:extLst>
      <p:ext uri="{BB962C8B-B14F-4D97-AF65-F5344CB8AC3E}">
        <p14:creationId xmlns:p14="http://schemas.microsoft.com/office/powerpoint/2010/main" val="35834523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85</a:t>
            </a:fld>
            <a:endParaRPr lang="it-IT"/>
          </a:p>
        </p:txBody>
      </p:sp>
    </p:spTree>
    <p:extLst>
      <p:ext uri="{BB962C8B-B14F-4D97-AF65-F5344CB8AC3E}">
        <p14:creationId xmlns:p14="http://schemas.microsoft.com/office/powerpoint/2010/main" val="4500998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86</a:t>
            </a:fld>
            <a:endParaRPr lang="it-IT"/>
          </a:p>
        </p:txBody>
      </p:sp>
    </p:spTree>
    <p:extLst>
      <p:ext uri="{BB962C8B-B14F-4D97-AF65-F5344CB8AC3E}">
        <p14:creationId xmlns:p14="http://schemas.microsoft.com/office/powerpoint/2010/main" val="1668380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9</a:t>
            </a:fld>
            <a:endParaRPr lang="it-IT"/>
          </a:p>
        </p:txBody>
      </p:sp>
    </p:spTree>
    <p:extLst>
      <p:ext uri="{BB962C8B-B14F-4D97-AF65-F5344CB8AC3E}">
        <p14:creationId xmlns:p14="http://schemas.microsoft.com/office/powerpoint/2010/main" val="8422921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87</a:t>
            </a:fld>
            <a:endParaRPr lang="it-IT"/>
          </a:p>
        </p:txBody>
      </p:sp>
    </p:spTree>
    <p:extLst>
      <p:ext uri="{BB962C8B-B14F-4D97-AF65-F5344CB8AC3E}">
        <p14:creationId xmlns:p14="http://schemas.microsoft.com/office/powerpoint/2010/main" val="16766397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spc="60">
                <a:latin typeface="Open Sans" charset="0"/>
                <a:ea typeface="Open Sans" charset="0"/>
                <a:cs typeface="Open Sans" charset="0"/>
              </a:rPr>
              <a:t>As the purpose of the analysis is to assess nutrient inadequacy by looking at the frequencies of consumption of food groups rich in the nutrients of interest, we first need to create the nutrient rich food groups. This is done simply summing up the consumption frequency of the food subgroups belonging to each nutrient rich food group, following the FCS module (Annex I). See the example Table 5 for vitamin A-rich foods, which should be repeated for protein-rich foods and hem iron-rich foods.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88</a:t>
            </a:fld>
            <a:endParaRPr lang="it-IT"/>
          </a:p>
        </p:txBody>
      </p:sp>
    </p:spTree>
    <p:extLst>
      <p:ext uri="{BB962C8B-B14F-4D97-AF65-F5344CB8AC3E}">
        <p14:creationId xmlns:p14="http://schemas.microsoft.com/office/powerpoint/2010/main" val="37658203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spc="60">
                <a:latin typeface="Open Sans" charset="0"/>
                <a:ea typeface="Open Sans" charset="0"/>
                <a:cs typeface="Open Sans" charset="0"/>
              </a:rPr>
              <a:t>As the purpose of the analysis is to assess nutrient inadequacy by looking at the frequencies of consumption of food groups rich in the nutrients of interest, we first need to create the nutrient rich food groups. This is done simply summing up the consumption frequency of the food subgroups belonging to each nutrient rich food group, following the FCS module (Annex I). See the example Table 5 for vitamin A-rich foods, which should be repeated for protein-rich foods and hem iron-rich foods.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89</a:t>
            </a:fld>
            <a:endParaRPr lang="it-IT"/>
          </a:p>
        </p:txBody>
      </p:sp>
    </p:spTree>
    <p:extLst>
      <p:ext uri="{BB962C8B-B14F-4D97-AF65-F5344CB8AC3E}">
        <p14:creationId xmlns:p14="http://schemas.microsoft.com/office/powerpoint/2010/main" val="31723642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91</a:t>
            </a:fld>
            <a:endParaRPr lang="it-IT"/>
          </a:p>
        </p:txBody>
      </p:sp>
    </p:spTree>
    <p:extLst>
      <p:ext uri="{BB962C8B-B14F-4D97-AF65-F5344CB8AC3E}">
        <p14:creationId xmlns:p14="http://schemas.microsoft.com/office/powerpoint/2010/main" val="31348376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92</a:t>
            </a:fld>
            <a:endParaRPr lang="it-IT"/>
          </a:p>
        </p:txBody>
      </p:sp>
    </p:spTree>
    <p:extLst>
      <p:ext uri="{BB962C8B-B14F-4D97-AF65-F5344CB8AC3E}">
        <p14:creationId xmlns:p14="http://schemas.microsoft.com/office/powerpoint/2010/main" val="41828986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93</a:t>
            </a:fld>
            <a:endParaRPr lang="it-IT"/>
          </a:p>
        </p:txBody>
      </p:sp>
    </p:spTree>
    <p:extLst>
      <p:ext uri="{BB962C8B-B14F-4D97-AF65-F5344CB8AC3E}">
        <p14:creationId xmlns:p14="http://schemas.microsoft.com/office/powerpoint/2010/main" val="3290569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95</a:t>
            </a:fld>
            <a:endParaRPr lang="it-IT"/>
          </a:p>
        </p:txBody>
      </p:sp>
    </p:spTree>
    <p:extLst>
      <p:ext uri="{BB962C8B-B14F-4D97-AF65-F5344CB8AC3E}">
        <p14:creationId xmlns:p14="http://schemas.microsoft.com/office/powerpoint/2010/main" val="39099499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96</a:t>
            </a:fld>
            <a:endParaRPr lang="it-IT"/>
          </a:p>
        </p:txBody>
      </p:sp>
    </p:spTree>
    <p:extLst>
      <p:ext uri="{BB962C8B-B14F-4D97-AF65-F5344CB8AC3E}">
        <p14:creationId xmlns:p14="http://schemas.microsoft.com/office/powerpoint/2010/main" val="14842218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97</a:t>
            </a:fld>
            <a:endParaRPr lang="it-IT"/>
          </a:p>
        </p:txBody>
      </p:sp>
    </p:spTree>
    <p:extLst>
      <p:ext uri="{BB962C8B-B14F-4D97-AF65-F5344CB8AC3E}">
        <p14:creationId xmlns:p14="http://schemas.microsoft.com/office/powerpoint/2010/main" val="42774907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98</a:t>
            </a:fld>
            <a:endParaRPr lang="it-IT"/>
          </a:p>
        </p:txBody>
      </p:sp>
    </p:spTree>
    <p:extLst>
      <p:ext uri="{BB962C8B-B14F-4D97-AF65-F5344CB8AC3E}">
        <p14:creationId xmlns:p14="http://schemas.microsoft.com/office/powerpoint/2010/main" val="1354708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10</a:t>
            </a:fld>
            <a:endParaRPr lang="it-IT"/>
          </a:p>
        </p:txBody>
      </p:sp>
    </p:spTree>
    <p:extLst>
      <p:ext uri="{BB962C8B-B14F-4D97-AF65-F5344CB8AC3E}">
        <p14:creationId xmlns:p14="http://schemas.microsoft.com/office/powerpoint/2010/main" val="26657013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100</a:t>
            </a:fld>
            <a:endParaRPr lang="it-IT"/>
          </a:p>
        </p:txBody>
      </p:sp>
    </p:spTree>
    <p:extLst>
      <p:ext uri="{BB962C8B-B14F-4D97-AF65-F5344CB8AC3E}">
        <p14:creationId xmlns:p14="http://schemas.microsoft.com/office/powerpoint/2010/main" val="876447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101</a:t>
            </a:fld>
            <a:endParaRPr lang="it-IT"/>
          </a:p>
        </p:txBody>
      </p:sp>
    </p:spTree>
    <p:extLst>
      <p:ext uri="{BB962C8B-B14F-4D97-AF65-F5344CB8AC3E}">
        <p14:creationId xmlns:p14="http://schemas.microsoft.com/office/powerpoint/2010/main" val="298914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11</a:t>
            </a:fld>
            <a:endParaRPr lang="it-IT"/>
          </a:p>
        </p:txBody>
      </p:sp>
    </p:spTree>
    <p:extLst>
      <p:ext uri="{BB962C8B-B14F-4D97-AF65-F5344CB8AC3E}">
        <p14:creationId xmlns:p14="http://schemas.microsoft.com/office/powerpoint/2010/main" val="1794989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userDrawn="1"/>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15369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214542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4070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45E43B2A-AD48-1C47-BB21-AA2602857130}"/>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9211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GB"/>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622D786E-D5DB-B346-B2FA-981C681ADAA2}"/>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1357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Year Month</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pPr/>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8184246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2" r:id="rId4"/>
    <p:sldLayoutId id="2147483673" r:id="rId5"/>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resources.vam.wfp.org/data-analysis/quantitative/food-security/food-consumption-score"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01.xml.rels><?xml version="1.0" encoding="UTF-8" standalone="yes"?>
<Relationships xmlns="http://schemas.openxmlformats.org/package/2006/relationships"><Relationship Id="rId3" Type="http://schemas.openxmlformats.org/officeDocument/2006/relationships/hyperlink" Target="https://resources.vam.wfp.org/data-analysis/quantitative/food-security/food-consumption-score-nutritional-quality-analysis"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resources.vam.wfp.org/data-analysis/quantitative/food-security/household-dietary-diversity-score-hdd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resources.vam.wfp.org/data-analysis/quantitative/food-security/food-consumption-score-nutritional-quality-analysis" TargetMode="External"/><Relationship Id="rId4" Type="http://schemas.openxmlformats.org/officeDocument/2006/relationships/hyperlink" Target="https://resources.vam.wfp.org/data-analysis/quantitative/food-security/reduced-coping-strategies-index"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6.sv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surveydesigner.vam.wfp.org/design/survey"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surveydesigner.vam.wfp.org/design/survey"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surveydesigner.vam.wfp.org/design/survey"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www.surveydesigner.vam.wfp.or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hyperlink" Target="https://resources.vam.wfp.org/data-analysis/quantitative/food-security/technical-guidance-for-the-consolidated-approach-for-reporting-indicators-of-food-security-cari"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8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https://github.com/WFP-VAM/RAMResourcesScripts/tree/dev/Indicators"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2.xml.rels><?xml version="1.0" encoding="UTF-8" standalone="yes"?>
<Relationships xmlns="http://schemas.openxmlformats.org/package/2006/relationships"><Relationship Id="rId3" Type="http://schemas.microsoft.com/office/2018/10/relationships/comments" Target="../comments/modernComment_180_FB7FDA8C.xm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github.com/WFP-VAM/RAMResourcesScripts/tree/main/Indicators/Food-consumption-sources"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s://github.com/WFP-VAM/RAMResourcesScripts/tree/main/Indicators/Food-consumption-score-nutrition"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food, plate, sitting&#10;&#10;Description automatically generated">
            <a:extLst>
              <a:ext uri="{FF2B5EF4-FFF2-40B4-BE49-F238E27FC236}">
                <a16:creationId xmlns:a16="http://schemas.microsoft.com/office/drawing/2014/main" id="{F8EDBE6F-CDD8-6141-A1A2-AF2A4E6C9FE9}"/>
              </a:ext>
            </a:extLst>
          </p:cNvPr>
          <p:cNvPicPr>
            <a:picLocks noChangeAspect="1"/>
          </p:cNvPicPr>
          <p:nvPr/>
        </p:nvPicPr>
        <p:blipFill rotWithShape="1">
          <a:blip r:embed="rId3"/>
          <a:srcRect l="2410" t="24807" r="8380" b="23059"/>
          <a:stretch/>
        </p:blipFill>
        <p:spPr>
          <a:xfrm>
            <a:off x="0" y="0"/>
            <a:ext cx="12184700" cy="4754880"/>
          </a:xfrm>
          <a:prstGeom prst="rect">
            <a:avLst/>
          </a:prstGeom>
        </p:spPr>
      </p:pic>
      <p:sp>
        <p:nvSpPr>
          <p:cNvPr id="9" name="Titolo 1">
            <a:extLst>
              <a:ext uri="{FF2B5EF4-FFF2-40B4-BE49-F238E27FC236}">
                <a16:creationId xmlns:a16="http://schemas.microsoft.com/office/drawing/2014/main" id="{1A015D9C-C9D3-D64F-ADA5-742B12AEEA7C}"/>
              </a:ext>
            </a:extLst>
          </p:cNvPr>
          <p:cNvSpPr txBox="1">
            <a:spLocks/>
          </p:cNvSpPr>
          <p:nvPr/>
        </p:nvSpPr>
        <p:spPr>
          <a:xfrm>
            <a:off x="659231" y="5127641"/>
            <a:ext cx="7814320" cy="1006409"/>
          </a:xfrm>
          <a:prstGeom prst="rect">
            <a:avLst/>
          </a:prstGeom>
        </p:spPr>
        <p:txBody>
          <a:bodyPr vert="horz" lIns="91440" tIns="45720" rIns="91440" bIns="45720" rtlCol="0" anchor="t">
            <a:normAutofit fontScale="55000" lnSpcReduction="200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r>
              <a:rPr lang="en-GB" sz="4000">
                <a:solidFill>
                  <a:schemeClr val="tx1"/>
                </a:solidFill>
                <a:latin typeface="Open Sans Extrabold"/>
                <a:ea typeface="Open Sans Extrabold"/>
                <a:cs typeface="Open Sans Extrabold"/>
              </a:rPr>
              <a:t>Food Consumption Score (FCS) &amp;</a:t>
            </a:r>
          </a:p>
          <a:p>
            <a:r>
              <a:rPr lang="en-GB" sz="4000">
                <a:solidFill>
                  <a:schemeClr val="tx1"/>
                </a:solidFill>
                <a:latin typeface="Open Sans Extrabold"/>
                <a:ea typeface="Open Sans Extrabold"/>
                <a:cs typeface="Open Sans Extrabold"/>
              </a:rPr>
              <a:t>Food Consumption Score Nutritional Analysis (FCS-N)</a:t>
            </a:r>
          </a:p>
          <a:p>
            <a:br>
              <a:rPr lang="en-GB" sz="4000">
                <a:solidFill>
                  <a:schemeClr val="tx1"/>
                </a:solidFill>
                <a:latin typeface="Open Sans Extrabold"/>
                <a:ea typeface="Open Sans Extrabold"/>
                <a:cs typeface="Open Sans Extrabold"/>
              </a:rPr>
            </a:br>
            <a:r>
              <a:rPr lang="en-GB" sz="2900" b="0">
                <a:solidFill>
                  <a:schemeClr val="tx1"/>
                </a:solidFill>
                <a:latin typeface="Open Sans"/>
                <a:ea typeface="Open Sans"/>
                <a:cs typeface="Open Sans"/>
              </a:rPr>
              <a:t>Needs Assessments &amp; Targeting Unit</a:t>
            </a:r>
            <a:endParaRPr lang="en-GB">
              <a:solidFill>
                <a:schemeClr val="tx1"/>
              </a:solidFill>
            </a:endParaRPr>
          </a:p>
        </p:txBody>
      </p:sp>
      <p:pic>
        <p:nvPicPr>
          <p:cNvPr id="11" name="Picture 10" descr="Logo&#10;&#10;Description automatically generated">
            <a:extLst>
              <a:ext uri="{FF2B5EF4-FFF2-40B4-BE49-F238E27FC236}">
                <a16:creationId xmlns:a16="http://schemas.microsoft.com/office/drawing/2014/main" id="{DE458A70-5F5C-4E44-BB0F-87B246B2AF8C}"/>
              </a:ext>
            </a:extLst>
          </p:cNvPr>
          <p:cNvPicPr>
            <a:picLocks noChangeAspect="1"/>
          </p:cNvPicPr>
          <p:nvPr/>
        </p:nvPicPr>
        <p:blipFill>
          <a:blip r:embed="rId4"/>
          <a:stretch>
            <a:fillRect/>
          </a:stretch>
        </p:blipFill>
        <p:spPr>
          <a:xfrm>
            <a:off x="10480232" y="3494444"/>
            <a:ext cx="991329" cy="2648265"/>
          </a:xfrm>
          <a:prstGeom prst="rect">
            <a:avLst/>
          </a:prstGeom>
        </p:spPr>
      </p:pic>
      <p:sp>
        <p:nvSpPr>
          <p:cNvPr id="12" name="Date Placeholder 4">
            <a:extLst>
              <a:ext uri="{FF2B5EF4-FFF2-40B4-BE49-F238E27FC236}">
                <a16:creationId xmlns:a16="http://schemas.microsoft.com/office/drawing/2014/main" id="{52D83F10-A12A-DC43-92D2-9708578359F6}"/>
              </a:ext>
            </a:extLst>
          </p:cNvPr>
          <p:cNvSpPr txBox="1">
            <a:spLocks/>
          </p:cNvSpPr>
          <p:nvPr/>
        </p:nvSpPr>
        <p:spPr>
          <a:xfrm>
            <a:off x="659231" y="6149794"/>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latin typeface="Open Sans" panose="020B0606030504020204" pitchFamily="34" charset="0"/>
                <a:ea typeface="Open Sans" panose="020B0606030504020204" pitchFamily="34" charset="0"/>
                <a:cs typeface="Open Sans" panose="020B0606030504020204" pitchFamily="34" charset="0"/>
              </a:rPr>
              <a:t>2024 April</a:t>
            </a:r>
          </a:p>
        </p:txBody>
      </p:sp>
    </p:spTree>
    <p:extLst>
      <p:ext uri="{BB962C8B-B14F-4D97-AF65-F5344CB8AC3E}">
        <p14:creationId xmlns:p14="http://schemas.microsoft.com/office/powerpoint/2010/main" val="147295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3" y="1378973"/>
            <a:ext cx="11052000"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a:p>
          <a:p>
            <a:pPr>
              <a:lnSpc>
                <a:spcPct val="90000"/>
              </a:lnSpc>
              <a:buFont typeface="Wingdings" panose="05000000000000000000" pitchFamily="2" charset="2"/>
              <a:buChar char="v"/>
            </a:pPr>
            <a:r>
              <a:rPr lang="en-US" sz="2300" spc="60">
                <a:latin typeface="Open Sans"/>
                <a:ea typeface="Open Sans"/>
                <a:cs typeface="Open Sans"/>
              </a:rPr>
              <a:t>This section briefly introduces the format of the standard module. Note that the examples and food groups are explained in further detail in the next section. </a:t>
            </a:r>
          </a:p>
          <a:p>
            <a:pPr>
              <a:lnSpc>
                <a:spcPct val="90000"/>
              </a:lnSpc>
              <a:buFont typeface="Wingdings" panose="05000000000000000000" pitchFamily="2" charset="2"/>
              <a:buChar char="v"/>
            </a:pPr>
            <a:r>
              <a:rPr lang="en-US" sz="2300" spc="60">
                <a:latin typeface="Open Sans"/>
                <a:ea typeface="Open Sans"/>
                <a:cs typeface="Open Sans"/>
              </a:rPr>
              <a:t>Nevertheless, please ensure that the examples of food items on the standard module presented in the next slide are contextualized based on the country context. If certain food items are not consumed, e.g. insects, ensure that they are removed.  </a:t>
            </a:r>
          </a:p>
          <a:p>
            <a:pPr>
              <a:lnSpc>
                <a:spcPct val="90000"/>
              </a:lnSpc>
              <a:buFont typeface="Wingdings" panose="05000000000000000000" pitchFamily="2" charset="2"/>
              <a:buChar char="v"/>
            </a:pPr>
            <a:r>
              <a:rPr lang="en-US" sz="2300" spc="60">
                <a:solidFill>
                  <a:schemeClr val="accent2"/>
                </a:solidFill>
                <a:latin typeface="Open Sans"/>
                <a:ea typeface="Open Sans"/>
                <a:cs typeface="Open Sans"/>
              </a:rPr>
              <a:t>Note that the </a:t>
            </a:r>
            <a:r>
              <a:rPr lang="en-US" sz="2300" b="1" spc="60">
                <a:solidFill>
                  <a:schemeClr val="accent2"/>
                </a:solidFill>
                <a:latin typeface="Open Sans"/>
                <a:ea typeface="Open Sans"/>
                <a:cs typeface="Open Sans"/>
              </a:rPr>
              <a:t>FCS-N</a:t>
            </a:r>
            <a:r>
              <a:rPr lang="en-US" sz="2300" spc="60">
                <a:solidFill>
                  <a:schemeClr val="accent2"/>
                </a:solidFill>
                <a:latin typeface="Open Sans"/>
                <a:ea typeface="Open Sans"/>
                <a:cs typeface="Open Sans"/>
              </a:rPr>
              <a:t> follows the same format as the FCS but has 7 subgroups of the 8 main food groups of the FCS.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training instructions 2</a:t>
            </a:r>
          </a:p>
        </p:txBody>
      </p:sp>
    </p:spTree>
    <p:extLst>
      <p:ext uri="{BB962C8B-B14F-4D97-AF65-F5344CB8AC3E}">
        <p14:creationId xmlns:p14="http://schemas.microsoft.com/office/powerpoint/2010/main" val="36189478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VAM Resource Centre </a:t>
            </a:r>
          </a:p>
        </p:txBody>
      </p:sp>
      <p:sp>
        <p:nvSpPr>
          <p:cNvPr id="5" name="TextBox 4">
            <a:extLst>
              <a:ext uri="{FF2B5EF4-FFF2-40B4-BE49-F238E27FC236}">
                <a16:creationId xmlns:a16="http://schemas.microsoft.com/office/drawing/2014/main" id="{814B5D5B-B545-4179-BFA2-2D9C4887A466}"/>
              </a:ext>
            </a:extLst>
          </p:cNvPr>
          <p:cNvSpPr txBox="1"/>
          <p:nvPr/>
        </p:nvSpPr>
        <p:spPr>
          <a:xfrm>
            <a:off x="9048692" y="5996472"/>
            <a:ext cx="2955369" cy="338554"/>
          </a:xfrm>
          <a:prstGeom prst="rect">
            <a:avLst/>
          </a:prstGeom>
          <a:noFill/>
        </p:spPr>
        <p:txBody>
          <a:bodyPr wrap="square">
            <a:spAutoFit/>
          </a:bodyPr>
          <a:lstStyle/>
          <a:p>
            <a:pPr algn="ctr"/>
            <a:r>
              <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FCS (Resource Centre)</a:t>
            </a:r>
            <a:endPar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CE3A2678-3AC2-4C1F-828E-8E0D19B55491}"/>
              </a:ext>
            </a:extLst>
          </p:cNvPr>
          <p:cNvSpPr txBox="1"/>
          <p:nvPr/>
        </p:nvSpPr>
        <p:spPr>
          <a:xfrm>
            <a:off x="3637052" y="5965526"/>
            <a:ext cx="4212319"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For more information and guidance go to </a:t>
            </a:r>
          </a:p>
        </p:txBody>
      </p:sp>
      <p:cxnSp>
        <p:nvCxnSpPr>
          <p:cNvPr id="7" name="Straight Arrow Connector 6">
            <a:extLst>
              <a:ext uri="{FF2B5EF4-FFF2-40B4-BE49-F238E27FC236}">
                <a16:creationId xmlns:a16="http://schemas.microsoft.com/office/drawing/2014/main" id="{6E6E3362-664F-4B56-BC75-F663D2E445C9}"/>
              </a:ext>
            </a:extLst>
          </p:cNvPr>
          <p:cNvCxnSpPr>
            <a:cxnSpLocks/>
          </p:cNvCxnSpPr>
          <p:nvPr/>
        </p:nvCxnSpPr>
        <p:spPr>
          <a:xfrm>
            <a:off x="7721911" y="6165749"/>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9DF00BB6-BC58-15BB-5624-F71BCF2F7B9F}"/>
              </a:ext>
            </a:extLst>
          </p:cNvPr>
          <p:cNvPicPr>
            <a:picLocks noChangeAspect="1"/>
          </p:cNvPicPr>
          <p:nvPr/>
        </p:nvPicPr>
        <p:blipFill>
          <a:blip r:embed="rId4"/>
          <a:stretch>
            <a:fillRect/>
          </a:stretch>
        </p:blipFill>
        <p:spPr>
          <a:xfrm>
            <a:off x="2038350" y="1548250"/>
            <a:ext cx="6917264" cy="38508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97546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FCS-N: VAM Resource Centre </a:t>
            </a:r>
          </a:p>
        </p:txBody>
      </p:sp>
      <p:sp>
        <p:nvSpPr>
          <p:cNvPr id="5" name="TextBox 4">
            <a:extLst>
              <a:ext uri="{FF2B5EF4-FFF2-40B4-BE49-F238E27FC236}">
                <a16:creationId xmlns:a16="http://schemas.microsoft.com/office/drawing/2014/main" id="{814B5D5B-B545-4179-BFA2-2D9C4887A466}"/>
              </a:ext>
            </a:extLst>
          </p:cNvPr>
          <p:cNvSpPr txBox="1"/>
          <p:nvPr/>
        </p:nvSpPr>
        <p:spPr>
          <a:xfrm>
            <a:off x="9048692" y="5996472"/>
            <a:ext cx="2955369" cy="338554"/>
          </a:xfrm>
          <a:prstGeom prst="rect">
            <a:avLst/>
          </a:prstGeom>
          <a:noFill/>
        </p:spPr>
        <p:txBody>
          <a:bodyPr wrap="square">
            <a:spAutoFit/>
          </a:bodyPr>
          <a:lstStyle/>
          <a:p>
            <a:pPr algn="ctr"/>
            <a:r>
              <a:rPr lang="en-GB" sz="160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FCS-N (Resource Centre)</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CE3A2678-3AC2-4C1F-828E-8E0D19B55491}"/>
              </a:ext>
            </a:extLst>
          </p:cNvPr>
          <p:cNvSpPr txBox="1"/>
          <p:nvPr/>
        </p:nvSpPr>
        <p:spPr>
          <a:xfrm>
            <a:off x="3637052" y="5965526"/>
            <a:ext cx="4212319"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For more information and guidance go to </a:t>
            </a:r>
          </a:p>
        </p:txBody>
      </p:sp>
      <p:cxnSp>
        <p:nvCxnSpPr>
          <p:cNvPr id="7" name="Straight Arrow Connector 6">
            <a:extLst>
              <a:ext uri="{FF2B5EF4-FFF2-40B4-BE49-F238E27FC236}">
                <a16:creationId xmlns:a16="http://schemas.microsoft.com/office/drawing/2014/main" id="{6E6E3362-664F-4B56-BC75-F663D2E445C9}"/>
              </a:ext>
            </a:extLst>
          </p:cNvPr>
          <p:cNvCxnSpPr>
            <a:cxnSpLocks/>
          </p:cNvCxnSpPr>
          <p:nvPr/>
        </p:nvCxnSpPr>
        <p:spPr>
          <a:xfrm>
            <a:off x="7721911" y="6165749"/>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2" name="Picture 1">
            <a:extLst>
              <a:ext uri="{FF2B5EF4-FFF2-40B4-BE49-F238E27FC236}">
                <a16:creationId xmlns:a16="http://schemas.microsoft.com/office/drawing/2014/main" id="{3A023A3A-22D4-32FC-EA2A-CB402D0F66A9}"/>
              </a:ext>
            </a:extLst>
          </p:cNvPr>
          <p:cNvPicPr>
            <a:picLocks noChangeAspect="1"/>
          </p:cNvPicPr>
          <p:nvPr/>
        </p:nvPicPr>
        <p:blipFill>
          <a:blip r:embed="rId4"/>
          <a:stretch>
            <a:fillRect/>
          </a:stretch>
        </p:blipFill>
        <p:spPr>
          <a:xfrm>
            <a:off x="2038350" y="1548250"/>
            <a:ext cx="6917264" cy="38508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38797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Thank You!</a:t>
            </a:r>
            <a:endParaRPr lang="en-GB" b="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996823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432509" y="507830"/>
            <a:ext cx="11052002" cy="662558"/>
          </a:xfrm>
        </p:spPr>
        <p:txBody>
          <a:bodyPr anchor="t" anchorCtr="0"/>
          <a:lstStyle/>
          <a:p>
            <a:r>
              <a:rPr lang="en-GB" sz="3600" b="0" kern="1400" spc="230">
                <a:solidFill>
                  <a:schemeClr val="tx1"/>
                </a:solidFill>
                <a:latin typeface="HALDEN SOLID" pitchFamily="2" charset="0"/>
              </a:rPr>
              <a:t>Fcs MODULE</a:t>
            </a:r>
          </a:p>
        </p:txBody>
      </p:sp>
      <p:graphicFrame>
        <p:nvGraphicFramePr>
          <p:cNvPr id="2" name="Table 1">
            <a:extLst>
              <a:ext uri="{FF2B5EF4-FFF2-40B4-BE49-F238E27FC236}">
                <a16:creationId xmlns:a16="http://schemas.microsoft.com/office/drawing/2014/main" id="{76201F3D-0036-4E21-BE73-8E5E7CB47AD3}"/>
              </a:ext>
            </a:extLst>
          </p:cNvPr>
          <p:cNvGraphicFramePr>
            <a:graphicFrameLocks noGrp="1"/>
          </p:cNvGraphicFramePr>
          <p:nvPr>
            <p:extLst>
              <p:ext uri="{D42A27DB-BD31-4B8C-83A1-F6EECF244321}">
                <p14:modId xmlns:p14="http://schemas.microsoft.com/office/powerpoint/2010/main" val="1260852752"/>
              </p:ext>
            </p:extLst>
          </p:nvPr>
        </p:nvGraphicFramePr>
        <p:xfrm>
          <a:off x="3090333" y="84667"/>
          <a:ext cx="9046237" cy="6142192"/>
        </p:xfrm>
        <a:graphic>
          <a:graphicData uri="http://schemas.openxmlformats.org/drawingml/2006/table">
            <a:tbl>
              <a:tblPr/>
              <a:tblGrid>
                <a:gridCol w="637441">
                  <a:extLst>
                    <a:ext uri="{9D8B030D-6E8A-4147-A177-3AD203B41FA5}">
                      <a16:colId xmlns:a16="http://schemas.microsoft.com/office/drawing/2014/main" val="891251360"/>
                    </a:ext>
                  </a:extLst>
                </a:gridCol>
                <a:gridCol w="3646420">
                  <a:extLst>
                    <a:ext uri="{9D8B030D-6E8A-4147-A177-3AD203B41FA5}">
                      <a16:colId xmlns:a16="http://schemas.microsoft.com/office/drawing/2014/main" val="295291253"/>
                    </a:ext>
                  </a:extLst>
                </a:gridCol>
                <a:gridCol w="1362037">
                  <a:extLst>
                    <a:ext uri="{9D8B030D-6E8A-4147-A177-3AD203B41FA5}">
                      <a16:colId xmlns:a16="http://schemas.microsoft.com/office/drawing/2014/main" val="1697281305"/>
                    </a:ext>
                  </a:extLst>
                </a:gridCol>
                <a:gridCol w="1168644">
                  <a:extLst>
                    <a:ext uri="{9D8B030D-6E8A-4147-A177-3AD203B41FA5}">
                      <a16:colId xmlns:a16="http://schemas.microsoft.com/office/drawing/2014/main" val="411701553"/>
                    </a:ext>
                  </a:extLst>
                </a:gridCol>
                <a:gridCol w="2231695">
                  <a:extLst>
                    <a:ext uri="{9D8B030D-6E8A-4147-A177-3AD203B41FA5}">
                      <a16:colId xmlns:a16="http://schemas.microsoft.com/office/drawing/2014/main" val="2654474298"/>
                    </a:ext>
                  </a:extLst>
                </a:gridCol>
              </a:tblGrid>
              <a:tr h="60416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US" sz="1000" b="1" kern="1200">
                          <a:solidFill>
                            <a:schemeClr val="accent1"/>
                          </a:solidFill>
                          <a:effectLst/>
                          <a:latin typeface="Calibri"/>
                          <a:ea typeface="Times New Roman" panose="02020603050405020304" pitchFamily="18" charset="0"/>
                          <a:cs typeface="Arial"/>
                        </a:rPr>
                        <a:t>How many days over the last 7 days, did most members of your household (50% +) eat the following food items, inside or outside the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GB" sz="800" b="0" i="1" kern="1200">
                          <a:solidFill>
                            <a:schemeClr val="accent1"/>
                          </a:solidFill>
                          <a:effectLst/>
                          <a:latin typeface="Calibri"/>
                          <a:ea typeface="Times New Roman" panose="02020603050405020304" pitchFamily="18" charset="0"/>
                          <a:cs typeface="Arial"/>
                        </a:rPr>
                        <a:t>Note for enumerator:  Determine whether the consumption of food items (e.g., fish, milk) was only in small quantities and should be recorded as a condiment.</a:t>
                      </a:r>
                      <a:endParaRPr lang="en-US" sz="800" b="0" i="1" kern="1200">
                        <a:solidFill>
                          <a:schemeClr val="accent1"/>
                        </a:solidFill>
                        <a:effectLst/>
                        <a:latin typeface="Calibri"/>
                        <a:ea typeface="Calibri" panose="020F0502020204030204" pitchFamily="34" charset="0"/>
                        <a:cs typeface="Arial"/>
                      </a:endParaRPr>
                    </a:p>
                    <a:p>
                      <a:pPr marL="0" marR="0" algn="ctr">
                        <a:spcBef>
                          <a:spcPts val="0"/>
                        </a:spcBef>
                        <a:spcAft>
                          <a:spcPts val="0"/>
                        </a:spcAft>
                      </a:pPr>
                      <a:endParaRPr lang="en-US" sz="1000" b="1">
                        <a:solidFill>
                          <a:schemeClr val="accent1"/>
                        </a:solidFill>
                        <a:effectLst/>
                        <a:latin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r>
                        <a:rPr lang="fr-FR" sz="800" b="1" err="1">
                          <a:effectLst/>
                          <a:latin typeface="Calibri" panose="020F0502020204030204" pitchFamily="34" charset="0"/>
                          <a:ea typeface="Times New Roman" panose="02020603050405020304" pitchFamily="18" charset="0"/>
                          <a:cs typeface="Calibri" panose="020F0502020204030204" pitchFamily="34" charset="0"/>
                        </a:rPr>
                        <a:t>Foods</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800">
                          <a:solidFill>
                            <a:schemeClr val="accent1"/>
                          </a:solidFill>
                          <a:effectLst/>
                          <a:latin typeface="Calibri"/>
                          <a:ea typeface="Calibri"/>
                          <a:cs typeface="Arial"/>
                        </a:rPr>
                        <a:t>Number of days</a:t>
                      </a:r>
                      <a:endParaRPr lang="en-US" sz="1000">
                        <a:solidFill>
                          <a:schemeClr val="accent1"/>
                        </a:solidFill>
                        <a:effectLst/>
                        <a:latin typeface="Calibri"/>
                        <a:ea typeface="Calibri"/>
                        <a:cs typeface="Arial"/>
                      </a:endParaRPr>
                    </a:p>
                    <a:p>
                      <a:pPr marL="0" marR="0" algn="ctr">
                        <a:spcBef>
                          <a:spcPts val="0"/>
                        </a:spcBef>
                        <a:spcAft>
                          <a:spcPts val="0"/>
                        </a:spcAft>
                      </a:pPr>
                      <a:r>
                        <a:rPr lang="en-GB" sz="800">
                          <a:solidFill>
                            <a:schemeClr val="accent1"/>
                          </a:solidFill>
                          <a:effectLst/>
                          <a:latin typeface="Calibri"/>
                          <a:ea typeface="Calibri"/>
                          <a:cs typeface="Arial"/>
                        </a:rPr>
                        <a:t>eaten in past </a:t>
                      </a:r>
                      <a:r>
                        <a:rPr lang="en-GB" sz="800" b="1">
                          <a:solidFill>
                            <a:schemeClr val="accent1"/>
                          </a:solidFill>
                          <a:effectLst/>
                          <a:latin typeface="Calibri"/>
                          <a:ea typeface="Calibri"/>
                          <a:cs typeface="Arial"/>
                        </a:rPr>
                        <a:t>7 days</a:t>
                      </a:r>
                      <a:r>
                        <a:rPr lang="en-GB" sz="800" b="1" i="1">
                          <a:solidFill>
                            <a:schemeClr val="accent1"/>
                          </a:solidFill>
                          <a:effectLst/>
                          <a:latin typeface="Calibri"/>
                          <a:ea typeface="Calibri"/>
                          <a:cs typeface="Calibri"/>
                        </a:rPr>
                        <a:t>.</a:t>
                      </a:r>
                      <a:endParaRPr lang="en-US" sz="1000">
                        <a:solidFill>
                          <a:schemeClr val="accent1"/>
                        </a:solidFill>
                        <a:effectLst/>
                        <a:latin typeface="Calibri"/>
                        <a:ea typeface="Calibri"/>
                        <a:cs typeface="Calibri"/>
                      </a:endParaRPr>
                    </a:p>
                    <a:p>
                      <a:pPr marL="0" marR="0" algn="ctr">
                        <a:spcBef>
                          <a:spcPts val="0"/>
                        </a:spcBef>
                        <a:spcAft>
                          <a:spcPts val="0"/>
                        </a:spcAft>
                      </a:pPr>
                      <a:endParaRPr lang="en-US" sz="800" b="0" i="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800" b="0" i="1" kern="1200">
                          <a:solidFill>
                            <a:schemeClr val="accent1"/>
                          </a:solidFill>
                          <a:effectLst/>
                          <a:latin typeface="Calibri"/>
                          <a:ea typeface="Times New Roman" panose="02020603050405020304" pitchFamily="18" charset="0"/>
                          <a:cs typeface="Arial"/>
                        </a:rPr>
                        <a:t>Write 0 if not consumed in the last 7 days</a:t>
                      </a:r>
                      <a:r>
                        <a:rPr lang="en-GB" sz="800" i="1">
                          <a:solidFill>
                            <a:schemeClr val="accent1"/>
                          </a:solidFill>
                          <a:effectLst/>
                          <a:latin typeface="Calibri"/>
                          <a:ea typeface="Calibri"/>
                          <a:cs typeface="Calibri"/>
                        </a:rPr>
                        <a:t> </a:t>
                      </a:r>
                      <a:endParaRPr lang="en-US" sz="1000" i="1">
                        <a:solidFill>
                          <a:schemeClr val="accent1"/>
                        </a:solidFill>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900" i="1">
                          <a:solidFill>
                            <a:schemeClr val="accent1"/>
                          </a:solidFill>
                          <a:effectLst/>
                          <a:latin typeface="Calibri"/>
                          <a:ea typeface="Calibri"/>
                          <a:cs typeface="Calibri"/>
                        </a:rPr>
                        <a:t>Variable names</a:t>
                      </a:r>
                      <a:endParaRPr lang="en-US" sz="1000">
                        <a:solidFill>
                          <a:schemeClr val="accent1"/>
                        </a:solidFill>
                        <a:effectLst/>
                        <a:latin typeface="Calibri"/>
                        <a:ea typeface="Calibri"/>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000">
                          <a:solidFill>
                            <a:schemeClr val="accent1"/>
                          </a:solidFill>
                          <a:effectLst/>
                          <a:latin typeface="Calibri"/>
                          <a:ea typeface="Calibri"/>
                          <a:cs typeface="Arial"/>
                        </a:rPr>
                        <a:t>How was this food acquired?</a:t>
                      </a:r>
                      <a:endParaRPr lang="en-US" sz="1000">
                        <a:solidFill>
                          <a:schemeClr val="accent1"/>
                        </a:solidFill>
                        <a:effectLst/>
                        <a:latin typeface="Calibri"/>
                        <a:ea typeface="Calibri"/>
                        <a:cs typeface="Arial"/>
                      </a:endParaRPr>
                    </a:p>
                    <a:p>
                      <a:pPr marL="0" marR="0" algn="ctr">
                        <a:spcBef>
                          <a:spcPts val="0"/>
                        </a:spcBef>
                        <a:spcAft>
                          <a:spcPts val="0"/>
                        </a:spcAft>
                      </a:pPr>
                      <a:r>
                        <a:rPr lang="en-GB" sz="1000" b="1">
                          <a:solidFill>
                            <a:schemeClr val="accent1"/>
                          </a:solidFill>
                          <a:effectLst/>
                          <a:latin typeface="Calibri"/>
                          <a:ea typeface="Calibri"/>
                          <a:cs typeface="Arial"/>
                        </a:rPr>
                        <a:t>Write the main source of food for the past 7 days.</a:t>
                      </a:r>
                    </a:p>
                    <a:p>
                      <a:pPr marL="0" marR="0" algn="ctr">
                        <a:spcBef>
                          <a:spcPts val="0"/>
                        </a:spcBef>
                        <a:spcAft>
                          <a:spcPts val="0"/>
                        </a:spcAft>
                      </a:pPr>
                      <a:endParaRPr lang="en-GB" sz="7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i="1">
                          <a:solidFill>
                            <a:schemeClr val="accent1"/>
                          </a:solidFill>
                          <a:effectLst/>
                          <a:latin typeface="Calibri"/>
                          <a:ea typeface="Calibri"/>
                          <a:cs typeface="Calibri"/>
                        </a:rPr>
                        <a:t>If 0 days, do not specify the main source.</a:t>
                      </a:r>
                      <a:endParaRPr lang="en-US" sz="1000">
                        <a:solidFill>
                          <a:schemeClr val="accent1"/>
                        </a:solidFill>
                        <a:effectLst/>
                        <a:latin typeface="Calibri"/>
                        <a:ea typeface="Calibri"/>
                        <a:cs typeface="Calibri"/>
                      </a:endParaRPr>
                    </a:p>
                    <a:p>
                      <a:pPr marL="0" marR="0" algn="ctr">
                        <a:spcBef>
                          <a:spcPts val="0"/>
                        </a:spcBef>
                        <a:spcAft>
                          <a:spcPts val="0"/>
                        </a:spcAft>
                      </a:pPr>
                      <a:endParaRPr lang="en-US" sz="9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537413"/>
                  </a:ext>
                </a:extLst>
              </a:tr>
              <a:tr h="271875">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a:effectLst/>
                          <a:latin typeface="Calibri"/>
                          <a:ea typeface="Times New Roman" panose="02020603050405020304" pitchFamily="18" charset="0"/>
                          <a:cs typeface="Calibri"/>
                        </a:rPr>
                        <a:t>1. </a:t>
                      </a:r>
                      <a:endParaRPr lang="en-US" sz="1050" u="none" strike="noStrike">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a:solidFill>
                            <a:srgbClr val="000000"/>
                          </a:solidFill>
                          <a:effectLst/>
                          <a:latin typeface="Calibri"/>
                          <a:ea typeface="Calibri"/>
                          <a:cs typeface="Calibri"/>
                        </a:rPr>
                        <a:t>Cereals, grains, roots and tubers: </a:t>
                      </a:r>
                      <a:r>
                        <a:rPr lang="en-GB" sz="900" kern="1200">
                          <a:solidFill>
                            <a:srgbClr val="000000"/>
                          </a:solidFill>
                          <a:effectLst/>
                          <a:latin typeface="Calibri"/>
                          <a:ea typeface="Calibri"/>
                          <a:cs typeface="Calibri"/>
                        </a:rPr>
                        <a:t>ric</a:t>
                      </a:r>
                      <a:r>
                        <a:rPr lang="en-GB" sz="900">
                          <a:solidFill>
                            <a:srgbClr val="000000"/>
                          </a:solidFill>
                          <a:effectLst/>
                          <a:latin typeface="Calibri"/>
                          <a:ea typeface="Calibri"/>
                          <a:cs typeface="Calibri"/>
                        </a:rPr>
                        <a:t>e, pasta, bread, sorghum, millet, maize, potato, yam, cassava, white sweet potato, taro, plantain</a:t>
                      </a:r>
                      <a:endParaRPr lang="en-US" sz="105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FCSStap</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626947"/>
                  </a:ext>
                </a:extLst>
              </a:tr>
              <a:tr h="271875">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a:effectLst/>
                          <a:latin typeface="Calibri"/>
                          <a:ea typeface="Times New Roman" panose="02020603050405020304" pitchFamily="18" charset="0"/>
                          <a:cs typeface="Calibri"/>
                        </a:rPr>
                        <a:t>2. </a:t>
                      </a:r>
                      <a:endParaRPr lang="en-US" sz="1050" u="none" strike="noStrike">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a:solidFill>
                            <a:srgbClr val="000000"/>
                          </a:solidFill>
                          <a:effectLst/>
                          <a:latin typeface="Calibri"/>
                          <a:ea typeface="Calibri"/>
                          <a:cs typeface="Calibri"/>
                        </a:rPr>
                        <a:t>Pulses/legumes, nuts and seeds: </a:t>
                      </a:r>
                      <a:r>
                        <a:rPr lang="en-GB" sz="900">
                          <a:solidFill>
                            <a:srgbClr val="000000"/>
                          </a:solidFill>
                          <a:effectLst/>
                          <a:latin typeface="Calibri"/>
                          <a:ea typeface="Calibri"/>
                          <a:cs typeface="Calibri"/>
                        </a:rPr>
                        <a:t>beans, cowpeas, lentils, soy, pigeon pea, peanuts, other nuts</a:t>
                      </a:r>
                      <a:endParaRPr lang="en-US" sz="105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FCSPulse</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155187"/>
                  </a:ext>
                </a:extLst>
              </a:tr>
              <a:tr h="573960">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a:effectLst/>
                          <a:latin typeface="Calibri"/>
                          <a:ea typeface="Times New Roman" panose="02020603050405020304" pitchFamily="18" charset="0"/>
                          <a:cs typeface="Calibri"/>
                        </a:rPr>
                        <a:t>3. </a:t>
                      </a:r>
                      <a:endParaRPr lang="en-US" sz="1050" u="none" strike="noStrike">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a:solidFill>
                            <a:srgbClr val="000000"/>
                          </a:solidFill>
                          <a:effectLst/>
                          <a:latin typeface="Calibri"/>
                          <a:ea typeface="Calibri"/>
                          <a:cs typeface="Calibri"/>
                        </a:rPr>
                        <a:t>Dairy: </a:t>
                      </a:r>
                      <a:r>
                        <a:rPr lang="en-GB" sz="900">
                          <a:solidFill>
                            <a:srgbClr val="000000"/>
                          </a:solidFill>
                          <a:effectLst/>
                          <a:latin typeface="Calibri"/>
                          <a:ea typeface="Calibri"/>
                          <a:cs typeface="Calibri"/>
                        </a:rPr>
                        <a:t>milk, yoghurt, cheese, and other dairy products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a:solidFill>
                            <a:srgbClr val="000000"/>
                          </a:solidFill>
                          <a:effectLst/>
                          <a:latin typeface="Calibri"/>
                          <a:ea typeface="Calibri"/>
                          <a:cs typeface="Calibri"/>
                        </a:rPr>
                        <a:t>(Exclude margarine/butter or small amounts of milk for tea/coffee)</a:t>
                      </a:r>
                      <a:endParaRPr lang="en-US" sz="105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FCSDairy</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776657"/>
                  </a:ext>
                </a:extLst>
              </a:tr>
              <a:tr h="407812">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a:effectLst/>
                          <a:latin typeface="Calibri"/>
                          <a:ea typeface="Times New Roman" panose="02020603050405020304" pitchFamily="18" charset="0"/>
                          <a:cs typeface="Calibri"/>
                        </a:rPr>
                        <a:t>4. </a:t>
                      </a:r>
                      <a:endParaRPr lang="en-US" sz="1050" u="none" strike="noStrike">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a:solidFill>
                            <a:srgbClr val="000000"/>
                          </a:solidFill>
                          <a:effectLst/>
                          <a:latin typeface="Calibri"/>
                          <a:ea typeface="Calibri"/>
                          <a:cs typeface="Calibri"/>
                        </a:rPr>
                        <a:t>Meat, fish and eggs: </a:t>
                      </a:r>
                      <a:r>
                        <a:rPr lang="en-GB" sz="900">
                          <a:solidFill>
                            <a:srgbClr val="000000"/>
                          </a:solidFill>
                          <a:effectLst/>
                          <a:latin typeface="Calibri"/>
                          <a:ea typeface="Calibri"/>
                          <a:cs typeface="Calibri"/>
                        </a:rPr>
                        <a:t>goat, beef, chicken, pork, fish and other seafood (including canned tuna), escargot, insects, eggs </a:t>
                      </a:r>
                      <a:endParaRPr lang="en-GB"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endParaRPr lang="en-GB"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en-GB" sz="900">
                          <a:solidFill>
                            <a:srgbClr val="000000"/>
                          </a:solidFill>
                          <a:effectLst/>
                          <a:latin typeface="Calibri"/>
                          <a:ea typeface="Calibri"/>
                          <a:cs typeface="Calibri"/>
                        </a:rPr>
                        <a:t>(Exclude meat and fish consumed in small quantities)</a:t>
                      </a:r>
                      <a:endParaRPr lang="en-US" sz="105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FCSPr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161880"/>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5. 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a:solidFill>
                            <a:srgbClr val="000000"/>
                          </a:solidFill>
                          <a:effectLst/>
                          <a:latin typeface="Calibri"/>
                          <a:ea typeface="Calibri"/>
                          <a:cs typeface="Calibri"/>
                        </a:rPr>
                        <a:t>Vegetables and leaves: </a:t>
                      </a:r>
                      <a:r>
                        <a:rPr lang="en-GB" sz="900">
                          <a:solidFill>
                            <a:srgbClr val="000000"/>
                          </a:solidFill>
                          <a:effectLst/>
                          <a:latin typeface="Calibri"/>
                          <a:ea typeface="Calibri"/>
                          <a:cs typeface="Calibri"/>
                        </a:rPr>
                        <a:t>spinach, onion, tomatoes, carrots, peppers, green beans, lettuce, etc</a:t>
                      </a:r>
                      <a:endParaRPr lang="en-US" sz="105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FCSVeg</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257456"/>
                  </a:ext>
                </a:extLst>
              </a:tr>
              <a:tr h="452038">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6. 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a:solidFill>
                            <a:srgbClr val="000000"/>
                          </a:solidFill>
                          <a:effectLst/>
                          <a:latin typeface="Calibri"/>
                          <a:ea typeface="Calibri"/>
                          <a:cs typeface="Calibri"/>
                        </a:rPr>
                        <a:t>Fruits: </a:t>
                      </a:r>
                      <a:r>
                        <a:rPr lang="en-GB" sz="900">
                          <a:solidFill>
                            <a:srgbClr val="000000"/>
                          </a:solidFill>
                          <a:effectLst/>
                          <a:latin typeface="Calibri"/>
                          <a:ea typeface="Calibri"/>
                          <a:cs typeface="Calibri"/>
                        </a:rPr>
                        <a:t>banana, apple, lemon, mango, papaya, apricot, peach, etc</a:t>
                      </a:r>
                    </a:p>
                    <a:p>
                      <a:pPr marL="0" marR="0" algn="l">
                        <a:spcBef>
                          <a:spcPts val="0"/>
                        </a:spcBef>
                        <a:spcAft>
                          <a:spcPts val="0"/>
                        </a:spcAft>
                      </a:pPr>
                      <a:endParaRPr lang="en-GB"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en-GB" sz="900">
                          <a:solidFill>
                            <a:srgbClr val="000000"/>
                          </a:solidFill>
                          <a:effectLst/>
                          <a:latin typeface="Calibri"/>
                          <a:ea typeface="Calibri"/>
                          <a:cs typeface="Calibri"/>
                        </a:rPr>
                        <a:t>(exclude packaged fruit juice)</a:t>
                      </a:r>
                      <a:endParaRPr lang="en-US" sz="105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FCSFruit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969183"/>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7. 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a:solidFill>
                            <a:srgbClr val="000000"/>
                          </a:solidFill>
                          <a:effectLst/>
                          <a:latin typeface="Calibri"/>
                          <a:ea typeface="Calibri"/>
                          <a:cs typeface="Calibri"/>
                        </a:rPr>
                        <a:t>Oils and fats: </a:t>
                      </a:r>
                      <a:r>
                        <a:rPr lang="en-GB" sz="900" kern="1200">
                          <a:solidFill>
                            <a:srgbClr val="000000"/>
                          </a:solidFill>
                          <a:effectLst/>
                          <a:latin typeface="Calibri"/>
                          <a:ea typeface="Calibri"/>
                          <a:cs typeface="Calibri"/>
                        </a:rPr>
                        <a:t>vege</a:t>
                      </a:r>
                      <a:r>
                        <a:rPr lang="en-GB" sz="900">
                          <a:solidFill>
                            <a:srgbClr val="000000"/>
                          </a:solidFill>
                          <a:effectLst/>
                          <a:latin typeface="Calibri"/>
                          <a:ea typeface="Calibri"/>
                          <a:cs typeface="Calibri"/>
                        </a:rPr>
                        <a:t>table oil, palm oil, ghee, butter, margarine, other fats or oils</a:t>
                      </a:r>
                      <a:endParaRPr lang="en-US" sz="105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FCSFat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400853"/>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8. 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a:solidFill>
                            <a:srgbClr val="000000"/>
                          </a:solidFill>
                          <a:effectLst/>
                          <a:latin typeface="Calibri"/>
                          <a:ea typeface="Calibri"/>
                          <a:cs typeface="Calibri"/>
                        </a:rPr>
                        <a:t>Sugar and sweets: </a:t>
                      </a:r>
                      <a:r>
                        <a:rPr lang="en-GB" sz="900">
                          <a:solidFill>
                            <a:srgbClr val="000000"/>
                          </a:solidFill>
                          <a:effectLst/>
                          <a:latin typeface="Calibri"/>
                          <a:ea typeface="Calibri"/>
                          <a:cs typeface="Calibri"/>
                        </a:rPr>
                        <a:t>sugar, honey, jam, candy, chocolate, biscuits/cookies, pastries, cakes, ice cream, and other sweets (including sugary drinks)</a:t>
                      </a:r>
                      <a:endParaRPr lang="en-US" sz="105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FCSSugar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061938"/>
                  </a:ext>
                </a:extLst>
              </a:tr>
              <a:tr h="573960">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9. 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a:solidFill>
                            <a:srgbClr val="000000"/>
                          </a:solidFill>
                          <a:effectLst/>
                          <a:latin typeface="Calibri"/>
                          <a:ea typeface="Calibri"/>
                          <a:cs typeface="Calibri"/>
                        </a:rPr>
                        <a:t>Condiments and spices: </a:t>
                      </a:r>
                      <a:r>
                        <a:rPr lang="en-GB" sz="900">
                          <a:solidFill>
                            <a:srgbClr val="000000"/>
                          </a:solidFill>
                          <a:effectLst/>
                          <a:latin typeface="Calibri"/>
                          <a:ea typeface="Calibri"/>
                          <a:cs typeface="Calibri"/>
                        </a:rPr>
                        <a:t>tea, coffee, cocoa powder, salt, garlic, spices, yeast, tomato paste; </a:t>
                      </a:r>
                      <a:r>
                        <a:rPr lang="en-GB" sz="900" kern="1200">
                          <a:solidFill>
                            <a:srgbClr val="000000"/>
                          </a:solidFill>
                          <a:effectLst/>
                          <a:latin typeface="Calibri"/>
                          <a:ea typeface="+mn-ea"/>
                          <a:cs typeface="Calibri"/>
                        </a:rPr>
                        <a:t>small quantities of other foods, especially meat or fish and small amounts of milk in tea or coffee.</a:t>
                      </a:r>
                      <a:endParaRPr lang="en-US" sz="900" kern="1200">
                        <a:solidFill>
                          <a:srgbClr val="000000"/>
                        </a:solidFill>
                        <a:effectLst/>
                        <a:latin typeface="Calibri"/>
                        <a:ea typeface="Calibri" panose="020F0502020204030204" pitchFamily="34"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FCSCond</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86352"/>
                  </a:ext>
                </a:extLst>
              </a:tr>
              <a:tr h="1616154">
                <a:tc gridSpan="2">
                  <a:txBody>
                    <a:bodyPr/>
                    <a:lstStyle/>
                    <a:p>
                      <a:pPr marL="0" marR="0" algn="l">
                        <a:spcBef>
                          <a:spcPts val="0"/>
                        </a:spcBef>
                        <a:spcAft>
                          <a:spcPts val="0"/>
                        </a:spcAft>
                      </a:pPr>
                      <a:r>
                        <a:rPr lang="en-GB" sz="800">
                          <a:effectLst/>
                          <a:latin typeface="Calibri"/>
                          <a:ea typeface="Times New Roman" panose="02020603050405020304" pitchFamily="18" charset="0"/>
                          <a:cs typeface="Calibri"/>
                        </a:rPr>
                        <a:t>Code book list name: </a:t>
                      </a:r>
                      <a:r>
                        <a:rPr lang="en-GB" sz="800" err="1">
                          <a:effectLst/>
                          <a:latin typeface="Calibri"/>
                          <a:ea typeface="Times New Roman" panose="02020603050405020304" pitchFamily="18" charset="0"/>
                          <a:cs typeface="Calibri"/>
                        </a:rPr>
                        <a:t>SRf</a:t>
                      </a:r>
                      <a:endParaRPr lang="en-US" sz="1000">
                        <a:effectLst/>
                        <a:latin typeface="Calibri"/>
                        <a:ea typeface="Calibri" panose="020F0502020204030204" pitchFamily="34"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gn="l">
                        <a:spcBef>
                          <a:spcPts val="0"/>
                        </a:spcBef>
                        <a:spcAft>
                          <a:spcPts val="0"/>
                        </a:spcAft>
                      </a:pPr>
                      <a:r>
                        <a:rPr lang="en-GB" sz="900" b="1" u="sng">
                          <a:solidFill>
                            <a:schemeClr val="accent1"/>
                          </a:solidFill>
                          <a:effectLst/>
                          <a:latin typeface="Calibri"/>
                          <a:ea typeface="Times New Roman" panose="02020603050405020304" pitchFamily="18" charset="0"/>
                          <a:cs typeface="Calibri"/>
                        </a:rPr>
                        <a:t>Food acquisition codes (Sources of food, </a:t>
                      </a:r>
                      <a:r>
                        <a:rPr lang="en-GB" sz="900" b="1" u="sng" err="1">
                          <a:solidFill>
                            <a:schemeClr val="accent1"/>
                          </a:solidFill>
                          <a:effectLst/>
                          <a:latin typeface="Calibri"/>
                          <a:ea typeface="Times New Roman" panose="02020603050405020304" pitchFamily="18" charset="0"/>
                          <a:cs typeface="Calibri"/>
                        </a:rPr>
                        <a:t>SRf</a:t>
                      </a:r>
                      <a:r>
                        <a:rPr lang="en-GB" sz="900" b="1" u="sng">
                          <a:solidFill>
                            <a:schemeClr val="accent1"/>
                          </a:solidFill>
                          <a:effectLst/>
                          <a:latin typeface="Calibri"/>
                          <a:ea typeface="Times New Roman" panose="02020603050405020304" pitchFamily="18" charset="0"/>
                          <a:cs typeface="Calibri"/>
                        </a:rPr>
                        <a:t>)</a:t>
                      </a:r>
                      <a:endParaRPr lang="en-US" sz="105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900">
                          <a:solidFill>
                            <a:schemeClr val="accent1"/>
                          </a:solidFill>
                          <a:effectLst/>
                          <a:latin typeface="Calibri"/>
                          <a:ea typeface="Times New Roman" panose="02020603050405020304" pitchFamily="18" charset="0"/>
                          <a:cs typeface="Calibri"/>
                        </a:rPr>
                        <a:t>100 = Own production (crops, animal husbandry)</a:t>
                      </a:r>
                      <a:endParaRPr lang="en-US" sz="105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900">
                          <a:solidFill>
                            <a:schemeClr val="accent1"/>
                          </a:solidFill>
                          <a:effectLst/>
                          <a:latin typeface="Calibri"/>
                          <a:ea typeface="Times New Roman" panose="02020603050405020304" pitchFamily="18" charset="0"/>
                          <a:cs typeface="Calibri"/>
                        </a:rPr>
                        <a:t>200 = </a:t>
                      </a:r>
                      <a:r>
                        <a:rPr lang="en-GB" sz="900">
                          <a:solidFill>
                            <a:schemeClr val="accent1"/>
                          </a:solidFill>
                          <a:effectLst/>
                          <a:latin typeface="Calibri"/>
                          <a:ea typeface="Calibri"/>
                          <a:cs typeface="Calibri"/>
                        </a:rPr>
                        <a:t>Fishing/hunting</a:t>
                      </a:r>
                      <a:r>
                        <a:rPr lang="en-GB" sz="900">
                          <a:solidFill>
                            <a:schemeClr val="accent1"/>
                          </a:solidFill>
                          <a:effectLst/>
                          <a:latin typeface="Calibri"/>
                          <a:ea typeface="Calibri" panose="020F0502020204030204" pitchFamily="34" charset="0"/>
                          <a:cs typeface="Calibri"/>
                        </a:rPr>
                        <a:t> </a:t>
                      </a:r>
                      <a:endParaRPr lang="en-US" sz="105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US" sz="900">
                          <a:solidFill>
                            <a:schemeClr val="accent1"/>
                          </a:solidFill>
                          <a:effectLst/>
                          <a:latin typeface="Calibri"/>
                          <a:ea typeface="Times New Roman" panose="02020603050405020304" pitchFamily="18" charset="0"/>
                          <a:cs typeface="Calibri"/>
                        </a:rPr>
                        <a:t>300 = Gathering</a:t>
                      </a:r>
                      <a:endParaRPr lang="en-US" sz="105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US" sz="900">
                          <a:solidFill>
                            <a:schemeClr val="accent1"/>
                          </a:solidFill>
                          <a:effectLst/>
                          <a:latin typeface="Calibri"/>
                          <a:ea typeface="Times New Roman" panose="02020603050405020304" pitchFamily="18" charset="0"/>
                          <a:cs typeface="Calibri"/>
                        </a:rPr>
                        <a:t>400 = Loan/borrow</a:t>
                      </a:r>
                      <a:endParaRPr lang="en-US" sz="105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900">
                          <a:solidFill>
                            <a:schemeClr val="accent1"/>
                          </a:solidFill>
                          <a:effectLst/>
                          <a:latin typeface="Calibri"/>
                          <a:ea typeface="Times New Roman" panose="02020603050405020304" pitchFamily="18" charset="0"/>
                          <a:cs typeface="Calibri"/>
                        </a:rPr>
                        <a:t>500 = P</a:t>
                      </a:r>
                      <a:r>
                        <a:rPr lang="en-GB" sz="900">
                          <a:solidFill>
                            <a:schemeClr val="accent1"/>
                          </a:solidFill>
                          <a:effectLst/>
                          <a:latin typeface="Calibri"/>
                          <a:ea typeface="Calibri"/>
                          <a:cs typeface="Calibri"/>
                        </a:rPr>
                        <a:t>urchase with cash</a:t>
                      </a:r>
                      <a:endParaRPr lang="en-US" sz="1050">
                        <a:solidFill>
                          <a:schemeClr val="accent1"/>
                        </a:solidFill>
                        <a:effectLst/>
                        <a:latin typeface="Calibri"/>
                        <a:ea typeface="Calibri"/>
                        <a:cs typeface="Calibri"/>
                      </a:endParaRPr>
                    </a:p>
                    <a:p>
                      <a:pPr marL="0" marR="0" algn="l">
                        <a:spcBef>
                          <a:spcPts val="0"/>
                        </a:spcBef>
                        <a:spcAft>
                          <a:spcPts val="0"/>
                        </a:spcAft>
                      </a:pPr>
                      <a:r>
                        <a:rPr lang="en-GB" sz="900">
                          <a:solidFill>
                            <a:schemeClr val="accent1"/>
                          </a:solidFill>
                          <a:effectLst/>
                          <a:latin typeface="Calibri"/>
                          <a:ea typeface="Times New Roman" panose="02020603050405020304" pitchFamily="18" charset="0"/>
                          <a:cs typeface="Calibri"/>
                        </a:rPr>
                        <a:t>600 = P</a:t>
                      </a:r>
                      <a:r>
                        <a:rPr lang="en-GB" sz="900">
                          <a:solidFill>
                            <a:schemeClr val="accent1"/>
                          </a:solidFill>
                          <a:effectLst/>
                          <a:latin typeface="Calibri"/>
                          <a:ea typeface="Calibri"/>
                          <a:cs typeface="Calibri"/>
                        </a:rPr>
                        <a:t>urchase on credit</a:t>
                      </a:r>
                      <a:endParaRPr lang="en-US" sz="1050">
                        <a:solidFill>
                          <a:schemeClr val="accent1"/>
                        </a:solidFill>
                        <a:effectLst/>
                        <a:latin typeface="Calibri"/>
                        <a:ea typeface="Calibri"/>
                        <a:cs typeface="Calibri"/>
                      </a:endParaRPr>
                    </a:p>
                    <a:p>
                      <a:pPr marL="0" marR="0" algn="l">
                        <a:spcBef>
                          <a:spcPts val="0"/>
                        </a:spcBef>
                        <a:spcAft>
                          <a:spcPts val="0"/>
                        </a:spcAft>
                      </a:pPr>
                      <a:r>
                        <a:rPr lang="en-GB" sz="900">
                          <a:solidFill>
                            <a:schemeClr val="accent1"/>
                          </a:solidFill>
                          <a:effectLst/>
                          <a:latin typeface="Calibri"/>
                          <a:ea typeface="Times New Roman" panose="02020603050405020304" pitchFamily="18" charset="0"/>
                          <a:cs typeface="Calibri"/>
                        </a:rPr>
                        <a:t>700 = B</a:t>
                      </a:r>
                      <a:r>
                        <a:rPr lang="en-GB" sz="900">
                          <a:solidFill>
                            <a:schemeClr val="accent1"/>
                          </a:solidFill>
                          <a:effectLst/>
                          <a:latin typeface="Calibri"/>
                          <a:ea typeface="Calibri"/>
                          <a:cs typeface="Calibri"/>
                        </a:rPr>
                        <a:t>egging or scavenging for food</a:t>
                      </a:r>
                      <a:endParaRPr lang="en-US" sz="1050">
                        <a:solidFill>
                          <a:schemeClr val="accent1"/>
                        </a:solidFill>
                        <a:effectLst/>
                        <a:latin typeface="Calibri"/>
                        <a:ea typeface="Calibri"/>
                        <a:cs typeface="Calibri"/>
                      </a:endParaRPr>
                    </a:p>
                    <a:p>
                      <a:pPr marL="0" marR="0" algn="l">
                        <a:spcBef>
                          <a:spcPts val="0"/>
                        </a:spcBef>
                        <a:spcAft>
                          <a:spcPts val="0"/>
                        </a:spcAft>
                      </a:pPr>
                      <a:r>
                        <a:rPr lang="en-GB" sz="900">
                          <a:solidFill>
                            <a:schemeClr val="accent1"/>
                          </a:solidFill>
                          <a:effectLst/>
                          <a:latin typeface="Calibri"/>
                          <a:ea typeface="Times New Roman" panose="02020603050405020304" pitchFamily="18" charset="0"/>
                          <a:cs typeface="Calibri"/>
                        </a:rPr>
                        <a:t>800 = E</a:t>
                      </a:r>
                      <a:r>
                        <a:rPr lang="en-GB" sz="900">
                          <a:solidFill>
                            <a:schemeClr val="accent1"/>
                          </a:solidFill>
                          <a:effectLst/>
                          <a:latin typeface="Calibri"/>
                          <a:ea typeface="Calibri"/>
                          <a:cs typeface="Calibri"/>
                        </a:rPr>
                        <a:t>xchange labour or items for food (barter)</a:t>
                      </a:r>
                      <a:endParaRPr lang="en-US" sz="1050">
                        <a:solidFill>
                          <a:schemeClr val="accent1"/>
                        </a:solidFill>
                        <a:effectLst/>
                        <a:latin typeface="Calibri"/>
                        <a:ea typeface="Calibri"/>
                        <a:cs typeface="Calibri"/>
                      </a:endParaRPr>
                    </a:p>
                    <a:p>
                      <a:pPr marL="0" marR="0" algn="l">
                        <a:spcBef>
                          <a:spcPts val="0"/>
                        </a:spcBef>
                        <a:spcAft>
                          <a:spcPts val="0"/>
                        </a:spcAft>
                      </a:pPr>
                      <a:r>
                        <a:rPr lang="en-GB" sz="900">
                          <a:solidFill>
                            <a:schemeClr val="accent1"/>
                          </a:solidFill>
                          <a:effectLst/>
                          <a:latin typeface="Calibri"/>
                          <a:ea typeface="Times New Roman" panose="02020603050405020304" pitchFamily="18" charset="0"/>
                          <a:cs typeface="Calibri"/>
                        </a:rPr>
                        <a:t>900 = G</a:t>
                      </a:r>
                      <a:r>
                        <a:rPr lang="en-GB" sz="900">
                          <a:solidFill>
                            <a:schemeClr val="accent1"/>
                          </a:solidFill>
                          <a:effectLst/>
                          <a:latin typeface="Calibri"/>
                          <a:ea typeface="Calibri"/>
                          <a:cs typeface="Calibri"/>
                        </a:rPr>
                        <a:t>ift (food) from family, friends, or neighbours</a:t>
                      </a:r>
                    </a:p>
                    <a:p>
                      <a:pPr marL="0" marR="0" algn="l">
                        <a:spcBef>
                          <a:spcPts val="0"/>
                        </a:spcBef>
                        <a:spcAft>
                          <a:spcPts val="0"/>
                        </a:spcAft>
                      </a:pPr>
                      <a:r>
                        <a:rPr lang="en-GB" sz="900">
                          <a:solidFill>
                            <a:schemeClr val="accent1"/>
                          </a:solidFill>
                          <a:effectLst/>
                          <a:latin typeface="Calibri"/>
                          <a:ea typeface="Times New Roman" panose="02020603050405020304" pitchFamily="18" charset="0"/>
                          <a:cs typeface="Calibri"/>
                        </a:rPr>
                        <a:t>1000 =</a:t>
                      </a:r>
                      <a:r>
                        <a:rPr lang="en-GB" sz="900">
                          <a:solidFill>
                            <a:schemeClr val="accent1"/>
                          </a:solidFill>
                          <a:effectLst/>
                          <a:latin typeface="Calibri"/>
                          <a:ea typeface="Calibri"/>
                          <a:cs typeface="Calibri"/>
                        </a:rPr>
                        <a:t> Food assistance (in-kind or value voucher) from WFP, civil society, NGOs, government, etc.</a:t>
                      </a:r>
                      <a:endParaRPr lang="en-US" sz="1050">
                        <a:solidFill>
                          <a:schemeClr val="accent1"/>
                        </a:solidFill>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3225732"/>
                  </a:ext>
                </a:extLst>
              </a:tr>
            </a:tbl>
          </a:graphicData>
        </a:graphic>
      </p:graphicFrame>
      <p:sp>
        <p:nvSpPr>
          <p:cNvPr id="3" name="TextBox 1">
            <a:extLst>
              <a:ext uri="{FF2B5EF4-FFF2-40B4-BE49-F238E27FC236}">
                <a16:creationId xmlns:a16="http://schemas.microsoft.com/office/drawing/2014/main" id="{E2B574CE-F510-16AF-FC95-BEFFC35CDE0C}"/>
              </a:ext>
            </a:extLst>
          </p:cNvPr>
          <p:cNvSpPr txBox="1"/>
          <p:nvPr/>
        </p:nvSpPr>
        <p:spPr>
          <a:xfrm>
            <a:off x="1278034" y="2238704"/>
            <a:ext cx="1374137" cy="1077218"/>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There are 8 main food groups, plus condiments</a:t>
            </a:r>
          </a:p>
        </p:txBody>
      </p:sp>
      <p:sp>
        <p:nvSpPr>
          <p:cNvPr id="5" name="TextBox 1">
            <a:extLst>
              <a:ext uri="{FF2B5EF4-FFF2-40B4-BE49-F238E27FC236}">
                <a16:creationId xmlns:a16="http://schemas.microsoft.com/office/drawing/2014/main" id="{A037DD30-C07B-7C1F-504F-87CD06FEBEA1}"/>
              </a:ext>
            </a:extLst>
          </p:cNvPr>
          <p:cNvSpPr txBox="1"/>
          <p:nvPr/>
        </p:nvSpPr>
        <p:spPr>
          <a:xfrm>
            <a:off x="4585710" y="4865968"/>
            <a:ext cx="2338953" cy="58477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chemeClr val="accent1"/>
                </a:solidFill>
                <a:latin typeface="Open Sans" panose="020B0606030504020204" pitchFamily="34" charset="0"/>
                <a:ea typeface="Open Sans" panose="020B0606030504020204" pitchFamily="34" charset="0"/>
                <a:cs typeface="Open Sans" panose="020B0606030504020204" pitchFamily="34" charset="0"/>
              </a:rPr>
              <a:t>There are 10 sources of food. </a:t>
            </a:r>
          </a:p>
        </p:txBody>
      </p:sp>
      <p:sp>
        <p:nvSpPr>
          <p:cNvPr id="7" name="Left Brace 6">
            <a:extLst>
              <a:ext uri="{FF2B5EF4-FFF2-40B4-BE49-F238E27FC236}">
                <a16:creationId xmlns:a16="http://schemas.microsoft.com/office/drawing/2014/main" id="{32D9DB90-3132-797C-36A2-B767F69253A9}"/>
              </a:ext>
            </a:extLst>
          </p:cNvPr>
          <p:cNvSpPr/>
          <p:nvPr/>
        </p:nvSpPr>
        <p:spPr>
          <a:xfrm>
            <a:off x="2750369" y="1083516"/>
            <a:ext cx="293437" cy="3485071"/>
          </a:xfrm>
          <a:prstGeom prst="leftBrace">
            <a:avLst>
              <a:gd name="adj1" fmla="val 8333"/>
              <a:gd name="adj2" fmla="val 49010"/>
            </a:avLst>
          </a:prstGeom>
          <a:noFill/>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Rectangle 8">
            <a:extLst>
              <a:ext uri="{FF2B5EF4-FFF2-40B4-BE49-F238E27FC236}">
                <a16:creationId xmlns:a16="http://schemas.microsoft.com/office/drawing/2014/main" id="{A3A99C2D-4BB7-9EFC-47AC-7FCEFCEC3859}"/>
              </a:ext>
            </a:extLst>
          </p:cNvPr>
          <p:cNvSpPr/>
          <p:nvPr/>
        </p:nvSpPr>
        <p:spPr>
          <a:xfrm>
            <a:off x="3090333" y="86545"/>
            <a:ext cx="5634567" cy="962898"/>
          </a:xfrm>
          <a:prstGeom prst="rect">
            <a:avLst/>
          </a:prstGeom>
          <a:solidFill>
            <a:srgbClr val="008868">
              <a:alpha val="20000"/>
            </a:srgb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1">
            <a:extLst>
              <a:ext uri="{FF2B5EF4-FFF2-40B4-BE49-F238E27FC236}">
                <a16:creationId xmlns:a16="http://schemas.microsoft.com/office/drawing/2014/main" id="{72ACF37A-333D-E984-E60B-0D5ADCF10ACD}"/>
              </a:ext>
            </a:extLst>
          </p:cNvPr>
          <p:cNvSpPr txBox="1"/>
          <p:nvPr/>
        </p:nvSpPr>
        <p:spPr>
          <a:xfrm>
            <a:off x="210412" y="1241788"/>
            <a:ext cx="2018373" cy="338554"/>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The main question</a:t>
            </a:r>
          </a:p>
        </p:txBody>
      </p:sp>
      <p:cxnSp>
        <p:nvCxnSpPr>
          <p:cNvPr id="12" name="Straight Arrow Connector 11">
            <a:extLst>
              <a:ext uri="{FF2B5EF4-FFF2-40B4-BE49-F238E27FC236}">
                <a16:creationId xmlns:a16="http://schemas.microsoft.com/office/drawing/2014/main" id="{5A1F80A3-E85F-4E46-DF24-826858AC0081}"/>
              </a:ext>
            </a:extLst>
          </p:cNvPr>
          <p:cNvCxnSpPr>
            <a:cxnSpLocks/>
            <a:stCxn id="10" idx="3"/>
            <a:endCxn id="9" idx="1"/>
          </p:cNvCxnSpPr>
          <p:nvPr/>
        </p:nvCxnSpPr>
        <p:spPr>
          <a:xfrm flipV="1">
            <a:off x="2228785" y="567994"/>
            <a:ext cx="861548" cy="843071"/>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id="{9122286A-C123-FC84-D5A7-342674D47D50}"/>
              </a:ext>
            </a:extLst>
          </p:cNvPr>
          <p:cNvSpPr/>
          <p:nvPr/>
        </p:nvSpPr>
        <p:spPr>
          <a:xfrm>
            <a:off x="6981773" y="4668885"/>
            <a:ext cx="347405" cy="1557974"/>
          </a:xfrm>
          <a:prstGeom prst="leftBrace">
            <a:avLst/>
          </a:prstGeom>
          <a:noFill/>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Rectangle 14">
            <a:extLst>
              <a:ext uri="{FF2B5EF4-FFF2-40B4-BE49-F238E27FC236}">
                <a16:creationId xmlns:a16="http://schemas.microsoft.com/office/drawing/2014/main" id="{1B8D7B89-B7FB-B577-36BB-1BF820CE530F}"/>
              </a:ext>
            </a:extLst>
          </p:cNvPr>
          <p:cNvSpPr/>
          <p:nvPr/>
        </p:nvSpPr>
        <p:spPr>
          <a:xfrm>
            <a:off x="9923040" y="54386"/>
            <a:ext cx="2213530" cy="1029129"/>
          </a:xfrm>
          <a:prstGeom prst="rect">
            <a:avLst/>
          </a:prstGeom>
          <a:solidFill>
            <a:schemeClr val="accent5">
              <a:alpha val="34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
            <a:extLst>
              <a:ext uri="{FF2B5EF4-FFF2-40B4-BE49-F238E27FC236}">
                <a16:creationId xmlns:a16="http://schemas.microsoft.com/office/drawing/2014/main" id="{9884CCBC-FD5C-2EF8-CCEF-4AADC95F603F}"/>
              </a:ext>
            </a:extLst>
          </p:cNvPr>
          <p:cNvSpPr txBox="1"/>
          <p:nvPr/>
        </p:nvSpPr>
        <p:spPr>
          <a:xfrm>
            <a:off x="432509" y="5318419"/>
            <a:ext cx="2472264" cy="33855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chemeClr val="accent1"/>
                </a:solidFill>
                <a:latin typeface="Open Sans" panose="020B0606030504020204" pitchFamily="34" charset="0"/>
                <a:ea typeface="Open Sans" panose="020B0606030504020204" pitchFamily="34" charset="0"/>
                <a:cs typeface="Open Sans" panose="020B0606030504020204" pitchFamily="34" charset="0"/>
              </a:rPr>
              <a:t>The follow-up question</a:t>
            </a:r>
          </a:p>
        </p:txBody>
      </p:sp>
      <p:cxnSp>
        <p:nvCxnSpPr>
          <p:cNvPr id="17" name="Straight Arrow Connector 16">
            <a:extLst>
              <a:ext uri="{FF2B5EF4-FFF2-40B4-BE49-F238E27FC236}">
                <a16:creationId xmlns:a16="http://schemas.microsoft.com/office/drawing/2014/main" id="{F9D6F3E7-CDB8-0B34-E795-7EA304D6E200}"/>
              </a:ext>
            </a:extLst>
          </p:cNvPr>
          <p:cNvCxnSpPr>
            <a:cxnSpLocks/>
            <a:stCxn id="16" idx="3"/>
            <a:endCxn id="15" idx="1"/>
          </p:cNvCxnSpPr>
          <p:nvPr/>
        </p:nvCxnSpPr>
        <p:spPr>
          <a:xfrm flipV="1">
            <a:off x="2904773" y="568951"/>
            <a:ext cx="7018267" cy="4918746"/>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435E1F5-C30E-1335-4E21-A11C559B8B2C}"/>
              </a:ext>
            </a:extLst>
          </p:cNvPr>
          <p:cNvSpPr txBox="1"/>
          <p:nvPr/>
        </p:nvSpPr>
        <p:spPr>
          <a:xfrm>
            <a:off x="1290696" y="3555446"/>
            <a:ext cx="1374137" cy="1077218"/>
          </a:xfrm>
          <a:prstGeom prst="rect">
            <a:avLst/>
          </a:prstGeom>
          <a:solidFill>
            <a:schemeClr val="bg2"/>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FFFFFE"/>
                </a:solidFill>
                <a:latin typeface="Open Sans"/>
                <a:ea typeface="Open Sans"/>
                <a:cs typeface="Open Sans"/>
              </a:rPr>
              <a:t>Each food group has examples of food items</a:t>
            </a:r>
            <a:endParaRPr lang="en-US"/>
          </a:p>
        </p:txBody>
      </p:sp>
      <p:cxnSp>
        <p:nvCxnSpPr>
          <p:cNvPr id="13" name="Straight Arrow Connector 12">
            <a:extLst>
              <a:ext uri="{FF2B5EF4-FFF2-40B4-BE49-F238E27FC236}">
                <a16:creationId xmlns:a16="http://schemas.microsoft.com/office/drawing/2014/main" id="{90FA0E6D-361E-AAE2-7ADF-DDDC6920240B}"/>
              </a:ext>
            </a:extLst>
          </p:cNvPr>
          <p:cNvCxnSpPr>
            <a:cxnSpLocks/>
          </p:cNvCxnSpPr>
          <p:nvPr/>
        </p:nvCxnSpPr>
        <p:spPr>
          <a:xfrm flipV="1">
            <a:off x="2622447" y="3205775"/>
            <a:ext cx="1136714" cy="97194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8A9A864-4A82-5D5B-4FC6-99B8B1F833F0}"/>
              </a:ext>
            </a:extLst>
          </p:cNvPr>
          <p:cNvCxnSpPr/>
          <p:nvPr/>
        </p:nvCxnSpPr>
        <p:spPr>
          <a:xfrm>
            <a:off x="3824146" y="3167462"/>
            <a:ext cx="3033906" cy="1653"/>
          </a:xfrm>
          <a:prstGeom prst="straightConnector1">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BA3BA82-8A73-6DB9-3281-4B10D7CC023A}"/>
              </a:ext>
            </a:extLst>
          </p:cNvPr>
          <p:cNvSpPr/>
          <p:nvPr/>
        </p:nvSpPr>
        <p:spPr>
          <a:xfrm>
            <a:off x="3089299" y="1083516"/>
            <a:ext cx="634709" cy="3530563"/>
          </a:xfrm>
          <a:prstGeom prst="rect">
            <a:avLst/>
          </a:prstGeom>
          <a:solidFill>
            <a:srgbClr val="00B385">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2BBA222-4DFA-4C6F-2152-3CE6F38ED5C5}"/>
              </a:ext>
            </a:extLst>
          </p:cNvPr>
          <p:cNvSpPr/>
          <p:nvPr/>
        </p:nvSpPr>
        <p:spPr>
          <a:xfrm>
            <a:off x="7405601" y="4614079"/>
            <a:ext cx="4750282" cy="1626120"/>
          </a:xfrm>
          <a:prstGeom prst="rect">
            <a:avLst/>
          </a:prstGeom>
          <a:solidFill>
            <a:schemeClr val="accent5">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0D3C02D6-4375-9047-8DB6-0AF45F7CE25A}"/>
              </a:ext>
            </a:extLst>
          </p:cNvPr>
          <p:cNvSpPr/>
          <p:nvPr/>
        </p:nvSpPr>
        <p:spPr>
          <a:xfrm>
            <a:off x="3712634" y="1071363"/>
            <a:ext cx="3655407" cy="3517223"/>
          </a:xfrm>
          <a:prstGeom prst="rect">
            <a:avLst/>
          </a:prstGeom>
          <a:solidFill>
            <a:srgbClr val="008868">
              <a:alpha val="17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22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P spid="14" grpId="0" animBg="1"/>
      <p:bldP spid="15" grpId="0" animBg="1"/>
      <p:bldP spid="16" grpId="0" animBg="1"/>
      <p:bldP spid="6" grpId="0" animBg="1"/>
      <p:bldP spid="4" grpId="0" animBg="1"/>
      <p:bldP spid="11"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a:extLst>
              <a:ext uri="{FF2B5EF4-FFF2-40B4-BE49-F238E27FC236}">
                <a16:creationId xmlns:a16="http://schemas.microsoft.com/office/drawing/2014/main" id="{04F20525-C63A-BB23-E1AA-0533B1CA3BAB}"/>
              </a:ext>
            </a:extLst>
          </p:cNvPr>
          <p:cNvGraphicFramePr>
            <a:graphicFrameLocks noGrp="1"/>
          </p:cNvGraphicFramePr>
          <p:nvPr>
            <p:extLst>
              <p:ext uri="{D42A27DB-BD31-4B8C-83A1-F6EECF244321}">
                <p14:modId xmlns:p14="http://schemas.microsoft.com/office/powerpoint/2010/main" val="658564479"/>
              </p:ext>
            </p:extLst>
          </p:nvPr>
        </p:nvGraphicFramePr>
        <p:xfrm>
          <a:off x="4159580" y="16381"/>
          <a:ext cx="7328804" cy="6825237"/>
        </p:xfrm>
        <a:graphic>
          <a:graphicData uri="http://schemas.openxmlformats.org/drawingml/2006/table">
            <a:tbl>
              <a:tblPr>
                <a:tableStyleId>{5C22544A-7EE6-4342-B048-85BDC9FD1C3A}</a:tableStyleId>
              </a:tblPr>
              <a:tblGrid>
                <a:gridCol w="324155">
                  <a:extLst>
                    <a:ext uri="{9D8B030D-6E8A-4147-A177-3AD203B41FA5}">
                      <a16:colId xmlns:a16="http://schemas.microsoft.com/office/drawing/2014/main" val="2140492111"/>
                    </a:ext>
                  </a:extLst>
                </a:gridCol>
                <a:gridCol w="4015271">
                  <a:extLst>
                    <a:ext uri="{9D8B030D-6E8A-4147-A177-3AD203B41FA5}">
                      <a16:colId xmlns:a16="http://schemas.microsoft.com/office/drawing/2014/main" val="3759028113"/>
                    </a:ext>
                  </a:extLst>
                </a:gridCol>
                <a:gridCol w="1639336">
                  <a:extLst>
                    <a:ext uri="{9D8B030D-6E8A-4147-A177-3AD203B41FA5}">
                      <a16:colId xmlns:a16="http://schemas.microsoft.com/office/drawing/2014/main" val="4166421357"/>
                    </a:ext>
                  </a:extLst>
                </a:gridCol>
                <a:gridCol w="1350042">
                  <a:extLst>
                    <a:ext uri="{9D8B030D-6E8A-4147-A177-3AD203B41FA5}">
                      <a16:colId xmlns:a16="http://schemas.microsoft.com/office/drawing/2014/main" val="1320136310"/>
                    </a:ext>
                  </a:extLst>
                </a:gridCol>
              </a:tblGrid>
              <a:tr h="459097">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1. 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lvl="0" indent="0" algn="l"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ea typeface="+mn-ea"/>
                          <a:cs typeface="Calibri"/>
                        </a:rPr>
                        <a:t>Cereals, grains, roots and tubers</a:t>
                      </a:r>
                      <a:r>
                        <a:rPr lang="en-GB" sz="1000" b="0" kern="1200">
                          <a:solidFill>
                            <a:schemeClr val="accent1"/>
                          </a:solidFill>
                          <a:effectLst/>
                          <a:latin typeface="Calibri"/>
                          <a:ea typeface="+mn-ea"/>
                          <a:cs typeface="Calibri"/>
                        </a:rPr>
                        <a:t>: rice, pasta, bread, sorghum, millet, maize, potato, yam, cassava, white sweet potato, taro, plantain</a:t>
                      </a:r>
                      <a:endParaRPr lang="en-GB" sz="1000" b="1" kern="1200">
                        <a:solidFill>
                          <a:schemeClr val="accent1"/>
                        </a:solidFill>
                        <a:effectLst/>
                        <a:latin typeface="Calibri"/>
                        <a:ea typeface="Times New Roman" panose="02020603050405020304" pitchFamily="18" charset="0"/>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a:cs typeface="Calibri"/>
                        </a:rPr>
                        <a:t>FCSStap</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3295515725"/>
                  </a:ext>
                </a:extLst>
              </a:tr>
              <a:tr h="306064">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2.  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lvl="0" indent="0" algn="l"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panose="020F0502020204030204" pitchFamily="34" charset="0"/>
                          <a:ea typeface="+mn-ea"/>
                          <a:cs typeface="Calibri" panose="020F0502020204030204" pitchFamily="34" charset="0"/>
                        </a:rPr>
                        <a:t>Pulses/legumes, nuts and seeds</a:t>
                      </a:r>
                      <a:r>
                        <a:rPr lang="en-GB" sz="1000" b="0" kern="1200">
                          <a:solidFill>
                            <a:schemeClr val="accent1"/>
                          </a:solidFill>
                          <a:effectLst/>
                          <a:latin typeface="Calibri" panose="020F0502020204030204" pitchFamily="34" charset="0"/>
                          <a:ea typeface="+mn-ea"/>
                          <a:cs typeface="Calibri" panose="020F0502020204030204" pitchFamily="34" charset="0"/>
                        </a:rPr>
                        <a:t>: beans, cowpeas, lentils, soy, pigeon pea, peanuts, and/or other nuts</a:t>
                      </a:r>
                      <a:endParaRPr lang="en-GB" sz="1000" b="1" kern="1200">
                        <a:solidFill>
                          <a:schemeClr val="accent1"/>
                        </a:solidFill>
                        <a:effectLst/>
                        <a:latin typeface="Calibri"/>
                        <a:ea typeface="Times New Roman" panose="02020603050405020304" pitchFamily="18" charset="0"/>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a:cs typeface="Calibri"/>
                        </a:rPr>
                        <a:t>FCSPulse</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2135246398"/>
                  </a:ext>
                </a:extLst>
              </a:tr>
              <a:tr h="749859">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3. 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a:spcBef>
                          <a:spcPts val="0"/>
                        </a:spcBef>
                        <a:spcAft>
                          <a:spcPts val="0"/>
                        </a:spcAft>
                      </a:pPr>
                      <a:r>
                        <a:rPr lang="en-GB" sz="1000" b="1" kern="1200">
                          <a:solidFill>
                            <a:schemeClr val="accent1"/>
                          </a:solidFill>
                          <a:effectLst/>
                          <a:latin typeface="Calibri" panose="020F0502020204030204" pitchFamily="34" charset="0"/>
                          <a:ea typeface="+mn-ea"/>
                          <a:cs typeface="Calibri" panose="020F0502020204030204" pitchFamily="34" charset="0"/>
                        </a:rPr>
                        <a:t>Dairy</a:t>
                      </a:r>
                      <a:r>
                        <a:rPr lang="en-GB" sz="1000" b="0" kern="1200">
                          <a:solidFill>
                            <a:schemeClr val="accent1"/>
                          </a:solidFill>
                          <a:effectLst/>
                          <a:latin typeface="Calibri" panose="020F0502020204030204" pitchFamily="34" charset="0"/>
                          <a:ea typeface="+mn-ea"/>
                          <a:cs typeface="Calibri" panose="020F0502020204030204" pitchFamily="34" charset="0"/>
                        </a:rPr>
                        <a:t>: milk, yoghurt, cheese, and other dairy products </a:t>
                      </a:r>
                      <a:endParaRPr lang="en-US" sz="1000" b="0" kern="1200">
                        <a:solidFill>
                          <a:schemeClr val="accent1"/>
                        </a:solidFill>
                        <a:effectLst/>
                        <a:latin typeface="Calibri" panose="020F0502020204030204" pitchFamily="34" charset="0"/>
                        <a:ea typeface="+mn-ea"/>
                        <a:cs typeface="Calibri" panose="020F0502020204030204" pitchFamily="34" charset="0"/>
                      </a:endParaRPr>
                    </a:p>
                    <a:p>
                      <a:pPr marL="0" marR="0" algn="l">
                        <a:spcBef>
                          <a:spcPts val="0"/>
                        </a:spcBef>
                        <a:spcAft>
                          <a:spcPts val="0"/>
                        </a:spcAft>
                      </a:pPr>
                      <a:r>
                        <a:rPr lang="en-GB" sz="1000" b="0" kern="1200">
                          <a:solidFill>
                            <a:schemeClr val="accent1"/>
                          </a:solidFill>
                          <a:effectLst/>
                          <a:latin typeface="Calibri" panose="020F0502020204030204" pitchFamily="34" charset="0"/>
                          <a:ea typeface="+mn-ea"/>
                          <a:cs typeface="Calibri" panose="020F0502020204030204" pitchFamily="34" charset="0"/>
                        </a:rPr>
                        <a:t> </a:t>
                      </a:r>
                      <a:endParaRPr lang="en-US" sz="1000" b="0" kern="1200">
                        <a:solidFill>
                          <a:schemeClr val="accent1"/>
                        </a:solidFill>
                        <a:effectLst/>
                        <a:latin typeface="Calibri" panose="020F0502020204030204" pitchFamily="34" charset="0"/>
                        <a:ea typeface="+mn-ea"/>
                        <a:cs typeface="Calibri" panose="020F0502020204030204" pitchFamily="34" charset="0"/>
                      </a:endParaRPr>
                    </a:p>
                    <a:p>
                      <a:pPr marL="0" marR="0" algn="l">
                        <a:spcBef>
                          <a:spcPts val="0"/>
                        </a:spcBef>
                        <a:spcAft>
                          <a:spcPts val="0"/>
                        </a:spcAft>
                      </a:pPr>
                      <a:r>
                        <a:rPr lang="en-GB" sz="1000" b="0" kern="1200">
                          <a:solidFill>
                            <a:schemeClr val="accent1"/>
                          </a:solidFill>
                          <a:effectLst/>
                          <a:latin typeface="Calibri" panose="020F0502020204030204" pitchFamily="34" charset="0"/>
                          <a:ea typeface="+mn-ea"/>
                          <a:cs typeface="Calibri" panose="020F0502020204030204" pitchFamily="34" charset="0"/>
                        </a:rPr>
                        <a:t>(Exclude margarine/butter or small amounts of milk for tea/coffee)</a:t>
                      </a:r>
                      <a:endParaRPr lang="en-GB" sz="1000" b="1" kern="1200">
                        <a:solidFill>
                          <a:schemeClr val="accent1"/>
                        </a:solidFill>
                        <a:effectLst/>
                        <a:latin typeface="Calibri"/>
                        <a:ea typeface="Times New Roman" panose="02020603050405020304" pitchFamily="18" charset="0"/>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panose="020F0502020204030204" pitchFamily="34" charset="0"/>
                          <a:cs typeface="Calibri" panose="020F0502020204030204" pitchFamily="34" charset="0"/>
                        </a:rPr>
                        <a:t>FCSDairy</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3115211159"/>
                  </a:ext>
                </a:extLst>
              </a:tr>
              <a:tr h="765164">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4. 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a:spcBef>
                          <a:spcPts val="0"/>
                        </a:spcBef>
                        <a:spcAft>
                          <a:spcPts val="0"/>
                        </a:spcAft>
                      </a:pPr>
                      <a:r>
                        <a:rPr lang="en-GB" sz="1000" b="1" kern="1200">
                          <a:solidFill>
                            <a:schemeClr val="accent1"/>
                          </a:solidFill>
                          <a:effectLst/>
                          <a:latin typeface="Calibri"/>
                          <a:ea typeface="+mn-ea"/>
                          <a:cs typeface="Calibri"/>
                        </a:rPr>
                        <a:t>Meat, fish and eggs</a:t>
                      </a:r>
                      <a:r>
                        <a:rPr lang="en-GB" sz="1000" b="0" kern="1200">
                          <a:solidFill>
                            <a:schemeClr val="accent1"/>
                          </a:solidFill>
                          <a:effectLst/>
                          <a:latin typeface="Calibri"/>
                          <a:ea typeface="+mn-ea"/>
                          <a:cs typeface="Calibri"/>
                        </a:rPr>
                        <a:t>: goat, beef, chicken, pork, fish and other seafood (including canned tuna), escargot, insects, eggs </a:t>
                      </a:r>
                      <a:endParaRPr lang="en-GB" sz="1000" b="0" kern="1200">
                        <a:solidFill>
                          <a:schemeClr val="accent1"/>
                        </a:solidFill>
                        <a:effectLst/>
                        <a:latin typeface="Calibri" panose="020F0502020204030204" pitchFamily="34" charset="0"/>
                        <a:ea typeface="+mn-ea"/>
                        <a:cs typeface="Calibri" panose="020F0502020204030204" pitchFamily="34" charset="0"/>
                      </a:endParaRPr>
                    </a:p>
                    <a:p>
                      <a:pPr marL="0" marR="0" algn="l">
                        <a:spcBef>
                          <a:spcPts val="0"/>
                        </a:spcBef>
                        <a:spcAft>
                          <a:spcPts val="0"/>
                        </a:spcAft>
                      </a:pPr>
                      <a:endParaRPr lang="en-GB" sz="1000" b="0" kern="1200">
                        <a:solidFill>
                          <a:schemeClr val="accent1"/>
                        </a:solidFill>
                        <a:effectLst/>
                        <a:latin typeface="Calibri" panose="020F0502020204030204" pitchFamily="34" charset="0"/>
                        <a:ea typeface="+mn-ea"/>
                        <a:cs typeface="Calibri" panose="020F0502020204030204" pitchFamily="34" charset="0"/>
                      </a:endParaRPr>
                    </a:p>
                    <a:p>
                      <a:pPr marL="0" marR="0" algn="l">
                        <a:spcBef>
                          <a:spcPts val="0"/>
                        </a:spcBef>
                        <a:spcAft>
                          <a:spcPts val="0"/>
                        </a:spcAft>
                      </a:pPr>
                      <a:r>
                        <a:rPr lang="en-GB" sz="1000" b="0" kern="1200">
                          <a:solidFill>
                            <a:schemeClr val="accent1"/>
                          </a:solidFill>
                          <a:effectLst/>
                          <a:latin typeface="Calibri"/>
                          <a:ea typeface="+mn-ea"/>
                          <a:cs typeface="Calibri"/>
                        </a:rPr>
                        <a:t>(Exclude meat and fish consumed in small quantities)</a:t>
                      </a:r>
                      <a:endParaRPr lang="en-GB" sz="1000" b="1" kern="1200">
                        <a:solidFill>
                          <a:schemeClr val="accent1"/>
                        </a:solidFill>
                        <a:effectLst/>
                        <a:latin typeface="Calibri"/>
                        <a:ea typeface="Times New Roman" panose="02020603050405020304" pitchFamily="18" charset="0"/>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panose="020F0502020204030204" pitchFamily="34" charset="0"/>
                          <a:cs typeface="Calibri" panose="020F0502020204030204" pitchFamily="34" charset="0"/>
                        </a:rPr>
                        <a:t>FCSPr</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3053545542"/>
                  </a:ext>
                </a:extLst>
              </a:tr>
              <a:tr h="153032">
                <a:tc gridSpan="4">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If 0, skip to question 5</a:t>
                      </a:r>
                      <a:endParaRPr lang="en-GB" sz="1000" b="1" kern="1200">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extLst>
                  <a:ext uri="{0D108BD9-81ED-4DB2-BD59-A6C34878D82A}">
                    <a16:rowId xmlns:a16="http://schemas.microsoft.com/office/drawing/2014/main" val="539992986"/>
                  </a:ext>
                </a:extLst>
              </a:tr>
              <a:tr h="306064">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4.1</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panose="020F0502020204030204" pitchFamily="34" charset="0"/>
                          <a:cs typeface="Calibri" panose="020F0502020204030204" pitchFamily="34" charset="0"/>
                        </a:rPr>
                        <a:t>Flesh meat: </a:t>
                      </a:r>
                      <a:r>
                        <a:rPr lang="en-GB" sz="1000" b="0" kern="1200">
                          <a:solidFill>
                            <a:schemeClr val="accent1"/>
                          </a:solidFill>
                          <a:effectLst/>
                          <a:latin typeface="Calibri" panose="020F0502020204030204" pitchFamily="34" charset="0"/>
                          <a:cs typeface="Calibri" panose="020F0502020204030204" pitchFamily="34" charset="0"/>
                        </a:rPr>
                        <a:t>beef, pork, lamb, goat, rabbit, chicken, duck, other birds, insects</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a:cs typeface="Calibri"/>
                        </a:rPr>
                        <a:t>FCSNPrMeatF</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937717105"/>
                  </a:ext>
                </a:extLst>
              </a:tr>
              <a:tr h="306064">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4.2</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panose="020F0502020204030204" pitchFamily="34" charset="0"/>
                          <a:cs typeface="Calibri" panose="020F0502020204030204" pitchFamily="34" charset="0"/>
                        </a:rPr>
                        <a:t>Organ meat: </a:t>
                      </a:r>
                      <a:r>
                        <a:rPr lang="en-GB" sz="1000" b="0" kern="1200">
                          <a:solidFill>
                            <a:schemeClr val="accent1"/>
                          </a:solidFill>
                          <a:effectLst/>
                          <a:latin typeface="Calibri" panose="020F0502020204030204" pitchFamily="34" charset="0"/>
                          <a:cs typeface="Calibri" panose="020F0502020204030204" pitchFamily="34" charset="0"/>
                        </a:rPr>
                        <a:t>liver, kidney, heart and/or other organ meats</a:t>
                      </a:r>
                      <a:endParaRPr lang="en-GB" sz="1000" b="0"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a:cs typeface="Calibri"/>
                        </a:rPr>
                        <a:t>FCSNPrMeatO</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81232976"/>
                  </a:ext>
                </a:extLst>
              </a:tr>
              <a:tr h="306064">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4.3</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rtl="0" eaLnBrk="1" latinLnBrk="0" hangingPunct="1">
                        <a:spcBef>
                          <a:spcPts val="0"/>
                        </a:spcBef>
                        <a:spcAft>
                          <a:spcPts val="0"/>
                        </a:spcAft>
                      </a:pPr>
                      <a:r>
                        <a:rPr lang="en-GB" sz="1000" b="1" kern="1200">
                          <a:solidFill>
                            <a:schemeClr val="accent1"/>
                          </a:solidFill>
                          <a:effectLst/>
                          <a:latin typeface="Calibri"/>
                          <a:cs typeface="Calibri"/>
                        </a:rPr>
                        <a:t>Fish/shellfish: </a:t>
                      </a:r>
                      <a:r>
                        <a:rPr lang="en-GB" sz="1000" b="0" kern="1200" noProof="0">
                          <a:solidFill>
                            <a:schemeClr val="accent1"/>
                          </a:solidFill>
                          <a:effectLst/>
                          <a:latin typeface="Calibri"/>
                          <a:ea typeface="+mn-ea"/>
                          <a:cs typeface="Calibri"/>
                        </a:rPr>
                        <a:t>fish and other seafood, including canned tuna (fish in large quantities and not as a condiment)</a:t>
                      </a:r>
                      <a:endParaRPr lang="en-GB" sz="1000" b="0" kern="1200">
                        <a:solidFill>
                          <a:schemeClr val="accent1"/>
                        </a:solidFill>
                        <a:effectLst/>
                        <a:latin typeface="Calibri"/>
                        <a:ea typeface="+mn-ea"/>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panose="020F0502020204030204" pitchFamily="34" charset="0"/>
                          <a:cs typeface="Calibri" panose="020F0502020204030204" pitchFamily="34" charset="0"/>
                        </a:rPr>
                        <a:t>FCSNPrFish</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1456210"/>
                  </a:ext>
                </a:extLst>
              </a:tr>
              <a:tr h="153032">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4.4</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panose="020F0502020204030204" pitchFamily="34" charset="0"/>
                          <a:cs typeface="Calibri" panose="020F0502020204030204" pitchFamily="34" charset="0"/>
                        </a:rPr>
                        <a:t>Eggs</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panose="020F0502020204030204" pitchFamily="34" charset="0"/>
                          <a:cs typeface="Calibri" panose="020F0502020204030204" pitchFamily="34" charset="0"/>
                        </a:rPr>
                        <a:t>FCSNPrEgg</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17060720"/>
                  </a:ext>
                </a:extLst>
              </a:tr>
              <a:tr h="306064">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5. 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lvl="0" indent="0" algn="l"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Vegetables and leaves: </a:t>
                      </a:r>
                      <a:r>
                        <a:rPr lang="en-GB" sz="1000" b="0" kern="1200">
                          <a:solidFill>
                            <a:schemeClr val="accent1"/>
                          </a:solidFill>
                          <a:effectLst/>
                          <a:latin typeface="Calibri"/>
                          <a:cs typeface="Calibri"/>
                        </a:rPr>
                        <a:t>spinach, onion, tomatoes, carrots, peppers, green beans, lettuce, etc.</a:t>
                      </a:r>
                      <a:endParaRPr lang="en-GB" sz="1000" b="0"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a:cs typeface="Calibri"/>
                        </a:rPr>
                        <a:t>FCSVeg</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4148604691"/>
                  </a:ext>
                </a:extLst>
              </a:tr>
              <a:tr h="153032">
                <a:tc gridSpan="4">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If 0, skip to question 6</a:t>
                      </a:r>
                      <a:endParaRPr lang="en-GB" sz="1000" b="1" kern="1200">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extLst>
                  <a:ext uri="{0D108BD9-81ED-4DB2-BD59-A6C34878D82A}">
                    <a16:rowId xmlns:a16="http://schemas.microsoft.com/office/drawing/2014/main" val="3279802137"/>
                  </a:ext>
                </a:extLst>
              </a:tr>
              <a:tr h="306064">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5.1</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a:cs typeface="Calibri"/>
                        </a:rPr>
                        <a:t>Orange vegetables (vegetables rich in Vitamin A): </a:t>
                      </a:r>
                      <a:r>
                        <a:rPr lang="en-GB" sz="1000" b="0" kern="1200">
                          <a:solidFill>
                            <a:schemeClr val="accent1"/>
                          </a:solidFill>
                          <a:effectLst/>
                          <a:latin typeface="Calibri"/>
                          <a:cs typeface="Calibri"/>
                        </a:rPr>
                        <a:t>carrot, red pepper, pumpkin, orange sweet potatoes</a:t>
                      </a:r>
                      <a:endParaRPr lang="en-GB" sz="1000" b="0"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panose="020F0502020204030204" pitchFamily="34" charset="0"/>
                          <a:cs typeface="Calibri" panose="020F0502020204030204" pitchFamily="34" charset="0"/>
                        </a:rPr>
                        <a:t>FCSNVegOrg</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60059165"/>
                  </a:ext>
                </a:extLst>
              </a:tr>
              <a:tr h="306064">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5.2</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a:cs typeface="Calibri"/>
                        </a:rPr>
                        <a:t>Green leafy vegetables: </a:t>
                      </a:r>
                      <a:r>
                        <a:rPr lang="en-GB" sz="1000" b="0" kern="1200">
                          <a:solidFill>
                            <a:schemeClr val="accent1"/>
                          </a:solidFill>
                          <a:effectLst/>
                          <a:latin typeface="Calibri"/>
                          <a:cs typeface="Calibri"/>
                        </a:rPr>
                        <a:t>spinach, broccoli, amaranth and/or other dark green leaves, cassava leaves</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panose="020F0502020204030204" pitchFamily="34" charset="0"/>
                          <a:cs typeface="Calibri" panose="020F0502020204030204" pitchFamily="34" charset="0"/>
                        </a:rPr>
                        <a:t>FCSNVegGre</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149474257"/>
                  </a:ext>
                </a:extLst>
              </a:tr>
              <a:tr h="306064">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6. 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lvl="0" indent="0" algn="l"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Fruits: </a:t>
                      </a:r>
                      <a:r>
                        <a:rPr lang="en-GB" sz="1000" b="0" kern="1200">
                          <a:solidFill>
                            <a:schemeClr val="accent1"/>
                          </a:solidFill>
                          <a:effectLst/>
                          <a:latin typeface="Calibri"/>
                          <a:cs typeface="Calibri"/>
                        </a:rPr>
                        <a:t>banana, apple, lemon, mango, papaya, apricot, peach, etc</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a:cs typeface="Calibri"/>
                        </a:rPr>
                        <a:t>FCSFruit</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3624498066"/>
                  </a:ext>
                </a:extLst>
              </a:tr>
              <a:tr h="168334">
                <a:tc gridSpan="4">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If 0, skip to question 7</a:t>
                      </a:r>
                      <a:endParaRPr lang="en-GB" sz="1000" b="1" kern="1200">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tc>
                <a:extLst>
                  <a:ext uri="{0D108BD9-81ED-4DB2-BD59-A6C34878D82A}">
                    <a16:rowId xmlns:a16="http://schemas.microsoft.com/office/drawing/2014/main" val="521639077"/>
                  </a:ext>
                </a:extLst>
              </a:tr>
              <a:tr h="459097">
                <a:tc>
                  <a:txBody>
                    <a:bodyPr/>
                    <a:lstStyle/>
                    <a:p>
                      <a:pPr marL="0" marR="0" algn="ctr" defTabSz="914400" rtl="0" eaLnBrk="1" latinLnBrk="0" hangingPunct="1">
                        <a:spcBef>
                          <a:spcPts val="0"/>
                        </a:spcBef>
                        <a:spcAft>
                          <a:spcPts val="0"/>
                        </a:spcAft>
                      </a:pPr>
                      <a:r>
                        <a:rPr lang="fr-FR" sz="1000" b="1" kern="1200">
                          <a:solidFill>
                            <a:schemeClr val="accent1"/>
                          </a:solidFill>
                          <a:effectLst/>
                          <a:latin typeface="Calibri"/>
                          <a:cs typeface="Calibri"/>
                        </a:rPr>
                        <a:t>6.1</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rtl="0" eaLnBrk="1" latinLnBrk="0" hangingPunct="1">
                        <a:spcBef>
                          <a:spcPts val="0"/>
                        </a:spcBef>
                        <a:spcAft>
                          <a:spcPts val="0"/>
                        </a:spcAft>
                      </a:pPr>
                      <a:r>
                        <a:rPr lang="en-GB" sz="1000" b="1" kern="1200">
                          <a:solidFill>
                            <a:schemeClr val="accent1"/>
                          </a:solidFill>
                          <a:effectLst/>
                          <a:latin typeface="Calibri"/>
                          <a:cs typeface="Calibri"/>
                        </a:rPr>
                        <a:t>Orange fruits (Fruits rich in Vitamin A):  </a:t>
                      </a:r>
                      <a:r>
                        <a:rPr lang="en-GB" sz="1000" b="0" kern="1200">
                          <a:solidFill>
                            <a:schemeClr val="accent1"/>
                          </a:solidFill>
                          <a:effectLst/>
                          <a:latin typeface="Calibri"/>
                          <a:cs typeface="Calibri"/>
                        </a:rPr>
                        <a:t>mango, papaya, apricot, and peach </a:t>
                      </a:r>
                      <a:endParaRPr lang="en-GB" sz="1000" b="0" kern="1200">
                        <a:solidFill>
                          <a:schemeClr val="accent1"/>
                        </a:solidFill>
                        <a:effectLst/>
                        <a:latin typeface="Calibri" panose="020F0502020204030204" pitchFamily="34" charset="0"/>
                        <a:cs typeface="Calibri" panose="020F0502020204030204" pitchFamily="34" charset="0"/>
                      </a:endParaRPr>
                    </a:p>
                    <a:p>
                      <a:pPr marL="0" marR="0" algn="l" defTabSz="914400" rtl="0" eaLnBrk="1" latinLnBrk="0" hangingPunct="1">
                        <a:spcBef>
                          <a:spcPts val="0"/>
                        </a:spcBef>
                        <a:spcAft>
                          <a:spcPts val="0"/>
                        </a:spcAft>
                      </a:pPr>
                      <a:r>
                        <a:rPr lang="en-GB" sz="1000" b="0" kern="1200">
                          <a:solidFill>
                            <a:schemeClr val="accent1"/>
                          </a:solidFill>
                          <a:effectLst/>
                          <a:latin typeface="Calibri"/>
                          <a:cs typeface="Calibri"/>
                        </a:rPr>
                        <a:t>(Exclude oranges)</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l" defTabSz="914400" rtl="0" eaLnBrk="1" latinLnBrk="0" hangingPunct="1">
                        <a:spcBef>
                          <a:spcPts val="0"/>
                        </a:spcBef>
                        <a:spcAft>
                          <a:spcPts val="0"/>
                        </a:spcAft>
                      </a:pPr>
                      <a:r>
                        <a:rPr lang="en-US" sz="1000" b="1" kern="1200" err="1">
                          <a:solidFill>
                            <a:schemeClr val="accent1"/>
                          </a:solidFill>
                          <a:effectLst/>
                          <a:latin typeface="Calibri" panose="020F0502020204030204" pitchFamily="34" charset="0"/>
                          <a:cs typeface="Calibri" panose="020F0502020204030204" pitchFamily="34" charset="0"/>
                        </a:rPr>
                        <a:t>FCSNFruitOrg</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197273546"/>
                  </a:ext>
                </a:extLst>
              </a:tr>
              <a:tr h="306064">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7.</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a:ea typeface="+mn-ea"/>
                          <a:cs typeface="Calibri"/>
                        </a:rPr>
                        <a:t>Oils and fats</a:t>
                      </a:r>
                      <a:r>
                        <a:rPr lang="en-GB" sz="1000" b="0" kern="1200">
                          <a:solidFill>
                            <a:schemeClr val="accent1"/>
                          </a:solidFill>
                          <a:effectLst/>
                          <a:latin typeface="Calibri"/>
                          <a:ea typeface="+mn-ea"/>
                          <a:cs typeface="Calibri"/>
                        </a:rPr>
                        <a:t>: vegetable oil, palm oil, ghee, butter, margarine, other fats or oils</a:t>
                      </a:r>
                      <a:endParaRPr lang="en-US" sz="1000" b="0" kern="1200">
                        <a:solidFill>
                          <a:schemeClr val="accent1"/>
                        </a:solidFill>
                        <a:effectLst/>
                        <a:latin typeface="Calibri"/>
                        <a:ea typeface="+mn-ea"/>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a:cs typeface="Calibri"/>
                        </a:rPr>
                        <a:t>FCSFat</a:t>
                      </a:r>
                      <a:endParaRPr lang="en-GB" sz="1000" b="1" kern="1200" err="1">
                        <a:solidFill>
                          <a:schemeClr val="accent1"/>
                        </a:solidFill>
                        <a:effectLst/>
                        <a:latin typeface="Calibri"/>
                        <a:ea typeface="Calibri" panose="020F0502020204030204" pitchFamily="34" charset="0"/>
                        <a:cs typeface="Calibri"/>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1022476270"/>
                  </a:ext>
                </a:extLst>
              </a:tr>
              <a:tr h="306064">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8.</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a:ea typeface="+mn-ea"/>
                          <a:cs typeface="Calibri"/>
                        </a:rPr>
                        <a:t>Sugar and sweets</a:t>
                      </a:r>
                      <a:r>
                        <a:rPr lang="en-GB" sz="1000" b="0" kern="1200">
                          <a:solidFill>
                            <a:schemeClr val="accent1"/>
                          </a:solidFill>
                          <a:effectLst/>
                          <a:latin typeface="Calibri"/>
                          <a:ea typeface="+mn-ea"/>
                          <a:cs typeface="Calibri"/>
                        </a:rPr>
                        <a:t>: sugar, honey, jam, candy, chocolate, biscuits/cookies, pastries, cakes, ice cream, and other sweets (including sugary drinks)</a:t>
                      </a:r>
                      <a:endParaRPr lang="en-US" sz="1000" b="0" kern="1200">
                        <a:solidFill>
                          <a:schemeClr val="accent1"/>
                        </a:solidFill>
                        <a:effectLst/>
                        <a:latin typeface="Calibri"/>
                        <a:ea typeface="+mn-ea"/>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panose="020F0502020204030204" pitchFamily="34" charset="0"/>
                          <a:cs typeface="Calibri" panose="020F0502020204030204" pitchFamily="34" charset="0"/>
                        </a:rPr>
                        <a:t>FCSSugar</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956646591"/>
                  </a:ext>
                </a:extLst>
              </a:tr>
              <a:tr h="703950">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cs typeface="Calibri"/>
                        </a:rPr>
                        <a:t>9. </a:t>
                      </a:r>
                      <a:endParaRPr lang="en-GB" sz="1000" b="1" kern="1200">
                        <a:solidFill>
                          <a:schemeClr val="accent1"/>
                        </a:solidFill>
                        <a:effectLst/>
                        <a:latin typeface="Calibri"/>
                        <a:ea typeface="Times New Roman" panose="02020603050405020304" pitchFamily="18"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a:solidFill>
                            <a:schemeClr val="accent1"/>
                          </a:solidFill>
                          <a:effectLst/>
                          <a:latin typeface="Calibri"/>
                          <a:ea typeface="+mn-ea"/>
                          <a:cs typeface="Calibri"/>
                        </a:rPr>
                        <a:t>Condiments and spices</a:t>
                      </a:r>
                      <a:r>
                        <a:rPr lang="en-GB" sz="1000" b="0" kern="1200">
                          <a:solidFill>
                            <a:schemeClr val="accent1"/>
                          </a:solidFill>
                          <a:effectLst/>
                          <a:latin typeface="Calibri"/>
                          <a:ea typeface="+mn-ea"/>
                          <a:cs typeface="Calibri"/>
                        </a:rPr>
                        <a:t>: tea, coffee, cocoa powder, salt, garlic, spices, yeast, tomato paste; small quantities of other foods, especially meat or fish and small amounts of milk in tea or coffee.</a:t>
                      </a:r>
                      <a:endParaRPr lang="en-US" sz="1000" b="0" kern="1200">
                        <a:solidFill>
                          <a:schemeClr val="accent1"/>
                        </a:solidFill>
                        <a:effectLst/>
                        <a:latin typeface="Calibri"/>
                        <a:ea typeface="+mn-ea"/>
                        <a:cs typeface="Calibri"/>
                      </a:endParaRPr>
                    </a:p>
                  </a:txBody>
                  <a:tcPr marL="35700" marR="357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ctr" defTabSz="914400" rtl="0" eaLnBrk="1" latinLnBrk="0" hangingPunct="1">
                        <a:spcBef>
                          <a:spcPts val="0"/>
                        </a:spcBef>
                        <a:spcAft>
                          <a:spcPts val="0"/>
                        </a:spcAft>
                      </a:pPr>
                      <a:r>
                        <a:rPr lang="en-GB" sz="1000" b="1" kern="1200">
                          <a:solidFill>
                            <a:schemeClr val="accent1"/>
                          </a:solidFill>
                          <a:effectLst/>
                          <a:latin typeface="Calibri"/>
                          <a:cs typeface="Calibri"/>
                        </a:rPr>
                        <a:t>|___|</a:t>
                      </a:r>
                      <a:endParaRPr lang="en-GB" sz="1000" b="1" kern="1200">
                        <a:solidFill>
                          <a:schemeClr val="accent1"/>
                        </a:solidFill>
                        <a:effectLst/>
                        <a:latin typeface="Calibri"/>
                        <a:ea typeface="Calibri" panose="020F0502020204030204" pitchFamily="34" charset="0"/>
                        <a:cs typeface="Calibri"/>
                      </a:endParaRPr>
                    </a:p>
                  </a:txBody>
                  <a:tcPr marL="33890" marR="338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marL="0" marR="0" algn="l" defTabSz="914400" rtl="0" eaLnBrk="1" latinLnBrk="0" hangingPunct="1">
                        <a:spcBef>
                          <a:spcPts val="0"/>
                        </a:spcBef>
                        <a:spcAft>
                          <a:spcPts val="0"/>
                        </a:spcAft>
                      </a:pPr>
                      <a:r>
                        <a:rPr lang="en-GB" sz="1000" b="1" kern="1200" err="1">
                          <a:solidFill>
                            <a:schemeClr val="accent1"/>
                          </a:solidFill>
                          <a:effectLst/>
                          <a:latin typeface="Calibri" panose="020F0502020204030204" pitchFamily="34" charset="0"/>
                          <a:cs typeface="Calibri" panose="020F0502020204030204" pitchFamily="34" charset="0"/>
                        </a:rPr>
                        <a:t>FCSCond</a:t>
                      </a:r>
                      <a:endParaRPr lang="en-GB" sz="1000" b="1" kern="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33890" marR="3389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2756891968"/>
                  </a:ext>
                </a:extLst>
              </a:tr>
            </a:tbl>
          </a:graphicData>
        </a:graphic>
      </p:graphicFrame>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647607" y="466515"/>
            <a:ext cx="11052002" cy="662558"/>
          </a:xfrm>
        </p:spPr>
        <p:txBody>
          <a:bodyPr anchor="t" anchorCtr="0"/>
          <a:lstStyle/>
          <a:p>
            <a:r>
              <a:rPr lang="en-GB" sz="3600" b="0" kern="1400" spc="230">
                <a:solidFill>
                  <a:schemeClr val="accent2"/>
                </a:solidFill>
                <a:latin typeface="HALDEN SOLID"/>
                <a:ea typeface="Open Sans Extrabold"/>
                <a:cs typeface="Open Sans Extrabold"/>
              </a:rPr>
              <a:t>Fcs-N MODULE </a:t>
            </a:r>
          </a:p>
        </p:txBody>
      </p:sp>
      <p:sp>
        <p:nvSpPr>
          <p:cNvPr id="2" name="Left Brace 1">
            <a:extLst>
              <a:ext uri="{FF2B5EF4-FFF2-40B4-BE49-F238E27FC236}">
                <a16:creationId xmlns:a16="http://schemas.microsoft.com/office/drawing/2014/main" id="{B338BABA-A99A-FACA-860C-65636DF3FCE5}"/>
              </a:ext>
            </a:extLst>
          </p:cNvPr>
          <p:cNvSpPr/>
          <p:nvPr/>
        </p:nvSpPr>
        <p:spPr>
          <a:xfrm>
            <a:off x="3814212" y="1595588"/>
            <a:ext cx="321490" cy="1833412"/>
          </a:xfrm>
          <a:prstGeom prst="leftBrace">
            <a:avLst/>
          </a:prstGeom>
          <a:no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Left Brace 2">
            <a:extLst>
              <a:ext uri="{FF2B5EF4-FFF2-40B4-BE49-F238E27FC236}">
                <a16:creationId xmlns:a16="http://schemas.microsoft.com/office/drawing/2014/main" id="{EE758445-7041-02F0-2336-4655D31CB049}"/>
              </a:ext>
            </a:extLst>
          </p:cNvPr>
          <p:cNvSpPr/>
          <p:nvPr/>
        </p:nvSpPr>
        <p:spPr>
          <a:xfrm>
            <a:off x="3814212" y="3533245"/>
            <a:ext cx="321490" cy="1009726"/>
          </a:xfrm>
          <a:prstGeom prst="leftBrace">
            <a:avLst/>
          </a:prstGeom>
          <a:no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Left Brace 3">
            <a:extLst>
              <a:ext uri="{FF2B5EF4-FFF2-40B4-BE49-F238E27FC236}">
                <a16:creationId xmlns:a16="http://schemas.microsoft.com/office/drawing/2014/main" id="{B0FBE2D2-DE54-48F5-462D-B19119787F7E}"/>
              </a:ext>
            </a:extLst>
          </p:cNvPr>
          <p:cNvSpPr/>
          <p:nvPr/>
        </p:nvSpPr>
        <p:spPr>
          <a:xfrm>
            <a:off x="3814212" y="4597590"/>
            <a:ext cx="321490" cy="888810"/>
          </a:xfrm>
          <a:prstGeom prst="leftBrace">
            <a:avLst/>
          </a:prstGeom>
          <a:no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a:extLst>
              <a:ext uri="{FF2B5EF4-FFF2-40B4-BE49-F238E27FC236}">
                <a16:creationId xmlns:a16="http://schemas.microsoft.com/office/drawing/2014/main" id="{1A77B512-9DD9-C5D4-EF03-7CD22D2E7743}"/>
              </a:ext>
            </a:extLst>
          </p:cNvPr>
          <p:cNvSpPr txBox="1"/>
          <p:nvPr/>
        </p:nvSpPr>
        <p:spPr>
          <a:xfrm>
            <a:off x="232229" y="1834632"/>
            <a:ext cx="3581983" cy="1477328"/>
          </a:xfrm>
          <a:prstGeom prst="rect">
            <a:avLst/>
          </a:prstGeom>
          <a:solidFill>
            <a:schemeClr val="accent5"/>
          </a:solidFill>
        </p:spPr>
        <p:txBody>
          <a:bodyPr wrap="square" lIns="91440" tIns="45720" rIns="91440" bIns="45720" rtlCol="0" anchor="t">
            <a:spAutoFit/>
          </a:bodyPr>
          <a:lstStyle/>
          <a:p>
            <a:r>
              <a:rPr lang="en-GB" b="1">
                <a:solidFill>
                  <a:schemeClr val="accent2"/>
                </a:solidFill>
                <a:latin typeface="Open Sans"/>
                <a:ea typeface="Open Sans"/>
                <a:cs typeface="Open Sans"/>
              </a:rPr>
              <a:t>Meat, fish &amp; eggs </a:t>
            </a:r>
            <a:r>
              <a:rPr lang="en-GB">
                <a:solidFill>
                  <a:schemeClr val="accent2"/>
                </a:solidFill>
                <a:latin typeface="Open Sans"/>
                <a:ea typeface="Open Sans"/>
                <a:cs typeface="Open Sans"/>
              </a:rPr>
              <a:t>subgroups:</a:t>
            </a:r>
          </a:p>
          <a:p>
            <a:pPr marL="285750" indent="-285750">
              <a:buFont typeface="Arial" panose="020B0604020202020204" pitchFamily="34" charset="0"/>
              <a:buChar char="•"/>
            </a:pPr>
            <a:r>
              <a:rPr lang="en-GB">
                <a:solidFill>
                  <a:schemeClr val="accent2"/>
                </a:solidFill>
                <a:latin typeface="Open Sans"/>
                <a:ea typeface="Open Sans"/>
                <a:cs typeface="Open Sans"/>
              </a:rPr>
              <a:t>Flesh meat</a:t>
            </a:r>
          </a:p>
          <a:p>
            <a:pPr marL="285750" indent="-285750">
              <a:buFont typeface="Arial" panose="020B0604020202020204" pitchFamily="34" charset="0"/>
              <a:buChar char="•"/>
            </a:pPr>
            <a:r>
              <a:rPr lang="en-GB">
                <a:solidFill>
                  <a:schemeClr val="accent2"/>
                </a:solidFill>
                <a:latin typeface="Open Sans"/>
                <a:ea typeface="Open Sans"/>
                <a:cs typeface="Open Sans"/>
              </a:rPr>
              <a:t>Organ meat</a:t>
            </a:r>
          </a:p>
          <a:p>
            <a:pPr marL="285750" indent="-285750">
              <a:buFont typeface="Arial" panose="020B0604020202020204" pitchFamily="34" charset="0"/>
              <a:buChar char="•"/>
            </a:pPr>
            <a:r>
              <a:rPr lang="en-GB">
                <a:solidFill>
                  <a:schemeClr val="accent2"/>
                </a:solidFill>
                <a:latin typeface="Open Sans"/>
                <a:ea typeface="Open Sans"/>
                <a:cs typeface="Open Sans"/>
              </a:rPr>
              <a:t>Fish </a:t>
            </a:r>
            <a:endParaRPr lang="en-GB">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a:solidFill>
                  <a:schemeClr val="accent2"/>
                </a:solidFill>
                <a:latin typeface="Open Sans"/>
                <a:ea typeface="Open Sans"/>
                <a:cs typeface="Open Sans"/>
              </a:rPr>
              <a:t>Eggs</a:t>
            </a:r>
            <a:endParaRPr lang="en-GB">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A3348B0A-96BF-E654-8BB9-CECC1CC4FAC7}"/>
              </a:ext>
            </a:extLst>
          </p:cNvPr>
          <p:cNvSpPr txBox="1"/>
          <p:nvPr/>
        </p:nvSpPr>
        <p:spPr>
          <a:xfrm>
            <a:off x="232229" y="3555853"/>
            <a:ext cx="3558105" cy="923330"/>
          </a:xfrm>
          <a:prstGeom prst="rect">
            <a:avLst/>
          </a:prstGeom>
          <a:solidFill>
            <a:schemeClr val="accent5"/>
          </a:solidFill>
        </p:spPr>
        <p:txBody>
          <a:bodyPr wrap="square" rtlCol="0">
            <a:spAutoFit/>
          </a:bodyPr>
          <a:lstStyle>
            <a:defPPr>
              <a:defRPr lang="it-IT"/>
            </a:defPPr>
            <a:lvl1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GB" b="1"/>
              <a:t>Vegetables</a:t>
            </a:r>
            <a:r>
              <a:rPr lang="en-GB"/>
              <a:t> subgroups:</a:t>
            </a:r>
          </a:p>
          <a:p>
            <a:pPr marL="285750" indent="-285750">
              <a:buFont typeface="Arial" panose="020B0604020202020204" pitchFamily="34" charset="0"/>
              <a:buChar char="•"/>
            </a:pPr>
            <a:r>
              <a:rPr lang="en-GB"/>
              <a:t>Orange vegetables</a:t>
            </a:r>
          </a:p>
          <a:p>
            <a:pPr marL="285750" indent="-285750">
              <a:buFont typeface="Arial" panose="020B0604020202020204" pitchFamily="34" charset="0"/>
              <a:buChar char="•"/>
            </a:pPr>
            <a:r>
              <a:rPr lang="en-GB"/>
              <a:t>Green leafy vegetables</a:t>
            </a:r>
          </a:p>
        </p:txBody>
      </p:sp>
      <p:sp>
        <p:nvSpPr>
          <p:cNvPr id="7" name="TextBox 6">
            <a:extLst>
              <a:ext uri="{FF2B5EF4-FFF2-40B4-BE49-F238E27FC236}">
                <a16:creationId xmlns:a16="http://schemas.microsoft.com/office/drawing/2014/main" id="{936CD541-98A1-4647-3A12-A2943FE806AA}"/>
              </a:ext>
            </a:extLst>
          </p:cNvPr>
          <p:cNvSpPr txBox="1"/>
          <p:nvPr/>
        </p:nvSpPr>
        <p:spPr>
          <a:xfrm>
            <a:off x="223459" y="4723078"/>
            <a:ext cx="3581983" cy="647208"/>
          </a:xfrm>
          <a:prstGeom prst="rect">
            <a:avLst/>
          </a:prstGeom>
          <a:solidFill>
            <a:schemeClr val="accent5"/>
          </a:solidFill>
        </p:spPr>
        <p:txBody>
          <a:bodyPr wrap="square" rtlCol="0">
            <a:spAutoFit/>
          </a:bodyPr>
          <a:lstStyle>
            <a:defPPr>
              <a:defRPr lang="it-IT"/>
            </a:defPPr>
            <a:lvl1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GB" b="1"/>
              <a:t>Fruit</a:t>
            </a:r>
            <a:r>
              <a:rPr lang="en-GB"/>
              <a:t> subgroup:</a:t>
            </a:r>
          </a:p>
          <a:p>
            <a:pPr marL="285750" indent="-285750">
              <a:buFont typeface="Arial" panose="020B0604020202020204" pitchFamily="34" charset="0"/>
              <a:buChar char="•"/>
            </a:pPr>
            <a:r>
              <a:rPr lang="en-GB"/>
              <a:t>Orange fruits</a:t>
            </a:r>
          </a:p>
        </p:txBody>
      </p:sp>
    </p:spTree>
    <p:extLst>
      <p:ext uri="{BB962C8B-B14F-4D97-AF65-F5344CB8AC3E}">
        <p14:creationId xmlns:p14="http://schemas.microsoft.com/office/powerpoint/2010/main" val="135433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94762"/>
              </a:lnSpc>
            </a:pP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Food Consumption Score </a:t>
            </a:r>
          </a:p>
          <a:p>
            <a:pPr>
              <a:lnSpc>
                <a:spcPct val="94762"/>
              </a:lnSpc>
            </a:pP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Nutrition Quality Analysis (FCS-N)</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8146892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69999" y="378486"/>
            <a:ext cx="11052002" cy="662558"/>
          </a:xfrm>
        </p:spPr>
        <p:txBody>
          <a:bodyPr anchor="t" anchorCtr="0"/>
          <a:lstStyle/>
          <a:p>
            <a:r>
              <a:rPr lang="en-GB" sz="3600" b="0" kern="1400" spc="230">
                <a:solidFill>
                  <a:schemeClr val="accent2"/>
                </a:solidFill>
                <a:latin typeface="HALDEN SOLID" pitchFamily="2" charset="0"/>
              </a:rPr>
              <a:t>Fcs-N </a:t>
            </a:r>
            <a:br>
              <a:rPr lang="en-GB" sz="3600" b="0" kern="1400" spc="230">
                <a:solidFill>
                  <a:schemeClr val="accent2"/>
                </a:solidFill>
                <a:latin typeface="HALDEN SOLID" pitchFamily="2" charset="0"/>
              </a:rPr>
            </a:br>
            <a:r>
              <a:rPr lang="en-GB" sz="3600" b="0" kern="1400" spc="230">
                <a:solidFill>
                  <a:schemeClr val="accent2"/>
                </a:solidFill>
                <a:latin typeface="HALDEN SOLID" pitchFamily="2" charset="0"/>
              </a:rPr>
              <a:t>MODULE</a:t>
            </a:r>
          </a:p>
        </p:txBody>
      </p:sp>
      <p:grpSp>
        <p:nvGrpSpPr>
          <p:cNvPr id="4" name="Group 3">
            <a:extLst>
              <a:ext uri="{FF2B5EF4-FFF2-40B4-BE49-F238E27FC236}">
                <a16:creationId xmlns:a16="http://schemas.microsoft.com/office/drawing/2014/main" id="{AED1FF38-AEA2-7A5C-C161-3E2FB166AD46}"/>
              </a:ext>
            </a:extLst>
          </p:cNvPr>
          <p:cNvGrpSpPr/>
          <p:nvPr/>
        </p:nvGrpSpPr>
        <p:grpSpPr>
          <a:xfrm>
            <a:off x="1513720" y="3429000"/>
            <a:ext cx="1503799" cy="2332529"/>
            <a:chOff x="172235" y="3591867"/>
            <a:chExt cx="1333292" cy="2332529"/>
          </a:xfrm>
        </p:grpSpPr>
        <p:sp>
          <p:nvSpPr>
            <p:cNvPr id="17" name="Left Brace 16">
              <a:extLst>
                <a:ext uri="{FF2B5EF4-FFF2-40B4-BE49-F238E27FC236}">
                  <a16:creationId xmlns:a16="http://schemas.microsoft.com/office/drawing/2014/main" id="{94E3EF68-44C6-A155-B209-C7989C065B8F}"/>
                </a:ext>
              </a:extLst>
            </p:cNvPr>
            <p:cNvSpPr/>
            <p:nvPr/>
          </p:nvSpPr>
          <p:spPr>
            <a:xfrm>
              <a:off x="1375812" y="4174836"/>
              <a:ext cx="129715" cy="174956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row: Curved Right 25">
              <a:extLst>
                <a:ext uri="{FF2B5EF4-FFF2-40B4-BE49-F238E27FC236}">
                  <a16:creationId xmlns:a16="http://schemas.microsoft.com/office/drawing/2014/main" id="{EFA11756-77BE-73C6-725C-C31F611F321A}"/>
                </a:ext>
              </a:extLst>
            </p:cNvPr>
            <p:cNvSpPr/>
            <p:nvPr/>
          </p:nvSpPr>
          <p:spPr>
            <a:xfrm>
              <a:off x="172235" y="3591867"/>
              <a:ext cx="1089891" cy="1774460"/>
            </a:xfrm>
            <a:prstGeom prst="curved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aphicFrame>
        <p:nvGraphicFramePr>
          <p:cNvPr id="2" name="Table 1">
            <a:extLst>
              <a:ext uri="{FF2B5EF4-FFF2-40B4-BE49-F238E27FC236}">
                <a16:creationId xmlns:a16="http://schemas.microsoft.com/office/drawing/2014/main" id="{B6AAC018-5629-925B-EF39-FD0F09322230}"/>
              </a:ext>
            </a:extLst>
          </p:cNvPr>
          <p:cNvGraphicFramePr>
            <a:graphicFrameLocks noGrp="1"/>
          </p:cNvGraphicFramePr>
          <p:nvPr>
            <p:extLst>
              <p:ext uri="{D42A27DB-BD31-4B8C-83A1-F6EECF244321}">
                <p14:modId xmlns:p14="http://schemas.microsoft.com/office/powerpoint/2010/main" val="1057491633"/>
              </p:ext>
            </p:extLst>
          </p:nvPr>
        </p:nvGraphicFramePr>
        <p:xfrm>
          <a:off x="3145763" y="2565400"/>
          <a:ext cx="9046237" cy="3339250"/>
        </p:xfrm>
        <a:graphic>
          <a:graphicData uri="http://schemas.openxmlformats.org/drawingml/2006/table">
            <a:tbl>
              <a:tblPr/>
              <a:tblGrid>
                <a:gridCol w="637441">
                  <a:extLst>
                    <a:ext uri="{9D8B030D-6E8A-4147-A177-3AD203B41FA5}">
                      <a16:colId xmlns:a16="http://schemas.microsoft.com/office/drawing/2014/main" val="891251360"/>
                    </a:ext>
                  </a:extLst>
                </a:gridCol>
                <a:gridCol w="3460390">
                  <a:extLst>
                    <a:ext uri="{9D8B030D-6E8A-4147-A177-3AD203B41FA5}">
                      <a16:colId xmlns:a16="http://schemas.microsoft.com/office/drawing/2014/main" val="295291253"/>
                    </a:ext>
                  </a:extLst>
                </a:gridCol>
                <a:gridCol w="1548067">
                  <a:extLst>
                    <a:ext uri="{9D8B030D-6E8A-4147-A177-3AD203B41FA5}">
                      <a16:colId xmlns:a16="http://schemas.microsoft.com/office/drawing/2014/main" val="1697281305"/>
                    </a:ext>
                  </a:extLst>
                </a:gridCol>
                <a:gridCol w="1168644">
                  <a:extLst>
                    <a:ext uri="{9D8B030D-6E8A-4147-A177-3AD203B41FA5}">
                      <a16:colId xmlns:a16="http://schemas.microsoft.com/office/drawing/2014/main" val="411701553"/>
                    </a:ext>
                  </a:extLst>
                </a:gridCol>
                <a:gridCol w="2231695">
                  <a:extLst>
                    <a:ext uri="{9D8B030D-6E8A-4147-A177-3AD203B41FA5}">
                      <a16:colId xmlns:a16="http://schemas.microsoft.com/office/drawing/2014/main" val="2654474298"/>
                    </a:ext>
                  </a:extLst>
                </a:gridCol>
              </a:tblGrid>
              <a:tr h="604169">
                <a:tc gridSpan="2">
                  <a:txBody>
                    <a:bodyPr/>
                    <a:lstStyle/>
                    <a:p>
                      <a:pPr marL="0" marR="0" lvl="0" indent="0" algn="ctr" rtl="0" eaLnBrk="1" fontAlgn="auto" latinLnBrk="0" hangingPunct="1">
                        <a:lnSpc>
                          <a:spcPct val="100000"/>
                        </a:lnSpc>
                        <a:spcBef>
                          <a:spcPts val="0"/>
                        </a:spcBef>
                        <a:spcAft>
                          <a:spcPts val="0"/>
                        </a:spcAft>
                        <a:buClrTx/>
                        <a:buSzTx/>
                        <a:buFontTx/>
                        <a:buNone/>
                      </a:pPr>
                      <a:r>
                        <a:rPr lang="en-US" sz="1000" b="1" kern="1200">
                          <a:solidFill>
                            <a:schemeClr val="accent1"/>
                          </a:solidFill>
                          <a:effectLst/>
                          <a:latin typeface="+mn-lt"/>
                          <a:ea typeface="Times New Roman" panose="02020603050405020304" pitchFamily="18" charset="0"/>
                          <a:cs typeface="Arial"/>
                        </a:rPr>
                        <a:t>How many days over the last 7 days, did most members of your household (50% +) eat the following food items, inside or outside the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GB" sz="1000" b="0" i="1" kern="1200">
                          <a:solidFill>
                            <a:schemeClr val="accent1"/>
                          </a:solidFill>
                          <a:effectLst/>
                          <a:latin typeface="+mn-lt"/>
                          <a:ea typeface="Times New Roman" panose="02020603050405020304" pitchFamily="18" charset="0"/>
                          <a:cs typeface="Arial"/>
                        </a:rPr>
                        <a:t>Note for enumerator:  Determine whether the consumption of food items (e.g., fish, milk) was only in small quantities and should be recorded as a condiment.</a:t>
                      </a:r>
                      <a:endParaRPr lang="en-US" sz="1000" b="0" i="1" kern="1200">
                        <a:solidFill>
                          <a:schemeClr val="accent1"/>
                        </a:solidFill>
                        <a:effectLst/>
                        <a:latin typeface="+mn-lt"/>
                        <a:ea typeface="Calibri" panose="020F0502020204030204" pitchFamily="34" charset="0"/>
                        <a:cs typeface="Arial"/>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pPr marL="0" marR="0" algn="ctr">
                        <a:spcBef>
                          <a:spcPts val="0"/>
                        </a:spcBef>
                        <a:spcAft>
                          <a:spcPts val="0"/>
                        </a:spcAft>
                      </a:pPr>
                      <a:r>
                        <a:rPr lang="fr-FR" sz="800" err="1">
                          <a:effectLst/>
                          <a:latin typeface="Calibri" panose="020F0502020204030204" pitchFamily="34" charset="0"/>
                          <a:ea typeface="Times New Roman" panose="02020603050405020304" pitchFamily="18" charset="0"/>
                          <a:cs typeface="Calibri" panose="020F0502020204030204" pitchFamily="34" charset="0"/>
                        </a:rPr>
                        <a:t>Foods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000">
                          <a:solidFill>
                            <a:schemeClr val="accent1"/>
                          </a:solidFill>
                          <a:effectLst/>
                          <a:latin typeface="Calibri" panose="020F0502020204030204" pitchFamily="34" charset="0"/>
                          <a:ea typeface="Calibri" panose="020F0502020204030204" pitchFamily="34" charset="0"/>
                          <a:cs typeface="Arial" panose="020B0604020202020204" pitchFamily="34" charset="0"/>
                        </a:rPr>
                        <a:t>Number of days</a:t>
                      </a:r>
                      <a:endParaRPr lang="en-US" sz="10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GB" sz="1000">
                          <a:solidFill>
                            <a:schemeClr val="accent1"/>
                          </a:solidFill>
                          <a:effectLst/>
                          <a:latin typeface="Calibri" panose="020F0502020204030204" pitchFamily="34" charset="0"/>
                          <a:ea typeface="Calibri" panose="020F0502020204030204" pitchFamily="34" charset="0"/>
                          <a:cs typeface="Arial" panose="020B0604020202020204" pitchFamily="34" charset="0"/>
                        </a:rPr>
                        <a:t>eaten in past </a:t>
                      </a:r>
                      <a:r>
                        <a:rPr lang="en-GB" sz="1000" b="1">
                          <a:solidFill>
                            <a:schemeClr val="accent1"/>
                          </a:solidFill>
                          <a:effectLst/>
                          <a:latin typeface="Calibri" panose="020F0502020204030204" pitchFamily="34" charset="0"/>
                          <a:ea typeface="Calibri" panose="020F0502020204030204" pitchFamily="34" charset="0"/>
                          <a:cs typeface="Arial" panose="020B0604020202020204" pitchFamily="34" charset="0"/>
                        </a:rPr>
                        <a:t>7 days</a:t>
                      </a:r>
                      <a:r>
                        <a:rPr lang="en-GB" sz="1000" i="1">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endParaRPr lang="en-US" sz="10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GB" sz="1000" i="1">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endParaRPr lang="en-US" sz="10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GB" sz="1000" i="1">
                          <a:solidFill>
                            <a:schemeClr val="accent1"/>
                          </a:solidFill>
                          <a:effectLst/>
                          <a:latin typeface="Calibri" panose="020F0502020204030204" pitchFamily="34" charset="0"/>
                          <a:ea typeface="Calibri" panose="020F0502020204030204" pitchFamily="34" charset="0"/>
                          <a:cs typeface="Calibri" panose="020F0502020204030204" pitchFamily="34" charset="0"/>
                        </a:rPr>
                        <a:t>If 0 days, do not specify the main source.</a:t>
                      </a:r>
                      <a:endParaRPr lang="en-US" sz="10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1000" i="1">
                          <a:solidFill>
                            <a:schemeClr val="accent1"/>
                          </a:solidFill>
                          <a:effectLst/>
                          <a:latin typeface="Calibri"/>
                          <a:ea typeface="Calibri" panose="020F0502020204030204" pitchFamily="34" charset="0"/>
                          <a:cs typeface="Calibri"/>
                        </a:rPr>
                        <a:t>Variable names</a:t>
                      </a:r>
                      <a:endParaRPr lang="en-US" sz="1000">
                        <a:solidFill>
                          <a:schemeClr val="accent1"/>
                        </a:solidFill>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marL="0" marR="0" algn="ctr">
                        <a:spcBef>
                          <a:spcPts val="0"/>
                        </a:spcBef>
                        <a:spcAft>
                          <a:spcPts val="0"/>
                        </a:spcAft>
                      </a:pPr>
                      <a:r>
                        <a:rPr lang="en-GB" sz="1000">
                          <a:solidFill>
                            <a:schemeClr val="accent1"/>
                          </a:solidFill>
                          <a:effectLst/>
                          <a:latin typeface="Calibri"/>
                          <a:ea typeface="Calibri" panose="020F0502020204030204" pitchFamily="34" charset="0"/>
                          <a:cs typeface="Arial"/>
                        </a:rPr>
                        <a:t>How was this food acquired?</a:t>
                      </a:r>
                      <a:endParaRPr lang="en-US" sz="1000">
                        <a:solidFill>
                          <a:schemeClr val="accent1"/>
                        </a:solidFill>
                        <a:effectLst/>
                        <a:latin typeface="Calibri"/>
                        <a:ea typeface="Calibri" panose="020F0502020204030204" pitchFamily="34" charset="0"/>
                        <a:cs typeface="Arial"/>
                      </a:endParaRPr>
                    </a:p>
                    <a:p>
                      <a:pPr marL="0" marR="0" algn="ctr">
                        <a:spcBef>
                          <a:spcPts val="0"/>
                        </a:spcBef>
                        <a:spcAft>
                          <a:spcPts val="0"/>
                        </a:spcAft>
                      </a:pPr>
                      <a:r>
                        <a:rPr lang="en-GB" sz="1000" b="1">
                          <a:solidFill>
                            <a:schemeClr val="accent1"/>
                          </a:solidFill>
                          <a:effectLst/>
                          <a:latin typeface="Calibri" panose="020F0502020204030204" pitchFamily="34" charset="0"/>
                          <a:ea typeface="Calibri" panose="020F0502020204030204" pitchFamily="34" charset="0"/>
                          <a:cs typeface="Arial" panose="020B0604020202020204" pitchFamily="34" charset="0"/>
                        </a:rPr>
                        <a:t>Write the main source of food for the past 7 days</a:t>
                      </a:r>
                      <a:endParaRPr lang="en-US" sz="10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extLst>
                  <a:ext uri="{0D108BD9-81ED-4DB2-BD59-A6C34878D82A}">
                    <a16:rowId xmlns:a16="http://schemas.microsoft.com/office/drawing/2014/main" val="1571537413"/>
                  </a:ext>
                </a:extLst>
              </a:tr>
              <a:tr h="407812">
                <a:tc>
                  <a:txBody>
                    <a:bodyPr/>
                    <a:lstStyle/>
                    <a:p>
                      <a:pPr marL="0" marR="0" lvl="0" indent="0" algn="ctr" defTabSz="914400" rtl="0" eaLnBrk="1" latinLnBrk="0" hangingPunct="1">
                        <a:lnSpc>
                          <a:spcPct val="107000"/>
                        </a:lnSpc>
                        <a:spcBef>
                          <a:spcPts val="0"/>
                        </a:spcBef>
                        <a:spcAft>
                          <a:spcPts val="0"/>
                        </a:spcAft>
                        <a:buClr>
                          <a:srgbClr val="000000"/>
                        </a:buClr>
                        <a:buSzPts val="800"/>
                        <a:buFont typeface="Times New Roman" panose="02020603050405020304" pitchFamily="18" charset="0"/>
                        <a:buNone/>
                        <a:tabLst>
                          <a:tab pos="228600" algn="l"/>
                        </a:tabLst>
                      </a:pPr>
                      <a:r>
                        <a:rPr lang="en-GB" sz="1000" b="1" kern="1200">
                          <a:solidFill>
                            <a:schemeClr val="accent1"/>
                          </a:solidFill>
                          <a:effectLst/>
                          <a:latin typeface="Calibri"/>
                          <a:ea typeface="+mn-ea"/>
                          <a:cs typeface="Calibri"/>
                        </a:rPr>
                        <a:t>4.  </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85725" marR="0" indent="0" algn="l"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Meat, fish and eggs</a:t>
                      </a:r>
                      <a:r>
                        <a:rPr lang="en-GB" sz="1000" b="0" kern="1200">
                          <a:solidFill>
                            <a:schemeClr val="accent1"/>
                          </a:solidFill>
                          <a:effectLst/>
                          <a:latin typeface="Calibri"/>
                          <a:ea typeface="+mn-ea"/>
                          <a:cs typeface="Calibri"/>
                        </a:rPr>
                        <a:t>:  goat, beef, chicken, pork, fish and other seafood (including canned tuna), escargot, eggs (meat and fish consumed in large quantities and not as a condiment)</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pPr>
                      <a:r>
                        <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|___|</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GB" sz="1000" err="1">
                          <a:solidFill>
                            <a:srgbClr val="ADAEAF"/>
                          </a:solidFill>
                          <a:effectLst/>
                          <a:latin typeface="Open Sans" panose="020B0606030504020204" pitchFamily="34" charset="0"/>
                          <a:ea typeface="Open Sans" panose="020B0606030504020204" pitchFamily="34" charset="0"/>
                          <a:cs typeface="Open Sans" panose="020B0606030504020204" pitchFamily="34" charset="0"/>
                        </a:rPr>
                        <a:t>FCSPr</a:t>
                      </a:r>
                      <a:endParaRPr lang="en-GB" sz="1000">
                        <a:solidFill>
                          <a:srgbClr val="ADAEAF"/>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pPr>
                      <a:r>
                        <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|___|</a:t>
                      </a: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161880"/>
                  </a:ext>
                </a:extLst>
              </a:tr>
              <a:tr h="271875">
                <a:tc gridSpan="5">
                  <a:txBody>
                    <a:bodyPr/>
                    <a:lstStyle/>
                    <a:p>
                      <a:pPr marL="0" marR="0" algn="ctr"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If 0, skip to question 5</a:t>
                      </a:r>
                    </a:p>
                  </a:txBody>
                  <a:tcPr marL="2736" marR="2736"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pPr algn="ctr">
                        <a:lnSpc>
                          <a:spcPct val="107000"/>
                        </a:lnSpc>
                      </a:pPr>
                      <a:endParaRPr lang="en-GB" sz="1000">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257456"/>
                  </a:ext>
                </a:extLst>
              </a:tr>
              <a:tr h="271875">
                <a:tc>
                  <a:txBody>
                    <a:bodyPr/>
                    <a:lstStyle/>
                    <a:p>
                      <a:pPr marL="0" marR="0" indent="0" algn="ctr"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4.1</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85725" marR="0" indent="0" algn="l"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Flesh meat</a:t>
                      </a:r>
                      <a:r>
                        <a:rPr lang="en-GB" sz="1000" b="0" kern="1200">
                          <a:solidFill>
                            <a:schemeClr val="accent1"/>
                          </a:solidFill>
                          <a:effectLst/>
                          <a:latin typeface="Calibri"/>
                          <a:ea typeface="+mn-ea"/>
                          <a:cs typeface="Calibri"/>
                        </a:rPr>
                        <a:t>: beef, pork, lamb, goat, rabbit, chicken, duck, other birds</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|___|</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000" err="1">
                          <a:solidFill>
                            <a:srgbClr val="ADAEAF"/>
                          </a:solidFill>
                          <a:effectLst/>
                          <a:latin typeface="Open Sans" panose="020B0606030504020204" pitchFamily="34" charset="0"/>
                          <a:ea typeface="Open Sans" panose="020B0606030504020204" pitchFamily="34" charset="0"/>
                          <a:cs typeface="Open Sans" panose="020B0606030504020204" pitchFamily="34" charset="0"/>
                        </a:rPr>
                        <a:t>FCSNPrMeatF</a:t>
                      </a:r>
                      <a:endParaRPr lang="en-GB" sz="1000">
                        <a:solidFill>
                          <a:srgbClr val="ADAEAF"/>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|___|</a:t>
                      </a:r>
                    </a:p>
                    <a:p>
                      <a:pPr algn="ctr">
                        <a:lnSpc>
                          <a:spcPct val="107000"/>
                        </a:lnSpc>
                      </a:pPr>
                      <a:endPar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969183"/>
                  </a:ext>
                </a:extLst>
              </a:tr>
              <a:tr h="459256">
                <a:tc>
                  <a:txBody>
                    <a:bodyPr/>
                    <a:lstStyle/>
                    <a:p>
                      <a:pPr marL="0" marR="0" indent="0" algn="ctr"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4.2</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85725" marR="0" indent="0" algn="l"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Organ meat</a:t>
                      </a:r>
                      <a:r>
                        <a:rPr lang="en-GB" sz="1000" b="0" kern="1200">
                          <a:solidFill>
                            <a:schemeClr val="accent1"/>
                          </a:solidFill>
                          <a:effectLst/>
                          <a:latin typeface="Calibri"/>
                          <a:ea typeface="+mn-ea"/>
                          <a:cs typeface="Calibri"/>
                        </a:rPr>
                        <a:t>: liver, kidney, heart and/or other organ meats</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|___|</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000" err="1">
                          <a:solidFill>
                            <a:srgbClr val="ADAEAF"/>
                          </a:solidFill>
                          <a:effectLst/>
                          <a:latin typeface="Open Sans" panose="020B0606030504020204" pitchFamily="34" charset="0"/>
                          <a:ea typeface="Open Sans" panose="020B0606030504020204" pitchFamily="34" charset="0"/>
                          <a:cs typeface="Open Sans" panose="020B0606030504020204" pitchFamily="34" charset="0"/>
                        </a:rPr>
                        <a:t>FCSNPrMeatO</a:t>
                      </a:r>
                      <a:endParaRPr lang="en-GB" sz="1000">
                        <a:solidFill>
                          <a:srgbClr val="ADAEAF"/>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|___|</a:t>
                      </a:r>
                    </a:p>
                    <a:p>
                      <a:pPr algn="ctr">
                        <a:lnSpc>
                          <a:spcPct val="107000"/>
                        </a:lnSpc>
                      </a:pPr>
                      <a:endPar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400853"/>
                  </a:ext>
                </a:extLst>
              </a:tr>
              <a:tr h="271875">
                <a:tc>
                  <a:txBody>
                    <a:bodyPr/>
                    <a:lstStyle/>
                    <a:p>
                      <a:pPr marL="0" marR="0" indent="0" algn="ctr"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4.3</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85725" marR="0" indent="0" algn="l"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Fish/shellfish</a:t>
                      </a:r>
                      <a:r>
                        <a:rPr lang="en-GB" sz="1000" b="0" kern="1200">
                          <a:solidFill>
                            <a:schemeClr val="accent1"/>
                          </a:solidFill>
                          <a:effectLst/>
                          <a:latin typeface="Calibri"/>
                          <a:ea typeface="+mn-ea"/>
                          <a:cs typeface="Calibri"/>
                        </a:rPr>
                        <a:t>: fish, including canned tuna, and/or other seafood (fish in large quantities and not as a condiment)</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|___|</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000" err="1">
                          <a:solidFill>
                            <a:srgbClr val="ADAEAF"/>
                          </a:solidFill>
                          <a:effectLst/>
                          <a:latin typeface="Open Sans" panose="020B0606030504020204" pitchFamily="34" charset="0"/>
                          <a:ea typeface="Open Sans" panose="020B0606030504020204" pitchFamily="34" charset="0"/>
                          <a:cs typeface="Open Sans" panose="020B0606030504020204" pitchFamily="34" charset="0"/>
                        </a:rPr>
                        <a:t>FCSNPrFish</a:t>
                      </a:r>
                      <a:endParaRPr lang="en-GB" sz="1000">
                        <a:solidFill>
                          <a:srgbClr val="ADAEAF"/>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|___|</a:t>
                      </a:r>
                    </a:p>
                    <a:p>
                      <a:pPr algn="ctr">
                        <a:lnSpc>
                          <a:spcPct val="107000"/>
                        </a:lnSpc>
                      </a:pPr>
                      <a:endPar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061938"/>
                  </a:ext>
                </a:extLst>
              </a:tr>
              <a:tr h="573960">
                <a:tc>
                  <a:txBody>
                    <a:bodyPr/>
                    <a:lstStyle/>
                    <a:p>
                      <a:pPr marL="0" marR="0" indent="0" algn="ctr"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4.4</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85725" marR="0" indent="0" algn="l" defTabSz="914400" rtl="0" eaLnBrk="1" latinLnBrk="0" hangingPunct="1">
                        <a:lnSpc>
                          <a:spcPct val="107000"/>
                        </a:lnSpc>
                        <a:spcBef>
                          <a:spcPts val="0"/>
                        </a:spcBef>
                        <a:spcAft>
                          <a:spcPts val="0"/>
                        </a:spcAft>
                      </a:pPr>
                      <a:r>
                        <a:rPr lang="en-GB" sz="1000" b="1" kern="1200">
                          <a:solidFill>
                            <a:schemeClr val="accent1"/>
                          </a:solidFill>
                          <a:effectLst/>
                          <a:latin typeface="Calibri"/>
                          <a:ea typeface="+mn-ea"/>
                          <a:cs typeface="Calibri"/>
                        </a:rPr>
                        <a:t>Eggs</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|___|</a:t>
                      </a: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000" err="1">
                          <a:solidFill>
                            <a:srgbClr val="ADAEAF"/>
                          </a:solidFill>
                          <a:effectLst/>
                          <a:latin typeface="Open Sans" panose="020B0606030504020204" pitchFamily="34" charset="0"/>
                          <a:ea typeface="Open Sans" panose="020B0606030504020204" pitchFamily="34" charset="0"/>
                          <a:cs typeface="Open Sans" panose="020B0606030504020204" pitchFamily="34" charset="0"/>
                        </a:rPr>
                        <a:t>FCSNPrEggs</a:t>
                      </a:r>
                      <a:endParaRPr lang="en-GB" sz="1000">
                        <a:solidFill>
                          <a:srgbClr val="ADAEAF"/>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|___|</a:t>
                      </a:r>
                    </a:p>
                    <a:p>
                      <a:pPr algn="ctr">
                        <a:lnSpc>
                          <a:spcPct val="107000"/>
                        </a:lnSpc>
                      </a:pPr>
                      <a:endParaRPr lang="en-GB" sz="10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86352"/>
                  </a:ext>
                </a:extLst>
              </a:tr>
            </a:tbl>
          </a:graphicData>
        </a:graphic>
      </p:graphicFrame>
      <p:sp>
        <p:nvSpPr>
          <p:cNvPr id="27" name="Speech Bubble: Oval 26">
            <a:extLst>
              <a:ext uri="{FF2B5EF4-FFF2-40B4-BE49-F238E27FC236}">
                <a16:creationId xmlns:a16="http://schemas.microsoft.com/office/drawing/2014/main" id="{36302936-FD75-D834-C773-FA656E77B69F}"/>
              </a:ext>
            </a:extLst>
          </p:cNvPr>
          <p:cNvSpPr/>
          <p:nvPr/>
        </p:nvSpPr>
        <p:spPr>
          <a:xfrm>
            <a:off x="7414907" y="343282"/>
            <a:ext cx="4777093" cy="2011679"/>
          </a:xfrm>
          <a:prstGeom prst="wedgeEllipseCallout">
            <a:avLst>
              <a:gd name="adj1" fmla="val -73567"/>
              <a:gd name="adj2" fmla="val 5690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FE"/>
                </a:solidFill>
                <a:latin typeface="Open Sans" panose="020B0606030504020204" pitchFamily="34" charset="0"/>
                <a:ea typeface="Open Sans" panose="020B0606030504020204" pitchFamily="34" charset="0"/>
                <a:cs typeface="Open Sans" panose="020B0606030504020204" pitchFamily="34" charset="0"/>
              </a:rPr>
              <a:t>Note that the FCS-N module follows the same structure and format as FCS, but has 7 subgroups (linked to meat, fruit &amp; veg)</a:t>
            </a:r>
          </a:p>
        </p:txBody>
      </p:sp>
    </p:spTree>
    <p:extLst>
      <p:ext uri="{BB962C8B-B14F-4D97-AF65-F5344CB8AC3E}">
        <p14:creationId xmlns:p14="http://schemas.microsoft.com/office/powerpoint/2010/main" val="238558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Left Brace 4">
            <a:extLst>
              <a:ext uri="{FF2B5EF4-FFF2-40B4-BE49-F238E27FC236}">
                <a16:creationId xmlns:a16="http://schemas.microsoft.com/office/drawing/2014/main" id="{5469B1C6-E52D-38D9-BE41-044F40FAA355}"/>
              </a:ext>
            </a:extLst>
          </p:cNvPr>
          <p:cNvSpPr/>
          <p:nvPr/>
        </p:nvSpPr>
        <p:spPr>
          <a:xfrm>
            <a:off x="1217243" y="1838036"/>
            <a:ext cx="211736" cy="1796474"/>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Arrow: Curved Right 5">
            <a:extLst>
              <a:ext uri="{FF2B5EF4-FFF2-40B4-BE49-F238E27FC236}">
                <a16:creationId xmlns:a16="http://schemas.microsoft.com/office/drawing/2014/main" id="{BE05F4C1-5926-6220-7471-112256B259B1}"/>
              </a:ext>
            </a:extLst>
          </p:cNvPr>
          <p:cNvSpPr/>
          <p:nvPr/>
        </p:nvSpPr>
        <p:spPr>
          <a:xfrm>
            <a:off x="210557" y="2377440"/>
            <a:ext cx="1006684" cy="846050"/>
          </a:xfrm>
          <a:prstGeom prst="curved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Left Brace 6">
            <a:extLst>
              <a:ext uri="{FF2B5EF4-FFF2-40B4-BE49-F238E27FC236}">
                <a16:creationId xmlns:a16="http://schemas.microsoft.com/office/drawing/2014/main" id="{9ACBE5DD-D2D3-5A7C-0E7F-4C2FA2E78971}"/>
              </a:ext>
            </a:extLst>
          </p:cNvPr>
          <p:cNvSpPr/>
          <p:nvPr/>
        </p:nvSpPr>
        <p:spPr>
          <a:xfrm>
            <a:off x="1217242" y="3800214"/>
            <a:ext cx="211737" cy="1205345"/>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row: Curved Right 7">
            <a:extLst>
              <a:ext uri="{FF2B5EF4-FFF2-40B4-BE49-F238E27FC236}">
                <a16:creationId xmlns:a16="http://schemas.microsoft.com/office/drawing/2014/main" id="{640BD465-C8AB-12C2-F7F4-A93C9F09E20A}"/>
              </a:ext>
            </a:extLst>
          </p:cNvPr>
          <p:cNvSpPr/>
          <p:nvPr/>
        </p:nvSpPr>
        <p:spPr>
          <a:xfrm>
            <a:off x="291728" y="3878981"/>
            <a:ext cx="925513" cy="960874"/>
          </a:xfrm>
          <a:prstGeom prst="curvedRightArrow">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itle 3">
            <a:extLst>
              <a:ext uri="{FF2B5EF4-FFF2-40B4-BE49-F238E27FC236}">
                <a16:creationId xmlns:a16="http://schemas.microsoft.com/office/drawing/2014/main" id="{CF952FDF-F5BE-A505-248B-7F61B69FB1B8}"/>
              </a:ext>
            </a:extLst>
          </p:cNvPr>
          <p:cNvSpPr>
            <a:spLocks noGrp="1"/>
          </p:cNvSpPr>
          <p:nvPr>
            <p:ph type="title"/>
          </p:nvPr>
        </p:nvSpPr>
        <p:spPr>
          <a:xfrm>
            <a:off x="713901" y="516454"/>
            <a:ext cx="11052002" cy="662558"/>
          </a:xfrm>
        </p:spPr>
        <p:txBody>
          <a:bodyPr anchor="t" anchorCtr="0"/>
          <a:lstStyle/>
          <a:p>
            <a:r>
              <a:rPr lang="en-GB" sz="3600" b="0" kern="1400" spc="230">
                <a:solidFill>
                  <a:schemeClr val="accent2"/>
                </a:solidFill>
                <a:latin typeface="HALDEN SOLID" pitchFamily="2" charset="0"/>
              </a:rPr>
              <a:t>Fcs-N MODULE (Cont.)</a:t>
            </a:r>
          </a:p>
        </p:txBody>
      </p:sp>
      <p:graphicFrame>
        <p:nvGraphicFramePr>
          <p:cNvPr id="2" name="Table 1">
            <a:extLst>
              <a:ext uri="{FF2B5EF4-FFF2-40B4-BE49-F238E27FC236}">
                <a16:creationId xmlns:a16="http://schemas.microsoft.com/office/drawing/2014/main" id="{47133EB7-3849-BF0F-4D63-F8FA0B99D81F}"/>
              </a:ext>
            </a:extLst>
          </p:cNvPr>
          <p:cNvGraphicFramePr>
            <a:graphicFrameLocks noGrp="1"/>
          </p:cNvGraphicFramePr>
          <p:nvPr>
            <p:extLst>
              <p:ext uri="{D42A27DB-BD31-4B8C-83A1-F6EECF244321}">
                <p14:modId xmlns:p14="http://schemas.microsoft.com/office/powerpoint/2010/main" val="40270644"/>
              </p:ext>
            </p:extLst>
          </p:nvPr>
        </p:nvGraphicFramePr>
        <p:xfrm>
          <a:off x="1716784" y="1902575"/>
          <a:ext cx="9046237" cy="3193755"/>
        </p:xfrm>
        <a:graphic>
          <a:graphicData uri="http://schemas.openxmlformats.org/drawingml/2006/table">
            <a:tbl>
              <a:tblPr/>
              <a:tblGrid>
                <a:gridCol w="637441">
                  <a:extLst>
                    <a:ext uri="{9D8B030D-6E8A-4147-A177-3AD203B41FA5}">
                      <a16:colId xmlns:a16="http://schemas.microsoft.com/office/drawing/2014/main" val="1062342830"/>
                    </a:ext>
                  </a:extLst>
                </a:gridCol>
                <a:gridCol w="3460390">
                  <a:extLst>
                    <a:ext uri="{9D8B030D-6E8A-4147-A177-3AD203B41FA5}">
                      <a16:colId xmlns:a16="http://schemas.microsoft.com/office/drawing/2014/main" val="1616074732"/>
                    </a:ext>
                  </a:extLst>
                </a:gridCol>
                <a:gridCol w="1548067">
                  <a:extLst>
                    <a:ext uri="{9D8B030D-6E8A-4147-A177-3AD203B41FA5}">
                      <a16:colId xmlns:a16="http://schemas.microsoft.com/office/drawing/2014/main" val="2739986337"/>
                    </a:ext>
                  </a:extLst>
                </a:gridCol>
                <a:gridCol w="1168644">
                  <a:extLst>
                    <a:ext uri="{9D8B030D-6E8A-4147-A177-3AD203B41FA5}">
                      <a16:colId xmlns:a16="http://schemas.microsoft.com/office/drawing/2014/main" val="1109051561"/>
                    </a:ext>
                  </a:extLst>
                </a:gridCol>
                <a:gridCol w="2231695">
                  <a:extLst>
                    <a:ext uri="{9D8B030D-6E8A-4147-A177-3AD203B41FA5}">
                      <a16:colId xmlns:a16="http://schemas.microsoft.com/office/drawing/2014/main" val="665662980"/>
                    </a:ext>
                  </a:extLst>
                </a:gridCol>
              </a:tblGrid>
              <a:tr h="536831">
                <a:tc gridSpan="2">
                  <a:txBody>
                    <a:bodyPr/>
                    <a:lstStyle/>
                    <a:p>
                      <a:pPr marL="0" marR="0" lvl="0" indent="0" algn="ctr" rtl="0" eaLnBrk="1" fontAlgn="auto" latinLnBrk="0" hangingPunct="1">
                        <a:lnSpc>
                          <a:spcPct val="100000"/>
                        </a:lnSpc>
                        <a:spcBef>
                          <a:spcPts val="0"/>
                        </a:spcBef>
                        <a:spcAft>
                          <a:spcPts val="0"/>
                        </a:spcAft>
                        <a:buClrTx/>
                        <a:buSzTx/>
                        <a:buFontTx/>
                        <a:buNone/>
                      </a:pPr>
                      <a:r>
                        <a:rPr lang="en-US" sz="1000" b="1" kern="1200">
                          <a:solidFill>
                            <a:schemeClr val="accent1"/>
                          </a:solidFill>
                          <a:effectLst/>
                          <a:latin typeface="+mn-lt"/>
                          <a:ea typeface="Times New Roman" panose="02020603050405020304" pitchFamily="18" charset="0"/>
                          <a:cs typeface="Arial"/>
                        </a:rPr>
                        <a:t>How many days over the last 7 days, did most members of your household (50% +) eat the following food items, inside or outside the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GB" sz="1000" b="0" i="1" kern="1200">
                          <a:solidFill>
                            <a:schemeClr val="accent1"/>
                          </a:solidFill>
                          <a:effectLst/>
                          <a:latin typeface="+mn-lt"/>
                          <a:ea typeface="Times New Roman" panose="02020603050405020304" pitchFamily="18" charset="0"/>
                          <a:cs typeface="Arial"/>
                        </a:rPr>
                        <a:t>Note for enumerator:  Determine whether the consumption of food items (e.g., fish, milk) was only in small quantities and should be recorded as a condiment.</a:t>
                      </a:r>
                      <a:endParaRPr lang="en-US" sz="1000" b="0" i="1" kern="1200">
                        <a:solidFill>
                          <a:schemeClr val="accent1"/>
                        </a:solidFill>
                        <a:effectLst/>
                        <a:latin typeface="+mn-lt"/>
                        <a:ea typeface="Calibri" panose="020F0502020204030204" pitchFamily="34" charset="0"/>
                        <a:cs typeface="Arial"/>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pPr marL="0" marR="0" algn="ctr">
                        <a:spcBef>
                          <a:spcPts val="0"/>
                        </a:spcBef>
                        <a:spcAft>
                          <a:spcPts val="0"/>
                        </a:spcAft>
                      </a:pPr>
                      <a:r>
                        <a:rPr lang="fr-FR" sz="800" err="1">
                          <a:effectLst/>
                          <a:latin typeface="Calibri" panose="020F0502020204030204" pitchFamily="34" charset="0"/>
                          <a:ea typeface="Times New Roman" panose="02020603050405020304" pitchFamily="18" charset="0"/>
                          <a:cs typeface="Calibri" panose="020F0502020204030204" pitchFamily="34" charset="0"/>
                        </a:rPr>
                        <a:t>Foods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000">
                          <a:solidFill>
                            <a:schemeClr val="accent1"/>
                          </a:solidFill>
                          <a:effectLst/>
                          <a:latin typeface="Calibri" panose="020F0502020204030204" pitchFamily="34" charset="0"/>
                          <a:ea typeface="Calibri" panose="020F0502020204030204" pitchFamily="34" charset="0"/>
                          <a:cs typeface="Arial" panose="020B0604020202020204" pitchFamily="34" charset="0"/>
                        </a:rPr>
                        <a:t>Number of days</a:t>
                      </a:r>
                      <a:endParaRPr lang="en-US" sz="10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GB" sz="1000">
                          <a:solidFill>
                            <a:schemeClr val="accent1"/>
                          </a:solidFill>
                          <a:effectLst/>
                          <a:latin typeface="Calibri" panose="020F0502020204030204" pitchFamily="34" charset="0"/>
                          <a:ea typeface="Calibri" panose="020F0502020204030204" pitchFamily="34" charset="0"/>
                          <a:cs typeface="Arial" panose="020B0604020202020204" pitchFamily="34" charset="0"/>
                        </a:rPr>
                        <a:t>eaten in past </a:t>
                      </a:r>
                      <a:r>
                        <a:rPr lang="en-GB" sz="1000" b="1">
                          <a:solidFill>
                            <a:schemeClr val="accent1"/>
                          </a:solidFill>
                          <a:effectLst/>
                          <a:latin typeface="Calibri" panose="020F0502020204030204" pitchFamily="34" charset="0"/>
                          <a:ea typeface="Calibri" panose="020F0502020204030204" pitchFamily="34" charset="0"/>
                          <a:cs typeface="Arial" panose="020B0604020202020204" pitchFamily="34" charset="0"/>
                        </a:rPr>
                        <a:t>7 days</a:t>
                      </a:r>
                      <a:r>
                        <a:rPr lang="en-GB" sz="1000" i="1">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endParaRPr lang="en-US" sz="10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GB" sz="1000" i="1">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endParaRPr lang="en-US" sz="10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GB" sz="1000" i="1">
                          <a:solidFill>
                            <a:schemeClr val="accent1"/>
                          </a:solidFill>
                          <a:effectLst/>
                          <a:latin typeface="Calibri" panose="020F0502020204030204" pitchFamily="34" charset="0"/>
                          <a:ea typeface="Calibri" panose="020F0502020204030204" pitchFamily="34" charset="0"/>
                          <a:cs typeface="Calibri" panose="020F0502020204030204" pitchFamily="34" charset="0"/>
                        </a:rPr>
                        <a:t>If 0 days, do not specify the main source.</a:t>
                      </a:r>
                      <a:endParaRPr lang="en-US" sz="10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1000" i="1">
                          <a:solidFill>
                            <a:schemeClr val="accent1"/>
                          </a:solidFill>
                          <a:effectLst/>
                          <a:latin typeface="Calibri"/>
                          <a:ea typeface="Calibri" panose="020F0502020204030204" pitchFamily="34" charset="0"/>
                          <a:cs typeface="Calibri"/>
                        </a:rPr>
                        <a:t>Variable names</a:t>
                      </a:r>
                      <a:endParaRPr lang="en-US" sz="1000">
                        <a:solidFill>
                          <a:schemeClr val="accent1"/>
                        </a:solidFill>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marL="0" marR="0" algn="ctr">
                        <a:spcBef>
                          <a:spcPts val="0"/>
                        </a:spcBef>
                        <a:spcAft>
                          <a:spcPts val="0"/>
                        </a:spcAft>
                      </a:pPr>
                      <a:r>
                        <a:rPr lang="en-GB" sz="1000">
                          <a:solidFill>
                            <a:schemeClr val="accent1"/>
                          </a:solidFill>
                          <a:effectLst/>
                          <a:latin typeface="Calibri"/>
                          <a:ea typeface="Calibri" panose="020F0502020204030204" pitchFamily="34" charset="0"/>
                          <a:cs typeface="Arial"/>
                        </a:rPr>
                        <a:t>How was this food acquired?</a:t>
                      </a:r>
                      <a:endParaRPr lang="en-US" sz="1000">
                        <a:solidFill>
                          <a:schemeClr val="accent1"/>
                        </a:solidFill>
                        <a:effectLst/>
                        <a:latin typeface="Calibri"/>
                        <a:ea typeface="Calibri" panose="020F0502020204030204" pitchFamily="34" charset="0"/>
                        <a:cs typeface="Arial"/>
                      </a:endParaRPr>
                    </a:p>
                    <a:p>
                      <a:pPr marL="0" marR="0" algn="ctr">
                        <a:spcBef>
                          <a:spcPts val="0"/>
                        </a:spcBef>
                        <a:spcAft>
                          <a:spcPts val="0"/>
                        </a:spcAft>
                      </a:pPr>
                      <a:r>
                        <a:rPr lang="en-GB" sz="1000" b="1">
                          <a:solidFill>
                            <a:schemeClr val="accent1"/>
                          </a:solidFill>
                          <a:effectLst/>
                          <a:latin typeface="Calibri" panose="020F0502020204030204" pitchFamily="34" charset="0"/>
                          <a:ea typeface="Calibri" panose="020F0502020204030204" pitchFamily="34" charset="0"/>
                          <a:cs typeface="Arial" panose="020B0604020202020204" pitchFamily="34" charset="0"/>
                        </a:rPr>
                        <a:t>Write the main source of food for the past 7 days</a:t>
                      </a:r>
                      <a:endParaRPr lang="en-US" sz="10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extLst>
                  <a:ext uri="{0D108BD9-81ED-4DB2-BD59-A6C34878D82A}">
                    <a16:rowId xmlns:a16="http://schemas.microsoft.com/office/drawing/2014/main" val="1867711555"/>
                  </a:ext>
                </a:extLst>
              </a:tr>
              <a:tr h="307504">
                <a:tc>
                  <a:txBody>
                    <a:bodyPr/>
                    <a:lstStyle/>
                    <a:p>
                      <a:pPr marL="0" lvl="0" indent="0" algn="ctr">
                        <a:lnSpc>
                          <a:spcPct val="107000"/>
                        </a:lnSpc>
                        <a:buClr>
                          <a:srgbClr val="000000"/>
                        </a:buClr>
                        <a:buSzPts val="800"/>
                        <a:buFont typeface="Times New Roman" panose="02020603050405020304" pitchFamily="18" charset="0"/>
                        <a:buNone/>
                        <a:tabLst>
                          <a:tab pos="228600" algn="l"/>
                        </a:tabLst>
                      </a:pPr>
                      <a:r>
                        <a:rPr lang="en-GB" sz="1100" b="1" u="none" strike="noStrike">
                          <a:effectLst/>
                        </a:rPr>
                        <a:t>5. </a:t>
                      </a:r>
                      <a:endParaRPr lang="en-GB" sz="1100" b="1" u="none" strike="noStrike">
                        <a:effectLst/>
                        <a:latin typeface="Calibri" panose="020F0502020204030204" pitchFamily="34" charset="0"/>
                        <a:ea typeface="Times New Roman" panose="02020603050405020304" pitchFamily="18" charset="0"/>
                        <a:cs typeface="Calibri" panose="020F050202020403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7000"/>
                        </a:lnSpc>
                      </a:pPr>
                      <a:r>
                        <a:rPr lang="en-GB" sz="1000" b="1">
                          <a:solidFill>
                            <a:schemeClr val="accent1">
                              <a:lumMod val="75000"/>
                            </a:schemeClr>
                          </a:solidFill>
                          <a:effectLst/>
                        </a:rPr>
                        <a:t>Vegetables and leaves</a:t>
                      </a:r>
                      <a:r>
                        <a:rPr lang="en-GB" sz="1000">
                          <a:solidFill>
                            <a:schemeClr val="accent1">
                              <a:lumMod val="75000"/>
                            </a:schemeClr>
                          </a:solidFill>
                          <a:effectLst/>
                        </a:rPr>
                        <a:t>: spinach, onion, tomatoes, carrots, peppers, green beans, lettuce, etc.</a:t>
                      </a:r>
                      <a:endParaRPr lang="en-GB" sz="1000">
                        <a:solidFill>
                          <a:schemeClr val="accent1">
                            <a:lumMod val="75000"/>
                          </a:schemeClr>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algn="ctr">
                        <a:lnSpc>
                          <a:spcPct val="107000"/>
                        </a:lnSpc>
                      </a:pPr>
                      <a:r>
                        <a:rPr lang="en-GB" sz="1000" err="1">
                          <a:solidFill>
                            <a:srgbClr val="ADAEAF"/>
                          </a:solidFill>
                          <a:effectLst/>
                        </a:rPr>
                        <a:t>FCSVeg</a:t>
                      </a:r>
                      <a:endParaRPr lang="en-GB" sz="1000">
                        <a:solidFill>
                          <a:srgbClr val="ADAEAF"/>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extLst>
                  <a:ext uri="{0D108BD9-81ED-4DB2-BD59-A6C34878D82A}">
                    <a16:rowId xmlns:a16="http://schemas.microsoft.com/office/drawing/2014/main" val="3995764575"/>
                  </a:ext>
                </a:extLst>
              </a:tr>
              <a:tr h="149530">
                <a:tc gridSpan="5">
                  <a:txBody>
                    <a:bodyPr/>
                    <a:lstStyle/>
                    <a:p>
                      <a:pPr algn="ctr">
                        <a:lnSpc>
                          <a:spcPct val="107000"/>
                        </a:lnSpc>
                      </a:pPr>
                      <a:r>
                        <a:rPr lang="en-GB" sz="1000">
                          <a:solidFill>
                            <a:schemeClr val="accent1"/>
                          </a:solidFill>
                          <a:effectLst/>
                        </a:rPr>
                        <a:t>If 0, skip to question 6</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pPr algn="ctr">
                        <a:lnSpc>
                          <a:spcPct val="107000"/>
                        </a:lnSpc>
                      </a:pPr>
                      <a:endParaRPr lang="en-GB" sz="1000">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57625"/>
                  </a:ext>
                </a:extLst>
              </a:tr>
              <a:tr h="307504">
                <a:tc>
                  <a:txBody>
                    <a:bodyPr/>
                    <a:lstStyle/>
                    <a:p>
                      <a:pPr marL="0" indent="0" algn="ctr">
                        <a:lnSpc>
                          <a:spcPct val="107000"/>
                        </a:lnSpc>
                      </a:pPr>
                      <a:r>
                        <a:rPr lang="en-GB" sz="1100" b="1">
                          <a:effectLst/>
                        </a:rPr>
                        <a:t>5.1</a:t>
                      </a:r>
                      <a:endParaRPr lang="en-GB" sz="1100" b="1">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a:lnSpc>
                          <a:spcPct val="107000"/>
                        </a:lnSpc>
                      </a:pPr>
                      <a:r>
                        <a:rPr lang="en-GB" sz="1000" b="1">
                          <a:solidFill>
                            <a:schemeClr val="accent1">
                              <a:lumMod val="75000"/>
                            </a:schemeClr>
                          </a:solidFill>
                          <a:effectLst/>
                        </a:rPr>
                        <a:t>Orange vegetables </a:t>
                      </a:r>
                      <a:r>
                        <a:rPr lang="en-GB" sz="1000">
                          <a:solidFill>
                            <a:schemeClr val="accent1">
                              <a:lumMod val="75000"/>
                            </a:schemeClr>
                          </a:solidFill>
                          <a:effectLst/>
                        </a:rPr>
                        <a:t>(vegetables rich in Vitamin A): carrot, red pepper, pumpkin, orange sweet potatoes</a:t>
                      </a:r>
                      <a:endParaRPr lang="en-GB" sz="1000">
                        <a:solidFill>
                          <a:schemeClr val="accent1">
                            <a:lumMod val="75000"/>
                          </a:schemeClr>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US" sz="1000">
                          <a:solidFill>
                            <a:srgbClr val="ADAEAF"/>
                          </a:solidFill>
                          <a:effectLst/>
                        </a:rPr>
                        <a:t>FCSNVegOrg</a:t>
                      </a:r>
                      <a:endParaRPr lang="en-GB" sz="1000">
                        <a:solidFill>
                          <a:srgbClr val="ADAEAF"/>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9032317"/>
                  </a:ext>
                </a:extLst>
              </a:tr>
              <a:tr h="307504">
                <a:tc>
                  <a:txBody>
                    <a:bodyPr/>
                    <a:lstStyle/>
                    <a:p>
                      <a:pPr marL="0" indent="0" algn="ctr">
                        <a:lnSpc>
                          <a:spcPct val="107000"/>
                        </a:lnSpc>
                      </a:pPr>
                      <a:r>
                        <a:rPr lang="en-GB" sz="1100" b="1">
                          <a:effectLst/>
                        </a:rPr>
                        <a:t>5.2</a:t>
                      </a:r>
                      <a:endParaRPr lang="en-GB" sz="1100" b="1">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a:lnSpc>
                          <a:spcPct val="107000"/>
                        </a:lnSpc>
                      </a:pPr>
                      <a:r>
                        <a:rPr lang="en-GB" sz="1000" b="1">
                          <a:solidFill>
                            <a:schemeClr val="accent1">
                              <a:lumMod val="75000"/>
                            </a:schemeClr>
                          </a:solidFill>
                          <a:effectLst/>
                        </a:rPr>
                        <a:t>Green leafy vegetables</a:t>
                      </a:r>
                      <a:r>
                        <a:rPr lang="en-GB" sz="1000">
                          <a:solidFill>
                            <a:schemeClr val="accent1">
                              <a:lumMod val="75000"/>
                            </a:schemeClr>
                          </a:solidFill>
                          <a:effectLst/>
                        </a:rPr>
                        <a:t>: spinach, broccoli, amaranth and/or other dark green leaves, cassava leaves</a:t>
                      </a:r>
                      <a:endParaRPr lang="en-GB" sz="1000">
                        <a:solidFill>
                          <a:schemeClr val="accent1">
                            <a:lumMod val="75000"/>
                          </a:schemeClr>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US" sz="1000" err="1">
                          <a:solidFill>
                            <a:srgbClr val="ADAEAF"/>
                          </a:solidFill>
                          <a:effectLst/>
                        </a:rPr>
                        <a:t>FCSNVegGre</a:t>
                      </a:r>
                      <a:endParaRPr lang="en-GB" sz="1000">
                        <a:solidFill>
                          <a:srgbClr val="ADAEAF"/>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07609750"/>
                  </a:ext>
                </a:extLst>
              </a:tr>
              <a:tr h="307504">
                <a:tc>
                  <a:txBody>
                    <a:bodyPr/>
                    <a:lstStyle/>
                    <a:p>
                      <a:pPr marL="0" lvl="0" indent="0" algn="ctr">
                        <a:lnSpc>
                          <a:spcPct val="107000"/>
                        </a:lnSpc>
                        <a:buClr>
                          <a:srgbClr val="000000"/>
                        </a:buClr>
                        <a:buSzPts val="800"/>
                        <a:buFont typeface="Times New Roman" panose="02020603050405020304" pitchFamily="18" charset="0"/>
                        <a:buNone/>
                        <a:tabLst>
                          <a:tab pos="228600" algn="l"/>
                        </a:tabLst>
                      </a:pPr>
                      <a:r>
                        <a:rPr lang="en-GB" sz="1100" b="1" u="none" strike="noStrike">
                          <a:effectLst/>
                        </a:rPr>
                        <a:t>6. </a:t>
                      </a:r>
                      <a:endParaRPr lang="en-GB" sz="1100" b="1" u="none" strike="noStrike">
                        <a:effectLst/>
                        <a:latin typeface="Calibri" panose="020F0502020204030204" pitchFamily="34" charset="0"/>
                        <a:ea typeface="Times New Roman" panose="02020603050405020304" pitchFamily="18" charset="0"/>
                        <a:cs typeface="Calibri" panose="020F050202020403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a:lnSpc>
                          <a:spcPct val="107000"/>
                        </a:lnSpc>
                      </a:pPr>
                      <a:r>
                        <a:rPr lang="en-GB" sz="1000" b="1">
                          <a:solidFill>
                            <a:schemeClr val="accent1">
                              <a:lumMod val="75000"/>
                            </a:schemeClr>
                          </a:solidFill>
                          <a:effectLst/>
                        </a:rPr>
                        <a:t>Fruits</a:t>
                      </a:r>
                      <a:r>
                        <a:rPr lang="en-GB" sz="1000">
                          <a:solidFill>
                            <a:schemeClr val="accent1">
                              <a:lumMod val="75000"/>
                            </a:schemeClr>
                          </a:solidFill>
                          <a:effectLst/>
                        </a:rPr>
                        <a:t>: banana, apple, lemon, mango, papaya, apricot, peach, etc</a:t>
                      </a:r>
                      <a:endParaRPr lang="en-GB" sz="1000">
                        <a:solidFill>
                          <a:schemeClr val="accent1">
                            <a:lumMod val="75000"/>
                          </a:schemeClr>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algn="ctr">
                        <a:lnSpc>
                          <a:spcPct val="107000"/>
                        </a:lnSpc>
                      </a:pPr>
                      <a:r>
                        <a:rPr lang="en-GB" sz="1000" err="1">
                          <a:solidFill>
                            <a:srgbClr val="ADAEAF"/>
                          </a:solidFill>
                          <a:effectLst/>
                        </a:rPr>
                        <a:t>FCSFruit</a:t>
                      </a:r>
                      <a:endParaRPr lang="en-GB" sz="1000">
                        <a:solidFill>
                          <a:srgbClr val="ADAEAF"/>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p>
                      <a:pPr algn="ctr">
                        <a:lnSpc>
                          <a:spcPct val="107000"/>
                        </a:lnSpc>
                      </a:pP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extLst>
                  <a:ext uri="{0D108BD9-81ED-4DB2-BD59-A6C34878D82A}">
                    <a16:rowId xmlns:a16="http://schemas.microsoft.com/office/drawing/2014/main" val="2569127357"/>
                  </a:ext>
                </a:extLst>
              </a:tr>
              <a:tr h="149530">
                <a:tc gridSpan="5">
                  <a:txBody>
                    <a:bodyPr/>
                    <a:lstStyle/>
                    <a:p>
                      <a:pPr algn="ctr">
                        <a:lnSpc>
                          <a:spcPct val="107000"/>
                        </a:lnSpc>
                      </a:pPr>
                      <a:r>
                        <a:rPr lang="en-GB" sz="1000">
                          <a:solidFill>
                            <a:schemeClr val="accent1"/>
                          </a:solidFill>
                          <a:effectLst/>
                        </a:rPr>
                        <a:t>If 0, skip to question 7</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pPr algn="ctr">
                        <a:lnSpc>
                          <a:spcPct val="107000"/>
                        </a:lnSpc>
                      </a:pPr>
                      <a:endParaRPr lang="en-GB" sz="1000">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7334503"/>
                  </a:ext>
                </a:extLst>
              </a:tr>
              <a:tr h="706904">
                <a:tc>
                  <a:txBody>
                    <a:bodyPr/>
                    <a:lstStyle/>
                    <a:p>
                      <a:pPr marL="0" lvl="0" indent="0" algn="ctr" defTabSz="914400" rtl="0" eaLnBrk="1" latinLnBrk="0" hangingPunct="1">
                        <a:lnSpc>
                          <a:spcPct val="107000"/>
                        </a:lnSpc>
                        <a:buClr>
                          <a:srgbClr val="000000"/>
                        </a:buClr>
                        <a:buSzPts val="800"/>
                        <a:buFont typeface="Times New Roman" panose="02020603050405020304" pitchFamily="18" charset="0"/>
                        <a:buNone/>
                        <a:tabLst>
                          <a:tab pos="228600" algn="l"/>
                        </a:tabLst>
                      </a:pPr>
                      <a:r>
                        <a:rPr lang="fr-FR" sz="1100" b="1" u="none" strike="noStrike" kern="1200">
                          <a:solidFill>
                            <a:schemeClr val="tx1"/>
                          </a:solidFill>
                          <a:effectLst/>
                          <a:latin typeface="+mn-lt"/>
                          <a:ea typeface="+mn-ea"/>
                          <a:cs typeface="+mn-cs"/>
                        </a:rPr>
                        <a:t>6.1</a:t>
                      </a:r>
                      <a:endParaRPr lang="en-GB" sz="1100" b="1" u="none" strike="noStrike" kern="1200">
                        <a:solidFill>
                          <a:schemeClr val="tx1"/>
                        </a:solidFill>
                        <a:effectLst/>
                        <a:latin typeface="+mn-lt"/>
                        <a:ea typeface="+mn-ea"/>
                        <a:cs typeface="+mn-cs"/>
                      </a:endParaRPr>
                    </a:p>
                  </a:txBody>
                  <a:tcPr marL="2736" marR="2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lvl="0" indent="0" algn="l" defTabSz="914400" rtl="0" eaLnBrk="1" latinLnBrk="0" hangingPunct="1">
                        <a:lnSpc>
                          <a:spcPct val="107000"/>
                        </a:lnSpc>
                        <a:buClr>
                          <a:srgbClr val="000000"/>
                        </a:buClr>
                        <a:buSzPts val="800"/>
                        <a:buFont typeface="Times New Roman" panose="02020603050405020304" pitchFamily="18" charset="0"/>
                        <a:buNone/>
                        <a:tabLst>
                          <a:tab pos="228600" algn="l"/>
                        </a:tabLst>
                      </a:pPr>
                      <a:r>
                        <a:rPr lang="en-GB" sz="1000" b="1" u="none" strike="noStrike" kern="1200">
                          <a:solidFill>
                            <a:schemeClr val="accent1">
                              <a:lumMod val="75000"/>
                            </a:schemeClr>
                          </a:solidFill>
                          <a:effectLst/>
                          <a:latin typeface="+mn-lt"/>
                          <a:ea typeface="+mn-ea"/>
                          <a:cs typeface="+mn-cs"/>
                        </a:rPr>
                        <a:t>Orange fruits (Fruits rich in Vitamin A</a:t>
                      </a:r>
                      <a:r>
                        <a:rPr lang="en-GB" sz="1000" b="0" u="none" strike="noStrike" kern="1200">
                          <a:solidFill>
                            <a:schemeClr val="accent1">
                              <a:lumMod val="75000"/>
                            </a:schemeClr>
                          </a:solidFill>
                          <a:effectLst/>
                          <a:latin typeface="+mn-lt"/>
                          <a:ea typeface="+mn-ea"/>
                          <a:cs typeface="+mn-cs"/>
                        </a:rPr>
                        <a:t>):  mango, papaya, apricot, and peach </a:t>
                      </a:r>
                    </a:p>
                    <a:p>
                      <a:pPr marL="0" lvl="0" indent="0" algn="l" defTabSz="914400" rtl="0" eaLnBrk="1" latinLnBrk="0" hangingPunct="1">
                        <a:lnSpc>
                          <a:spcPct val="107000"/>
                        </a:lnSpc>
                        <a:buClr>
                          <a:srgbClr val="000000"/>
                        </a:buClr>
                        <a:buSzPts val="800"/>
                        <a:buFont typeface="Times New Roman" panose="02020603050405020304" pitchFamily="18" charset="0"/>
                        <a:buNone/>
                        <a:tabLst>
                          <a:tab pos="228600" algn="l"/>
                        </a:tabLst>
                      </a:pPr>
                      <a:r>
                        <a:rPr lang="en-GB" sz="1000" b="0" u="none" strike="noStrike" kern="1200">
                          <a:solidFill>
                            <a:schemeClr val="accent1">
                              <a:lumMod val="75000"/>
                            </a:schemeClr>
                          </a:solidFill>
                          <a:effectLst/>
                          <a:latin typeface="+mn-lt"/>
                          <a:ea typeface="+mn-ea"/>
                          <a:cs typeface="+mn-cs"/>
                        </a:rPr>
                        <a:t>[Exclude oranges]</a:t>
                      </a:r>
                    </a:p>
                  </a:txBody>
                  <a:tcPr marL="2736" marR="2736" marT="0" marB="0" anchor="ctr">
                    <a:lnL w="12700" cap="flat" cmpd="sng" algn="ctr">
                      <a:solidFill>
                        <a:srgbClr val="000000"/>
                      </a:solidFill>
                      <a:prstDash val="solid"/>
                      <a:round/>
                      <a:headEnd type="none" w="med" len="med"/>
                      <a:tailEnd type="none" w="med" len="med"/>
                    </a:lnL>
                    <a:solidFill>
                      <a:schemeClr val="accent4">
                        <a:lumMod val="20000"/>
                        <a:lumOff val="80000"/>
                      </a:schemeClr>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en-US" sz="1000" err="1">
                          <a:solidFill>
                            <a:srgbClr val="ADAEAF"/>
                          </a:solidFill>
                          <a:effectLst/>
                        </a:rPr>
                        <a:t>FCSNFruiOrg</a:t>
                      </a:r>
                      <a:endParaRPr lang="en-GB" sz="1000">
                        <a:solidFill>
                          <a:srgbClr val="ADAEAF"/>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lnL w="12700" cap="flat" cmpd="sng" algn="ctr">
                      <a:solidFill>
                        <a:srgbClr val="000000"/>
                      </a:solidFill>
                      <a:prstDash val="solid"/>
                      <a:round/>
                      <a:headEnd type="none" w="med" len="med"/>
                      <a:tailEnd type="none" w="med" len="med"/>
                    </a:lnL>
                    <a:solidFill>
                      <a:srgbClr val="D9E2F3"/>
                    </a:solidFill>
                  </a:tcPr>
                </a:tc>
                <a:tc>
                  <a:txBody>
                    <a:bodyPr/>
                    <a:lstStyle/>
                    <a:p>
                      <a:pPr algn="ctr">
                        <a:lnSpc>
                          <a:spcPct val="107000"/>
                        </a:lnSpc>
                      </a:pPr>
                      <a:r>
                        <a:rPr lang="en-GB" sz="1000">
                          <a:solidFill>
                            <a:schemeClr val="accent1"/>
                          </a:solidFill>
                          <a:effectLst/>
                        </a:rPr>
                        <a:t>|___|</a:t>
                      </a:r>
                      <a:endParaRPr lang="en-GB" sz="100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txBody>
                  <a:tcPr marL="2736" marR="2736" marT="0" marB="0" anchor="ctr">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4276586365"/>
                  </a:ext>
                </a:extLst>
              </a:tr>
            </a:tbl>
          </a:graphicData>
        </a:graphic>
      </p:graphicFrame>
    </p:spTree>
    <p:extLst>
      <p:ext uri="{BB962C8B-B14F-4D97-AF65-F5344CB8AC3E}">
        <p14:creationId xmlns:p14="http://schemas.microsoft.com/office/powerpoint/2010/main" val="919030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FCS-N: lookouts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17019" y="1582340"/>
            <a:ext cx="4354549" cy="3970318"/>
          </a:xfrm>
          <a:prstGeom prst="rect">
            <a:avLst/>
          </a:prstGeom>
          <a:noFill/>
        </p:spPr>
        <p:txBody>
          <a:bodyPr wrap="square">
            <a:spAutoFit/>
          </a:bodyPr>
          <a:lstStyle/>
          <a:p>
            <a:pPr marL="0" indent="0">
              <a:buNone/>
            </a:pPr>
            <a:r>
              <a:rPr lang="en-US" b="1" spc="60">
                <a:solidFill>
                  <a:schemeClr val="accent2"/>
                </a:solidFill>
                <a:latin typeface="Open Sans" charset="0"/>
                <a:ea typeface="Open Sans" charset="0"/>
                <a:cs typeface="Open Sans" charset="0"/>
              </a:rPr>
              <a:t>EXAMPLE: </a:t>
            </a:r>
          </a:p>
          <a:p>
            <a:pPr marL="0" indent="0">
              <a:buNone/>
            </a:pPr>
            <a:endParaRPr lang="en-US" spc="60">
              <a:latin typeface="Open Sans" charset="0"/>
              <a:ea typeface="Open Sans" charset="0"/>
              <a:cs typeface="Open Sans" charset="0"/>
            </a:endParaRPr>
          </a:p>
          <a:p>
            <a:pPr marL="0" indent="0">
              <a:buNone/>
            </a:pPr>
            <a:r>
              <a:rPr lang="en-US" spc="60">
                <a:latin typeface="Open Sans" charset="0"/>
                <a:ea typeface="Open Sans" charset="0"/>
                <a:cs typeface="Open Sans" charset="0"/>
              </a:rPr>
              <a:t>A household indicates that in the last 7 days…</a:t>
            </a:r>
          </a:p>
          <a:p>
            <a:pPr marL="285750" indent="-285750">
              <a:buFont typeface="Arial" panose="020B0604020202020204" pitchFamily="34" charset="0"/>
              <a:buChar char="•"/>
            </a:pPr>
            <a:endParaRPr lang="en-US" spc="60">
              <a:latin typeface="Open Sans" charset="0"/>
              <a:ea typeface="Open Sans" charset="0"/>
              <a:cs typeface="Open Sans" charset="0"/>
            </a:endParaRPr>
          </a:p>
          <a:p>
            <a:pPr marL="285750" indent="-285750">
              <a:buFont typeface="Arial" panose="020B0604020202020204" pitchFamily="34" charset="0"/>
              <a:buChar char="•"/>
            </a:pPr>
            <a:r>
              <a:rPr lang="en-US" spc="60">
                <a:latin typeface="Open Sans" charset="0"/>
                <a:ea typeface="Open Sans" charset="0"/>
                <a:cs typeface="Open Sans" charset="0"/>
              </a:rPr>
              <a:t>…most members of the household consumed flesh meat items for lunch, on 5 different days. </a:t>
            </a:r>
          </a:p>
          <a:p>
            <a:pPr marL="285750" indent="-285750">
              <a:buFont typeface="Arial" panose="020B0604020202020204" pitchFamily="34" charset="0"/>
              <a:buChar char="•"/>
            </a:pPr>
            <a:r>
              <a:rPr lang="en-US" spc="60">
                <a:latin typeface="Open Sans" charset="0"/>
                <a:ea typeface="Open Sans" charset="0"/>
                <a:cs typeface="Open Sans" charset="0"/>
              </a:rPr>
              <a:t>…they also had eggs on three of the mornings of these days when they consumed flesh meat items.</a:t>
            </a:r>
          </a:p>
          <a:p>
            <a:pPr marL="285750" indent="-285750">
              <a:buFont typeface="Arial" panose="020B0604020202020204" pitchFamily="34" charset="0"/>
              <a:buChar char="•"/>
            </a:pPr>
            <a:r>
              <a:rPr lang="en-US" spc="60">
                <a:latin typeface="Open Sans" charset="0"/>
                <a:ea typeface="Open Sans" charset="0"/>
                <a:cs typeface="Open Sans" charset="0"/>
              </a:rPr>
              <a:t>…&amp; on a different day, they had fish for dinner.  </a:t>
            </a:r>
          </a:p>
        </p:txBody>
      </p:sp>
      <p:graphicFrame>
        <p:nvGraphicFramePr>
          <p:cNvPr id="5" name="Table 4">
            <a:extLst>
              <a:ext uri="{FF2B5EF4-FFF2-40B4-BE49-F238E27FC236}">
                <a16:creationId xmlns:a16="http://schemas.microsoft.com/office/drawing/2014/main" id="{AEA4E466-3D14-C4EC-CDC4-F10A1FBC7C60}"/>
              </a:ext>
            </a:extLst>
          </p:cNvPr>
          <p:cNvGraphicFramePr>
            <a:graphicFrameLocks noGrp="1"/>
          </p:cNvGraphicFramePr>
          <p:nvPr>
            <p:extLst>
              <p:ext uri="{D42A27DB-BD31-4B8C-83A1-F6EECF244321}">
                <p14:modId xmlns:p14="http://schemas.microsoft.com/office/powerpoint/2010/main" val="2085124475"/>
              </p:ext>
            </p:extLst>
          </p:nvPr>
        </p:nvGraphicFramePr>
        <p:xfrm>
          <a:off x="5767757" y="2371516"/>
          <a:ext cx="6097773" cy="3693320"/>
        </p:xfrm>
        <a:graphic>
          <a:graphicData uri="http://schemas.openxmlformats.org/drawingml/2006/table">
            <a:tbl>
              <a:tblPr>
                <a:tableStyleId>{5C22544A-7EE6-4342-B048-85BDC9FD1C3A}</a:tableStyleId>
              </a:tblPr>
              <a:tblGrid>
                <a:gridCol w="561637">
                  <a:extLst>
                    <a:ext uri="{9D8B030D-6E8A-4147-A177-3AD203B41FA5}">
                      <a16:colId xmlns:a16="http://schemas.microsoft.com/office/drawing/2014/main" val="1457190981"/>
                    </a:ext>
                  </a:extLst>
                </a:gridCol>
                <a:gridCol w="3048887">
                  <a:extLst>
                    <a:ext uri="{9D8B030D-6E8A-4147-A177-3AD203B41FA5}">
                      <a16:colId xmlns:a16="http://schemas.microsoft.com/office/drawing/2014/main" val="1149178823"/>
                    </a:ext>
                  </a:extLst>
                </a:gridCol>
                <a:gridCol w="1363976">
                  <a:extLst>
                    <a:ext uri="{9D8B030D-6E8A-4147-A177-3AD203B41FA5}">
                      <a16:colId xmlns:a16="http://schemas.microsoft.com/office/drawing/2014/main" val="2849324662"/>
                    </a:ext>
                  </a:extLst>
                </a:gridCol>
                <a:gridCol w="1123273">
                  <a:extLst>
                    <a:ext uri="{9D8B030D-6E8A-4147-A177-3AD203B41FA5}">
                      <a16:colId xmlns:a16="http://schemas.microsoft.com/office/drawing/2014/main" val="897132863"/>
                    </a:ext>
                  </a:extLst>
                </a:gridCol>
              </a:tblGrid>
              <a:tr h="1298750">
                <a:tc>
                  <a:txBody>
                    <a:bodyPr/>
                    <a:lstStyle/>
                    <a:p>
                      <a:pPr marL="0" lvl="0" indent="0" algn="ctr">
                        <a:buClr>
                          <a:srgbClr val="000000"/>
                        </a:buClr>
                        <a:buSzPts val="800"/>
                        <a:buFont typeface="Times New Roman" panose="02020603050405020304" pitchFamily="18" charset="0"/>
                        <a:buNone/>
                        <a:tabLst>
                          <a:tab pos="228600" algn="l"/>
                        </a:tabLst>
                      </a:pPr>
                      <a:r>
                        <a:rPr lang="en-GB" sz="1100" b="1" u="none" strike="noStrike">
                          <a:solidFill>
                            <a:schemeClr val="tx1"/>
                          </a:solidFill>
                          <a:effectLst/>
                        </a:rPr>
                        <a:t>4. </a:t>
                      </a:r>
                      <a:endParaRPr lang="fr-FR" sz="1800" b="1" u="none" strike="noStrike">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solidFill>
                      <a:srgbClr val="D9E2F3"/>
                    </a:solidFill>
                  </a:tcPr>
                </a:tc>
                <a:tc>
                  <a:txBody>
                    <a:bodyPr/>
                    <a:lstStyle/>
                    <a:p>
                      <a:pPr algn="l"/>
                      <a:r>
                        <a:rPr lang="en-GB" sz="1050" b="1">
                          <a:solidFill>
                            <a:schemeClr val="accent1"/>
                          </a:solidFill>
                          <a:effectLst/>
                        </a:rPr>
                        <a:t>Meat, fish and eggs:  </a:t>
                      </a:r>
                      <a:r>
                        <a:rPr lang="en-GB" sz="1050">
                          <a:solidFill>
                            <a:schemeClr val="accent1"/>
                          </a:solidFill>
                          <a:effectLst/>
                        </a:rPr>
                        <a:t>goat, beef, chicken, pork, fish and other seafood (including canned tuna), escargot, insects, eggs </a:t>
                      </a:r>
                      <a:endParaRPr lang="fr-FR" sz="1800">
                        <a:solidFill>
                          <a:schemeClr val="accent1"/>
                        </a:solidFill>
                        <a:effectLst/>
                      </a:endParaRPr>
                    </a:p>
                    <a:p>
                      <a:pPr algn="l"/>
                      <a:r>
                        <a:rPr lang="en-GB" sz="1050">
                          <a:solidFill>
                            <a:schemeClr val="accent1"/>
                          </a:solidFill>
                          <a:effectLst/>
                        </a:rPr>
                        <a:t> </a:t>
                      </a:r>
                      <a:endParaRPr lang="fr-FR" sz="1800">
                        <a:solidFill>
                          <a:schemeClr val="accent1"/>
                        </a:solidFill>
                        <a:effectLst/>
                      </a:endParaRPr>
                    </a:p>
                    <a:p>
                      <a:pPr algn="l"/>
                      <a:r>
                        <a:rPr lang="en-GB" sz="1050">
                          <a:solidFill>
                            <a:schemeClr val="accent1"/>
                          </a:solidFill>
                          <a:effectLst/>
                        </a:rPr>
                        <a:t>(Exclude meat and fish consumed in small quantities)</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9E2F3"/>
                    </a:solidFill>
                  </a:tcPr>
                </a:tc>
                <a:tc>
                  <a:txBody>
                    <a:bodyPr/>
                    <a:lstStyle/>
                    <a:p>
                      <a:pPr algn="ctr"/>
                      <a:r>
                        <a:rPr lang="en-GB" sz="1050">
                          <a:effectLst/>
                        </a:rPr>
                        <a:t>|__6_|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FE"/>
                    </a:solidFill>
                  </a:tcPr>
                </a:tc>
                <a:tc>
                  <a:txBody>
                    <a:bodyPr/>
                    <a:lstStyle/>
                    <a:p>
                      <a:pPr algn="ctr"/>
                      <a:r>
                        <a:rPr lang="en-GB" sz="1100" err="1">
                          <a:solidFill>
                            <a:srgbClr val="767778"/>
                          </a:solidFill>
                          <a:effectLst/>
                        </a:rPr>
                        <a:t>FCSPr</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D9E2F3"/>
                    </a:solidFill>
                  </a:tcPr>
                </a:tc>
                <a:extLst>
                  <a:ext uri="{0D108BD9-81ED-4DB2-BD59-A6C34878D82A}">
                    <a16:rowId xmlns:a16="http://schemas.microsoft.com/office/drawing/2014/main" val="4110819006"/>
                  </a:ext>
                </a:extLst>
              </a:tr>
              <a:tr h="162344">
                <a:tc gridSpan="4">
                  <a:txBody>
                    <a:bodyPr/>
                    <a:lstStyle/>
                    <a:p>
                      <a:pPr algn="ctr"/>
                      <a:r>
                        <a:rPr lang="en-GB" sz="1050" b="1">
                          <a:solidFill>
                            <a:schemeClr val="tx1"/>
                          </a:solidFill>
                          <a:effectLst/>
                        </a:rPr>
                        <a:t>If 0, skip to question 5</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FFFE"/>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293558670"/>
                  </a:ext>
                </a:extLst>
              </a:tr>
              <a:tr h="568203">
                <a:tc>
                  <a:txBody>
                    <a:bodyPr/>
                    <a:lstStyle/>
                    <a:p>
                      <a:pPr algn="ctr"/>
                      <a:r>
                        <a:rPr lang="en-GB" sz="1050" b="1">
                          <a:solidFill>
                            <a:schemeClr val="tx1"/>
                          </a:solidFill>
                          <a:effectLst/>
                        </a:rPr>
                        <a:t>4.1</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Flesh meat</a:t>
                      </a:r>
                      <a:r>
                        <a:rPr lang="en-GB" sz="1050">
                          <a:solidFill>
                            <a:schemeClr val="accent1"/>
                          </a:solidFill>
                          <a:effectLst/>
                        </a:rPr>
                        <a:t>:</a:t>
                      </a:r>
                      <a:r>
                        <a:rPr lang="en-GB" sz="1800">
                          <a:solidFill>
                            <a:schemeClr val="accent1"/>
                          </a:solidFill>
                          <a:effectLst/>
                        </a:rPr>
                        <a:t> </a:t>
                      </a:r>
                      <a:r>
                        <a:rPr lang="en-GB" sz="1050">
                          <a:solidFill>
                            <a:schemeClr val="accent1"/>
                          </a:solidFill>
                          <a:effectLst/>
                        </a:rPr>
                        <a:t>beef, pork, lamb, goat, rabbit, chicken, duck, other birds</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|__5_|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a:solidFill>
                            <a:srgbClr val="767778"/>
                          </a:solidFill>
                          <a:effectLst/>
                        </a:rPr>
                        <a:t>FCSNPrMeatF</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2435808"/>
                  </a:ext>
                </a:extLst>
              </a:tr>
              <a:tr h="487032">
                <a:tc>
                  <a:txBody>
                    <a:bodyPr/>
                    <a:lstStyle/>
                    <a:p>
                      <a:pPr algn="ctr"/>
                      <a:r>
                        <a:rPr lang="en-GB" sz="1050" b="1">
                          <a:solidFill>
                            <a:schemeClr val="tx1"/>
                          </a:solidFill>
                          <a:effectLst/>
                        </a:rPr>
                        <a:t>4.2</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Organ meat</a:t>
                      </a:r>
                      <a:r>
                        <a:rPr lang="en-GB" sz="1050">
                          <a:solidFill>
                            <a:schemeClr val="accent1"/>
                          </a:solidFill>
                          <a:effectLst/>
                        </a:rPr>
                        <a:t>: liver, kidney, heart and/or other organ meats</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effectLst/>
                        </a:rPr>
                        <a:t>|__0_|</a:t>
                      </a:r>
                      <a:endParaRPr lang="fr-FR" sz="1800">
                        <a:effectLst/>
                        <a:latin typeface="Calibri" panose="020F0502020204030204" pitchFamily="34" charset="0"/>
                        <a:ea typeface="Calibri" panose="020F0502020204030204" pitchFamily="34" charset="0"/>
                        <a:cs typeface="Arial" panose="020B0604020202020204" pitchFamily="34" charset="0"/>
                      </a:endParaRPr>
                    </a:p>
                    <a:p>
                      <a:pPr algn="ctr"/>
                      <a:r>
                        <a:rPr lang="en-GB" sz="1050">
                          <a:effectLst/>
                        </a:rPr>
                        <a:t> </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FCSNPrMeatO</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89494607"/>
                  </a:ext>
                </a:extLst>
              </a:tr>
              <a:tr h="811718">
                <a:tc>
                  <a:txBody>
                    <a:bodyPr/>
                    <a:lstStyle/>
                    <a:p>
                      <a:pPr algn="ctr"/>
                      <a:r>
                        <a:rPr lang="en-GB" sz="1050" b="1">
                          <a:solidFill>
                            <a:schemeClr val="tx1"/>
                          </a:solidFill>
                          <a:effectLst/>
                        </a:rPr>
                        <a:t>4.3</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Fish/shellfish: </a:t>
                      </a:r>
                      <a:r>
                        <a:rPr lang="en-GB" sz="1050">
                          <a:solidFill>
                            <a:schemeClr val="accent1"/>
                          </a:solidFill>
                          <a:effectLst/>
                        </a:rPr>
                        <a:t>fish, including canned tuna, and/or other seafood (fish in large quantities and not as a condiment)</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|_1__|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FCSNPrFish</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45402531"/>
                  </a:ext>
                </a:extLst>
              </a:tr>
              <a:tr h="365273">
                <a:tc>
                  <a:txBody>
                    <a:bodyPr/>
                    <a:lstStyle/>
                    <a:p>
                      <a:pPr algn="ctr"/>
                      <a:r>
                        <a:rPr lang="en-GB" sz="1050" b="1">
                          <a:solidFill>
                            <a:schemeClr val="tx1"/>
                          </a:solidFill>
                          <a:effectLst/>
                        </a:rPr>
                        <a:t>4.4</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Eggs</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|_3__|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FCSNPrEgg</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25828064"/>
                  </a:ext>
                </a:extLst>
              </a:tr>
            </a:tbl>
          </a:graphicData>
        </a:graphic>
      </p:graphicFrame>
      <p:sp>
        <p:nvSpPr>
          <p:cNvPr id="4" name="Oval 3">
            <a:extLst>
              <a:ext uri="{FF2B5EF4-FFF2-40B4-BE49-F238E27FC236}">
                <a16:creationId xmlns:a16="http://schemas.microsoft.com/office/drawing/2014/main" id="{3896804C-077D-4105-A21A-296391E020DA}"/>
              </a:ext>
            </a:extLst>
          </p:cNvPr>
          <p:cNvSpPr/>
          <p:nvPr/>
        </p:nvSpPr>
        <p:spPr>
          <a:xfrm>
            <a:off x="5355745" y="2371516"/>
            <a:ext cx="6921795" cy="148855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932ABE-FF0D-2807-049A-8FD1204D577F}"/>
              </a:ext>
            </a:extLst>
          </p:cNvPr>
          <p:cNvSpPr txBox="1"/>
          <p:nvPr/>
        </p:nvSpPr>
        <p:spPr>
          <a:xfrm>
            <a:off x="5767757" y="1263193"/>
            <a:ext cx="6424244" cy="935218"/>
          </a:xfrm>
          <a:prstGeom prst="rect">
            <a:avLst/>
          </a:prstGeom>
          <a:noFill/>
        </p:spPr>
        <p:txBody>
          <a:bodyPr wrap="square">
            <a:spAutoFit/>
          </a:bodyPr>
          <a:lstStyle/>
          <a:p>
            <a:pPr marL="0" indent="0">
              <a:buNone/>
            </a:pPr>
            <a:r>
              <a:rPr lang="en-US" b="1" spc="60">
                <a:solidFill>
                  <a:schemeClr val="accent2"/>
                </a:solidFill>
                <a:latin typeface="Open Sans" charset="0"/>
                <a:ea typeface="Open Sans" charset="0"/>
                <a:cs typeface="Open Sans" charset="0"/>
              </a:rPr>
              <a:t>IMPORTANT: </a:t>
            </a:r>
            <a:r>
              <a:rPr lang="en-US" spc="60">
                <a:latin typeface="Open Sans" charset="0"/>
                <a:ea typeface="Open Sans" charset="0"/>
                <a:cs typeface="Open Sans" charset="0"/>
              </a:rPr>
              <a:t>The FCS-N must still ask about the main groups as a separate question (in addition to the subgroups)!</a:t>
            </a:r>
          </a:p>
        </p:txBody>
      </p:sp>
      <p:sp>
        <p:nvSpPr>
          <p:cNvPr id="13" name="Oval 12">
            <a:extLst>
              <a:ext uri="{FF2B5EF4-FFF2-40B4-BE49-F238E27FC236}">
                <a16:creationId xmlns:a16="http://schemas.microsoft.com/office/drawing/2014/main" id="{BE6F8A61-F156-9C2F-2FE6-2CC031D99C6B}"/>
              </a:ext>
            </a:extLst>
          </p:cNvPr>
          <p:cNvSpPr/>
          <p:nvPr/>
        </p:nvSpPr>
        <p:spPr>
          <a:xfrm>
            <a:off x="9795510" y="3977640"/>
            <a:ext cx="754380" cy="434340"/>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Oval 15">
            <a:extLst>
              <a:ext uri="{FF2B5EF4-FFF2-40B4-BE49-F238E27FC236}">
                <a16:creationId xmlns:a16="http://schemas.microsoft.com/office/drawing/2014/main" id="{10A03313-6B5C-BE05-FD8E-92785B62F542}"/>
              </a:ext>
            </a:extLst>
          </p:cNvPr>
          <p:cNvSpPr/>
          <p:nvPr/>
        </p:nvSpPr>
        <p:spPr>
          <a:xfrm>
            <a:off x="9685020" y="5680026"/>
            <a:ext cx="754380" cy="434340"/>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val 16">
            <a:extLst>
              <a:ext uri="{FF2B5EF4-FFF2-40B4-BE49-F238E27FC236}">
                <a16:creationId xmlns:a16="http://schemas.microsoft.com/office/drawing/2014/main" id="{8A6648B4-04E8-B7A5-29DC-09F1459A5809}"/>
              </a:ext>
            </a:extLst>
          </p:cNvPr>
          <p:cNvSpPr/>
          <p:nvPr/>
        </p:nvSpPr>
        <p:spPr>
          <a:xfrm>
            <a:off x="9700260" y="5024978"/>
            <a:ext cx="754380" cy="434340"/>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92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3" y="1378973"/>
            <a:ext cx="11052000"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a:p>
          <a:p>
            <a:pPr>
              <a:lnSpc>
                <a:spcPct val="90000"/>
              </a:lnSpc>
              <a:buFont typeface="Wingdings" panose="05000000000000000000" pitchFamily="2" charset="2"/>
              <a:buChar char="v"/>
            </a:pPr>
            <a:r>
              <a:rPr lang="en-US" sz="2300" spc="60">
                <a:latin typeface="Open Sans"/>
                <a:ea typeface="Open Sans"/>
                <a:cs typeface="Open Sans"/>
              </a:rPr>
              <a:t>Note how the main question is worded (on the next slide). The question is referring to the number of days where the household consumed each of the food groups (not the number of times!).</a:t>
            </a:r>
          </a:p>
          <a:p>
            <a:pPr>
              <a:lnSpc>
                <a:spcPct val="90000"/>
              </a:lnSpc>
              <a:buFont typeface="Wingdings" panose="05000000000000000000" pitchFamily="2" charset="2"/>
              <a:buChar char="v"/>
            </a:pPr>
            <a:r>
              <a:rPr lang="en-US" sz="2300" spc="60">
                <a:latin typeface="Open Sans"/>
                <a:ea typeface="Open Sans"/>
                <a:cs typeface="Open Sans"/>
              </a:rPr>
              <a:t>Foods consumed inside and outside the home are accounted for but must be consumed by more than half of the household (+50%).</a:t>
            </a:r>
          </a:p>
          <a:p>
            <a:pPr>
              <a:lnSpc>
                <a:spcPct val="90000"/>
              </a:lnSpc>
              <a:buFont typeface="Wingdings" panose="05000000000000000000" pitchFamily="2" charset="2"/>
              <a:buChar char="v"/>
            </a:pPr>
            <a:r>
              <a:rPr lang="en-US" sz="2300" spc="60">
                <a:latin typeface="Open Sans"/>
                <a:ea typeface="Open Sans"/>
                <a:cs typeface="Open Sans"/>
              </a:rPr>
              <a:t>Be sure the question includes a recall period of 7 days and not “last week”. We always ask about the same period beginning from today and counting backwards (i.e., “the last 7 days” not “the past week,” or “last week”). Interviewees could get confused if the timeframe is not specific.</a:t>
            </a:r>
            <a:endParaRPr lang="en-GB" sz="2300" spc="6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training instructions 3</a:t>
            </a:r>
          </a:p>
        </p:txBody>
      </p:sp>
      <p:sp>
        <p:nvSpPr>
          <p:cNvPr id="4" name="Speech Bubble: Oval 3">
            <a:extLst>
              <a:ext uri="{FF2B5EF4-FFF2-40B4-BE49-F238E27FC236}">
                <a16:creationId xmlns:a16="http://schemas.microsoft.com/office/drawing/2014/main" id="{DF19E919-EECF-23DD-E91D-5360923E2477}"/>
              </a:ext>
            </a:extLst>
          </p:cNvPr>
          <p:cNvSpPr/>
          <p:nvPr/>
        </p:nvSpPr>
        <p:spPr>
          <a:xfrm>
            <a:off x="7770791" y="189879"/>
            <a:ext cx="4350327" cy="2378187"/>
          </a:xfrm>
          <a:prstGeom prst="wedgeEllipseCallout">
            <a:avLst>
              <a:gd name="adj1" fmla="val -51705"/>
              <a:gd name="adj2" fmla="val 5849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FE"/>
                </a:solidFill>
                <a:latin typeface="Open Sans" panose="020B0606030504020204" pitchFamily="34" charset="0"/>
                <a:ea typeface="Open Sans" panose="020B0606030504020204" pitchFamily="34" charset="0"/>
                <a:cs typeface="Open Sans" panose="020B0606030504020204" pitchFamily="34" charset="0"/>
              </a:rPr>
              <a:t>The aim is to capture the number of days when the household consumed each of the food groups. Not the number of times per food group/item. </a:t>
            </a:r>
          </a:p>
        </p:txBody>
      </p:sp>
    </p:spTree>
    <p:extLst>
      <p:ext uri="{BB962C8B-B14F-4D97-AF65-F5344CB8AC3E}">
        <p14:creationId xmlns:p14="http://schemas.microsoft.com/office/powerpoint/2010/main" val="77153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MODULE(S): MAIN QUESTION</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261961" y="3352982"/>
            <a:ext cx="7628071" cy="34616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a:latin typeface="Open Sans" panose="020B0606030504020204" pitchFamily="34" charset="0"/>
              <a:ea typeface="Calibri" panose="020F0502020204030204" pitchFamily="34" charset="0"/>
            </a:endParaRPr>
          </a:p>
          <a:p>
            <a:pPr marL="0" indent="0">
              <a:lnSpc>
                <a:spcPct val="123287"/>
              </a:lnSpc>
              <a:buClr>
                <a:srgbClr val="0070BA"/>
              </a:buClr>
              <a:buNone/>
            </a:pPr>
            <a:r>
              <a:rPr lang="en-GB" sz="1800" spc="60"/>
              <a:t>The FCS module asks respondents </a:t>
            </a:r>
            <a:r>
              <a:rPr lang="en-GB" sz="1800" b="1" spc="60"/>
              <a:t>how many days</a:t>
            </a:r>
            <a:r>
              <a:rPr lang="en-GB" sz="1800" spc="60"/>
              <a:t>, in the </a:t>
            </a:r>
            <a:r>
              <a:rPr lang="en-GB" sz="1800" b="1" spc="60"/>
              <a:t>last 7 days</a:t>
            </a:r>
            <a:r>
              <a:rPr lang="en-GB" sz="1800" spc="60"/>
              <a:t>, did </a:t>
            </a:r>
            <a:r>
              <a:rPr lang="en-GB" sz="1800" b="1" spc="60"/>
              <a:t>most members </a:t>
            </a:r>
            <a:r>
              <a:rPr lang="en-GB" sz="1800" spc="60"/>
              <a:t>of their </a:t>
            </a:r>
            <a:r>
              <a:rPr lang="en-GB" sz="1800" b="1" spc="60"/>
              <a:t>households (+50%) </a:t>
            </a:r>
            <a:r>
              <a:rPr lang="en-GB" sz="1800" spc="60"/>
              <a:t>consume each of the food items/groups, </a:t>
            </a:r>
            <a:r>
              <a:rPr lang="en-GB" sz="1800" b="1" spc="60"/>
              <a:t>inside or outside </a:t>
            </a:r>
            <a:r>
              <a:rPr lang="en-GB" sz="1800" spc="60"/>
              <a:t>their home.  </a:t>
            </a:r>
          </a:p>
          <a:p>
            <a:pPr marL="0" indent="0">
              <a:lnSpc>
                <a:spcPct val="123287"/>
              </a:lnSpc>
              <a:buClr>
                <a:srgbClr val="0070BA"/>
              </a:buClr>
              <a:buNone/>
            </a:pPr>
            <a:r>
              <a:rPr lang="en-GB" sz="1800" spc="60">
                <a:latin typeface="Open Sans"/>
                <a:ea typeface="Open Sans"/>
                <a:cs typeface="Open Sans"/>
              </a:rPr>
              <a:t>The module has been adapted to help enumerators quantify “most members in a household” and to capture the eating habits of households in urban settings, where consumption outside household is more frequent than rural areas. </a:t>
            </a:r>
            <a:endParaRPr lang="en-GB" sz="1800" spc="60"/>
          </a:p>
          <a:p>
            <a:pPr marL="0" indent="0">
              <a:buFont typeface="Arial"/>
              <a:buNone/>
            </a:pPr>
            <a:endParaRPr lang="en-GB"/>
          </a:p>
        </p:txBody>
      </p:sp>
      <p:sp>
        <p:nvSpPr>
          <p:cNvPr id="2" name="Rectangle 1">
            <a:extLst>
              <a:ext uri="{FF2B5EF4-FFF2-40B4-BE49-F238E27FC236}">
                <a16:creationId xmlns:a16="http://schemas.microsoft.com/office/drawing/2014/main" id="{4DAB3EC0-E5BF-430A-6F0C-4DE740560EE9}"/>
              </a:ext>
            </a:extLst>
          </p:cNvPr>
          <p:cNvSpPr/>
          <p:nvPr/>
        </p:nvSpPr>
        <p:spPr>
          <a:xfrm>
            <a:off x="831272" y="1617741"/>
            <a:ext cx="9929091" cy="14964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accent1"/>
                </a:solidFill>
                <a:latin typeface="Calibri"/>
                <a:cs typeface="Arial"/>
              </a:rPr>
              <a:t>How many days over the last 7 days, did most members of your household (50% +) eat the following food items, inside or outside the home? </a:t>
            </a:r>
            <a:endParaRPr lang="en-GB" b="1">
              <a:solidFill>
                <a:schemeClr val="accent1"/>
              </a:solidFill>
              <a:latin typeface="Calibri"/>
              <a:cs typeface="Arial"/>
            </a:endParaRPr>
          </a:p>
        </p:txBody>
      </p:sp>
      <p:sp>
        <p:nvSpPr>
          <p:cNvPr id="3" name="Speech Bubble: Oval 2">
            <a:extLst>
              <a:ext uri="{FF2B5EF4-FFF2-40B4-BE49-F238E27FC236}">
                <a16:creationId xmlns:a16="http://schemas.microsoft.com/office/drawing/2014/main" id="{A6C127F1-B421-D186-D721-63B34894DE04}"/>
              </a:ext>
            </a:extLst>
          </p:cNvPr>
          <p:cNvSpPr/>
          <p:nvPr/>
        </p:nvSpPr>
        <p:spPr>
          <a:xfrm>
            <a:off x="831272" y="3429000"/>
            <a:ext cx="4070666" cy="1809921"/>
          </a:xfrm>
          <a:prstGeom prst="wedgeEllipseCallout">
            <a:avLst>
              <a:gd name="adj1" fmla="val 33672"/>
              <a:gd name="adj2" fmla="val 569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Food consumed outside of the household should only be counted if 50% or more (half or more) of the household consumed it.</a:t>
            </a:r>
          </a:p>
        </p:txBody>
      </p:sp>
    </p:spTree>
    <p:extLst>
      <p:ext uri="{BB962C8B-B14F-4D97-AF65-F5344CB8AC3E}">
        <p14:creationId xmlns:p14="http://schemas.microsoft.com/office/powerpoint/2010/main" val="388539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5">
                                            <p:txEl>
                                              <p:pRg st="2" end="2"/>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MODULE(S): MAIN QUESTION (continued) </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271486" y="3206225"/>
            <a:ext cx="7628071"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a:latin typeface="Open Sans" panose="020B0606030504020204" pitchFamily="34" charset="0"/>
              <a:ea typeface="Calibri" panose="020F0502020204030204" pitchFamily="34" charset="0"/>
            </a:endParaRPr>
          </a:p>
          <a:p>
            <a:pPr marL="0" indent="0">
              <a:lnSpc>
                <a:spcPct val="123287"/>
              </a:lnSpc>
              <a:buClr>
                <a:srgbClr val="0070BA"/>
              </a:buClr>
              <a:buNone/>
            </a:pPr>
            <a:r>
              <a:rPr lang="en-US" sz="1800" spc="60">
                <a:latin typeface="Open Sans"/>
                <a:ea typeface="Open Sans"/>
                <a:cs typeface="Open Sans"/>
              </a:rPr>
              <a:t>The recall period of the consumption of different food groups is the last/previous 7 days or a week from the interview date. For example, if today is </a:t>
            </a:r>
            <a:r>
              <a:rPr lang="en-US" sz="1800" b="1" spc="60">
                <a:latin typeface="Open Sans"/>
                <a:ea typeface="Open Sans"/>
                <a:cs typeface="Open Sans"/>
              </a:rPr>
              <a:t>Wednesday</a:t>
            </a:r>
            <a:r>
              <a:rPr lang="en-US" sz="1800" spc="60">
                <a:latin typeface="Open Sans"/>
                <a:ea typeface="Open Sans"/>
                <a:cs typeface="Open Sans"/>
              </a:rPr>
              <a:t>, we would be asking about the period from </a:t>
            </a:r>
            <a:r>
              <a:rPr lang="en-US" sz="1800" b="1" spc="60">
                <a:latin typeface="Open Sans"/>
                <a:ea typeface="Open Sans"/>
                <a:cs typeface="Open Sans"/>
              </a:rPr>
              <a:t>Wednesday </a:t>
            </a:r>
            <a:r>
              <a:rPr lang="en-US" sz="1800" spc="60">
                <a:latin typeface="Open Sans"/>
                <a:ea typeface="Open Sans"/>
                <a:cs typeface="Open Sans"/>
              </a:rPr>
              <a:t>last week until </a:t>
            </a:r>
            <a:r>
              <a:rPr lang="en-US" sz="1800" b="1" spc="60">
                <a:latin typeface="Open Sans"/>
                <a:ea typeface="Open Sans"/>
                <a:cs typeface="Open Sans"/>
              </a:rPr>
              <a:t>yesterday</a:t>
            </a:r>
            <a:r>
              <a:rPr lang="en-US" sz="1800" spc="60">
                <a:latin typeface="Open Sans"/>
                <a:ea typeface="Open Sans"/>
                <a:cs typeface="Open Sans"/>
              </a:rPr>
              <a:t>. </a:t>
            </a:r>
            <a:endParaRPr lang="en-GB"/>
          </a:p>
        </p:txBody>
      </p:sp>
      <p:sp>
        <p:nvSpPr>
          <p:cNvPr id="2" name="Rectangle 1">
            <a:extLst>
              <a:ext uri="{FF2B5EF4-FFF2-40B4-BE49-F238E27FC236}">
                <a16:creationId xmlns:a16="http://schemas.microsoft.com/office/drawing/2014/main" id="{DD78C7B7-4CE4-F45D-AFA0-A9B836940DBE}"/>
              </a:ext>
            </a:extLst>
          </p:cNvPr>
          <p:cNvSpPr/>
          <p:nvPr/>
        </p:nvSpPr>
        <p:spPr>
          <a:xfrm>
            <a:off x="831272" y="1617741"/>
            <a:ext cx="9929091" cy="14964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accent1"/>
                </a:solidFill>
                <a:latin typeface="Calibri"/>
                <a:cs typeface="Arial"/>
              </a:rPr>
              <a:t>How many days over the last 7 days, did most members of your household (50% +) eat the following food items, inside or outside the home? </a:t>
            </a:r>
            <a:endParaRPr lang="en-GB" b="1">
              <a:solidFill>
                <a:schemeClr val="accent1"/>
              </a:solidFill>
              <a:latin typeface="Calibri"/>
              <a:cs typeface="Arial"/>
            </a:endParaRPr>
          </a:p>
        </p:txBody>
      </p:sp>
    </p:spTree>
    <p:extLst>
      <p:ext uri="{BB962C8B-B14F-4D97-AF65-F5344CB8AC3E}">
        <p14:creationId xmlns:p14="http://schemas.microsoft.com/office/powerpoint/2010/main" val="42347627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23287"/>
              </a:lnSpc>
              <a:buNone/>
            </a:pPr>
            <a:endParaRPr lang="en-US" sz="1800">
              <a:solidFill>
                <a:srgbClr val="000000"/>
              </a:solidFill>
              <a:latin typeface="Open Sans" panose="020B0606030504020204" pitchFamily="34" charset="0"/>
            </a:endParaRPr>
          </a:p>
          <a:p>
            <a:pPr marL="0" indent="0">
              <a:lnSpc>
                <a:spcPct val="123287"/>
              </a:lnSpc>
              <a:buNone/>
            </a:pPr>
            <a:endParaRPr lang="en-US" sz="1800" b="0" i="0">
              <a:solidFill>
                <a:srgbClr val="000000"/>
              </a:solidFill>
              <a:effectLst/>
              <a:latin typeface="Open Sans" panose="020B0606030504020204" pitchFamily="34" charset="0"/>
            </a:endParaRPr>
          </a:p>
          <a:p>
            <a:pPr marL="0" indent="0">
              <a:lnSpc>
                <a:spcPct val="92465"/>
              </a:lnSpc>
              <a:buNone/>
            </a:pPr>
            <a:r>
              <a:rPr lang="en-US" sz="2400" spc="60"/>
              <a:t>The audience of this PowerPoint can range from enumerators to RAM and Programme staff in various offices. It can also be used for the training of partners or service providers. </a:t>
            </a:r>
          </a:p>
          <a:p>
            <a:pPr marL="0" indent="0">
              <a:lnSpc>
                <a:spcPct val="92465"/>
              </a:lnSpc>
              <a:buNone/>
            </a:pPr>
            <a:endParaRPr lang="en-US" sz="2400" spc="60"/>
          </a:p>
          <a:p>
            <a:pPr marL="0" indent="0">
              <a:lnSpc>
                <a:spcPct val="92465"/>
              </a:lnSpc>
              <a:buNone/>
            </a:pPr>
            <a:r>
              <a:rPr lang="en-US" sz="2400" spc="60"/>
              <a:t>Slide sections have been inserted to assist in the selection of material.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en-GB" sz="3600" b="0" kern="1400" spc="230">
                <a:solidFill>
                  <a:schemeClr val="tx1"/>
                </a:solidFill>
                <a:latin typeface="HALDEN SOLID" pitchFamily="2" charset="0"/>
              </a:rPr>
              <a:t>AUDIENCE  </a:t>
            </a:r>
          </a:p>
        </p:txBody>
      </p:sp>
      <p:pic>
        <p:nvPicPr>
          <p:cNvPr id="4" name="Picture 3">
            <a:extLst>
              <a:ext uri="{FF2B5EF4-FFF2-40B4-BE49-F238E27FC236}">
                <a16:creationId xmlns:a16="http://schemas.microsoft.com/office/drawing/2014/main" id="{96F6D793-2DCB-450E-AD60-167FC01744C9}"/>
              </a:ext>
            </a:extLst>
          </p:cNvPr>
          <p:cNvPicPr>
            <a:picLocks noChangeAspect="1"/>
          </p:cNvPicPr>
          <p:nvPr/>
        </p:nvPicPr>
        <p:blipFill>
          <a:blip r:embed="rId3"/>
          <a:stretch>
            <a:fillRect/>
          </a:stretch>
        </p:blipFill>
        <p:spPr>
          <a:xfrm>
            <a:off x="419100" y="5732009"/>
            <a:ext cx="2209800" cy="819150"/>
          </a:xfrm>
          <a:prstGeom prst="rect">
            <a:avLst/>
          </a:prstGeom>
        </p:spPr>
      </p:pic>
      <p:sp>
        <p:nvSpPr>
          <p:cNvPr id="9" name="Freeform: Shape 8">
            <a:extLst>
              <a:ext uri="{FF2B5EF4-FFF2-40B4-BE49-F238E27FC236}">
                <a16:creationId xmlns:a16="http://schemas.microsoft.com/office/drawing/2014/main" id="{E68965B7-67CF-493A-86E5-0E0A91FC6230}"/>
              </a:ext>
            </a:extLst>
          </p:cNvPr>
          <p:cNvSpPr/>
          <p:nvPr/>
        </p:nvSpPr>
        <p:spPr>
          <a:xfrm>
            <a:off x="9800203" y="5286403"/>
            <a:ext cx="916236" cy="916186"/>
          </a:xfrm>
          <a:custGeom>
            <a:avLst/>
            <a:gdLst>
              <a:gd name="connsiteX0" fmla="*/ 734002 w 916236"/>
              <a:gd name="connsiteY0" fmla="*/ 614878 h 916186"/>
              <a:gd name="connsiteX1" fmla="*/ 633933 w 916236"/>
              <a:gd name="connsiteY1" fmla="*/ 613048 h 916186"/>
              <a:gd name="connsiteX2" fmla="*/ 589566 w 916236"/>
              <a:gd name="connsiteY2" fmla="*/ 568696 h 916186"/>
              <a:gd name="connsiteX3" fmla="*/ 568696 w 916236"/>
              <a:gd name="connsiteY3" fmla="*/ 89196 h 916186"/>
              <a:gd name="connsiteX4" fmla="*/ 89196 w 916236"/>
              <a:gd name="connsiteY4" fmla="*/ 110065 h 916186"/>
              <a:gd name="connsiteX5" fmla="*/ 110065 w 916236"/>
              <a:gd name="connsiteY5" fmla="*/ 589566 h 916186"/>
              <a:gd name="connsiteX6" fmla="*/ 568696 w 916236"/>
              <a:gd name="connsiteY6" fmla="*/ 589566 h 916186"/>
              <a:gd name="connsiteX7" fmla="*/ 612974 w 916236"/>
              <a:gd name="connsiteY7" fmla="*/ 633844 h 916186"/>
              <a:gd name="connsiteX8" fmla="*/ 595750 w 916236"/>
              <a:gd name="connsiteY8" fmla="*/ 678359 h 916186"/>
              <a:gd name="connsiteX9" fmla="*/ 614834 w 916236"/>
              <a:gd name="connsiteY9" fmla="*/ 733662 h 916186"/>
              <a:gd name="connsiteX10" fmla="*/ 777601 w 916236"/>
              <a:gd name="connsiteY10" fmla="*/ 896695 h 916186"/>
              <a:gd name="connsiteX11" fmla="*/ 826263 w 916236"/>
              <a:gd name="connsiteY11" fmla="*/ 916178 h 916186"/>
              <a:gd name="connsiteX12" fmla="*/ 915824 w 916236"/>
              <a:gd name="connsiteY12" fmla="*/ 833274 h 916186"/>
              <a:gd name="connsiteX13" fmla="*/ 896740 w 916236"/>
              <a:gd name="connsiteY13" fmla="*/ 777956 h 916186"/>
              <a:gd name="connsiteX14" fmla="*/ 121249 w 916236"/>
              <a:gd name="connsiteY14" fmla="*/ 558792 h 916186"/>
              <a:gd name="connsiteX15" fmla="*/ 121253 w 916236"/>
              <a:gd name="connsiteY15" fmla="*/ 121253 h 916186"/>
              <a:gd name="connsiteX16" fmla="*/ 558792 w 916236"/>
              <a:gd name="connsiteY16" fmla="*/ 121256 h 916186"/>
              <a:gd name="connsiteX17" fmla="*/ 558792 w 916236"/>
              <a:gd name="connsiteY17" fmla="*/ 558792 h 916186"/>
              <a:gd name="connsiteX18" fmla="*/ 124205 w 916236"/>
              <a:gd name="connsiteY18" fmla="*/ 561734 h 916186"/>
              <a:gd name="connsiteX19" fmla="*/ 121249 w 916236"/>
              <a:gd name="connsiteY19" fmla="*/ 558778 h 916186"/>
              <a:gd name="connsiteX20" fmla="*/ 868077 w 916236"/>
              <a:gd name="connsiteY20" fmla="*/ 868239 h 916186"/>
              <a:gd name="connsiteX21" fmla="*/ 798501 w 916236"/>
              <a:gd name="connsiteY21" fmla="*/ 875855 h 916186"/>
              <a:gd name="connsiteX22" fmla="*/ 635763 w 916236"/>
              <a:gd name="connsiteY22" fmla="*/ 712822 h 916186"/>
              <a:gd name="connsiteX23" fmla="*/ 625195 w 916236"/>
              <a:gd name="connsiteY23" fmla="*/ 680912 h 916186"/>
              <a:gd name="connsiteX24" fmla="*/ 643541 w 916236"/>
              <a:gd name="connsiteY24" fmla="*/ 643335 h 916186"/>
              <a:gd name="connsiteX25" fmla="*/ 685296 w 916236"/>
              <a:gd name="connsiteY25" fmla="*/ 624871 h 916186"/>
              <a:gd name="connsiteX26" fmla="*/ 713102 w 916236"/>
              <a:gd name="connsiteY26" fmla="*/ 635748 h 916186"/>
              <a:gd name="connsiteX27" fmla="*/ 875840 w 916236"/>
              <a:gd name="connsiteY27" fmla="*/ 798737 h 916186"/>
              <a:gd name="connsiteX28" fmla="*/ 886408 w 916236"/>
              <a:gd name="connsiteY28" fmla="*/ 830662 h 916186"/>
              <a:gd name="connsiteX29" fmla="*/ 868062 w 916236"/>
              <a:gd name="connsiteY29" fmla="*/ 868224 h 9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6236" h="916186">
                <a:moveTo>
                  <a:pt x="734002" y="614878"/>
                </a:moveTo>
                <a:cubicBezTo>
                  <a:pt x="705637" y="589736"/>
                  <a:pt x="663198" y="588959"/>
                  <a:pt x="633933" y="613048"/>
                </a:cubicBezTo>
                <a:lnTo>
                  <a:pt x="589566" y="568696"/>
                </a:lnTo>
                <a:cubicBezTo>
                  <a:pt x="716214" y="430523"/>
                  <a:pt x="706870" y="215843"/>
                  <a:pt x="568696" y="89196"/>
                </a:cubicBezTo>
                <a:cubicBezTo>
                  <a:pt x="430523" y="-37451"/>
                  <a:pt x="215843" y="-28108"/>
                  <a:pt x="89196" y="110065"/>
                </a:cubicBezTo>
                <a:cubicBezTo>
                  <a:pt x="-37451" y="248239"/>
                  <a:pt x="-28108" y="462918"/>
                  <a:pt x="110065" y="589566"/>
                </a:cubicBezTo>
                <a:cubicBezTo>
                  <a:pt x="239814" y="708492"/>
                  <a:pt x="438947" y="708492"/>
                  <a:pt x="568696" y="589566"/>
                </a:cubicBezTo>
                <a:lnTo>
                  <a:pt x="612974" y="633844"/>
                </a:lnTo>
                <a:cubicBezTo>
                  <a:pt x="603255" y="646819"/>
                  <a:pt x="597295" y="662221"/>
                  <a:pt x="595750" y="678359"/>
                </a:cubicBezTo>
                <a:cubicBezTo>
                  <a:pt x="593499" y="698722"/>
                  <a:pt x="600504" y="719021"/>
                  <a:pt x="614834" y="733662"/>
                </a:cubicBezTo>
                <a:lnTo>
                  <a:pt x="777601" y="896695"/>
                </a:lnTo>
                <a:cubicBezTo>
                  <a:pt x="790554" y="909450"/>
                  <a:pt x="808087" y="916470"/>
                  <a:pt x="826263" y="916178"/>
                </a:cubicBezTo>
                <a:cubicBezTo>
                  <a:pt x="872612" y="914742"/>
                  <a:pt x="910819" y="879375"/>
                  <a:pt x="915824" y="833274"/>
                </a:cubicBezTo>
                <a:cubicBezTo>
                  <a:pt x="918070" y="812907"/>
                  <a:pt x="911067" y="792606"/>
                  <a:pt x="896740" y="777956"/>
                </a:cubicBezTo>
                <a:close/>
                <a:moveTo>
                  <a:pt x="121249" y="558792"/>
                </a:moveTo>
                <a:cubicBezTo>
                  <a:pt x="426" y="437969"/>
                  <a:pt x="428" y="242075"/>
                  <a:pt x="121253" y="121253"/>
                </a:cubicBezTo>
                <a:cubicBezTo>
                  <a:pt x="242077" y="431"/>
                  <a:pt x="437970" y="432"/>
                  <a:pt x="558792" y="121256"/>
                </a:cubicBezTo>
                <a:cubicBezTo>
                  <a:pt x="679613" y="242080"/>
                  <a:pt x="679613" y="437970"/>
                  <a:pt x="558792" y="558792"/>
                </a:cubicBezTo>
                <a:cubicBezTo>
                  <a:pt x="439597" y="679613"/>
                  <a:pt x="245026" y="680930"/>
                  <a:pt x="124205" y="561734"/>
                </a:cubicBezTo>
                <a:cubicBezTo>
                  <a:pt x="123213" y="560755"/>
                  <a:pt x="122227" y="559770"/>
                  <a:pt x="121249" y="558778"/>
                </a:cubicBezTo>
                <a:close/>
                <a:moveTo>
                  <a:pt x="868077" y="868239"/>
                </a:moveTo>
                <a:cubicBezTo>
                  <a:pt x="846749" y="889507"/>
                  <a:pt x="815533" y="892932"/>
                  <a:pt x="798501" y="875855"/>
                </a:cubicBezTo>
                <a:lnTo>
                  <a:pt x="635763" y="712822"/>
                </a:lnTo>
                <a:cubicBezTo>
                  <a:pt x="627648" y="704300"/>
                  <a:pt x="623771" y="692594"/>
                  <a:pt x="625195" y="680912"/>
                </a:cubicBezTo>
                <a:cubicBezTo>
                  <a:pt x="626707" y="666621"/>
                  <a:pt x="633202" y="653316"/>
                  <a:pt x="643541" y="643335"/>
                </a:cubicBezTo>
                <a:cubicBezTo>
                  <a:pt x="654515" y="631964"/>
                  <a:pt x="669500" y="625337"/>
                  <a:pt x="685296" y="624871"/>
                </a:cubicBezTo>
                <a:cubicBezTo>
                  <a:pt x="695649" y="624611"/>
                  <a:pt x="705673" y="628531"/>
                  <a:pt x="713102" y="635748"/>
                </a:cubicBezTo>
                <a:lnTo>
                  <a:pt x="875840" y="798737"/>
                </a:lnTo>
                <a:cubicBezTo>
                  <a:pt x="883962" y="807262"/>
                  <a:pt x="887840" y="818975"/>
                  <a:pt x="886408" y="830662"/>
                </a:cubicBezTo>
                <a:cubicBezTo>
                  <a:pt x="884902" y="844952"/>
                  <a:pt x="878407" y="858251"/>
                  <a:pt x="868062" y="868224"/>
                </a:cubicBezTo>
                <a:close/>
              </a:path>
            </a:pathLst>
          </a:custGeom>
          <a:solidFill>
            <a:schemeClr val="accent2">
              <a:lumMod val="75000"/>
            </a:schemeClr>
          </a:solidFill>
          <a:ln w="146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F09439-060A-4E51-880B-67F80F4D50BB}"/>
              </a:ext>
            </a:extLst>
          </p:cNvPr>
          <p:cNvSpPr/>
          <p:nvPr/>
        </p:nvSpPr>
        <p:spPr>
          <a:xfrm>
            <a:off x="9993183" y="5420330"/>
            <a:ext cx="295188" cy="295188"/>
          </a:xfrm>
          <a:custGeom>
            <a:avLst/>
            <a:gdLst>
              <a:gd name="connsiteX0" fmla="*/ 147594 w 295188"/>
              <a:gd name="connsiteY0" fmla="*/ 295189 h 295188"/>
              <a:gd name="connsiteX1" fmla="*/ 295189 w 295188"/>
              <a:gd name="connsiteY1" fmla="*/ 147594 h 295188"/>
              <a:gd name="connsiteX2" fmla="*/ 147594 w 295188"/>
              <a:gd name="connsiteY2" fmla="*/ 0 h 295188"/>
              <a:gd name="connsiteX3" fmla="*/ 0 w 295188"/>
              <a:gd name="connsiteY3" fmla="*/ 147594 h 295188"/>
              <a:gd name="connsiteX4" fmla="*/ 147594 w 295188"/>
              <a:gd name="connsiteY4" fmla="*/ 295189 h 295188"/>
              <a:gd name="connsiteX5" fmla="*/ 147594 w 295188"/>
              <a:gd name="connsiteY5" fmla="*/ 29519 h 295188"/>
              <a:gd name="connsiteX6" fmla="*/ 265670 w 295188"/>
              <a:gd name="connsiteY6" fmla="*/ 147594 h 295188"/>
              <a:gd name="connsiteX7" fmla="*/ 147594 w 295188"/>
              <a:gd name="connsiteY7" fmla="*/ 265670 h 295188"/>
              <a:gd name="connsiteX8" fmla="*/ 29519 w 295188"/>
              <a:gd name="connsiteY8" fmla="*/ 147594 h 295188"/>
              <a:gd name="connsiteX9" fmla="*/ 147594 w 295188"/>
              <a:gd name="connsiteY9" fmla="*/ 29519 h 2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188" h="295188">
                <a:moveTo>
                  <a:pt x="147594" y="295189"/>
                </a:moveTo>
                <a:cubicBezTo>
                  <a:pt x="229108" y="295189"/>
                  <a:pt x="295189" y="229108"/>
                  <a:pt x="295189" y="147594"/>
                </a:cubicBezTo>
                <a:cubicBezTo>
                  <a:pt x="295189" y="66081"/>
                  <a:pt x="229108" y="0"/>
                  <a:pt x="147594" y="0"/>
                </a:cubicBezTo>
                <a:cubicBezTo>
                  <a:pt x="66081" y="0"/>
                  <a:pt x="0" y="66081"/>
                  <a:pt x="0" y="147594"/>
                </a:cubicBezTo>
                <a:cubicBezTo>
                  <a:pt x="0" y="229108"/>
                  <a:pt x="66081" y="295189"/>
                  <a:pt x="147594" y="295189"/>
                </a:cubicBezTo>
                <a:close/>
                <a:moveTo>
                  <a:pt x="147594" y="29519"/>
                </a:moveTo>
                <a:cubicBezTo>
                  <a:pt x="212806" y="29519"/>
                  <a:pt x="265670" y="82383"/>
                  <a:pt x="265670" y="147594"/>
                </a:cubicBezTo>
                <a:cubicBezTo>
                  <a:pt x="265670" y="212806"/>
                  <a:pt x="212806" y="265670"/>
                  <a:pt x="147594" y="265670"/>
                </a:cubicBezTo>
                <a:cubicBezTo>
                  <a:pt x="82383" y="265670"/>
                  <a:pt x="29519" y="212806"/>
                  <a:pt x="29519" y="147594"/>
                </a:cubicBezTo>
                <a:cubicBezTo>
                  <a:pt x="29576" y="82406"/>
                  <a:pt x="82406" y="29576"/>
                  <a:pt x="147594" y="29519"/>
                </a:cubicBezTo>
                <a:close/>
              </a:path>
            </a:pathLst>
          </a:custGeom>
          <a:solidFill>
            <a:srgbClr val="000000"/>
          </a:solidFill>
          <a:ln w="1468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11A333-FB7A-48ED-BFC4-6DAF691EEDC7}"/>
              </a:ext>
            </a:extLst>
          </p:cNvPr>
          <p:cNvSpPr/>
          <p:nvPr/>
        </p:nvSpPr>
        <p:spPr>
          <a:xfrm>
            <a:off x="9920861" y="5745037"/>
            <a:ext cx="439831" cy="77900"/>
          </a:xfrm>
          <a:custGeom>
            <a:avLst/>
            <a:gdLst>
              <a:gd name="connsiteX0" fmla="*/ 352013 w 439831"/>
              <a:gd name="connsiteY0" fmla="*/ 19999 h 77900"/>
              <a:gd name="connsiteX1" fmla="*/ 219916 w 439831"/>
              <a:gd name="connsiteY1" fmla="*/ 0 h 77900"/>
              <a:gd name="connsiteX2" fmla="*/ 0 w 439831"/>
              <a:gd name="connsiteY2" fmla="*/ 54935 h 77900"/>
              <a:gd name="connsiteX3" fmla="*/ 20206 w 439831"/>
              <a:gd name="connsiteY3" fmla="*/ 77900 h 77900"/>
              <a:gd name="connsiteX4" fmla="*/ 219916 w 439831"/>
              <a:gd name="connsiteY4" fmla="*/ 29519 h 77900"/>
              <a:gd name="connsiteX5" fmla="*/ 343718 w 439831"/>
              <a:gd name="connsiteY5" fmla="*/ 48322 h 77900"/>
              <a:gd name="connsiteX6" fmla="*/ 419700 w 439831"/>
              <a:gd name="connsiteY6" fmla="*/ 76572 h 77900"/>
              <a:gd name="connsiteX7" fmla="*/ 439832 w 439831"/>
              <a:gd name="connsiteY7" fmla="*/ 53488 h 77900"/>
              <a:gd name="connsiteX8" fmla="*/ 352013 w 439831"/>
              <a:gd name="connsiteY8" fmla="*/ 19999 h 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31" h="77900">
                <a:moveTo>
                  <a:pt x="352013" y="19999"/>
                </a:moveTo>
                <a:cubicBezTo>
                  <a:pt x="309210" y="6845"/>
                  <a:pt x="264695" y="106"/>
                  <a:pt x="219916" y="0"/>
                </a:cubicBezTo>
                <a:cubicBezTo>
                  <a:pt x="143376" y="1272"/>
                  <a:pt x="68147" y="20065"/>
                  <a:pt x="0" y="54935"/>
                </a:cubicBezTo>
                <a:cubicBezTo>
                  <a:pt x="6319" y="62946"/>
                  <a:pt x="13064" y="70612"/>
                  <a:pt x="20206" y="77900"/>
                </a:cubicBezTo>
                <a:cubicBezTo>
                  <a:pt x="82387" y="47226"/>
                  <a:pt x="150591" y="30703"/>
                  <a:pt x="219916" y="29519"/>
                </a:cubicBezTo>
                <a:cubicBezTo>
                  <a:pt x="261886" y="29640"/>
                  <a:pt x="303605" y="35978"/>
                  <a:pt x="343718" y="48322"/>
                </a:cubicBezTo>
                <a:cubicBezTo>
                  <a:pt x="369755" y="55705"/>
                  <a:pt x="395164" y="65151"/>
                  <a:pt x="419700" y="76572"/>
                </a:cubicBezTo>
                <a:cubicBezTo>
                  <a:pt x="426824" y="69248"/>
                  <a:pt x="433544" y="61542"/>
                  <a:pt x="439832" y="53488"/>
                </a:cubicBezTo>
                <a:cubicBezTo>
                  <a:pt x="411613" y="39735"/>
                  <a:pt x="382224" y="28529"/>
                  <a:pt x="352013" y="19999"/>
                </a:cubicBezTo>
                <a:close/>
              </a:path>
            </a:pathLst>
          </a:custGeom>
          <a:solidFill>
            <a:srgbClr val="000000"/>
          </a:solidFill>
          <a:ln w="146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991D15-9EBC-476C-BB05-5E4B8F7C59C5}"/>
              </a:ext>
            </a:extLst>
          </p:cNvPr>
          <p:cNvSpPr/>
          <p:nvPr/>
        </p:nvSpPr>
        <p:spPr>
          <a:xfrm>
            <a:off x="10416779" y="5335257"/>
            <a:ext cx="211813" cy="263012"/>
          </a:xfrm>
          <a:custGeom>
            <a:avLst/>
            <a:gdLst>
              <a:gd name="connsiteX0" fmla="*/ 78225 w 211813"/>
              <a:gd name="connsiteY0" fmla="*/ 29681 h 263012"/>
              <a:gd name="connsiteX1" fmla="*/ 181125 w 211813"/>
              <a:gd name="connsiteY1" fmla="*/ 133410 h 263012"/>
              <a:gd name="connsiteX2" fmla="*/ 102327 w 211813"/>
              <a:gd name="connsiteY2" fmla="*/ 233361 h 263012"/>
              <a:gd name="connsiteX3" fmla="*/ 105515 w 211813"/>
              <a:gd name="connsiteY3" fmla="*/ 263013 h 263012"/>
              <a:gd name="connsiteX4" fmla="*/ 209105 w 211813"/>
              <a:gd name="connsiteY4" fmla="*/ 106297 h 263012"/>
              <a:gd name="connsiteX5" fmla="*/ 52389 w 211813"/>
              <a:gd name="connsiteY5" fmla="*/ 2709 h 263012"/>
              <a:gd name="connsiteX6" fmla="*/ 0 w 211813"/>
              <a:gd name="connsiteY6" fmla="*/ 26035 h 263012"/>
              <a:gd name="connsiteX7" fmla="*/ 19689 w 211813"/>
              <a:gd name="connsiteY7" fmla="*/ 48027 h 263012"/>
              <a:gd name="connsiteX8" fmla="*/ 78225 w 211813"/>
              <a:gd name="connsiteY8" fmla="*/ 29681 h 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13" h="263012">
                <a:moveTo>
                  <a:pt x="78225" y="29681"/>
                </a:moveTo>
                <a:cubicBezTo>
                  <a:pt x="135285" y="29910"/>
                  <a:pt x="181355" y="76352"/>
                  <a:pt x="181125" y="133410"/>
                </a:cubicBezTo>
                <a:cubicBezTo>
                  <a:pt x="180935" y="180872"/>
                  <a:pt x="148433" y="222098"/>
                  <a:pt x="102327" y="233361"/>
                </a:cubicBezTo>
                <a:cubicBezTo>
                  <a:pt x="103803" y="243147"/>
                  <a:pt x="104792" y="253050"/>
                  <a:pt x="105515" y="263013"/>
                </a:cubicBezTo>
                <a:cubicBezTo>
                  <a:pt x="177397" y="248342"/>
                  <a:pt x="223774" y="178179"/>
                  <a:pt x="209105" y="106297"/>
                </a:cubicBezTo>
                <a:cubicBezTo>
                  <a:pt x="194434" y="34417"/>
                  <a:pt x="124270" y="-11962"/>
                  <a:pt x="52389" y="2709"/>
                </a:cubicBezTo>
                <a:cubicBezTo>
                  <a:pt x="33436" y="6578"/>
                  <a:pt x="15556" y="14538"/>
                  <a:pt x="0" y="26035"/>
                </a:cubicBezTo>
                <a:cubicBezTo>
                  <a:pt x="6848" y="33164"/>
                  <a:pt x="13461" y="40470"/>
                  <a:pt x="19689" y="48027"/>
                </a:cubicBezTo>
                <a:cubicBezTo>
                  <a:pt x="36866" y="36070"/>
                  <a:pt x="57296" y="29667"/>
                  <a:pt x="78225" y="29681"/>
                </a:cubicBezTo>
                <a:close/>
              </a:path>
            </a:pathLst>
          </a:custGeom>
          <a:solidFill>
            <a:srgbClr val="000000"/>
          </a:solidFill>
          <a:ln w="146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15F23A-02E3-4A00-9367-0A05E916AD56}"/>
              </a:ext>
            </a:extLst>
          </p:cNvPr>
          <p:cNvSpPr/>
          <p:nvPr/>
        </p:nvSpPr>
        <p:spPr>
          <a:xfrm>
            <a:off x="10520626" y="5642858"/>
            <a:ext cx="240047" cy="264533"/>
          </a:xfrm>
          <a:custGeom>
            <a:avLst/>
            <a:gdLst>
              <a:gd name="connsiteX0" fmla="*/ 209540 w 240047"/>
              <a:gd name="connsiteY0" fmla="*/ 77487 h 264533"/>
              <a:gd name="connsiteX1" fmla="*/ 82122 w 240047"/>
              <a:gd name="connsiteY1" fmla="*/ 15173 h 264533"/>
              <a:gd name="connsiteX2" fmla="*/ 2421 w 240047"/>
              <a:gd name="connsiteY2" fmla="*/ 0 h 264533"/>
              <a:gd name="connsiteX3" fmla="*/ 0 w 240047"/>
              <a:gd name="connsiteY3" fmla="*/ 29416 h 264533"/>
              <a:gd name="connsiteX4" fmla="*/ 73797 w 240047"/>
              <a:gd name="connsiteY4" fmla="*/ 43496 h 264533"/>
              <a:gd name="connsiteX5" fmla="*/ 190943 w 240047"/>
              <a:gd name="connsiteY5" fmla="*/ 100438 h 264533"/>
              <a:gd name="connsiteX6" fmla="*/ 210529 w 240047"/>
              <a:gd name="connsiteY6" fmla="*/ 139078 h 264533"/>
              <a:gd name="connsiteX7" fmla="*/ 210529 w 240047"/>
              <a:gd name="connsiteY7" fmla="*/ 264534 h 264533"/>
              <a:gd name="connsiteX8" fmla="*/ 240048 w 240047"/>
              <a:gd name="connsiteY8" fmla="*/ 264534 h 264533"/>
              <a:gd name="connsiteX9" fmla="*/ 240048 w 240047"/>
              <a:gd name="connsiteY9" fmla="*/ 139078 h 264533"/>
              <a:gd name="connsiteX10" fmla="*/ 209540 w 240047"/>
              <a:gd name="connsiteY10" fmla="*/ 77487 h 26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047" h="264533">
                <a:moveTo>
                  <a:pt x="209540" y="77487"/>
                </a:moveTo>
                <a:cubicBezTo>
                  <a:pt x="171711" y="48324"/>
                  <a:pt x="128366" y="27126"/>
                  <a:pt x="82122" y="15173"/>
                </a:cubicBezTo>
                <a:cubicBezTo>
                  <a:pt x="56176" y="7270"/>
                  <a:pt x="29455" y="2184"/>
                  <a:pt x="2421" y="0"/>
                </a:cubicBezTo>
                <a:cubicBezTo>
                  <a:pt x="2007" y="9889"/>
                  <a:pt x="1166" y="19689"/>
                  <a:pt x="0" y="29416"/>
                </a:cubicBezTo>
                <a:cubicBezTo>
                  <a:pt x="25032" y="31454"/>
                  <a:pt x="49773" y="36174"/>
                  <a:pt x="73797" y="43496"/>
                </a:cubicBezTo>
                <a:cubicBezTo>
                  <a:pt x="116287" y="54381"/>
                  <a:pt x="156134" y="73750"/>
                  <a:pt x="190943" y="100438"/>
                </a:cubicBezTo>
                <a:cubicBezTo>
                  <a:pt x="202944" y="109722"/>
                  <a:pt x="210136" y="123910"/>
                  <a:pt x="210529" y="139078"/>
                </a:cubicBezTo>
                <a:lnTo>
                  <a:pt x="210529" y="264534"/>
                </a:lnTo>
                <a:lnTo>
                  <a:pt x="240048" y="264534"/>
                </a:lnTo>
                <a:lnTo>
                  <a:pt x="240048" y="139078"/>
                </a:lnTo>
                <a:cubicBezTo>
                  <a:pt x="239640" y="115009"/>
                  <a:pt x="228441" y="92396"/>
                  <a:pt x="209540" y="77487"/>
                </a:cubicBezTo>
                <a:close/>
              </a:path>
            </a:pathLst>
          </a:custGeom>
          <a:solidFill>
            <a:srgbClr val="000000"/>
          </a:solidFill>
          <a:ln w="1468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12A5063-502D-470D-9B82-20F1AC365101}"/>
              </a:ext>
            </a:extLst>
          </p:cNvPr>
          <p:cNvSpPr/>
          <p:nvPr/>
        </p:nvSpPr>
        <p:spPr>
          <a:xfrm>
            <a:off x="9653737" y="5335667"/>
            <a:ext cx="210433" cy="262365"/>
          </a:xfrm>
          <a:custGeom>
            <a:avLst/>
            <a:gdLst>
              <a:gd name="connsiteX0" fmla="*/ 132814 w 210433"/>
              <a:gd name="connsiteY0" fmla="*/ 29270 h 262365"/>
              <a:gd name="connsiteX1" fmla="*/ 190671 w 210433"/>
              <a:gd name="connsiteY1" fmla="*/ 47158 h 262365"/>
              <a:gd name="connsiteX2" fmla="*/ 210434 w 210433"/>
              <a:gd name="connsiteY2" fmla="*/ 25152 h 262365"/>
              <a:gd name="connsiteX3" fmla="*/ 25151 w 210433"/>
              <a:gd name="connsiteY3" fmla="*/ 54990 h 262365"/>
              <a:gd name="connsiteX4" fmla="*/ 54990 w 210433"/>
              <a:gd name="connsiteY4" fmla="*/ 240272 h 262365"/>
              <a:gd name="connsiteX5" fmla="*/ 104431 w 210433"/>
              <a:gd name="connsiteY5" fmla="*/ 262366 h 262365"/>
              <a:gd name="connsiteX6" fmla="*/ 107649 w 210433"/>
              <a:gd name="connsiteY6" fmla="*/ 232729 h 262365"/>
              <a:gd name="connsiteX7" fmla="*/ 32914 w 210433"/>
              <a:gd name="connsiteY7" fmla="*/ 107178 h 262365"/>
              <a:gd name="connsiteX8" fmla="*/ 132814 w 210433"/>
              <a:gd name="connsiteY8" fmla="*/ 29270 h 2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33" h="262365">
                <a:moveTo>
                  <a:pt x="132814" y="29270"/>
                </a:moveTo>
                <a:cubicBezTo>
                  <a:pt x="153461" y="29267"/>
                  <a:pt x="173628" y="35503"/>
                  <a:pt x="190671" y="47158"/>
                </a:cubicBezTo>
                <a:cubicBezTo>
                  <a:pt x="196914" y="39587"/>
                  <a:pt x="203556" y="32281"/>
                  <a:pt x="210434" y="25152"/>
                </a:cubicBezTo>
                <a:cubicBezTo>
                  <a:pt x="151030" y="-17773"/>
                  <a:pt x="68076" y="-4414"/>
                  <a:pt x="25151" y="54990"/>
                </a:cubicBezTo>
                <a:cubicBezTo>
                  <a:pt x="-17772" y="114394"/>
                  <a:pt x="-4414" y="197348"/>
                  <a:pt x="54990" y="240272"/>
                </a:cubicBezTo>
                <a:cubicBezTo>
                  <a:pt x="69776" y="250957"/>
                  <a:pt x="86608" y="258478"/>
                  <a:pt x="104431" y="262366"/>
                </a:cubicBezTo>
                <a:cubicBezTo>
                  <a:pt x="105155" y="252418"/>
                  <a:pt x="106173" y="242529"/>
                  <a:pt x="107649" y="232729"/>
                </a:cubicBezTo>
                <a:cubicBezTo>
                  <a:pt x="52341" y="218697"/>
                  <a:pt x="18881" y="162486"/>
                  <a:pt x="32914" y="107178"/>
                </a:cubicBezTo>
                <a:cubicBezTo>
                  <a:pt x="44517" y="61444"/>
                  <a:pt x="85631" y="29381"/>
                  <a:pt x="132814" y="29270"/>
                </a:cubicBezTo>
                <a:close/>
              </a:path>
            </a:pathLst>
          </a:custGeom>
          <a:solidFill>
            <a:srgbClr val="000000"/>
          </a:solidFill>
          <a:ln w="146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37B81B-BB43-4045-9EAD-C37C67C33E79}"/>
              </a:ext>
            </a:extLst>
          </p:cNvPr>
          <p:cNvSpPr/>
          <p:nvPr/>
        </p:nvSpPr>
        <p:spPr>
          <a:xfrm>
            <a:off x="9520880" y="5643227"/>
            <a:ext cx="238999" cy="264164"/>
          </a:xfrm>
          <a:custGeom>
            <a:avLst/>
            <a:gdLst>
              <a:gd name="connsiteX0" fmla="*/ 158103 w 238999"/>
              <a:gd name="connsiteY0" fmla="*/ 14730 h 264164"/>
              <a:gd name="connsiteX1" fmla="*/ 30641 w 238999"/>
              <a:gd name="connsiteY1" fmla="*/ 77015 h 264164"/>
              <a:gd name="connsiteX2" fmla="*/ 0 w 238999"/>
              <a:gd name="connsiteY2" fmla="*/ 138709 h 264164"/>
              <a:gd name="connsiteX3" fmla="*/ 0 w 238999"/>
              <a:gd name="connsiteY3" fmla="*/ 264165 h 264164"/>
              <a:gd name="connsiteX4" fmla="*/ 29519 w 238999"/>
              <a:gd name="connsiteY4" fmla="*/ 264165 h 264164"/>
              <a:gd name="connsiteX5" fmla="*/ 29519 w 238999"/>
              <a:gd name="connsiteY5" fmla="*/ 138709 h 264164"/>
              <a:gd name="connsiteX6" fmla="*/ 48544 w 238999"/>
              <a:gd name="connsiteY6" fmla="*/ 100482 h 264164"/>
              <a:gd name="connsiteX7" fmla="*/ 166044 w 238999"/>
              <a:gd name="connsiteY7" fmla="*/ 43186 h 264164"/>
              <a:gd name="connsiteX8" fmla="*/ 239000 w 238999"/>
              <a:gd name="connsiteY8" fmla="*/ 29401 h 264164"/>
              <a:gd name="connsiteX9" fmla="*/ 236550 w 238999"/>
              <a:gd name="connsiteY9" fmla="*/ 0 h 264164"/>
              <a:gd name="connsiteX10" fmla="*/ 158103 w 238999"/>
              <a:gd name="connsiteY10" fmla="*/ 14730 h 2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999" h="264164">
                <a:moveTo>
                  <a:pt x="158103" y="14730"/>
                </a:moveTo>
                <a:cubicBezTo>
                  <a:pt x="112405" y="28148"/>
                  <a:pt x="69307" y="49207"/>
                  <a:pt x="30641" y="77015"/>
                </a:cubicBezTo>
                <a:cubicBezTo>
                  <a:pt x="11671" y="91928"/>
                  <a:pt x="419" y="114583"/>
                  <a:pt x="0" y="138709"/>
                </a:cubicBezTo>
                <a:lnTo>
                  <a:pt x="0" y="264165"/>
                </a:lnTo>
                <a:lnTo>
                  <a:pt x="29519" y="264165"/>
                </a:lnTo>
                <a:lnTo>
                  <a:pt x="29519" y="138709"/>
                </a:lnTo>
                <a:cubicBezTo>
                  <a:pt x="29853" y="123770"/>
                  <a:pt x="36827" y="109757"/>
                  <a:pt x="48544" y="100482"/>
                </a:cubicBezTo>
                <a:cubicBezTo>
                  <a:pt x="84210" y="74913"/>
                  <a:pt x="123934" y="55541"/>
                  <a:pt x="166044" y="43186"/>
                </a:cubicBezTo>
                <a:cubicBezTo>
                  <a:pt x="189914" y="36476"/>
                  <a:pt x="214326" y="31864"/>
                  <a:pt x="239000" y="29401"/>
                </a:cubicBezTo>
                <a:cubicBezTo>
                  <a:pt x="237834" y="19674"/>
                  <a:pt x="236978" y="9874"/>
                  <a:pt x="236550" y="0"/>
                </a:cubicBezTo>
                <a:cubicBezTo>
                  <a:pt x="210020" y="2605"/>
                  <a:pt x="183771" y="7535"/>
                  <a:pt x="158103" y="14730"/>
                </a:cubicBezTo>
                <a:close/>
              </a:path>
            </a:pathLst>
          </a:custGeom>
          <a:solidFill>
            <a:srgbClr val="000000"/>
          </a:solidFill>
          <a:ln w="146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C8150CF-0D87-4666-884B-1162613858E8}"/>
              </a:ext>
            </a:extLst>
          </p:cNvPr>
          <p:cNvSpPr/>
          <p:nvPr/>
        </p:nvSpPr>
        <p:spPr>
          <a:xfrm>
            <a:off x="9875107" y="5926534"/>
            <a:ext cx="51495" cy="154354"/>
          </a:xfrm>
          <a:custGeom>
            <a:avLst/>
            <a:gdLst>
              <a:gd name="connsiteX0" fmla="*/ 0 w 51495"/>
              <a:gd name="connsiteY0" fmla="*/ 58418 h 154354"/>
              <a:gd name="connsiteX1" fmla="*/ 0 w 51495"/>
              <a:gd name="connsiteY1" fmla="*/ 154354 h 154354"/>
              <a:gd name="connsiteX2" fmla="*/ 29519 w 51495"/>
              <a:gd name="connsiteY2" fmla="*/ 154354 h 154354"/>
              <a:gd name="connsiteX3" fmla="*/ 29519 w 51495"/>
              <a:gd name="connsiteY3" fmla="*/ 58418 h 154354"/>
              <a:gd name="connsiteX4" fmla="*/ 48544 w 51495"/>
              <a:gd name="connsiteY4" fmla="*/ 20161 h 154354"/>
              <a:gd name="connsiteX5" fmla="*/ 51496 w 51495"/>
              <a:gd name="connsiteY5" fmla="*/ 18139 h 154354"/>
              <a:gd name="connsiteX6" fmla="*/ 26877 w 51495"/>
              <a:gd name="connsiteY6" fmla="*/ 0 h 154354"/>
              <a:gd name="connsiteX7" fmla="*/ 0 w 51495"/>
              <a:gd name="connsiteY7" fmla="*/ 58418 h 1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5" h="154354">
                <a:moveTo>
                  <a:pt x="0" y="58418"/>
                </a:moveTo>
                <a:lnTo>
                  <a:pt x="0" y="154354"/>
                </a:lnTo>
                <a:lnTo>
                  <a:pt x="29519" y="154354"/>
                </a:lnTo>
                <a:lnTo>
                  <a:pt x="29519" y="58418"/>
                </a:lnTo>
                <a:cubicBezTo>
                  <a:pt x="29844" y="43468"/>
                  <a:pt x="36819" y="29442"/>
                  <a:pt x="48544" y="20161"/>
                </a:cubicBezTo>
                <a:cubicBezTo>
                  <a:pt x="49503" y="19453"/>
                  <a:pt x="50595" y="18833"/>
                  <a:pt x="51496" y="18139"/>
                </a:cubicBezTo>
                <a:cubicBezTo>
                  <a:pt x="43068" y="12457"/>
                  <a:pt x="34877" y="6332"/>
                  <a:pt x="26877" y="0"/>
                </a:cubicBezTo>
                <a:cubicBezTo>
                  <a:pt x="10112" y="14835"/>
                  <a:pt x="357" y="36035"/>
                  <a:pt x="0" y="58418"/>
                </a:cubicBezTo>
                <a:close/>
              </a:path>
            </a:pathLst>
          </a:custGeom>
          <a:solidFill>
            <a:srgbClr val="000000"/>
          </a:solidFill>
          <a:ln w="14684" cap="flat">
            <a:noFill/>
            <a:prstDash val="solid"/>
            <a:miter/>
          </a:ln>
        </p:spPr>
        <p:txBody>
          <a:bodyPr rtlCol="0" anchor="ctr"/>
          <a:lstStyle/>
          <a:p>
            <a:endParaRPr lang="en-US"/>
          </a:p>
        </p:txBody>
      </p:sp>
    </p:spTree>
    <p:extLst>
      <p:ext uri="{BB962C8B-B14F-4D97-AF65-F5344CB8AC3E}">
        <p14:creationId xmlns:p14="http://schemas.microsoft.com/office/powerpoint/2010/main" val="150385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MODULE(S): Secondary QUESTION</a:t>
            </a:r>
          </a:p>
        </p:txBody>
      </p:sp>
      <p:sp>
        <p:nvSpPr>
          <p:cNvPr id="2" name="Rectangle 1">
            <a:extLst>
              <a:ext uri="{FF2B5EF4-FFF2-40B4-BE49-F238E27FC236}">
                <a16:creationId xmlns:a16="http://schemas.microsoft.com/office/drawing/2014/main" id="{DD78C7B7-4CE4-F45D-AFA0-A9B836940DBE}"/>
              </a:ext>
            </a:extLst>
          </p:cNvPr>
          <p:cNvSpPr/>
          <p:nvPr/>
        </p:nvSpPr>
        <p:spPr>
          <a:xfrm>
            <a:off x="6461185" y="2049815"/>
            <a:ext cx="5537528" cy="13791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latin typeface="Calibri"/>
                <a:cs typeface="Arial"/>
              </a:rPr>
              <a:t> </a:t>
            </a:r>
          </a:p>
          <a:p>
            <a:endParaRPr lang="en-US" b="1">
              <a:solidFill>
                <a:schemeClr val="tx1"/>
              </a:solidFill>
              <a:latin typeface="Calibri"/>
              <a:cs typeface="Arial"/>
            </a:endParaRPr>
          </a:p>
          <a:p>
            <a:pPr algn="ctr"/>
            <a:r>
              <a:rPr lang="en-GB" b="1">
                <a:solidFill>
                  <a:schemeClr val="accent1"/>
                </a:solidFill>
                <a:latin typeface="Calibri"/>
                <a:cs typeface="Arial"/>
              </a:rPr>
              <a:t>How was this food acquired?</a:t>
            </a:r>
            <a:endParaRPr lang="en-US" b="1">
              <a:solidFill>
                <a:schemeClr val="accent1"/>
              </a:solidFill>
              <a:latin typeface="Calibri"/>
              <a:cs typeface="Arial"/>
            </a:endParaRPr>
          </a:p>
          <a:p>
            <a:pPr algn="ctr"/>
            <a:r>
              <a:rPr lang="en-GB" b="1">
                <a:solidFill>
                  <a:schemeClr val="accent1"/>
                </a:solidFill>
                <a:latin typeface="Calibri"/>
                <a:cs typeface="Arial"/>
              </a:rPr>
              <a:t>Write the main source of food for the past 7 days</a:t>
            </a:r>
            <a:r>
              <a:rPr lang="en-GB" b="1">
                <a:solidFill>
                  <a:schemeClr val="accent1"/>
                </a:solidFill>
                <a:latin typeface="Calibri" panose="020F0502020204030204" pitchFamily="34" charset="0"/>
                <a:ea typeface="Calibri" panose="020F0502020204030204" pitchFamily="34" charset="0"/>
                <a:cs typeface="Arial" panose="020B0604020202020204" pitchFamily="34" charset="0"/>
              </a:rPr>
              <a:t>.</a:t>
            </a:r>
          </a:p>
          <a:p>
            <a:pPr algn="ctr"/>
            <a:endParaRPr lang="en-GB" sz="800" b="1">
              <a:solidFill>
                <a:schemeClr val="accent1"/>
              </a:solidFill>
              <a:latin typeface="Calibri" panose="020F0502020204030204" pitchFamily="34" charset="0"/>
              <a:ea typeface="Calibri" panose="020F0502020204030204" pitchFamily="34" charset="0"/>
              <a:cs typeface="Arial" panose="020B0604020202020204" pitchFamily="34" charset="0"/>
            </a:endParaRPr>
          </a:p>
          <a:p>
            <a:pPr lvl="0" algn="ctr">
              <a:defRPr/>
            </a:pPr>
            <a:r>
              <a:rPr lang="en-GB" sz="1400" i="1">
                <a:solidFill>
                  <a:schemeClr val="accent1"/>
                </a:solidFill>
                <a:latin typeface="Calibri" panose="020F0502020204030204" pitchFamily="34" charset="0"/>
                <a:ea typeface="Calibri" panose="020F0502020204030204" pitchFamily="34" charset="0"/>
                <a:cs typeface="Calibri" panose="020F0502020204030204" pitchFamily="34" charset="0"/>
              </a:rPr>
              <a:t>If not eaten, do not specify the main source.</a:t>
            </a:r>
            <a:endParaRPr lang="en-US">
              <a:solidFill>
                <a:schemeClr val="accent1"/>
              </a:solidFill>
              <a:latin typeface="Calibri" panose="020F0502020204030204" pitchFamily="34" charset="0"/>
              <a:ea typeface="Calibri" panose="020F0502020204030204" pitchFamily="34" charset="0"/>
              <a:cs typeface="Arial" panose="020B0604020202020204" pitchFamily="34" charset="0"/>
            </a:endParaRPr>
          </a:p>
          <a:p>
            <a:endParaRPr lang="en-GB" b="1">
              <a:solidFill>
                <a:schemeClr val="tx1"/>
              </a:solidFill>
              <a:latin typeface="Calibri"/>
              <a:cs typeface="Arial"/>
            </a:endParaRPr>
          </a:p>
        </p:txBody>
      </p:sp>
      <p:sp>
        <p:nvSpPr>
          <p:cNvPr id="3" name="TextBox 2">
            <a:extLst>
              <a:ext uri="{FF2B5EF4-FFF2-40B4-BE49-F238E27FC236}">
                <a16:creationId xmlns:a16="http://schemas.microsoft.com/office/drawing/2014/main" id="{A862B245-21A9-E17F-C870-826D6CD30EF9}"/>
              </a:ext>
            </a:extLst>
          </p:cNvPr>
          <p:cNvSpPr txBox="1"/>
          <p:nvPr/>
        </p:nvSpPr>
        <p:spPr>
          <a:xfrm>
            <a:off x="717181" y="2151727"/>
            <a:ext cx="5470968" cy="1631216"/>
          </a:xfrm>
          <a:prstGeom prst="rect">
            <a:avLst/>
          </a:prstGeom>
          <a:noFill/>
        </p:spPr>
        <p:txBody>
          <a:bodyPr wrap="square">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The food source column of the food consumption module is used to record the main method by which the household obtained each recorded food item/group. </a:t>
            </a:r>
          </a:p>
          <a:p>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03F6ABB-4575-0081-CE6F-922395B2C76A}"/>
              </a:ext>
            </a:extLst>
          </p:cNvPr>
          <p:cNvSpPr txBox="1"/>
          <p:nvPr/>
        </p:nvSpPr>
        <p:spPr>
          <a:xfrm>
            <a:off x="3772268" y="4369388"/>
            <a:ext cx="8072401" cy="1631216"/>
          </a:xfrm>
          <a:prstGeom prst="rect">
            <a:avLst/>
          </a:prstGeom>
          <a:noFill/>
        </p:spPr>
        <p:txBody>
          <a:bodyPr wrap="square">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In situations where a household states that a particular food group was sourced equally from two or more main sources, the enumerator must probe to determine which source provided the highest share of the foods belonging to that food group.  </a:t>
            </a:r>
          </a:p>
          <a:p>
            <a:endParaRPr lang="en-US"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73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MODULE(S): food sources</a:t>
            </a:r>
          </a:p>
        </p:txBody>
      </p:sp>
      <p:sp>
        <p:nvSpPr>
          <p:cNvPr id="5" name="TextBox 4">
            <a:extLst>
              <a:ext uri="{FF2B5EF4-FFF2-40B4-BE49-F238E27FC236}">
                <a16:creationId xmlns:a16="http://schemas.microsoft.com/office/drawing/2014/main" id="{916AAC51-CF76-40C8-A5B6-5915636066C7}"/>
              </a:ext>
            </a:extLst>
          </p:cNvPr>
          <p:cNvSpPr txBox="1"/>
          <p:nvPr/>
        </p:nvSpPr>
        <p:spPr>
          <a:xfrm>
            <a:off x="717181" y="1689715"/>
            <a:ext cx="9777283" cy="923330"/>
          </a:xfrm>
          <a:prstGeom prst="rect">
            <a:avLst/>
          </a:prstGeom>
          <a:noFill/>
        </p:spPr>
        <p:txBody>
          <a:bodyPr wrap="square">
            <a:spAutoFit/>
          </a:bodyPr>
          <a:lstStyle/>
          <a:p>
            <a:r>
              <a:rPr lang="en-GB" sz="1800">
                <a:effectLst/>
                <a:latin typeface="Open Sans" panose="020B0606030504020204" pitchFamily="34" charset="0"/>
                <a:ea typeface="Calibri" panose="020F0502020204030204" pitchFamily="34" charset="0"/>
              </a:rPr>
              <a:t>While less emphasis tends to be placed on the component related to sources of food, it has great importance in explaining the food security situation of households and their level of vulnerability. </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1">
            <a:extLst>
              <a:ext uri="{FF2B5EF4-FFF2-40B4-BE49-F238E27FC236}">
                <a16:creationId xmlns:a16="http://schemas.microsoft.com/office/drawing/2014/main" id="{4E669166-E353-1684-BB68-85A7A365100C}"/>
              </a:ext>
            </a:extLst>
          </p:cNvPr>
          <p:cNvGraphicFramePr>
            <a:graphicFrameLocks noGrp="1"/>
          </p:cNvGraphicFramePr>
          <p:nvPr>
            <p:extLst>
              <p:ext uri="{D42A27DB-BD31-4B8C-83A1-F6EECF244321}">
                <p14:modId xmlns:p14="http://schemas.microsoft.com/office/powerpoint/2010/main" val="1659082212"/>
              </p:ext>
            </p:extLst>
          </p:nvPr>
        </p:nvGraphicFramePr>
        <p:xfrm>
          <a:off x="717181" y="3189597"/>
          <a:ext cx="4948406" cy="1616154"/>
        </p:xfrm>
        <a:graphic>
          <a:graphicData uri="http://schemas.openxmlformats.org/drawingml/2006/table">
            <a:tbl>
              <a:tblPr/>
              <a:tblGrid>
                <a:gridCol w="4948406">
                  <a:extLst>
                    <a:ext uri="{9D8B030D-6E8A-4147-A177-3AD203B41FA5}">
                      <a16:colId xmlns:a16="http://schemas.microsoft.com/office/drawing/2014/main" val="544189224"/>
                    </a:ext>
                  </a:extLst>
                </a:gridCol>
              </a:tblGrid>
              <a:tr h="1616154">
                <a:tc>
                  <a:txBody>
                    <a:bodyPr/>
                    <a:lstStyle/>
                    <a:p>
                      <a:pPr marL="0" marR="0" algn="l">
                        <a:spcBef>
                          <a:spcPts val="0"/>
                        </a:spcBef>
                        <a:spcAft>
                          <a:spcPts val="0"/>
                        </a:spcAft>
                      </a:pPr>
                      <a:r>
                        <a:rPr lang="en-GB" sz="900" b="1" u="sng">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Food acquisition codes (Sources of food, </a:t>
                      </a:r>
                      <a:r>
                        <a:rPr lang="en-GB" sz="900" b="1" u="sng"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SRf</a:t>
                      </a:r>
                      <a:r>
                        <a:rPr lang="en-GB" sz="900" b="1" u="sng">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05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a:solidFill>
                            <a:schemeClr val="accent1">
                              <a:lumMod val="50000"/>
                            </a:schemeClr>
                          </a:solidFill>
                          <a:effectLst/>
                          <a:latin typeface="+mn-lt"/>
                          <a:ea typeface="Times New Roman" panose="02020603050405020304" pitchFamily="18" charset="0"/>
                          <a:cs typeface="Calibri"/>
                        </a:rPr>
                        <a:t>100 = Own production (crops, animal husbandry)</a:t>
                      </a:r>
                      <a:endParaRPr lang="en-US" sz="1050">
                        <a:solidFill>
                          <a:schemeClr val="accent1">
                            <a:lumMod val="50000"/>
                          </a:schemeClr>
                        </a:solidFill>
                        <a:effectLst/>
                        <a:latin typeface="+mn-lt"/>
                        <a:ea typeface="Calibri" panose="020F0502020204030204" pitchFamily="34" charset="0"/>
                        <a:cs typeface="Calibri"/>
                      </a:endParaRPr>
                    </a:p>
                    <a:p>
                      <a:pPr marL="0" marR="0" algn="l">
                        <a:spcBef>
                          <a:spcPts val="0"/>
                        </a:spcBef>
                        <a:spcAft>
                          <a:spcPts val="0"/>
                        </a:spcAft>
                      </a:pPr>
                      <a:r>
                        <a:rPr lang="en-GB" sz="900">
                          <a:solidFill>
                            <a:schemeClr val="accent1">
                              <a:lumMod val="50000"/>
                            </a:schemeClr>
                          </a:solidFill>
                          <a:effectLst/>
                          <a:latin typeface="+mn-lt"/>
                          <a:ea typeface="Times New Roman" panose="02020603050405020304" pitchFamily="18" charset="0"/>
                          <a:cs typeface="Calibri"/>
                        </a:rPr>
                        <a:t>200 = </a:t>
                      </a:r>
                      <a:r>
                        <a:rPr lang="en-GB" sz="900">
                          <a:solidFill>
                            <a:schemeClr val="accent1">
                              <a:lumMod val="50000"/>
                            </a:schemeClr>
                          </a:solidFill>
                          <a:effectLst/>
                          <a:latin typeface="+mn-lt"/>
                          <a:ea typeface="Calibri"/>
                          <a:cs typeface="Calibri"/>
                        </a:rPr>
                        <a:t>Fishing/hunting</a:t>
                      </a:r>
                      <a:r>
                        <a:rPr lang="en-GB" sz="900">
                          <a:solidFill>
                            <a:schemeClr val="accent1">
                              <a:lumMod val="50000"/>
                            </a:schemeClr>
                          </a:solidFill>
                          <a:effectLst/>
                          <a:latin typeface="+mn-lt"/>
                          <a:ea typeface="Calibri" panose="020F0502020204030204" pitchFamily="34" charset="0"/>
                          <a:cs typeface="Calibri"/>
                        </a:rPr>
                        <a:t> </a:t>
                      </a:r>
                      <a:endParaRPr lang="en-US" sz="105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US" sz="900">
                          <a:solidFill>
                            <a:schemeClr val="accent1">
                              <a:lumMod val="50000"/>
                            </a:schemeClr>
                          </a:solidFill>
                          <a:effectLst/>
                          <a:latin typeface="+mn-lt"/>
                          <a:ea typeface="Times New Roman" panose="02020603050405020304" pitchFamily="18" charset="0"/>
                          <a:cs typeface="Calibri"/>
                        </a:rPr>
                        <a:t>300 = Gathering</a:t>
                      </a:r>
                      <a:endParaRPr lang="en-US" sz="1050">
                        <a:solidFill>
                          <a:schemeClr val="accent1">
                            <a:lumMod val="50000"/>
                          </a:schemeClr>
                        </a:solidFill>
                        <a:effectLst/>
                        <a:latin typeface="+mn-lt"/>
                        <a:ea typeface="Calibri" panose="020F0502020204030204" pitchFamily="34" charset="0"/>
                        <a:cs typeface="Calibri"/>
                      </a:endParaRPr>
                    </a:p>
                    <a:p>
                      <a:pPr marL="0" marR="0" algn="l">
                        <a:spcBef>
                          <a:spcPts val="0"/>
                        </a:spcBef>
                        <a:spcAft>
                          <a:spcPts val="0"/>
                        </a:spcAft>
                      </a:pPr>
                      <a:r>
                        <a:rPr lang="en-US" sz="900">
                          <a:solidFill>
                            <a:schemeClr val="accent1">
                              <a:lumMod val="50000"/>
                            </a:schemeClr>
                          </a:solidFill>
                          <a:effectLst/>
                          <a:latin typeface="+mn-lt"/>
                          <a:ea typeface="Times New Roman" panose="02020603050405020304" pitchFamily="18" charset="0"/>
                          <a:cs typeface="Calibri"/>
                        </a:rPr>
                        <a:t>400 = Loan/borrow</a:t>
                      </a:r>
                      <a:endParaRPr lang="en-US" sz="1050">
                        <a:solidFill>
                          <a:schemeClr val="accent1">
                            <a:lumMod val="50000"/>
                          </a:schemeClr>
                        </a:solidFill>
                        <a:effectLst/>
                        <a:latin typeface="+mn-lt"/>
                        <a:ea typeface="Calibri" panose="020F0502020204030204" pitchFamily="34" charset="0"/>
                        <a:cs typeface="Calibri"/>
                      </a:endParaRPr>
                    </a:p>
                    <a:p>
                      <a:pPr marL="0" marR="0" algn="l">
                        <a:spcBef>
                          <a:spcPts val="0"/>
                        </a:spcBef>
                        <a:spcAft>
                          <a:spcPts val="0"/>
                        </a:spcAft>
                      </a:pPr>
                      <a:r>
                        <a:rPr lang="en-GB" sz="900">
                          <a:solidFill>
                            <a:schemeClr val="accent1">
                              <a:lumMod val="50000"/>
                            </a:schemeClr>
                          </a:solidFill>
                          <a:effectLst/>
                          <a:latin typeface="+mn-lt"/>
                          <a:ea typeface="Times New Roman" panose="02020603050405020304" pitchFamily="18" charset="0"/>
                          <a:cs typeface="Calibri"/>
                        </a:rPr>
                        <a:t>500 = P</a:t>
                      </a:r>
                      <a:r>
                        <a:rPr lang="en-GB" sz="900">
                          <a:solidFill>
                            <a:schemeClr val="accent1">
                              <a:lumMod val="50000"/>
                            </a:schemeClr>
                          </a:solidFill>
                          <a:effectLst/>
                          <a:latin typeface="+mn-lt"/>
                          <a:ea typeface="Calibri"/>
                          <a:cs typeface="Calibri"/>
                        </a:rPr>
                        <a:t>urchase with cash</a:t>
                      </a:r>
                      <a:endParaRPr lang="en-US" sz="1050">
                        <a:solidFill>
                          <a:schemeClr val="accent1">
                            <a:lumMod val="50000"/>
                          </a:schemeClr>
                        </a:solidFill>
                        <a:effectLst/>
                        <a:latin typeface="+mn-lt"/>
                        <a:ea typeface="Calibri"/>
                        <a:cs typeface="Calibri"/>
                      </a:endParaRPr>
                    </a:p>
                    <a:p>
                      <a:pPr marL="0" marR="0" algn="l">
                        <a:spcBef>
                          <a:spcPts val="0"/>
                        </a:spcBef>
                        <a:spcAft>
                          <a:spcPts val="0"/>
                        </a:spcAft>
                      </a:pPr>
                      <a:r>
                        <a:rPr lang="en-GB" sz="900">
                          <a:solidFill>
                            <a:schemeClr val="accent1">
                              <a:lumMod val="50000"/>
                            </a:schemeClr>
                          </a:solidFill>
                          <a:effectLst/>
                          <a:latin typeface="+mn-lt"/>
                          <a:ea typeface="Times New Roman" panose="02020603050405020304" pitchFamily="18" charset="0"/>
                          <a:cs typeface="Calibri"/>
                        </a:rPr>
                        <a:t>600 = P</a:t>
                      </a:r>
                      <a:r>
                        <a:rPr lang="en-GB" sz="900">
                          <a:solidFill>
                            <a:schemeClr val="accent1">
                              <a:lumMod val="50000"/>
                            </a:schemeClr>
                          </a:solidFill>
                          <a:effectLst/>
                          <a:latin typeface="+mn-lt"/>
                          <a:ea typeface="Calibri"/>
                          <a:cs typeface="Calibri"/>
                        </a:rPr>
                        <a:t>urchase on credit</a:t>
                      </a:r>
                      <a:endParaRPr lang="en-US" sz="1050">
                        <a:solidFill>
                          <a:schemeClr val="accent1">
                            <a:lumMod val="50000"/>
                          </a:schemeClr>
                        </a:solidFill>
                        <a:effectLst/>
                        <a:latin typeface="+mn-lt"/>
                        <a:ea typeface="Calibri"/>
                        <a:cs typeface="Calibri"/>
                      </a:endParaRPr>
                    </a:p>
                    <a:p>
                      <a:pPr marL="0" marR="0" algn="l">
                        <a:spcBef>
                          <a:spcPts val="0"/>
                        </a:spcBef>
                        <a:spcAft>
                          <a:spcPts val="0"/>
                        </a:spcAft>
                      </a:pPr>
                      <a:r>
                        <a:rPr lang="en-GB" sz="900">
                          <a:solidFill>
                            <a:schemeClr val="accent1">
                              <a:lumMod val="50000"/>
                            </a:schemeClr>
                          </a:solidFill>
                          <a:effectLst/>
                          <a:latin typeface="+mn-lt"/>
                          <a:ea typeface="Times New Roman" panose="02020603050405020304" pitchFamily="18" charset="0"/>
                          <a:cs typeface="Calibri"/>
                        </a:rPr>
                        <a:t>700 = B</a:t>
                      </a:r>
                      <a:r>
                        <a:rPr lang="en-GB" sz="900">
                          <a:solidFill>
                            <a:schemeClr val="accent1">
                              <a:lumMod val="50000"/>
                            </a:schemeClr>
                          </a:solidFill>
                          <a:effectLst/>
                          <a:latin typeface="+mn-lt"/>
                          <a:ea typeface="Calibri"/>
                          <a:cs typeface="Calibri"/>
                        </a:rPr>
                        <a:t>egging or scavenging for food</a:t>
                      </a:r>
                      <a:endParaRPr lang="en-US" sz="1050">
                        <a:solidFill>
                          <a:schemeClr val="accent1">
                            <a:lumMod val="50000"/>
                          </a:schemeClr>
                        </a:solidFill>
                        <a:effectLst/>
                        <a:latin typeface="+mn-lt"/>
                        <a:ea typeface="Calibri"/>
                        <a:cs typeface="Calibri"/>
                      </a:endParaRPr>
                    </a:p>
                    <a:p>
                      <a:pPr marL="0" marR="0" algn="l">
                        <a:spcBef>
                          <a:spcPts val="0"/>
                        </a:spcBef>
                        <a:spcAft>
                          <a:spcPts val="0"/>
                        </a:spcAft>
                      </a:pPr>
                      <a:r>
                        <a:rPr lang="en-GB" sz="900">
                          <a:solidFill>
                            <a:schemeClr val="accent1">
                              <a:lumMod val="50000"/>
                            </a:schemeClr>
                          </a:solidFill>
                          <a:effectLst/>
                          <a:latin typeface="+mn-lt"/>
                          <a:ea typeface="Times New Roman" panose="02020603050405020304" pitchFamily="18" charset="0"/>
                          <a:cs typeface="Calibri"/>
                        </a:rPr>
                        <a:t>800 = E</a:t>
                      </a:r>
                      <a:r>
                        <a:rPr lang="en-GB" sz="900">
                          <a:solidFill>
                            <a:schemeClr val="accent1">
                              <a:lumMod val="50000"/>
                            </a:schemeClr>
                          </a:solidFill>
                          <a:effectLst/>
                          <a:latin typeface="+mn-lt"/>
                          <a:ea typeface="Calibri"/>
                          <a:cs typeface="Calibri"/>
                        </a:rPr>
                        <a:t>xchange labour or items for food (barter)</a:t>
                      </a:r>
                      <a:endParaRPr lang="en-US" sz="1050">
                        <a:solidFill>
                          <a:schemeClr val="accent1">
                            <a:lumMod val="50000"/>
                          </a:schemeClr>
                        </a:solidFill>
                        <a:effectLst/>
                        <a:latin typeface="+mn-lt"/>
                        <a:ea typeface="Calibri"/>
                        <a:cs typeface="Calibri"/>
                      </a:endParaRPr>
                    </a:p>
                    <a:p>
                      <a:pPr marL="0" marR="0" algn="l">
                        <a:spcBef>
                          <a:spcPts val="0"/>
                        </a:spcBef>
                        <a:spcAft>
                          <a:spcPts val="0"/>
                        </a:spcAft>
                      </a:pPr>
                      <a:r>
                        <a:rPr lang="en-GB" sz="900">
                          <a:solidFill>
                            <a:schemeClr val="accent1">
                              <a:lumMod val="50000"/>
                            </a:schemeClr>
                          </a:solidFill>
                          <a:effectLst/>
                          <a:latin typeface="+mn-lt"/>
                          <a:ea typeface="Times New Roman" panose="02020603050405020304" pitchFamily="18" charset="0"/>
                          <a:cs typeface="Calibri"/>
                        </a:rPr>
                        <a:t>900 = G</a:t>
                      </a:r>
                      <a:r>
                        <a:rPr lang="en-GB" sz="900">
                          <a:solidFill>
                            <a:schemeClr val="accent1">
                              <a:lumMod val="50000"/>
                            </a:schemeClr>
                          </a:solidFill>
                          <a:effectLst/>
                          <a:latin typeface="+mn-lt"/>
                          <a:ea typeface="Calibri"/>
                          <a:cs typeface="Calibri"/>
                        </a:rPr>
                        <a:t>ift (food) from family, friends, or neighbours</a:t>
                      </a:r>
                    </a:p>
                    <a:p>
                      <a:pPr marL="0" marR="0" algn="l">
                        <a:spcBef>
                          <a:spcPts val="0"/>
                        </a:spcBef>
                        <a:spcAft>
                          <a:spcPts val="0"/>
                        </a:spcAft>
                      </a:pPr>
                      <a:r>
                        <a:rPr lang="en-GB" sz="900">
                          <a:solidFill>
                            <a:schemeClr val="accent1">
                              <a:lumMod val="50000"/>
                            </a:schemeClr>
                          </a:solidFill>
                          <a:effectLst/>
                          <a:latin typeface="+mn-lt"/>
                          <a:ea typeface="Times New Roman" panose="02020603050405020304" pitchFamily="18" charset="0"/>
                          <a:cs typeface="Calibri"/>
                        </a:rPr>
                        <a:t>1000 =</a:t>
                      </a:r>
                      <a:r>
                        <a:rPr lang="en-GB" sz="900">
                          <a:solidFill>
                            <a:schemeClr val="accent1">
                              <a:lumMod val="50000"/>
                            </a:schemeClr>
                          </a:solidFill>
                          <a:effectLst/>
                          <a:latin typeface="+mn-lt"/>
                          <a:ea typeface="Calibri"/>
                          <a:cs typeface="Calibri"/>
                        </a:rPr>
                        <a:t> Food assistance (in-kind or value voucher) from WFP, civil society, NGOs, government, etc.</a:t>
                      </a:r>
                      <a:r>
                        <a:rPr lang="en-GB" sz="8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US" sz="100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538481"/>
                  </a:ext>
                </a:extLst>
              </a:tr>
            </a:tbl>
          </a:graphicData>
        </a:graphic>
      </p:graphicFrame>
      <p:sp>
        <p:nvSpPr>
          <p:cNvPr id="4" name="TextBox 3">
            <a:extLst>
              <a:ext uri="{FF2B5EF4-FFF2-40B4-BE49-F238E27FC236}">
                <a16:creationId xmlns:a16="http://schemas.microsoft.com/office/drawing/2014/main" id="{0868092E-2E95-D90D-F602-ACB8DD723E1B}"/>
              </a:ext>
            </a:extLst>
          </p:cNvPr>
          <p:cNvSpPr txBox="1"/>
          <p:nvPr/>
        </p:nvSpPr>
        <p:spPr>
          <a:xfrm>
            <a:off x="6168259" y="3189597"/>
            <a:ext cx="5306560" cy="1534886"/>
          </a:xfrm>
          <a:prstGeom prst="rect">
            <a:avLst/>
          </a:prstGeom>
          <a:noFill/>
        </p:spPr>
        <p:txBody>
          <a:bodyPr wrap="square">
            <a:spAutoFit/>
          </a:bodyPr>
          <a:lstStyle/>
          <a:p>
            <a:r>
              <a:rPr lang="en-GB" sz="1800">
                <a:effectLst/>
                <a:latin typeface="Open Sans" panose="020B0606030504020204" pitchFamily="34" charset="0"/>
                <a:ea typeface="Calibri" panose="020F0502020204030204" pitchFamily="34" charset="0"/>
              </a:rPr>
              <a:t>For example, a household which mainly relies on humanitarian food assistance, borrowing, and gifts, can typically be considered more vulnerable than a household that is able to obtain food through cash purchases. </a:t>
            </a:r>
            <a:endParaRPr lang="fr-FR"/>
          </a:p>
        </p:txBody>
      </p:sp>
      <p:sp>
        <p:nvSpPr>
          <p:cNvPr id="3" name="TextBox 1">
            <a:extLst>
              <a:ext uri="{FF2B5EF4-FFF2-40B4-BE49-F238E27FC236}">
                <a16:creationId xmlns:a16="http://schemas.microsoft.com/office/drawing/2014/main" id="{8C0DA2E8-8CE1-28A9-F6CF-644F7E149B86}"/>
              </a:ext>
            </a:extLst>
          </p:cNvPr>
          <p:cNvSpPr txBox="1"/>
          <p:nvPr/>
        </p:nvSpPr>
        <p:spPr>
          <a:xfrm>
            <a:off x="5833059" y="5168285"/>
            <a:ext cx="6164682" cy="163121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accent2">
                    <a:lumMod val="75000"/>
                  </a:schemeClr>
                </a:solidFill>
                <a:latin typeface="Open Sans"/>
                <a:ea typeface="Open Sans"/>
                <a:cs typeface="Open Sans"/>
              </a:rPr>
              <a:t>That said, cash purchases include any cash from any source, so could be from food assistance in cash or begging. The analyst will thus need to later cross check household income sources to understand purchasing </a:t>
            </a:r>
            <a:r>
              <a:rPr lang="en-US" sz="2000" err="1">
                <a:solidFill>
                  <a:schemeClr val="accent2">
                    <a:lumMod val="75000"/>
                  </a:schemeClr>
                </a:solidFill>
                <a:latin typeface="Open Sans"/>
                <a:ea typeface="Open Sans"/>
                <a:cs typeface="Open Sans"/>
              </a:rPr>
              <a:t>behaviour</a:t>
            </a:r>
            <a:r>
              <a:rPr lang="en-US" sz="2000">
                <a:solidFill>
                  <a:schemeClr val="accent2">
                    <a:lumMod val="75000"/>
                  </a:schemeClr>
                </a:solidFill>
                <a:latin typeface="Open Sans"/>
                <a:ea typeface="Open Sans"/>
                <a:cs typeface="Open Sans"/>
              </a:rPr>
              <a:t> in cash.</a:t>
            </a:r>
          </a:p>
        </p:txBody>
      </p:sp>
      <p:pic>
        <p:nvPicPr>
          <p:cNvPr id="6" name="Graphic 2" descr="Warning with solid fill">
            <a:extLst>
              <a:ext uri="{FF2B5EF4-FFF2-40B4-BE49-F238E27FC236}">
                <a16:creationId xmlns:a16="http://schemas.microsoft.com/office/drawing/2014/main" id="{C3767BD7-965D-5D08-8930-533C81CD9D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1997" y="6305181"/>
            <a:ext cx="552819" cy="552819"/>
          </a:xfrm>
          <a:prstGeom prst="rect">
            <a:avLst/>
          </a:prstGeom>
        </p:spPr>
      </p:pic>
    </p:spTree>
    <p:extLst>
      <p:ext uri="{BB962C8B-B14F-4D97-AF65-F5344CB8AC3E}">
        <p14:creationId xmlns:p14="http://schemas.microsoft.com/office/powerpoint/2010/main" val="116861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a:ea typeface="Open Sans Extrabold"/>
                <a:cs typeface="Open Sans Extrabold"/>
              </a:rPr>
              <a:t>Food Groups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2667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672" y="1200297"/>
            <a:ext cx="11297019" cy="412100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a:p>
          <a:p>
            <a:pPr>
              <a:lnSpc>
                <a:spcPct val="90000"/>
              </a:lnSpc>
              <a:buFont typeface="Wingdings" panose="05000000000000000000" pitchFamily="2" charset="2"/>
              <a:buChar char="v"/>
            </a:pPr>
            <a:r>
              <a:rPr lang="en-GB" sz="2300" spc="60">
                <a:latin typeface="Open Sans"/>
                <a:ea typeface="Open Sans"/>
                <a:cs typeface="Open Sans"/>
              </a:rPr>
              <a:t>A list of relevant food items contextualised based on local dishes and common ingredients should be introduced during the training. </a:t>
            </a:r>
          </a:p>
          <a:p>
            <a:pPr lvl="0">
              <a:lnSpc>
                <a:spcPct val="90000"/>
              </a:lnSpc>
              <a:buFont typeface="Wingdings" panose="05000000000000000000" pitchFamily="2" charset="2"/>
              <a:buChar char="v"/>
            </a:pPr>
            <a:endParaRPr lang="en-GB" sz="2300" spc="60">
              <a:latin typeface="Open Sans"/>
              <a:ea typeface="Open Sans"/>
              <a:cs typeface="Open Sans"/>
            </a:endParaRPr>
          </a:p>
          <a:p>
            <a:pPr>
              <a:lnSpc>
                <a:spcPct val="90000"/>
              </a:lnSpc>
              <a:buFont typeface="Wingdings" panose="05000000000000000000" pitchFamily="2" charset="2"/>
              <a:buChar char="v"/>
            </a:pPr>
            <a:r>
              <a:rPr lang="en-GB" sz="2300" spc="60">
                <a:latin typeface="Open Sans"/>
                <a:ea typeface="Open Sans"/>
                <a:cs typeface="Open Sans"/>
              </a:rPr>
              <a:t>Discuss which food items comprise the most commonly eaten dishes and how they should be registered, i.e., a soup/stew/or curry could consist of some chunks of beef (meat), beans (pulses), a tomato base (vegetables) and spices (condiments) and be served with bread or rice (cereals). </a:t>
            </a:r>
          </a:p>
          <a:p>
            <a:pPr lvl="0">
              <a:lnSpc>
                <a:spcPct val="90000"/>
              </a:lnSpc>
              <a:buFont typeface="Wingdings" panose="05000000000000000000" pitchFamily="2" charset="2"/>
              <a:buChar char="v"/>
            </a:pPr>
            <a:endParaRPr lang="en-GB" sz="2300" spc="60">
              <a:latin typeface="Open Sans"/>
              <a:ea typeface="Open Sans"/>
              <a:cs typeface="Open Sans"/>
            </a:endParaRPr>
          </a:p>
          <a:p>
            <a:pPr>
              <a:lnSpc>
                <a:spcPct val="90000"/>
              </a:lnSpc>
              <a:buFont typeface="Wingdings" panose="05000000000000000000" pitchFamily="2" charset="2"/>
              <a:buChar char="v"/>
            </a:pPr>
            <a:r>
              <a:rPr lang="en-GB" sz="2300" spc="60">
                <a:latin typeface="Open Sans"/>
                <a:ea typeface="Open Sans"/>
                <a:cs typeface="Open Sans"/>
              </a:rPr>
              <a:t>In addition, it can be helpful to use contextual knowledge to guide respondents – e.g., in some cultures, there are particular days of the week where certain food items are consumed, like meat or fruit on Fridays.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a:t>
            </a:r>
            <a:r>
              <a:rPr lang="en-GB" sz="3600" b="0" kern="1400" spc="230">
                <a:solidFill>
                  <a:schemeClr val="accent2"/>
                </a:solidFill>
                <a:latin typeface="HALDEN SOLID" pitchFamily="2" charset="0"/>
              </a:rPr>
              <a:t>FCS-N</a:t>
            </a:r>
            <a:r>
              <a:rPr lang="en-GB" sz="3600" b="0" kern="1400" spc="230">
                <a:solidFill>
                  <a:schemeClr val="tx1"/>
                </a:solidFill>
                <a:latin typeface="HALDEN SOLID" pitchFamily="2" charset="0"/>
              </a:rPr>
              <a:t> MODULES: training instructions 4</a:t>
            </a:r>
          </a:p>
        </p:txBody>
      </p:sp>
    </p:spTree>
    <p:extLst>
      <p:ext uri="{BB962C8B-B14F-4D97-AF65-F5344CB8AC3E}">
        <p14:creationId xmlns:p14="http://schemas.microsoft.com/office/powerpoint/2010/main" val="699959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Food group 1: Staple Foods </a:t>
            </a:r>
          </a:p>
        </p:txBody>
      </p:sp>
      <p:pic>
        <p:nvPicPr>
          <p:cNvPr id="6" name="Picture 2" descr="All About Grains: 21 Types of Grains - 2022 - MasterClass">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06" r="6106"/>
          <a:stretch>
            <a:fillRect/>
          </a:stretch>
        </p:blipFill>
        <p:spPr bwMode="auto">
          <a:xfrm>
            <a:off x="6243182" y="1648318"/>
            <a:ext cx="5397500" cy="40989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2" y="1648318"/>
            <a:ext cx="5284226"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a:latin typeface="Open Sans"/>
                <a:ea typeface="Open Sans"/>
                <a:cs typeface="Open Sans"/>
              </a:rPr>
              <a:t>Staple foods (cereals, grains, roots and tubers) are eaten regularly—even daily—` and supply a major proportion of a person's energy and nutritional needs. </a:t>
            </a:r>
            <a:endParaRPr lang="en-US" sz="1800" spc="60"/>
          </a:p>
          <a:p>
            <a:pPr marL="0" indent="0">
              <a:buNone/>
            </a:pPr>
            <a:endParaRPr lang="en-US" sz="1800" spc="60"/>
          </a:p>
          <a:p>
            <a:pPr marL="0" indent="0">
              <a:buNone/>
            </a:pPr>
            <a:r>
              <a:rPr lang="en-US" sz="1800" spc="60">
                <a:latin typeface="Open Sans"/>
                <a:ea typeface="Open Sans"/>
                <a:cs typeface="Open Sans"/>
              </a:rPr>
              <a:t>Specific staples vary from place to place but are typically inexpensive and readily available. </a:t>
            </a:r>
          </a:p>
          <a:p>
            <a:pPr marL="0" indent="0">
              <a:buNone/>
            </a:pPr>
            <a:endParaRPr lang="en-GB" sz="1800" spc="60"/>
          </a:p>
          <a:p>
            <a:pPr marL="0" indent="0" algn="ctr">
              <a:buNone/>
            </a:pPr>
            <a:r>
              <a:rPr lang="en-GB" sz="1600" u="sng" spc="60">
                <a:latin typeface="Open Sans"/>
                <a:ea typeface="Open Sans"/>
                <a:cs typeface="Open Sans"/>
              </a:rPr>
              <a:t>Standard module example items</a:t>
            </a:r>
            <a:r>
              <a:rPr lang="en-GB" sz="1600" spc="60">
                <a:latin typeface="Open Sans"/>
                <a:ea typeface="Open Sans"/>
                <a:cs typeface="Open Sans"/>
              </a:rPr>
              <a:t>: </a:t>
            </a:r>
            <a:endParaRPr lang="en-US" sz="1600" spc="60"/>
          </a:p>
          <a:p>
            <a:pPr marL="0" indent="0" algn="ctr">
              <a:buNone/>
            </a:pPr>
            <a:r>
              <a:rPr lang="en-GB" sz="1600" spc="60">
                <a:latin typeface="Open Sans"/>
                <a:ea typeface="Open Sans"/>
                <a:cs typeface="Open Sans"/>
              </a:rPr>
              <a:t>Rice, pasta, bread, sorghum, millet, maize, potato, yam, cassava, white sweet potato, taro and plantain.</a:t>
            </a:r>
            <a:endParaRPr lang="en-US" sz="1600" spc="60">
              <a:latin typeface="Open Sans"/>
              <a:ea typeface="Open Sans"/>
              <a:cs typeface="Open Sans"/>
            </a:endParaRPr>
          </a:p>
          <a:p>
            <a:pPr marL="0" indent="0">
              <a:buNone/>
            </a:pPr>
            <a:endParaRPr lang="en-US" sz="1800" spc="60"/>
          </a:p>
          <a:p>
            <a:pPr marL="0" indent="0">
              <a:buNone/>
            </a:pPr>
            <a:endParaRPr lang="en-GB" sz="1800">
              <a:latin typeface="Open Sans" panose="020B0606030504020204" pitchFamily="34" charset="0"/>
              <a:ea typeface="Calibri" panose="020F0502020204030204" pitchFamily="34" charset="0"/>
            </a:endParaRPr>
          </a:p>
        </p:txBody>
      </p:sp>
      <p:cxnSp>
        <p:nvCxnSpPr>
          <p:cNvPr id="9" name="Straight Arrow Connector 8">
            <a:extLst>
              <a:ext uri="{FF2B5EF4-FFF2-40B4-BE49-F238E27FC236}">
                <a16:creationId xmlns:a16="http://schemas.microsoft.com/office/drawing/2014/main" id="{9FDEDA0A-F2B4-43FC-BB15-8CDE44877846}"/>
              </a:ext>
            </a:extLst>
          </p:cNvPr>
          <p:cNvCxnSpPr>
            <a:cxnSpLocks/>
          </p:cNvCxnSpPr>
          <p:nvPr/>
        </p:nvCxnSpPr>
        <p:spPr>
          <a:xfrm>
            <a:off x="199697" y="4521011"/>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A510CA94-69BF-B530-843F-CCFF14562831}"/>
              </a:ext>
            </a:extLst>
          </p:cNvPr>
          <p:cNvSpPr txBox="1"/>
          <p:nvPr/>
        </p:nvSpPr>
        <p:spPr>
          <a:xfrm>
            <a:off x="3013659" y="6150114"/>
            <a:ext cx="6164682"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Excludes orange flesh sweet potatoes (vegetable), &amp; soybeans (pulses/legumes)</a:t>
            </a:r>
          </a:p>
        </p:txBody>
      </p:sp>
      <p:pic>
        <p:nvPicPr>
          <p:cNvPr id="4" name="Graphic 2" descr="Warning with solid fill">
            <a:extLst>
              <a:ext uri="{FF2B5EF4-FFF2-40B4-BE49-F238E27FC236}">
                <a16:creationId xmlns:a16="http://schemas.microsoft.com/office/drawing/2014/main" id="{8AC02ADA-D48D-CB78-660D-5614B6FCF6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7249" y="6305181"/>
            <a:ext cx="552819" cy="552819"/>
          </a:xfrm>
          <a:prstGeom prst="rect">
            <a:avLst/>
          </a:prstGeom>
        </p:spPr>
      </p:pic>
      <p:sp>
        <p:nvSpPr>
          <p:cNvPr id="2" name="Speech Bubble: Oval 1">
            <a:extLst>
              <a:ext uri="{FF2B5EF4-FFF2-40B4-BE49-F238E27FC236}">
                <a16:creationId xmlns:a16="http://schemas.microsoft.com/office/drawing/2014/main" id="{487A49EF-B742-F680-D8A8-DE60BB56D1EA}"/>
              </a:ext>
            </a:extLst>
          </p:cNvPr>
          <p:cNvSpPr/>
          <p:nvPr/>
        </p:nvSpPr>
        <p:spPr>
          <a:xfrm>
            <a:off x="5948819" y="3238658"/>
            <a:ext cx="3249599" cy="1282353"/>
          </a:xfrm>
          <a:prstGeom prst="wedgeEllipseCallout">
            <a:avLst>
              <a:gd name="adj1" fmla="val -77474"/>
              <a:gd name="adj2" fmla="val 4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E"/>
                </a:solidFill>
                <a:latin typeface="Open Sans"/>
                <a:ea typeface="Open Sans"/>
                <a:cs typeface="Open Sans"/>
              </a:rPr>
              <a:t>Note that processed products like pasta should be counted under cereals</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7730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Food group 2: Pulses/Legumes, nuts &amp; Seeds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l="6117" r="6117"/>
          <a:stretch/>
        </p:blipFill>
        <p:spPr bwMode="auto">
          <a:xfrm>
            <a:off x="6243182" y="1648319"/>
            <a:ext cx="5210617" cy="395700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648318"/>
            <a:ext cx="5397500" cy="4098925"/>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a:t>Pulses, also known as legumes, are the edible seeds of leguminous plants cultivated for food. They are relatively sustainable and inexpensive, rich in protein and fiber.</a:t>
            </a:r>
          </a:p>
          <a:p>
            <a:pPr marL="0" indent="0">
              <a:buNone/>
            </a:pPr>
            <a:endParaRPr lang="en-US" sz="1800" spc="60"/>
          </a:p>
          <a:p>
            <a:pPr marL="0" indent="0">
              <a:buNone/>
            </a:pPr>
            <a:r>
              <a:rPr lang="en-US" sz="1800" spc="60"/>
              <a:t>Dried beans, lentils, peas and nuts are the most known and consumed examples of pulses. </a:t>
            </a:r>
            <a:r>
              <a:rPr lang="en-US" sz="1800" b="0" i="0" u="none" strike="noStrike">
                <a:solidFill>
                  <a:srgbClr val="007DBC"/>
                </a:solidFill>
                <a:effectLst/>
                <a:latin typeface="Open Sans" panose="020B0606030504020204" pitchFamily="34" charset="0"/>
              </a:rPr>
              <a:t>Seeds should also be counted here if eaten in sufficient quantities.</a:t>
            </a:r>
            <a:endParaRPr lang="en-US" sz="1800" b="0" i="0" u="none" strike="noStrike" spc="60">
              <a:solidFill>
                <a:srgbClr val="007DBC"/>
              </a:solidFill>
              <a:effectLst/>
              <a:latin typeface="Open Sans" panose="020B0606030504020204" pitchFamily="34" charset="0"/>
            </a:endParaRPr>
          </a:p>
          <a:p>
            <a:pPr marL="0" indent="0">
              <a:buNone/>
            </a:pPr>
            <a:endParaRPr lang="en-US" sz="1800" spc="60"/>
          </a:p>
          <a:p>
            <a:pPr marL="0" indent="0" algn="ctr">
              <a:buNone/>
            </a:pPr>
            <a:r>
              <a:rPr lang="en-GB" sz="1600" u="sng" spc="60"/>
              <a:t>Standard module example items</a:t>
            </a:r>
            <a:r>
              <a:rPr lang="en-GB" sz="1600" spc="60"/>
              <a:t>: </a:t>
            </a:r>
          </a:p>
          <a:p>
            <a:pPr marL="0" indent="0" algn="ctr">
              <a:buNone/>
            </a:pPr>
            <a:r>
              <a:rPr lang="en-GB" sz="1600" spc="60"/>
              <a:t>beans, cowpeas, peanuts, lentils, soy, pigeon pea and/or other nuts</a:t>
            </a:r>
            <a:endParaRPr lang="en-US" sz="1600" spc="60"/>
          </a:p>
          <a:p>
            <a:pPr marL="0" indent="0">
              <a:buNone/>
            </a:pPr>
            <a:endParaRPr lang="en-US" sz="1800" spc="60"/>
          </a:p>
        </p:txBody>
      </p:sp>
      <p:cxnSp>
        <p:nvCxnSpPr>
          <p:cNvPr id="3" name="Straight Arrow Connector 2">
            <a:extLst>
              <a:ext uri="{FF2B5EF4-FFF2-40B4-BE49-F238E27FC236}">
                <a16:creationId xmlns:a16="http://schemas.microsoft.com/office/drawing/2014/main" id="{E655D36C-80E1-4FC5-90A3-F6F7C4DA920F}"/>
              </a:ext>
            </a:extLst>
          </p:cNvPr>
          <p:cNvCxnSpPr>
            <a:cxnSpLocks/>
          </p:cNvCxnSpPr>
          <p:nvPr/>
        </p:nvCxnSpPr>
        <p:spPr>
          <a:xfrm>
            <a:off x="418489" y="4774324"/>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
            <a:extLst>
              <a:ext uri="{FF2B5EF4-FFF2-40B4-BE49-F238E27FC236}">
                <a16:creationId xmlns:a16="http://schemas.microsoft.com/office/drawing/2014/main" id="{749029B0-6F9C-5973-778E-94EC033456E5}"/>
              </a:ext>
            </a:extLst>
          </p:cNvPr>
          <p:cNvSpPr txBox="1"/>
          <p:nvPr/>
        </p:nvSpPr>
        <p:spPr>
          <a:xfrm>
            <a:off x="1365778" y="5842337"/>
            <a:ext cx="9539846"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Excludes small quantities (common case for nuts, seeds and sometimes pulses)! Excludes green beans and fresh peas (vegetables). </a:t>
            </a:r>
          </a:p>
          <a:p>
            <a:pPr algn="ctr"/>
            <a:r>
              <a:rPr lang="en-GB" sz="2000" b="1">
                <a:solidFill>
                  <a:schemeClr val="accent2">
                    <a:lumMod val="75000"/>
                  </a:schemeClr>
                </a:solidFill>
                <a:latin typeface="Open Sans"/>
                <a:ea typeface="Open Sans"/>
                <a:cs typeface="Open Sans"/>
              </a:rPr>
              <a:t>Oils extracted from nuts and seeds are not included (oils &amp; fats)</a:t>
            </a:r>
            <a:endParaRPr lang="en-US" sz="2000" b="1">
              <a:solidFill>
                <a:schemeClr val="accent2">
                  <a:lumMod val="75000"/>
                </a:schemeClr>
              </a:solidFill>
              <a:latin typeface="Open Sans"/>
              <a:ea typeface="Open Sans"/>
              <a:cs typeface="Open Sans"/>
            </a:endParaRPr>
          </a:p>
        </p:txBody>
      </p:sp>
      <p:pic>
        <p:nvPicPr>
          <p:cNvPr id="5" name="Graphic 2" descr="Warning with solid fill">
            <a:extLst>
              <a:ext uri="{FF2B5EF4-FFF2-40B4-BE49-F238E27FC236}">
                <a16:creationId xmlns:a16="http://schemas.microsoft.com/office/drawing/2014/main" id="{028433A7-BF38-B739-B336-92532F7995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1407" y="6384793"/>
            <a:ext cx="552819" cy="552819"/>
          </a:xfrm>
          <a:prstGeom prst="rect">
            <a:avLst/>
          </a:prstGeom>
        </p:spPr>
      </p:pic>
    </p:spTree>
    <p:extLst>
      <p:ext uri="{BB962C8B-B14F-4D97-AF65-F5344CB8AC3E}">
        <p14:creationId xmlns:p14="http://schemas.microsoft.com/office/powerpoint/2010/main" val="33515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Food group 3: dairy</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l="2309" r="2309"/>
          <a:stretch/>
        </p:blipFill>
        <p:spPr bwMode="auto">
          <a:xfrm>
            <a:off x="6243182" y="1648318"/>
            <a:ext cx="5145063" cy="390722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1800" spc="60"/>
          </a:p>
          <a:p>
            <a:pPr marL="0" indent="0">
              <a:buFont typeface="Arial"/>
              <a:buNone/>
            </a:pPr>
            <a:r>
              <a:rPr lang="en-US" sz="1800" spc="60"/>
              <a:t>Codex Alimentarius defines a milk product as a “product obtained by any processing of milk, which may contain food additives, and other ingredients functionally necessary for the processing”. </a:t>
            </a:r>
          </a:p>
          <a:p>
            <a:pPr marL="0" indent="0" algn="ctr">
              <a:buNone/>
            </a:pPr>
            <a:endParaRPr lang="en-US" sz="1800" spc="60"/>
          </a:p>
          <a:p>
            <a:pPr marL="0" indent="0" algn="ctr">
              <a:buNone/>
            </a:pPr>
            <a:r>
              <a:rPr lang="en-GB" sz="1600" u="sng" spc="60"/>
              <a:t>Standard module example items</a:t>
            </a:r>
            <a:r>
              <a:rPr lang="en-GB" sz="1600" spc="60"/>
              <a:t>: </a:t>
            </a:r>
            <a:endParaRPr lang="en-US" sz="1800" spc="60"/>
          </a:p>
          <a:p>
            <a:pPr marL="0" indent="0" algn="ctr">
              <a:buNone/>
            </a:pPr>
            <a:r>
              <a:rPr lang="en-US" sz="1600" spc="60"/>
              <a:t>Milk, yoghurt, cheese, and other dairy products </a:t>
            </a:r>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p:txBody>
      </p:sp>
      <p:cxnSp>
        <p:nvCxnSpPr>
          <p:cNvPr id="9" name="Straight Arrow Connector 8">
            <a:extLst>
              <a:ext uri="{FF2B5EF4-FFF2-40B4-BE49-F238E27FC236}">
                <a16:creationId xmlns:a16="http://schemas.microsoft.com/office/drawing/2014/main" id="{69775B13-D924-4F38-BD8E-7139E5BE09B4}"/>
              </a:ext>
            </a:extLst>
          </p:cNvPr>
          <p:cNvCxnSpPr>
            <a:cxnSpLocks/>
          </p:cNvCxnSpPr>
          <p:nvPr/>
        </p:nvCxnSpPr>
        <p:spPr>
          <a:xfrm>
            <a:off x="275035" y="3903172"/>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846740-34A8-FFD3-937D-0A8B0AAA3DE3}"/>
              </a:ext>
            </a:extLst>
          </p:cNvPr>
          <p:cNvSpPr txBox="1"/>
          <p:nvPr/>
        </p:nvSpPr>
        <p:spPr>
          <a:xfrm>
            <a:off x="2937083" y="5842337"/>
            <a:ext cx="6612197"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a:solidFill>
                  <a:schemeClr val="accent2">
                    <a:lumMod val="75000"/>
                  </a:schemeClr>
                </a:solidFill>
                <a:latin typeface="Open Sans"/>
                <a:ea typeface="Open Sans"/>
                <a:cs typeface="Open Sans"/>
              </a:rPr>
              <a:t>Excludes</a:t>
            </a:r>
            <a:r>
              <a:rPr lang="en-GB" sz="2000" b="1">
                <a:solidFill>
                  <a:schemeClr val="accent2">
                    <a:lumMod val="75000"/>
                  </a:schemeClr>
                </a:solidFill>
                <a:effectLst/>
                <a:latin typeface="Open Sans"/>
                <a:ea typeface="Open Sans"/>
                <a:cs typeface="Open Sans"/>
              </a:rPr>
              <a:t> margarine, butter, and sour cream (fats), ice cream and condensed milk (sweets), and</a:t>
            </a:r>
            <a:r>
              <a:rPr lang="en-GB" sz="2000" b="1">
                <a:solidFill>
                  <a:schemeClr val="accent2">
                    <a:lumMod val="75000"/>
                  </a:schemeClr>
                </a:solidFill>
                <a:latin typeface="Open Sans"/>
                <a:ea typeface="Open Sans"/>
                <a:cs typeface="Open Sans"/>
              </a:rPr>
              <a:t> small</a:t>
            </a:r>
            <a:r>
              <a:rPr lang="en-GB" sz="2000" b="1">
                <a:solidFill>
                  <a:schemeClr val="accent2">
                    <a:lumMod val="75000"/>
                  </a:schemeClr>
                </a:solidFill>
                <a:effectLst/>
                <a:latin typeface="Open Sans"/>
                <a:ea typeface="Open Sans"/>
                <a:cs typeface="Open Sans"/>
              </a:rPr>
              <a:t> amounts of milk in tea and coffee (condiments)</a:t>
            </a:r>
            <a:endParaRPr lang="en-US" sz="2000" b="1">
              <a:solidFill>
                <a:schemeClr val="accent2">
                  <a:lumMod val="75000"/>
                </a:schemeClr>
              </a:solidFill>
              <a:latin typeface="Open Sans"/>
              <a:ea typeface="Open Sans"/>
              <a:cs typeface="Open Sans"/>
            </a:endParaRPr>
          </a:p>
        </p:txBody>
      </p:sp>
      <p:pic>
        <p:nvPicPr>
          <p:cNvPr id="4" name="Graphic 2" descr="Warning with solid fill">
            <a:extLst>
              <a:ext uri="{FF2B5EF4-FFF2-40B4-BE49-F238E27FC236}">
                <a16:creationId xmlns:a16="http://schemas.microsoft.com/office/drawing/2014/main" id="{5CA9C4E7-2475-7330-2698-DF511F3757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1143" y="6305181"/>
            <a:ext cx="552819" cy="552819"/>
          </a:xfrm>
          <a:prstGeom prst="rect">
            <a:avLst/>
          </a:prstGeom>
        </p:spPr>
      </p:pic>
    </p:spTree>
    <p:extLst>
      <p:ext uri="{BB962C8B-B14F-4D97-AF65-F5344CB8AC3E}">
        <p14:creationId xmlns:p14="http://schemas.microsoft.com/office/powerpoint/2010/main" val="39791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Food group 4: meat, fish, eggs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rotWithShape="1">
          <a:blip r:embed="rId3"/>
          <a:srcRect l="1795" r="2231" b="4825"/>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721814" y="1648318"/>
            <a:ext cx="5251584" cy="40301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Poultry, meat and eggs are among the animal-source foods most widely eaten at the global level, across greatly diverse cultures, traditions and religions.</a:t>
            </a:r>
          </a:p>
          <a:p>
            <a:pPr marL="0" indent="0">
              <a:buFont typeface="Arial"/>
              <a:buNone/>
            </a:pPr>
            <a:endParaRPr lang="en-US" sz="1800" spc="60"/>
          </a:p>
          <a:p>
            <a:pPr marL="0" indent="0">
              <a:buNone/>
            </a:pPr>
            <a:r>
              <a:rPr lang="en-US" sz="1800" spc="60">
                <a:latin typeface="Open Sans"/>
                <a:ea typeface="Open Sans"/>
                <a:cs typeface="Open Sans"/>
              </a:rPr>
              <a:t>Fresh or canned meats and fish are included. </a:t>
            </a:r>
          </a:p>
          <a:p>
            <a:pPr marL="0" indent="0">
              <a:buNone/>
            </a:pPr>
            <a:endParaRPr lang="en-US" sz="1800" spc="60"/>
          </a:p>
          <a:p>
            <a:pPr marL="0" indent="0" algn="ctr">
              <a:buNone/>
            </a:pPr>
            <a:r>
              <a:rPr lang="en-GB" sz="1600" u="sng" spc="60">
                <a:latin typeface="Open Sans"/>
                <a:ea typeface="Open Sans"/>
                <a:cs typeface="Open Sans"/>
              </a:rPr>
              <a:t>Standard module example items</a:t>
            </a:r>
            <a:r>
              <a:rPr lang="en-GB" sz="1600" spc="60">
                <a:latin typeface="Open Sans"/>
                <a:ea typeface="Open Sans"/>
                <a:cs typeface="Open Sans"/>
              </a:rPr>
              <a:t>: </a:t>
            </a:r>
            <a:endParaRPr lang="en-US" sz="1800" spc="60"/>
          </a:p>
          <a:p>
            <a:pPr marL="0" indent="0" algn="ctr">
              <a:buNone/>
            </a:pPr>
            <a:r>
              <a:rPr lang="en-US" sz="1600" spc="60">
                <a:latin typeface="Open Sans"/>
                <a:ea typeface="Open Sans"/>
                <a:cs typeface="Open Sans"/>
              </a:rPr>
              <a:t>goat, beef, chicken, pork, escargot, insects,</a:t>
            </a:r>
          </a:p>
          <a:p>
            <a:pPr marL="0" indent="0" algn="ctr">
              <a:buNone/>
            </a:pPr>
            <a:r>
              <a:rPr lang="en-US" sz="1600" spc="60">
                <a:latin typeface="Open Sans"/>
                <a:ea typeface="Open Sans"/>
                <a:cs typeface="Open Sans"/>
              </a:rPr>
              <a:t> fish, shellfish, and other seafood (including canned tuna)</a:t>
            </a:r>
          </a:p>
          <a:p>
            <a:pPr marL="0" indent="0" algn="ctr">
              <a:buNone/>
            </a:pPr>
            <a:r>
              <a:rPr lang="en-US" sz="1600" spc="60">
                <a:latin typeface="Open Sans"/>
                <a:ea typeface="Open Sans"/>
                <a:cs typeface="Open Sans"/>
              </a:rPr>
              <a:t>Eggs from poultry</a:t>
            </a:r>
            <a:endParaRPr lang="en-US" sz="1800" spc="60">
              <a:latin typeface="Open Sans"/>
              <a:ea typeface="Open Sans"/>
              <a:cs typeface="Open Sans"/>
            </a:endParaRPr>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p:txBody>
      </p:sp>
      <p:cxnSp>
        <p:nvCxnSpPr>
          <p:cNvPr id="7" name="Straight Arrow Connector 6">
            <a:extLst>
              <a:ext uri="{FF2B5EF4-FFF2-40B4-BE49-F238E27FC236}">
                <a16:creationId xmlns:a16="http://schemas.microsoft.com/office/drawing/2014/main" id="{103CE7E5-5E8B-484E-84B7-9A25D9134080}"/>
              </a:ext>
            </a:extLst>
          </p:cNvPr>
          <p:cNvCxnSpPr>
            <a:cxnSpLocks/>
          </p:cNvCxnSpPr>
          <p:nvPr/>
        </p:nvCxnSpPr>
        <p:spPr>
          <a:xfrm>
            <a:off x="193366" y="4253327"/>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8B43614-4CCA-7129-3936-D7FAC1D84816}"/>
              </a:ext>
            </a:extLst>
          </p:cNvPr>
          <p:cNvSpPr txBox="1"/>
          <p:nvPr/>
        </p:nvSpPr>
        <p:spPr>
          <a:xfrm>
            <a:off x="3160841" y="5818809"/>
            <a:ext cx="6164682"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Meat, fish and eggs consumed in small quantities, as a condiment, (e.g., fish powder) are not counted</a:t>
            </a:r>
          </a:p>
        </p:txBody>
      </p:sp>
      <p:pic>
        <p:nvPicPr>
          <p:cNvPr id="3" name="Graphic 2" descr="Warning with solid fill">
            <a:extLst>
              <a:ext uri="{FF2B5EF4-FFF2-40B4-BE49-F238E27FC236}">
                <a16:creationId xmlns:a16="http://schemas.microsoft.com/office/drawing/2014/main" id="{234D1888-8D0C-C630-E049-CF9ED0CF68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90243" y="6281653"/>
            <a:ext cx="552819" cy="552819"/>
          </a:xfrm>
          <a:prstGeom prst="rect">
            <a:avLst/>
          </a:prstGeom>
        </p:spPr>
      </p:pic>
    </p:spTree>
    <p:extLst>
      <p:ext uri="{BB962C8B-B14F-4D97-AF65-F5344CB8AC3E}">
        <p14:creationId xmlns:p14="http://schemas.microsoft.com/office/powerpoint/2010/main" val="317555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200" b="0" kern="1400" spc="230">
                <a:solidFill>
                  <a:schemeClr val="accent2"/>
                </a:solidFill>
                <a:latin typeface="HALDEN SOLID" pitchFamily="2" charset="0"/>
              </a:rPr>
              <a:t>Fcs-N </a:t>
            </a:r>
            <a:r>
              <a:rPr lang="en-GB" sz="3200" b="0" kern="1400" spc="230" err="1">
                <a:solidFill>
                  <a:schemeClr val="accent2"/>
                </a:solidFill>
                <a:latin typeface="HALDEN SOLID" pitchFamily="2" charset="0"/>
              </a:rPr>
              <a:t>subgroupS</a:t>
            </a:r>
            <a:r>
              <a:rPr lang="en-GB" sz="3200" b="0" kern="1400" spc="230">
                <a:solidFill>
                  <a:schemeClr val="accent2"/>
                </a:solidFill>
                <a:latin typeface="HALDEN SOLID" pitchFamily="2" charset="0"/>
              </a:rPr>
              <a:t>: Flesh meat, Organ meat, fish, eggs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rotWithShape="1">
          <a:blip r:embed="rId3"/>
          <a:srcRect l="1795" r="2231" b="4825"/>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721814" y="1648318"/>
            <a:ext cx="5251584" cy="40301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Note that in the FCS-N module the protein  group ‘meat, fish and eggs’ is broken down into 4 subgroups:</a:t>
            </a:r>
          </a:p>
          <a:p>
            <a:pPr marL="0" indent="0">
              <a:buNone/>
            </a:pPr>
            <a:endParaRPr lang="en-US" sz="1800" spc="60"/>
          </a:p>
          <a:p>
            <a:pPr marL="342900" indent="-342900">
              <a:buFont typeface="+mj-lt"/>
              <a:buAutoNum type="arabicPeriod"/>
            </a:pPr>
            <a:r>
              <a:rPr lang="en-US" sz="1600" b="1" spc="60">
                <a:latin typeface="Open Sans"/>
                <a:ea typeface="Open Sans"/>
                <a:cs typeface="Open Sans"/>
              </a:rPr>
              <a:t>Flesh Meat</a:t>
            </a:r>
            <a:r>
              <a:rPr lang="en-US" sz="1600" spc="60">
                <a:latin typeface="Open Sans"/>
                <a:ea typeface="Open Sans"/>
                <a:cs typeface="Open Sans"/>
              </a:rPr>
              <a:t>: goat, beef, chicken, pork</a:t>
            </a:r>
          </a:p>
          <a:p>
            <a:pPr marL="342900" indent="-342900">
              <a:buFont typeface="+mj-lt"/>
              <a:buAutoNum type="arabicPeriod"/>
            </a:pPr>
            <a:r>
              <a:rPr lang="en-US" sz="1600" b="1" spc="60">
                <a:latin typeface="Open Sans"/>
                <a:ea typeface="Open Sans"/>
                <a:cs typeface="Open Sans"/>
              </a:rPr>
              <a:t>Organ meat</a:t>
            </a:r>
            <a:r>
              <a:rPr lang="en-US" sz="1600" spc="60">
                <a:latin typeface="Open Sans"/>
                <a:ea typeface="Open Sans"/>
                <a:cs typeface="Open Sans"/>
              </a:rPr>
              <a:t>: </a:t>
            </a:r>
            <a:r>
              <a:rPr lang="en-GB" sz="1600" b="0" i="0" u="none" strike="noStrike">
                <a:solidFill>
                  <a:srgbClr val="007DBC"/>
                </a:solidFill>
                <a:effectLst/>
                <a:latin typeface="Open Sans" panose="020B0606030504020204" pitchFamily="34" charset="0"/>
              </a:rPr>
              <a:t>Liver, kidney, heart, gizzard, blood-based foods like blood pudding and/or other organ meats</a:t>
            </a:r>
            <a:endParaRPr lang="en-US" sz="1600" spc="60">
              <a:latin typeface="Open Sans"/>
              <a:ea typeface="Open Sans"/>
              <a:cs typeface="Open Sans"/>
            </a:endParaRPr>
          </a:p>
          <a:p>
            <a:pPr marL="342900" indent="-342900">
              <a:buFont typeface="+mj-lt"/>
              <a:buAutoNum type="arabicPeriod"/>
            </a:pPr>
            <a:r>
              <a:rPr lang="en-US" sz="1600" b="1" spc="60">
                <a:latin typeface="Open Sans"/>
                <a:ea typeface="Open Sans"/>
                <a:cs typeface="Open Sans"/>
              </a:rPr>
              <a:t>Fish</a:t>
            </a:r>
            <a:r>
              <a:rPr lang="en-US" sz="1600" spc="60">
                <a:latin typeface="Open Sans"/>
                <a:ea typeface="Open Sans"/>
                <a:cs typeface="Open Sans"/>
              </a:rPr>
              <a:t>: fish, shellfish, and other seafood (including canned tuna)</a:t>
            </a:r>
          </a:p>
          <a:p>
            <a:pPr marL="342900" indent="-342900">
              <a:buFont typeface="+mj-lt"/>
              <a:buAutoNum type="arabicPeriod"/>
            </a:pPr>
            <a:r>
              <a:rPr lang="en-US" sz="1600" b="1" spc="60">
                <a:latin typeface="Open Sans"/>
                <a:ea typeface="Open Sans"/>
                <a:cs typeface="Open Sans"/>
              </a:rPr>
              <a:t>Eggs</a:t>
            </a:r>
            <a:r>
              <a:rPr lang="en-US" sz="1600" spc="60">
                <a:latin typeface="Open Sans"/>
                <a:ea typeface="Open Sans"/>
                <a:cs typeface="Open Sans"/>
              </a:rPr>
              <a:t>: from all poultry</a:t>
            </a:r>
            <a:endParaRPr lang="en-US" sz="1800" spc="60">
              <a:latin typeface="Open Sans"/>
              <a:ea typeface="Open Sans"/>
              <a:cs typeface="Open Sans"/>
            </a:endParaRPr>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p:txBody>
      </p:sp>
      <p:sp>
        <p:nvSpPr>
          <p:cNvPr id="2" name="TextBox 1">
            <a:extLst>
              <a:ext uri="{FF2B5EF4-FFF2-40B4-BE49-F238E27FC236}">
                <a16:creationId xmlns:a16="http://schemas.microsoft.com/office/drawing/2014/main" id="{83A4E9E4-10D9-E7D2-9E46-D160D5B1AFB6}"/>
              </a:ext>
            </a:extLst>
          </p:cNvPr>
          <p:cNvSpPr txBox="1"/>
          <p:nvPr/>
        </p:nvSpPr>
        <p:spPr>
          <a:xfrm>
            <a:off x="8403949" y="1378973"/>
            <a:ext cx="3686359" cy="828367"/>
          </a:xfrm>
          <a:prstGeom prst="rect">
            <a:avLst/>
          </a:prstGeom>
          <a:solidFill>
            <a:schemeClr val="accent5">
              <a:lumMod val="90000"/>
            </a:schemeClr>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chemeClr val="accent2">
                    <a:lumMod val="75000"/>
                  </a:schemeClr>
                </a:solidFill>
                <a:latin typeface="Open Sans"/>
                <a:ea typeface="Open Sans"/>
                <a:cs typeface="Open Sans"/>
              </a:rPr>
              <a:t>If the household indicates that they have consumed meats, fish and eggs in the FCS, they will be asked about the frequency of consumption of these subgroups in the FCS-N.</a:t>
            </a:r>
          </a:p>
        </p:txBody>
      </p:sp>
      <p:sp>
        <p:nvSpPr>
          <p:cNvPr id="3" name="TextBox 1">
            <a:extLst>
              <a:ext uri="{FF2B5EF4-FFF2-40B4-BE49-F238E27FC236}">
                <a16:creationId xmlns:a16="http://schemas.microsoft.com/office/drawing/2014/main" id="{B1DE4D2C-D334-2816-5BC4-FF136C85EE16}"/>
              </a:ext>
            </a:extLst>
          </p:cNvPr>
          <p:cNvSpPr txBox="1"/>
          <p:nvPr/>
        </p:nvSpPr>
        <p:spPr>
          <a:xfrm>
            <a:off x="2296796" y="5818809"/>
            <a:ext cx="8117653"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Does not include escargot or fish eggs as the nutritional qualities are insufficient/unknown</a:t>
            </a:r>
          </a:p>
        </p:txBody>
      </p:sp>
      <p:pic>
        <p:nvPicPr>
          <p:cNvPr id="7" name="Graphic 2" descr="Warning with solid fill">
            <a:extLst>
              <a:ext uri="{FF2B5EF4-FFF2-40B4-BE49-F238E27FC236}">
                <a16:creationId xmlns:a16="http://schemas.microsoft.com/office/drawing/2014/main" id="{EABDA749-77CE-E3CC-FDFB-7E46425A94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20387" y="6155159"/>
            <a:ext cx="552819" cy="552819"/>
          </a:xfrm>
          <a:prstGeom prst="rect">
            <a:avLst/>
          </a:prstGeom>
        </p:spPr>
      </p:pic>
      <p:pic>
        <p:nvPicPr>
          <p:cNvPr id="9" name="Graphic 8" descr="Acquisition with solid fill">
            <a:extLst>
              <a:ext uri="{FF2B5EF4-FFF2-40B4-BE49-F238E27FC236}">
                <a16:creationId xmlns:a16="http://schemas.microsoft.com/office/drawing/2014/main" id="{A1B280AE-82B8-58AD-2355-F974054B6B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31889" y="1225952"/>
            <a:ext cx="914400" cy="914400"/>
          </a:xfrm>
          <a:prstGeom prst="rect">
            <a:avLst/>
          </a:prstGeom>
        </p:spPr>
      </p:pic>
    </p:spTree>
    <p:extLst>
      <p:ext uri="{BB962C8B-B14F-4D97-AF65-F5344CB8AC3E}">
        <p14:creationId xmlns:p14="http://schemas.microsoft.com/office/powerpoint/2010/main" val="132189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Food group 5: Vegetables &amp; leaves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394" b="394"/>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D55FFA5-1ADD-44F9-9F8C-DFF431628F47}"/>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Vegetables are considered edible parts of plants (e.g., seedbearing structures, flowers, buds, leaves, stems, shoots and roots), cultivated or harvested from the wild. They can be consumed raw, cooked and minimally processed form.</a:t>
            </a:r>
          </a:p>
          <a:p>
            <a:pPr marL="0" indent="0">
              <a:buFont typeface="Arial"/>
              <a:buNone/>
            </a:pPr>
            <a:endParaRPr lang="en-US" sz="1800" spc="60"/>
          </a:p>
          <a:p>
            <a:pPr marL="0" indent="0">
              <a:buNone/>
            </a:pPr>
            <a:endParaRPr lang="en-GB" sz="1600" spc="60"/>
          </a:p>
          <a:p>
            <a:pPr marL="0" indent="0">
              <a:buNone/>
            </a:pPr>
            <a:endParaRPr lang="en-GB" sz="1600" spc="60"/>
          </a:p>
          <a:p>
            <a:pPr marL="0" indent="0" algn="ctr">
              <a:buNone/>
            </a:pPr>
            <a:r>
              <a:rPr lang="en-GB" sz="1600" u="sng" spc="60">
                <a:latin typeface="Open Sans"/>
                <a:ea typeface="Open Sans"/>
                <a:cs typeface="Open Sans"/>
              </a:rPr>
              <a:t>Standard module example items</a:t>
            </a:r>
            <a:r>
              <a:rPr lang="en-GB" sz="1600" spc="60">
                <a:latin typeface="Open Sans"/>
                <a:ea typeface="Open Sans"/>
                <a:cs typeface="Open Sans"/>
              </a:rPr>
              <a:t>: </a:t>
            </a:r>
            <a:endParaRPr lang="en-GB" sz="1600" spc="60"/>
          </a:p>
          <a:p>
            <a:pPr marL="0" indent="0" algn="ctr">
              <a:buNone/>
            </a:pPr>
            <a:r>
              <a:rPr lang="en-GB" sz="1800">
                <a:effectLst/>
                <a:latin typeface="Calibri"/>
                <a:ea typeface="Calibri" panose="020F0502020204030204" pitchFamily="34" charset="0"/>
                <a:cs typeface="Open Sans"/>
              </a:rPr>
              <a:t>Spinach, onion</a:t>
            </a:r>
            <a:r>
              <a:rPr lang="en-GB" sz="1800">
                <a:latin typeface="Calibri"/>
                <a:ea typeface="Calibri" panose="020F0502020204030204" pitchFamily="34" charset="0"/>
                <a:cs typeface="Open Sans"/>
              </a:rPr>
              <a:t>*,</a:t>
            </a:r>
            <a:r>
              <a:rPr lang="en-GB" sz="1800">
                <a:effectLst/>
                <a:latin typeface="Calibri"/>
                <a:ea typeface="Calibri" panose="020F0502020204030204" pitchFamily="34" charset="0"/>
                <a:cs typeface="Open Sans"/>
              </a:rPr>
              <a:t> tomatoes, carrots, peppers, green beans, lettuce, etc.</a:t>
            </a:r>
            <a:endParaRPr lang="en-US" sz="1800" spc="60">
              <a:latin typeface="Calibri"/>
              <a:cs typeface="Open Sans"/>
            </a:endParaRPr>
          </a:p>
          <a:p>
            <a:pPr marL="0" indent="0">
              <a:buFont typeface="Arial"/>
              <a:buNone/>
            </a:pPr>
            <a:endParaRPr lang="en-US" sz="1800" spc="60"/>
          </a:p>
        </p:txBody>
      </p:sp>
      <p:cxnSp>
        <p:nvCxnSpPr>
          <p:cNvPr id="5" name="Straight Arrow Connector 4">
            <a:extLst>
              <a:ext uri="{FF2B5EF4-FFF2-40B4-BE49-F238E27FC236}">
                <a16:creationId xmlns:a16="http://schemas.microsoft.com/office/drawing/2014/main" id="{98997FC5-9FD8-48F0-9A31-F36AC890F11C}"/>
              </a:ext>
            </a:extLst>
          </p:cNvPr>
          <p:cNvCxnSpPr>
            <a:cxnSpLocks/>
          </p:cNvCxnSpPr>
          <p:nvPr/>
        </p:nvCxnSpPr>
        <p:spPr>
          <a:xfrm>
            <a:off x="118091" y="434355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1D300FE-AE55-8F0C-6962-72FF8B6644ED}"/>
              </a:ext>
            </a:extLst>
          </p:cNvPr>
          <p:cNvSpPr txBox="1"/>
          <p:nvPr/>
        </p:nvSpPr>
        <p:spPr>
          <a:xfrm>
            <a:off x="622121" y="5818809"/>
            <a:ext cx="10947758"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Includes tinned or frozen vegetables but does not include pickled vegetables. </a:t>
            </a:r>
          </a:p>
          <a:p>
            <a:pPr algn="ctr"/>
            <a:r>
              <a:rPr lang="en-US" sz="2000" b="1">
                <a:solidFill>
                  <a:schemeClr val="accent2">
                    <a:lumMod val="75000"/>
                  </a:schemeClr>
                </a:solidFill>
                <a:latin typeface="Open Sans"/>
                <a:ea typeface="Open Sans"/>
                <a:cs typeface="Open Sans"/>
              </a:rPr>
              <a:t>*Onions and garlic used to </a:t>
            </a:r>
            <a:r>
              <a:rPr lang="en-US" sz="2000" b="1" err="1">
                <a:solidFill>
                  <a:schemeClr val="accent2">
                    <a:lumMod val="75000"/>
                  </a:schemeClr>
                </a:solidFill>
                <a:latin typeface="Open Sans"/>
                <a:ea typeface="Open Sans"/>
                <a:cs typeface="Open Sans"/>
              </a:rPr>
              <a:t>flavour</a:t>
            </a:r>
            <a:r>
              <a:rPr lang="en-US" sz="2000" b="1">
                <a:solidFill>
                  <a:schemeClr val="accent2">
                    <a:lumMod val="75000"/>
                  </a:schemeClr>
                </a:solidFill>
                <a:latin typeface="Open Sans"/>
                <a:ea typeface="Open Sans"/>
                <a:cs typeface="Open Sans"/>
              </a:rPr>
              <a:t> dishes should be counted as condiments.</a:t>
            </a:r>
          </a:p>
          <a:p>
            <a:pPr algn="ctr"/>
            <a:r>
              <a:rPr lang="en-US" sz="2000" b="1">
                <a:solidFill>
                  <a:schemeClr val="accent2">
                    <a:lumMod val="75000"/>
                  </a:schemeClr>
                </a:solidFill>
                <a:latin typeface="Open Sans"/>
                <a:ea typeface="Open Sans"/>
                <a:cs typeface="Open Sans"/>
              </a:rPr>
              <a:t>Parsley can be consumed as an herb (condiment) or as a vegetable (e.g. Tabbouleh)</a:t>
            </a:r>
          </a:p>
        </p:txBody>
      </p:sp>
      <p:pic>
        <p:nvPicPr>
          <p:cNvPr id="7" name="Graphic 2" descr="Warning with solid fill">
            <a:extLst>
              <a:ext uri="{FF2B5EF4-FFF2-40B4-BE49-F238E27FC236}">
                <a16:creationId xmlns:a16="http://schemas.microsoft.com/office/drawing/2014/main" id="{1E33309B-8846-C5A9-7671-D64DB3C5C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437" y="5542399"/>
            <a:ext cx="552819" cy="552819"/>
          </a:xfrm>
          <a:prstGeom prst="rect">
            <a:avLst/>
          </a:prstGeom>
        </p:spPr>
      </p:pic>
    </p:spTree>
    <p:extLst>
      <p:ext uri="{BB962C8B-B14F-4D97-AF65-F5344CB8AC3E}">
        <p14:creationId xmlns:p14="http://schemas.microsoft.com/office/powerpoint/2010/main" val="134563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743736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Introduction </a:t>
            </a:r>
            <a:endParaRPr lang="en-GB" sz="3200"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3551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Fcs-N subgroup: orange (vitamin-A-rich) vegetables</a:t>
            </a:r>
          </a:p>
        </p:txBody>
      </p:sp>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721814" y="1648318"/>
            <a:ext cx="5251584" cy="40301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Note that in the FCS-N module, the vegetables group has a subgroup, focusing on vitamin-A-rich vegetables.</a:t>
            </a:r>
          </a:p>
          <a:p>
            <a:pPr marL="0" indent="0">
              <a:buFont typeface="Arial"/>
              <a:buNone/>
            </a:pPr>
            <a:endParaRPr lang="en-US" sz="1800" spc="60">
              <a:latin typeface="Open Sans"/>
              <a:ea typeface="Open Sans"/>
              <a:cs typeface="Open Sans"/>
            </a:endParaRPr>
          </a:p>
          <a:p>
            <a:pPr marL="0" indent="0">
              <a:buNone/>
            </a:pPr>
            <a:r>
              <a:rPr lang="en-US" sz="1800" spc="60">
                <a:latin typeface="Open Sans"/>
                <a:ea typeface="Open Sans"/>
                <a:cs typeface="Open Sans"/>
              </a:rPr>
              <a:t>This includes any vegetables that are orange-colored on the inside.</a:t>
            </a:r>
          </a:p>
          <a:p>
            <a:pPr marL="0" indent="0">
              <a:buFont typeface="Arial"/>
              <a:buNone/>
            </a:pPr>
            <a:endParaRPr lang="en-US" sz="1800" spc="60">
              <a:latin typeface="Open Sans"/>
              <a:ea typeface="Open Sans"/>
              <a:cs typeface="Open Sans"/>
            </a:endParaRPr>
          </a:p>
          <a:p>
            <a:pPr marL="0" indent="0" algn="ctr">
              <a:buNone/>
            </a:pPr>
            <a:endParaRPr lang="en-GB" sz="1600" u="sng" spc="60">
              <a:latin typeface="Open Sans"/>
              <a:ea typeface="Open Sans"/>
              <a:cs typeface="Open Sans"/>
            </a:endParaRPr>
          </a:p>
          <a:p>
            <a:pPr marL="0" indent="0" algn="ctr">
              <a:buNone/>
            </a:pPr>
            <a:endParaRPr lang="en-GB" sz="1600" u="sng" spc="60">
              <a:latin typeface="Open Sans"/>
              <a:ea typeface="Open Sans"/>
              <a:cs typeface="Open Sans"/>
            </a:endParaRPr>
          </a:p>
          <a:p>
            <a:pPr marL="0" indent="0" algn="ctr">
              <a:buNone/>
            </a:pPr>
            <a:r>
              <a:rPr lang="en-GB" sz="1600" u="sng" spc="60">
                <a:latin typeface="Open Sans"/>
                <a:ea typeface="Open Sans"/>
                <a:cs typeface="Open Sans"/>
              </a:rPr>
              <a:t>Standard module example items</a:t>
            </a:r>
            <a:r>
              <a:rPr lang="en-GB" sz="1600" spc="60">
                <a:latin typeface="Open Sans"/>
                <a:ea typeface="Open Sans"/>
                <a:cs typeface="Open Sans"/>
              </a:rPr>
              <a:t>: </a:t>
            </a:r>
            <a:endParaRPr lang="en-GB" sz="1600" spc="60"/>
          </a:p>
          <a:p>
            <a:pPr marL="0" indent="0" algn="ctr">
              <a:buNone/>
            </a:pPr>
            <a:r>
              <a:rPr lang="en-GB" sz="1600" spc="60">
                <a:latin typeface="Open Sans"/>
                <a:ea typeface="Open Sans"/>
                <a:cs typeface="Open Sans"/>
              </a:rPr>
              <a:t>carrot, red pepper, pumpkin, orange sweet potatoes</a:t>
            </a:r>
            <a:endParaRPr lang="en-US" sz="1600" spc="60">
              <a:latin typeface="Open Sans"/>
              <a:ea typeface="Open Sans"/>
              <a:cs typeface="Open Sans"/>
            </a:endParaRPr>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p:txBody>
      </p:sp>
      <p:cxnSp>
        <p:nvCxnSpPr>
          <p:cNvPr id="2" name="Straight Arrow Connector 1">
            <a:extLst>
              <a:ext uri="{FF2B5EF4-FFF2-40B4-BE49-F238E27FC236}">
                <a16:creationId xmlns:a16="http://schemas.microsoft.com/office/drawing/2014/main" id="{398EF617-2401-ACFC-0C5C-A97A608C7CB1}"/>
              </a:ext>
            </a:extLst>
          </p:cNvPr>
          <p:cNvCxnSpPr>
            <a:cxnSpLocks/>
          </p:cNvCxnSpPr>
          <p:nvPr/>
        </p:nvCxnSpPr>
        <p:spPr>
          <a:xfrm>
            <a:off x="335592" y="4743434"/>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712264-6CC9-EC4C-5641-5FA24A5FEDD9}"/>
              </a:ext>
            </a:extLst>
          </p:cNvPr>
          <p:cNvPicPr>
            <a:picLocks noChangeAspect="1"/>
          </p:cNvPicPr>
          <p:nvPr/>
        </p:nvPicPr>
        <p:blipFill>
          <a:blip r:embed="rId3"/>
          <a:stretch>
            <a:fillRect/>
          </a:stretch>
        </p:blipFill>
        <p:spPr>
          <a:xfrm>
            <a:off x="6359620" y="1909292"/>
            <a:ext cx="4958219" cy="3323716"/>
          </a:xfrm>
          <a:prstGeom prst="rect">
            <a:avLst/>
          </a:prstGeom>
        </p:spPr>
      </p:pic>
      <p:sp>
        <p:nvSpPr>
          <p:cNvPr id="7" name="TextBox 1">
            <a:extLst>
              <a:ext uri="{FF2B5EF4-FFF2-40B4-BE49-F238E27FC236}">
                <a16:creationId xmlns:a16="http://schemas.microsoft.com/office/drawing/2014/main" id="{72E10EF3-5FBA-5952-A3A8-EEDC201E91CF}"/>
              </a:ext>
            </a:extLst>
          </p:cNvPr>
          <p:cNvSpPr txBox="1"/>
          <p:nvPr/>
        </p:nvSpPr>
        <p:spPr>
          <a:xfrm>
            <a:off x="8403949" y="1317994"/>
            <a:ext cx="3686359" cy="828367"/>
          </a:xfrm>
          <a:prstGeom prst="rect">
            <a:avLst/>
          </a:prstGeom>
          <a:solidFill>
            <a:schemeClr val="accent5"/>
          </a:solidFill>
          <a:ln w="9525" cap="flat">
            <a:noFill/>
            <a:prstDash val="solid"/>
            <a:miter/>
          </a:ln>
        </p:spPr>
        <p:txBody>
          <a:bodyPr wrap="square" lIns="91440" tIns="45720" rIns="91440" bIns="45720" rtlCol="0" anchor="t">
            <a:spAutoFit/>
          </a:bodyPr>
          <a:lstStyle>
            <a:defPPr>
              <a:defRPr lang="it-IT"/>
            </a:defPPr>
            <a:lvl1pPr algn="ctr">
              <a:defRPr sz="1200" b="1">
                <a:solidFill>
                  <a:schemeClr val="accent2">
                    <a:lumMod val="75000"/>
                  </a:schemeClr>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If the household indicates that they have consumed vegetables in the FCS, they will be asked about the frequency of consumption of this subgroup in the FCS-N.</a:t>
            </a:r>
          </a:p>
        </p:txBody>
      </p:sp>
      <p:sp>
        <p:nvSpPr>
          <p:cNvPr id="9" name="TextBox 1">
            <a:extLst>
              <a:ext uri="{FF2B5EF4-FFF2-40B4-BE49-F238E27FC236}">
                <a16:creationId xmlns:a16="http://schemas.microsoft.com/office/drawing/2014/main" id="{5C252522-A385-5EC3-C54F-EC4608B0EA02}"/>
              </a:ext>
            </a:extLst>
          </p:cNvPr>
          <p:cNvSpPr txBox="1"/>
          <p:nvPr/>
        </p:nvSpPr>
        <p:spPr>
          <a:xfrm>
            <a:off x="2184355" y="6457890"/>
            <a:ext cx="8117653" cy="400110"/>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Does not include white sweet potatoes (roots/tubers).</a:t>
            </a:r>
          </a:p>
        </p:txBody>
      </p:sp>
      <p:pic>
        <p:nvPicPr>
          <p:cNvPr id="10" name="Graphic 2" descr="Warning with solid fill">
            <a:extLst>
              <a:ext uri="{FF2B5EF4-FFF2-40B4-BE49-F238E27FC236}">
                <a16:creationId xmlns:a16="http://schemas.microsoft.com/office/drawing/2014/main" id="{BEDFB568-9A4E-D985-BC45-F7B31720F3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8493" y="6334575"/>
            <a:ext cx="552819" cy="552819"/>
          </a:xfrm>
          <a:prstGeom prst="rect">
            <a:avLst/>
          </a:prstGeom>
        </p:spPr>
      </p:pic>
      <p:pic>
        <p:nvPicPr>
          <p:cNvPr id="5" name="Graphic 4" descr="Acquisition with solid fill">
            <a:extLst>
              <a:ext uri="{FF2B5EF4-FFF2-40B4-BE49-F238E27FC236}">
                <a16:creationId xmlns:a16="http://schemas.microsoft.com/office/drawing/2014/main" id="{5D4B2008-22AF-E56D-6BE2-0A7ACFB974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89848" y="1197061"/>
            <a:ext cx="914400" cy="914400"/>
          </a:xfrm>
          <a:prstGeom prst="rect">
            <a:avLst/>
          </a:prstGeom>
        </p:spPr>
      </p:pic>
    </p:spTree>
    <p:extLst>
      <p:ext uri="{BB962C8B-B14F-4D97-AF65-F5344CB8AC3E}">
        <p14:creationId xmlns:p14="http://schemas.microsoft.com/office/powerpoint/2010/main" val="124121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Fcs-N subgroup: Dark green Leafy vegetables</a:t>
            </a:r>
          </a:p>
        </p:txBody>
      </p:sp>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721814" y="1648318"/>
            <a:ext cx="5251584" cy="40301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Note that in the FCS-N module, the vegetables group has a subgroup, focusing on dark green leafy vegetables.</a:t>
            </a:r>
          </a:p>
          <a:p>
            <a:pPr marL="0" indent="0">
              <a:buFont typeface="Arial"/>
              <a:buNone/>
            </a:pPr>
            <a:endParaRPr lang="en-US" sz="1800" spc="60">
              <a:latin typeface="Open Sans"/>
              <a:ea typeface="Open Sans"/>
              <a:cs typeface="Open Sans"/>
            </a:endParaRPr>
          </a:p>
          <a:p>
            <a:pPr marL="0" indent="0">
              <a:buFont typeface="Arial"/>
              <a:buNone/>
            </a:pPr>
            <a:r>
              <a:rPr lang="en-US" sz="1800" spc="60">
                <a:latin typeface="Open Sans"/>
                <a:ea typeface="Open Sans"/>
                <a:cs typeface="Open Sans"/>
              </a:rPr>
              <a:t>Only very light-colored leaves, like iceberg lettuce and cabbage are not included in this sub-category.</a:t>
            </a:r>
          </a:p>
          <a:p>
            <a:pPr marL="0" indent="0">
              <a:buFont typeface="Arial"/>
              <a:buNone/>
            </a:pPr>
            <a:endParaRPr lang="en-US" sz="1800" spc="60">
              <a:latin typeface="Open Sans"/>
              <a:ea typeface="Open Sans"/>
              <a:cs typeface="Open Sans"/>
            </a:endParaRPr>
          </a:p>
          <a:p>
            <a:pPr marL="0" indent="0" algn="ctr">
              <a:buNone/>
            </a:pPr>
            <a:endParaRPr lang="en-GB" sz="1600" u="sng" spc="60">
              <a:latin typeface="Open Sans"/>
              <a:ea typeface="Open Sans"/>
              <a:cs typeface="Open Sans"/>
            </a:endParaRPr>
          </a:p>
          <a:p>
            <a:pPr marL="0" indent="0" algn="ctr">
              <a:buNone/>
            </a:pPr>
            <a:r>
              <a:rPr lang="en-GB" sz="1600" u="sng" spc="60">
                <a:latin typeface="Open Sans"/>
                <a:ea typeface="Open Sans"/>
                <a:cs typeface="Open Sans"/>
              </a:rPr>
              <a:t>Standard module example items</a:t>
            </a:r>
            <a:r>
              <a:rPr lang="en-GB" sz="1600" spc="60">
                <a:latin typeface="Open Sans"/>
                <a:ea typeface="Open Sans"/>
                <a:cs typeface="Open Sans"/>
              </a:rPr>
              <a:t>: </a:t>
            </a:r>
            <a:endParaRPr lang="en-GB" sz="1600" spc="60"/>
          </a:p>
          <a:p>
            <a:pPr marL="0" indent="0" algn="ctr">
              <a:buNone/>
            </a:pPr>
            <a:r>
              <a:rPr lang="en-GB" sz="1600" spc="60">
                <a:latin typeface="Open Sans"/>
                <a:ea typeface="Open Sans"/>
                <a:cs typeface="Open Sans"/>
              </a:rPr>
              <a:t>spinach, broccoli, amaranth and/or other dark green leaves, cassava leaves</a:t>
            </a:r>
            <a:endParaRPr lang="en-US" sz="1600" spc="60">
              <a:latin typeface="Open Sans"/>
              <a:ea typeface="Open Sans"/>
              <a:cs typeface="Open Sans"/>
            </a:endParaRPr>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p:txBody>
      </p:sp>
      <p:cxnSp>
        <p:nvCxnSpPr>
          <p:cNvPr id="2" name="Straight Arrow Connector 1">
            <a:extLst>
              <a:ext uri="{FF2B5EF4-FFF2-40B4-BE49-F238E27FC236}">
                <a16:creationId xmlns:a16="http://schemas.microsoft.com/office/drawing/2014/main" id="{398EF617-2401-ACFC-0C5C-A97A608C7CB1}"/>
              </a:ext>
            </a:extLst>
          </p:cNvPr>
          <p:cNvCxnSpPr>
            <a:cxnSpLocks/>
          </p:cNvCxnSpPr>
          <p:nvPr/>
        </p:nvCxnSpPr>
        <p:spPr>
          <a:xfrm>
            <a:off x="322892" y="463565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834612F-1E9A-D78F-48C0-1B22EC08E597}"/>
              </a:ext>
            </a:extLst>
          </p:cNvPr>
          <p:cNvPicPr>
            <a:picLocks noChangeAspect="1"/>
          </p:cNvPicPr>
          <p:nvPr/>
        </p:nvPicPr>
        <p:blipFill>
          <a:blip r:embed="rId3"/>
          <a:stretch>
            <a:fillRect/>
          </a:stretch>
        </p:blipFill>
        <p:spPr>
          <a:xfrm>
            <a:off x="6378033" y="1732177"/>
            <a:ext cx="5391150" cy="3511841"/>
          </a:xfrm>
          <a:prstGeom prst="rect">
            <a:avLst/>
          </a:prstGeom>
        </p:spPr>
      </p:pic>
      <p:sp>
        <p:nvSpPr>
          <p:cNvPr id="7" name="TextBox 1">
            <a:extLst>
              <a:ext uri="{FF2B5EF4-FFF2-40B4-BE49-F238E27FC236}">
                <a16:creationId xmlns:a16="http://schemas.microsoft.com/office/drawing/2014/main" id="{38FA448C-29BC-0854-B594-903C4ECFEB0A}"/>
              </a:ext>
            </a:extLst>
          </p:cNvPr>
          <p:cNvSpPr txBox="1"/>
          <p:nvPr/>
        </p:nvSpPr>
        <p:spPr>
          <a:xfrm>
            <a:off x="8403949" y="1317994"/>
            <a:ext cx="3686359" cy="828367"/>
          </a:xfrm>
          <a:prstGeom prst="rect">
            <a:avLst/>
          </a:prstGeom>
          <a:solidFill>
            <a:schemeClr val="accent5"/>
          </a:solidFill>
          <a:ln w="9525" cap="flat">
            <a:noFill/>
            <a:prstDash val="solid"/>
            <a:miter/>
          </a:ln>
        </p:spPr>
        <p:txBody>
          <a:bodyPr wrap="square" lIns="91440" tIns="45720" rIns="91440" bIns="45720" rtlCol="0" anchor="t">
            <a:spAutoFit/>
          </a:bodyPr>
          <a:lstStyle>
            <a:defPPr>
              <a:defRPr lang="it-IT"/>
            </a:defPPr>
            <a:lvl1pPr algn="ctr">
              <a:defRPr sz="1200" b="1">
                <a:solidFill>
                  <a:schemeClr val="accent2">
                    <a:lumMod val="75000"/>
                  </a:schemeClr>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If the household indicates that they have consumed vegetables in FCS, they will be asked about the frequency of consumption of this subgroup in the FCS-N.</a:t>
            </a:r>
          </a:p>
        </p:txBody>
      </p:sp>
      <p:sp>
        <p:nvSpPr>
          <p:cNvPr id="9" name="TextBox 1">
            <a:extLst>
              <a:ext uri="{FF2B5EF4-FFF2-40B4-BE49-F238E27FC236}">
                <a16:creationId xmlns:a16="http://schemas.microsoft.com/office/drawing/2014/main" id="{0699A660-59D6-CB4D-4B42-89830677B3F9}"/>
              </a:ext>
            </a:extLst>
          </p:cNvPr>
          <p:cNvSpPr txBox="1"/>
          <p:nvPr/>
        </p:nvSpPr>
        <p:spPr>
          <a:xfrm>
            <a:off x="2732333" y="6112230"/>
            <a:ext cx="7694062"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Parsley should be included only if consumed in sufficient quantities</a:t>
            </a:r>
          </a:p>
        </p:txBody>
      </p:sp>
      <p:pic>
        <p:nvPicPr>
          <p:cNvPr id="10" name="Graphic 2" descr="Warning with solid fill">
            <a:extLst>
              <a:ext uri="{FF2B5EF4-FFF2-40B4-BE49-F238E27FC236}">
                <a16:creationId xmlns:a16="http://schemas.microsoft.com/office/drawing/2014/main" id="{66F00CD3-5735-7FF8-3AFD-1AE1C79B90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72796" y="6305181"/>
            <a:ext cx="552819" cy="552819"/>
          </a:xfrm>
          <a:prstGeom prst="rect">
            <a:avLst/>
          </a:prstGeom>
        </p:spPr>
      </p:pic>
      <p:pic>
        <p:nvPicPr>
          <p:cNvPr id="3" name="Graphic 2" descr="Acquisition with solid fill">
            <a:extLst>
              <a:ext uri="{FF2B5EF4-FFF2-40B4-BE49-F238E27FC236}">
                <a16:creationId xmlns:a16="http://schemas.microsoft.com/office/drawing/2014/main" id="{F98EE411-1BBB-75F3-2500-2DC2DE35C9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31889" y="1225952"/>
            <a:ext cx="914400" cy="914400"/>
          </a:xfrm>
          <a:prstGeom prst="rect">
            <a:avLst/>
          </a:prstGeom>
        </p:spPr>
      </p:pic>
    </p:spTree>
    <p:extLst>
      <p:ext uri="{BB962C8B-B14F-4D97-AF65-F5344CB8AC3E}">
        <p14:creationId xmlns:p14="http://schemas.microsoft.com/office/powerpoint/2010/main" val="318365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6: fruits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2"/>
          <a:srcRect l="7491" r="7491"/>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AAA38D4-2F43-4C1E-80A9-DEFCED2DEB97}"/>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Fruits are considered edible parts of plants (e.g., seedbearing structures, flowers, buds, leaves, stems, shoots and roots), either cultivated or harvested from the wild. </a:t>
            </a:r>
          </a:p>
          <a:p>
            <a:pPr marL="0" indent="0">
              <a:buFont typeface="Arial"/>
              <a:buNone/>
            </a:pPr>
            <a:r>
              <a:rPr lang="en-US" sz="1800" spc="60">
                <a:latin typeface="Open Sans"/>
                <a:ea typeface="Open Sans"/>
                <a:cs typeface="Open Sans"/>
              </a:rPr>
              <a:t>They can be consumed in their raw state or a minimally processed form.</a:t>
            </a:r>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a:p>
            <a:pPr marL="0" indent="0" algn="ctr">
              <a:buNone/>
            </a:pPr>
            <a:r>
              <a:rPr lang="en-GB" sz="1600" u="sng" spc="60">
                <a:latin typeface="Open Sans"/>
                <a:ea typeface="Open Sans"/>
                <a:cs typeface="Open Sans"/>
              </a:rPr>
              <a:t>Standard module example items</a:t>
            </a:r>
            <a:r>
              <a:rPr lang="en-GB" sz="1600" spc="60">
                <a:latin typeface="Open Sans"/>
                <a:ea typeface="Open Sans"/>
                <a:cs typeface="Open Sans"/>
              </a:rPr>
              <a:t>: </a:t>
            </a:r>
            <a:endParaRPr lang="en-GB" sz="1600" spc="60"/>
          </a:p>
          <a:p>
            <a:pPr marL="0" indent="0" algn="ctr">
              <a:buNone/>
            </a:pPr>
            <a:r>
              <a:rPr lang="it-IT" sz="1800">
                <a:latin typeface="Calibri"/>
                <a:ea typeface="Calibri" panose="020F0502020204030204" pitchFamily="34" charset="0"/>
                <a:cs typeface="Open Sans"/>
              </a:rPr>
              <a:t>Bananas, apples, mango, papaya, apricot, peach, etc.</a:t>
            </a:r>
            <a:endParaRPr lang="en-US" sz="1800" spc="60">
              <a:latin typeface="Calibri"/>
              <a:cs typeface="Open Sans"/>
            </a:endParaRPr>
          </a:p>
        </p:txBody>
      </p:sp>
      <p:cxnSp>
        <p:nvCxnSpPr>
          <p:cNvPr id="5" name="Straight Arrow Connector 4">
            <a:extLst>
              <a:ext uri="{FF2B5EF4-FFF2-40B4-BE49-F238E27FC236}">
                <a16:creationId xmlns:a16="http://schemas.microsoft.com/office/drawing/2014/main" id="{7E864928-DE09-48D8-9D22-48CFA3A757D4}"/>
              </a:ext>
            </a:extLst>
          </p:cNvPr>
          <p:cNvCxnSpPr>
            <a:cxnSpLocks/>
          </p:cNvCxnSpPr>
          <p:nvPr/>
        </p:nvCxnSpPr>
        <p:spPr>
          <a:xfrm>
            <a:off x="311076" y="4652044"/>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A8F2E8D1-DFF1-3426-91ED-CAD8A2539164}"/>
              </a:ext>
            </a:extLst>
          </p:cNvPr>
          <p:cNvSpPr txBox="1"/>
          <p:nvPr/>
        </p:nvSpPr>
        <p:spPr>
          <a:xfrm>
            <a:off x="2070100" y="5791273"/>
            <a:ext cx="9528002"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Fruit that has been dried should be counted as a fruit.</a:t>
            </a:r>
          </a:p>
          <a:p>
            <a:pPr algn="ctr"/>
            <a:r>
              <a:rPr lang="en-US" sz="2000" b="1">
                <a:solidFill>
                  <a:schemeClr val="accent2">
                    <a:lumMod val="75000"/>
                  </a:schemeClr>
                </a:solidFill>
                <a:latin typeface="Open Sans"/>
                <a:ea typeface="Open Sans"/>
                <a:cs typeface="Open Sans"/>
              </a:rPr>
              <a:t>However, boxed/packaged fruit juice should be considered under sugars as they do not have the same nutritional value as in whole fresh form </a:t>
            </a:r>
            <a:endParaRPr lang="en-US">
              <a:solidFill>
                <a:schemeClr val="accent2">
                  <a:lumMod val="75000"/>
                </a:schemeClr>
              </a:solidFill>
            </a:endParaRPr>
          </a:p>
        </p:txBody>
      </p:sp>
      <p:pic>
        <p:nvPicPr>
          <p:cNvPr id="13" name="Graphic 2" descr="Warning with solid fill">
            <a:extLst>
              <a:ext uri="{FF2B5EF4-FFF2-40B4-BE49-F238E27FC236}">
                <a16:creationId xmlns:a16="http://schemas.microsoft.com/office/drawing/2014/main" id="{894EE4B2-36EB-77A7-5D0C-ED58DB7826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3690" y="6305181"/>
            <a:ext cx="552819" cy="552819"/>
          </a:xfrm>
          <a:prstGeom prst="rect">
            <a:avLst/>
          </a:prstGeom>
        </p:spPr>
      </p:pic>
    </p:spTree>
    <p:extLst>
      <p:ext uri="{BB962C8B-B14F-4D97-AF65-F5344CB8AC3E}">
        <p14:creationId xmlns:p14="http://schemas.microsoft.com/office/powerpoint/2010/main" val="54119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Fcs-N subgroup: Orange (Vitamin-A rich) Fruits</a:t>
            </a:r>
          </a:p>
        </p:txBody>
      </p:sp>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721814" y="1648318"/>
            <a:ext cx="5251584" cy="40301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Note that in the FCS-N module, the fruits group has a subgroup, focusing on vitamin-A-rich fruits. </a:t>
            </a:r>
          </a:p>
          <a:p>
            <a:pPr marL="0" indent="0">
              <a:buFont typeface="Arial"/>
              <a:buNone/>
            </a:pPr>
            <a:r>
              <a:rPr lang="en-US" sz="1800" spc="60">
                <a:latin typeface="Open Sans"/>
                <a:ea typeface="Open Sans"/>
                <a:cs typeface="Open Sans"/>
              </a:rPr>
              <a:t>This includes any fruits that are dark yellow or orange on the inside (except oranges themselves!).</a:t>
            </a:r>
          </a:p>
          <a:p>
            <a:pPr marL="0" indent="0">
              <a:buFont typeface="Arial"/>
              <a:buNone/>
            </a:pPr>
            <a:endParaRPr lang="en-US" sz="1800" spc="60">
              <a:latin typeface="Open Sans"/>
              <a:ea typeface="Open Sans"/>
              <a:cs typeface="Open Sans"/>
            </a:endParaRPr>
          </a:p>
          <a:p>
            <a:pPr marL="0" indent="0" algn="ctr">
              <a:buNone/>
            </a:pPr>
            <a:endParaRPr lang="en-GB" sz="1600" u="sng" spc="60">
              <a:latin typeface="Open Sans"/>
              <a:ea typeface="Open Sans"/>
              <a:cs typeface="Open Sans"/>
            </a:endParaRPr>
          </a:p>
          <a:p>
            <a:pPr marL="0" indent="0" algn="ctr">
              <a:buNone/>
            </a:pPr>
            <a:endParaRPr lang="en-GB" sz="1600" u="sng" spc="60">
              <a:latin typeface="Open Sans"/>
              <a:ea typeface="Open Sans"/>
              <a:cs typeface="Open Sans"/>
            </a:endParaRPr>
          </a:p>
          <a:p>
            <a:pPr marL="0" indent="0" algn="ctr">
              <a:buNone/>
            </a:pPr>
            <a:r>
              <a:rPr lang="en-GB" sz="1600" u="sng" spc="60">
                <a:latin typeface="Open Sans"/>
                <a:ea typeface="Open Sans"/>
                <a:cs typeface="Open Sans"/>
              </a:rPr>
              <a:t>Standard module example items</a:t>
            </a:r>
            <a:r>
              <a:rPr lang="en-GB" sz="1600" spc="60">
                <a:latin typeface="Open Sans"/>
                <a:ea typeface="Open Sans"/>
                <a:cs typeface="Open Sans"/>
              </a:rPr>
              <a:t>: </a:t>
            </a:r>
            <a:endParaRPr lang="en-GB" sz="1600" spc="60"/>
          </a:p>
          <a:p>
            <a:pPr marL="0" lvl="0" indent="0" algn="ctr" defTabSz="914400" rtl="0" eaLnBrk="1" latinLnBrk="0" hangingPunct="1">
              <a:lnSpc>
                <a:spcPct val="100000"/>
              </a:lnSpc>
              <a:buClr>
                <a:srgbClr val="000000"/>
              </a:buClr>
              <a:buSzPts val="800"/>
              <a:buFont typeface="Times New Roman" panose="02020603050405020304" pitchFamily="18" charset="0"/>
              <a:buNone/>
              <a:tabLst>
                <a:tab pos="228600" algn="l"/>
              </a:tabLst>
            </a:pPr>
            <a:r>
              <a:rPr lang="en-GB" sz="1600" spc="60">
                <a:latin typeface="Open Sans"/>
                <a:ea typeface="Open Sans"/>
                <a:cs typeface="Open Sans"/>
              </a:rPr>
              <a:t>mango, papaya, apricot, and peach </a:t>
            </a:r>
          </a:p>
          <a:p>
            <a:pPr marL="0" indent="0">
              <a:buNone/>
            </a:pPr>
            <a:endParaRPr lang="en-US" sz="1800" spc="60"/>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p:txBody>
      </p:sp>
      <p:cxnSp>
        <p:nvCxnSpPr>
          <p:cNvPr id="2" name="Straight Arrow Connector 1">
            <a:extLst>
              <a:ext uri="{FF2B5EF4-FFF2-40B4-BE49-F238E27FC236}">
                <a16:creationId xmlns:a16="http://schemas.microsoft.com/office/drawing/2014/main" id="{398EF617-2401-ACFC-0C5C-A97A608C7CB1}"/>
              </a:ext>
            </a:extLst>
          </p:cNvPr>
          <p:cNvCxnSpPr>
            <a:cxnSpLocks/>
          </p:cNvCxnSpPr>
          <p:nvPr/>
        </p:nvCxnSpPr>
        <p:spPr>
          <a:xfrm>
            <a:off x="272092" y="457215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CE79335-BB89-C257-9A80-6172DCE2B8B7}"/>
              </a:ext>
            </a:extLst>
          </p:cNvPr>
          <p:cNvPicPr>
            <a:picLocks noChangeAspect="1"/>
          </p:cNvPicPr>
          <p:nvPr/>
        </p:nvPicPr>
        <p:blipFill>
          <a:blip r:embed="rId3"/>
          <a:stretch>
            <a:fillRect/>
          </a:stretch>
        </p:blipFill>
        <p:spPr>
          <a:xfrm>
            <a:off x="6218604" y="1888510"/>
            <a:ext cx="4958219" cy="3323716"/>
          </a:xfrm>
          <a:prstGeom prst="rect">
            <a:avLst/>
          </a:prstGeom>
        </p:spPr>
      </p:pic>
      <p:sp>
        <p:nvSpPr>
          <p:cNvPr id="7" name="TextBox 1">
            <a:extLst>
              <a:ext uri="{FF2B5EF4-FFF2-40B4-BE49-F238E27FC236}">
                <a16:creationId xmlns:a16="http://schemas.microsoft.com/office/drawing/2014/main" id="{BFFE0F68-BDF3-1FF8-9140-A98A3348DAFE}"/>
              </a:ext>
            </a:extLst>
          </p:cNvPr>
          <p:cNvSpPr txBox="1"/>
          <p:nvPr/>
        </p:nvSpPr>
        <p:spPr>
          <a:xfrm>
            <a:off x="2037173" y="6141585"/>
            <a:ext cx="8117653"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Do not count oranges, tangerines, or other orange citrus fruits. Mango and papaya must be ripe (orange on the inside).</a:t>
            </a:r>
          </a:p>
        </p:txBody>
      </p:sp>
      <p:pic>
        <p:nvPicPr>
          <p:cNvPr id="9" name="Graphic 2" descr="Warning with solid fill">
            <a:extLst>
              <a:ext uri="{FF2B5EF4-FFF2-40B4-BE49-F238E27FC236}">
                <a16:creationId xmlns:a16="http://schemas.microsoft.com/office/drawing/2014/main" id="{C0C4ECE9-31D3-4912-A9B1-CF8F74A380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8416" y="5942709"/>
            <a:ext cx="552819" cy="552819"/>
          </a:xfrm>
          <a:prstGeom prst="rect">
            <a:avLst/>
          </a:prstGeom>
        </p:spPr>
      </p:pic>
      <p:sp>
        <p:nvSpPr>
          <p:cNvPr id="10" name="TextBox 1">
            <a:extLst>
              <a:ext uri="{FF2B5EF4-FFF2-40B4-BE49-F238E27FC236}">
                <a16:creationId xmlns:a16="http://schemas.microsoft.com/office/drawing/2014/main" id="{8C7A8D2E-E674-38AB-52CA-672058A01209}"/>
              </a:ext>
            </a:extLst>
          </p:cNvPr>
          <p:cNvSpPr txBox="1"/>
          <p:nvPr/>
        </p:nvSpPr>
        <p:spPr>
          <a:xfrm>
            <a:off x="8403949" y="1317994"/>
            <a:ext cx="3686359" cy="828367"/>
          </a:xfrm>
          <a:prstGeom prst="rect">
            <a:avLst/>
          </a:prstGeom>
          <a:solidFill>
            <a:schemeClr val="accent5"/>
          </a:solidFill>
          <a:ln w="9525" cap="flat">
            <a:noFill/>
            <a:prstDash val="solid"/>
            <a:miter/>
          </a:ln>
        </p:spPr>
        <p:txBody>
          <a:bodyPr wrap="square" lIns="91440" tIns="45720" rIns="91440" bIns="45720" rtlCol="0" anchor="t">
            <a:spAutoFit/>
          </a:bodyPr>
          <a:lstStyle>
            <a:defPPr>
              <a:defRPr lang="it-IT"/>
            </a:defPPr>
            <a:lvl1pPr algn="ctr">
              <a:defRPr sz="1200" b="1">
                <a:solidFill>
                  <a:schemeClr val="accent2">
                    <a:lumMod val="75000"/>
                  </a:schemeClr>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If the household indicates that they have consumed fruits in FCS, they will be asked about the frequency of consumption of this subgroup in the FCS-N.</a:t>
            </a:r>
          </a:p>
        </p:txBody>
      </p:sp>
      <p:pic>
        <p:nvPicPr>
          <p:cNvPr id="3" name="Graphic 2" descr="Acquisition with solid fill">
            <a:extLst>
              <a:ext uri="{FF2B5EF4-FFF2-40B4-BE49-F238E27FC236}">
                <a16:creationId xmlns:a16="http://schemas.microsoft.com/office/drawing/2014/main" id="{E8F7191A-AB86-4FBF-7187-FA8E138F91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31889" y="1225952"/>
            <a:ext cx="914400" cy="914400"/>
          </a:xfrm>
          <a:prstGeom prst="rect">
            <a:avLst/>
          </a:prstGeom>
        </p:spPr>
      </p:pic>
    </p:spTree>
    <p:extLst>
      <p:ext uri="{BB962C8B-B14F-4D97-AF65-F5344CB8AC3E}">
        <p14:creationId xmlns:p14="http://schemas.microsoft.com/office/powerpoint/2010/main" val="39036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7: OILs and fats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rotWithShape="1">
          <a:blip r:embed="rId3"/>
          <a:srcRect t="5892" b="3784"/>
          <a:stretch/>
        </p:blipFill>
        <p:spPr bwMode="auto">
          <a:xfrm>
            <a:off x="6243182" y="1520845"/>
            <a:ext cx="5293144" cy="35857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0B842559-7DCD-4F02-92D3-A8CB7542BA7C}"/>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t>Butter is considered a solid saturated fat, and oil is considered a liquid unsaturated fat. </a:t>
            </a:r>
          </a:p>
          <a:p>
            <a:pPr marL="0" indent="0">
              <a:buFont typeface="Arial"/>
              <a:buNone/>
            </a:pPr>
            <a:endParaRPr lang="en-US" sz="1800" spc="60"/>
          </a:p>
          <a:p>
            <a:pPr marL="0" indent="0">
              <a:buFont typeface="Arial"/>
              <a:buNone/>
            </a:pPr>
            <a:r>
              <a:rPr lang="en-US" sz="1800" spc="60"/>
              <a:t>Oil is generally healthier compared to fats/butter, but both are counted in the FCS module. </a:t>
            </a:r>
          </a:p>
          <a:p>
            <a:pPr marL="0" indent="0">
              <a:buFont typeface="Arial"/>
              <a:buNone/>
            </a:pPr>
            <a:endParaRPr lang="en-US" sz="1800" spc="60"/>
          </a:p>
          <a:p>
            <a:pPr marL="0" indent="0" algn="ctr">
              <a:buNone/>
            </a:pPr>
            <a:r>
              <a:rPr lang="en-GB" sz="1600" u="sng" spc="60"/>
              <a:t>Standard module example items</a:t>
            </a:r>
            <a:r>
              <a:rPr lang="en-GB" sz="1600" spc="60"/>
              <a:t>: </a:t>
            </a:r>
          </a:p>
          <a:p>
            <a:pPr marL="0" indent="0" algn="ctr">
              <a:buNone/>
            </a:pPr>
            <a:r>
              <a:rPr lang="en-US" sz="1800">
                <a:latin typeface="Calibri" panose="020F0502020204030204" pitchFamily="34" charset="0"/>
                <a:ea typeface="Calibri" panose="020F0502020204030204" pitchFamily="34" charset="0"/>
              </a:rPr>
              <a:t>Vegetable oil, palm oil, ghee, butter, margarine, and other fats/oils.</a:t>
            </a:r>
            <a:endParaRPr lang="en-US" sz="1800" spc="60"/>
          </a:p>
        </p:txBody>
      </p:sp>
      <p:cxnSp>
        <p:nvCxnSpPr>
          <p:cNvPr id="5" name="Straight Arrow Connector 4">
            <a:extLst>
              <a:ext uri="{FF2B5EF4-FFF2-40B4-BE49-F238E27FC236}">
                <a16:creationId xmlns:a16="http://schemas.microsoft.com/office/drawing/2014/main" id="{78F1AE03-C1A6-48F5-A77C-620F2F716EA3}"/>
              </a:ext>
            </a:extLst>
          </p:cNvPr>
          <p:cNvCxnSpPr>
            <a:cxnSpLocks/>
          </p:cNvCxnSpPr>
          <p:nvPr/>
        </p:nvCxnSpPr>
        <p:spPr>
          <a:xfrm>
            <a:off x="234845" y="430807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84931D-B24E-D327-9D9D-61B11DC2BDAF}"/>
              </a:ext>
            </a:extLst>
          </p:cNvPr>
          <p:cNvSpPr txBox="1"/>
          <p:nvPr/>
        </p:nvSpPr>
        <p:spPr>
          <a:xfrm>
            <a:off x="255627" y="5233794"/>
            <a:ext cx="11680745" cy="163121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Deeply fried snacks, (e.g., potato chips, doughnuts, samosas) should be counted as oils &amp; fats. Further, deeply fried foods (e.g., fried fish, chicken or vegetables or potatoes) should be counted as (fish, chicken, vegetables, roots and tubers, respectively), but also the oil for frying should be counted here. Meanwhile, any quantity (even small amounts) consumed by the majority of the household should be counted – e.g. a dash of oil in a dish.</a:t>
            </a:r>
          </a:p>
        </p:txBody>
      </p:sp>
      <p:pic>
        <p:nvPicPr>
          <p:cNvPr id="7" name="Graphic 2" descr="Warning with solid fill">
            <a:extLst>
              <a:ext uri="{FF2B5EF4-FFF2-40B4-BE49-F238E27FC236}">
                <a16:creationId xmlns:a16="http://schemas.microsoft.com/office/drawing/2014/main" id="{B709E0D3-F942-B7BA-1A11-449371AF3F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345692"/>
            <a:ext cx="552819" cy="552819"/>
          </a:xfrm>
          <a:prstGeom prst="rect">
            <a:avLst/>
          </a:prstGeom>
        </p:spPr>
      </p:pic>
    </p:spTree>
    <p:extLst>
      <p:ext uri="{BB962C8B-B14F-4D97-AF65-F5344CB8AC3E}">
        <p14:creationId xmlns:p14="http://schemas.microsoft.com/office/powerpoint/2010/main" val="285940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8: Sugar &amp; sweets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5892" b="5892"/>
          <a:stretch/>
        </p:blipFill>
        <p:spPr bwMode="auto">
          <a:xfrm>
            <a:off x="6033142" y="1648318"/>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71422920-7F85-4556-A08D-F3885A542745}"/>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a:latin typeface="Open Sans"/>
                <a:ea typeface="Open Sans"/>
                <a:cs typeface="Open Sans"/>
              </a:rPr>
              <a:t>Sugar and sweets are soluble carbohydrates and are high in glucose. </a:t>
            </a:r>
            <a:endParaRPr lang="en-US" sz="1800" spc="60"/>
          </a:p>
          <a:p>
            <a:pPr marL="0" indent="0">
              <a:buFont typeface="Arial"/>
              <a:buNone/>
            </a:pPr>
            <a:endParaRPr lang="en-US" sz="1800" spc="60"/>
          </a:p>
          <a:p>
            <a:pPr marL="0" indent="0">
              <a:buNone/>
            </a:pPr>
            <a:r>
              <a:rPr lang="en-US" sz="1800" spc="60">
                <a:latin typeface="Open Sans"/>
                <a:ea typeface="Open Sans"/>
                <a:cs typeface="Open Sans"/>
              </a:rPr>
              <a:t>All types of sweeteners and desserts are counted in this FCS food group. </a:t>
            </a:r>
            <a:endParaRPr lang="en-US" sz="1800" spc="60"/>
          </a:p>
          <a:p>
            <a:pPr marL="0" indent="0">
              <a:buFont typeface="Arial"/>
              <a:buNone/>
            </a:pPr>
            <a:endParaRPr lang="en-US" sz="1800" spc="60"/>
          </a:p>
          <a:p>
            <a:pPr marL="0" indent="0" algn="ctr">
              <a:buNone/>
            </a:pPr>
            <a:endParaRPr lang="en-GB" sz="1600" spc="60"/>
          </a:p>
          <a:p>
            <a:pPr marL="0" indent="0" algn="ctr">
              <a:buNone/>
            </a:pPr>
            <a:r>
              <a:rPr lang="en-GB" sz="1600" u="sng" spc="60">
                <a:latin typeface="Open Sans"/>
                <a:ea typeface="Open Sans"/>
                <a:cs typeface="Open Sans"/>
              </a:rPr>
              <a:t>Standard module example items</a:t>
            </a:r>
            <a:r>
              <a:rPr lang="en-GB" sz="1600" spc="60">
                <a:latin typeface="Open Sans"/>
                <a:ea typeface="Open Sans"/>
                <a:cs typeface="Open Sans"/>
              </a:rPr>
              <a:t>: </a:t>
            </a:r>
            <a:endParaRPr lang="en-GB" sz="1600" spc="60"/>
          </a:p>
          <a:p>
            <a:pPr marL="0" indent="0" algn="ctr">
              <a:buNone/>
            </a:pPr>
            <a:r>
              <a:rPr lang="en-GB" sz="1800">
                <a:effectLst/>
                <a:latin typeface="Calibri" panose="020F0502020204030204" pitchFamily="34" charset="0"/>
                <a:ea typeface="Calibri" panose="020F0502020204030204" pitchFamily="34" charset="0"/>
              </a:rPr>
              <a:t>sugar, honey, jam, candy, chocolate, biscuits/cookies, pastries, cakes, ice cream, and other sweets</a:t>
            </a:r>
            <a:endParaRPr lang="en-US" sz="1600" spc="60">
              <a:latin typeface="Open Sans"/>
              <a:ea typeface="Open Sans"/>
              <a:cs typeface="Open Sans"/>
            </a:endParaRPr>
          </a:p>
        </p:txBody>
      </p:sp>
      <p:cxnSp>
        <p:nvCxnSpPr>
          <p:cNvPr id="5" name="Straight Arrow Connector 4">
            <a:extLst>
              <a:ext uri="{FF2B5EF4-FFF2-40B4-BE49-F238E27FC236}">
                <a16:creationId xmlns:a16="http://schemas.microsoft.com/office/drawing/2014/main" id="{2C1CCE7D-386B-41FA-AD64-75E901F08857}"/>
              </a:ext>
            </a:extLst>
          </p:cNvPr>
          <p:cNvCxnSpPr>
            <a:cxnSpLocks/>
          </p:cNvCxnSpPr>
          <p:nvPr/>
        </p:nvCxnSpPr>
        <p:spPr>
          <a:xfrm>
            <a:off x="262554" y="4160293"/>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6320178F-49C3-B0A5-5585-ECBA2F96F4B7}"/>
              </a:ext>
            </a:extLst>
          </p:cNvPr>
          <p:cNvSpPr txBox="1"/>
          <p:nvPr/>
        </p:nvSpPr>
        <p:spPr>
          <a:xfrm>
            <a:off x="2998731" y="5779509"/>
            <a:ext cx="7874000" cy="1039191"/>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Includes very sugary drinks (e.g. soda and sugary tea). Like oil/fat, any amount of sugar and sweets consumed by the majority of the household should be counted. </a:t>
            </a:r>
          </a:p>
        </p:txBody>
      </p:sp>
      <p:pic>
        <p:nvPicPr>
          <p:cNvPr id="7" name="Graphic 2" descr="Warning with solid fill">
            <a:extLst>
              <a:ext uri="{FF2B5EF4-FFF2-40B4-BE49-F238E27FC236}">
                <a16:creationId xmlns:a16="http://schemas.microsoft.com/office/drawing/2014/main" id="{04936D14-5F83-3F3B-BCFB-FE150F5AB3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76530" y="6299104"/>
            <a:ext cx="552819" cy="552819"/>
          </a:xfrm>
          <a:prstGeom prst="rect">
            <a:avLst/>
          </a:prstGeom>
        </p:spPr>
      </p:pic>
      <p:sp>
        <p:nvSpPr>
          <p:cNvPr id="2" name="Speech Bubble: Oval 1">
            <a:extLst>
              <a:ext uri="{FF2B5EF4-FFF2-40B4-BE49-F238E27FC236}">
                <a16:creationId xmlns:a16="http://schemas.microsoft.com/office/drawing/2014/main" id="{181940E5-85C5-8840-CF5D-AD5D767336EB}"/>
              </a:ext>
            </a:extLst>
          </p:cNvPr>
          <p:cNvSpPr/>
          <p:nvPr/>
        </p:nvSpPr>
        <p:spPr>
          <a:xfrm>
            <a:off x="8870759" y="777094"/>
            <a:ext cx="3249599" cy="1282353"/>
          </a:xfrm>
          <a:prstGeom prst="wedgeEllipseCallout">
            <a:avLst>
              <a:gd name="adj1" fmla="val -110421"/>
              <a:gd name="adj2" fmla="val 4640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E"/>
                </a:solidFill>
                <a:latin typeface="Open Sans"/>
                <a:ea typeface="Open Sans"/>
                <a:cs typeface="Open Sans"/>
              </a:rPr>
              <a:t>Note that honey, dates,  and other sweets should be counted as well</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582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group 9: condiments &amp; spices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11721" b="11721"/>
          <a:stretch/>
        </p:blipFill>
        <p:spPr bwMode="auto">
          <a:xfrm>
            <a:off x="6243184" y="1648319"/>
            <a:ext cx="5633506" cy="372727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885383" y="1648319"/>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Condiments are supplemental ingredients (such as a sauce or powder) that are added to enhance the </a:t>
            </a:r>
            <a:r>
              <a:rPr lang="en-US" sz="1800" spc="60" err="1">
                <a:latin typeface="Open Sans"/>
                <a:ea typeface="Open Sans"/>
                <a:cs typeface="Open Sans"/>
              </a:rPr>
              <a:t>flavour</a:t>
            </a:r>
            <a:r>
              <a:rPr lang="en-US" sz="1800" spc="60">
                <a:latin typeface="Open Sans"/>
                <a:ea typeface="Open Sans"/>
                <a:cs typeface="Open Sans"/>
              </a:rPr>
              <a:t>, improve taste, or complement the dish, but cannot be considered a standalone dish. </a:t>
            </a:r>
          </a:p>
          <a:p>
            <a:pPr marL="0" indent="0">
              <a:buNone/>
            </a:pPr>
            <a:r>
              <a:rPr lang="en-US" sz="1800" spc="60">
                <a:latin typeface="Open Sans"/>
                <a:ea typeface="Open Sans"/>
                <a:cs typeface="Open Sans"/>
              </a:rPr>
              <a:t>The condiments food group is mainly included to help capture foods consumed in very small quantities and avoid inclusion under nutritious food groups. </a:t>
            </a:r>
          </a:p>
          <a:p>
            <a:pPr marL="0" indent="0">
              <a:buNone/>
            </a:pPr>
            <a:endParaRPr lang="en-US" sz="1800" spc="60"/>
          </a:p>
          <a:p>
            <a:pPr marL="0" indent="0" algn="ctr">
              <a:buNone/>
            </a:pPr>
            <a:r>
              <a:rPr lang="en-GB" sz="1600" u="sng" spc="60">
                <a:latin typeface="Open Sans"/>
                <a:ea typeface="Open Sans"/>
                <a:cs typeface="Open Sans"/>
              </a:rPr>
              <a:t>Standard module example items</a:t>
            </a:r>
            <a:r>
              <a:rPr lang="en-GB" sz="1600" spc="60">
                <a:latin typeface="Open Sans"/>
                <a:ea typeface="Open Sans"/>
                <a:cs typeface="Open Sans"/>
              </a:rPr>
              <a:t>: </a:t>
            </a:r>
            <a:endParaRPr lang="en-GB" sz="1600" spc="60"/>
          </a:p>
          <a:p>
            <a:pPr marL="0" indent="0" algn="ctr">
              <a:buNone/>
            </a:pPr>
            <a:r>
              <a:rPr lang="en-GB" sz="1800">
                <a:effectLst/>
                <a:latin typeface="Calibri" panose="020F0502020204030204" pitchFamily="34" charset="0"/>
                <a:ea typeface="Calibri" panose="020F0502020204030204" pitchFamily="34" charset="0"/>
              </a:rPr>
              <a:t>tea, coffee, cocoa powder, salt, garlic, spices, yeast, tomato paste</a:t>
            </a:r>
            <a:endParaRPr lang="en-US" sz="1800" b="1">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7ED488F7-6B47-4958-8F7B-7775B7DC78F4}"/>
              </a:ext>
            </a:extLst>
          </p:cNvPr>
          <p:cNvCxnSpPr>
            <a:cxnSpLocks/>
          </p:cNvCxnSpPr>
          <p:nvPr/>
        </p:nvCxnSpPr>
        <p:spPr>
          <a:xfrm>
            <a:off x="286293" y="4644549"/>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32AD0B-548E-A7FD-E02B-8C19F7C6419E}"/>
              </a:ext>
            </a:extLst>
          </p:cNvPr>
          <p:cNvSpPr txBox="1"/>
          <p:nvPr/>
        </p:nvSpPr>
        <p:spPr>
          <a:xfrm>
            <a:off x="3399514" y="5842337"/>
            <a:ext cx="6164682"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 Condiments such as small amounts of meat or fish and milk are used to adjust the taste of foods or drinks</a:t>
            </a:r>
          </a:p>
        </p:txBody>
      </p:sp>
      <p:pic>
        <p:nvPicPr>
          <p:cNvPr id="7" name="Graphic 2" descr="Warning with solid fill">
            <a:extLst>
              <a:ext uri="{FF2B5EF4-FFF2-40B4-BE49-F238E27FC236}">
                <a16:creationId xmlns:a16="http://schemas.microsoft.com/office/drawing/2014/main" id="{387DE13C-A938-43D3-71F9-93AE7501E1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23104" y="6073758"/>
            <a:ext cx="552819" cy="552819"/>
          </a:xfrm>
          <a:prstGeom prst="rect">
            <a:avLst/>
          </a:prstGeom>
        </p:spPr>
      </p:pic>
    </p:spTree>
    <p:extLst>
      <p:ext uri="{BB962C8B-B14F-4D97-AF65-F5344CB8AC3E}">
        <p14:creationId xmlns:p14="http://schemas.microsoft.com/office/powerpoint/2010/main" val="278169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ct val="70041"/>
              </a:lnSpc>
            </a:pPr>
            <a:r>
              <a:rPr lang="en-GB" sz="4600" b="0">
                <a:solidFill>
                  <a:srgbClr val="FFFFFE"/>
                </a:solidFill>
                <a:latin typeface="HALDEN SOLID"/>
                <a:ea typeface="Open Sans Extrabold"/>
                <a:cs typeface="Open Sans Extrabold"/>
              </a:rPr>
              <a:t>question: </a:t>
            </a:r>
          </a:p>
          <a:p>
            <a:pPr algn="ctr">
              <a:lnSpc>
                <a:spcPct val="89497"/>
              </a:lnSpc>
            </a:pPr>
            <a:r>
              <a:rPr lang="en-GB" b="0">
                <a:solidFill>
                  <a:srgbClr val="FFFFFE"/>
                </a:solidFill>
                <a:latin typeface="HALDEN SOLID"/>
                <a:ea typeface="Open Sans Extrabold"/>
                <a:cs typeface="Open Sans Extrabold"/>
              </a:rPr>
              <a:t>can you think of other examples of food items for OUR context?</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a:p>
            <a:pPr>
              <a:lnSpc>
                <a:spcPct val="111100"/>
              </a:lnSpc>
            </a:pP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1957331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a:ea typeface="Open Sans Extrabold"/>
                <a:cs typeface="Open Sans Extrabold"/>
              </a:rPr>
              <a:t>Food sources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27555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Own Production</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6040959" y="1541591"/>
            <a:ext cx="5728223" cy="3816429"/>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434932" y="5081021"/>
            <a:ext cx="2505700" cy="276999"/>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 WFP/</a:t>
            </a:r>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Arete</a:t>
            </a:r>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/Fredrik </a:t>
            </a:r>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Lerneryd</a:t>
            </a:r>
            <a:endPar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8" y="1541591"/>
            <a:ext cx="5289382" cy="4801314"/>
          </a:xfrm>
          <a:prstGeom prst="rect">
            <a:avLst/>
          </a:prstGeom>
          <a:solidFill>
            <a:srgbClr val="FFFFFE"/>
          </a:solidFill>
        </p:spPr>
        <p:txBody>
          <a:bodyPr wrap="square">
            <a:spAutoFit/>
          </a:bodyPr>
          <a:lstStyle/>
          <a:p>
            <a:pPr marL="285750" indent="-285750">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All food groups could be produced and sourced using own production, though some are more obvious and frequent than others. </a:t>
            </a:r>
          </a:p>
          <a:p>
            <a:pPr marL="285750" indent="-285750">
              <a:buFont typeface="Wingdings" panose="05000000000000000000" pitchFamily="2" charset="2"/>
              <a:buChar char="v"/>
              <a:tabLst>
                <a:tab pos="5941060" algn="l"/>
              </a:tabLst>
            </a:pPr>
            <a:endParaRPr lang="en-GB" sz="1800">
              <a:effectLst/>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Includes all agricultural crops, fruit trees, vegetable gardens, animal husbandry, aquaculture, apiculture (honey), etc. </a:t>
            </a:r>
          </a:p>
          <a:p>
            <a:pPr marL="285750" indent="-285750">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Depending on the scale and diversity of production and setting (urban/rural) this could indicate some level of self-reliance/ self-sufficiency. </a:t>
            </a:r>
          </a:p>
          <a:p>
            <a:pPr marL="285750" indent="-285750">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a:latin typeface="Open Sans" panose="020B0606030504020204" pitchFamily="34" charset="0"/>
                <a:ea typeface="Calibri" panose="020F0502020204030204" pitchFamily="34" charset="0"/>
                <a:cs typeface="Arial" panose="020B0604020202020204" pitchFamily="34" charset="0"/>
              </a:rPr>
              <a:t>O</a:t>
            </a:r>
            <a:r>
              <a:rPr lang="en-GB" sz="1800">
                <a:effectLst/>
                <a:latin typeface="Open Sans" panose="020B0606030504020204" pitchFamily="34" charset="0"/>
                <a:ea typeface="Calibri" panose="020F0502020204030204" pitchFamily="34" charset="0"/>
                <a:cs typeface="Arial" panose="020B0604020202020204" pitchFamily="34" charset="0"/>
              </a:rPr>
              <a:t>r could indicate a lack of resilience if heavily dependent on own production for many food groups and lack the cash to purchase other foods. </a:t>
            </a:r>
            <a:endParaRPr lang="fr-FR" sz="20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99135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10958"/>
              </a:lnSpc>
              <a:buNone/>
            </a:pPr>
            <a:endParaRPr lang="en-US" spc="60"/>
          </a:p>
          <a:p>
            <a:pPr>
              <a:lnSpc>
                <a:spcPct val="90000"/>
              </a:lnSpc>
              <a:buFont typeface="Wingdings" panose="05000000000000000000" pitchFamily="2" charset="2"/>
              <a:buChar char="v"/>
            </a:pPr>
            <a:r>
              <a:rPr lang="en-US" sz="2400" spc="60"/>
              <a:t>Discuss the objectives of the module, i.e., to gain information on the food consumption of households in the targeted population. </a:t>
            </a:r>
          </a:p>
          <a:p>
            <a:pPr marL="0" indent="0">
              <a:lnSpc>
                <a:spcPct val="90000"/>
              </a:lnSpc>
              <a:buNone/>
            </a:pPr>
            <a:endParaRPr lang="en-US" sz="2400" spc="60"/>
          </a:p>
          <a:p>
            <a:pPr>
              <a:lnSpc>
                <a:spcPct val="90000"/>
              </a:lnSpc>
              <a:buFont typeface="Wingdings" panose="05000000000000000000" pitchFamily="2" charset="2"/>
              <a:buChar char="v"/>
            </a:pPr>
            <a:r>
              <a:rPr lang="en-US" sz="2400" spc="60"/>
              <a:t>Explain the role of this indicator in food insecurity figures and the use of information, internally and externally. </a:t>
            </a:r>
          </a:p>
          <a:p>
            <a:pPr marL="0" indent="0">
              <a:lnSpc>
                <a:spcPct val="90000"/>
              </a:lnSpc>
              <a:buNone/>
            </a:pPr>
            <a:endParaRPr lang="en-US" sz="2400" spc="60"/>
          </a:p>
          <a:p>
            <a:pPr>
              <a:lnSpc>
                <a:spcPct val="90000"/>
              </a:lnSpc>
              <a:buFont typeface="Wingdings" panose="05000000000000000000" pitchFamily="2" charset="2"/>
              <a:buChar char="v"/>
            </a:pPr>
            <a:r>
              <a:rPr lang="en-US" sz="2400" spc="60"/>
              <a:t>This gives the enumerators a clear understanding of the importance of the data they would be soon collecting. </a:t>
            </a:r>
            <a:endParaRPr lang="en-GB" sz="24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training instructions 1</a:t>
            </a:r>
          </a:p>
        </p:txBody>
      </p:sp>
    </p:spTree>
    <p:extLst>
      <p:ext uri="{BB962C8B-B14F-4D97-AF65-F5344CB8AC3E}">
        <p14:creationId xmlns:p14="http://schemas.microsoft.com/office/powerpoint/2010/main" val="2063935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Fishing &amp; Hunting</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615210" y="1541591"/>
            <a:ext cx="6153972" cy="4100084"/>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333898"/>
            <a:ext cx="2505700" cy="307777"/>
          </a:xfrm>
          <a:prstGeom prst="rect">
            <a:avLst/>
          </a:prstGeom>
          <a:noFill/>
        </p:spPr>
        <p:txBody>
          <a:bodyPr wrap="square" rtlCol="0">
            <a:spAutoFit/>
          </a:bodyPr>
          <a:lstStyle>
            <a:defPPr>
              <a:defRPr lang="it-IT"/>
            </a:defPPr>
            <a:lvl1pPr>
              <a:defRPr sz="1200">
                <a:solidFill>
                  <a:srgbClr val="FFFFFE"/>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WFP/</a:t>
            </a:r>
            <a:r>
              <a:rPr lang="fr-FR" err="1"/>
              <a:t>Arete</a:t>
            </a:r>
            <a:r>
              <a:rPr lang="fr-FR"/>
              <a:t>/Siegfried </a:t>
            </a:r>
            <a:r>
              <a:rPr lang="fr-FR" err="1"/>
              <a:t>Modola</a:t>
            </a:r>
            <a:endParaRPr lang="fr-F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416320"/>
          </a:xfrm>
          <a:prstGeom prst="rect">
            <a:avLst/>
          </a:prstGeom>
          <a:noFill/>
        </p:spPr>
        <p:txBody>
          <a:bodyPr wrap="square">
            <a:spAutoFit/>
          </a:bodyPr>
          <a:lstStyle/>
          <a:p>
            <a:pPr marL="285750" indent="-285750">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Only applicable to protein sources like meat and fish</a:t>
            </a:r>
          </a:p>
          <a:p>
            <a:pPr marL="285750" indent="-285750">
              <a:buFont typeface="Wingdings" panose="05000000000000000000" pitchFamily="2" charset="2"/>
              <a:buChar char="v"/>
              <a:tabLst>
                <a:tab pos="5941060" algn="l"/>
              </a:tabLst>
            </a:pPr>
            <a:endParaRPr lang="en-GB" sz="1800">
              <a:effectLst/>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Depending on the context/setting (coastal/urban/rural), this could indicate contextual habits/preferences and a level of self-reliance (a choice) </a:t>
            </a:r>
          </a:p>
          <a:p>
            <a:pPr marL="285750" indent="-285750">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a:latin typeface="Open Sans" panose="020B0606030504020204" pitchFamily="34" charset="0"/>
                <a:ea typeface="Calibri" panose="020F0502020204030204" pitchFamily="34" charset="0"/>
                <a:cs typeface="Arial" panose="020B0604020202020204" pitchFamily="34" charset="0"/>
              </a:rPr>
              <a:t>O</a:t>
            </a:r>
            <a:r>
              <a:rPr lang="en-GB" sz="1800">
                <a:effectLst/>
                <a:latin typeface="Open Sans" panose="020B0606030504020204" pitchFamily="34" charset="0"/>
                <a:ea typeface="Calibri" panose="020F0502020204030204" pitchFamily="34" charset="0"/>
                <a:cs typeface="Arial" panose="020B0604020202020204" pitchFamily="34" charset="0"/>
              </a:rPr>
              <a:t>r could indicate a level of despair, searching for protein sources (meat or fish) that is available in the wild (usually free or with minimal cost).</a:t>
            </a:r>
            <a:endParaRPr lang="fr-FR" sz="2000">
              <a:effectLst/>
              <a:latin typeface="Verdana" panose="020B060403050404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E3BA3748-6597-E091-A05F-B1EECB8D591C}"/>
              </a:ext>
            </a:extLst>
          </p:cNvPr>
          <p:cNvGrpSpPr/>
          <p:nvPr/>
        </p:nvGrpSpPr>
        <p:grpSpPr>
          <a:xfrm>
            <a:off x="2094183" y="5210784"/>
            <a:ext cx="4967021" cy="769100"/>
            <a:chOff x="3832115" y="4836950"/>
            <a:chExt cx="4967021" cy="813672"/>
          </a:xfrm>
        </p:grpSpPr>
        <p:sp>
          <p:nvSpPr>
            <p:cNvPr id="3" name="TextBox 1">
              <a:extLst>
                <a:ext uri="{FF2B5EF4-FFF2-40B4-BE49-F238E27FC236}">
                  <a16:creationId xmlns:a16="http://schemas.microsoft.com/office/drawing/2014/main" id="{E75B0D85-5AAE-9BA5-8167-21B66E0B2CFE}"/>
                </a:ext>
              </a:extLst>
            </p:cNvPr>
            <p:cNvSpPr txBox="1"/>
            <p:nvPr/>
          </p:nvSpPr>
          <p:spPr>
            <a:xfrm>
              <a:off x="3832115" y="4836950"/>
              <a:ext cx="4690612" cy="61866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Verify that the source indicated makes sense, noting that this only applies to protein sources.</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3B66106D-110E-44B1-57B4-CACF2597E9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317" y="5097803"/>
              <a:ext cx="552819" cy="552819"/>
            </a:xfrm>
            <a:prstGeom prst="rect">
              <a:avLst/>
            </a:prstGeom>
          </p:spPr>
        </p:pic>
      </p:grpSp>
    </p:spTree>
    <p:extLst>
      <p:ext uri="{BB962C8B-B14F-4D97-AF65-F5344CB8AC3E}">
        <p14:creationId xmlns:p14="http://schemas.microsoft.com/office/powerpoint/2010/main" val="175677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Gathering</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628156" y="1541592"/>
            <a:ext cx="6141026" cy="4091458"/>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620898" y="5316408"/>
            <a:ext cx="2505700" cy="307777"/>
          </a:xfrm>
          <a:prstGeom prst="rect">
            <a:avLst/>
          </a:prstGeom>
          <a:noFill/>
        </p:spPr>
        <p:txBody>
          <a:bodyPr wrap="square" rtlCol="0">
            <a:spAutoFit/>
          </a:bodyPr>
          <a:lstStyle/>
          <a:p>
            <a:r>
              <a:rPr lang="fr-FR" sz="1400">
                <a:solidFill>
                  <a:srgbClr val="FFFFFE"/>
                </a:solidFill>
              </a:rPr>
              <a:t>© WFP/</a:t>
            </a:r>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Gabriela</a:t>
            </a:r>
            <a:r>
              <a:rPr lang="fr-FR" sz="1400">
                <a:solidFill>
                  <a:srgbClr val="FFFFFE"/>
                </a:solidFill>
              </a:rPr>
              <a:t> </a:t>
            </a:r>
            <a:r>
              <a:rPr lang="fr-FR" sz="1400" err="1">
                <a:solidFill>
                  <a:srgbClr val="FFFFFE"/>
                </a:solidFill>
              </a:rPr>
              <a:t>Vivacqua</a:t>
            </a:r>
            <a:endParaRPr lang="fr-FR" sz="1400">
              <a:solidFill>
                <a:srgbClr val="FFFFFE"/>
              </a:solidFill>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139321"/>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a:latin typeface="Open Sans" panose="020B0606030504020204" pitchFamily="34" charset="0"/>
                <a:cs typeface="Arial" panose="020B0604020202020204" pitchFamily="34" charset="0"/>
              </a:rPr>
              <a:t>This includes gathering (or foraging) of wild berries, fruits, vegetables, and leaves for household consumption.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a:latin typeface="Open Sans" panose="020B0606030504020204" pitchFamily="34" charset="0"/>
                <a:cs typeface="Arial" panose="020B0604020202020204" pitchFamily="34" charset="0"/>
              </a:rPr>
              <a:t>Depending on the context/setting (urban/rural), this could indicate some level of self-reliance (a choice)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a:latin typeface="Open Sans" panose="020B0606030504020204" pitchFamily="34" charset="0"/>
                <a:cs typeface="Arial" panose="020B0604020202020204" pitchFamily="34" charset="0"/>
              </a:rPr>
              <a:t>Or could indicate a level of despair, searching for food that is available in the wild (usually free).</a:t>
            </a:r>
            <a:endParaRPr lang="fr-FR">
              <a:latin typeface="Open Sans" panose="020B0606030504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2F92983-4308-1150-C7F9-8281A214EBCB}"/>
              </a:ext>
            </a:extLst>
          </p:cNvPr>
          <p:cNvGrpSpPr/>
          <p:nvPr/>
        </p:nvGrpSpPr>
        <p:grpSpPr>
          <a:xfrm>
            <a:off x="2094183" y="5210787"/>
            <a:ext cx="4507647" cy="944802"/>
            <a:chOff x="3832115" y="4836950"/>
            <a:chExt cx="4507647" cy="999556"/>
          </a:xfrm>
        </p:grpSpPr>
        <p:sp>
          <p:nvSpPr>
            <p:cNvPr id="3" name="TextBox 1">
              <a:extLst>
                <a:ext uri="{FF2B5EF4-FFF2-40B4-BE49-F238E27FC236}">
                  <a16:creationId xmlns:a16="http://schemas.microsoft.com/office/drawing/2014/main" id="{ACE5822D-AC94-237D-2726-B0F6285C876F}"/>
                </a:ext>
              </a:extLst>
            </p:cNvPr>
            <p:cNvSpPr txBox="1"/>
            <p:nvPr/>
          </p:nvSpPr>
          <p:spPr>
            <a:xfrm>
              <a:off x="3832115" y="4836950"/>
              <a:ext cx="4231238" cy="879156"/>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Verify that the source indicated makes sense, noting that this mostly applies to vegetables and fruits.</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26CB0939-E944-88E6-4A9B-CC9245D14E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6943" y="5283687"/>
              <a:ext cx="552819" cy="552819"/>
            </a:xfrm>
            <a:prstGeom prst="rect">
              <a:avLst/>
            </a:prstGeom>
          </p:spPr>
        </p:pic>
      </p:grpSp>
    </p:spTree>
    <p:extLst>
      <p:ext uri="{BB962C8B-B14F-4D97-AF65-F5344CB8AC3E}">
        <p14:creationId xmlns:p14="http://schemas.microsoft.com/office/powerpoint/2010/main" val="91849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Loan/Borrow</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3"/>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447388"/>
            <a:ext cx="2505700" cy="276999"/>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 WFP/</a:t>
            </a:r>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Eulalia</a:t>
            </a:r>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 Berlanga</a:t>
            </a: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4247317"/>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a:latin typeface="Open Sans" panose="020B0606030504020204" pitchFamily="34" charset="0"/>
                <a:ea typeface="Calibri" panose="020F0502020204030204" pitchFamily="34" charset="0"/>
              </a:rPr>
              <a:t>B</a:t>
            </a:r>
            <a:r>
              <a:rPr lang="en-GB" sz="1800">
                <a:effectLst/>
                <a:latin typeface="Open Sans" panose="020B0606030504020204" pitchFamily="34" charset="0"/>
                <a:ea typeface="Calibri" panose="020F0502020204030204" pitchFamily="34" charset="0"/>
              </a:rPr>
              <a:t>orrowing food as a loan from neighbours, family, friends, etc. </a:t>
            </a: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endParaRPr lang="en-GB" sz="180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a:latin typeface="Open Sans" panose="020B0606030504020204" pitchFamily="34" charset="0"/>
                <a:ea typeface="Calibri" panose="020F0502020204030204" pitchFamily="34" charset="0"/>
                <a:cs typeface="Arial" panose="020B0604020202020204" pitchFamily="34" charset="0"/>
              </a:rPr>
              <a:t>L</a:t>
            </a:r>
            <a:r>
              <a:rPr lang="en-GB" sz="1800">
                <a:effectLst/>
                <a:latin typeface="Open Sans" panose="020B0606030504020204" pitchFamily="34" charset="0"/>
                <a:ea typeface="Calibri" panose="020F0502020204030204" pitchFamily="34" charset="0"/>
                <a:cs typeface="Arial" panose="020B0604020202020204" pitchFamily="34" charset="0"/>
              </a:rPr>
              <a:t>oan/borrow comes with the intention and expectation that it will be repaid either in food or cash later.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This </a:t>
            </a:r>
            <a:r>
              <a:rPr lang="en-GB" sz="1800">
                <a:effectLst/>
                <a:latin typeface="Open Sans" panose="020B0606030504020204" pitchFamily="34" charset="0"/>
                <a:ea typeface="Calibri" panose="020F0502020204030204" pitchFamily="34" charset="0"/>
              </a:rPr>
              <a:t>is contrary to gifts, which do not come with the expectation of being returned.</a:t>
            </a:r>
            <a:endParaRPr lang="en-GB" sz="180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Note that this should not be confused with purchases made on credit or loans from shops. </a:t>
            </a:r>
            <a:endParaRPr lang="fr-FR" sz="2000">
              <a:effectLst/>
              <a:latin typeface="Verdana" panose="020B0604030504040204" pitchFamily="34" charset="0"/>
              <a:ea typeface="Calibri" panose="020F0502020204030204" pitchFamily="34" charset="0"/>
              <a:cs typeface="Arial" panose="020B0604020202020204" pitchFamily="34" charset="0"/>
            </a:endParaRPr>
          </a:p>
          <a:p>
            <a:pPr algn="just">
              <a:tabLst>
                <a:tab pos="5941060" algn="l"/>
              </a:tabLst>
            </a:pPr>
            <a:endParaRPr lang="fr-FR">
              <a:latin typeface="Open Sans" panose="020B0606030504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90B2E46-AB67-05EF-9134-62774D9079C1}"/>
              </a:ext>
            </a:extLst>
          </p:cNvPr>
          <p:cNvGrpSpPr/>
          <p:nvPr/>
        </p:nvGrpSpPr>
        <p:grpSpPr>
          <a:xfrm>
            <a:off x="2588123" y="5447389"/>
            <a:ext cx="4507647" cy="1216734"/>
            <a:chOff x="3821230" y="4668926"/>
            <a:chExt cx="4507647" cy="1287247"/>
          </a:xfrm>
        </p:grpSpPr>
        <p:sp>
          <p:nvSpPr>
            <p:cNvPr id="3" name="TextBox 1">
              <a:extLst>
                <a:ext uri="{FF2B5EF4-FFF2-40B4-BE49-F238E27FC236}">
                  <a16:creationId xmlns:a16="http://schemas.microsoft.com/office/drawing/2014/main" id="{F5295755-C127-CD63-3817-8929AE4FD919}"/>
                </a:ext>
              </a:extLst>
            </p:cNvPr>
            <p:cNvSpPr txBox="1"/>
            <p:nvPr/>
          </p:nvSpPr>
          <p:spPr>
            <a:xfrm>
              <a:off x="3821230" y="4668926"/>
              <a:ext cx="4231238" cy="1139646"/>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Take care to not mix up loans/ borrowing from family/ friends/ neighbours with purchases on credit (at formal shops/ markets)</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BF77E2E0-ABEF-9B37-6A64-12A84D5CB4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6058" y="5403354"/>
              <a:ext cx="552819" cy="552819"/>
            </a:xfrm>
            <a:prstGeom prst="rect">
              <a:avLst/>
            </a:prstGeom>
          </p:spPr>
        </p:pic>
      </p:grpSp>
    </p:spTree>
    <p:extLst>
      <p:ext uri="{BB962C8B-B14F-4D97-AF65-F5344CB8AC3E}">
        <p14:creationId xmlns:p14="http://schemas.microsoft.com/office/powerpoint/2010/main" val="22290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Purchase with Cash</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851310" y="5500091"/>
            <a:ext cx="2505700" cy="276999"/>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 WFP/Giulio d’Adamo</a:t>
            </a: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693319"/>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a:latin typeface="Open Sans" panose="020B0606030504020204" pitchFamily="34" charset="0"/>
                <a:ea typeface="Calibri" panose="020F0502020204030204" pitchFamily="34" charset="0"/>
              </a:rPr>
              <a:t>P</a:t>
            </a:r>
            <a:r>
              <a:rPr lang="en-GB" sz="1800">
                <a:effectLst/>
                <a:latin typeface="Open Sans" panose="020B0606030504020204" pitchFamily="34" charset="0"/>
                <a:ea typeface="Calibri" panose="020F0502020204030204" pitchFamily="34" charset="0"/>
              </a:rPr>
              <a:t>urchases at formal or informal markets using cash.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Note that cash could be earned from regular income sources such as livelihoods activities but could also be received through cash assistance or begging.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Thus, while this option typically indicates self-reliance, it needs to be cross-referenced with the income sources of the household. </a:t>
            </a:r>
          </a:p>
        </p:txBody>
      </p:sp>
      <p:grpSp>
        <p:nvGrpSpPr>
          <p:cNvPr id="2" name="Group 1">
            <a:extLst>
              <a:ext uri="{FF2B5EF4-FFF2-40B4-BE49-F238E27FC236}">
                <a16:creationId xmlns:a16="http://schemas.microsoft.com/office/drawing/2014/main" id="{E108C0BE-1D4B-D592-1276-1A1DCF44138A}"/>
              </a:ext>
            </a:extLst>
          </p:cNvPr>
          <p:cNvGrpSpPr/>
          <p:nvPr/>
        </p:nvGrpSpPr>
        <p:grpSpPr>
          <a:xfrm>
            <a:off x="3122938" y="5552797"/>
            <a:ext cx="4525151" cy="830997"/>
            <a:chOff x="3812341" y="5384919"/>
            <a:chExt cx="4525151" cy="830997"/>
          </a:xfrm>
        </p:grpSpPr>
        <p:sp>
          <p:nvSpPr>
            <p:cNvPr id="3" name="TextBox 1">
              <a:extLst>
                <a:ext uri="{FF2B5EF4-FFF2-40B4-BE49-F238E27FC236}">
                  <a16:creationId xmlns:a16="http://schemas.microsoft.com/office/drawing/2014/main" id="{F674E39B-26F7-8B9B-2C53-1A22A8072889}"/>
                </a:ext>
              </a:extLst>
            </p:cNvPr>
            <p:cNvSpPr txBox="1"/>
            <p:nvPr/>
          </p:nvSpPr>
          <p:spPr>
            <a:xfrm>
              <a:off x="3812341" y="5384919"/>
              <a:ext cx="4231238" cy="830997"/>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Ensure that cash purchases, regardless of the source (income, begging or food assistance) are captured here. </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E8DDE9E5-C767-2A3E-34B1-0A96DC7764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673" y="5609212"/>
              <a:ext cx="552819" cy="552819"/>
            </a:xfrm>
            <a:prstGeom prst="rect">
              <a:avLst/>
            </a:prstGeom>
          </p:spPr>
        </p:pic>
      </p:grpSp>
    </p:spTree>
    <p:extLst>
      <p:ext uri="{BB962C8B-B14F-4D97-AF65-F5344CB8AC3E}">
        <p14:creationId xmlns:p14="http://schemas.microsoft.com/office/powerpoint/2010/main" val="339870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Purchase on Credit</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973542" y="1541591"/>
            <a:ext cx="5266965"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8987437" y="5447386"/>
            <a:ext cx="2505700" cy="307777"/>
          </a:xfrm>
          <a:prstGeom prst="rect">
            <a:avLst/>
          </a:prstGeom>
          <a:noFill/>
        </p:spPr>
        <p:txBody>
          <a:bodyPr wrap="square" rtlCol="0">
            <a:spAutoFit/>
          </a:bodyPr>
          <a:lstStyle>
            <a:defPPr>
              <a:defRPr lang="it-IT"/>
            </a:defPPr>
            <a:lvl1pPr>
              <a:defRPr sz="1200">
                <a:solidFill>
                  <a:srgbClr val="FFFFFE"/>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WFP/Sayed Asif Mahmud</a:t>
            </a:r>
          </a:p>
        </p:txBody>
      </p:sp>
      <p:sp>
        <p:nvSpPr>
          <p:cNvPr id="11" name="TextBox 10">
            <a:extLst>
              <a:ext uri="{FF2B5EF4-FFF2-40B4-BE49-F238E27FC236}">
                <a16:creationId xmlns:a16="http://schemas.microsoft.com/office/drawing/2014/main" id="{40BD7986-1595-E20F-D8A4-3D552AE005C9}"/>
              </a:ext>
            </a:extLst>
          </p:cNvPr>
          <p:cNvSpPr txBox="1"/>
          <p:nvPr/>
        </p:nvSpPr>
        <p:spPr>
          <a:xfrm>
            <a:off x="470848" y="1541591"/>
            <a:ext cx="5140785" cy="3416320"/>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Households mostly obtained this food through purchases at formal or informal markets using credit or a loan.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This does not include loans/borrowing from friends/neighbours.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Depending on the context, this could indicate some level of vulnerability (shortage of cash to make the purchase immediately), or it can be considered normal practice.</a:t>
            </a:r>
            <a:endParaRPr lang="fr-FR" sz="2000">
              <a:effectLst/>
              <a:latin typeface="Verdana" panose="020B060403050404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E7233232-539F-D367-8515-E3776FB8EF73}"/>
              </a:ext>
            </a:extLst>
          </p:cNvPr>
          <p:cNvGrpSpPr/>
          <p:nvPr/>
        </p:nvGrpSpPr>
        <p:grpSpPr>
          <a:xfrm>
            <a:off x="3041241" y="5481966"/>
            <a:ext cx="4507647" cy="938035"/>
            <a:chOff x="3821230" y="4668926"/>
            <a:chExt cx="4507647" cy="992396"/>
          </a:xfrm>
        </p:grpSpPr>
        <p:sp>
          <p:nvSpPr>
            <p:cNvPr id="3" name="TextBox 1">
              <a:extLst>
                <a:ext uri="{FF2B5EF4-FFF2-40B4-BE49-F238E27FC236}">
                  <a16:creationId xmlns:a16="http://schemas.microsoft.com/office/drawing/2014/main" id="{26C68E56-DE9C-0B9A-9034-FC3D9163AE01}"/>
                </a:ext>
              </a:extLst>
            </p:cNvPr>
            <p:cNvSpPr txBox="1"/>
            <p:nvPr/>
          </p:nvSpPr>
          <p:spPr>
            <a:xfrm>
              <a:off x="3821230" y="4668926"/>
              <a:ext cx="4231238" cy="87915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Take care to not mix up purchases on credit with loans/ borrowing from family/ friends/ neighbours</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DCED4E03-65F0-F03E-A44D-06E7B6DC61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6058" y="5108503"/>
              <a:ext cx="552819" cy="552819"/>
            </a:xfrm>
            <a:prstGeom prst="rect">
              <a:avLst/>
            </a:prstGeom>
          </p:spPr>
        </p:pic>
      </p:grpSp>
    </p:spTree>
    <p:extLst>
      <p:ext uri="{BB962C8B-B14F-4D97-AF65-F5344CB8AC3E}">
        <p14:creationId xmlns:p14="http://schemas.microsoft.com/office/powerpoint/2010/main" val="36648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Begging or Scavenging</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50791" y="1541591"/>
            <a:ext cx="6312468" cy="4213573"/>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447388"/>
            <a:ext cx="2505700" cy="307777"/>
          </a:xfrm>
          <a:prstGeom prst="rect">
            <a:avLst/>
          </a:prstGeom>
          <a:noFill/>
        </p:spPr>
        <p:txBody>
          <a:bodyPr wrap="square" rtlCol="0">
            <a:spAutoFit/>
          </a:bodyPr>
          <a:lstStyle/>
          <a:p>
            <a:r>
              <a:rPr lang="fr-FR" sz="1400">
                <a:solidFill>
                  <a:srgbClr val="FFFFFE"/>
                </a:solidFill>
              </a:rPr>
              <a:t>© </a:t>
            </a:r>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WFP/</a:t>
            </a:r>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Arete</a:t>
            </a:r>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/Gerardo Aguilar</a:t>
            </a: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970318"/>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This includes strategies such as begging/ asking strangers for food, relying on leftover food from restaurants or shops or resorting to theft, scavenging for food or ‘dumpster diving’.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If a household uses money received through begging to buy food, main source should be cash purchases, not begging.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This usually indicates severe food gaps and desperation. </a:t>
            </a:r>
            <a:endParaRPr lang="fr-FR" sz="2000">
              <a:effectLst/>
              <a:latin typeface="Verdana" panose="020B0604030504040204" pitchFamily="34" charset="0"/>
              <a:ea typeface="Calibri" panose="020F0502020204030204" pitchFamily="34" charset="0"/>
              <a:cs typeface="Arial" panose="020B0604020202020204" pitchFamily="34" charset="0"/>
            </a:endParaRPr>
          </a:p>
        </p:txBody>
      </p:sp>
      <p:sp>
        <p:nvSpPr>
          <p:cNvPr id="3" name="TextBox 1">
            <a:extLst>
              <a:ext uri="{FF2B5EF4-FFF2-40B4-BE49-F238E27FC236}">
                <a16:creationId xmlns:a16="http://schemas.microsoft.com/office/drawing/2014/main" id="{BB5FE2E4-E822-4D5E-8897-7B69DE0F6252}"/>
              </a:ext>
            </a:extLst>
          </p:cNvPr>
          <p:cNvSpPr txBox="1"/>
          <p:nvPr/>
        </p:nvSpPr>
        <p:spPr>
          <a:xfrm>
            <a:off x="3190337" y="5903893"/>
            <a:ext cx="7786982" cy="830997"/>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Ensure that there is some consistency in the data reported – if begging for food is indicated here, then it would also be likely be reported as an income source, and as a livelihood coping strategy.</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7" name="Graphic 2" descr="Warning with solid fill">
            <a:extLst>
              <a:ext uri="{FF2B5EF4-FFF2-40B4-BE49-F238E27FC236}">
                <a16:creationId xmlns:a16="http://schemas.microsoft.com/office/drawing/2014/main" id="{07C9A5FE-6A4A-302D-7E67-003DDE3B80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81376" y="6393885"/>
            <a:ext cx="552819" cy="522537"/>
          </a:xfrm>
          <a:prstGeom prst="rect">
            <a:avLst/>
          </a:prstGeom>
        </p:spPr>
      </p:pic>
    </p:spTree>
    <p:extLst>
      <p:ext uri="{BB962C8B-B14F-4D97-AF65-F5344CB8AC3E}">
        <p14:creationId xmlns:p14="http://schemas.microsoft.com/office/powerpoint/2010/main" val="321621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Trade/Barter</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634303" y="1545538"/>
            <a:ext cx="6128956" cy="4083416"/>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005977" y="5351955"/>
            <a:ext cx="2866722" cy="276999"/>
          </a:xfrm>
          <a:prstGeom prst="rect">
            <a:avLst/>
          </a:prstGeom>
          <a:noFill/>
        </p:spPr>
        <p:txBody>
          <a:bodyPr wrap="square" rtlCol="0">
            <a:spAutoFit/>
          </a:bodyPr>
          <a:lstStyle>
            <a:defPPr>
              <a:defRPr lang="it-IT"/>
            </a:defPPr>
            <a:lvl1pPr>
              <a:defRPr sz="1400">
                <a:solidFill>
                  <a:srgbClr val="FFFFFE"/>
                </a:solidFill>
              </a:defRPr>
            </a:lvl1pPr>
          </a:lstStyle>
          <a:p>
            <a:r>
              <a:rPr lang="fr-FR" sz="1200">
                <a:latin typeface="Open Sans" panose="020B0606030504020204" pitchFamily="34" charset="0"/>
                <a:ea typeface="Open Sans" panose="020B0606030504020204" pitchFamily="34" charset="0"/>
                <a:cs typeface="Open Sans" panose="020B0606030504020204" pitchFamily="34" charset="0"/>
              </a:rPr>
              <a:t>© WFP/Mohammad Hasib </a:t>
            </a:r>
            <a:r>
              <a:rPr lang="fr-FR" sz="1200" err="1">
                <a:latin typeface="Open Sans" panose="020B0606030504020204" pitchFamily="34" charset="0"/>
                <a:ea typeface="Open Sans" panose="020B0606030504020204" pitchFamily="34" charset="0"/>
                <a:cs typeface="Open Sans" panose="020B0606030504020204" pitchFamily="34" charset="0"/>
              </a:rPr>
              <a:t>Hazinyar</a:t>
            </a:r>
            <a:endParaRPr lang="fr-FR" sz="12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898540" cy="4247317"/>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This includes exchanging labour for food, or as payment for work, or in exchange for other goods or services that they traded.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Depending on the local context, it could indicate a level of despair, while in some contexts it is considered normal consumer behaviour.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It could also be possible that they have received other food items as gifts or food assistance that do not suit their preferences, so they trade them for other more preferred food items. </a:t>
            </a:r>
            <a:endParaRPr lang="fr-FR" sz="20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3816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Gift</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783529" y="1541591"/>
            <a:ext cx="5985652" cy="3987941"/>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1" y="5221755"/>
            <a:ext cx="2505700" cy="276999"/>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 WFP/</a:t>
            </a:r>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Semire</a:t>
            </a:r>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Comunicaciones</a:t>
            </a:r>
            <a:endPar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693319"/>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Households mostly obtained this food as a gift from family, friends, or neighbours, etc.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As it is a gift, it is not expected to be repaid.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Depending on the context and frequency of this option, it could indicate a strong reliance on outside sources to meet basic food needs and that the household is considered vulnerable in the community. </a:t>
            </a:r>
            <a:endParaRPr lang="fr-FR" sz="2000">
              <a:effectLst/>
              <a:latin typeface="Verdana" panose="020B060403050404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26F8C93-0EF5-5C65-91DF-14EA5CBFAF9D}"/>
              </a:ext>
            </a:extLst>
          </p:cNvPr>
          <p:cNvGrpSpPr/>
          <p:nvPr/>
        </p:nvGrpSpPr>
        <p:grpSpPr>
          <a:xfrm>
            <a:off x="3155121" y="5397528"/>
            <a:ext cx="4507647" cy="744057"/>
            <a:chOff x="3797499" y="4784551"/>
            <a:chExt cx="4507647" cy="744057"/>
          </a:xfrm>
        </p:grpSpPr>
        <p:sp>
          <p:nvSpPr>
            <p:cNvPr id="3" name="TextBox 1">
              <a:extLst>
                <a:ext uri="{FF2B5EF4-FFF2-40B4-BE49-F238E27FC236}">
                  <a16:creationId xmlns:a16="http://schemas.microsoft.com/office/drawing/2014/main" id="{79724399-F949-907A-4758-D0B8BEEE77AB}"/>
                </a:ext>
              </a:extLst>
            </p:cNvPr>
            <p:cNvSpPr txBox="1"/>
            <p:nvPr/>
          </p:nvSpPr>
          <p:spPr>
            <a:xfrm>
              <a:off x="3797499" y="4784551"/>
              <a:ext cx="4231238" cy="58477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Formal food assistance from any organisation should not be counted here. </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E25EB2FE-B596-1533-B542-7F82D26FB0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2327" y="4975789"/>
              <a:ext cx="552819" cy="552819"/>
            </a:xfrm>
            <a:prstGeom prst="rect">
              <a:avLst/>
            </a:prstGeom>
          </p:spPr>
        </p:pic>
      </p:grpSp>
    </p:spTree>
    <p:extLst>
      <p:ext uri="{BB962C8B-B14F-4D97-AF65-F5344CB8AC3E}">
        <p14:creationId xmlns:p14="http://schemas.microsoft.com/office/powerpoint/2010/main" val="234294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 food Assistance</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571577" y="5478164"/>
            <a:ext cx="2210061" cy="276999"/>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 WFP/Eloge </a:t>
            </a:r>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Mbaihondoum</a:t>
            </a:r>
            <a:endPar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693319"/>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Households mostly obtained this food in the form of assistance (in-kind or value vouchers) from humanitarian organisations (including WFP), civil society, NGOs, or the government.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This category captures food assistance in the form of in-kind food or value vouchers only.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Food assistance</a:t>
            </a:r>
            <a:r>
              <a:rPr lang="en-GB">
                <a:latin typeface="Open Sans" panose="020B0606030504020204" pitchFamily="34" charset="0"/>
                <a:ea typeface="Calibri" panose="020F0502020204030204" pitchFamily="34" charset="0"/>
              </a:rPr>
              <a:t> in the form of cash,</a:t>
            </a:r>
            <a:r>
              <a:rPr lang="en-GB" sz="1800">
                <a:effectLst/>
                <a:latin typeface="Open Sans" panose="020B0606030504020204" pitchFamily="34" charset="0"/>
                <a:ea typeface="Calibri" panose="020F0502020204030204" pitchFamily="34" charset="0"/>
              </a:rPr>
              <a:t> regardless of the source, should be counted under cash purchases. </a:t>
            </a:r>
            <a:endParaRPr lang="fr-FR" sz="2000">
              <a:effectLst/>
              <a:latin typeface="Verdana" panose="020B060403050404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58C06375-C4D4-D5E5-80F1-95A4EA97E224}"/>
              </a:ext>
            </a:extLst>
          </p:cNvPr>
          <p:cNvSpPr txBox="1"/>
          <p:nvPr/>
        </p:nvSpPr>
        <p:spPr>
          <a:xfrm>
            <a:off x="2837089" y="5339664"/>
            <a:ext cx="5412521" cy="1077218"/>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I</a:t>
            </a:r>
            <a:r>
              <a:rPr lang="en-GB" sz="1600">
                <a:solidFill>
                  <a:schemeClr val="accent1"/>
                </a:solidFill>
                <a:effectLst/>
                <a:latin typeface="Open Sans" panose="020B0606030504020204" pitchFamily="34" charset="0"/>
                <a:ea typeface="Calibri" panose="020F0502020204030204" pitchFamily="34" charset="0"/>
                <a:cs typeface="Times New Roman" panose="02020603050405020304" pitchFamily="18" charset="0"/>
              </a:rPr>
              <a:t>f a large-scale cash distribution has recently taken place, the enumerator should be particularly observant to clarify the type of assistance and only count in-kind/value </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vouchers </a:t>
            </a:r>
            <a:r>
              <a:rPr lang="en-GB" sz="1600">
                <a:solidFill>
                  <a:schemeClr val="accent1"/>
                </a:solidFill>
                <a:effectLst/>
                <a:latin typeface="Open Sans" panose="020B0606030504020204" pitchFamily="34" charset="0"/>
                <a:ea typeface="Calibri" panose="020F0502020204030204" pitchFamily="34" charset="0"/>
                <a:cs typeface="Times New Roman" panose="02020603050405020304" pitchFamily="18" charset="0"/>
              </a:rPr>
              <a:t>here.</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E9C6D114-1E43-670C-B314-BF1F457D00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73200" y="6017474"/>
            <a:ext cx="552819" cy="552819"/>
          </a:xfrm>
          <a:prstGeom prst="rect">
            <a:avLst/>
          </a:prstGeom>
        </p:spPr>
      </p:pic>
    </p:spTree>
    <p:extLst>
      <p:ext uri="{BB962C8B-B14F-4D97-AF65-F5344CB8AC3E}">
        <p14:creationId xmlns:p14="http://schemas.microsoft.com/office/powerpoint/2010/main" val="1338632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HOW TO ASK?</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6744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435" y="1378973"/>
            <a:ext cx="10935194" cy="4032963"/>
          </a:xfrm>
        </p:spPr>
        <p:txBody>
          <a:bodyPr vert="horz" lIns="91440" tIns="45720" rIns="91440" bIns="45720" rtlCol="0" anchor="t">
            <a:noAutofit/>
          </a:bodyPr>
          <a:lstStyle/>
          <a:p>
            <a:pPr marL="0" indent="0">
              <a:lnSpc>
                <a:spcPct val="110958"/>
              </a:lnSpc>
              <a:buNone/>
            </a:pPr>
            <a:r>
              <a:rPr lang="en-GB" spc="60">
                <a:latin typeface="Open Sans"/>
                <a:ea typeface="Open Sans"/>
                <a:cs typeface="Open Sans"/>
              </a:rPr>
              <a:t>The Food Consumption Score (FCS) </a:t>
            </a:r>
            <a:r>
              <a:rPr lang="en-US" spc="60">
                <a:latin typeface="Open Sans"/>
                <a:ea typeface="Open Sans"/>
                <a:cs typeface="Open Sans"/>
              </a:rPr>
              <a:t>is a composite score based on households’ </a:t>
            </a:r>
            <a:r>
              <a:rPr lang="en-GB" spc="60">
                <a:latin typeface="Open Sans"/>
                <a:ea typeface="Open Sans"/>
                <a:cs typeface="Open Sans"/>
              </a:rPr>
              <a:t>dietary diversity, food consumption frequency &amp; the relative nutritional value of the food consumed.</a:t>
            </a:r>
            <a:endParaRPr lang="en-US"/>
          </a:p>
          <a:p>
            <a:pPr lvl="1">
              <a:lnSpc>
                <a:spcPct val="123287"/>
              </a:lnSpc>
              <a:buFont typeface="Wingdings" panose="05000000000000000000" pitchFamily="2" charset="2"/>
              <a:buChar char="v"/>
            </a:pPr>
            <a:r>
              <a:rPr lang="en-GB" b="1" spc="60">
                <a:latin typeface="Open Sans"/>
                <a:ea typeface="Open Sans"/>
                <a:cs typeface="Open Sans"/>
              </a:rPr>
              <a:t>Dietary diversity: </a:t>
            </a:r>
            <a:r>
              <a:rPr lang="en-GB" spc="60">
                <a:latin typeface="Open Sans"/>
                <a:ea typeface="Open Sans"/>
                <a:cs typeface="Open Sans"/>
              </a:rPr>
              <a:t>number of different food groups consumed over a reference period.</a:t>
            </a:r>
          </a:p>
          <a:p>
            <a:pPr lvl="1">
              <a:lnSpc>
                <a:spcPct val="123287"/>
              </a:lnSpc>
              <a:buFont typeface="Wingdings" panose="05000000000000000000" pitchFamily="2" charset="2"/>
              <a:buChar char="v"/>
            </a:pPr>
            <a:r>
              <a:rPr lang="en-GB" b="1" spc="60">
                <a:latin typeface="Open Sans"/>
                <a:ea typeface="Open Sans"/>
                <a:cs typeface="Open Sans"/>
              </a:rPr>
              <a:t>Food consumption frequency: </a:t>
            </a:r>
            <a:r>
              <a:rPr lang="en-GB" spc="60">
                <a:latin typeface="Open Sans"/>
                <a:ea typeface="Open Sans"/>
                <a:cs typeface="Open Sans"/>
              </a:rPr>
              <a:t>number of days (in the past 7 days) that a specific food groups were eaten at the household level.</a:t>
            </a:r>
          </a:p>
          <a:p>
            <a:pPr lvl="1">
              <a:buFont typeface="Wingdings" panose="05000000000000000000" pitchFamily="2" charset="2"/>
              <a:buChar char="v"/>
            </a:pPr>
            <a:r>
              <a:rPr lang="en-GB" b="1" spc="60">
                <a:latin typeface="Open Sans"/>
                <a:ea typeface="Open Sans"/>
                <a:cs typeface="Open Sans"/>
              </a:rPr>
              <a:t>Nutritional value: </a:t>
            </a:r>
            <a:r>
              <a:rPr lang="en-GB" spc="60">
                <a:latin typeface="Open Sans"/>
                <a:ea typeface="Open Sans"/>
                <a:cs typeface="Open Sans"/>
              </a:rPr>
              <a:t>weighting of food groups value in terms of caloric density, macro and micronutrient content.</a:t>
            </a:r>
          </a:p>
          <a:p>
            <a:pPr marL="0" indent="0">
              <a:buNone/>
            </a:pPr>
            <a:endParaRPr lang="en-GB" sz="1000" spc="60">
              <a:latin typeface="Open Sans"/>
              <a:ea typeface="Open Sans"/>
              <a:cs typeface="Open Sans"/>
            </a:endParaRPr>
          </a:p>
          <a:p>
            <a:pPr marL="0" indent="0">
              <a:buNone/>
            </a:pPr>
            <a:r>
              <a:rPr lang="en-US" spc="60">
                <a:latin typeface="Open Sans"/>
                <a:ea typeface="Open Sans"/>
                <a:cs typeface="Open Sans"/>
              </a:rPr>
              <a:t>The FCS is highly correlated with other food security proxy indicators, including the </a:t>
            </a:r>
            <a:r>
              <a:rPr lang="en-US" spc="60">
                <a:latin typeface="Open Sans"/>
                <a:ea typeface="Open Sans"/>
                <a:cs typeface="Open Sans"/>
                <a:hlinkClick r:id="rId3">
                  <a:extLst>
                    <a:ext uri="{A12FA001-AC4F-418D-AE19-62706E023703}">
                      <ahyp:hlinkClr xmlns:ahyp="http://schemas.microsoft.com/office/drawing/2018/hyperlinkcolor" val="tx"/>
                    </a:ext>
                  </a:extLst>
                </a:hlinkClick>
              </a:rPr>
              <a:t>Household Dietary Diversity Score</a:t>
            </a:r>
            <a:r>
              <a:rPr lang="en-US" spc="60">
                <a:latin typeface="Open Sans"/>
                <a:ea typeface="Open Sans"/>
                <a:cs typeface="Open Sans"/>
              </a:rPr>
              <a:t>, </a:t>
            </a:r>
            <a:r>
              <a:rPr lang="en-US" spc="60">
                <a:latin typeface="Open Sans"/>
                <a:ea typeface="Open Sans"/>
                <a:cs typeface="Open Sans"/>
                <a:hlinkClick r:id="rId4">
                  <a:extLst>
                    <a:ext uri="{A12FA001-AC4F-418D-AE19-62706E023703}">
                      <ahyp:hlinkClr xmlns:ahyp="http://schemas.microsoft.com/office/drawing/2018/hyperlinkcolor" val="tx"/>
                    </a:ext>
                  </a:extLst>
                </a:hlinkClick>
              </a:rPr>
              <a:t>reduced Coping Strategies Index</a:t>
            </a:r>
            <a:r>
              <a:rPr lang="en-US" spc="60">
                <a:latin typeface="Open Sans"/>
                <a:ea typeface="Open Sans"/>
                <a:cs typeface="Open Sans"/>
              </a:rPr>
              <a:t>, and </a:t>
            </a:r>
            <a:r>
              <a:rPr lang="en-US" spc="60">
                <a:latin typeface="Open Sans"/>
                <a:ea typeface="Open Sans"/>
                <a:cs typeface="Open Sans"/>
                <a:hlinkClick r:id="rId5">
                  <a:extLst>
                    <a:ext uri="{A12FA001-AC4F-418D-AE19-62706E023703}">
                      <ahyp:hlinkClr xmlns:ahyp="http://schemas.microsoft.com/office/drawing/2018/hyperlinkcolor" val="tx"/>
                    </a:ext>
                  </a:extLst>
                </a:hlinkClick>
              </a:rPr>
              <a:t>Vitamin A, Protein-rich and Hem Iron intake</a:t>
            </a:r>
            <a:r>
              <a:rPr lang="en-US" spc="60">
                <a:latin typeface="Open Sans"/>
                <a:ea typeface="Open Sans"/>
                <a:cs typeface="Open Sans"/>
              </a:rPr>
              <a:t>.</a:t>
            </a:r>
            <a:endParaRPr lang="en-GB" spc="6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What is it? </a:t>
            </a:r>
          </a:p>
        </p:txBody>
      </p:sp>
    </p:spTree>
    <p:extLst>
      <p:ext uri="{BB962C8B-B14F-4D97-AF65-F5344CB8AC3E}">
        <p14:creationId xmlns:p14="http://schemas.microsoft.com/office/powerpoint/2010/main" val="976745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a:t>
            </a:r>
            <a:r>
              <a:rPr lang="en-GB" sz="3600" b="0" kern="1400" spc="230">
                <a:solidFill>
                  <a:schemeClr val="accent2"/>
                </a:solidFill>
                <a:latin typeface="HALDEN SOLID" pitchFamily="2" charset="0"/>
              </a:rPr>
              <a:t>/FCS-N </a:t>
            </a:r>
            <a:r>
              <a:rPr lang="en-GB" sz="3600" b="0" kern="1400" spc="230">
                <a:solidFill>
                  <a:schemeClr val="tx1"/>
                </a:solidFill>
                <a:latin typeface="HALDEN SOLID" pitchFamily="2" charset="0"/>
              </a:rPr>
              <a:t>MODULE</a:t>
            </a:r>
            <a:r>
              <a:rPr lang="en-GB" sz="3600" b="0" kern="1400" spc="230">
                <a:solidFill>
                  <a:schemeClr val="accent2"/>
                </a:solidFill>
                <a:latin typeface="HALDEN SOLID" pitchFamily="2" charset="0"/>
              </a:rPr>
              <a:t>(S)</a:t>
            </a:r>
            <a:r>
              <a:rPr lang="en-GB" sz="3600" b="0" kern="1400" spc="230">
                <a:solidFill>
                  <a:schemeClr val="tx1"/>
                </a:solidFill>
                <a:latin typeface="HALDEN SOLID" pitchFamily="2" charset="0"/>
              </a:rPr>
              <a:t>: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818489" y="1617709"/>
            <a:ext cx="10849385" cy="471777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a:latin typeface="Open Sans"/>
                <a:ea typeface="Open Sans"/>
                <a:cs typeface="Open Sans"/>
              </a:rPr>
              <a:t>“In the past 7 days, </a:t>
            </a:r>
            <a:r>
              <a:rPr lang="en-US" sz="2400" b="1" spc="60">
                <a:solidFill>
                  <a:schemeClr val="tx1">
                    <a:lumMod val="50000"/>
                  </a:schemeClr>
                </a:solidFill>
                <a:highlight>
                  <a:srgbClr val="C0C0C0"/>
                </a:highlight>
                <a:latin typeface="Open Sans"/>
                <a:ea typeface="Open Sans"/>
                <a:cs typeface="Open Sans"/>
              </a:rPr>
              <a:t>how many days</a:t>
            </a:r>
            <a:r>
              <a:rPr lang="en-US" sz="2400" b="1" spc="60">
                <a:solidFill>
                  <a:schemeClr val="tx1">
                    <a:lumMod val="50000"/>
                  </a:schemeClr>
                </a:solidFill>
                <a:latin typeface="Open Sans"/>
                <a:ea typeface="Open Sans"/>
                <a:cs typeface="Open Sans"/>
              </a:rPr>
              <a:t> </a:t>
            </a:r>
            <a:r>
              <a:rPr lang="en-US" sz="2400" spc="60">
                <a:latin typeface="Open Sans"/>
                <a:ea typeface="Open Sans"/>
                <a:cs typeface="Open Sans"/>
              </a:rPr>
              <a:t>did most members of your household consume this food group (give examples for each food group) inside or outside the home?”</a:t>
            </a:r>
          </a:p>
          <a:p>
            <a:pPr marL="0" indent="0">
              <a:lnSpc>
                <a:spcPts val="2700"/>
              </a:lnSpc>
              <a:buClr>
                <a:srgbClr val="0070BA"/>
              </a:buClr>
              <a:buNone/>
            </a:pPr>
            <a:endParaRPr lang="en-US" sz="2100">
              <a:latin typeface="Open Sans" panose="020B0606030504020204" pitchFamily="34" charset="0"/>
              <a:ea typeface="Calibri" panose="020F0502020204030204" pitchFamily="34" charset="0"/>
            </a:endParaRPr>
          </a:p>
          <a:p>
            <a:pPr marL="0" indent="0">
              <a:buNone/>
            </a:pPr>
            <a:r>
              <a:rPr lang="en-US" sz="2000" b="1" spc="60">
                <a:solidFill>
                  <a:schemeClr val="accent2"/>
                </a:solidFill>
                <a:latin typeface="Open Sans"/>
                <a:ea typeface="Open Sans"/>
                <a:cs typeface="Open Sans"/>
              </a:rPr>
              <a:t>IMPORTANT: </a:t>
            </a:r>
            <a:r>
              <a:rPr lang="en-US" sz="2100">
                <a:latin typeface="Open Sans"/>
                <a:ea typeface="Calibri" panose="020F0502020204030204" pitchFamily="34" charset="0"/>
                <a:cs typeface="Open Sans"/>
              </a:rPr>
              <a:t>When asking the question, you ask how many </a:t>
            </a:r>
            <a:r>
              <a:rPr lang="en-US" sz="2100" b="1">
                <a:latin typeface="Open Sans"/>
                <a:ea typeface="Calibri" panose="020F0502020204030204" pitchFamily="34" charset="0"/>
                <a:cs typeface="Open Sans"/>
              </a:rPr>
              <a:t>days NOT</a:t>
            </a:r>
            <a:r>
              <a:rPr lang="en-US" sz="2100">
                <a:latin typeface="Open Sans"/>
                <a:ea typeface="Calibri" panose="020F0502020204030204" pitchFamily="34" charset="0"/>
                <a:cs typeface="Open Sans"/>
              </a:rPr>
              <a:t> how many </a:t>
            </a:r>
            <a:r>
              <a:rPr lang="en-US" sz="2100" b="1">
                <a:latin typeface="Open Sans"/>
                <a:ea typeface="Calibri" panose="020F0502020204030204" pitchFamily="34" charset="0"/>
                <a:cs typeface="Open Sans"/>
              </a:rPr>
              <a:t>times</a:t>
            </a:r>
            <a:r>
              <a:rPr lang="en-US" sz="2100">
                <a:latin typeface="Open Sans"/>
                <a:ea typeface="Calibri" panose="020F0502020204030204" pitchFamily="34" charset="0"/>
                <a:cs typeface="Open Sans"/>
              </a:rPr>
              <a:t>,  as household members may consume the same food group for example 3 times on the same day, and this will be considered as 1-day consumption from the same group.</a:t>
            </a:r>
          </a:p>
          <a:p>
            <a:pPr marL="0" indent="0">
              <a:lnSpc>
                <a:spcPts val="2700"/>
              </a:lnSpc>
              <a:buClr>
                <a:srgbClr val="0070BA"/>
              </a:buClr>
              <a:buNone/>
            </a:pPr>
            <a:endParaRPr lang="en-US" sz="1800" spc="60"/>
          </a:p>
        </p:txBody>
      </p:sp>
      <p:sp>
        <p:nvSpPr>
          <p:cNvPr id="2" name="Speech Bubble: Oval 1">
            <a:extLst>
              <a:ext uri="{FF2B5EF4-FFF2-40B4-BE49-F238E27FC236}">
                <a16:creationId xmlns:a16="http://schemas.microsoft.com/office/drawing/2014/main" id="{D45E7732-2823-BDE4-9FE3-52D6C4EAE7D3}"/>
              </a:ext>
            </a:extLst>
          </p:cNvPr>
          <p:cNvSpPr/>
          <p:nvPr/>
        </p:nvSpPr>
        <p:spPr>
          <a:xfrm>
            <a:off x="6814315" y="4004341"/>
            <a:ext cx="5281289" cy="2331145"/>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E"/>
                </a:solidFill>
                <a:latin typeface="Open Sans" panose="020B0606030504020204" pitchFamily="34" charset="0"/>
                <a:ea typeface="Open Sans" panose="020B0606030504020204" pitchFamily="34" charset="0"/>
                <a:cs typeface="Open Sans" panose="020B0606030504020204" pitchFamily="34" charset="0"/>
              </a:rPr>
              <a:t>The aim is to capture the number of days when the household consumed each of the food groups. Not the number of times per food group/item. </a:t>
            </a:r>
          </a:p>
        </p:txBody>
      </p:sp>
    </p:spTree>
    <p:extLst>
      <p:ext uri="{BB962C8B-B14F-4D97-AF65-F5344CB8AC3E}">
        <p14:creationId xmlns:p14="http://schemas.microsoft.com/office/powerpoint/2010/main" val="138683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a:t>
            </a:r>
            <a:r>
              <a:rPr lang="en-GB" sz="3600" b="0" kern="1400" spc="230">
                <a:solidFill>
                  <a:schemeClr val="accent2"/>
                </a:solidFill>
                <a:latin typeface="HALDEN SOLID" pitchFamily="2" charset="0"/>
              </a:rPr>
              <a:t>/FCS-N </a:t>
            </a:r>
            <a:r>
              <a:rPr lang="en-GB" sz="3600" b="0" kern="1400" spc="230">
                <a:solidFill>
                  <a:schemeClr val="tx1"/>
                </a:solidFill>
                <a:latin typeface="HALDEN SOLID" pitchFamily="2" charset="0"/>
              </a:rPr>
              <a:t>MODULE</a:t>
            </a:r>
            <a:r>
              <a:rPr lang="en-GB" sz="3600" b="0" kern="1400" spc="230">
                <a:solidFill>
                  <a:schemeClr val="accent2"/>
                </a:solidFill>
                <a:latin typeface="HALDEN SOLID" pitchFamily="2" charset="0"/>
              </a:rPr>
              <a:t>(S)</a:t>
            </a:r>
            <a:r>
              <a:rPr lang="en-GB" sz="3600" b="0" kern="1400" spc="230">
                <a:solidFill>
                  <a:schemeClr val="tx1"/>
                </a:solidFill>
                <a:latin typeface="HALDEN SOLID" pitchFamily="2" charset="0"/>
              </a:rPr>
              <a:t>: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a:latin typeface="Open Sans"/>
                <a:ea typeface="Open Sans"/>
                <a:cs typeface="Open Sans"/>
              </a:rPr>
              <a:t>“Over the past 7 days, how many days did most of your household members </a:t>
            </a:r>
            <a:r>
              <a:rPr lang="en-US" sz="2400" b="1" spc="60">
                <a:solidFill>
                  <a:schemeClr val="tx1">
                    <a:lumMod val="50000"/>
                  </a:schemeClr>
                </a:solidFill>
                <a:highlight>
                  <a:srgbClr val="C0C0C0"/>
                </a:highlight>
                <a:latin typeface="Open Sans"/>
                <a:ea typeface="Open Sans"/>
                <a:cs typeface="Open Sans"/>
              </a:rPr>
              <a:t>consume</a:t>
            </a:r>
            <a:r>
              <a:rPr lang="en-US" sz="2400" spc="60">
                <a:latin typeface="Open Sans"/>
                <a:ea typeface="Open Sans"/>
                <a:cs typeface="Open Sans"/>
              </a:rPr>
              <a:t> this food group (give examples for each food group) inside or outside the home?”</a:t>
            </a:r>
          </a:p>
          <a:p>
            <a:pPr marL="0" indent="0">
              <a:lnSpc>
                <a:spcPts val="2700"/>
              </a:lnSpc>
              <a:buClr>
                <a:srgbClr val="0070BA"/>
              </a:buClr>
              <a:buNone/>
            </a:pPr>
            <a:endParaRPr lang="en-US" sz="2100">
              <a:latin typeface="Open Sans" panose="020B0606030504020204" pitchFamily="34" charset="0"/>
              <a:ea typeface="Calibri" panose="020F0502020204030204" pitchFamily="34" charset="0"/>
            </a:endParaRPr>
          </a:p>
          <a:p>
            <a:pPr marL="0" indent="0">
              <a:buNone/>
            </a:pPr>
            <a:r>
              <a:rPr lang="en-US" sz="2000" b="1" spc="60">
                <a:solidFill>
                  <a:schemeClr val="accent2"/>
                </a:solidFill>
                <a:latin typeface="Open Sans"/>
                <a:ea typeface="Open Sans"/>
                <a:cs typeface="Open Sans"/>
              </a:rPr>
              <a:t>IMPORTANT: </a:t>
            </a:r>
            <a:r>
              <a:rPr lang="en-US" sz="2100">
                <a:latin typeface="Open Sans"/>
                <a:ea typeface="Calibri" panose="020F0502020204030204" pitchFamily="34" charset="0"/>
                <a:cs typeface="Open Sans"/>
              </a:rPr>
              <a:t>You must ask about the number of days that a food item was </a:t>
            </a:r>
            <a:r>
              <a:rPr lang="en-US" sz="2100" b="1">
                <a:latin typeface="Open Sans"/>
                <a:ea typeface="Calibri" panose="020F0502020204030204" pitchFamily="34" charset="0"/>
                <a:cs typeface="Open Sans"/>
              </a:rPr>
              <a:t>consumed </a:t>
            </a:r>
            <a:r>
              <a:rPr lang="en-US" sz="2100">
                <a:latin typeface="Open Sans"/>
                <a:ea typeface="Calibri" panose="020F0502020204030204" pitchFamily="34" charset="0"/>
                <a:cs typeface="Open Sans"/>
              </a:rPr>
              <a:t>in the past week/7 days. Sometimes households or respondents may get confused and answer about their purchases. </a:t>
            </a:r>
            <a:endParaRPr lang="en-US" spc="60"/>
          </a:p>
          <a:p>
            <a:pPr marL="0" indent="0">
              <a:buNone/>
            </a:pPr>
            <a:r>
              <a:rPr lang="en-US" sz="2100">
                <a:solidFill>
                  <a:schemeClr val="accent6">
                    <a:lumMod val="50000"/>
                  </a:schemeClr>
                </a:solidFill>
                <a:latin typeface="Open Sans"/>
                <a:ea typeface="Calibri" panose="020F0502020204030204" pitchFamily="34" charset="0"/>
                <a:cs typeface="Open Sans"/>
              </a:rPr>
              <a:t>For example, a household bought tinned tuna in the past 7 days but didn't consume any of it in the past 7 days. This information must not be captured under the FCS module (but should be captured in the household expenditure module).  </a:t>
            </a:r>
            <a:endParaRPr lang="en-US" spc="60">
              <a:solidFill>
                <a:schemeClr val="accent6">
                  <a:lumMod val="50000"/>
                </a:schemeClr>
              </a:solidFill>
            </a:endParaRPr>
          </a:p>
          <a:p>
            <a:pPr marL="0" indent="0">
              <a:lnSpc>
                <a:spcPts val="2700"/>
              </a:lnSpc>
              <a:buClr>
                <a:srgbClr val="0070BA"/>
              </a:buClr>
              <a:buNone/>
            </a:pPr>
            <a:endParaRPr lang="en-US" sz="1800" spc="60"/>
          </a:p>
        </p:txBody>
      </p:sp>
      <p:grpSp>
        <p:nvGrpSpPr>
          <p:cNvPr id="2" name="Group 1">
            <a:extLst>
              <a:ext uri="{FF2B5EF4-FFF2-40B4-BE49-F238E27FC236}">
                <a16:creationId xmlns:a16="http://schemas.microsoft.com/office/drawing/2014/main" id="{F866BE66-8F9A-64BF-FA31-B954D1A7CBE0}"/>
              </a:ext>
            </a:extLst>
          </p:cNvPr>
          <p:cNvGrpSpPr/>
          <p:nvPr/>
        </p:nvGrpSpPr>
        <p:grpSpPr>
          <a:xfrm>
            <a:off x="5508974" y="5534561"/>
            <a:ext cx="6146228" cy="1364320"/>
            <a:chOff x="3534709" y="4724461"/>
            <a:chExt cx="6146228" cy="1364320"/>
          </a:xfrm>
        </p:grpSpPr>
        <p:sp>
          <p:nvSpPr>
            <p:cNvPr id="3" name="TextBox 1">
              <a:extLst>
                <a:ext uri="{FF2B5EF4-FFF2-40B4-BE49-F238E27FC236}">
                  <a16:creationId xmlns:a16="http://schemas.microsoft.com/office/drawing/2014/main" id="{CEC53958-83F4-4FCC-62C8-4E7B516985A4}"/>
                </a:ext>
              </a:extLst>
            </p:cNvPr>
            <p:cNvSpPr txBox="1"/>
            <p:nvPr/>
          </p:nvSpPr>
          <p:spPr>
            <a:xfrm>
              <a:off x="3534709" y="4724461"/>
              <a:ext cx="5880704" cy="1323439"/>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That said, there should be some consistency between the modules – if a household reports buying perishable goods like meat and dairy, fruits or vegetables in the last 7 days (in the expenditure module) then it is likely that those should also be captured here in the FCS. </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4" name="Graphic 2" descr="Warning with solid fill">
              <a:extLst>
                <a:ext uri="{FF2B5EF4-FFF2-40B4-BE49-F238E27FC236}">
                  <a16:creationId xmlns:a16="http://schemas.microsoft.com/office/drawing/2014/main" id="{17806931-9AC5-9893-6576-D2ABCA95C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8118" y="5535962"/>
              <a:ext cx="552819" cy="552819"/>
            </a:xfrm>
            <a:prstGeom prst="rect">
              <a:avLst/>
            </a:prstGeom>
          </p:spPr>
        </p:pic>
      </p:grpSp>
    </p:spTree>
    <p:extLst>
      <p:ext uri="{BB962C8B-B14F-4D97-AF65-F5344CB8AC3E}">
        <p14:creationId xmlns:p14="http://schemas.microsoft.com/office/powerpoint/2010/main" val="35062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a:t>
            </a:r>
            <a:r>
              <a:rPr lang="en-GB" sz="3600" b="0" kern="1400" spc="230">
                <a:solidFill>
                  <a:schemeClr val="accent2"/>
                </a:solidFill>
                <a:latin typeface="HALDEN SOLID" pitchFamily="2" charset="0"/>
              </a:rPr>
              <a:t>/FCS-N </a:t>
            </a:r>
            <a:r>
              <a:rPr lang="en-GB" sz="3600" b="0" kern="1400" spc="230">
                <a:solidFill>
                  <a:schemeClr val="tx1"/>
                </a:solidFill>
                <a:latin typeface="HALDEN SOLID" pitchFamily="2" charset="0"/>
              </a:rPr>
              <a:t>MODULE</a:t>
            </a:r>
            <a:r>
              <a:rPr lang="en-GB" sz="3600" b="0" kern="1400" spc="230">
                <a:solidFill>
                  <a:schemeClr val="accent2"/>
                </a:solidFill>
                <a:latin typeface="HALDEN SOLID" pitchFamily="2" charset="0"/>
              </a:rPr>
              <a:t>(S)</a:t>
            </a:r>
            <a:r>
              <a:rPr lang="en-GB" sz="3600" b="0" kern="1400" spc="230">
                <a:solidFill>
                  <a:schemeClr val="tx1"/>
                </a:solidFill>
                <a:latin typeface="HALDEN SOLID" pitchFamily="2" charset="0"/>
              </a:rPr>
              <a:t>: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a:latin typeface="Open Sans"/>
                <a:ea typeface="Open Sans"/>
                <a:cs typeface="Open Sans"/>
              </a:rPr>
              <a:t>“In the past or over the past 7 days, how many days did </a:t>
            </a:r>
            <a:r>
              <a:rPr lang="en-US" sz="2400" b="1" spc="60">
                <a:solidFill>
                  <a:schemeClr val="tx1">
                    <a:lumMod val="50000"/>
                  </a:schemeClr>
                </a:solidFill>
                <a:highlight>
                  <a:srgbClr val="C0C0C0"/>
                </a:highlight>
                <a:latin typeface="Open Sans"/>
                <a:ea typeface="Open Sans"/>
                <a:cs typeface="Open Sans"/>
              </a:rPr>
              <a:t>most of your household members (50% or more)</a:t>
            </a:r>
            <a:r>
              <a:rPr lang="en-US" sz="2400" spc="60">
                <a:solidFill>
                  <a:schemeClr val="bg2">
                    <a:lumMod val="60000"/>
                    <a:lumOff val="40000"/>
                  </a:schemeClr>
                </a:solidFill>
                <a:latin typeface="Open Sans"/>
                <a:ea typeface="Open Sans"/>
                <a:cs typeface="Open Sans"/>
              </a:rPr>
              <a:t> </a:t>
            </a:r>
            <a:r>
              <a:rPr lang="en-US" sz="2400" spc="60">
                <a:latin typeface="Open Sans"/>
                <a:ea typeface="Open Sans"/>
                <a:cs typeface="Open Sans"/>
              </a:rPr>
              <a:t>consume this food group (give examples for each food group) inside or outside</a:t>
            </a:r>
            <a:r>
              <a:rPr lang="en-US" sz="2400" b="1" spc="60">
                <a:latin typeface="Open Sans"/>
                <a:ea typeface="Open Sans"/>
                <a:cs typeface="Open Sans"/>
              </a:rPr>
              <a:t> </a:t>
            </a:r>
            <a:r>
              <a:rPr lang="en-US" sz="2400" spc="60">
                <a:latin typeface="Open Sans"/>
                <a:ea typeface="Open Sans"/>
                <a:cs typeface="Open Sans"/>
              </a:rPr>
              <a:t>the home?”</a:t>
            </a:r>
          </a:p>
          <a:p>
            <a:pPr marL="0" indent="0">
              <a:lnSpc>
                <a:spcPts val="2700"/>
              </a:lnSpc>
              <a:buClr>
                <a:srgbClr val="0070BA"/>
              </a:buClr>
              <a:buNone/>
            </a:pPr>
            <a:endParaRPr lang="en-US" sz="2400" spc="60"/>
          </a:p>
          <a:p>
            <a:pPr marL="0" indent="0">
              <a:lnSpc>
                <a:spcPts val="2700"/>
              </a:lnSpc>
              <a:buClr>
                <a:srgbClr val="0070BA"/>
              </a:buClr>
              <a:buNone/>
            </a:pPr>
            <a:endParaRPr lang="en-US" sz="2400" spc="60"/>
          </a:p>
          <a:p>
            <a:pPr marL="0" indent="0">
              <a:lnSpc>
                <a:spcPts val="2700"/>
              </a:lnSpc>
              <a:buClr>
                <a:srgbClr val="0070BA"/>
              </a:buClr>
              <a:buNone/>
            </a:pPr>
            <a:r>
              <a:rPr lang="en-US" b="1" spc="60">
                <a:solidFill>
                  <a:schemeClr val="accent2"/>
                </a:solidFill>
                <a:latin typeface="Open Sans"/>
                <a:ea typeface="Open Sans"/>
                <a:cs typeface="Open Sans"/>
              </a:rPr>
              <a:t>IMPORTANT: </a:t>
            </a:r>
            <a:r>
              <a:rPr lang="en-US" sz="2100">
                <a:latin typeface="Open Sans"/>
                <a:ea typeface="Open Sans"/>
                <a:cs typeface="Open Sans"/>
              </a:rPr>
              <a:t>To help in quantifying most of a household, consider 50% of the household members or more.</a:t>
            </a:r>
          </a:p>
          <a:p>
            <a:pPr marL="0" indent="0">
              <a:lnSpc>
                <a:spcPts val="2700"/>
              </a:lnSpc>
              <a:buClr>
                <a:srgbClr val="0070BA"/>
              </a:buClr>
              <a:buNone/>
            </a:pPr>
            <a:endParaRPr lang="en-US" sz="210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4179340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a:t>
            </a:r>
            <a:r>
              <a:rPr lang="en-GB" sz="3600" b="0" kern="1400" spc="230">
                <a:solidFill>
                  <a:schemeClr val="accent2"/>
                </a:solidFill>
                <a:latin typeface="HALDEN SOLID" pitchFamily="2" charset="0"/>
              </a:rPr>
              <a:t>/FCS-N </a:t>
            </a:r>
            <a:r>
              <a:rPr lang="en-GB" sz="3600" b="0" kern="1400" spc="230">
                <a:solidFill>
                  <a:schemeClr val="tx1"/>
                </a:solidFill>
                <a:latin typeface="HALDEN SOLID" pitchFamily="2" charset="0"/>
              </a:rPr>
              <a:t>MODULE</a:t>
            </a:r>
            <a:r>
              <a:rPr lang="en-GB" sz="3600" b="0" kern="1400" spc="230">
                <a:solidFill>
                  <a:schemeClr val="accent2"/>
                </a:solidFill>
                <a:latin typeface="HALDEN SOLID" pitchFamily="2" charset="0"/>
              </a:rPr>
              <a:t>(S)</a:t>
            </a:r>
            <a:r>
              <a:rPr lang="en-GB" sz="3600" b="0" kern="1400" spc="230">
                <a:solidFill>
                  <a:schemeClr val="tx1"/>
                </a:solidFill>
                <a:latin typeface="HALDEN SOLID" pitchFamily="2" charset="0"/>
              </a:rPr>
              <a:t>: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a:latin typeface="Open Sans"/>
                <a:ea typeface="Open Sans"/>
                <a:cs typeface="Open Sans"/>
              </a:rPr>
              <a:t>“In the past or over the past 7 days, how many days did most of your household members consume this food group (give examples for each food group) </a:t>
            </a:r>
            <a:r>
              <a:rPr lang="en-US" sz="2400" b="1" spc="60">
                <a:solidFill>
                  <a:schemeClr val="tx1">
                    <a:lumMod val="50000"/>
                  </a:schemeClr>
                </a:solidFill>
                <a:highlight>
                  <a:srgbClr val="C0C0C0"/>
                </a:highlight>
                <a:latin typeface="Open Sans"/>
                <a:ea typeface="Open Sans"/>
                <a:cs typeface="Open Sans"/>
              </a:rPr>
              <a:t>inside or outside</a:t>
            </a:r>
            <a:r>
              <a:rPr lang="en-US" sz="2400" b="1" spc="60">
                <a:solidFill>
                  <a:schemeClr val="bg2">
                    <a:lumMod val="60000"/>
                    <a:lumOff val="40000"/>
                  </a:schemeClr>
                </a:solidFill>
                <a:latin typeface="Open Sans"/>
                <a:ea typeface="Open Sans"/>
                <a:cs typeface="Open Sans"/>
              </a:rPr>
              <a:t> </a:t>
            </a:r>
            <a:r>
              <a:rPr lang="en-US" sz="2400" spc="60">
                <a:latin typeface="Open Sans"/>
                <a:ea typeface="Open Sans"/>
                <a:cs typeface="Open Sans"/>
              </a:rPr>
              <a:t>the home?” </a:t>
            </a:r>
            <a:endParaRPr lang="en-US" sz="2400" spc="60"/>
          </a:p>
          <a:p>
            <a:pPr marL="0" indent="0">
              <a:lnSpc>
                <a:spcPts val="2700"/>
              </a:lnSpc>
              <a:buClr>
                <a:srgbClr val="0070BA"/>
              </a:buClr>
              <a:buNone/>
            </a:pPr>
            <a:endParaRPr lang="en-US" sz="2400" spc="60"/>
          </a:p>
          <a:p>
            <a:pPr marL="0" indent="0">
              <a:lnSpc>
                <a:spcPts val="2700"/>
              </a:lnSpc>
              <a:buClr>
                <a:srgbClr val="0070BA"/>
              </a:buClr>
              <a:buNone/>
            </a:pPr>
            <a:r>
              <a:rPr lang="en-US" b="1" spc="60">
                <a:solidFill>
                  <a:schemeClr val="accent2"/>
                </a:solidFill>
                <a:latin typeface="Open Sans"/>
                <a:ea typeface="Open Sans"/>
                <a:cs typeface="Open Sans"/>
              </a:rPr>
              <a:t>IMPORTANT: </a:t>
            </a:r>
            <a:r>
              <a:rPr lang="en-US" sz="2100">
                <a:latin typeface="Open Sans"/>
                <a:ea typeface="Open Sans"/>
                <a:cs typeface="Open Sans"/>
              </a:rPr>
              <a:t>Consumption of food outside or inside the home is both accounted for, as long as the foods are consumed by 50%+ of household members, and of sufficient quantities. </a:t>
            </a:r>
            <a:endParaRPr lang="en-US" sz="2100">
              <a:latin typeface="Open Sans" panose="020B0606030504020204" pitchFamily="34" charset="0"/>
            </a:endParaRPr>
          </a:p>
          <a:p>
            <a:pPr marL="0" indent="0">
              <a:lnSpc>
                <a:spcPts val="2700"/>
              </a:lnSpc>
              <a:buClr>
                <a:srgbClr val="0070BA"/>
              </a:buClr>
              <a:buNone/>
            </a:pPr>
            <a:endParaRPr lang="en-US" sz="210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2332357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marL="0" indent="0">
              <a:buNone/>
            </a:pPr>
            <a:endParaRPr lang="en-US" sz="600" spc="60"/>
          </a:p>
          <a:p>
            <a:pPr>
              <a:buFont typeface="Wingdings" panose="05000000000000000000" pitchFamily="2" charset="2"/>
              <a:buChar char="v"/>
            </a:pPr>
            <a:r>
              <a:rPr lang="en-GB" sz="2300" spc="60"/>
              <a:t>It is important to stress that the enumerators are the first point of control for data quality checks. They should check for the inconsistencies during data collection (see examples that follow).</a:t>
            </a:r>
            <a:endParaRPr lang="en-US" sz="2300" spc="60"/>
          </a:p>
          <a:p>
            <a:pPr>
              <a:buFont typeface="Wingdings" panose="05000000000000000000" pitchFamily="2" charset="2"/>
              <a:buChar char="v"/>
            </a:pPr>
            <a:r>
              <a:rPr lang="en-US" sz="2300" spc="60"/>
              <a:t>It is also vital that the enumerators stress quantities consumed, particularly for protein-rich foods such as milk, eggs, meats and fish, as they could have been consumed in small quantities, as condiments. </a:t>
            </a:r>
          </a:p>
          <a:p>
            <a:pPr>
              <a:buFont typeface="Wingdings" panose="05000000000000000000" pitchFamily="2" charset="2"/>
              <a:buChar char="v"/>
            </a:pPr>
            <a:r>
              <a:rPr lang="en-US" sz="2300" spc="60"/>
              <a:t>Small quantities must not be considered in the main food groups. </a:t>
            </a:r>
            <a:r>
              <a:rPr lang="en-GB" sz="2300" spc="60"/>
              <a:t>The following table will guide you on how to determine if the food consumed is insufficient or small.</a:t>
            </a:r>
          </a:p>
          <a:p>
            <a:pPr>
              <a:buFont typeface="Wingdings" panose="05000000000000000000" pitchFamily="2" charset="2"/>
              <a:buChar char="v"/>
            </a:pPr>
            <a:endParaRPr lang="en-US" sz="2300" spc="60"/>
          </a:p>
          <a:p>
            <a:pPr>
              <a:buFont typeface="Wingdings" panose="05000000000000000000" pitchFamily="2" charset="2"/>
              <a:buChar char="v"/>
            </a:pPr>
            <a:endParaRPr lang="en-US" sz="23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training instructions 5</a:t>
            </a:r>
          </a:p>
        </p:txBody>
      </p:sp>
    </p:spTree>
    <p:extLst>
      <p:ext uri="{BB962C8B-B14F-4D97-AF65-F5344CB8AC3E}">
        <p14:creationId xmlns:p14="http://schemas.microsoft.com/office/powerpoint/2010/main" val="20741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936A0-AD3B-A1B5-EE5E-4504B842357D}"/>
              </a:ext>
            </a:extLst>
          </p:cNvPr>
          <p:cNvSpPr>
            <a:spLocks noGrp="1"/>
          </p:cNvSpPr>
          <p:nvPr>
            <p:ph type="title"/>
          </p:nvPr>
        </p:nvSpPr>
        <p:spPr>
          <a:xfrm>
            <a:off x="262657" y="-106935"/>
            <a:ext cx="10542124" cy="1152000"/>
          </a:xfrm>
        </p:spPr>
        <p:txBody>
          <a:bodyPr/>
          <a:lstStyle/>
          <a:p>
            <a:r>
              <a:rPr lang="en-GB" sz="3600" b="0" kern="1400" spc="230">
                <a:solidFill>
                  <a:schemeClr val="tx1"/>
                </a:solidFill>
                <a:latin typeface="HALDEN SOLID" pitchFamily="2" charset="0"/>
              </a:rPr>
              <a:t>Small quantities - cut-offs for condiments</a:t>
            </a:r>
            <a:endParaRPr lang="en-US" sz="3600" b="0" kern="1400" spc="230">
              <a:solidFill>
                <a:schemeClr val="tx1"/>
              </a:solidFill>
              <a:latin typeface="HALDEN SOLID" pitchFamily="2" charset="0"/>
            </a:endParaRPr>
          </a:p>
        </p:txBody>
      </p:sp>
      <p:graphicFrame>
        <p:nvGraphicFramePr>
          <p:cNvPr id="2" name="Table 1">
            <a:extLst>
              <a:ext uri="{FF2B5EF4-FFF2-40B4-BE49-F238E27FC236}">
                <a16:creationId xmlns:a16="http://schemas.microsoft.com/office/drawing/2014/main" id="{13C128CB-D3B9-E278-611F-04E9BB9A9800}"/>
              </a:ext>
            </a:extLst>
          </p:cNvPr>
          <p:cNvGraphicFramePr>
            <a:graphicFrameLocks noGrp="1"/>
          </p:cNvGraphicFramePr>
          <p:nvPr/>
        </p:nvGraphicFramePr>
        <p:xfrm>
          <a:off x="57151" y="707431"/>
          <a:ext cx="12077697" cy="6150569"/>
        </p:xfrm>
        <a:graphic>
          <a:graphicData uri="http://schemas.openxmlformats.org/drawingml/2006/table">
            <a:tbl>
              <a:tblPr firstRow="1" firstCol="1" bandRow="1">
                <a:tableStyleId>{5C22544A-7EE6-4342-B048-85BDC9FD1C3A}</a:tableStyleId>
              </a:tblPr>
              <a:tblGrid>
                <a:gridCol w="410948">
                  <a:extLst>
                    <a:ext uri="{9D8B030D-6E8A-4147-A177-3AD203B41FA5}">
                      <a16:colId xmlns:a16="http://schemas.microsoft.com/office/drawing/2014/main" val="2749304495"/>
                    </a:ext>
                  </a:extLst>
                </a:gridCol>
                <a:gridCol w="1705788">
                  <a:extLst>
                    <a:ext uri="{9D8B030D-6E8A-4147-A177-3AD203B41FA5}">
                      <a16:colId xmlns:a16="http://schemas.microsoft.com/office/drawing/2014/main" val="4230798633"/>
                    </a:ext>
                  </a:extLst>
                </a:gridCol>
                <a:gridCol w="4291310">
                  <a:extLst>
                    <a:ext uri="{9D8B030D-6E8A-4147-A177-3AD203B41FA5}">
                      <a16:colId xmlns:a16="http://schemas.microsoft.com/office/drawing/2014/main" val="2760318020"/>
                    </a:ext>
                  </a:extLst>
                </a:gridCol>
                <a:gridCol w="5669651">
                  <a:extLst>
                    <a:ext uri="{9D8B030D-6E8A-4147-A177-3AD203B41FA5}">
                      <a16:colId xmlns:a16="http://schemas.microsoft.com/office/drawing/2014/main" val="660903870"/>
                    </a:ext>
                  </a:extLst>
                </a:gridCol>
              </a:tblGrid>
              <a:tr h="424613">
                <a:tc>
                  <a:txBody>
                    <a:bodyPr/>
                    <a:lstStyle/>
                    <a:p>
                      <a:pPr fontAlgn="base">
                        <a:lnSpc>
                          <a:spcPct val="107000"/>
                        </a:lnSpc>
                      </a:pPr>
                      <a:r>
                        <a:rPr lang="en-GB" sz="1400">
                          <a:effectLst/>
                          <a:latin typeface="Open Sans"/>
                          <a:ea typeface="Open Sans"/>
                          <a:cs typeface="Open Sans"/>
                        </a:rPr>
                        <a:t>No.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fontAlgn="base">
                        <a:lnSpc>
                          <a:spcPct val="107000"/>
                        </a:lnSpc>
                      </a:pPr>
                      <a:r>
                        <a:rPr lang="en-GB" sz="1400">
                          <a:effectLst/>
                          <a:latin typeface="Open Sans"/>
                          <a:ea typeface="Open Sans"/>
                          <a:cs typeface="Open Sans"/>
                        </a:rPr>
                        <a:t>Food group</a:t>
                      </a:r>
                      <a:endParaRPr lang="en-GB" sz="1600">
                        <a:effectLst/>
                        <a:latin typeface="Open Sans"/>
                        <a:ea typeface="Open Sans"/>
                        <a:cs typeface="Open Sans"/>
                      </a:endParaRPr>
                    </a:p>
                  </a:txBody>
                  <a:tcPr marL="0" marR="0" marT="0" marB="0" anchor="ctr"/>
                </a:tc>
                <a:tc>
                  <a:txBody>
                    <a:bodyPr/>
                    <a:lstStyle/>
                    <a:p>
                      <a:pPr fontAlgn="base">
                        <a:lnSpc>
                          <a:spcPct val="107000"/>
                        </a:lnSpc>
                      </a:pPr>
                      <a:r>
                        <a:rPr lang="en-GB" sz="1400">
                          <a:effectLst/>
                          <a:latin typeface="Open Sans" panose="020B0606030504020204" pitchFamily="34" charset="0"/>
                          <a:ea typeface="Open Sans" panose="020B0606030504020204" pitchFamily="34" charset="0"/>
                          <a:cs typeface="Open Sans" panose="020B0606030504020204" pitchFamily="34" charset="0"/>
                        </a:rPr>
                        <a:t>What doesn’t count = daily consumption </a:t>
                      </a:r>
                    </a:p>
                    <a:p>
                      <a:pPr fontAlgn="base">
                        <a:lnSpc>
                          <a:spcPct val="107000"/>
                        </a:lnSpc>
                      </a:pPr>
                      <a:r>
                        <a:rPr lang="en-GB" sz="1400">
                          <a:effectLst/>
                          <a:latin typeface="Open Sans" panose="020B0606030504020204" pitchFamily="34" charset="0"/>
                          <a:ea typeface="Open Sans" panose="020B0606030504020204" pitchFamily="34" charset="0"/>
                          <a:cs typeface="Open Sans" panose="020B0606030504020204" pitchFamily="34" charset="0"/>
                        </a:rPr>
                        <a:t>Register as condiments</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fontAlgn="base">
                        <a:lnSpc>
                          <a:spcPct val="107000"/>
                        </a:lnSpc>
                      </a:pPr>
                      <a:r>
                        <a:rPr lang="en-GB" sz="1400">
                          <a:effectLst/>
                          <a:latin typeface="Open Sans"/>
                          <a:ea typeface="Open Sans"/>
                          <a:cs typeface="Open Sans"/>
                        </a:rPr>
                        <a:t>What counts = daily consumption</a:t>
                      </a:r>
                    </a:p>
                    <a:p>
                      <a:pPr fontAlgn="base">
                        <a:lnSpc>
                          <a:spcPct val="107000"/>
                        </a:lnSpc>
                      </a:pPr>
                      <a:r>
                        <a:rPr lang="en-GB" sz="1400">
                          <a:effectLst/>
                          <a:latin typeface="Open Sans"/>
                          <a:ea typeface="Open Sans"/>
                          <a:cs typeface="Open Sans"/>
                        </a:rPr>
                        <a:t>Register under main food groups</a:t>
                      </a:r>
                      <a:endParaRPr lang="en-GB" sz="1600">
                        <a:effectLst/>
                        <a:latin typeface="Open Sans"/>
                        <a:ea typeface="Open Sans"/>
                        <a:cs typeface="Open Sans"/>
                      </a:endParaRPr>
                    </a:p>
                  </a:txBody>
                  <a:tcPr marL="0" marR="0" marT="0" marB="0"/>
                </a:tc>
                <a:extLst>
                  <a:ext uri="{0D108BD9-81ED-4DB2-BD59-A6C34878D82A}">
                    <a16:rowId xmlns:a16="http://schemas.microsoft.com/office/drawing/2014/main" val="3595671825"/>
                  </a:ext>
                </a:extLst>
              </a:tr>
              <a:tr h="668761">
                <a:tc>
                  <a:txBody>
                    <a:bodyPr/>
                    <a:lstStyle/>
                    <a:p>
                      <a:pPr algn="ctr" fontAlgn="base">
                        <a:lnSpc>
                          <a:spcPct val="107000"/>
                        </a:lnSpc>
                      </a:pPr>
                      <a:r>
                        <a:rPr lang="en-GB" sz="1400">
                          <a:effectLst/>
                          <a:latin typeface="Open Sans"/>
                          <a:ea typeface="Open Sans"/>
                          <a:cs typeface="Open Sans"/>
                        </a:rPr>
                        <a:t>1. </a:t>
                      </a:r>
                      <a:r>
                        <a:rPr lang="en-US" sz="1400">
                          <a:effectLst/>
                          <a:latin typeface="Open Sans"/>
                          <a:ea typeface="Open Sans"/>
                          <a:cs typeface="Open Sans"/>
                        </a:rPr>
                        <a:t>​</a:t>
                      </a:r>
                      <a:endParaRPr lang="en-GB" sz="1600">
                        <a:effectLst/>
                        <a:latin typeface="Open Sans"/>
                        <a:ea typeface="Open Sans"/>
                        <a:cs typeface="Open Sans"/>
                      </a:endParaRPr>
                    </a:p>
                  </a:txBody>
                  <a:tcPr marL="0" marR="0" marT="0" marB="0" anchor="ctr"/>
                </a:tc>
                <a:tc>
                  <a:txBody>
                    <a:bodyPr/>
                    <a:lstStyle/>
                    <a:p>
                      <a:pPr fontAlgn="base">
                        <a:lnSpc>
                          <a:spcPct val="107000"/>
                        </a:lnSpc>
                      </a:pPr>
                      <a:r>
                        <a:rPr lang="en-GB" sz="1400">
                          <a:effectLst/>
                          <a:latin typeface="Open Sans"/>
                          <a:ea typeface="Open Sans"/>
                          <a:cs typeface="Open Sans"/>
                        </a:rPr>
                        <a:t>Cereals, grains, roots and tubers</a:t>
                      </a:r>
                      <a:endParaRPr lang="en-GB" sz="1600">
                        <a:effectLst/>
                        <a:latin typeface="Open Sans"/>
                        <a:ea typeface="Open Sans"/>
                        <a:cs typeface="Open Sans"/>
                      </a:endParaRP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breadcrumbs sprinkled over a dish</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kern="1200">
                          <a:solidFill>
                            <a:schemeClr val="dk1"/>
                          </a:solidFill>
                          <a:effectLst/>
                          <a:latin typeface="Open Sans"/>
                          <a:ea typeface="Open Sans"/>
                          <a:cs typeface="Open Sans"/>
                        </a:rPr>
                        <a:t>One bowl of rice per person</a:t>
                      </a:r>
                      <a:endParaRPr lang="fr-FR" sz="1400" kern="120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a:solidFill>
                            <a:schemeClr val="dk1"/>
                          </a:solidFill>
                          <a:effectLst/>
                          <a:latin typeface="Open Sans"/>
                          <a:ea typeface="Open Sans"/>
                          <a:cs typeface="Open Sans"/>
                        </a:rPr>
                        <a:t>One plate of pasta per person</a:t>
                      </a:r>
                      <a:endParaRPr lang="fr-FR" sz="1400" kern="1200">
                        <a:solidFill>
                          <a:schemeClr val="dk1"/>
                        </a:solidFill>
                        <a:effectLst/>
                        <a:latin typeface="Open Sans"/>
                        <a:ea typeface="Open Sans"/>
                        <a:cs typeface="Open Sans"/>
                      </a:endParaRPr>
                    </a:p>
                    <a:p>
                      <a:pPr marL="171450" lvl="0" indent="-171450" algn="l">
                        <a:lnSpc>
                          <a:spcPct val="107000"/>
                        </a:lnSpc>
                        <a:buFont typeface="Arial" panose="020B0604020202020204" pitchFamily="34" charset="0"/>
                        <a:buChar char="•"/>
                      </a:pPr>
                      <a:r>
                        <a:rPr lang="en-GB" sz="1400" kern="1200">
                          <a:solidFill>
                            <a:schemeClr val="dk1"/>
                          </a:solidFill>
                          <a:effectLst/>
                          <a:latin typeface="Open Sans"/>
                          <a:ea typeface="Open Sans"/>
                          <a:cs typeface="Open Sans"/>
                        </a:rPr>
                        <a:t>One piece of bread per person</a:t>
                      </a:r>
                    </a:p>
                    <a:p>
                      <a:pPr marL="171450" lvl="0" indent="-171450" algn="l" defTabSz="914400" rtl="0" eaLnBrk="1" fontAlgn="base" latinLnBrk="0" hangingPunct="1">
                        <a:lnSpc>
                          <a:spcPct val="107000"/>
                        </a:lnSpc>
                        <a:buFont typeface="Arial" panose="020B0604020202020204" pitchFamily="34" charset="0"/>
                        <a:buChar char="•"/>
                      </a:pPr>
                      <a:r>
                        <a:rPr lang="en-GB" sz="1400" kern="1200">
                          <a:solidFill>
                            <a:schemeClr val="dk1"/>
                          </a:solidFill>
                          <a:effectLst/>
                          <a:latin typeface="Open Sans"/>
                          <a:ea typeface="Open Sans"/>
                          <a:cs typeface="Open Sans"/>
                        </a:rPr>
                        <a:t>½ injera per person</a:t>
                      </a:r>
                      <a:endParaRPr lang="fr-FR" sz="1400" kern="1200">
                        <a:solidFill>
                          <a:schemeClr val="dk1"/>
                        </a:solidFill>
                        <a:effectLst/>
                        <a:latin typeface="Open Sans"/>
                        <a:ea typeface="Open Sans"/>
                        <a:cs typeface="Open Sans"/>
                      </a:endParaRPr>
                    </a:p>
                  </a:txBody>
                  <a:tcPr marL="0" marR="0" marT="0" marB="0"/>
                </a:tc>
                <a:extLst>
                  <a:ext uri="{0D108BD9-81ED-4DB2-BD59-A6C34878D82A}">
                    <a16:rowId xmlns:a16="http://schemas.microsoft.com/office/drawing/2014/main" val="166189897"/>
                  </a:ext>
                </a:extLst>
              </a:tr>
              <a:tr h="1172803">
                <a:tc>
                  <a:txBody>
                    <a:bodyPr/>
                    <a:lstStyle/>
                    <a:p>
                      <a:pPr algn="ctr" fontAlgn="base">
                        <a:lnSpc>
                          <a:spcPct val="107000"/>
                        </a:lnSpc>
                      </a:pPr>
                      <a:r>
                        <a:rPr lang="en-GB" sz="1400">
                          <a:effectLst/>
                          <a:latin typeface="Open Sans"/>
                          <a:ea typeface="Open Sans"/>
                          <a:cs typeface="Open Sans"/>
                        </a:rPr>
                        <a:t>2. </a:t>
                      </a:r>
                      <a:r>
                        <a:rPr lang="en-US" sz="1400">
                          <a:effectLst/>
                          <a:latin typeface="Open Sans"/>
                          <a:ea typeface="Open Sans"/>
                          <a:cs typeface="Open Sans"/>
                        </a:rPr>
                        <a:t>​</a:t>
                      </a:r>
                      <a:endParaRPr lang="en-GB" sz="1600">
                        <a:effectLst/>
                        <a:latin typeface="Open Sans"/>
                        <a:ea typeface="Open Sans"/>
                        <a:cs typeface="Open Sans"/>
                      </a:endParaRPr>
                    </a:p>
                  </a:txBody>
                  <a:tcPr marL="0" marR="0" marT="0" marB="0" anchor="ctr"/>
                </a:tc>
                <a:tc>
                  <a:txBody>
                    <a:bodyPr/>
                    <a:lstStyle/>
                    <a:p>
                      <a:pPr fontAlgn="base">
                        <a:lnSpc>
                          <a:spcPct val="107000"/>
                        </a:lnSpc>
                      </a:pPr>
                      <a:r>
                        <a:rPr lang="en-GB" sz="1400">
                          <a:effectLst/>
                          <a:latin typeface="Open Sans"/>
                          <a:ea typeface="Open Sans"/>
                          <a:cs typeface="Open Sans"/>
                        </a:rPr>
                        <a:t>Pulses, legumes, nuts</a:t>
                      </a:r>
                      <a:endParaRPr lang="en-GB" sz="1600">
                        <a:effectLst/>
                        <a:latin typeface="Open Sans"/>
                        <a:ea typeface="Open Sans"/>
                        <a:cs typeface="Open Sans"/>
                      </a:endParaRP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sprinkle of nuts or seeds over a dish</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 tablespoon of peanut butter, used to flavour a dish</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Any quantity of nut milk (almond milk, soy milk)</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kern="1200">
                          <a:solidFill>
                            <a:schemeClr val="dk1"/>
                          </a:solidFill>
                          <a:effectLst/>
                          <a:latin typeface="Open Sans"/>
                          <a:ea typeface="Open Sans"/>
                          <a:cs typeface="Open Sans"/>
                        </a:rPr>
                        <a:t>One small bowl of nuts (e.g., as a snack) per person</a:t>
                      </a:r>
                      <a:endParaRPr lang="fr-FR" sz="1400" kern="120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a:solidFill>
                            <a:schemeClr val="dk1"/>
                          </a:solidFill>
                          <a:effectLst/>
                          <a:latin typeface="Open Sans"/>
                          <a:ea typeface="Open Sans"/>
                          <a:cs typeface="Open Sans"/>
                        </a:rPr>
                        <a:t>1 tablespoon of peanut butter per person</a:t>
                      </a:r>
                      <a:endParaRPr lang="fr-FR" sz="1400" kern="120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a:solidFill>
                            <a:schemeClr val="dk1"/>
                          </a:solidFill>
                          <a:effectLst/>
                          <a:latin typeface="Open Sans"/>
                          <a:ea typeface="Open Sans"/>
                          <a:cs typeface="Open Sans"/>
                        </a:rPr>
                        <a:t>1 tablespoon of hummus per person</a:t>
                      </a:r>
                    </a:p>
                    <a:p>
                      <a:pPr marL="171450" lvl="0" indent="-171450" algn="l">
                        <a:lnSpc>
                          <a:spcPct val="107000"/>
                        </a:lnSpc>
                        <a:buFont typeface="Arial" panose="020B0604020202020204" pitchFamily="34" charset="0"/>
                        <a:buChar char="•"/>
                      </a:pPr>
                      <a:r>
                        <a:rPr lang="en-GB" sz="1400" kern="1200">
                          <a:solidFill>
                            <a:schemeClr val="dk1"/>
                          </a:solidFill>
                          <a:effectLst/>
                          <a:latin typeface="Open Sans"/>
                          <a:ea typeface="Open Sans"/>
                          <a:cs typeface="Open Sans"/>
                        </a:rPr>
                        <a:t>1 tablespoon of seeds per person</a:t>
                      </a:r>
                    </a:p>
                  </a:txBody>
                  <a:tcPr marL="0" marR="0" marT="0" marB="0"/>
                </a:tc>
                <a:extLst>
                  <a:ext uri="{0D108BD9-81ED-4DB2-BD59-A6C34878D82A}">
                    <a16:rowId xmlns:a16="http://schemas.microsoft.com/office/drawing/2014/main" val="4065315698"/>
                  </a:ext>
                </a:extLst>
              </a:tr>
              <a:tr h="1077421">
                <a:tc>
                  <a:txBody>
                    <a:bodyPr/>
                    <a:lstStyle/>
                    <a:p>
                      <a:pPr algn="ctr" fontAlgn="base">
                        <a:lnSpc>
                          <a:spcPct val="107000"/>
                        </a:lnSpc>
                      </a:pPr>
                      <a:r>
                        <a:rPr lang="en-GB" sz="1400">
                          <a:effectLst/>
                          <a:latin typeface="Open Sans"/>
                          <a:ea typeface="Open Sans"/>
                          <a:cs typeface="Open Sans"/>
                        </a:rPr>
                        <a:t>3. </a:t>
                      </a:r>
                      <a:r>
                        <a:rPr lang="en-US" sz="1400">
                          <a:effectLst/>
                          <a:latin typeface="Open Sans"/>
                          <a:ea typeface="Open Sans"/>
                          <a:cs typeface="Open Sans"/>
                        </a:rPr>
                        <a:t>​</a:t>
                      </a:r>
                      <a:endParaRPr lang="en-GB" sz="1600">
                        <a:effectLst/>
                        <a:latin typeface="Open Sans"/>
                        <a:ea typeface="Open Sans"/>
                        <a:cs typeface="Open Sans"/>
                      </a:endParaRPr>
                    </a:p>
                  </a:txBody>
                  <a:tcPr marL="0" marR="0" marT="0" marB="0" anchor="ctr"/>
                </a:tc>
                <a:tc>
                  <a:txBody>
                    <a:bodyPr/>
                    <a:lstStyle/>
                    <a:p>
                      <a:pPr fontAlgn="base">
                        <a:lnSpc>
                          <a:spcPct val="107000"/>
                        </a:lnSpc>
                      </a:pPr>
                      <a:r>
                        <a:rPr lang="en-GB" sz="1400">
                          <a:effectLst/>
                          <a:latin typeface="Open Sans"/>
                          <a:ea typeface="Open Sans"/>
                          <a:cs typeface="Open Sans"/>
                        </a:rPr>
                        <a:t>Milk and other dairy products</a:t>
                      </a:r>
                      <a:endParaRPr lang="en-GB" sz="1600">
                        <a:effectLst/>
                        <a:latin typeface="Open Sans"/>
                        <a:ea typeface="Open Sans"/>
                        <a:cs typeface="Open Sans"/>
                      </a:endParaRP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splash of milk/spoon or powdered milk added to tea or coffee​</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Grated cheese sprinkled over a meal</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spoonful of yogurt, used to flavour a dish</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Very liquid or watered-down yogurt</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kern="1200">
                          <a:solidFill>
                            <a:schemeClr val="dk1"/>
                          </a:solidFill>
                          <a:effectLst/>
                          <a:latin typeface="Open Sans"/>
                          <a:ea typeface="Open Sans"/>
                          <a:cs typeface="Open Sans"/>
                        </a:rPr>
                        <a:t>1/2 cup of milk per person (fresh or powdered)</a:t>
                      </a:r>
                      <a:endParaRPr lang="fr-FR" sz="1400" kern="120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a:solidFill>
                            <a:schemeClr val="dk1"/>
                          </a:solidFill>
                          <a:effectLst/>
                          <a:latin typeface="Open Sans"/>
                          <a:ea typeface="Open Sans"/>
                          <a:cs typeface="Open Sans"/>
                        </a:rPr>
                        <a:t>A small piece of cheese (like a box of matches) per person​</a:t>
                      </a:r>
                      <a:endParaRPr lang="fr-FR" sz="1400" kern="120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a:solidFill>
                            <a:schemeClr val="dk1"/>
                          </a:solidFill>
                          <a:effectLst/>
                          <a:latin typeface="Open Sans"/>
                          <a:ea typeface="Open Sans"/>
                          <a:cs typeface="Open Sans"/>
                        </a:rPr>
                        <a:t>1 tablespoon of soft cheese per person</a:t>
                      </a:r>
                      <a:endParaRPr lang="fr-FR" sz="1400" kern="120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a:solidFill>
                            <a:schemeClr val="dk1"/>
                          </a:solidFill>
                          <a:effectLst/>
                          <a:latin typeface="Open Sans"/>
                          <a:ea typeface="Open Sans"/>
                          <a:cs typeface="Open Sans"/>
                        </a:rPr>
                        <a:t>One small cup of yogurt per person</a:t>
                      </a:r>
                      <a:endParaRPr lang="fr-FR" sz="1400" kern="120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endParaRPr lang="fr-FR" sz="1400" kern="1200">
                        <a:solidFill>
                          <a:schemeClr val="dk1"/>
                        </a:solidFill>
                        <a:effectLst/>
                        <a:latin typeface="Open Sans"/>
                        <a:ea typeface="Open Sans"/>
                        <a:cs typeface="Open Sans"/>
                      </a:endParaRPr>
                    </a:p>
                  </a:txBody>
                  <a:tcPr marL="0" marR="0" marT="0" marB="0"/>
                </a:tc>
                <a:extLst>
                  <a:ext uri="{0D108BD9-81ED-4DB2-BD59-A6C34878D82A}">
                    <a16:rowId xmlns:a16="http://schemas.microsoft.com/office/drawing/2014/main" val="2916683646"/>
                  </a:ext>
                </a:extLst>
              </a:tr>
              <a:tr h="2165436">
                <a:tc>
                  <a:txBody>
                    <a:bodyPr/>
                    <a:lstStyle/>
                    <a:p>
                      <a:pPr algn="ctr" fontAlgn="base">
                        <a:lnSpc>
                          <a:spcPct val="107000"/>
                        </a:lnSpc>
                      </a:pPr>
                      <a:r>
                        <a:rPr lang="en-GB" sz="1400">
                          <a:effectLst/>
                          <a:latin typeface="Open Sans"/>
                          <a:ea typeface="Open Sans"/>
                          <a:cs typeface="Open Sans"/>
                        </a:rPr>
                        <a:t>4. </a:t>
                      </a:r>
                      <a:r>
                        <a:rPr lang="en-US" sz="1400">
                          <a:effectLst/>
                          <a:latin typeface="Open Sans"/>
                          <a:ea typeface="Open Sans"/>
                          <a:cs typeface="Open Sans"/>
                        </a:rPr>
                        <a:t>​</a:t>
                      </a:r>
                      <a:endParaRPr lang="en-GB" sz="1600">
                        <a:effectLst/>
                        <a:latin typeface="Open Sans"/>
                        <a:ea typeface="Open Sans"/>
                        <a:cs typeface="Open Sans"/>
                      </a:endParaRPr>
                    </a:p>
                  </a:txBody>
                  <a:tcPr marL="0" marR="0" marT="0" marB="0" anchor="ctr"/>
                </a:tc>
                <a:tc>
                  <a:txBody>
                    <a:bodyPr/>
                    <a:lstStyle/>
                    <a:p>
                      <a:pPr fontAlgn="base">
                        <a:lnSpc>
                          <a:spcPct val="107000"/>
                        </a:lnSpc>
                      </a:pPr>
                      <a:r>
                        <a:rPr lang="en-GB" sz="1400">
                          <a:effectLst/>
                          <a:latin typeface="Open Sans"/>
                          <a:ea typeface="Open Sans"/>
                          <a:cs typeface="Open Sans"/>
                        </a:rPr>
                        <a:t>Meat, fish and eggs</a:t>
                      </a:r>
                      <a:endParaRPr lang="en-GB" sz="1600">
                        <a:effectLst/>
                        <a:latin typeface="Open Sans"/>
                        <a:ea typeface="Open Sans"/>
                        <a:cs typeface="Open Sans"/>
                      </a:endParaRP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Less than 1/2 egg per person, e.g. one egg on top of a shared dish </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Eggs used in baking</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One small piece of meat (like a box of matches) for more than one person​</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Fish powder spread over meals​</a:t>
                      </a: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Fish sauce/paste used in a dish</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piece of meat or fish to add flavour to a soup​ or dish</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Bone broth </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Dried fish</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1/2 egg (duck or chicken) per person</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2 quail eggs per person</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Half- or whole-sized fish per person</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Handful of small fish (e.g., sardines, shrimp)</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 small piece of organ meat (size of matchbox) per person</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 small piece of meat (size of matchbox) per person</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Half a can of tuna per person</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handful of insects (e.g., termites, crickets, or caterpillars) per person</a:t>
                      </a:r>
                      <a:endParaRPr lang="fr-FR" sz="14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1233105139"/>
                  </a:ext>
                </a:extLst>
              </a:tr>
            </a:tbl>
          </a:graphicData>
        </a:graphic>
      </p:graphicFrame>
    </p:spTree>
    <p:extLst>
      <p:ext uri="{BB962C8B-B14F-4D97-AF65-F5344CB8AC3E}">
        <p14:creationId xmlns:p14="http://schemas.microsoft.com/office/powerpoint/2010/main" val="934311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3C128CB-D3B9-E278-611F-04E9BB9A9800}"/>
              </a:ext>
            </a:extLst>
          </p:cNvPr>
          <p:cNvGraphicFramePr>
            <a:graphicFrameLocks noGrp="1"/>
          </p:cNvGraphicFramePr>
          <p:nvPr/>
        </p:nvGraphicFramePr>
        <p:xfrm>
          <a:off x="0" y="653072"/>
          <a:ext cx="12192000" cy="6204928"/>
        </p:xfrm>
        <a:graphic>
          <a:graphicData uri="http://schemas.openxmlformats.org/drawingml/2006/table">
            <a:tbl>
              <a:tblPr firstRow="1" firstCol="1" bandRow="1">
                <a:tableStyleId>{5C22544A-7EE6-4342-B048-85BDC9FD1C3A}</a:tableStyleId>
              </a:tblPr>
              <a:tblGrid>
                <a:gridCol w="414837">
                  <a:extLst>
                    <a:ext uri="{9D8B030D-6E8A-4147-A177-3AD203B41FA5}">
                      <a16:colId xmlns:a16="http://schemas.microsoft.com/office/drawing/2014/main" val="2749304495"/>
                    </a:ext>
                  </a:extLst>
                </a:gridCol>
                <a:gridCol w="1056391">
                  <a:extLst>
                    <a:ext uri="{9D8B030D-6E8A-4147-A177-3AD203B41FA5}">
                      <a16:colId xmlns:a16="http://schemas.microsoft.com/office/drawing/2014/main" val="4230798633"/>
                    </a:ext>
                  </a:extLst>
                </a:gridCol>
                <a:gridCol w="4936061">
                  <a:extLst>
                    <a:ext uri="{9D8B030D-6E8A-4147-A177-3AD203B41FA5}">
                      <a16:colId xmlns:a16="http://schemas.microsoft.com/office/drawing/2014/main" val="2760318020"/>
                    </a:ext>
                  </a:extLst>
                </a:gridCol>
                <a:gridCol w="5784711">
                  <a:extLst>
                    <a:ext uri="{9D8B030D-6E8A-4147-A177-3AD203B41FA5}">
                      <a16:colId xmlns:a16="http://schemas.microsoft.com/office/drawing/2014/main" val="660903870"/>
                    </a:ext>
                  </a:extLst>
                </a:gridCol>
              </a:tblGrid>
              <a:tr h="314032">
                <a:tc>
                  <a:txBody>
                    <a:bodyPr/>
                    <a:lstStyle/>
                    <a:p>
                      <a:pPr marL="0" algn="l"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No. </a:t>
                      </a:r>
                    </a:p>
                  </a:txBody>
                  <a:tcPr marL="0" marR="0" marT="0" marB="0" anchor="ctr"/>
                </a:tc>
                <a:tc>
                  <a:txBody>
                    <a:bodyPr/>
                    <a:lstStyle/>
                    <a:p>
                      <a:pPr marL="0" algn="l"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Food group</a:t>
                      </a:r>
                    </a:p>
                  </a:txBody>
                  <a:tcPr marL="0" marR="0" marT="0" marB="0" anchor="ctr"/>
                </a:tc>
                <a:tc>
                  <a:txBody>
                    <a:bodyPr/>
                    <a:lstStyle/>
                    <a:p>
                      <a:pPr fontAlgn="base">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What doesn’t count = </a:t>
                      </a:r>
                      <a:r>
                        <a:rPr lang="en-GB" sz="1400">
                          <a:effectLst/>
                          <a:latin typeface="Open Sans" panose="020B0606030504020204" pitchFamily="34" charset="0"/>
                          <a:ea typeface="Open Sans" panose="020B0606030504020204" pitchFamily="34" charset="0"/>
                          <a:cs typeface="Open Sans" panose="020B0606030504020204" pitchFamily="34" charset="0"/>
                        </a:rPr>
                        <a:t>Register as condiments</a:t>
                      </a: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ctr"/>
                </a:tc>
                <a:tc>
                  <a:txBody>
                    <a:bodyPr/>
                    <a:lstStyle/>
                    <a:p>
                      <a:pPr fontAlgn="base">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What counts = </a:t>
                      </a:r>
                      <a:r>
                        <a:rPr lang="en-GB" sz="1400">
                          <a:effectLst/>
                          <a:latin typeface="Open Sans" panose="020B0606030504020204" pitchFamily="34" charset="0"/>
                          <a:ea typeface="Open Sans" panose="020B0606030504020204" pitchFamily="34" charset="0"/>
                          <a:cs typeface="Open Sans" panose="020B0606030504020204" pitchFamily="34" charset="0"/>
                        </a:rPr>
                        <a:t>Register as condiments</a:t>
                      </a: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ctr"/>
                </a:tc>
                <a:extLst>
                  <a:ext uri="{0D108BD9-81ED-4DB2-BD59-A6C34878D82A}">
                    <a16:rowId xmlns:a16="http://schemas.microsoft.com/office/drawing/2014/main" val="3595671825"/>
                  </a:ext>
                </a:extLst>
              </a:tr>
              <a:tr h="1748496">
                <a:tc>
                  <a:txBody>
                    <a:bodyPr/>
                    <a:lstStyle/>
                    <a:p>
                      <a:pPr marL="0" algn="ctr"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5. </a:t>
                      </a:r>
                      <a:r>
                        <a:rPr lang="en-US"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a:t>
                      </a:r>
                      <a:endPar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marL="0" algn="l" defTabSz="914400" rtl="0" eaLnBrk="1" fontAlgn="base" latinLnBrk="0" hangingPunct="1">
                        <a:lnSpc>
                          <a:spcPct val="107000"/>
                        </a:lnSpc>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Vegetables and leaves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Garlic cloves used to flavour a dish</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One or two tomatoes, used to flavour a dish</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Two onions or less, used to flavour a dish</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Tomato paste, tomato sauce or ketchup used to flavour a dish</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Any amount of cucumber, cauliflower and/or carrot consumed only as pickle ​ </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Leaves: a few leaves for all</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Half of a vegetable per person (e.g., cucumber, bell pepper) </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dish made primarily from tomatoes (or any other vegetable)</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 medium onion per person</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Leaves: handful serving per person</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166189897"/>
                  </a:ext>
                </a:extLst>
              </a:tr>
              <a:tr h="1968396">
                <a:tc>
                  <a:txBody>
                    <a:bodyPr/>
                    <a:lstStyle/>
                    <a:p>
                      <a:pPr marL="0" algn="ctr"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6. </a:t>
                      </a:r>
                      <a:r>
                        <a:rPr lang="en-US"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a:t>
                      </a:r>
                      <a:endPar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marL="0" algn="l" defTabSz="914400" rtl="0" eaLnBrk="1" fontAlgn="base" latinLnBrk="0" hangingPunct="1">
                        <a:lnSpc>
                          <a:spcPct val="107000"/>
                        </a:lnSpc>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Fruits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Fruits used to flavour refreshments (e.g., a lemon slice added to a drink)</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One small piece of fruit, split between 2 or more people ​​ - with the exception of larger fruits, where half would suffice</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Less than 3 fresh dates per person ​</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Coconut water</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83185" indent="0" algn="l" defTabSz="914400" rtl="0" eaLnBrk="1" fontAlgn="base" latinLnBrk="0" hangingPunct="1">
                        <a:lnSpc>
                          <a:spcPct val="107000"/>
                        </a:lnSpc>
                        <a:spcAft>
                          <a:spcPts val="0"/>
                        </a:spcAft>
                        <a:buFont typeface="Arial" panose="020B0604020202020204" pitchFamily="34" charset="0"/>
                        <a:buNone/>
                      </a:pP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One full piece of smaller fruit per person (e.g., mandarin, sugar banana, passionfruit) </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½ a piece of bigger fruits (e.g.,  apple, pear, orange, banana) per person</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 slice of pineapple </a:t>
                      </a:r>
                      <a:r>
                        <a:rPr lang="en-US"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per person</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 fresh dates per person</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handful of berries per person (fresh or frozen)</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Half a cup of dried fruit per person</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¼ avocado per person</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4065315698"/>
                  </a:ext>
                </a:extLst>
              </a:tr>
              <a:tr h="868896">
                <a:tc>
                  <a:txBody>
                    <a:bodyPr/>
                    <a:lstStyle/>
                    <a:p>
                      <a:pPr marL="0" algn="ctr"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7. </a:t>
                      </a:r>
                      <a:r>
                        <a:rPr lang="en-US"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a:t>
                      </a:r>
                      <a:endPar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marL="0" algn="l" defTabSz="914400" rtl="0" eaLnBrk="1" fontAlgn="base" latinLnBrk="0" hangingPunct="1">
                        <a:lnSpc>
                          <a:spcPct val="107000"/>
                        </a:lnSpc>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Oil, fat, butter</a:t>
                      </a:r>
                    </a:p>
                  </a:txBody>
                  <a:tcPr marL="0" marR="0" marT="0" marB="0" anchor="ctr"/>
                </a:tc>
                <a:tc>
                  <a:txBody>
                    <a:bodyPr/>
                    <a:lstStyle/>
                    <a:p>
                      <a:pPr marL="171450" lvl="0" indent="-171450" algn="l" defTabSz="914400" rtl="0" eaLnBrk="1" fontAlgn="base" latinLnBrk="0" hangingPunct="1">
                        <a:lnSpc>
                          <a:spcPct val="107000"/>
                        </a:lnSpc>
                        <a:buFont typeface="Arial" panose="020B0604020202020204" pitchFamily="34" charset="0"/>
                        <a:buChar char="•"/>
                      </a:pPr>
                      <a:endPar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Any amount of oil should be counted (including a dash of oil in a shared dish)</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 tablespoon of butter per person</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handful of potato chips per person</a:t>
                      </a:r>
                      <a:r>
                        <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2916683646"/>
                  </a:ext>
                </a:extLst>
              </a:tr>
              <a:tr h="1088796">
                <a:tc>
                  <a:txBody>
                    <a:bodyPr/>
                    <a:lstStyle/>
                    <a:p>
                      <a:pPr marL="0" algn="ctr"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8. </a:t>
                      </a:r>
                      <a:r>
                        <a:rPr lang="en-US"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a:t>
                      </a:r>
                      <a:endPar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marL="0" algn="l" defTabSz="914400" rtl="0" eaLnBrk="1" fontAlgn="base" latinLnBrk="0" hangingPunct="1">
                        <a:lnSpc>
                          <a:spcPct val="107000"/>
                        </a:lnSpc>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Sugar or sweets</a:t>
                      </a:r>
                    </a:p>
                  </a:txBody>
                  <a:tcPr marL="0" marR="0" marT="0" marB="0" anchor="ctr"/>
                </a:tc>
                <a:tc>
                  <a:txBody>
                    <a:bodyPr/>
                    <a:lstStyle/>
                    <a:p>
                      <a:pPr marL="285750" lvl="0" indent="-285750" algn="l" defTabSz="914400" rtl="0" eaLnBrk="1" fontAlgn="base" latinLnBrk="0" hangingPunct="1">
                        <a:lnSpc>
                          <a:spcPct val="107000"/>
                        </a:lnSpc>
                        <a:buFont typeface="Arial" panose="020B0604020202020204" pitchFamily="34" charset="0"/>
                        <a:buChar char="•"/>
                      </a:pPr>
                      <a:endPar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Any amount of candy, cookies/biscuits or chocolate (even one small piece)</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Any amount of dried dates</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cup/box of fruit juice per person</a:t>
                      </a:r>
                      <a:endParaRPr lang="fr-FR"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Sugary tea (with one tablespoon or more) per person</a:t>
                      </a:r>
                    </a:p>
                  </a:txBody>
                  <a:tcPr marL="0" marR="0" marT="0" marB="0"/>
                </a:tc>
                <a:extLst>
                  <a:ext uri="{0D108BD9-81ED-4DB2-BD59-A6C34878D82A}">
                    <a16:rowId xmlns:a16="http://schemas.microsoft.com/office/drawing/2014/main" val="1233105139"/>
                  </a:ext>
                </a:extLst>
              </a:tr>
            </a:tbl>
          </a:graphicData>
        </a:graphic>
      </p:graphicFrame>
      <p:sp>
        <p:nvSpPr>
          <p:cNvPr id="3" name="Title 1">
            <a:extLst>
              <a:ext uri="{FF2B5EF4-FFF2-40B4-BE49-F238E27FC236}">
                <a16:creationId xmlns:a16="http://schemas.microsoft.com/office/drawing/2014/main" id="{AB56D89F-2A69-5087-9CFC-8544C1F8EA1E}"/>
              </a:ext>
            </a:extLst>
          </p:cNvPr>
          <p:cNvSpPr>
            <a:spLocks noGrp="1"/>
          </p:cNvSpPr>
          <p:nvPr>
            <p:ph type="title"/>
          </p:nvPr>
        </p:nvSpPr>
        <p:spPr>
          <a:xfrm>
            <a:off x="620488" y="-186310"/>
            <a:ext cx="10542124" cy="1152000"/>
          </a:xfrm>
        </p:spPr>
        <p:txBody>
          <a:bodyPr/>
          <a:lstStyle/>
          <a:p>
            <a:r>
              <a:rPr lang="en-GB" sz="3600" b="0" kern="1400" spc="230">
                <a:solidFill>
                  <a:schemeClr val="tx1"/>
                </a:solidFill>
                <a:latin typeface="HALDEN SOLID" pitchFamily="2" charset="0"/>
              </a:rPr>
              <a:t>Small quantities - cut-offs for condiments</a:t>
            </a:r>
            <a:endParaRPr lang="en-US" sz="3600" b="0" kern="1400" spc="230">
              <a:solidFill>
                <a:schemeClr val="tx1"/>
              </a:solidFill>
              <a:latin typeface="HALDEN SOLID" pitchFamily="2" charset="0"/>
            </a:endParaRPr>
          </a:p>
        </p:txBody>
      </p:sp>
    </p:spTree>
    <p:extLst>
      <p:ext uri="{BB962C8B-B14F-4D97-AF65-F5344CB8AC3E}">
        <p14:creationId xmlns:p14="http://schemas.microsoft.com/office/powerpoint/2010/main" val="17903327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3612415"/>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en-GB" sz="4600" b="0">
                <a:solidFill>
                  <a:srgbClr val="FFFFFE"/>
                </a:solidFill>
                <a:latin typeface="HALDEN SOLID"/>
                <a:ea typeface="Open Sans Extrabold"/>
                <a:cs typeface="Open Sans Extrabold"/>
              </a:rPr>
              <a:t>question: </a:t>
            </a:r>
          </a:p>
          <a:p>
            <a:pPr algn="ctr">
              <a:lnSpc>
                <a:spcPts val="3920"/>
              </a:lnSpc>
            </a:pPr>
            <a:r>
              <a:rPr lang="en-GB" b="0">
                <a:solidFill>
                  <a:srgbClr val="FFFFFE"/>
                </a:solidFill>
                <a:latin typeface="HALDEN SOLID"/>
                <a:ea typeface="Open Sans Extrabold"/>
                <a:cs typeface="Open Sans Extrabold"/>
              </a:rPr>
              <a:t>What are “</a:t>
            </a:r>
            <a:r>
              <a:rPr lang="en-GB" b="0" err="1">
                <a:solidFill>
                  <a:srgbClr val="FFFFFE"/>
                </a:solidFill>
                <a:latin typeface="HALDEN SOLID"/>
                <a:ea typeface="Open Sans Extrabold"/>
                <a:cs typeface="Open Sans Extrabold"/>
              </a:rPr>
              <a:t>NoRMAL</a:t>
            </a:r>
            <a:r>
              <a:rPr lang="en-GB" b="0">
                <a:solidFill>
                  <a:srgbClr val="FFFFFE"/>
                </a:solidFill>
                <a:latin typeface="HALDEN SOLID"/>
                <a:ea typeface="Open Sans Extrabold"/>
                <a:cs typeface="Open Sans Extrabold"/>
              </a:rPr>
              <a:t>” consumption habits in this context? </a:t>
            </a:r>
          </a:p>
          <a:p>
            <a:pPr algn="ctr">
              <a:lnSpc>
                <a:spcPts val="3920"/>
              </a:lnSpc>
            </a:pPr>
            <a:r>
              <a:rPr lang="en-GB" b="0">
                <a:solidFill>
                  <a:srgbClr val="FFFFFE"/>
                </a:solidFill>
                <a:latin typeface="HALDEN SOLID"/>
                <a:ea typeface="Open Sans Extrabold"/>
                <a:cs typeface="Open Sans Extrabold"/>
              </a:rPr>
              <a:t>What do households normally eat and how often?</a:t>
            </a:r>
          </a:p>
          <a:p>
            <a:pPr algn="ctr">
              <a:lnSpc>
                <a:spcPts val="3920"/>
              </a:lnSpc>
            </a:pPr>
            <a:r>
              <a:rPr lang="en-GB" b="0">
                <a:solidFill>
                  <a:srgbClr val="FFFFFE"/>
                </a:solidFill>
                <a:latin typeface="HALDEN SOLID"/>
                <a:ea typeface="Open Sans Extrabold"/>
                <a:cs typeface="Open Sans Extrabold"/>
              </a:rPr>
              <a:t>Does it differ by area? </a:t>
            </a:r>
          </a:p>
          <a:p>
            <a:pPr algn="ctr">
              <a:lnSpc>
                <a:spcPts val="3920"/>
              </a:lnSpc>
            </a:pPr>
            <a:r>
              <a:rPr lang="en-GB" b="0">
                <a:solidFill>
                  <a:srgbClr val="FFFFFE"/>
                </a:solidFill>
                <a:latin typeface="HALDEN SOLID"/>
                <a:ea typeface="Open Sans Extrabold"/>
                <a:cs typeface="Open Sans Extrabold"/>
              </a:rPr>
              <a:t>by population group?</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a:p>
            <a:pPr>
              <a:lnSpc>
                <a:spcPts val="3920"/>
              </a:lnSpc>
            </a:pP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1888589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PROBING examples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19369" b="19369"/>
          <a:stretch/>
        </p:blipFill>
        <p:spPr bwMode="auto">
          <a:xfrm>
            <a:off x="6710698" y="1648319"/>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46546" y="1450109"/>
            <a:ext cx="6358104" cy="5407891"/>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pc="60">
                <a:latin typeface="Open Sans"/>
                <a:ea typeface="Open Sans"/>
                <a:cs typeface="Open Sans"/>
              </a:rPr>
              <a:t>Probing should be used during interviews to better understand and confirm when unusual household food consumption information is reported. </a:t>
            </a:r>
          </a:p>
          <a:p>
            <a:pPr marL="0" indent="0">
              <a:buNone/>
            </a:pPr>
            <a:r>
              <a:rPr lang="en-GB" spc="60">
                <a:latin typeface="Open Sans"/>
                <a:ea typeface="Open Sans"/>
                <a:cs typeface="Open Sans"/>
              </a:rPr>
              <a:t>In case the household responds with a low (or high) consumption for the context, enumerators should probe to confirm. </a:t>
            </a:r>
          </a:p>
          <a:p>
            <a:pPr marL="0" indent="0">
              <a:buNone/>
            </a:pPr>
            <a:r>
              <a:rPr lang="en-GB" spc="60">
                <a:latin typeface="Open Sans"/>
                <a:ea typeface="Open Sans"/>
                <a:cs typeface="Open Sans"/>
              </a:rPr>
              <a:t>E.g., in contexts where cereals (rice, bread, etc.) are usually consumed daily, use probing:</a:t>
            </a:r>
            <a:endParaRPr lang="fr-FR" spc="60">
              <a:latin typeface="Open Sans"/>
              <a:ea typeface="Open Sans"/>
              <a:cs typeface="Open Sans"/>
            </a:endParaRPr>
          </a:p>
          <a:p>
            <a:pPr marL="0" indent="0">
              <a:buNone/>
            </a:pPr>
            <a:endParaRPr lang="en-US" spc="60">
              <a:latin typeface="Open Sans"/>
              <a:ea typeface="Open Sans"/>
              <a:cs typeface="Open Sans"/>
            </a:endParaRPr>
          </a:p>
          <a:p>
            <a:pPr marL="0" indent="0" algn="ctr">
              <a:buNone/>
            </a:pPr>
            <a:r>
              <a:rPr lang="en-US" b="1" spc="60">
                <a:solidFill>
                  <a:schemeClr val="accent2"/>
                </a:solidFill>
                <a:latin typeface="Open Sans"/>
                <a:ea typeface="Open Sans"/>
                <a:cs typeface="Open Sans"/>
              </a:rPr>
              <a:t>"Why was the consumption of staples less than 4 days?" </a:t>
            </a:r>
          </a:p>
          <a:p>
            <a:pPr marL="0" indent="0" algn="ctr">
              <a:buNone/>
            </a:pPr>
            <a:endParaRPr lang="en-US" b="1" spc="60">
              <a:solidFill>
                <a:schemeClr val="accent2"/>
              </a:solidFill>
              <a:latin typeface="Open Sans"/>
              <a:ea typeface="Open Sans"/>
              <a:cs typeface="Open Sans"/>
            </a:endParaRPr>
          </a:p>
          <a:p>
            <a:pPr marL="0" indent="0" algn="ctr">
              <a:buNone/>
            </a:pPr>
            <a:r>
              <a:rPr lang="en-US" b="1" spc="60">
                <a:solidFill>
                  <a:schemeClr val="accent2"/>
                </a:solidFill>
                <a:latin typeface="Open Sans"/>
                <a:ea typeface="Open Sans"/>
                <a:cs typeface="Open Sans"/>
              </a:rPr>
              <a:t>“What did the household eat instead on the other 3 days?” </a:t>
            </a:r>
            <a:endParaRPr lang="en-US" b="1" spc="60">
              <a:solidFill>
                <a:srgbClr val="ADAEAF"/>
              </a:solidFill>
              <a:latin typeface="Open Sans"/>
              <a:ea typeface="Open Sans"/>
              <a:cs typeface="Open Sans"/>
            </a:endParaRPr>
          </a:p>
        </p:txBody>
      </p:sp>
      <p:sp>
        <p:nvSpPr>
          <p:cNvPr id="3" name="TextBox 2">
            <a:extLst>
              <a:ext uri="{FF2B5EF4-FFF2-40B4-BE49-F238E27FC236}">
                <a16:creationId xmlns:a16="http://schemas.microsoft.com/office/drawing/2014/main" id="{3444FB7A-161B-E129-E895-72ED93918088}"/>
              </a:ext>
            </a:extLst>
          </p:cNvPr>
          <p:cNvSpPr txBox="1"/>
          <p:nvPr/>
        </p:nvSpPr>
        <p:spPr>
          <a:xfrm>
            <a:off x="7418716" y="5541420"/>
            <a:ext cx="4052257" cy="1200329"/>
          </a:xfrm>
          <a:prstGeom prst="rect">
            <a:avLst/>
          </a:prstGeom>
          <a:noFill/>
        </p:spPr>
        <p:txBody>
          <a:bodyPr wrap="square">
            <a:spAutoFit/>
          </a:bodyPr>
          <a:lstStyle/>
          <a:p>
            <a:pPr marL="0" indent="0" algn="ctr">
              <a:buNone/>
            </a:pPr>
            <a:r>
              <a:rPr lang="en-US" spc="60">
                <a:solidFill>
                  <a:srgbClr val="767778"/>
                </a:solidFill>
                <a:latin typeface="Open Sans"/>
                <a:ea typeface="Open Sans"/>
                <a:cs typeface="Open Sans"/>
              </a:rPr>
              <a:t>If, for example, the household ate pulses/legumes (e.g., lentils), instead, this can be understood and accepted.</a:t>
            </a:r>
          </a:p>
        </p:txBody>
      </p:sp>
      <p:cxnSp>
        <p:nvCxnSpPr>
          <p:cNvPr id="7" name="Straight Arrow Connector 6">
            <a:extLst>
              <a:ext uri="{FF2B5EF4-FFF2-40B4-BE49-F238E27FC236}">
                <a16:creationId xmlns:a16="http://schemas.microsoft.com/office/drawing/2014/main" id="{1B073322-F2EB-2D4A-03CE-EB937EB68D69}"/>
              </a:ext>
            </a:extLst>
          </p:cNvPr>
          <p:cNvCxnSpPr/>
          <p:nvPr/>
        </p:nvCxnSpPr>
        <p:spPr>
          <a:xfrm>
            <a:off x="6243182" y="6323162"/>
            <a:ext cx="1112807" cy="0"/>
          </a:xfrm>
          <a:prstGeom prst="straightConnector1">
            <a:avLst/>
          </a:prstGeom>
          <a:ln w="28575">
            <a:solidFill>
              <a:srgbClr val="7677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1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PROBING examples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6710698" y="1648319"/>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25998" y="1839074"/>
            <a:ext cx="6358104" cy="4649056"/>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pc="60">
                <a:latin typeface="Open Sans"/>
                <a:ea typeface="Open Sans"/>
                <a:cs typeface="Open Sans"/>
              </a:rPr>
              <a:t>We need to be especially careful about protein consumption (meat, fish and eggs), taking care to not include small quantities and only including foods consumed by the majority of the household. </a:t>
            </a:r>
            <a:endParaRPr lang="fr-FR" spc="60">
              <a:latin typeface="Open Sans"/>
              <a:ea typeface="Open Sans"/>
              <a:cs typeface="Open Sans"/>
            </a:endParaRPr>
          </a:p>
          <a:p>
            <a:pPr marL="0" indent="0">
              <a:buNone/>
            </a:pPr>
            <a:endParaRPr lang="en-US" spc="60">
              <a:latin typeface="Open Sans"/>
              <a:ea typeface="Open Sans"/>
              <a:cs typeface="Open Sans"/>
            </a:endParaRPr>
          </a:p>
          <a:p>
            <a:pPr marL="0" indent="0" algn="ctr">
              <a:buNone/>
            </a:pPr>
            <a:r>
              <a:rPr lang="en-US" b="1" spc="60">
                <a:solidFill>
                  <a:schemeClr val="accent2"/>
                </a:solidFill>
                <a:latin typeface="Open Sans"/>
                <a:ea typeface="Open Sans"/>
                <a:cs typeface="Open Sans"/>
              </a:rPr>
              <a:t>“Are you sure that the household did not eat any eggs in the past 7 days?" </a:t>
            </a:r>
          </a:p>
          <a:p>
            <a:pPr marL="0" indent="0" algn="ctr">
              <a:buNone/>
            </a:pPr>
            <a:endParaRPr lang="en-US" b="1" spc="60">
              <a:solidFill>
                <a:schemeClr val="accent2"/>
              </a:solidFill>
              <a:latin typeface="Open Sans"/>
              <a:ea typeface="Open Sans"/>
              <a:cs typeface="Open Sans"/>
            </a:endParaRPr>
          </a:p>
          <a:p>
            <a:pPr marL="0" indent="0" algn="ctr">
              <a:buNone/>
            </a:pPr>
            <a:r>
              <a:rPr lang="en-US" b="1" spc="60">
                <a:solidFill>
                  <a:schemeClr val="accent2"/>
                </a:solidFill>
                <a:latin typeface="Open Sans"/>
                <a:ea typeface="Open Sans"/>
                <a:cs typeface="Open Sans"/>
              </a:rPr>
              <a:t>“In the case of meat/fish/eggs, how much was consumed per person/day?” </a:t>
            </a:r>
            <a:endParaRPr lang="en-US" b="1" spc="60">
              <a:solidFill>
                <a:srgbClr val="ADAEAF"/>
              </a:solidFill>
              <a:latin typeface="Open Sans"/>
              <a:ea typeface="Open Sans"/>
              <a:cs typeface="Open Sans"/>
            </a:endParaRPr>
          </a:p>
        </p:txBody>
      </p:sp>
      <p:sp>
        <p:nvSpPr>
          <p:cNvPr id="3" name="TextBox 2">
            <a:extLst>
              <a:ext uri="{FF2B5EF4-FFF2-40B4-BE49-F238E27FC236}">
                <a16:creationId xmlns:a16="http://schemas.microsoft.com/office/drawing/2014/main" id="{3444FB7A-161B-E129-E895-72ED93918088}"/>
              </a:ext>
            </a:extLst>
          </p:cNvPr>
          <p:cNvSpPr txBox="1"/>
          <p:nvPr/>
        </p:nvSpPr>
        <p:spPr>
          <a:xfrm>
            <a:off x="7418716" y="5541420"/>
            <a:ext cx="4052257" cy="1200329"/>
          </a:xfrm>
          <a:prstGeom prst="rect">
            <a:avLst/>
          </a:prstGeom>
          <a:noFill/>
        </p:spPr>
        <p:txBody>
          <a:bodyPr wrap="square">
            <a:spAutoFit/>
          </a:bodyPr>
          <a:lstStyle/>
          <a:p>
            <a:pPr marL="0" indent="0" algn="ctr">
              <a:buNone/>
            </a:pPr>
            <a:r>
              <a:rPr lang="en-US" spc="60">
                <a:solidFill>
                  <a:srgbClr val="767778"/>
                </a:solidFill>
                <a:latin typeface="Open Sans"/>
                <a:ea typeface="Open Sans"/>
                <a:cs typeface="Open Sans"/>
              </a:rPr>
              <a:t>If less than a matchbox size (or ½ egg) per person per day was consumed, then it should not be included.</a:t>
            </a:r>
          </a:p>
        </p:txBody>
      </p:sp>
      <p:cxnSp>
        <p:nvCxnSpPr>
          <p:cNvPr id="7" name="Straight Arrow Connector 6">
            <a:extLst>
              <a:ext uri="{FF2B5EF4-FFF2-40B4-BE49-F238E27FC236}">
                <a16:creationId xmlns:a16="http://schemas.microsoft.com/office/drawing/2014/main" id="{1B073322-F2EB-2D4A-03CE-EB937EB68D69}"/>
              </a:ext>
            </a:extLst>
          </p:cNvPr>
          <p:cNvCxnSpPr/>
          <p:nvPr/>
        </p:nvCxnSpPr>
        <p:spPr>
          <a:xfrm>
            <a:off x="6305909" y="6045760"/>
            <a:ext cx="1112807" cy="0"/>
          </a:xfrm>
          <a:prstGeom prst="straightConnector1">
            <a:avLst/>
          </a:prstGeom>
          <a:ln w="28575">
            <a:solidFill>
              <a:srgbClr val="7677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0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435" y="1378973"/>
            <a:ext cx="10935194" cy="4170927"/>
          </a:xfrm>
        </p:spPr>
        <p:txBody>
          <a:bodyPr vert="horz" lIns="91440" tIns="45720" rIns="91440" bIns="45720" rtlCol="0" anchor="t">
            <a:noAutofit/>
          </a:bodyPr>
          <a:lstStyle/>
          <a:p>
            <a:pPr marL="0" indent="0">
              <a:lnSpc>
                <a:spcPct val="110958"/>
              </a:lnSpc>
              <a:buNone/>
            </a:pPr>
            <a:r>
              <a:rPr lang="en-GB" spc="60">
                <a:latin typeface="Open Sans"/>
                <a:ea typeface="Open Sans"/>
                <a:cs typeface="Open Sans"/>
              </a:rPr>
              <a:t>The </a:t>
            </a:r>
            <a:r>
              <a:rPr lang="en-GB" b="1" spc="60">
                <a:latin typeface="Open Sans"/>
                <a:ea typeface="Open Sans"/>
                <a:cs typeface="Open Sans"/>
              </a:rPr>
              <a:t>Food Consumption Score for Nutrition Quality Analysis (FCS-N) </a:t>
            </a:r>
            <a:r>
              <a:rPr lang="en-GB" spc="60">
                <a:latin typeface="Open Sans"/>
                <a:ea typeface="Open Sans"/>
                <a:cs typeface="Open Sans"/>
              </a:rPr>
              <a:t>was designed to improve the understanding of households’ dietary intake of key nutrient-rich foods, focusing on:</a:t>
            </a:r>
            <a:endParaRPr lang="en-US"/>
          </a:p>
          <a:p>
            <a:pPr lvl="1">
              <a:lnSpc>
                <a:spcPct val="123287"/>
              </a:lnSpc>
              <a:buFont typeface="Wingdings" panose="05000000000000000000" pitchFamily="2" charset="2"/>
              <a:buChar char="v"/>
            </a:pPr>
            <a:r>
              <a:rPr lang="en-GB" b="1" spc="60">
                <a:latin typeface="Open Sans"/>
                <a:ea typeface="Open Sans"/>
                <a:cs typeface="Open Sans"/>
              </a:rPr>
              <a:t>Protein</a:t>
            </a:r>
          </a:p>
          <a:p>
            <a:pPr lvl="1">
              <a:lnSpc>
                <a:spcPct val="123287"/>
              </a:lnSpc>
              <a:buFont typeface="Wingdings" panose="05000000000000000000" pitchFamily="2" charset="2"/>
              <a:buChar char="v"/>
            </a:pPr>
            <a:r>
              <a:rPr lang="en-GB" b="1" spc="60">
                <a:latin typeface="Open Sans"/>
                <a:ea typeface="Open Sans"/>
                <a:cs typeface="Open Sans"/>
              </a:rPr>
              <a:t>Vitamin-A</a:t>
            </a:r>
          </a:p>
          <a:p>
            <a:pPr lvl="1">
              <a:lnSpc>
                <a:spcPct val="123287"/>
              </a:lnSpc>
              <a:buFont typeface="Wingdings" panose="05000000000000000000" pitchFamily="2" charset="2"/>
              <a:buChar char="v"/>
            </a:pPr>
            <a:r>
              <a:rPr lang="en-GB" b="1" spc="60">
                <a:latin typeface="Open Sans"/>
                <a:ea typeface="Open Sans"/>
                <a:cs typeface="Open Sans"/>
              </a:rPr>
              <a:t>Hem Iron</a:t>
            </a:r>
            <a:endParaRPr lang="en-GB" spc="60">
              <a:latin typeface="Open Sans"/>
              <a:ea typeface="Open Sans"/>
              <a:cs typeface="Open Sans"/>
            </a:endParaRPr>
          </a:p>
          <a:p>
            <a:pPr marL="0" indent="0">
              <a:buNone/>
            </a:pPr>
            <a:r>
              <a:rPr lang="en-GB">
                <a:effectLst/>
                <a:latin typeface="Open Sans"/>
                <a:ea typeface="Calibri"/>
                <a:cs typeface="Open Sans"/>
              </a:rPr>
              <a:t>The FCS-N asks about an additional 7 subgroups beyond the 8 standard food groups in the FCS.</a:t>
            </a:r>
            <a:r>
              <a:rPr lang="en-GB">
                <a:latin typeface="Open Sans"/>
                <a:ea typeface="Calibri"/>
                <a:cs typeface="Open Sans"/>
              </a:rPr>
              <a:t> The FCS-N is recommended for nutrition-sensitive interventions </a:t>
            </a:r>
            <a:r>
              <a:rPr lang="en-GB" spc="60">
                <a:latin typeface="Open Sans"/>
                <a:ea typeface="Open Sans"/>
                <a:cs typeface="Open Sans"/>
              </a:rPr>
              <a:t>as it can feed into decision-making on nutrition-sensitive programming.</a:t>
            </a:r>
            <a:endParaRPr lang="en-US" spc="60">
              <a:latin typeface="Open Sans"/>
              <a:ea typeface="Open Sans"/>
              <a:cs typeface="Open Sans"/>
            </a:endParaRPr>
          </a:p>
          <a:p>
            <a:pPr marL="0" indent="0">
              <a:buNone/>
            </a:pPr>
            <a:endParaRPr lang="en-GB">
              <a:effectLst/>
              <a:latin typeface="Open Sans"/>
              <a:ea typeface="Calibri"/>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FCS-N: What is it? </a:t>
            </a:r>
          </a:p>
        </p:txBody>
      </p:sp>
    </p:spTree>
    <p:extLst>
      <p:ext uri="{BB962C8B-B14F-4D97-AF65-F5344CB8AC3E}">
        <p14:creationId xmlns:p14="http://schemas.microsoft.com/office/powerpoint/2010/main" val="801120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74A6-1831-8CF6-DFB5-FB044A14BA0C}"/>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ACF397CD-0BB8-3B7D-6DFC-9D295DD871E3}"/>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FCS/FCS-N: data quality checks</a:t>
            </a:r>
            <a:endParaRPr lang="en-GB" sz="3600" b="0" kern="1400" spc="230">
              <a:solidFill>
                <a:schemeClr val="tx1"/>
              </a:solidFill>
              <a:latin typeface="HALDEN SOLID" pitchFamily="2" charset="0"/>
            </a:endParaRPr>
          </a:p>
        </p:txBody>
      </p:sp>
      <p:sp>
        <p:nvSpPr>
          <p:cNvPr id="5" name="TextBox 4">
            <a:extLst>
              <a:ext uri="{FF2B5EF4-FFF2-40B4-BE49-F238E27FC236}">
                <a16:creationId xmlns:a16="http://schemas.microsoft.com/office/drawing/2014/main" id="{2B380CD5-0927-83DD-5A96-689A5BC00657}"/>
              </a:ext>
            </a:extLst>
          </p:cNvPr>
          <p:cNvSpPr txBox="1"/>
          <p:nvPr/>
        </p:nvSpPr>
        <p:spPr>
          <a:xfrm>
            <a:off x="1000594" y="1471343"/>
            <a:ext cx="10344613" cy="4185761"/>
          </a:xfrm>
          <a:prstGeom prst="rect">
            <a:avLst/>
          </a:prstGeom>
          <a:solidFill>
            <a:srgbClr val="FFFFF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400" b="1">
                <a:latin typeface="Open Sans"/>
                <a:ea typeface="Open Sans"/>
                <a:cs typeface="Open Sans"/>
              </a:rPr>
              <a:t>Inconsistences between the main food groups and the subgroups for the FCS-N</a:t>
            </a:r>
            <a:r>
              <a:rPr lang="en-GB" sz="1400">
                <a:latin typeface="Open Sans"/>
                <a:ea typeface="Open Sans"/>
                <a:cs typeface="Open Sans"/>
              </a:rPr>
              <a:t>. While constraints will likely be set in the questionnaire, the enumerator should also use logic to ensure that subgroup consumption e.g., orange fruits, make sense considering how many days the household reported consumption of the main FCS group (i.e., fruits).</a:t>
            </a:r>
          </a:p>
          <a:p>
            <a:pPr algn="just"/>
            <a:endParaRPr lang="en-GB" sz="1400">
              <a:latin typeface="Open Sans"/>
              <a:ea typeface="Open Sans"/>
              <a:cs typeface="Open Sans"/>
            </a:endParaRPr>
          </a:p>
          <a:p>
            <a:pPr algn="just"/>
            <a:r>
              <a:rPr lang="en-GB" sz="1400" b="1">
                <a:latin typeface="Open Sans"/>
              </a:rPr>
              <a:t>Inconsistencies</a:t>
            </a:r>
            <a:r>
              <a:rPr lang="en-GB" sz="1400" b="1">
                <a:latin typeface="Open Sans"/>
                <a:ea typeface="Open Sans"/>
                <a:cs typeface="Open Sans"/>
              </a:rPr>
              <a:t> </a:t>
            </a:r>
            <a:r>
              <a:rPr lang="en-GB" sz="1400" b="1">
                <a:latin typeface="Open Sans"/>
              </a:rPr>
              <a:t>between </a:t>
            </a:r>
            <a:r>
              <a:rPr lang="en-GB" sz="1400" b="1">
                <a:latin typeface="Open Sans"/>
                <a:ea typeface="Open Sans"/>
                <a:cs typeface="Open Sans"/>
              </a:rPr>
              <a:t>FCS </a:t>
            </a:r>
            <a:r>
              <a:rPr lang="en-GB" sz="1400" b="1">
                <a:latin typeface="Open Sans"/>
              </a:rPr>
              <a:t>and HDDS. Inconsistencies</a:t>
            </a:r>
            <a:r>
              <a:rPr lang="en-GB" sz="1400" b="1">
                <a:latin typeface="Open Sans"/>
                <a:ea typeface="Open Sans"/>
                <a:cs typeface="Open Sans"/>
              </a:rPr>
              <a:t> </a:t>
            </a:r>
            <a:r>
              <a:rPr lang="en-GB" sz="1400" b="1">
                <a:latin typeface="Open Sans"/>
              </a:rPr>
              <a:t>between </a:t>
            </a:r>
            <a:r>
              <a:rPr lang="en-GB" sz="1400" b="1">
                <a:latin typeface="Open Sans"/>
                <a:ea typeface="Open Sans"/>
                <a:cs typeface="Open Sans"/>
              </a:rPr>
              <a:t>FCS </a:t>
            </a:r>
            <a:r>
              <a:rPr lang="en-GB" sz="1400" b="1">
                <a:latin typeface="Open Sans"/>
              </a:rPr>
              <a:t>and HDDS. </a:t>
            </a:r>
            <a:r>
              <a:rPr lang="en-GB" sz="1400">
                <a:latin typeface="Open Sans"/>
              </a:rPr>
              <a:t>If a household reports having consumed an FCS food group all 7 days</a:t>
            </a:r>
            <a:r>
              <a:rPr lang="en-GB" sz="1400">
                <a:latin typeface="Open Sans"/>
                <a:ea typeface="Open Sans"/>
                <a:cs typeface="Open Sans"/>
              </a:rPr>
              <a:t> (e.g. oil, or sugar/sweets), </a:t>
            </a:r>
            <a:r>
              <a:rPr lang="en-GB" sz="1400">
                <a:latin typeface="Open Sans"/>
              </a:rPr>
              <a:t>then the corresponding food group in HDDS (</a:t>
            </a:r>
            <a:r>
              <a:rPr lang="en-GB" sz="1400">
                <a:latin typeface="Open Sans"/>
                <a:ea typeface="Open Sans"/>
              </a:rPr>
              <a:t>oil) must be counted as 1/yes.</a:t>
            </a:r>
            <a:r>
              <a:rPr lang="en-GB" sz="1400">
                <a:latin typeface="Open Sans"/>
              </a:rPr>
              <a:t>  </a:t>
            </a:r>
            <a:r>
              <a:rPr lang="en-GB" sz="1400" i="1">
                <a:latin typeface="Open Sans"/>
              </a:rPr>
              <a:t>However, it should be noted that small quantities consumed by anyone in the household are counted in HDDS, so it is not possible to apply the reverse logic; meaning that HDDS can have </a:t>
            </a:r>
            <a:r>
              <a:rPr lang="en-GB" sz="1400" i="1">
                <a:latin typeface="Open Sans"/>
                <a:ea typeface="Open Sans"/>
                <a:cs typeface="Open Sans"/>
              </a:rPr>
              <a:t>a value of 1, while the corresponding food group in FCS can still be 0. </a:t>
            </a:r>
            <a:r>
              <a:rPr lang="en-GB" sz="1400" b="1" i="1">
                <a:latin typeface="Open Sans"/>
                <a:ea typeface="Open Sans"/>
                <a:cs typeface="Open Sans"/>
              </a:rPr>
              <a:t> </a:t>
            </a:r>
            <a:endParaRPr lang="en-US" sz="1400" b="1" i="1"/>
          </a:p>
          <a:p>
            <a:pPr algn="just"/>
            <a:endParaRPr lang="en-US" sz="1400">
              <a:ea typeface="Calibri"/>
              <a:cs typeface="Calibri"/>
            </a:endParaRPr>
          </a:p>
          <a:p>
            <a:pPr algn="just"/>
            <a:r>
              <a:rPr lang="en-GB" sz="1400" b="1">
                <a:latin typeface="Open Sans"/>
                <a:ea typeface="Open Sans"/>
                <a:cs typeface="Open Sans"/>
              </a:rPr>
              <a:t>Inconsistencies between food sources and the location: </a:t>
            </a:r>
            <a:r>
              <a:rPr lang="en-GB" sz="1400">
                <a:latin typeface="Open Sans"/>
                <a:ea typeface="Open Sans"/>
                <a:cs typeface="Open Sans"/>
              </a:rPr>
              <a:t>Check that the FCS sources are local, using knowledge of the local context and triangulating with the other relevant data points gathered in the same interview. For example, high reporting of own production or fishing/hunting in deserts, urban or landlocked areas. </a:t>
            </a:r>
            <a:r>
              <a:rPr lang="en-US" sz="1400">
                <a:latin typeface="Open Sans"/>
                <a:ea typeface="Open Sans"/>
                <a:cs typeface="Open Sans"/>
              </a:rPr>
              <a:t>Also, c</a:t>
            </a:r>
            <a:r>
              <a:rPr lang="en-GB" sz="1400" err="1">
                <a:latin typeface="Open Sans"/>
                <a:ea typeface="Open Sans"/>
                <a:cs typeface="Open Sans"/>
              </a:rPr>
              <a:t>ertain</a:t>
            </a:r>
            <a:r>
              <a:rPr lang="en-GB" sz="1400">
                <a:latin typeface="Open Sans"/>
                <a:ea typeface="Open Sans"/>
                <a:cs typeface="Open Sans"/>
              </a:rPr>
              <a:t> food sources only make sense for some food groups, e.g., hunting/fishing only applies to ‘meat, fish and eggs.’</a:t>
            </a:r>
            <a:endParaRPr lang="en-US" sz="1400">
              <a:latin typeface="Open Sans"/>
              <a:ea typeface="Open Sans"/>
              <a:cs typeface="Open Sans"/>
            </a:endParaRPr>
          </a:p>
          <a:p>
            <a:pPr algn="just"/>
            <a:endParaRPr lang="en-GB" sz="1400">
              <a:latin typeface="Open Sans"/>
              <a:ea typeface="Open Sans"/>
              <a:cs typeface="Open Sans"/>
            </a:endParaRPr>
          </a:p>
          <a:p>
            <a:pPr algn="just"/>
            <a:r>
              <a:rPr lang="en-GB" sz="1400" b="1">
                <a:latin typeface="Open Sans"/>
                <a:ea typeface="Open Sans"/>
                <a:cs typeface="Open Sans"/>
              </a:rPr>
              <a:t>Inconsistencies between the FCS and food expenditures.</a:t>
            </a:r>
            <a:r>
              <a:rPr lang="en-GB" sz="1400">
                <a:latin typeface="Open Sans"/>
                <a:ea typeface="Open Sans"/>
                <a:cs typeface="Open Sans"/>
              </a:rPr>
              <a:t> The respondent reports not having spent any money on perishable food products (e.g., dairy products, meat, fruit and veg) in the past 7 days in the Expenditure module but reports frequent dairy consumption with cash purchases being the main source in the consumption module, or vice versa – reports no food consumption, with large expenditures.</a:t>
            </a:r>
            <a:endParaRPr lang="en-US" sz="1400"/>
          </a:p>
        </p:txBody>
      </p:sp>
      <p:pic>
        <p:nvPicPr>
          <p:cNvPr id="3" name="Graphic 2" descr="Warning with solid fill">
            <a:extLst>
              <a:ext uri="{FF2B5EF4-FFF2-40B4-BE49-F238E27FC236}">
                <a16:creationId xmlns:a16="http://schemas.microsoft.com/office/drawing/2014/main" id="{FC5BB6AA-E662-0EE3-A2AC-B772EC6B0DF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3255" y="1594339"/>
            <a:ext cx="528754" cy="547340"/>
          </a:xfrm>
          <a:prstGeom prst="rect">
            <a:avLst/>
          </a:prstGeom>
        </p:spPr>
      </p:pic>
      <p:pic>
        <p:nvPicPr>
          <p:cNvPr id="2" name="Graphic 1" descr="Warning with solid fill">
            <a:extLst>
              <a:ext uri="{FF2B5EF4-FFF2-40B4-BE49-F238E27FC236}">
                <a16:creationId xmlns:a16="http://schemas.microsoft.com/office/drawing/2014/main" id="{A6AFBC5E-C611-BFDD-D6C4-A277556EDD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1840" y="2591464"/>
            <a:ext cx="528754" cy="547340"/>
          </a:xfrm>
          <a:prstGeom prst="rect">
            <a:avLst/>
          </a:prstGeom>
        </p:spPr>
      </p:pic>
      <p:pic>
        <p:nvPicPr>
          <p:cNvPr id="4" name="Graphic 3" descr="Warning with solid fill">
            <a:extLst>
              <a:ext uri="{FF2B5EF4-FFF2-40B4-BE49-F238E27FC236}">
                <a16:creationId xmlns:a16="http://schemas.microsoft.com/office/drawing/2014/main" id="{8664B370-0B9E-3C6B-EB87-3E1CB45EDEA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268" y="3803955"/>
            <a:ext cx="528754" cy="547340"/>
          </a:xfrm>
          <a:prstGeom prst="rect">
            <a:avLst/>
          </a:prstGeom>
        </p:spPr>
      </p:pic>
      <p:pic>
        <p:nvPicPr>
          <p:cNvPr id="7" name="Graphic 6" descr="Warning with solid fill">
            <a:extLst>
              <a:ext uri="{FF2B5EF4-FFF2-40B4-BE49-F238E27FC236}">
                <a16:creationId xmlns:a16="http://schemas.microsoft.com/office/drawing/2014/main" id="{39AD6702-7658-1B7D-B720-C1E37684701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1840" y="4898636"/>
            <a:ext cx="528754" cy="547340"/>
          </a:xfrm>
          <a:prstGeom prst="rect">
            <a:avLst/>
          </a:prstGeom>
        </p:spPr>
      </p:pic>
      <p:pic>
        <p:nvPicPr>
          <p:cNvPr id="9" name="Picture 6" descr="Database Icon Png at GetDrawings | Free download">
            <a:extLst>
              <a:ext uri="{FF2B5EF4-FFF2-40B4-BE49-F238E27FC236}">
                <a16:creationId xmlns:a16="http://schemas.microsoft.com/office/drawing/2014/main" id="{341247B0-9B9B-0F1E-4AE8-BE5DFE721E11}"/>
              </a:ext>
            </a:extLst>
          </p:cNvPr>
          <p:cNvPicPr>
            <a:picLocks noChangeAspect="1" noChangeArrowheads="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193964" y="5749474"/>
            <a:ext cx="918025" cy="918025"/>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2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Enumerator’s notes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0" y="1648318"/>
            <a:ext cx="6723649"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pc="60">
                <a:latin typeface="Open Sans" panose="020B0606030504020204" pitchFamily="34" charset="0"/>
                <a:ea typeface="Open Sans" panose="020B0606030504020204" pitchFamily="34" charset="0"/>
                <a:cs typeface="Open Sans" panose="020B0606030504020204" pitchFamily="34" charset="0"/>
              </a:rPr>
              <a:t>Enumerators and field supervisors should take note of any irregular consumption patterns that may stand out during the pilot or actual data collection phases to raise during the daily debriefing and discuss how to handle these cases. </a:t>
            </a:r>
          </a:p>
          <a:p>
            <a:pPr marL="0" indent="0">
              <a:buFont typeface="Arial"/>
              <a:buNone/>
            </a:pPr>
            <a:endParaRPr lang="en-US" spc="6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a:buNone/>
            </a:pPr>
            <a:r>
              <a:rPr lang="en-US" spc="60">
                <a:latin typeface="Open Sans" panose="020B0606030504020204" pitchFamily="34" charset="0"/>
                <a:ea typeface="Open Sans" panose="020B0606030504020204" pitchFamily="34" charset="0"/>
                <a:cs typeface="Open Sans" panose="020B0606030504020204" pitchFamily="34" charset="0"/>
              </a:rPr>
              <a:t>Any qualitative information that would explain the quantitative data, or that would trigger adjustments, such as for the food items in the FCS module, should be highlighted and discussed. </a:t>
            </a:r>
          </a:p>
        </p:txBody>
      </p:sp>
      <p:pic>
        <p:nvPicPr>
          <p:cNvPr id="1026" name="Picture 2" descr="Note Icon Vector Art, Icons, and Graphics for Free Download">
            <a:extLst>
              <a:ext uri="{FF2B5EF4-FFF2-40B4-BE49-F238E27FC236}">
                <a16:creationId xmlns:a16="http://schemas.microsoft.com/office/drawing/2014/main" id="{71EA02EE-25AD-4608-9E29-BAA9EE000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384" y="1863101"/>
            <a:ext cx="2962212" cy="296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02678"/>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FCS-N</a:t>
            </a:r>
            <a:r>
              <a:rPr lang="en-GB" sz="3600" b="0" kern="1400" spc="230">
                <a:solidFill>
                  <a:schemeClr val="tx1"/>
                </a:solidFill>
                <a:latin typeface="HALDEN SOLID" pitchFamily="2" charset="0"/>
              </a:rPr>
              <a:t>: lookouts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17019" y="1582340"/>
            <a:ext cx="4354549" cy="3693319"/>
          </a:xfrm>
          <a:prstGeom prst="rect">
            <a:avLst/>
          </a:prstGeom>
          <a:noFill/>
        </p:spPr>
        <p:txBody>
          <a:bodyPr wrap="square">
            <a:spAutoFit/>
          </a:bodyPr>
          <a:lstStyle/>
          <a:p>
            <a:pPr marL="0" indent="0">
              <a:buNone/>
            </a:pPr>
            <a:r>
              <a:rPr lang="en-US" b="1" spc="60">
                <a:solidFill>
                  <a:schemeClr val="accent2"/>
                </a:solidFill>
                <a:latin typeface="Open Sans" charset="0"/>
                <a:ea typeface="Open Sans" charset="0"/>
                <a:cs typeface="Open Sans" charset="0"/>
              </a:rPr>
              <a:t>EXAMPLE: </a:t>
            </a:r>
          </a:p>
          <a:p>
            <a:pPr marL="0" indent="0">
              <a:buNone/>
            </a:pPr>
            <a:endParaRPr lang="en-US" spc="60">
              <a:latin typeface="Open Sans" charset="0"/>
              <a:ea typeface="Open Sans" charset="0"/>
              <a:cs typeface="Open Sans" charset="0"/>
            </a:endParaRPr>
          </a:p>
          <a:p>
            <a:pPr marL="0" indent="0">
              <a:buNone/>
            </a:pPr>
            <a:r>
              <a:rPr lang="en-US" spc="60">
                <a:latin typeface="Open Sans" charset="0"/>
                <a:ea typeface="Open Sans" charset="0"/>
                <a:cs typeface="Open Sans" charset="0"/>
              </a:rPr>
              <a:t>In the last 7 days, most members of the household consumed flesh meat items for lunch, on 5 different days. </a:t>
            </a:r>
          </a:p>
          <a:p>
            <a:pPr marL="0" indent="0">
              <a:buNone/>
            </a:pPr>
            <a:endParaRPr lang="en-US" spc="60">
              <a:latin typeface="Open Sans" charset="0"/>
              <a:ea typeface="Open Sans" charset="0"/>
              <a:cs typeface="Open Sans" charset="0"/>
            </a:endParaRPr>
          </a:p>
          <a:p>
            <a:pPr marL="0" indent="0">
              <a:buNone/>
            </a:pPr>
            <a:r>
              <a:rPr lang="en-US" spc="60">
                <a:latin typeface="Open Sans" charset="0"/>
                <a:ea typeface="Open Sans" charset="0"/>
                <a:cs typeface="Open Sans" charset="0"/>
              </a:rPr>
              <a:t>The household indicated that they also had eggs on three of the mornings of these days when they consumed flesh meat items. </a:t>
            </a:r>
          </a:p>
          <a:p>
            <a:pPr marL="0" indent="0">
              <a:buNone/>
            </a:pPr>
            <a:endParaRPr lang="en-US" spc="60">
              <a:latin typeface="Open Sans" charset="0"/>
              <a:ea typeface="Open Sans" charset="0"/>
              <a:cs typeface="Open Sans" charset="0"/>
            </a:endParaRPr>
          </a:p>
          <a:p>
            <a:pPr marL="0" indent="0">
              <a:buNone/>
            </a:pPr>
            <a:r>
              <a:rPr lang="en-US" spc="60">
                <a:latin typeface="Open Sans" charset="0"/>
                <a:ea typeface="Open Sans" charset="0"/>
                <a:cs typeface="Open Sans" charset="0"/>
              </a:rPr>
              <a:t>On a different day, they had fish for dinner.  </a:t>
            </a:r>
          </a:p>
        </p:txBody>
      </p:sp>
      <p:graphicFrame>
        <p:nvGraphicFramePr>
          <p:cNvPr id="5" name="Table 4">
            <a:extLst>
              <a:ext uri="{FF2B5EF4-FFF2-40B4-BE49-F238E27FC236}">
                <a16:creationId xmlns:a16="http://schemas.microsoft.com/office/drawing/2014/main" id="{AEA4E466-3D14-C4EC-CDC4-F10A1FBC7C60}"/>
              </a:ext>
            </a:extLst>
          </p:cNvPr>
          <p:cNvGraphicFramePr>
            <a:graphicFrameLocks noGrp="1"/>
          </p:cNvGraphicFramePr>
          <p:nvPr/>
        </p:nvGraphicFramePr>
        <p:xfrm>
          <a:off x="5767757" y="2371516"/>
          <a:ext cx="6097773" cy="3693320"/>
        </p:xfrm>
        <a:graphic>
          <a:graphicData uri="http://schemas.openxmlformats.org/drawingml/2006/table">
            <a:tbl>
              <a:tblPr>
                <a:tableStyleId>{5C22544A-7EE6-4342-B048-85BDC9FD1C3A}</a:tableStyleId>
              </a:tblPr>
              <a:tblGrid>
                <a:gridCol w="561637">
                  <a:extLst>
                    <a:ext uri="{9D8B030D-6E8A-4147-A177-3AD203B41FA5}">
                      <a16:colId xmlns:a16="http://schemas.microsoft.com/office/drawing/2014/main" val="1457190981"/>
                    </a:ext>
                  </a:extLst>
                </a:gridCol>
                <a:gridCol w="3048887">
                  <a:extLst>
                    <a:ext uri="{9D8B030D-6E8A-4147-A177-3AD203B41FA5}">
                      <a16:colId xmlns:a16="http://schemas.microsoft.com/office/drawing/2014/main" val="1149178823"/>
                    </a:ext>
                  </a:extLst>
                </a:gridCol>
                <a:gridCol w="1363976">
                  <a:extLst>
                    <a:ext uri="{9D8B030D-6E8A-4147-A177-3AD203B41FA5}">
                      <a16:colId xmlns:a16="http://schemas.microsoft.com/office/drawing/2014/main" val="2849324662"/>
                    </a:ext>
                  </a:extLst>
                </a:gridCol>
                <a:gridCol w="1123273">
                  <a:extLst>
                    <a:ext uri="{9D8B030D-6E8A-4147-A177-3AD203B41FA5}">
                      <a16:colId xmlns:a16="http://schemas.microsoft.com/office/drawing/2014/main" val="897132863"/>
                    </a:ext>
                  </a:extLst>
                </a:gridCol>
              </a:tblGrid>
              <a:tr h="1298750">
                <a:tc>
                  <a:txBody>
                    <a:bodyPr/>
                    <a:lstStyle/>
                    <a:p>
                      <a:pPr marL="0" lvl="0" indent="0" algn="ctr">
                        <a:buClr>
                          <a:srgbClr val="000000"/>
                        </a:buClr>
                        <a:buSzPts val="800"/>
                        <a:buFont typeface="Times New Roman" panose="02020603050405020304" pitchFamily="18" charset="0"/>
                        <a:buNone/>
                        <a:tabLst>
                          <a:tab pos="228600" algn="l"/>
                        </a:tabLst>
                      </a:pPr>
                      <a:r>
                        <a:rPr lang="en-GB" sz="1100" b="1" u="none" strike="noStrike">
                          <a:solidFill>
                            <a:schemeClr val="tx1"/>
                          </a:solidFill>
                          <a:effectLst/>
                        </a:rPr>
                        <a:t>4. </a:t>
                      </a:r>
                      <a:endParaRPr lang="fr-FR" sz="1800" b="1" u="none" strike="noStrike">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solidFill>
                      <a:srgbClr val="D9E2F3"/>
                    </a:solidFill>
                  </a:tcPr>
                </a:tc>
                <a:tc>
                  <a:txBody>
                    <a:bodyPr/>
                    <a:lstStyle/>
                    <a:p>
                      <a:pPr algn="l"/>
                      <a:r>
                        <a:rPr lang="en-GB" sz="1050" b="1">
                          <a:solidFill>
                            <a:schemeClr val="accent1"/>
                          </a:solidFill>
                          <a:effectLst/>
                        </a:rPr>
                        <a:t>Meat, fish and eggs:  </a:t>
                      </a:r>
                      <a:r>
                        <a:rPr lang="en-GB" sz="1050">
                          <a:solidFill>
                            <a:schemeClr val="accent1"/>
                          </a:solidFill>
                          <a:effectLst/>
                        </a:rPr>
                        <a:t>goat, beef, chicken, pork, fish and other seafood (including canned tuna), escargot, insects, eggs </a:t>
                      </a:r>
                      <a:endParaRPr lang="fr-FR" sz="1800">
                        <a:solidFill>
                          <a:schemeClr val="accent1"/>
                        </a:solidFill>
                        <a:effectLst/>
                      </a:endParaRPr>
                    </a:p>
                    <a:p>
                      <a:pPr algn="l"/>
                      <a:endParaRPr lang="fr-FR" sz="1800">
                        <a:solidFill>
                          <a:schemeClr val="accent1"/>
                        </a:solidFill>
                        <a:effectLst/>
                      </a:endParaRPr>
                    </a:p>
                    <a:p>
                      <a:pPr algn="l"/>
                      <a:r>
                        <a:rPr lang="en-GB" sz="1050">
                          <a:solidFill>
                            <a:schemeClr val="accent1"/>
                          </a:solidFill>
                          <a:effectLst/>
                        </a:rPr>
                        <a:t>(Exclude meat and fish consumed in small quantities)</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9E2F3"/>
                    </a:solidFill>
                  </a:tcPr>
                </a:tc>
                <a:tc>
                  <a:txBody>
                    <a:bodyPr/>
                    <a:lstStyle/>
                    <a:p>
                      <a:pPr algn="ctr"/>
                      <a:r>
                        <a:rPr lang="en-GB" sz="1050">
                          <a:effectLst/>
                        </a:rPr>
                        <a:t>|__6_|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FE"/>
                    </a:solidFill>
                  </a:tcPr>
                </a:tc>
                <a:tc>
                  <a:txBody>
                    <a:bodyPr/>
                    <a:lstStyle/>
                    <a:p>
                      <a:pPr algn="ctr"/>
                      <a:r>
                        <a:rPr lang="en-GB" sz="1100" err="1">
                          <a:solidFill>
                            <a:srgbClr val="767778"/>
                          </a:solidFill>
                          <a:effectLst/>
                        </a:rPr>
                        <a:t>FCSPr</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D9E2F3"/>
                    </a:solidFill>
                  </a:tcPr>
                </a:tc>
                <a:extLst>
                  <a:ext uri="{0D108BD9-81ED-4DB2-BD59-A6C34878D82A}">
                    <a16:rowId xmlns:a16="http://schemas.microsoft.com/office/drawing/2014/main" val="4110819006"/>
                  </a:ext>
                </a:extLst>
              </a:tr>
              <a:tr h="162344">
                <a:tc gridSpan="4">
                  <a:txBody>
                    <a:bodyPr/>
                    <a:lstStyle/>
                    <a:p>
                      <a:pPr algn="ctr"/>
                      <a:r>
                        <a:rPr lang="en-GB" sz="1050" b="1">
                          <a:solidFill>
                            <a:schemeClr val="tx1"/>
                          </a:solidFill>
                          <a:effectLst/>
                        </a:rPr>
                        <a:t>If 0, skip to question 5</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FFFE"/>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293558670"/>
                  </a:ext>
                </a:extLst>
              </a:tr>
              <a:tr h="568203">
                <a:tc>
                  <a:txBody>
                    <a:bodyPr/>
                    <a:lstStyle/>
                    <a:p>
                      <a:pPr algn="ctr"/>
                      <a:r>
                        <a:rPr lang="en-GB" sz="1050" b="1">
                          <a:solidFill>
                            <a:schemeClr val="tx1"/>
                          </a:solidFill>
                          <a:effectLst/>
                        </a:rPr>
                        <a:t>4.1</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Flesh meat</a:t>
                      </a:r>
                      <a:r>
                        <a:rPr lang="en-GB" sz="1050">
                          <a:solidFill>
                            <a:schemeClr val="accent1"/>
                          </a:solidFill>
                          <a:effectLst/>
                        </a:rPr>
                        <a:t>:</a:t>
                      </a:r>
                      <a:r>
                        <a:rPr lang="en-GB" sz="1800">
                          <a:solidFill>
                            <a:schemeClr val="accent1"/>
                          </a:solidFill>
                          <a:effectLst/>
                        </a:rPr>
                        <a:t> </a:t>
                      </a:r>
                      <a:r>
                        <a:rPr lang="en-GB" sz="1050">
                          <a:solidFill>
                            <a:schemeClr val="accent1"/>
                          </a:solidFill>
                          <a:effectLst/>
                        </a:rPr>
                        <a:t>beef, pork, lamb, goat, rabbit, chicken, duck, other birds</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|__5_|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FCSNPrMeatF</a:t>
                      </a:r>
                      <a:endParaRPr lang="fr-FR" sz="1800" err="1">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2435808"/>
                  </a:ext>
                </a:extLst>
              </a:tr>
              <a:tr h="487032">
                <a:tc>
                  <a:txBody>
                    <a:bodyPr/>
                    <a:lstStyle/>
                    <a:p>
                      <a:pPr algn="ctr"/>
                      <a:r>
                        <a:rPr lang="en-GB" sz="1050" b="1">
                          <a:solidFill>
                            <a:schemeClr val="tx1"/>
                          </a:solidFill>
                          <a:effectLst/>
                        </a:rPr>
                        <a:t>4.2</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Organ meat</a:t>
                      </a:r>
                      <a:r>
                        <a:rPr lang="en-GB" sz="1050">
                          <a:solidFill>
                            <a:schemeClr val="accent1"/>
                          </a:solidFill>
                          <a:effectLst/>
                        </a:rPr>
                        <a:t>: liver, kidney, heart and/or other organ meats</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effectLst/>
                        </a:rPr>
                        <a:t>|__1_|</a:t>
                      </a:r>
                      <a:endParaRPr lang="fr-FR" sz="1800">
                        <a:effectLst/>
                        <a:latin typeface="Calibri" panose="020F0502020204030204" pitchFamily="34" charset="0"/>
                        <a:ea typeface="Calibri" panose="020F0502020204030204" pitchFamily="34" charset="0"/>
                        <a:cs typeface="Arial" panose="020B0604020202020204" pitchFamily="34" charset="0"/>
                      </a:endParaRPr>
                    </a:p>
                    <a:p>
                      <a:pPr algn="ct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FCSNPrMeatO</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89494607"/>
                  </a:ext>
                </a:extLst>
              </a:tr>
              <a:tr h="811718">
                <a:tc>
                  <a:txBody>
                    <a:bodyPr/>
                    <a:lstStyle/>
                    <a:p>
                      <a:pPr algn="ctr"/>
                      <a:r>
                        <a:rPr lang="en-GB" sz="1050" b="1">
                          <a:solidFill>
                            <a:schemeClr val="tx1"/>
                          </a:solidFill>
                          <a:effectLst/>
                        </a:rPr>
                        <a:t>4.3</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Fish/shellfish: </a:t>
                      </a:r>
                      <a:r>
                        <a:rPr lang="en-GB" sz="1050">
                          <a:solidFill>
                            <a:schemeClr val="accent1"/>
                          </a:solidFill>
                          <a:effectLst/>
                        </a:rPr>
                        <a:t>fish, including canned tuna, and/or other seafood (fish in large quantities and not as a condiment)</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|_0__|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FCSNPrFish</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45402531"/>
                  </a:ext>
                </a:extLst>
              </a:tr>
              <a:tr h="365273">
                <a:tc>
                  <a:txBody>
                    <a:bodyPr/>
                    <a:lstStyle/>
                    <a:p>
                      <a:pPr algn="ctr"/>
                      <a:r>
                        <a:rPr lang="en-GB" sz="1050" b="1">
                          <a:solidFill>
                            <a:schemeClr val="tx1"/>
                          </a:solidFill>
                          <a:effectLst/>
                        </a:rPr>
                        <a:t>4.4</a:t>
                      </a:r>
                      <a:endParaRPr lang="fr-FR" sz="18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Eggs</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|_3__|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FCSNPrEgg</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25828064"/>
                  </a:ext>
                </a:extLst>
              </a:tr>
            </a:tbl>
          </a:graphicData>
        </a:graphic>
      </p:graphicFrame>
      <p:sp>
        <p:nvSpPr>
          <p:cNvPr id="4" name="Oval 3">
            <a:extLst>
              <a:ext uri="{FF2B5EF4-FFF2-40B4-BE49-F238E27FC236}">
                <a16:creationId xmlns:a16="http://schemas.microsoft.com/office/drawing/2014/main" id="{3896804C-077D-4105-A21A-296391E020DA}"/>
              </a:ext>
            </a:extLst>
          </p:cNvPr>
          <p:cNvSpPr/>
          <p:nvPr/>
        </p:nvSpPr>
        <p:spPr>
          <a:xfrm>
            <a:off x="5355745" y="2371516"/>
            <a:ext cx="6921795" cy="148855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7B1B13-F749-4598-C805-2B18AD7A174B}"/>
              </a:ext>
            </a:extLst>
          </p:cNvPr>
          <p:cNvSpPr txBox="1"/>
          <p:nvPr/>
        </p:nvSpPr>
        <p:spPr>
          <a:xfrm>
            <a:off x="5525873" y="1552079"/>
            <a:ext cx="6666127" cy="646331"/>
          </a:xfrm>
          <a:prstGeom prst="rect">
            <a:avLst/>
          </a:prstGeom>
          <a:noFill/>
        </p:spPr>
        <p:txBody>
          <a:bodyPr wrap="square">
            <a:spAutoFit/>
          </a:bodyPr>
          <a:lstStyle/>
          <a:p>
            <a:pPr marL="0" indent="0">
              <a:buNone/>
            </a:pPr>
            <a:r>
              <a:rPr lang="en-US" b="1" spc="60">
                <a:solidFill>
                  <a:schemeClr val="accent2"/>
                </a:solidFill>
                <a:latin typeface="Open Sans" charset="0"/>
                <a:ea typeface="Open Sans" charset="0"/>
                <a:cs typeface="Open Sans" charset="0"/>
              </a:rPr>
              <a:t>IMPORTANT: </a:t>
            </a:r>
            <a:r>
              <a:rPr lang="en-US" spc="60">
                <a:latin typeface="Open Sans" charset="0"/>
                <a:ea typeface="Open Sans" charset="0"/>
                <a:cs typeface="Open Sans" charset="0"/>
              </a:rPr>
              <a:t>The FCS-N must still ask about the main groups (in addition to the subgroups)</a:t>
            </a:r>
          </a:p>
        </p:txBody>
      </p:sp>
    </p:spTree>
    <p:extLst>
      <p:ext uri="{BB962C8B-B14F-4D97-AF65-F5344CB8AC3E}">
        <p14:creationId xmlns:p14="http://schemas.microsoft.com/office/powerpoint/2010/main" val="91100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FCS-N</a:t>
            </a:r>
            <a:r>
              <a:rPr lang="en-GB" sz="3600" b="0" kern="1400" spc="230">
                <a:solidFill>
                  <a:schemeClr val="tx1"/>
                </a:solidFill>
                <a:latin typeface="HALDEN SOLID" pitchFamily="2" charset="0"/>
              </a:rPr>
              <a:t>: lookouts</a:t>
            </a:r>
          </a:p>
        </p:txBody>
      </p:sp>
      <p:cxnSp>
        <p:nvCxnSpPr>
          <p:cNvPr id="9" name="Straight Arrow Connector 8">
            <a:extLst>
              <a:ext uri="{FF2B5EF4-FFF2-40B4-BE49-F238E27FC236}">
                <a16:creationId xmlns:a16="http://schemas.microsoft.com/office/drawing/2014/main" id="{CDCC060D-DD2B-495B-ACB0-B0FFEECB5995}"/>
              </a:ext>
            </a:extLst>
          </p:cNvPr>
          <p:cNvCxnSpPr>
            <a:cxnSpLocks/>
          </p:cNvCxnSpPr>
          <p:nvPr/>
        </p:nvCxnSpPr>
        <p:spPr>
          <a:xfrm>
            <a:off x="4757057" y="3670300"/>
            <a:ext cx="768845"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228EFCA-35F7-4BB4-81F3-8533883564E8}"/>
              </a:ext>
            </a:extLst>
          </p:cNvPr>
          <p:cNvSpPr/>
          <p:nvPr/>
        </p:nvSpPr>
        <p:spPr>
          <a:xfrm>
            <a:off x="568325" y="1893838"/>
            <a:ext cx="4188732" cy="3413453"/>
          </a:xfrm>
          <a:prstGeom prst="rect">
            <a:avLst/>
          </a:prstGeom>
          <a:solidFill>
            <a:schemeClr val="accent4">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9D92D5-5D21-4597-B2E8-E0F67373F1E1}"/>
              </a:ext>
            </a:extLst>
          </p:cNvPr>
          <p:cNvSpPr txBox="1"/>
          <p:nvPr/>
        </p:nvSpPr>
        <p:spPr>
          <a:xfrm>
            <a:off x="717180" y="1977672"/>
            <a:ext cx="4039877" cy="3293209"/>
          </a:xfrm>
          <a:prstGeom prst="rect">
            <a:avLst/>
          </a:prstGeom>
          <a:noFill/>
        </p:spPr>
        <p:txBody>
          <a:bodyPr wrap="square" rtlCol="0">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The frequency value for the main food group ‘meat, fish and eggs’ is 6 and must not be aggregated to </a:t>
            </a: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9 </a:t>
            </a:r>
            <a:r>
              <a:rPr lang="en-US" sz="1600" strike="sngStrike">
                <a:solidFill>
                  <a:schemeClr val="accent2"/>
                </a:solidFill>
                <a:latin typeface="Open Sans" panose="020B0606030504020204" pitchFamily="34" charset="0"/>
                <a:ea typeface="Open Sans" panose="020B0606030504020204" pitchFamily="34" charset="0"/>
                <a:cs typeface="Open Sans" panose="020B0606030504020204" pitchFamily="34" charset="0"/>
              </a:rPr>
              <a:t>(5+1+3).</a:t>
            </a: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panose="020B0606030504020204" pitchFamily="34" charset="0"/>
                <a:ea typeface="Open Sans" panose="020B0606030504020204" pitchFamily="34" charset="0"/>
                <a:cs typeface="Open Sans" panose="020B0606030504020204" pitchFamily="34" charset="0"/>
              </a:rPr>
              <a:t>The main group cannot exceed 7 days.</a:t>
            </a: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b="1">
                <a:latin typeface="Open Sans" panose="020B0606030504020204" pitchFamily="34" charset="0"/>
                <a:ea typeface="Open Sans" panose="020B0606030504020204" pitchFamily="34" charset="0"/>
                <a:cs typeface="Open Sans" panose="020B0606030504020204" pitchFamily="34" charset="0"/>
              </a:rPr>
              <a:t>&amp; It is not possible that the subgroups consumption to exceed (be higher than) the main group.</a:t>
            </a:r>
          </a:p>
          <a:p>
            <a:endParaRPr lang="en-US" sz="1600" b="1">
              <a:latin typeface="Open Sans" panose="020B0606030504020204" pitchFamily="34" charset="0"/>
              <a:ea typeface="Open Sans" panose="020B0606030504020204" pitchFamily="34" charset="0"/>
              <a:cs typeface="Open Sans" panose="020B0606030504020204" pitchFamily="34" charset="0"/>
            </a:endParaRPr>
          </a:p>
          <a:p>
            <a:r>
              <a:rPr lang="en-US" sz="1600" b="1">
                <a:latin typeface="Open Sans" panose="020B0606030504020204" pitchFamily="34" charset="0"/>
                <a:ea typeface="Open Sans" panose="020B0606030504020204" pitchFamily="34" charset="0"/>
                <a:cs typeface="Open Sans" panose="020B0606030504020204" pitchFamily="34" charset="0"/>
              </a:rPr>
              <a:t>In addition, we cannot take the maximum (5) as this would not be correct either. </a:t>
            </a:r>
          </a:p>
        </p:txBody>
      </p:sp>
      <p:graphicFrame>
        <p:nvGraphicFramePr>
          <p:cNvPr id="2" name="Table 1">
            <a:extLst>
              <a:ext uri="{FF2B5EF4-FFF2-40B4-BE49-F238E27FC236}">
                <a16:creationId xmlns:a16="http://schemas.microsoft.com/office/drawing/2014/main" id="{19DCCDC1-F975-BA90-1831-1F23DEF4AEEC}"/>
              </a:ext>
            </a:extLst>
          </p:cNvPr>
          <p:cNvGraphicFramePr>
            <a:graphicFrameLocks noGrp="1"/>
          </p:cNvGraphicFramePr>
          <p:nvPr/>
        </p:nvGraphicFramePr>
        <p:xfrm>
          <a:off x="5525902" y="2986038"/>
          <a:ext cx="6097773" cy="3693320"/>
        </p:xfrm>
        <a:graphic>
          <a:graphicData uri="http://schemas.openxmlformats.org/drawingml/2006/table">
            <a:tbl>
              <a:tblPr>
                <a:tableStyleId>{5C22544A-7EE6-4342-B048-85BDC9FD1C3A}</a:tableStyleId>
              </a:tblPr>
              <a:tblGrid>
                <a:gridCol w="561637">
                  <a:extLst>
                    <a:ext uri="{9D8B030D-6E8A-4147-A177-3AD203B41FA5}">
                      <a16:colId xmlns:a16="http://schemas.microsoft.com/office/drawing/2014/main" val="1457190981"/>
                    </a:ext>
                  </a:extLst>
                </a:gridCol>
                <a:gridCol w="3048887">
                  <a:extLst>
                    <a:ext uri="{9D8B030D-6E8A-4147-A177-3AD203B41FA5}">
                      <a16:colId xmlns:a16="http://schemas.microsoft.com/office/drawing/2014/main" val="1149178823"/>
                    </a:ext>
                  </a:extLst>
                </a:gridCol>
                <a:gridCol w="1363976">
                  <a:extLst>
                    <a:ext uri="{9D8B030D-6E8A-4147-A177-3AD203B41FA5}">
                      <a16:colId xmlns:a16="http://schemas.microsoft.com/office/drawing/2014/main" val="2849324662"/>
                    </a:ext>
                  </a:extLst>
                </a:gridCol>
                <a:gridCol w="1123273">
                  <a:extLst>
                    <a:ext uri="{9D8B030D-6E8A-4147-A177-3AD203B41FA5}">
                      <a16:colId xmlns:a16="http://schemas.microsoft.com/office/drawing/2014/main" val="897132863"/>
                    </a:ext>
                  </a:extLst>
                </a:gridCol>
              </a:tblGrid>
              <a:tr h="1298750">
                <a:tc>
                  <a:txBody>
                    <a:bodyPr/>
                    <a:lstStyle/>
                    <a:p>
                      <a:pPr marL="0" lvl="0" indent="0" algn="ctr">
                        <a:buClr>
                          <a:srgbClr val="000000"/>
                        </a:buClr>
                        <a:buSzPts val="800"/>
                        <a:buFont typeface="Times New Roman" panose="02020603050405020304" pitchFamily="18" charset="0"/>
                        <a:buNone/>
                        <a:tabLst>
                          <a:tab pos="228600" algn="l"/>
                        </a:tabLst>
                      </a:pPr>
                      <a:r>
                        <a:rPr lang="en-GB" sz="1100" b="1" u="none" strike="noStrike">
                          <a:solidFill>
                            <a:schemeClr val="accent1"/>
                          </a:solidFill>
                          <a:effectLst/>
                        </a:rPr>
                        <a:t>4. </a:t>
                      </a:r>
                      <a:endParaRPr lang="fr-FR" sz="1800" b="1" u="none" strike="noStrike">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solidFill>
                      <a:srgbClr val="D9E2F3"/>
                    </a:solidFill>
                  </a:tcPr>
                </a:tc>
                <a:tc>
                  <a:txBody>
                    <a:bodyPr/>
                    <a:lstStyle/>
                    <a:p>
                      <a:pPr algn="l"/>
                      <a:r>
                        <a:rPr lang="en-GB" sz="1050" b="1">
                          <a:solidFill>
                            <a:schemeClr val="accent1"/>
                          </a:solidFill>
                          <a:effectLst/>
                        </a:rPr>
                        <a:t>Meat, fish and eggs:  </a:t>
                      </a:r>
                      <a:r>
                        <a:rPr lang="en-GB" sz="1050">
                          <a:solidFill>
                            <a:schemeClr val="accent1"/>
                          </a:solidFill>
                          <a:effectLst/>
                        </a:rPr>
                        <a:t>goat, beef, chicken, pork, fish and other seafood (including canned tuna), escargot, insects, eggs </a:t>
                      </a:r>
                      <a:endParaRPr lang="fr-FR" sz="1800">
                        <a:solidFill>
                          <a:schemeClr val="accent1"/>
                        </a:solidFill>
                        <a:effectLst/>
                      </a:endParaRPr>
                    </a:p>
                    <a:p>
                      <a:pPr algn="l"/>
                      <a:endParaRPr lang="fr-FR" sz="1800">
                        <a:solidFill>
                          <a:schemeClr val="accent1"/>
                        </a:solidFill>
                        <a:effectLst/>
                      </a:endParaRPr>
                    </a:p>
                    <a:p>
                      <a:pPr algn="l"/>
                      <a:r>
                        <a:rPr lang="en-GB" sz="1050">
                          <a:solidFill>
                            <a:schemeClr val="accent1"/>
                          </a:solidFill>
                          <a:effectLst/>
                        </a:rPr>
                        <a:t>(Exclude meat and fish consumed in small quantities)</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D9E2F3"/>
                    </a:solidFill>
                  </a:tcPr>
                </a:tc>
                <a:tc>
                  <a:txBody>
                    <a:bodyPr/>
                    <a:lstStyle/>
                    <a:p>
                      <a:pPr algn="ctr"/>
                      <a:r>
                        <a:rPr lang="en-GB" sz="1050">
                          <a:effectLst/>
                        </a:rPr>
                        <a:t>|__6_|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FE"/>
                    </a:solidFill>
                  </a:tcPr>
                </a:tc>
                <a:tc>
                  <a:txBody>
                    <a:bodyPr/>
                    <a:lstStyle/>
                    <a:p>
                      <a:pPr algn="ctr"/>
                      <a:r>
                        <a:rPr lang="en-GB" sz="1100" err="1">
                          <a:solidFill>
                            <a:srgbClr val="767778"/>
                          </a:solidFill>
                          <a:effectLst/>
                        </a:rPr>
                        <a:t>FCSPr</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D9E2F3"/>
                    </a:solidFill>
                  </a:tcPr>
                </a:tc>
                <a:extLst>
                  <a:ext uri="{0D108BD9-81ED-4DB2-BD59-A6C34878D82A}">
                    <a16:rowId xmlns:a16="http://schemas.microsoft.com/office/drawing/2014/main" val="4110819006"/>
                  </a:ext>
                </a:extLst>
              </a:tr>
              <a:tr h="162344">
                <a:tc gridSpan="4">
                  <a:txBody>
                    <a:bodyPr/>
                    <a:lstStyle/>
                    <a:p>
                      <a:pPr algn="ctr"/>
                      <a:r>
                        <a:rPr lang="en-GB" sz="1050" b="1">
                          <a:solidFill>
                            <a:schemeClr val="accent1"/>
                          </a:solidFill>
                          <a:effectLst/>
                        </a:rPr>
                        <a:t>If 0, skip to question 5</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FFFFFE"/>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293558670"/>
                  </a:ext>
                </a:extLst>
              </a:tr>
              <a:tr h="568203">
                <a:tc>
                  <a:txBody>
                    <a:bodyPr/>
                    <a:lstStyle/>
                    <a:p>
                      <a:pPr algn="ctr"/>
                      <a:r>
                        <a:rPr lang="en-GB" sz="1050" b="1">
                          <a:solidFill>
                            <a:schemeClr val="accent1"/>
                          </a:solidFill>
                          <a:effectLst/>
                        </a:rPr>
                        <a:t>4.1</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Flesh meat</a:t>
                      </a:r>
                      <a:r>
                        <a:rPr lang="en-GB" sz="1050">
                          <a:solidFill>
                            <a:schemeClr val="accent1"/>
                          </a:solidFill>
                          <a:effectLst/>
                        </a:rPr>
                        <a:t>:</a:t>
                      </a:r>
                      <a:r>
                        <a:rPr lang="en-GB" sz="1800">
                          <a:solidFill>
                            <a:schemeClr val="accent1"/>
                          </a:solidFill>
                          <a:effectLst/>
                        </a:rPr>
                        <a:t> </a:t>
                      </a:r>
                      <a:r>
                        <a:rPr lang="en-GB" sz="1050">
                          <a:solidFill>
                            <a:schemeClr val="accent1"/>
                          </a:solidFill>
                          <a:effectLst/>
                        </a:rPr>
                        <a:t>beef, pork, lamb, goat, rabbit, chicken, duck, other birds</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|__5_|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a:solidFill>
                            <a:srgbClr val="767778"/>
                          </a:solidFill>
                          <a:effectLst/>
                        </a:rPr>
                        <a:t>FCSNPrMeatF</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2435808"/>
                  </a:ext>
                </a:extLst>
              </a:tr>
              <a:tr h="487032">
                <a:tc>
                  <a:txBody>
                    <a:bodyPr/>
                    <a:lstStyle/>
                    <a:p>
                      <a:pPr algn="ctr"/>
                      <a:r>
                        <a:rPr lang="en-GB" sz="1050" b="1">
                          <a:solidFill>
                            <a:schemeClr val="accent1"/>
                          </a:solidFill>
                          <a:effectLst/>
                        </a:rPr>
                        <a:t>4.2</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Organ meat</a:t>
                      </a:r>
                      <a:r>
                        <a:rPr lang="en-GB" sz="1050">
                          <a:solidFill>
                            <a:schemeClr val="accent1"/>
                          </a:solidFill>
                          <a:effectLst/>
                        </a:rPr>
                        <a:t>: liver, kidney, heart and/or other organ meats</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effectLst/>
                        </a:rPr>
                        <a:t>|__1_|</a:t>
                      </a:r>
                      <a:endParaRPr lang="fr-FR" sz="1800">
                        <a:effectLst/>
                        <a:latin typeface="Calibri" panose="020F0502020204030204" pitchFamily="34" charset="0"/>
                        <a:ea typeface="Calibri" panose="020F0502020204030204" pitchFamily="34" charset="0"/>
                        <a:cs typeface="Arial" panose="020B0604020202020204" pitchFamily="34" charset="0"/>
                      </a:endParaRPr>
                    </a:p>
                    <a:p>
                      <a:pPr algn="ct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FCSNPrMeatO</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89494607"/>
                  </a:ext>
                </a:extLst>
              </a:tr>
              <a:tr h="811718">
                <a:tc>
                  <a:txBody>
                    <a:bodyPr/>
                    <a:lstStyle/>
                    <a:p>
                      <a:pPr algn="ctr"/>
                      <a:r>
                        <a:rPr lang="en-GB" sz="1050" b="1">
                          <a:solidFill>
                            <a:schemeClr val="accent1"/>
                          </a:solidFill>
                          <a:effectLst/>
                        </a:rPr>
                        <a:t>4.3</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Fish/shellfish: </a:t>
                      </a:r>
                      <a:r>
                        <a:rPr lang="en-GB" sz="1050">
                          <a:solidFill>
                            <a:schemeClr val="accent1"/>
                          </a:solidFill>
                          <a:effectLst/>
                        </a:rPr>
                        <a:t>fish, including canned tuna, and/or other seafood (fish in large quantities and not as a condiment)</a:t>
                      </a:r>
                      <a:endParaRPr lang="fr-FR" sz="18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|_0__|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FCSNPrFish</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45402531"/>
                  </a:ext>
                </a:extLst>
              </a:tr>
              <a:tr h="365273">
                <a:tc>
                  <a:txBody>
                    <a:bodyPr/>
                    <a:lstStyle/>
                    <a:p>
                      <a:pPr algn="ctr"/>
                      <a:r>
                        <a:rPr lang="en-GB" sz="1050" b="1">
                          <a:solidFill>
                            <a:schemeClr val="accent1"/>
                          </a:solidFill>
                          <a:effectLst/>
                        </a:rPr>
                        <a:t>4.4</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1050" b="1">
                          <a:solidFill>
                            <a:schemeClr val="accent1"/>
                          </a:solidFill>
                          <a:effectLst/>
                        </a:rPr>
                        <a:t>Eggs</a:t>
                      </a:r>
                      <a:endParaRPr lang="fr-FR" sz="18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GB" sz="1050">
                          <a:effectLst/>
                        </a:rPr>
                        <a:t>|_3__|</a:t>
                      </a:r>
                      <a:endParaRPr lang="fr-FR"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US" sz="1100" err="1">
                          <a:solidFill>
                            <a:srgbClr val="767778"/>
                          </a:solidFill>
                          <a:effectLst/>
                        </a:rPr>
                        <a:t>FCSNPrEgg</a:t>
                      </a:r>
                      <a:endParaRPr lang="fr-FR" sz="1800">
                        <a:solidFill>
                          <a:srgbClr val="767778"/>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25828064"/>
                  </a:ext>
                </a:extLst>
              </a:tr>
            </a:tbl>
          </a:graphicData>
        </a:graphic>
      </p:graphicFrame>
      <p:sp>
        <p:nvSpPr>
          <p:cNvPr id="3" name="Oval 2">
            <a:extLst>
              <a:ext uri="{FF2B5EF4-FFF2-40B4-BE49-F238E27FC236}">
                <a16:creationId xmlns:a16="http://schemas.microsoft.com/office/drawing/2014/main" id="{0672889F-D0B0-512D-D6F7-2DEDEF338E89}"/>
              </a:ext>
            </a:extLst>
          </p:cNvPr>
          <p:cNvSpPr/>
          <p:nvPr/>
        </p:nvSpPr>
        <p:spPr>
          <a:xfrm>
            <a:off x="5525901" y="3069872"/>
            <a:ext cx="5948917" cy="104406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a:extLst>
              <a:ext uri="{FF2B5EF4-FFF2-40B4-BE49-F238E27FC236}">
                <a16:creationId xmlns:a16="http://schemas.microsoft.com/office/drawing/2014/main" id="{A778D715-F1BC-FC2A-DC7C-938F2D9E260E}"/>
              </a:ext>
            </a:extLst>
          </p:cNvPr>
          <p:cNvSpPr txBox="1"/>
          <p:nvPr/>
        </p:nvSpPr>
        <p:spPr>
          <a:xfrm>
            <a:off x="5671411" y="1893838"/>
            <a:ext cx="6097772" cy="923330"/>
          </a:xfrm>
          <a:prstGeom prst="rect">
            <a:avLst/>
          </a:prstGeom>
          <a:noFill/>
        </p:spPr>
        <p:txBody>
          <a:bodyPr wrap="square">
            <a:spAutoFit/>
          </a:bodyPr>
          <a:lstStyle/>
          <a:p>
            <a:pPr marL="0" indent="0">
              <a:buNone/>
            </a:pPr>
            <a:r>
              <a:rPr lang="en-US" b="1" spc="60">
                <a:solidFill>
                  <a:schemeClr val="accent2"/>
                </a:solidFill>
                <a:latin typeface="Open Sans" charset="0"/>
                <a:ea typeface="Open Sans" charset="0"/>
                <a:cs typeface="Open Sans" charset="0"/>
              </a:rPr>
              <a:t>Because guess what! </a:t>
            </a:r>
            <a:r>
              <a:rPr lang="en-US" spc="60">
                <a:latin typeface="Open Sans" charset="0"/>
                <a:ea typeface="Open Sans" charset="0"/>
                <a:cs typeface="Open Sans" charset="0"/>
              </a:rPr>
              <a:t>For the FCS calculation, we only use the number of days when the main food groups were consumed. </a:t>
            </a:r>
          </a:p>
        </p:txBody>
      </p:sp>
      <p:sp>
        <p:nvSpPr>
          <p:cNvPr id="4" name="TextBox 3">
            <a:extLst>
              <a:ext uri="{FF2B5EF4-FFF2-40B4-BE49-F238E27FC236}">
                <a16:creationId xmlns:a16="http://schemas.microsoft.com/office/drawing/2014/main" id="{45307C22-5807-438E-DCF2-736B78AA2672}"/>
              </a:ext>
            </a:extLst>
          </p:cNvPr>
          <p:cNvSpPr txBox="1"/>
          <p:nvPr/>
        </p:nvSpPr>
        <p:spPr>
          <a:xfrm>
            <a:off x="5671411" y="1205590"/>
            <a:ext cx="6666127" cy="646331"/>
          </a:xfrm>
          <a:prstGeom prst="rect">
            <a:avLst/>
          </a:prstGeom>
          <a:noFill/>
        </p:spPr>
        <p:txBody>
          <a:bodyPr wrap="square">
            <a:spAutoFit/>
          </a:bodyPr>
          <a:lstStyle/>
          <a:p>
            <a:pPr marL="0" indent="0">
              <a:buNone/>
            </a:pPr>
            <a:r>
              <a:rPr lang="en-US" b="1" spc="60">
                <a:solidFill>
                  <a:schemeClr val="accent2"/>
                </a:solidFill>
                <a:latin typeface="Open Sans" charset="0"/>
                <a:ea typeface="Open Sans" charset="0"/>
                <a:cs typeface="Open Sans" charset="0"/>
              </a:rPr>
              <a:t>IMPORTANT: </a:t>
            </a:r>
            <a:r>
              <a:rPr lang="en-US" spc="60">
                <a:latin typeface="Open Sans" charset="0"/>
                <a:ea typeface="Open Sans" charset="0"/>
                <a:cs typeface="Open Sans" charset="0"/>
              </a:rPr>
              <a:t>The FCS-N must still ask about the main groups (in addition to the subgroups)</a:t>
            </a:r>
          </a:p>
        </p:txBody>
      </p:sp>
    </p:spTree>
    <p:extLst>
      <p:ext uri="{BB962C8B-B14F-4D97-AF65-F5344CB8AC3E}">
        <p14:creationId xmlns:p14="http://schemas.microsoft.com/office/powerpoint/2010/main" val="401921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marL="0" indent="0">
              <a:buNone/>
            </a:pPr>
            <a:endParaRPr lang="en-US" sz="600" spc="60"/>
          </a:p>
          <a:p>
            <a:pPr>
              <a:buFont typeface="Wingdings" panose="05000000000000000000" pitchFamily="2" charset="2"/>
              <a:buChar char="v"/>
            </a:pPr>
            <a:r>
              <a:rPr lang="en-US" sz="2300" spc="60"/>
              <a:t>The following section on how the food groups come together and how the FCS is calculated is recommended for analysts only. </a:t>
            </a:r>
          </a:p>
          <a:p>
            <a:pPr>
              <a:buFont typeface="Wingdings" panose="05000000000000000000" pitchFamily="2" charset="2"/>
              <a:buChar char="v"/>
            </a:pPr>
            <a:r>
              <a:rPr lang="en-US" sz="2300" spc="60"/>
              <a:t>While in some enumerator trainings, the analysts decide to train the enumerators on this calculation, it is not recommended as they are not ultimately responsible for the calculation, but rather the collection. </a:t>
            </a:r>
          </a:p>
          <a:p>
            <a:pPr>
              <a:buFont typeface="Wingdings" panose="05000000000000000000" pitchFamily="2" charset="2"/>
              <a:buChar char="v"/>
            </a:pPr>
            <a:r>
              <a:rPr lang="en-US" sz="2300" spc="60"/>
              <a:t>It is instead recommended to focus on how to pose the questions and probe during the enumerator training and to save these slides for the analysts.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training instructions 6</a:t>
            </a:r>
          </a:p>
        </p:txBody>
      </p:sp>
    </p:spTree>
    <p:extLst>
      <p:ext uri="{BB962C8B-B14F-4D97-AF65-F5344CB8AC3E}">
        <p14:creationId xmlns:p14="http://schemas.microsoft.com/office/powerpoint/2010/main" val="508701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How do the food groups come together?</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79797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Food group weights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403" b="403"/>
          <a:stretch/>
        </p:blipFill>
        <p:spPr bwMode="auto">
          <a:xfrm>
            <a:off x="5239265" y="1574572"/>
            <a:ext cx="6200816" cy="410261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40187B3-A65D-4715-9DFE-5B1884370097}"/>
              </a:ext>
            </a:extLst>
          </p:cNvPr>
          <p:cNvCxnSpPr>
            <a:cxnSpLocks/>
          </p:cNvCxnSpPr>
          <p:nvPr/>
        </p:nvCxnSpPr>
        <p:spPr>
          <a:xfrm flipH="1">
            <a:off x="4268600" y="468005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D1950D-D196-4968-83D7-36E6ECC618B4}"/>
              </a:ext>
            </a:extLst>
          </p:cNvPr>
          <p:cNvSpPr txBox="1"/>
          <p:nvPr/>
        </p:nvSpPr>
        <p:spPr>
          <a:xfrm>
            <a:off x="2455397" y="3945530"/>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Vegetables &amp; leaves: 1.0 </a:t>
            </a:r>
          </a:p>
        </p:txBody>
      </p:sp>
      <p:cxnSp>
        <p:nvCxnSpPr>
          <p:cNvPr id="17" name="Straight Connector 16">
            <a:extLst>
              <a:ext uri="{FF2B5EF4-FFF2-40B4-BE49-F238E27FC236}">
                <a16:creationId xmlns:a16="http://schemas.microsoft.com/office/drawing/2014/main" id="{A72F6741-4229-4FC7-8C7D-55116B3E0A91}"/>
              </a:ext>
            </a:extLst>
          </p:cNvPr>
          <p:cNvCxnSpPr>
            <a:cxnSpLocks/>
          </p:cNvCxnSpPr>
          <p:nvPr/>
        </p:nvCxnSpPr>
        <p:spPr>
          <a:xfrm flipH="1">
            <a:off x="4728613" y="411330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59413B-B04C-4678-93F8-504B8A3A9BBA}"/>
              </a:ext>
            </a:extLst>
          </p:cNvPr>
          <p:cNvSpPr txBox="1"/>
          <p:nvPr/>
        </p:nvSpPr>
        <p:spPr>
          <a:xfrm>
            <a:off x="2501393" y="4526165"/>
            <a:ext cx="3534413" cy="307777"/>
          </a:xfrm>
          <a:prstGeom prst="rect">
            <a:avLst/>
          </a:prstGeom>
          <a:noFill/>
        </p:spPr>
        <p:txBody>
          <a:bodyPr wrap="square" lIns="91440" tIns="45720" rIns="91440" bIns="45720" rtlCol="0" anchor="t">
            <a:spAutoFit/>
          </a:bodyPr>
          <a:lstStyle/>
          <a:p>
            <a:r>
              <a:rPr lang="en-US" sz="1400">
                <a:solidFill>
                  <a:schemeClr val="accent2">
                    <a:lumMod val="75000"/>
                  </a:schemeClr>
                </a:solidFill>
                <a:latin typeface="Open Sans"/>
                <a:ea typeface="Open Sans"/>
                <a:cs typeface="Open Sans"/>
              </a:rPr>
              <a:t>Staple foods: 2.0 </a:t>
            </a:r>
            <a:endPar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Connector 18">
            <a:extLst>
              <a:ext uri="{FF2B5EF4-FFF2-40B4-BE49-F238E27FC236}">
                <a16:creationId xmlns:a16="http://schemas.microsoft.com/office/drawing/2014/main" id="{CDDF68E3-EFC9-48A0-BBE0-6250A19B1349}"/>
              </a:ext>
            </a:extLst>
          </p:cNvPr>
          <p:cNvCxnSpPr>
            <a:cxnSpLocks/>
          </p:cNvCxnSpPr>
          <p:nvPr/>
        </p:nvCxnSpPr>
        <p:spPr>
          <a:xfrm flipH="1">
            <a:off x="2357708" y="1750297"/>
            <a:ext cx="559063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1FE292-660B-478D-A6D8-6DFB4323368F}"/>
              </a:ext>
            </a:extLst>
          </p:cNvPr>
          <p:cNvSpPr txBox="1"/>
          <p:nvPr/>
        </p:nvSpPr>
        <p:spPr>
          <a:xfrm>
            <a:off x="3495623" y="3410608"/>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Fruits: 1.0</a:t>
            </a:r>
          </a:p>
        </p:txBody>
      </p:sp>
      <p:sp>
        <p:nvSpPr>
          <p:cNvPr id="25" name="TextBox 24">
            <a:extLst>
              <a:ext uri="{FF2B5EF4-FFF2-40B4-BE49-F238E27FC236}">
                <a16:creationId xmlns:a16="http://schemas.microsoft.com/office/drawing/2014/main" id="{CABE228C-E47B-4758-8BC2-E510767E48EF}"/>
              </a:ext>
            </a:extLst>
          </p:cNvPr>
          <p:cNvSpPr txBox="1"/>
          <p:nvPr/>
        </p:nvSpPr>
        <p:spPr>
          <a:xfrm>
            <a:off x="416330" y="1574573"/>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Sugar &amp; sweets: 0.5 </a:t>
            </a:r>
          </a:p>
        </p:txBody>
      </p:sp>
      <p:cxnSp>
        <p:nvCxnSpPr>
          <p:cNvPr id="26" name="Straight Connector 25">
            <a:extLst>
              <a:ext uri="{FF2B5EF4-FFF2-40B4-BE49-F238E27FC236}">
                <a16:creationId xmlns:a16="http://schemas.microsoft.com/office/drawing/2014/main" id="{7A4E9F8D-2FD3-4855-BF53-D2C703781568}"/>
              </a:ext>
            </a:extLst>
          </p:cNvPr>
          <p:cNvCxnSpPr>
            <a:cxnSpLocks/>
          </p:cNvCxnSpPr>
          <p:nvPr/>
        </p:nvCxnSpPr>
        <p:spPr>
          <a:xfrm flipH="1">
            <a:off x="3095054" y="2120630"/>
            <a:ext cx="468762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90AED96-6665-4EA3-8EAA-A1C8649E3B14}"/>
              </a:ext>
            </a:extLst>
          </p:cNvPr>
          <p:cNvSpPr txBox="1"/>
          <p:nvPr/>
        </p:nvSpPr>
        <p:spPr>
          <a:xfrm>
            <a:off x="1245755" y="1972349"/>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Oils, fat, butter: 0.5 </a:t>
            </a:r>
          </a:p>
        </p:txBody>
      </p:sp>
      <p:cxnSp>
        <p:nvCxnSpPr>
          <p:cNvPr id="33" name="Straight Connector 32">
            <a:extLst>
              <a:ext uri="{FF2B5EF4-FFF2-40B4-BE49-F238E27FC236}">
                <a16:creationId xmlns:a16="http://schemas.microsoft.com/office/drawing/2014/main" id="{E4EF69AF-4628-48E4-86D3-AC4931572D2F}"/>
              </a:ext>
            </a:extLst>
          </p:cNvPr>
          <p:cNvCxnSpPr>
            <a:cxnSpLocks/>
          </p:cNvCxnSpPr>
          <p:nvPr/>
        </p:nvCxnSpPr>
        <p:spPr>
          <a:xfrm flipH="1">
            <a:off x="3575823" y="2539018"/>
            <a:ext cx="3935909"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C8F4AB6-1DDE-4631-B963-2895609BA033}"/>
              </a:ext>
            </a:extLst>
          </p:cNvPr>
          <p:cNvSpPr txBox="1"/>
          <p:nvPr/>
        </p:nvSpPr>
        <p:spPr>
          <a:xfrm>
            <a:off x="944033" y="2385130"/>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Pulses, legumes &amp; nuts: 3.0 </a:t>
            </a:r>
          </a:p>
        </p:txBody>
      </p:sp>
      <p:cxnSp>
        <p:nvCxnSpPr>
          <p:cNvPr id="37" name="Straight Connector 36">
            <a:extLst>
              <a:ext uri="{FF2B5EF4-FFF2-40B4-BE49-F238E27FC236}">
                <a16:creationId xmlns:a16="http://schemas.microsoft.com/office/drawing/2014/main" id="{113BCA85-A0A4-4F08-8E82-DE321BA6B2BF}"/>
              </a:ext>
            </a:extLst>
          </p:cNvPr>
          <p:cNvCxnSpPr>
            <a:cxnSpLocks/>
          </p:cNvCxnSpPr>
          <p:nvPr/>
        </p:nvCxnSpPr>
        <p:spPr>
          <a:xfrm flipH="1">
            <a:off x="4102366" y="3022343"/>
            <a:ext cx="311405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45B359B-6228-41C5-BD50-98586F3A57C7}"/>
              </a:ext>
            </a:extLst>
          </p:cNvPr>
          <p:cNvSpPr txBox="1"/>
          <p:nvPr/>
        </p:nvSpPr>
        <p:spPr>
          <a:xfrm>
            <a:off x="2016137" y="2846795"/>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Meat, fish &amp; eggs: 4.0 </a:t>
            </a:r>
          </a:p>
        </p:txBody>
      </p:sp>
      <p:cxnSp>
        <p:nvCxnSpPr>
          <p:cNvPr id="50" name="Straight Connector 49">
            <a:extLst>
              <a:ext uri="{FF2B5EF4-FFF2-40B4-BE49-F238E27FC236}">
                <a16:creationId xmlns:a16="http://schemas.microsoft.com/office/drawing/2014/main" id="{B00428D3-F06F-4D9C-9077-935B92DAE261}"/>
              </a:ext>
            </a:extLst>
          </p:cNvPr>
          <p:cNvCxnSpPr>
            <a:cxnSpLocks/>
          </p:cNvCxnSpPr>
          <p:nvPr/>
        </p:nvCxnSpPr>
        <p:spPr>
          <a:xfrm flipH="1">
            <a:off x="9327376" y="2120630"/>
            <a:ext cx="113467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BCE0393-C32D-4369-ADBA-322998AC73E8}"/>
              </a:ext>
            </a:extLst>
          </p:cNvPr>
          <p:cNvSpPr txBox="1"/>
          <p:nvPr/>
        </p:nvSpPr>
        <p:spPr>
          <a:xfrm>
            <a:off x="10507458" y="1974366"/>
            <a:ext cx="2060722"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Milk &amp; dairy: 4.0 </a:t>
            </a:r>
          </a:p>
        </p:txBody>
      </p:sp>
      <p:cxnSp>
        <p:nvCxnSpPr>
          <p:cNvPr id="53" name="Straight Connector 52">
            <a:extLst>
              <a:ext uri="{FF2B5EF4-FFF2-40B4-BE49-F238E27FC236}">
                <a16:creationId xmlns:a16="http://schemas.microsoft.com/office/drawing/2014/main" id="{56EE8AD3-54B5-48B5-B9FA-F810EA128BC4}"/>
              </a:ext>
            </a:extLst>
          </p:cNvPr>
          <p:cNvCxnSpPr>
            <a:cxnSpLocks/>
          </p:cNvCxnSpPr>
          <p:nvPr/>
        </p:nvCxnSpPr>
        <p:spPr>
          <a:xfrm flipH="1">
            <a:off x="4566387" y="3549167"/>
            <a:ext cx="2296123"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544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44DE60-67EF-434E-9A89-3F036ED1A432}"/>
              </a:ext>
            </a:extLst>
          </p:cNvPr>
          <p:cNvGraphicFramePr>
            <a:graphicFrameLocks noGrp="1"/>
          </p:cNvGraphicFramePr>
          <p:nvPr>
            <p:extLst>
              <p:ext uri="{D42A27DB-BD31-4B8C-83A1-F6EECF244321}">
                <p14:modId xmlns:p14="http://schemas.microsoft.com/office/powerpoint/2010/main" val="3661952789"/>
              </p:ext>
            </p:extLst>
          </p:nvPr>
        </p:nvGraphicFramePr>
        <p:xfrm>
          <a:off x="501186" y="514288"/>
          <a:ext cx="11189628" cy="5852954"/>
        </p:xfrm>
        <a:graphic>
          <a:graphicData uri="http://schemas.openxmlformats.org/drawingml/2006/table">
            <a:tbl>
              <a:tblPr/>
              <a:tblGrid>
                <a:gridCol w="1127349">
                  <a:extLst>
                    <a:ext uri="{9D8B030D-6E8A-4147-A177-3AD203B41FA5}">
                      <a16:colId xmlns:a16="http://schemas.microsoft.com/office/drawing/2014/main" val="2950361157"/>
                    </a:ext>
                  </a:extLst>
                </a:gridCol>
                <a:gridCol w="2984097">
                  <a:extLst>
                    <a:ext uri="{9D8B030D-6E8A-4147-A177-3AD203B41FA5}">
                      <a16:colId xmlns:a16="http://schemas.microsoft.com/office/drawing/2014/main" val="2391110887"/>
                    </a:ext>
                  </a:extLst>
                </a:gridCol>
                <a:gridCol w="758390">
                  <a:extLst>
                    <a:ext uri="{9D8B030D-6E8A-4147-A177-3AD203B41FA5}">
                      <a16:colId xmlns:a16="http://schemas.microsoft.com/office/drawing/2014/main" val="2314214162"/>
                    </a:ext>
                  </a:extLst>
                </a:gridCol>
                <a:gridCol w="6319792">
                  <a:extLst>
                    <a:ext uri="{9D8B030D-6E8A-4147-A177-3AD203B41FA5}">
                      <a16:colId xmlns:a16="http://schemas.microsoft.com/office/drawing/2014/main" val="1842558922"/>
                    </a:ext>
                  </a:extLst>
                </a:gridCol>
              </a:tblGrid>
              <a:tr h="671276">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Food Groups </a:t>
                      </a:r>
                      <a:r>
                        <a:rPr lang="en-GB" sz="1200" b="0">
                          <a:latin typeface="Open Sans" panose="020B0606030504020204" pitchFamily="34" charset="0"/>
                          <a:ea typeface="Open Sans" panose="020B0606030504020204" pitchFamily="34" charset="0"/>
                          <a:cs typeface="Open Sans" panose="020B0606030504020204" pitchFamily="34" charset="0"/>
                        </a:rPr>
                        <a:t>(definitive)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kern="1200">
                          <a:solidFill>
                            <a:schemeClr val="tx1"/>
                          </a:solidFill>
                          <a:latin typeface="Open Sans" panose="020B0606030504020204" pitchFamily="34" charset="0"/>
                          <a:ea typeface="Open Sans" panose="020B0606030504020204" pitchFamily="34" charset="0"/>
                          <a:cs typeface="Open Sans" panose="020B0606030504020204" pitchFamily="34" charset="0"/>
                        </a:rPr>
                        <a:t>Food Items</a:t>
                      </a:r>
                    </a:p>
                    <a:p>
                      <a:pPr algn="ctr"/>
                      <a:r>
                        <a:rPr lang="en-GB" sz="12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(examples)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Weight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Justification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50796703"/>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Meat, Fish &amp; Eggs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Beef, goat, poultry, pork, fish &amp; eggs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Highest quality protein, easily absorbable micronutrients (no phytates), energy dense, fat.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99044714"/>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Dairy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Milk, yoghurt, cheese &amp; other dairy products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Highest quality protein, source of micronutrients, vitamin A, and energy.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919542795"/>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Pulses/</a:t>
                      </a:r>
                    </a:p>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Legumes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Beans, cowpeas, lentils, soy, pigeon pea,  peanuts, and/or other nuts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dense, high amounts of protein but of poorer quality than animal sources, micronutrients not readily available (due to presence of phytates), low fat.</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236358361"/>
                  </a:ext>
                </a:extLst>
              </a:tr>
              <a:tr h="863071">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Staples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Cereals, grains, roots &amp; tubers (e.g., Rice, pasta, bread, sorghum, millet, maize, potato, yam, cassava, white sweet potato, taro, plantain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dense and usually consumed in larger quantities. Protein content lower and poorer quality (poorly digested/ poorly absorbed/ not containing balanced amino acids) than pulses or animal source proteins, and micronutrients not easily absorbable (due to presence of phytates).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959898299"/>
                  </a:ext>
                </a:extLst>
              </a:tr>
              <a:tr h="498488">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Vegetables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Vegetables &amp; leaves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Low energy, low protein, no (or low) fat, source of micronutrients.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24670907"/>
                  </a:ext>
                </a:extLst>
              </a:tr>
              <a:tr h="287690">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Fruits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Fruits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Low energy, low protein, no fat, source of micronutrients, high in sugar.</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9071987"/>
                  </a:ext>
                </a:extLst>
              </a:tr>
              <a:tr h="479484">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Oil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Oil, fat, and butter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0.5</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30"/>
                        </a:spcBef>
                        <a:spcAft>
                          <a:spcPts val="0"/>
                        </a:spcAf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Energy-dense but with low nutritional value (no or lower amounts of other nutrients).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890979292"/>
                  </a:ext>
                </a:extLst>
              </a:tr>
              <a:tr h="479484">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Sugar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Sugar, honey, jam, candy, chocolate, biscuits/cookies, etc.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0.5</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spcBef>
                          <a:spcPts val="50"/>
                        </a:spcBef>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dense but with low nutritional value (no or lower amounts of other nutrients).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586461396"/>
                  </a:ext>
                </a:extLst>
              </a:tr>
              <a:tr h="559633">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Condiments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Spices, tea, coffee, salt, fish powder, small amounts of milk for tea.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spcBef>
                          <a:spcPts val="50"/>
                        </a:spcBef>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These foods are, by definition, eaten in very small quantities and not considered to add significant nutritional value to the overall household diet and are not considered in the analysis.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74968609"/>
                  </a:ext>
                </a:extLst>
              </a:tr>
            </a:tbl>
          </a:graphicData>
        </a:graphic>
      </p:graphicFrame>
    </p:spTree>
    <p:extLst>
      <p:ext uri="{BB962C8B-B14F-4D97-AF65-F5344CB8AC3E}">
        <p14:creationId xmlns:p14="http://schemas.microsoft.com/office/powerpoint/2010/main" val="20934317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Module Design</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1580366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Survey Designer</a:t>
            </a:r>
          </a:p>
        </p:txBody>
      </p:sp>
      <p:pic>
        <p:nvPicPr>
          <p:cNvPr id="5" name="Picture 4">
            <a:extLst>
              <a:ext uri="{FF2B5EF4-FFF2-40B4-BE49-F238E27FC236}">
                <a16:creationId xmlns:a16="http://schemas.microsoft.com/office/drawing/2014/main" id="{860891E7-82F7-4901-9119-DE076B8EF693}"/>
              </a:ext>
            </a:extLst>
          </p:cNvPr>
          <p:cNvPicPr>
            <a:picLocks noChangeAspect="1"/>
          </p:cNvPicPr>
          <p:nvPr/>
        </p:nvPicPr>
        <p:blipFill>
          <a:blip r:embed="rId3"/>
          <a:srcRect/>
          <a:stretch/>
        </p:blipFill>
        <p:spPr>
          <a:xfrm>
            <a:off x="6298018" y="1511979"/>
            <a:ext cx="5280837" cy="4788129"/>
          </a:xfrm>
          <a:prstGeom prst="rect">
            <a:avLst/>
          </a:prstGeom>
          <a:ln>
            <a:solidFill>
              <a:srgbClr val="0070C0"/>
            </a:solidFill>
          </a:ln>
        </p:spPr>
      </p:pic>
      <p:sp>
        <p:nvSpPr>
          <p:cNvPr id="6" name="TextBox 5">
            <a:extLst>
              <a:ext uri="{FF2B5EF4-FFF2-40B4-BE49-F238E27FC236}">
                <a16:creationId xmlns:a16="http://schemas.microsoft.com/office/drawing/2014/main" id="{A2BED8FA-5D6A-4507-95F4-A5723A663FC6}"/>
              </a:ext>
            </a:extLst>
          </p:cNvPr>
          <p:cNvSpPr txBox="1"/>
          <p:nvPr/>
        </p:nvSpPr>
        <p:spPr>
          <a:xfrm>
            <a:off x="7570380" y="716415"/>
            <a:ext cx="3157871" cy="584775"/>
          </a:xfrm>
          <a:prstGeom prst="rect">
            <a:avLst/>
          </a:prstGeom>
          <a:noFill/>
        </p:spPr>
        <p:txBody>
          <a:bodyPr wrap="square">
            <a:spAutoFit/>
          </a:bodyPr>
          <a:lstStyle/>
          <a:p>
            <a:pPr algn="ctr"/>
            <a:r>
              <a:rPr lang="en-GB" sz="1600">
                <a:solidFill>
                  <a:srgbClr val="0070BA"/>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FCS Codebook                        (Survey Designer)</a:t>
            </a:r>
            <a:endParaRPr lang="en-GB" sz="1600">
              <a:solidFill>
                <a:srgbClr val="0070BA"/>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Arrow Connector 2">
            <a:extLst>
              <a:ext uri="{FF2B5EF4-FFF2-40B4-BE49-F238E27FC236}">
                <a16:creationId xmlns:a16="http://schemas.microsoft.com/office/drawing/2014/main" id="{3E48D480-8F33-4344-9F87-A17A145CF98A}"/>
              </a:ext>
            </a:extLst>
          </p:cNvPr>
          <p:cNvCxnSpPr/>
          <p:nvPr/>
        </p:nvCxnSpPr>
        <p:spPr>
          <a:xfrm flipH="1">
            <a:off x="8135727" y="4712608"/>
            <a:ext cx="1605418" cy="1266825"/>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E9DA76E9-7EB8-4E11-8593-ADCD2ACC9A05}"/>
              </a:ext>
            </a:extLst>
          </p:cNvPr>
          <p:cNvPicPr>
            <a:picLocks noChangeAspect="1"/>
          </p:cNvPicPr>
          <p:nvPr/>
        </p:nvPicPr>
        <p:blipFill>
          <a:blip r:embed="rId5"/>
          <a:stretch>
            <a:fillRect/>
          </a:stretch>
        </p:blipFill>
        <p:spPr>
          <a:xfrm>
            <a:off x="717181" y="1685260"/>
            <a:ext cx="5475123" cy="3487479"/>
          </a:xfrm>
          <a:prstGeom prst="rect">
            <a:avLst/>
          </a:prstGeom>
        </p:spPr>
      </p:pic>
    </p:spTree>
    <p:extLst>
      <p:ext uri="{BB962C8B-B14F-4D97-AF65-F5344CB8AC3E}">
        <p14:creationId xmlns:p14="http://schemas.microsoft.com/office/powerpoint/2010/main" val="107838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marR="614045" indent="0" algn="just">
              <a:lnSpc>
                <a:spcPct val="105000"/>
              </a:lnSpc>
              <a:spcBef>
                <a:spcPts val="0"/>
              </a:spcBef>
              <a:spcAft>
                <a:spcPts val="0"/>
              </a:spcAft>
              <a:buNone/>
            </a:pPr>
            <a:r>
              <a:rPr lang="en-GB" sz="2400">
                <a:effectLst/>
                <a:latin typeface="Open Sans"/>
                <a:ea typeface="Open Sans"/>
                <a:cs typeface="Open Sans"/>
              </a:rPr>
              <a:t>Some other definitions to consider….</a:t>
            </a:r>
            <a:endParaRPr lang="en-US" sz="2400">
              <a:effectLst/>
              <a:latin typeface="Open Sans"/>
              <a:ea typeface="Open Sans"/>
              <a:cs typeface="Open Sans"/>
            </a:endParaRPr>
          </a:p>
          <a:p>
            <a:pPr marL="0" marR="614045" indent="0" algn="just">
              <a:lnSpc>
                <a:spcPct val="105000"/>
              </a:lnSpc>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R="614045" algn="just">
              <a:lnSpc>
                <a:spcPct val="105000"/>
              </a:lnSpc>
              <a:spcBef>
                <a:spcPts val="0"/>
              </a:spcBef>
              <a:buFont typeface="Wingdings" panose="05000000000000000000" pitchFamily="2" charset="2"/>
              <a:buChar char="v"/>
            </a:pPr>
            <a:r>
              <a:rPr lang="en-GB" sz="1800" b="1">
                <a:latin typeface="Open Sans"/>
                <a:ea typeface="Open Sans"/>
                <a:cs typeface="Open Sans"/>
              </a:rPr>
              <a:t>Food group</a:t>
            </a:r>
            <a:r>
              <a:rPr lang="en-GB" sz="1800">
                <a:latin typeface="Open Sans"/>
                <a:ea typeface="Open Sans"/>
                <a:cs typeface="Open Sans"/>
              </a:rPr>
              <a:t> is defined as a grouping of food items that have similar caloric and nutrient content.</a:t>
            </a:r>
          </a:p>
          <a:p>
            <a:pPr marR="614045" algn="just">
              <a:lnSpc>
                <a:spcPct val="105000"/>
              </a:lnSpc>
              <a:spcBef>
                <a:spcPts val="0"/>
              </a:spcBef>
              <a:buFont typeface="Wingdings" panose="05000000000000000000" pitchFamily="2" charset="2"/>
              <a:buChar char="v"/>
            </a:pPr>
            <a:endParaRPr lang="en-US" sz="180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800" b="1">
                <a:latin typeface="Open Sans"/>
                <a:ea typeface="Open Sans"/>
                <a:cs typeface="Open Sans"/>
              </a:rPr>
              <a:t>Food items</a:t>
            </a:r>
            <a:r>
              <a:rPr lang="en-GB" sz="1800">
                <a:latin typeface="Open Sans"/>
                <a:ea typeface="Open Sans"/>
                <a:cs typeface="Open Sans"/>
              </a:rPr>
              <a:t> fall under food groups and cannot be further split into separate foods. Generic terms such as ‘rice’ or ‘tomatoes’ are generally considered to be food items for this analysis.</a:t>
            </a:r>
          </a:p>
          <a:p>
            <a:pPr marR="614045" algn="just">
              <a:lnSpc>
                <a:spcPct val="105000"/>
              </a:lnSpc>
              <a:spcBef>
                <a:spcPts val="0"/>
              </a:spcBef>
              <a:buFont typeface="Wingdings" panose="05000000000000000000" pitchFamily="2" charset="2"/>
              <a:buChar char="v"/>
            </a:pPr>
            <a:endParaRPr lang="en-US" sz="180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800" b="1">
                <a:latin typeface="Open Sans"/>
                <a:ea typeface="Open Sans"/>
                <a:cs typeface="Open Sans"/>
              </a:rPr>
              <a:t>Condiment</a:t>
            </a:r>
            <a:r>
              <a:rPr lang="en-GB" sz="1800">
                <a:latin typeface="Open Sans"/>
                <a:ea typeface="Open Sans"/>
                <a:cs typeface="Open Sans"/>
              </a:rPr>
              <a:t>, in this context, refer to a food that is generally eaten in very small quantities, often just for flavour. Examples include spices, a ‘pinch’ of fish powder, a ‘splash’ of milk in tea or coffee, etc.</a:t>
            </a:r>
          </a:p>
          <a:p>
            <a:pPr marR="614045" algn="just">
              <a:lnSpc>
                <a:spcPct val="105000"/>
              </a:lnSpc>
              <a:spcBef>
                <a:spcPts val="0"/>
              </a:spcBef>
              <a:buFont typeface="Wingdings" panose="05000000000000000000" pitchFamily="2" charset="2"/>
              <a:buChar char="v"/>
            </a:pPr>
            <a:endParaRPr lang="en-GB" sz="1800" spc="6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800" b="1" spc="60">
                <a:latin typeface="Open Sans"/>
                <a:ea typeface="Open Sans"/>
                <a:cs typeface="Open Sans"/>
              </a:rPr>
              <a:t>Subgroup, </a:t>
            </a:r>
            <a:r>
              <a:rPr lang="en-GB" sz="1800" spc="60">
                <a:latin typeface="Open Sans"/>
                <a:ea typeface="Open Sans"/>
                <a:cs typeface="Open Sans"/>
              </a:rPr>
              <a:t>any disaggregated food group, beyond the 8 aggregate food groups plus condiments, such as 'fish' as a subgroup of ‘meat, fish and eggs.’</a:t>
            </a:r>
            <a:endParaRPr lang="en-US" sz="2800" b="1" spc="60">
              <a:latin typeface="Open Sans"/>
              <a:ea typeface="Open Sans"/>
              <a:cs typeface="Open Sans"/>
            </a:endParaRPr>
          </a:p>
          <a:p>
            <a:pPr marL="457200" lvl="1" indent="0">
              <a:buNone/>
            </a:pP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FCS/FCS-N: Definitions</a:t>
            </a:r>
          </a:p>
        </p:txBody>
      </p:sp>
    </p:spTree>
    <p:extLst>
      <p:ext uri="{BB962C8B-B14F-4D97-AF65-F5344CB8AC3E}">
        <p14:creationId xmlns:p14="http://schemas.microsoft.com/office/powerpoint/2010/main" val="1117696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FCS-N</a:t>
            </a:r>
            <a:r>
              <a:rPr lang="en-GB" sz="3600" b="0" kern="1400" spc="230">
                <a:solidFill>
                  <a:schemeClr val="tx1"/>
                </a:solidFill>
                <a:latin typeface="HALDEN SOLID" pitchFamily="2" charset="0"/>
              </a:rPr>
              <a:t>: Survey Designer</a:t>
            </a:r>
          </a:p>
        </p:txBody>
      </p:sp>
      <p:pic>
        <p:nvPicPr>
          <p:cNvPr id="5" name="Picture 4">
            <a:extLst>
              <a:ext uri="{FF2B5EF4-FFF2-40B4-BE49-F238E27FC236}">
                <a16:creationId xmlns:a16="http://schemas.microsoft.com/office/drawing/2014/main" id="{860891E7-82F7-4901-9119-DE076B8EF693}"/>
              </a:ext>
            </a:extLst>
          </p:cNvPr>
          <p:cNvPicPr>
            <a:picLocks noChangeAspect="1"/>
          </p:cNvPicPr>
          <p:nvPr/>
        </p:nvPicPr>
        <p:blipFill>
          <a:blip r:embed="rId3"/>
          <a:srcRect/>
          <a:stretch/>
        </p:blipFill>
        <p:spPr>
          <a:xfrm>
            <a:off x="6298018" y="1511979"/>
            <a:ext cx="5280837" cy="4788129"/>
          </a:xfrm>
          <a:prstGeom prst="rect">
            <a:avLst/>
          </a:prstGeom>
          <a:ln>
            <a:solidFill>
              <a:srgbClr val="0070C0"/>
            </a:solidFill>
          </a:ln>
        </p:spPr>
      </p:pic>
      <p:sp>
        <p:nvSpPr>
          <p:cNvPr id="6" name="TextBox 5">
            <a:extLst>
              <a:ext uri="{FF2B5EF4-FFF2-40B4-BE49-F238E27FC236}">
                <a16:creationId xmlns:a16="http://schemas.microsoft.com/office/drawing/2014/main" id="{A2BED8FA-5D6A-4507-95F4-A5723A663FC6}"/>
              </a:ext>
            </a:extLst>
          </p:cNvPr>
          <p:cNvSpPr txBox="1"/>
          <p:nvPr/>
        </p:nvSpPr>
        <p:spPr>
          <a:xfrm>
            <a:off x="7570380" y="716415"/>
            <a:ext cx="3157871" cy="584775"/>
          </a:xfrm>
          <a:prstGeom prst="rect">
            <a:avLst/>
          </a:prstGeom>
          <a:noFill/>
        </p:spPr>
        <p:txBody>
          <a:bodyPr wrap="square">
            <a:spAutoFit/>
          </a:bodyPr>
          <a:lstStyle/>
          <a:p>
            <a:pPr algn="ctr"/>
            <a:r>
              <a:rPr lang="en-GB" sz="160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FCS-N Codebook                        (Survey Designer)</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Arrow Connector 2">
            <a:extLst>
              <a:ext uri="{FF2B5EF4-FFF2-40B4-BE49-F238E27FC236}">
                <a16:creationId xmlns:a16="http://schemas.microsoft.com/office/drawing/2014/main" id="{3E48D480-8F33-4344-9F87-A17A145CF98A}"/>
              </a:ext>
            </a:extLst>
          </p:cNvPr>
          <p:cNvCxnSpPr/>
          <p:nvPr/>
        </p:nvCxnSpPr>
        <p:spPr>
          <a:xfrm flipH="1">
            <a:off x="7991348" y="4943615"/>
            <a:ext cx="1605418" cy="1266825"/>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E9DA76E9-7EB8-4E11-8593-ADCD2ACC9A05}"/>
              </a:ext>
            </a:extLst>
          </p:cNvPr>
          <p:cNvPicPr>
            <a:picLocks noChangeAspect="1"/>
          </p:cNvPicPr>
          <p:nvPr/>
        </p:nvPicPr>
        <p:blipFill>
          <a:blip r:embed="rId5"/>
          <a:stretch>
            <a:fillRect/>
          </a:stretch>
        </p:blipFill>
        <p:spPr>
          <a:xfrm>
            <a:off x="717181" y="1685260"/>
            <a:ext cx="5475123" cy="3487479"/>
          </a:xfrm>
          <a:prstGeom prst="rect">
            <a:avLst/>
          </a:prstGeom>
        </p:spPr>
      </p:pic>
    </p:spTree>
    <p:extLst>
      <p:ext uri="{BB962C8B-B14F-4D97-AF65-F5344CB8AC3E}">
        <p14:creationId xmlns:p14="http://schemas.microsoft.com/office/powerpoint/2010/main" val="913239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2882-FA6B-40D4-B72A-285E1CC5F710}"/>
              </a:ext>
            </a:extLst>
          </p:cNvPr>
          <p:cNvSpPr>
            <a:spLocks noGrp="1"/>
          </p:cNvSpPr>
          <p:nvPr>
            <p:ph type="title"/>
          </p:nvPr>
        </p:nvSpPr>
        <p:spPr/>
        <p:txBody>
          <a:bodyPr/>
          <a:lstStyle/>
          <a:p>
            <a:r>
              <a:rPr lang="en-US" sz="3600" b="0" kern="1400" spc="230">
                <a:solidFill>
                  <a:schemeClr val="tx1"/>
                </a:solidFill>
                <a:latin typeface="HALDEN SOLID" pitchFamily="2" charset="0"/>
              </a:rPr>
              <a:t>FCS</a:t>
            </a:r>
            <a:r>
              <a:rPr lang="en-US" sz="3600" b="0" kern="1400" spc="230">
                <a:solidFill>
                  <a:schemeClr val="accent2"/>
                </a:solidFill>
                <a:latin typeface="HALDEN SOLID" pitchFamily="2" charset="0"/>
              </a:rPr>
              <a:t>/FCS-N </a:t>
            </a:r>
            <a:r>
              <a:rPr lang="en-US" sz="3600" b="0" kern="1400" spc="230">
                <a:solidFill>
                  <a:schemeClr val="tx1"/>
                </a:solidFill>
                <a:latin typeface="HALDEN SOLID" pitchFamily="2" charset="0"/>
              </a:rPr>
              <a:t>Module</a:t>
            </a:r>
            <a:r>
              <a:rPr lang="en-US" sz="3600" b="0" kern="1400" spc="230">
                <a:solidFill>
                  <a:schemeClr val="accent2"/>
                </a:solidFill>
                <a:latin typeface="HALDEN SOLID" pitchFamily="2" charset="0"/>
              </a:rPr>
              <a:t>(s)</a:t>
            </a:r>
            <a:r>
              <a:rPr lang="en-US" sz="3600" b="0" kern="1400" spc="230">
                <a:solidFill>
                  <a:schemeClr val="tx1"/>
                </a:solidFill>
                <a:latin typeface="HALDEN SOLID" pitchFamily="2" charset="0"/>
              </a:rPr>
              <a:t> design </a:t>
            </a:r>
          </a:p>
        </p:txBody>
      </p:sp>
      <p:sp>
        <p:nvSpPr>
          <p:cNvPr id="3" name="Content Placeholder 2">
            <a:extLst>
              <a:ext uri="{FF2B5EF4-FFF2-40B4-BE49-F238E27FC236}">
                <a16:creationId xmlns:a16="http://schemas.microsoft.com/office/drawing/2014/main" id="{A58ED615-C330-45A0-8266-3D07719A059B}"/>
              </a:ext>
            </a:extLst>
          </p:cNvPr>
          <p:cNvSpPr>
            <a:spLocks noGrp="1"/>
          </p:cNvSpPr>
          <p:nvPr>
            <p:ph idx="1"/>
          </p:nvPr>
        </p:nvSpPr>
        <p:spPr/>
        <p:txBody>
          <a:bodyPr vert="horz" lIns="91440" tIns="45720" rIns="91440" bIns="45720" rtlCol="0" anchor="t">
            <a:noAutofit/>
          </a:bodyPr>
          <a:lstStyle/>
          <a:p>
            <a:pPr>
              <a:buFont typeface="Wingdings" panose="05000000000000000000" pitchFamily="2" charset="2"/>
              <a:buChar char="v"/>
            </a:pPr>
            <a:r>
              <a:rPr lang="en-US" spc="60">
                <a:latin typeface="Open Sans"/>
                <a:ea typeface="Open Sans"/>
                <a:cs typeface="Open Sans"/>
              </a:rPr>
              <a:t>When designing your questionnaire, including the FCS</a:t>
            </a:r>
            <a:r>
              <a:rPr lang="en-US" spc="60">
                <a:solidFill>
                  <a:schemeClr val="accent2"/>
                </a:solidFill>
                <a:latin typeface="Open Sans"/>
                <a:ea typeface="Open Sans"/>
                <a:cs typeface="Open Sans"/>
              </a:rPr>
              <a:t>/FCS-N </a:t>
            </a:r>
            <a:r>
              <a:rPr lang="en-US" spc="60">
                <a:latin typeface="Open Sans"/>
                <a:ea typeface="Open Sans"/>
                <a:cs typeface="Open Sans"/>
              </a:rPr>
              <a:t>module</a:t>
            </a:r>
            <a:r>
              <a:rPr lang="en-US" spc="60">
                <a:solidFill>
                  <a:schemeClr val="accent2"/>
                </a:solidFill>
                <a:latin typeface="Open Sans"/>
                <a:ea typeface="Open Sans"/>
                <a:cs typeface="Open Sans"/>
              </a:rPr>
              <a:t>(s)</a:t>
            </a:r>
            <a:r>
              <a:rPr lang="en-US" spc="60">
                <a:latin typeface="Open Sans"/>
                <a:ea typeface="Open Sans"/>
                <a:cs typeface="Open Sans"/>
              </a:rPr>
              <a:t>, please refer to the </a:t>
            </a:r>
            <a:r>
              <a:rPr lang="en-US" spc="60">
                <a:latin typeface="Open Sans"/>
                <a:ea typeface="Open Sans"/>
                <a:cs typeface="Open Sans"/>
                <a:hlinkClick r:id="rId3">
                  <a:extLst>
                    <a:ext uri="{A12FA001-AC4F-418D-AE19-62706E023703}">
                      <ahyp:hlinkClr xmlns:ahyp="http://schemas.microsoft.com/office/drawing/2018/hyperlinkcolor" val="tx"/>
                    </a:ext>
                  </a:extLst>
                </a:hlinkClick>
              </a:rPr>
              <a:t>Survey Designer</a:t>
            </a:r>
            <a:r>
              <a:rPr lang="en-US" spc="60">
                <a:latin typeface="Open Sans"/>
                <a:ea typeface="Open Sans"/>
                <a:cs typeface="Open Sans"/>
              </a:rPr>
              <a:t> as it offers the WFP’s standard modules in </a:t>
            </a:r>
            <a:r>
              <a:rPr lang="en-US" spc="60" err="1">
                <a:latin typeface="Open Sans"/>
                <a:ea typeface="Open Sans"/>
                <a:cs typeface="Open Sans"/>
              </a:rPr>
              <a:t>XLSform</a:t>
            </a:r>
            <a:r>
              <a:rPr lang="en-US" spc="60">
                <a:latin typeface="Open Sans"/>
                <a:ea typeface="Open Sans"/>
                <a:cs typeface="Open Sans"/>
              </a:rPr>
              <a:t> and Word formats.</a:t>
            </a:r>
            <a:endParaRPr lang="en-US"/>
          </a:p>
          <a:p>
            <a:pPr>
              <a:buFont typeface="Wingdings" panose="05000000000000000000" pitchFamily="2" charset="2"/>
              <a:buChar char="v"/>
            </a:pPr>
            <a:endParaRPr lang="en-US" spc="60">
              <a:latin typeface="Open Sans"/>
              <a:ea typeface="Open Sans"/>
              <a:cs typeface="Open Sans"/>
            </a:endParaRPr>
          </a:p>
          <a:p>
            <a:pPr>
              <a:buFont typeface="Wingdings" panose="05000000000000000000" pitchFamily="2" charset="2"/>
              <a:buChar char="v"/>
            </a:pPr>
            <a:r>
              <a:rPr lang="en-US" spc="60">
                <a:latin typeface="Open Sans"/>
                <a:ea typeface="Open Sans"/>
                <a:cs typeface="Open Sans"/>
              </a:rPr>
              <a:t>The examples of </a:t>
            </a:r>
            <a:r>
              <a:rPr lang="en-US" b="1" spc="60">
                <a:latin typeface="Open Sans"/>
                <a:ea typeface="Open Sans"/>
                <a:cs typeface="Open Sans"/>
              </a:rPr>
              <a:t>food items must be contextualized </a:t>
            </a:r>
            <a:r>
              <a:rPr lang="en-US" spc="60">
                <a:latin typeface="Open Sans"/>
                <a:ea typeface="Open Sans"/>
                <a:cs typeface="Open Sans"/>
              </a:rPr>
              <a:t>to reflect the most common local food items. However, the</a:t>
            </a:r>
            <a:r>
              <a:rPr lang="en-US" b="1" spc="60">
                <a:latin typeface="Open Sans"/>
                <a:ea typeface="Open Sans"/>
                <a:cs typeface="Open Sans"/>
              </a:rPr>
              <a:t> 8 food groups</a:t>
            </a:r>
            <a:r>
              <a:rPr lang="en-US" spc="60">
                <a:latin typeface="Open Sans"/>
                <a:ea typeface="Open Sans"/>
                <a:cs typeface="Open Sans"/>
              </a:rPr>
              <a:t> </a:t>
            </a:r>
            <a:r>
              <a:rPr lang="en-US" spc="60">
                <a:solidFill>
                  <a:schemeClr val="accent2"/>
                </a:solidFill>
                <a:latin typeface="Open Sans"/>
                <a:ea typeface="Open Sans"/>
                <a:cs typeface="Open Sans"/>
              </a:rPr>
              <a:t>(and 7 subgroups for the FCS-N)</a:t>
            </a:r>
            <a:r>
              <a:rPr lang="en-US" spc="60">
                <a:latin typeface="Open Sans"/>
                <a:ea typeface="Open Sans"/>
                <a:cs typeface="Open Sans"/>
              </a:rPr>
              <a:t> must remain as indicated in the standard FCS module.</a:t>
            </a:r>
            <a:endParaRPr lang="en-US" spc="60"/>
          </a:p>
          <a:p>
            <a:pPr>
              <a:buFont typeface="Wingdings" panose="05000000000000000000" pitchFamily="2" charset="2"/>
              <a:buChar char="v"/>
            </a:pPr>
            <a:endParaRPr lang="en-US" spc="60">
              <a:latin typeface="Open Sans"/>
              <a:ea typeface="Open Sans"/>
              <a:cs typeface="Open Sans"/>
            </a:endParaRPr>
          </a:p>
          <a:p>
            <a:pPr>
              <a:buFont typeface="Wingdings" panose="05000000000000000000" pitchFamily="2" charset="2"/>
              <a:buChar char="v"/>
            </a:pPr>
            <a:r>
              <a:rPr lang="en-US" spc="60">
                <a:latin typeface="Open Sans"/>
                <a:ea typeface="Open Sans"/>
                <a:cs typeface="Open Sans"/>
              </a:rPr>
              <a:t>If you have to rely on data collection tools and platforms that do not support </a:t>
            </a:r>
            <a:r>
              <a:rPr lang="en-US" spc="60" err="1">
                <a:latin typeface="Open Sans"/>
                <a:ea typeface="Open Sans"/>
                <a:cs typeface="Open Sans"/>
              </a:rPr>
              <a:t>XLSforms</a:t>
            </a:r>
            <a:r>
              <a:rPr lang="en-US" spc="60">
                <a:latin typeface="Open Sans"/>
                <a:ea typeface="Open Sans"/>
                <a:cs typeface="Open Sans"/>
              </a:rPr>
              <a:t> then you must replicate the standard module correctly, including the visibility and validation constraints. </a:t>
            </a:r>
          </a:p>
        </p:txBody>
      </p:sp>
    </p:spTree>
    <p:extLst>
      <p:ext uri="{BB962C8B-B14F-4D97-AF65-F5344CB8AC3E}">
        <p14:creationId xmlns:p14="http://schemas.microsoft.com/office/powerpoint/2010/main" val="42546163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Survey Designer</a:t>
            </a:r>
          </a:p>
        </p:txBody>
      </p:sp>
      <p:pic>
        <p:nvPicPr>
          <p:cNvPr id="3" name="Picture 2">
            <a:extLst>
              <a:ext uri="{FF2B5EF4-FFF2-40B4-BE49-F238E27FC236}">
                <a16:creationId xmlns:a16="http://schemas.microsoft.com/office/drawing/2014/main" id="{D546BAB8-DA8F-4BB3-B8FD-5B907C5A7E72}"/>
              </a:ext>
            </a:extLst>
          </p:cNvPr>
          <p:cNvPicPr>
            <a:picLocks noChangeAspect="1"/>
          </p:cNvPicPr>
          <p:nvPr/>
        </p:nvPicPr>
        <p:blipFill>
          <a:blip r:embed="rId3"/>
          <a:stretch>
            <a:fillRect/>
          </a:stretch>
        </p:blipFill>
        <p:spPr>
          <a:xfrm>
            <a:off x="1368768" y="1576680"/>
            <a:ext cx="10186330" cy="4164577"/>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5695814" y="1285103"/>
            <a:ext cx="1532238" cy="499212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Oval 5">
            <a:extLst>
              <a:ext uri="{FF2B5EF4-FFF2-40B4-BE49-F238E27FC236}">
                <a16:creationId xmlns:a16="http://schemas.microsoft.com/office/drawing/2014/main" id="{D4C8675D-D8B7-49AC-84F5-2917A23695E0}"/>
              </a:ext>
            </a:extLst>
          </p:cNvPr>
          <p:cNvSpPr/>
          <p:nvPr/>
        </p:nvSpPr>
        <p:spPr>
          <a:xfrm>
            <a:off x="8651411" y="223318"/>
            <a:ext cx="2661005" cy="1786849"/>
          </a:xfrm>
          <a:prstGeom prst="wedgeEllipseCallout">
            <a:avLst>
              <a:gd name="adj1" fmla="val -103823"/>
              <a:gd name="adj2" fmla="val 3256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E"/>
                </a:solidFill>
                <a:latin typeface="Open Sans"/>
                <a:ea typeface="Open Sans"/>
                <a:cs typeface="Open Sans"/>
              </a:rPr>
              <a:t>Food items that must adjusted for local context </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0F51B61F-4A18-F14B-08CA-CCC5FE6B726C}"/>
              </a:ext>
            </a:extLst>
          </p:cNvPr>
          <p:cNvSpPr txBox="1"/>
          <p:nvPr/>
        </p:nvSpPr>
        <p:spPr>
          <a:xfrm>
            <a:off x="10081690" y="6270622"/>
            <a:ext cx="1795236"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Survey Designer</a:t>
            </a:r>
            <a:endPar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44BAE448-93A2-23EF-DF9D-47351557D802}"/>
              </a:ext>
            </a:extLst>
          </p:cNvPr>
          <p:cNvCxnSpPr>
            <a:cxnSpLocks/>
          </p:cNvCxnSpPr>
          <p:nvPr/>
        </p:nvCxnSpPr>
        <p:spPr>
          <a:xfrm>
            <a:off x="8397537" y="6488740"/>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D77C81AD-812C-6A20-9610-7BB9D97DF5D6}"/>
              </a:ext>
            </a:extLst>
          </p:cNvPr>
          <p:cNvSpPr txBox="1"/>
          <p:nvPr/>
        </p:nvSpPr>
        <p:spPr>
          <a:xfrm>
            <a:off x="3369924" y="6270622"/>
            <a:ext cx="5027613"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latest standard FCS module in </a:t>
            </a:r>
            <a:r>
              <a:rPr lang="en-US" sz="160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XLSform</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on </a:t>
            </a:r>
          </a:p>
        </p:txBody>
      </p:sp>
    </p:spTree>
    <p:extLst>
      <p:ext uri="{BB962C8B-B14F-4D97-AF65-F5344CB8AC3E}">
        <p14:creationId xmlns:p14="http://schemas.microsoft.com/office/powerpoint/2010/main" val="77396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Quality assurance</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80350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96348" y="716415"/>
            <a:ext cx="11052002" cy="662558"/>
          </a:xfrm>
        </p:spPr>
        <p:txBody>
          <a:bodyPr anchor="t" anchorCtr="0"/>
          <a:lstStyle/>
          <a:p>
            <a:r>
              <a:rPr lang="en-GB" sz="3600" b="0" kern="1400" spc="230">
                <a:solidFill>
                  <a:schemeClr val="tx1"/>
                </a:solidFill>
                <a:latin typeface="HALDEN SOLID" pitchFamily="2" charset="0"/>
              </a:rPr>
              <a:t>FCS data quality checks: Erroneous values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596348" y="1582340"/>
            <a:ext cx="11240321" cy="5078313"/>
          </a:xfrm>
          <a:prstGeom prst="rect">
            <a:avLst/>
          </a:prstGeom>
          <a:solidFill>
            <a:srgbClr val="FFFFFE"/>
          </a:solidFill>
        </p:spPr>
        <p:txBody>
          <a:bodyPr wrap="square">
            <a:spAutoFit/>
          </a:bodyPr>
          <a:lstStyle/>
          <a:p>
            <a:r>
              <a:rPr lang="en-GB">
                <a:latin typeface="Open Sans" panose="020B0606030504020204" pitchFamily="34" charset="0"/>
                <a:ea typeface="Open Sans" panose="020B0606030504020204" pitchFamily="34" charset="0"/>
                <a:cs typeface="Open Sans" panose="020B0606030504020204" pitchFamily="34" charset="0"/>
              </a:rPr>
              <a:t>An FCS module in a dataset contains values that are wrong by either exceeding the number of days in a week (&gt;7) or being negative. </a:t>
            </a:r>
            <a:endParaRPr lang="fr-FR">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 </a:t>
            </a:r>
            <a:endParaRPr lang="fr-FR">
              <a:latin typeface="Open Sans" panose="020B0606030504020204" pitchFamily="34" charset="0"/>
              <a:ea typeface="Open Sans" panose="020B0606030504020204" pitchFamily="34" charset="0"/>
              <a:cs typeface="Open Sans" panose="020B0606030504020204" pitchFamily="34" charset="0"/>
            </a:endParaRPr>
          </a:p>
          <a:p>
            <a:r>
              <a:rPr lang="en-GB" u="sng">
                <a:latin typeface="Open Sans" panose="020B0606030504020204" pitchFamily="34" charset="0"/>
                <a:ea typeface="Open Sans" panose="020B0606030504020204" pitchFamily="34" charset="0"/>
                <a:cs typeface="Open Sans" panose="020B0606030504020204" pitchFamily="34" charset="0"/>
              </a:rPr>
              <a:t>Suggested ways to deal with this:</a:t>
            </a:r>
            <a:endParaRPr lang="fr-FR">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 </a:t>
            </a:r>
            <a:endParaRPr lang="fr-FR">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a:latin typeface="Open Sans" panose="020B0606030504020204" pitchFamily="34" charset="0"/>
                <a:ea typeface="Open Sans" panose="020B0606030504020204" pitchFamily="34" charset="0"/>
                <a:cs typeface="Open Sans" panose="020B0606030504020204" pitchFamily="34" charset="0"/>
              </a:rPr>
              <a:t>During the tool design phase:</a:t>
            </a:r>
            <a:r>
              <a:rPr lang="en-GB">
                <a:latin typeface="Open Sans" panose="020B0606030504020204" pitchFamily="34" charset="0"/>
                <a:ea typeface="Open Sans" panose="020B0606030504020204" pitchFamily="34" charset="0"/>
                <a:cs typeface="Open Sans" panose="020B0606030504020204" pitchFamily="34" charset="0"/>
              </a:rPr>
              <a:t> It is recommended to code the XLS form to only allow values between 0-7 to avoid typos or erroneous values.</a:t>
            </a:r>
            <a:endParaRPr lang="fr-FR">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endParaRPr lang="fr-FR">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a:latin typeface="Open Sans" panose="020B0606030504020204" pitchFamily="34" charset="0"/>
                <a:ea typeface="Open Sans" panose="020B0606030504020204" pitchFamily="34" charset="0"/>
                <a:cs typeface="Open Sans" panose="020B0606030504020204" pitchFamily="34" charset="0"/>
              </a:rPr>
              <a:t>During the data collection: </a:t>
            </a:r>
            <a:r>
              <a:rPr lang="en-GB">
                <a:latin typeface="Open Sans" panose="020B0606030504020204" pitchFamily="34" charset="0"/>
                <a:ea typeface="Open Sans" panose="020B0606030504020204" pitchFamily="34" charset="0"/>
                <a:cs typeface="Open Sans" panose="020B0606030504020204" pitchFamily="34" charset="0"/>
              </a:rPr>
              <a:t>If, for whatever reason, there are still households with erroneous data, this should be captured during the daily data quality checks. The analyst should immediately flag issues to the field teams to correct the issue both in terms of providing the correct number (e.g., in case of typos) and paying more attention to not replicating the same mistake in the future.   </a:t>
            </a:r>
          </a:p>
          <a:p>
            <a:pPr marL="285750" lvl="0" indent="-285750">
              <a:buFont typeface="Wingdings" panose="05000000000000000000" pitchFamily="2" charset="2"/>
              <a:buChar char="v"/>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a:latin typeface="Open Sans" panose="020B0606030504020204" pitchFamily="34" charset="0"/>
                <a:ea typeface="Open Sans" panose="020B0606030504020204" pitchFamily="34" charset="0"/>
                <a:cs typeface="Open Sans" panose="020B0606030504020204" pitchFamily="34" charset="0"/>
              </a:rPr>
              <a:t>During the data analysis</a:t>
            </a:r>
            <a:r>
              <a:rPr lang="en-GB">
                <a:latin typeface="Open Sans" panose="020B0606030504020204" pitchFamily="34" charset="0"/>
                <a:ea typeface="Open Sans" panose="020B0606030504020204" pitchFamily="34" charset="0"/>
                <a:cs typeface="Open Sans" panose="020B0606030504020204" pitchFamily="34" charset="0"/>
              </a:rPr>
              <a:t>: </a:t>
            </a:r>
            <a:r>
              <a:rPr lang="en-US" spc="60">
                <a:latin typeface="Open Sans" charset="0"/>
                <a:ea typeface="Open Sans" charset="0"/>
                <a:cs typeface="Open Sans" charset="0"/>
              </a:rPr>
              <a:t>In case of values greater than 7 (days of consumption) recode to 7 days maximum. However, be wary of 8s – for the FCS module, and all modules – as the ‘8’ is located just above the ‘0’ on a </a:t>
            </a:r>
            <a:r>
              <a:rPr lang="en-GB" spc="60">
                <a:latin typeface="Open Sans" charset="0"/>
                <a:ea typeface="Open Sans" charset="0"/>
                <a:cs typeface="Open Sans" charset="0"/>
              </a:rPr>
              <a:t>telephone (and tablet) keypad, 8s are frequently mistaken for 0s so be careful in recoding data to first check for 8s, which may be recoded to 0 rather than 7. Check also for 99 or 999 meaning not applicable and should be recoded as 0s.</a:t>
            </a:r>
            <a:endParaRPr lang="fr-FR"/>
          </a:p>
        </p:txBody>
      </p:sp>
      <p:pic>
        <p:nvPicPr>
          <p:cNvPr id="2" name="Graphic 1" descr="Flag with solid fill">
            <a:extLst>
              <a:ext uri="{FF2B5EF4-FFF2-40B4-BE49-F238E27FC236}">
                <a16:creationId xmlns:a16="http://schemas.microsoft.com/office/drawing/2014/main" id="{ECDFAD77-59BC-C4F9-D478-B36AEDEF0B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62160" y="464573"/>
            <a:ext cx="914400" cy="914400"/>
          </a:xfrm>
          <a:prstGeom prst="rect">
            <a:avLst/>
          </a:prstGeom>
        </p:spPr>
      </p:pic>
    </p:spTree>
    <p:extLst>
      <p:ext uri="{BB962C8B-B14F-4D97-AF65-F5344CB8AC3E}">
        <p14:creationId xmlns:p14="http://schemas.microsoft.com/office/powerpoint/2010/main" val="213806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data quality checks: Missing values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582340"/>
            <a:ext cx="11119488" cy="4247317"/>
          </a:xfrm>
          <a:prstGeom prst="rect">
            <a:avLst/>
          </a:prstGeom>
          <a:noFill/>
        </p:spPr>
        <p:txBody>
          <a:bodyPr wrap="square">
            <a:spAutoFit/>
          </a:bodyPr>
          <a:lstStyle/>
          <a:p>
            <a:r>
              <a:rPr lang="en-GB">
                <a:latin typeface="Open Sans" panose="020B0606030504020204" pitchFamily="34" charset="0"/>
                <a:ea typeface="Open Sans" panose="020B0606030504020204" pitchFamily="34" charset="0"/>
                <a:cs typeface="Open Sans" panose="020B0606030504020204" pitchFamily="34" charset="0"/>
              </a:rPr>
              <a:t>Households have data missing in this FCS module. </a:t>
            </a:r>
            <a:endParaRPr lang="fr-FR">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 </a:t>
            </a:r>
            <a:endParaRPr lang="fr-FR">
              <a:latin typeface="Open Sans" panose="020B0606030504020204" pitchFamily="34" charset="0"/>
              <a:ea typeface="Open Sans" panose="020B0606030504020204" pitchFamily="34" charset="0"/>
              <a:cs typeface="Open Sans" panose="020B0606030504020204" pitchFamily="34" charset="0"/>
            </a:endParaRPr>
          </a:p>
          <a:p>
            <a:r>
              <a:rPr lang="en-GB" u="sng">
                <a:latin typeface="Open Sans" panose="020B0606030504020204" pitchFamily="34" charset="0"/>
                <a:ea typeface="Open Sans" panose="020B0606030504020204" pitchFamily="34" charset="0"/>
                <a:cs typeface="Open Sans" panose="020B0606030504020204" pitchFamily="34" charset="0"/>
              </a:rPr>
              <a:t>Suggested ways to deal with this:</a:t>
            </a:r>
            <a:endParaRPr lang="fr-FR" u="sng">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 </a:t>
            </a:r>
            <a:endParaRPr lang="fr-FR">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a:latin typeface="Open Sans" panose="020B0606030504020204" pitchFamily="34" charset="0"/>
                <a:ea typeface="Open Sans" panose="020B0606030504020204" pitchFamily="34" charset="0"/>
                <a:cs typeface="Open Sans" panose="020B0606030504020204" pitchFamily="34" charset="0"/>
              </a:rPr>
              <a:t>During the tool design: </a:t>
            </a:r>
            <a:r>
              <a:rPr lang="en-GB">
                <a:latin typeface="Open Sans" panose="020B0606030504020204" pitchFamily="34" charset="0"/>
                <a:ea typeface="Open Sans" panose="020B0606030504020204" pitchFamily="34" charset="0"/>
                <a:cs typeface="Open Sans" panose="020B0606030504020204" pitchFamily="34" charset="0"/>
              </a:rPr>
              <a:t>The questions in the FCS module should be programmed as mandatory, so that it is not possible to skip any of the module, leaving data gaps.</a:t>
            </a:r>
            <a:endParaRPr lang="fr-FR">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endParaRPr lang="fr-FR">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a:latin typeface="Open Sans" panose="020B0606030504020204" pitchFamily="34" charset="0"/>
                <a:ea typeface="Open Sans" panose="020B0606030504020204" pitchFamily="34" charset="0"/>
                <a:cs typeface="Open Sans" panose="020B0606030504020204" pitchFamily="34" charset="0"/>
              </a:rPr>
              <a:t>During the data collection</a:t>
            </a:r>
            <a:r>
              <a:rPr lang="en-GB">
                <a:latin typeface="Open Sans" panose="020B0606030504020204" pitchFamily="34" charset="0"/>
                <a:ea typeface="Open Sans" panose="020B0606030504020204" pitchFamily="34" charset="0"/>
                <a:cs typeface="Open Sans" panose="020B0606030504020204" pitchFamily="34" charset="0"/>
              </a:rPr>
              <a:t>: If the quality checks show that some enumerators still have missing values, this must immediately be flagged to the enumerators concerned. It should be considered to fix the coded restrictions to ensure this mistake is not repeated.</a:t>
            </a:r>
          </a:p>
          <a:p>
            <a:pPr marL="285750" lvl="0" indent="-285750">
              <a:buFont typeface="Wingdings" panose="05000000000000000000" pitchFamily="2" charset="2"/>
              <a:buChar char="v"/>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a:latin typeface="Open Sans" panose="020B0606030504020204" pitchFamily="34" charset="0"/>
                <a:ea typeface="Open Sans" panose="020B0606030504020204" pitchFamily="34" charset="0"/>
                <a:cs typeface="Open Sans" panose="020B0606030504020204" pitchFamily="34" charset="0"/>
              </a:rPr>
              <a:t>During the data analysis: </a:t>
            </a:r>
            <a:r>
              <a:rPr lang="en-GB">
                <a:latin typeface="Open Sans" panose="020B0606030504020204" pitchFamily="34" charset="0"/>
                <a:ea typeface="Open Sans" panose="020B0606030504020204" pitchFamily="34" charset="0"/>
                <a:cs typeface="Open Sans" panose="020B0606030504020204" pitchFamily="34" charset="0"/>
              </a:rPr>
              <a:t>if missing values are not too widespread, </a:t>
            </a:r>
            <a:r>
              <a:rPr lang="en-US" spc="60">
                <a:latin typeface="Open Sans" charset="0"/>
                <a:ea typeface="Open Sans" charset="0"/>
                <a:cs typeface="Open Sans" charset="0"/>
              </a:rPr>
              <a:t>do not replace them but drop such cases from your analysis. </a:t>
            </a:r>
          </a:p>
          <a:p>
            <a:pPr marL="285750" lvl="0" indent="-285750">
              <a:buFont typeface="Wingdings" panose="05000000000000000000" pitchFamily="2" charset="2"/>
              <a:buChar char="v"/>
            </a:pPr>
            <a:endParaRPr lang="fr-FR">
              <a:latin typeface="Open Sans" panose="020B0606030504020204" pitchFamily="34" charset="0"/>
              <a:ea typeface="Open Sans" panose="020B0606030504020204" pitchFamily="34" charset="0"/>
              <a:cs typeface="Open Sans" panose="020B0606030504020204" pitchFamily="34" charset="0"/>
            </a:endParaRPr>
          </a:p>
          <a:p>
            <a:r>
              <a:rPr lang="en-GB" b="1"/>
              <a:t> </a:t>
            </a:r>
            <a:endParaRPr lang="fr-FR"/>
          </a:p>
        </p:txBody>
      </p:sp>
      <p:pic>
        <p:nvPicPr>
          <p:cNvPr id="2" name="Graphic 1" descr="Flag with solid fill">
            <a:extLst>
              <a:ext uri="{FF2B5EF4-FFF2-40B4-BE49-F238E27FC236}">
                <a16:creationId xmlns:a16="http://schemas.microsoft.com/office/drawing/2014/main" id="{31FE40F7-B719-9B90-095F-C5226302F8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0710" y="464573"/>
            <a:ext cx="914400" cy="914400"/>
          </a:xfrm>
          <a:prstGeom prst="rect">
            <a:avLst/>
          </a:prstGeom>
        </p:spPr>
      </p:pic>
    </p:spTree>
    <p:extLst>
      <p:ext uri="{BB962C8B-B14F-4D97-AF65-F5344CB8AC3E}">
        <p14:creationId xmlns:p14="http://schemas.microsoft.com/office/powerpoint/2010/main" val="7625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data quality checks: Abnormal consumption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582340"/>
            <a:ext cx="11119488" cy="4247317"/>
          </a:xfrm>
          <a:prstGeom prst="rect">
            <a:avLst/>
          </a:prstGeom>
          <a:noFill/>
        </p:spPr>
        <p:txBody>
          <a:bodyPr wrap="square">
            <a:spAutoFit/>
          </a:bodyPr>
          <a:lstStyle/>
          <a:p>
            <a:r>
              <a:rPr lang="en-GB">
                <a:latin typeface="Open Sans" panose="020B0606030504020204" pitchFamily="34" charset="0"/>
                <a:ea typeface="Open Sans" panose="020B0606030504020204" pitchFamily="34" charset="0"/>
                <a:cs typeface="Open Sans" panose="020B0606030504020204" pitchFamily="34" charset="0"/>
              </a:rPr>
              <a:t>Households reported food consumption that does not look logical for the context. </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i="1">
                <a:latin typeface="Open Sans" panose="020B0606030504020204" pitchFamily="34" charset="0"/>
                <a:ea typeface="Open Sans" panose="020B0606030504020204" pitchFamily="34" charset="0"/>
                <a:cs typeface="Open Sans" panose="020B0606030504020204" pitchFamily="34" charset="0"/>
              </a:rPr>
              <a:t>Examples of red flags:</a:t>
            </a: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Entire module is filled with zeros (no food consumption in the past 7 days), in areas that are not in catastrophic/famine conditions. </a:t>
            </a: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Entire module is filled with sevens (ate every food group every day in the past 7 days). </a:t>
            </a: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Low oil and sugar consumption in contexts where these groups are normally eaten daily. </a:t>
            </a: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Staples are only consumed few days a week.</a:t>
            </a:r>
          </a:p>
          <a:p>
            <a:r>
              <a:rPr lang="en-GB">
                <a:latin typeface="Open Sans" panose="020B0606030504020204" pitchFamily="34" charset="0"/>
                <a:ea typeface="Open Sans" panose="020B0606030504020204" pitchFamily="34" charset="0"/>
                <a:cs typeface="Open Sans" panose="020B0606030504020204" pitchFamily="34" charset="0"/>
              </a:rPr>
              <a:t> </a:t>
            </a:r>
            <a:endParaRPr lang="fr-FR">
              <a:latin typeface="Open Sans" panose="020B0606030504020204" pitchFamily="34" charset="0"/>
              <a:ea typeface="Open Sans" panose="020B0606030504020204" pitchFamily="34" charset="0"/>
              <a:cs typeface="Open Sans" panose="020B0606030504020204" pitchFamily="34" charset="0"/>
            </a:endParaRPr>
          </a:p>
          <a:p>
            <a:r>
              <a:rPr lang="en-GB" u="sng">
                <a:latin typeface="Open Sans" panose="020B0606030504020204" pitchFamily="34" charset="0"/>
                <a:ea typeface="Open Sans" panose="020B0606030504020204" pitchFamily="34" charset="0"/>
                <a:cs typeface="Open Sans" panose="020B0606030504020204" pitchFamily="34" charset="0"/>
              </a:rPr>
              <a:t>Suggested ways to deal with this:</a:t>
            </a:r>
            <a:endParaRPr lang="fr-FR" u="sng">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 </a:t>
            </a:r>
            <a:endParaRPr lang="fr-FR">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a:latin typeface="Open Sans" panose="020B0606030504020204" pitchFamily="34" charset="0"/>
                <a:ea typeface="Open Sans" panose="020B0606030504020204" pitchFamily="34" charset="0"/>
                <a:cs typeface="Open Sans" panose="020B0606030504020204" pitchFamily="34" charset="0"/>
              </a:rPr>
              <a:t>During the tool design</a:t>
            </a:r>
            <a:r>
              <a:rPr lang="en-GB">
                <a:latin typeface="Open Sans" panose="020B0606030504020204" pitchFamily="34" charset="0"/>
                <a:ea typeface="Open Sans" panose="020B0606030504020204" pitchFamily="34" charset="0"/>
                <a:cs typeface="Open Sans" panose="020B0606030504020204" pitchFamily="34" charset="0"/>
              </a:rPr>
              <a:t>: Add a warning to the XLS form so a popup message appears to give an option to verify the validity some answers, e.g., by asking “Why were cereals consumed less than 4 days over the past 7 days? What did the household eat instead?”.</a:t>
            </a:r>
            <a:endParaRPr lang="fr-FR">
              <a:latin typeface="Open Sans" panose="020B0606030504020204" pitchFamily="34" charset="0"/>
              <a:ea typeface="Open Sans" panose="020B0606030504020204" pitchFamily="34" charset="0"/>
              <a:cs typeface="Open Sans" panose="020B0606030504020204" pitchFamily="34" charset="0"/>
            </a:endParaRPr>
          </a:p>
          <a:p>
            <a:endParaRPr lang="fr-FR">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Flag with solid fill">
            <a:extLst>
              <a:ext uri="{FF2B5EF4-FFF2-40B4-BE49-F238E27FC236}">
                <a16:creationId xmlns:a16="http://schemas.microsoft.com/office/drawing/2014/main" id="{87CAD217-3C7A-83F1-30C5-9896E2C26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4783" y="464573"/>
            <a:ext cx="914400" cy="914400"/>
          </a:xfrm>
          <a:prstGeom prst="rect">
            <a:avLst/>
          </a:prstGeom>
        </p:spPr>
      </p:pic>
    </p:spTree>
    <p:extLst>
      <p:ext uri="{BB962C8B-B14F-4D97-AF65-F5344CB8AC3E}">
        <p14:creationId xmlns:p14="http://schemas.microsoft.com/office/powerpoint/2010/main" val="198899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data quality checks: Abnormal consumption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582930" y="1582339"/>
            <a:ext cx="11253739" cy="3693319"/>
          </a:xfrm>
          <a:prstGeom prst="rect">
            <a:avLst/>
          </a:prstGeom>
          <a:solidFill>
            <a:srgbClr val="FFFFFE"/>
          </a:solidFill>
        </p:spPr>
        <p:txBody>
          <a:bodyPr wrap="square">
            <a:spAutoFit/>
          </a:bodyPr>
          <a:lstStyle/>
          <a:p>
            <a:r>
              <a:rPr lang="en-GB">
                <a:latin typeface="Open Sans" panose="020B0606030504020204" pitchFamily="34" charset="0"/>
                <a:ea typeface="Open Sans" panose="020B0606030504020204" pitchFamily="34" charset="0"/>
                <a:cs typeface="Open Sans" panose="020B0606030504020204" pitchFamily="34" charset="0"/>
              </a:rPr>
              <a:t> </a:t>
            </a:r>
            <a:endParaRPr lang="fr-FR">
              <a:latin typeface="Open Sans" panose="020B0606030504020204" pitchFamily="34" charset="0"/>
              <a:ea typeface="Open Sans" panose="020B0606030504020204" pitchFamily="34" charset="0"/>
              <a:cs typeface="Open Sans" panose="020B0606030504020204" pitchFamily="34" charset="0"/>
            </a:endParaRPr>
          </a:p>
          <a:p>
            <a:r>
              <a:rPr lang="en-GB" u="sng">
                <a:latin typeface="Open Sans" panose="020B0606030504020204" pitchFamily="34" charset="0"/>
                <a:ea typeface="Open Sans" panose="020B0606030504020204" pitchFamily="34" charset="0"/>
                <a:cs typeface="Open Sans" panose="020B0606030504020204" pitchFamily="34" charset="0"/>
              </a:rPr>
              <a:t>Suggested ways to deal with this (continued):</a:t>
            </a:r>
            <a:endParaRPr lang="fr-FR" u="sng">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 </a:t>
            </a:r>
            <a:endParaRPr lang="fr-FR">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a:latin typeface="Open Sans" panose="020B0606030504020204" pitchFamily="34" charset="0"/>
                <a:ea typeface="Open Sans" panose="020B0606030504020204" pitchFamily="34" charset="0"/>
                <a:cs typeface="Open Sans" panose="020B0606030504020204" pitchFamily="34" charset="0"/>
              </a:rPr>
              <a:t>During the data collection: </a:t>
            </a:r>
            <a:r>
              <a:rPr lang="en-GB">
                <a:latin typeface="Open Sans" panose="020B0606030504020204" pitchFamily="34" charset="0"/>
                <a:ea typeface="Open Sans" panose="020B0606030504020204" pitchFamily="34" charset="0"/>
                <a:cs typeface="Open Sans" panose="020B0606030504020204" pitchFamily="34" charset="0"/>
              </a:rPr>
              <a:t>The analyst should always conduct thorough data quality checks on the FCS and checking for outliers. Check common factors – is the data coming from the </a:t>
            </a:r>
            <a:r>
              <a:rPr lang="en-GB" i="1" u="sng">
                <a:latin typeface="Open Sans" panose="020B0606030504020204" pitchFamily="34" charset="0"/>
                <a:ea typeface="Open Sans" panose="020B0606030504020204" pitchFamily="34" charset="0"/>
                <a:cs typeface="Open Sans" panose="020B0606030504020204" pitchFamily="34" charset="0"/>
              </a:rPr>
              <a:t>same enumerator?</a:t>
            </a:r>
            <a:r>
              <a:rPr lang="en-GB">
                <a:latin typeface="Open Sans" panose="020B0606030504020204" pitchFamily="34" charset="0"/>
                <a:ea typeface="Open Sans" panose="020B0606030504020204" pitchFamily="34" charset="0"/>
                <a:cs typeface="Open Sans" panose="020B0606030504020204" pitchFamily="34" charset="0"/>
              </a:rPr>
              <a:t>, or from the </a:t>
            </a:r>
            <a:r>
              <a:rPr lang="en-GB" i="1" u="sng">
                <a:latin typeface="Open Sans" panose="020B0606030504020204" pitchFamily="34" charset="0"/>
                <a:ea typeface="Open Sans" panose="020B0606030504020204" pitchFamily="34" charset="0"/>
                <a:cs typeface="Open Sans" panose="020B0606030504020204" pitchFamily="34" charset="0"/>
              </a:rPr>
              <a:t>same area?</a:t>
            </a:r>
            <a:r>
              <a:rPr lang="en-GB">
                <a:latin typeface="Open Sans" panose="020B0606030504020204" pitchFamily="34" charset="0"/>
                <a:ea typeface="Open Sans" panose="020B0606030504020204" pitchFamily="34" charset="0"/>
                <a:cs typeface="Open Sans" panose="020B0606030504020204" pitchFamily="34" charset="0"/>
              </a:rPr>
              <a:t>. If a few enumerators report data that is very different from the rest of the team, it is recommended to follow up and ensure that data is accurately reflecting the situation. </a:t>
            </a:r>
          </a:p>
          <a:p>
            <a:pPr marL="285750" lvl="0" indent="-285750">
              <a:buFont typeface="Wingdings" panose="05000000000000000000" pitchFamily="2" charset="2"/>
              <a:buChar char="v"/>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a:latin typeface="Open Sans" panose="020B0606030504020204" pitchFamily="34" charset="0"/>
                <a:ea typeface="Open Sans" panose="020B0606030504020204" pitchFamily="34" charset="0"/>
                <a:cs typeface="Open Sans" panose="020B0606030504020204" pitchFamily="34" charset="0"/>
              </a:rPr>
              <a:t>Sometimes, outliers can be explained, e.g., if one team is surveying a deserted pastoralist population who has a diet that differs significantly from the rest of the population. The main thing is that it is important for the analyst to get an idea of whether all enumerators are collecting the data correctly so that the data is accurately capturing the situation. </a:t>
            </a:r>
            <a:endParaRPr lang="fr-FR">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Tree>
    <p:extLst>
      <p:ext uri="{BB962C8B-B14F-4D97-AF65-F5344CB8AC3E}">
        <p14:creationId xmlns:p14="http://schemas.microsoft.com/office/powerpoint/2010/main" val="12336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data quality checks: Abnormal consumption </a:t>
            </a:r>
          </a:p>
        </p:txBody>
      </p:sp>
      <p:sp>
        <p:nvSpPr>
          <p:cNvPr id="7" name="TextBox 6">
            <a:extLst>
              <a:ext uri="{FF2B5EF4-FFF2-40B4-BE49-F238E27FC236}">
                <a16:creationId xmlns:a16="http://schemas.microsoft.com/office/drawing/2014/main" id="{BDC5DED8-E579-424C-8BB5-CA1D2A53FAFF}"/>
              </a:ext>
            </a:extLst>
          </p:cNvPr>
          <p:cNvSpPr txBox="1"/>
          <p:nvPr/>
        </p:nvSpPr>
        <p:spPr>
          <a:xfrm>
            <a:off x="2195344" y="2301438"/>
            <a:ext cx="7456080" cy="877163"/>
          </a:xfrm>
          <a:prstGeom prst="rect">
            <a:avLst/>
          </a:prstGeom>
          <a:noFill/>
        </p:spPr>
        <p:txBody>
          <a:bodyPr wrap="square">
            <a:spAutoFit/>
          </a:bodyPr>
          <a:lstStyle/>
          <a:p>
            <a:pPr marR="0" algn="l"/>
            <a:endParaRPr lang="en-US" sz="1050" b="0" i="0" u="none" strike="noStrike" baseline="0">
              <a:solidFill>
                <a:srgbClr val="000000"/>
              </a:solidFill>
              <a:latin typeface="Courier New" panose="02070309020205020404" pitchFamily="49" charset="0"/>
            </a:endParaRPr>
          </a:p>
          <a:p>
            <a:pPr marR="0" algn="l"/>
            <a:r>
              <a:rPr lang="en-US" sz="1050" b="0" i="0" u="none" strike="noStrike" baseline="0">
                <a:solidFill>
                  <a:srgbClr val="000000"/>
                </a:solidFill>
                <a:latin typeface="Courier New" panose="02070309020205020404" pitchFamily="49" charset="0"/>
              </a:rPr>
              <a:t>DESCRIPTIVES VARIABLES=</a:t>
            </a:r>
            <a:r>
              <a:rPr lang="en-US" sz="1050" b="0" i="0" u="none" strike="noStrike" baseline="0" err="1">
                <a:solidFill>
                  <a:srgbClr val="000000"/>
                </a:solidFill>
                <a:latin typeface="Courier New" panose="02070309020205020404" pitchFamily="49" charset="0"/>
              </a:rPr>
              <a:t>FCSStap</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FCSPulse</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FCSDairy</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FCSPr</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FCSVeg</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FCSFruit</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FCSFat</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FCSSugar</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FCSCond</a:t>
            </a:r>
            <a:endParaRPr lang="en-US" sz="1050" b="0" i="0" u="none" strike="noStrike" baseline="0">
              <a:solidFill>
                <a:srgbClr val="000000"/>
              </a:solidFill>
              <a:latin typeface="Courier New" panose="02070309020205020404" pitchFamily="49" charset="0"/>
            </a:endParaRPr>
          </a:p>
          <a:p>
            <a:pPr marR="0" algn="l"/>
            <a:r>
              <a:rPr lang="en-US" sz="1050" b="0" i="0" u="none" strike="noStrike" baseline="0">
                <a:solidFill>
                  <a:srgbClr val="000000"/>
                </a:solidFill>
                <a:latin typeface="Courier New" panose="02070309020205020404" pitchFamily="49" charset="0"/>
              </a:rPr>
              <a:t>  /STATISTICS=MEAN STDDEV MIN MAX.</a:t>
            </a:r>
            <a:endParaRPr lang="en-US" sz="900" b="0" i="0" u="none" strike="noStrike" baseline="0">
              <a:solidFill>
                <a:srgbClr val="000000"/>
              </a:solidFill>
              <a:latin typeface="Courier New" panose="02070309020205020404" pitchFamily="49" charset="0"/>
            </a:endParaRPr>
          </a:p>
          <a:p>
            <a:endParaRPr lang="en-US" sz="900" b="0" i="0" u="none" strike="noStrike" baseline="0">
              <a:latin typeface="Times New Roman" panose="02020603050405020304" pitchFamily="18" charset="0"/>
            </a:endParaRPr>
          </a:p>
        </p:txBody>
      </p:sp>
      <p:graphicFrame>
        <p:nvGraphicFramePr>
          <p:cNvPr id="5" name="Table 4">
            <a:extLst>
              <a:ext uri="{FF2B5EF4-FFF2-40B4-BE49-F238E27FC236}">
                <a16:creationId xmlns:a16="http://schemas.microsoft.com/office/drawing/2014/main" id="{46374E4D-4E83-49A8-8DBD-B234B657CDEC}"/>
              </a:ext>
            </a:extLst>
          </p:cNvPr>
          <p:cNvGraphicFramePr>
            <a:graphicFrameLocks noGrp="1"/>
          </p:cNvGraphicFramePr>
          <p:nvPr>
            <p:extLst>
              <p:ext uri="{D42A27DB-BD31-4B8C-83A1-F6EECF244321}">
                <p14:modId xmlns:p14="http://schemas.microsoft.com/office/powerpoint/2010/main" val="3611834492"/>
              </p:ext>
            </p:extLst>
          </p:nvPr>
        </p:nvGraphicFramePr>
        <p:xfrm>
          <a:off x="4021339" y="3164367"/>
          <a:ext cx="6623801" cy="2997162"/>
        </p:xfrm>
        <a:graphic>
          <a:graphicData uri="http://schemas.openxmlformats.org/drawingml/2006/table">
            <a:tbl>
              <a:tblPr/>
              <a:tblGrid>
                <a:gridCol w="3019011">
                  <a:extLst>
                    <a:ext uri="{9D8B030D-6E8A-4147-A177-3AD203B41FA5}">
                      <a16:colId xmlns:a16="http://schemas.microsoft.com/office/drawing/2014/main" val="1794395455"/>
                    </a:ext>
                  </a:extLst>
                </a:gridCol>
                <a:gridCol w="720958">
                  <a:extLst>
                    <a:ext uri="{9D8B030D-6E8A-4147-A177-3AD203B41FA5}">
                      <a16:colId xmlns:a16="http://schemas.microsoft.com/office/drawing/2014/main" val="2999606709"/>
                    </a:ext>
                  </a:extLst>
                </a:gridCol>
                <a:gridCol w="720958">
                  <a:extLst>
                    <a:ext uri="{9D8B030D-6E8A-4147-A177-3AD203B41FA5}">
                      <a16:colId xmlns:a16="http://schemas.microsoft.com/office/drawing/2014/main" val="3696251473"/>
                    </a:ext>
                  </a:extLst>
                </a:gridCol>
                <a:gridCol w="720958">
                  <a:extLst>
                    <a:ext uri="{9D8B030D-6E8A-4147-A177-3AD203B41FA5}">
                      <a16:colId xmlns:a16="http://schemas.microsoft.com/office/drawing/2014/main" val="2152944831"/>
                    </a:ext>
                  </a:extLst>
                </a:gridCol>
                <a:gridCol w="720958">
                  <a:extLst>
                    <a:ext uri="{9D8B030D-6E8A-4147-A177-3AD203B41FA5}">
                      <a16:colId xmlns:a16="http://schemas.microsoft.com/office/drawing/2014/main" val="2770351486"/>
                    </a:ext>
                  </a:extLst>
                </a:gridCol>
                <a:gridCol w="720958">
                  <a:extLst>
                    <a:ext uri="{9D8B030D-6E8A-4147-A177-3AD203B41FA5}">
                      <a16:colId xmlns:a16="http://schemas.microsoft.com/office/drawing/2014/main" val="1424710150"/>
                    </a:ext>
                  </a:extLst>
                </a:gridCol>
              </a:tblGrid>
              <a:tr h="236833">
                <a:tc gridSpan="6">
                  <a:txBody>
                    <a:bodyPr/>
                    <a:lstStyle/>
                    <a:p>
                      <a:pPr algn="ctr" fontAlgn="ctr"/>
                      <a:r>
                        <a:rPr lang="en-US" sz="1100" b="1" i="0" u="none" strike="noStrike">
                          <a:solidFill>
                            <a:srgbClr val="993300"/>
                          </a:solidFill>
                          <a:effectLst/>
                          <a:latin typeface="Arial Bold" panose="020B0704020202020204" pitchFamily="34" charset="0"/>
                        </a:rPr>
                        <a:t>Descriptive Statistics</a:t>
                      </a:r>
                    </a:p>
                  </a:txBody>
                  <a:tcPr marL="6350" marR="6350" marT="635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4257482"/>
                  </a:ext>
                </a:extLst>
              </a:tr>
              <a:tr h="391999">
                <a:tc>
                  <a:txBody>
                    <a:bodyPr/>
                    <a:lstStyle/>
                    <a:p>
                      <a:pPr algn="l" fontAlgn="b"/>
                      <a:r>
                        <a:rPr lang="en-US" sz="900" b="0" i="0" u="none" strike="noStrike">
                          <a:solidFill>
                            <a:srgbClr val="333399"/>
                          </a:solidFill>
                          <a:effectLst/>
                          <a:latin typeface="Arial" panose="020B0604020202020204" pitchFamily="34" charset="0"/>
                        </a:rPr>
                        <a:t> </a:t>
                      </a:r>
                    </a:p>
                  </a:txBody>
                  <a:tcPr marL="6350" marR="6350" marT="6350" marB="0" anchor="b">
                    <a:lnL>
                      <a:noFill/>
                    </a:lnL>
                    <a:lnR>
                      <a:noFill/>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N</a:t>
                      </a:r>
                    </a:p>
                  </a:txBody>
                  <a:tcPr marL="6350" marR="6350" marT="6350" marB="0" anchor="b">
                    <a:lnL>
                      <a:noFill/>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Minimum</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Maximum</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Mean</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Std. Deviation</a:t>
                      </a:r>
                    </a:p>
                  </a:txBody>
                  <a:tcPr marL="6350" marR="6350" marT="6350" marB="0" anchor="b">
                    <a:lnL w="6350" cap="flat" cmpd="sng" algn="ctr">
                      <a:solidFill>
                        <a:srgbClr val="333333"/>
                      </a:solidFill>
                      <a:prstDash val="solid"/>
                      <a:round/>
                      <a:headEnd type="none" w="med" len="med"/>
                      <a:tailEnd type="none" w="med" len="med"/>
                    </a:lnL>
                    <a:lnR>
                      <a:noFill/>
                    </a:lnR>
                    <a:lnT>
                      <a:noFill/>
                    </a:lnT>
                    <a:lnB w="6350" cap="flat" cmpd="sng" algn="ctr">
                      <a:solidFill>
                        <a:srgbClr val="993366"/>
                      </a:solidFill>
                      <a:prstDash val="solid"/>
                      <a:round/>
                      <a:headEnd type="none" w="med" len="med"/>
                      <a:tailEnd type="none" w="med" len="med"/>
                    </a:lnB>
                  </a:tcPr>
                </a:tc>
                <a:extLst>
                  <a:ext uri="{0D108BD9-81ED-4DB2-BD59-A6C34878D82A}">
                    <a16:rowId xmlns:a16="http://schemas.microsoft.com/office/drawing/2014/main" val="2372256774"/>
                  </a:ext>
                </a:extLst>
              </a:tr>
              <a:tr h="236833">
                <a:tc>
                  <a:txBody>
                    <a:bodyPr/>
                    <a:lstStyle/>
                    <a:p>
                      <a:pPr algn="l" fontAlgn="t"/>
                      <a:r>
                        <a:rPr lang="en-US" sz="900" b="0" i="0" u="none" strike="noStrike" err="1">
                          <a:solidFill>
                            <a:srgbClr val="333399"/>
                          </a:solidFill>
                          <a:effectLst/>
                          <a:latin typeface="Arial" panose="020B0604020202020204" pitchFamily="34" charset="0"/>
                        </a:rPr>
                        <a:t>FCSStap</a:t>
                      </a:r>
                      <a:endParaRPr lang="en-US" sz="900" b="0" i="0" u="none" strike="noStrike">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6.75</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1.018</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535762328"/>
                  </a:ext>
                </a:extLst>
              </a:tr>
              <a:tr h="236833">
                <a:tc>
                  <a:txBody>
                    <a:bodyPr/>
                    <a:lstStyle/>
                    <a:p>
                      <a:pPr algn="l" fontAlgn="t"/>
                      <a:r>
                        <a:rPr lang="en-US" sz="900" b="0" i="0" u="none" strike="noStrike">
                          <a:solidFill>
                            <a:srgbClr val="333399"/>
                          </a:solidFill>
                          <a:effectLst/>
                          <a:latin typeface="Arial" panose="020B0604020202020204" pitchFamily="34" charset="0"/>
                        </a:rPr>
                        <a:t>FCSPulse</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5.46</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1.824</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298040501"/>
                  </a:ext>
                </a:extLst>
              </a:tr>
              <a:tr h="236833">
                <a:tc>
                  <a:txBody>
                    <a:bodyPr/>
                    <a:lstStyle/>
                    <a:p>
                      <a:pPr algn="l" fontAlgn="t"/>
                      <a:r>
                        <a:rPr lang="en-US" sz="900" b="0" i="0" u="none" strike="noStrike" err="1">
                          <a:solidFill>
                            <a:srgbClr val="333399"/>
                          </a:solidFill>
                          <a:effectLst/>
                          <a:latin typeface="Arial" panose="020B0604020202020204" pitchFamily="34" charset="0"/>
                        </a:rPr>
                        <a:t>FCSDairy</a:t>
                      </a:r>
                      <a:endParaRPr lang="en-US" sz="900" b="0" i="0" u="none" strike="noStrike">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3.48</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2.909</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073765363"/>
                  </a:ext>
                </a:extLst>
              </a:tr>
              <a:tr h="236833">
                <a:tc>
                  <a:txBody>
                    <a:bodyPr/>
                    <a:lstStyle/>
                    <a:p>
                      <a:pPr algn="l" fontAlgn="t"/>
                      <a:r>
                        <a:rPr lang="en-US" sz="900" b="0" i="0" u="none" strike="noStrike" err="1">
                          <a:solidFill>
                            <a:srgbClr val="333399"/>
                          </a:solidFill>
                          <a:effectLst/>
                          <a:latin typeface="Arial" panose="020B0604020202020204" pitchFamily="34" charset="0"/>
                        </a:rPr>
                        <a:t>FCSPr</a:t>
                      </a:r>
                      <a:endParaRPr lang="en-US" sz="900" b="0" i="0" u="none" strike="noStrike">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2.02</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2.090</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708728889"/>
                  </a:ext>
                </a:extLst>
              </a:tr>
              <a:tr h="236833">
                <a:tc>
                  <a:txBody>
                    <a:bodyPr/>
                    <a:lstStyle/>
                    <a:p>
                      <a:pPr algn="l" fontAlgn="t"/>
                      <a:r>
                        <a:rPr lang="en-US" sz="900" b="0" i="0" u="none" strike="noStrike">
                          <a:solidFill>
                            <a:srgbClr val="333399"/>
                          </a:solidFill>
                          <a:effectLst/>
                          <a:latin typeface="Arial" panose="020B0604020202020204" pitchFamily="34" charset="0"/>
                        </a:rPr>
                        <a:t>FCSVeg</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4.11</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2.552</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26859485"/>
                  </a:ext>
                </a:extLst>
              </a:tr>
              <a:tr h="236833">
                <a:tc>
                  <a:txBody>
                    <a:bodyPr/>
                    <a:lstStyle/>
                    <a:p>
                      <a:pPr algn="l" fontAlgn="t"/>
                      <a:r>
                        <a:rPr lang="en-US" sz="900" b="0" i="0" u="none" strike="noStrike">
                          <a:solidFill>
                            <a:srgbClr val="333399"/>
                          </a:solidFill>
                          <a:effectLst/>
                          <a:latin typeface="Arial" panose="020B0604020202020204" pitchFamily="34" charset="0"/>
                        </a:rPr>
                        <a:t>FCSFruit</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1.45</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1.944</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654123151"/>
                  </a:ext>
                </a:extLst>
              </a:tr>
              <a:tr h="236833">
                <a:tc>
                  <a:txBody>
                    <a:bodyPr/>
                    <a:lstStyle/>
                    <a:p>
                      <a:pPr algn="l" fontAlgn="t"/>
                      <a:r>
                        <a:rPr lang="en-US" sz="900" b="0" i="0" u="none" strike="noStrike">
                          <a:solidFill>
                            <a:srgbClr val="333399"/>
                          </a:solidFill>
                          <a:effectLst/>
                          <a:latin typeface="Arial" panose="020B0604020202020204" pitchFamily="34" charset="0"/>
                        </a:rPr>
                        <a:t>FCSFat</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6.13</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1.893</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045334511"/>
                  </a:ext>
                </a:extLst>
              </a:tr>
              <a:tr h="236833">
                <a:tc>
                  <a:txBody>
                    <a:bodyPr/>
                    <a:lstStyle/>
                    <a:p>
                      <a:pPr algn="l" fontAlgn="t"/>
                      <a:r>
                        <a:rPr lang="en-US" sz="900" b="0" i="0" u="none" strike="noStrike">
                          <a:solidFill>
                            <a:srgbClr val="333399"/>
                          </a:solidFill>
                          <a:effectLst/>
                          <a:latin typeface="Arial" panose="020B0604020202020204" pitchFamily="34" charset="0"/>
                        </a:rPr>
                        <a:t>FCSSugar</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6.53</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1.562</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109700609"/>
                  </a:ext>
                </a:extLst>
              </a:tr>
              <a:tr h="236833">
                <a:tc>
                  <a:txBody>
                    <a:bodyPr/>
                    <a:lstStyle/>
                    <a:p>
                      <a:pPr algn="l" fontAlgn="t"/>
                      <a:r>
                        <a:rPr lang="en-US" sz="900" b="0" i="0" u="none" strike="noStrike">
                          <a:solidFill>
                            <a:srgbClr val="333399"/>
                          </a:solidFill>
                          <a:effectLst/>
                          <a:latin typeface="Arial" panose="020B0604020202020204" pitchFamily="34" charset="0"/>
                        </a:rPr>
                        <a:t>FCSCond</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5.86</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2.145</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711368375"/>
                  </a:ext>
                </a:extLst>
              </a:tr>
              <a:tr h="236833">
                <a:tc>
                  <a:txBody>
                    <a:bodyPr/>
                    <a:lstStyle/>
                    <a:p>
                      <a:pPr algn="l" fontAlgn="t"/>
                      <a:r>
                        <a:rPr lang="en-US" sz="900" b="0" i="0" u="none" strike="noStrike">
                          <a:solidFill>
                            <a:srgbClr val="333399"/>
                          </a:solidFill>
                          <a:effectLst/>
                          <a:latin typeface="Arial" panose="020B0604020202020204" pitchFamily="34" charset="0"/>
                        </a:rPr>
                        <a:t>Valid N (listwise)</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extLst>
                  <a:ext uri="{0D108BD9-81ED-4DB2-BD59-A6C34878D82A}">
                    <a16:rowId xmlns:a16="http://schemas.microsoft.com/office/drawing/2014/main" val="3953074825"/>
                  </a:ext>
                </a:extLst>
              </a:tr>
            </a:tbl>
          </a:graphicData>
        </a:graphic>
      </p:graphicFrame>
      <p:pic>
        <p:nvPicPr>
          <p:cNvPr id="4" name="Graphic 3" descr="Flag with solid fill">
            <a:extLst>
              <a:ext uri="{FF2B5EF4-FFF2-40B4-BE49-F238E27FC236}">
                <a16:creationId xmlns:a16="http://schemas.microsoft.com/office/drawing/2014/main" id="{14B63F36-C516-4D5F-0AAC-48956321D1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
        <p:nvSpPr>
          <p:cNvPr id="9" name="TextBox 8">
            <a:extLst>
              <a:ext uri="{FF2B5EF4-FFF2-40B4-BE49-F238E27FC236}">
                <a16:creationId xmlns:a16="http://schemas.microsoft.com/office/drawing/2014/main" id="{FEB2A22F-C254-7B0C-681C-6E30E3828BB2}"/>
              </a:ext>
            </a:extLst>
          </p:cNvPr>
          <p:cNvSpPr txBox="1"/>
          <p:nvPr/>
        </p:nvSpPr>
        <p:spPr>
          <a:xfrm>
            <a:off x="717181" y="1485442"/>
            <a:ext cx="10709841" cy="646331"/>
          </a:xfrm>
          <a:prstGeom prst="rect">
            <a:avLst/>
          </a:prstGeom>
          <a:noFill/>
        </p:spPr>
        <p:txBody>
          <a:bodyPr wrap="square">
            <a:spAutoFit/>
          </a:bodyPr>
          <a:lstStyle/>
          <a:p>
            <a:r>
              <a:rPr lang="en-GB" spc="60">
                <a:latin typeface="Open Sans" charset="0"/>
                <a:ea typeface="Open Sans" charset="0"/>
                <a:cs typeface="Open Sans" charset="0"/>
              </a:rPr>
              <a:t>Run frequencies on the FCS variables and c</a:t>
            </a:r>
            <a:r>
              <a:rPr lang="en-GB" sz="1800" spc="60">
                <a:latin typeface="Open Sans" charset="0"/>
                <a:ea typeface="Open Sans" charset="0"/>
                <a:cs typeface="Open Sans" charset="0"/>
              </a:rPr>
              <a:t>ompare the mean FCS and the mean number of days of consumption of the different food items/groups. </a:t>
            </a:r>
            <a:endParaRPr lang="en-US" sz="1800" spc="60">
              <a:latin typeface="Open Sans" charset="0"/>
              <a:ea typeface="Open Sans" charset="0"/>
              <a:cs typeface="Open Sans" charset="0"/>
            </a:endParaRPr>
          </a:p>
        </p:txBody>
      </p:sp>
    </p:spTree>
    <p:extLst>
      <p:ext uri="{BB962C8B-B14F-4D97-AF65-F5344CB8AC3E}">
        <p14:creationId xmlns:p14="http://schemas.microsoft.com/office/powerpoint/2010/main" val="32480564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data quality checks: Abnormal consumption </a:t>
            </a:r>
          </a:p>
        </p:txBody>
      </p:sp>
      <p:sp>
        <p:nvSpPr>
          <p:cNvPr id="9" name="TextBox 8">
            <a:extLst>
              <a:ext uri="{FF2B5EF4-FFF2-40B4-BE49-F238E27FC236}">
                <a16:creationId xmlns:a16="http://schemas.microsoft.com/office/drawing/2014/main" id="{4C28373A-E391-4E43-8B96-3D161A1FC6D2}"/>
              </a:ext>
            </a:extLst>
          </p:cNvPr>
          <p:cNvSpPr txBox="1"/>
          <p:nvPr/>
        </p:nvSpPr>
        <p:spPr>
          <a:xfrm>
            <a:off x="1327789" y="2042334"/>
            <a:ext cx="6097772" cy="1015663"/>
          </a:xfrm>
          <a:prstGeom prst="rect">
            <a:avLst/>
          </a:prstGeom>
          <a:noFill/>
        </p:spPr>
        <p:txBody>
          <a:bodyPr wrap="square">
            <a:spAutoFit/>
          </a:bodyPr>
          <a:lstStyle/>
          <a:p>
            <a:endParaRPr lang="en-US" sz="1050">
              <a:solidFill>
                <a:srgbClr val="000000"/>
              </a:solidFill>
              <a:latin typeface="Courier New" panose="02070309020205020404" pitchFamily="49" charset="0"/>
            </a:endParaRPr>
          </a:p>
          <a:p>
            <a:r>
              <a:rPr lang="en-US" sz="1050">
                <a:solidFill>
                  <a:srgbClr val="000000"/>
                </a:solidFill>
                <a:latin typeface="Courier New" panose="02070309020205020404" pitchFamily="49" charset="0"/>
              </a:rPr>
              <a:t>FREQUENCIES VARIABLES=</a:t>
            </a:r>
            <a:r>
              <a:rPr lang="en-US" sz="1050" err="1">
                <a:solidFill>
                  <a:srgbClr val="000000"/>
                </a:solidFill>
                <a:latin typeface="Courier New" panose="02070309020205020404" pitchFamily="49" charset="0"/>
              </a:rPr>
              <a:t>FCSStap</a:t>
            </a:r>
            <a:endParaRPr lang="en-US" sz="1050">
              <a:solidFill>
                <a:srgbClr val="000000"/>
              </a:solidFill>
              <a:latin typeface="Courier New" panose="02070309020205020404" pitchFamily="49" charset="0"/>
            </a:endParaRPr>
          </a:p>
          <a:p>
            <a:r>
              <a:rPr lang="en-US" sz="1050">
                <a:solidFill>
                  <a:srgbClr val="000000"/>
                </a:solidFill>
                <a:latin typeface="Courier New" panose="02070309020205020404" pitchFamily="49" charset="0"/>
              </a:rPr>
              <a:t>  /HISTOGRAM NORMAL</a:t>
            </a:r>
          </a:p>
          <a:p>
            <a:r>
              <a:rPr lang="en-US" sz="1050">
                <a:solidFill>
                  <a:srgbClr val="000000"/>
                </a:solidFill>
                <a:latin typeface="Courier New" panose="02070309020205020404" pitchFamily="49" charset="0"/>
              </a:rPr>
              <a:t>  /ORDER=ANALYSIS. </a:t>
            </a:r>
          </a:p>
          <a:p>
            <a:pPr marR="0" algn="l"/>
            <a:endParaRPr lang="en-US" sz="900" b="0" i="0" u="none" strike="noStrike" baseline="0">
              <a:solidFill>
                <a:srgbClr val="000000"/>
              </a:solidFill>
              <a:latin typeface="Courier New" panose="02070309020205020404" pitchFamily="49" charset="0"/>
            </a:endParaRPr>
          </a:p>
          <a:p>
            <a:endParaRPr lang="en-US" sz="900" b="0" i="0" u="none" strike="noStrike" baseline="0">
              <a:latin typeface="Times New Roman" panose="02020603050405020304" pitchFamily="18" charset="0"/>
            </a:endParaRPr>
          </a:p>
        </p:txBody>
      </p:sp>
      <p:sp>
        <p:nvSpPr>
          <p:cNvPr id="2" name="TextBox 1">
            <a:extLst>
              <a:ext uri="{FF2B5EF4-FFF2-40B4-BE49-F238E27FC236}">
                <a16:creationId xmlns:a16="http://schemas.microsoft.com/office/drawing/2014/main" id="{6D093DB4-FB1B-496A-A873-DEA712023936}"/>
              </a:ext>
            </a:extLst>
          </p:cNvPr>
          <p:cNvSpPr txBox="1"/>
          <p:nvPr/>
        </p:nvSpPr>
        <p:spPr>
          <a:xfrm flipH="1">
            <a:off x="6178939" y="2094779"/>
            <a:ext cx="3453063" cy="369332"/>
          </a:xfrm>
          <a:prstGeom prst="rect">
            <a:avLst/>
          </a:prstGeom>
          <a:noFill/>
          <a:ln w="28575">
            <a:solidFill>
              <a:schemeClr val="tx1">
                <a:lumMod val="75000"/>
              </a:schemeClr>
            </a:solidFill>
          </a:ln>
        </p:spPr>
        <p:txBody>
          <a:bodyPr wrap="square" rtlCol="0">
            <a:spAutoFit/>
          </a:bodyPr>
          <a:lstStyle/>
          <a:p>
            <a:r>
              <a:rPr lang="en-US"/>
              <a:t>Repeat this step for all food groups </a:t>
            </a:r>
          </a:p>
        </p:txBody>
      </p:sp>
      <p:pic>
        <p:nvPicPr>
          <p:cNvPr id="16" name="Picture 15">
            <a:extLst>
              <a:ext uri="{FF2B5EF4-FFF2-40B4-BE49-F238E27FC236}">
                <a16:creationId xmlns:a16="http://schemas.microsoft.com/office/drawing/2014/main" id="{C466971C-E1F0-46DD-2F99-2672705C7BA2}"/>
              </a:ext>
            </a:extLst>
          </p:cNvPr>
          <p:cNvPicPr>
            <a:picLocks noChangeAspect="1"/>
          </p:cNvPicPr>
          <p:nvPr/>
        </p:nvPicPr>
        <p:blipFill>
          <a:blip r:embed="rId3"/>
          <a:stretch>
            <a:fillRect/>
          </a:stretch>
        </p:blipFill>
        <p:spPr>
          <a:xfrm>
            <a:off x="6423380" y="3006465"/>
            <a:ext cx="4813687" cy="2838552"/>
          </a:xfrm>
          <a:prstGeom prst="rect">
            <a:avLst/>
          </a:prstGeom>
        </p:spPr>
      </p:pic>
      <p:graphicFrame>
        <p:nvGraphicFramePr>
          <p:cNvPr id="17" name="Table 16">
            <a:extLst>
              <a:ext uri="{FF2B5EF4-FFF2-40B4-BE49-F238E27FC236}">
                <a16:creationId xmlns:a16="http://schemas.microsoft.com/office/drawing/2014/main" id="{F5E25246-8565-0ECB-E695-FA2B224782D5}"/>
              </a:ext>
            </a:extLst>
          </p:cNvPr>
          <p:cNvGraphicFramePr>
            <a:graphicFrameLocks noGrp="1"/>
          </p:cNvGraphicFramePr>
          <p:nvPr>
            <p:extLst>
              <p:ext uri="{D42A27DB-BD31-4B8C-83A1-F6EECF244321}">
                <p14:modId xmlns:p14="http://schemas.microsoft.com/office/powerpoint/2010/main" val="3853615482"/>
              </p:ext>
            </p:extLst>
          </p:nvPr>
        </p:nvGraphicFramePr>
        <p:xfrm>
          <a:off x="1133121" y="2950143"/>
          <a:ext cx="4635500" cy="2787020"/>
        </p:xfrm>
        <a:graphic>
          <a:graphicData uri="http://schemas.openxmlformats.org/drawingml/2006/table">
            <a:tbl>
              <a:tblPr>
                <a:tableStyleId>{616DA210-FB5B-4158-B5E0-FEB733F419BA}</a:tableStyleId>
              </a:tblPr>
              <a:tblGrid>
                <a:gridCol w="576435">
                  <a:extLst>
                    <a:ext uri="{9D8B030D-6E8A-4147-A177-3AD203B41FA5}">
                      <a16:colId xmlns:a16="http://schemas.microsoft.com/office/drawing/2014/main" val="2290370595"/>
                    </a:ext>
                  </a:extLst>
                </a:gridCol>
                <a:gridCol w="576435">
                  <a:extLst>
                    <a:ext uri="{9D8B030D-6E8A-4147-A177-3AD203B41FA5}">
                      <a16:colId xmlns:a16="http://schemas.microsoft.com/office/drawing/2014/main" val="4272987682"/>
                    </a:ext>
                  </a:extLst>
                </a:gridCol>
                <a:gridCol w="864653">
                  <a:extLst>
                    <a:ext uri="{9D8B030D-6E8A-4147-A177-3AD203B41FA5}">
                      <a16:colId xmlns:a16="http://schemas.microsoft.com/office/drawing/2014/main" val="3069839704"/>
                    </a:ext>
                  </a:extLst>
                </a:gridCol>
                <a:gridCol w="576435">
                  <a:extLst>
                    <a:ext uri="{9D8B030D-6E8A-4147-A177-3AD203B41FA5}">
                      <a16:colId xmlns:a16="http://schemas.microsoft.com/office/drawing/2014/main" val="3788685705"/>
                    </a:ext>
                  </a:extLst>
                </a:gridCol>
                <a:gridCol w="1020771">
                  <a:extLst>
                    <a:ext uri="{9D8B030D-6E8A-4147-A177-3AD203B41FA5}">
                      <a16:colId xmlns:a16="http://schemas.microsoft.com/office/drawing/2014/main" val="3556162561"/>
                    </a:ext>
                  </a:extLst>
                </a:gridCol>
                <a:gridCol w="1020771">
                  <a:extLst>
                    <a:ext uri="{9D8B030D-6E8A-4147-A177-3AD203B41FA5}">
                      <a16:colId xmlns:a16="http://schemas.microsoft.com/office/drawing/2014/main" val="3436202118"/>
                    </a:ext>
                  </a:extLst>
                </a:gridCol>
              </a:tblGrid>
              <a:tr h="228600">
                <a:tc gridSpan="6">
                  <a:txBody>
                    <a:bodyPr/>
                    <a:lstStyle/>
                    <a:p>
                      <a:pPr algn="ctr" fontAlgn="ctr"/>
                      <a:r>
                        <a:rPr lang="fr-FR" sz="1400" b="1" u="none" strike="noStrike" err="1">
                          <a:effectLst/>
                          <a:latin typeface="Open Sans" panose="020B0606030504020204" pitchFamily="34" charset="0"/>
                          <a:ea typeface="Open Sans" panose="020B0606030504020204" pitchFamily="34" charset="0"/>
                          <a:cs typeface="Open Sans" panose="020B0606030504020204" pitchFamily="34" charset="0"/>
                        </a:rPr>
                        <a:t>Cereals</a:t>
                      </a:r>
                      <a:r>
                        <a:rPr lang="fr-FR" sz="1400" b="1" u="none" strike="noStrike">
                          <a:effectLst/>
                          <a:latin typeface="Open Sans" panose="020B0606030504020204" pitchFamily="34" charset="0"/>
                          <a:ea typeface="Open Sans" panose="020B0606030504020204" pitchFamily="34" charset="0"/>
                          <a:cs typeface="Open Sans" panose="020B0606030504020204" pitchFamily="34" charset="0"/>
                        </a:rPr>
                        <a:t> - </a:t>
                      </a:r>
                      <a:r>
                        <a:rPr lang="fr-FR" sz="1400" b="1" u="none" strike="noStrike" err="1">
                          <a:effectLst/>
                          <a:latin typeface="Open Sans" panose="020B0606030504020204" pitchFamily="34" charset="0"/>
                          <a:ea typeface="Open Sans" panose="020B0606030504020204" pitchFamily="34" charset="0"/>
                          <a:cs typeface="Open Sans" panose="020B0606030504020204" pitchFamily="34" charset="0"/>
                        </a:rPr>
                        <a:t>Number</a:t>
                      </a:r>
                      <a:r>
                        <a:rPr lang="fr-FR" sz="1400" b="1" u="none" strike="noStrike">
                          <a:effectLst/>
                          <a:latin typeface="Open Sans" panose="020B0606030504020204" pitchFamily="34" charset="0"/>
                          <a:ea typeface="Open Sans" panose="020B0606030504020204" pitchFamily="34" charset="0"/>
                          <a:cs typeface="Open Sans" panose="020B0606030504020204" pitchFamily="34" charset="0"/>
                        </a:rPr>
                        <a:t> of </a:t>
                      </a:r>
                      <a:r>
                        <a:rPr lang="fr-FR" sz="1400" b="1" u="none" strike="noStrike" err="1">
                          <a:effectLst/>
                          <a:latin typeface="Open Sans" panose="020B0606030504020204" pitchFamily="34" charset="0"/>
                          <a:ea typeface="Open Sans" panose="020B0606030504020204" pitchFamily="34" charset="0"/>
                          <a:cs typeface="Open Sans" panose="020B0606030504020204" pitchFamily="34" charset="0"/>
                        </a:rPr>
                        <a:t>days</a:t>
                      </a:r>
                      <a:endParaRPr lang="fr-FR" sz="1400" b="1"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259334437"/>
                  </a:ext>
                </a:extLst>
              </a:tr>
              <a:tr h="393070">
                <a:tc gridSpan="2">
                  <a:txBody>
                    <a:bodyPr/>
                    <a:lstStyle/>
                    <a:p>
                      <a:pPr algn="l"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hMerge="1">
                  <a:txBody>
                    <a:bodyPr/>
                    <a:lstStyle/>
                    <a:p>
                      <a:endParaRPr lang="fr-FR"/>
                    </a:p>
                  </a:txBody>
                  <a:tcPr/>
                </a:tc>
                <a:tc>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Frequency</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Percent</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err="1">
                          <a:effectLst/>
                          <a:latin typeface="Open Sans" panose="020B0606030504020204" pitchFamily="34" charset="0"/>
                          <a:ea typeface="Open Sans" panose="020B0606030504020204" pitchFamily="34" charset="0"/>
                          <a:cs typeface="Open Sans" panose="020B0606030504020204" pitchFamily="34" charset="0"/>
                        </a:rPr>
                        <a:t>Valid</a:t>
                      </a:r>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Percent</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Cumulative Percent</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val="289116857"/>
                  </a:ext>
                </a:extLst>
              </a:tr>
              <a:tr h="196850">
                <a:tc rowSpan="9">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Valid</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48657431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8960083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5025862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3</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33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42151561"/>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5.1</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221007441"/>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88943639"/>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213319202"/>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7</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1154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93.2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93.4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279310822"/>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Total</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99.8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3914702"/>
                  </a:ext>
                </a:extLst>
              </a:tr>
              <a:tr h="196850">
                <a:tc>
                  <a:txBody>
                    <a:bodyPr/>
                    <a:lstStyle/>
                    <a:p>
                      <a:pPr algn="l" fontAlgn="t"/>
                      <a:r>
                        <a:rPr lang="fr-FR" sz="1200" u="none" strike="noStrike" err="1">
                          <a:effectLst/>
                          <a:latin typeface="Open Sans" panose="020B0606030504020204" pitchFamily="34" charset="0"/>
                          <a:ea typeface="Open Sans" panose="020B0606030504020204" pitchFamily="34" charset="0"/>
                          <a:cs typeface="Open Sans" panose="020B0606030504020204" pitchFamily="34" charset="0"/>
                        </a:rPr>
                        <a:t>Missing</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System</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743332112"/>
                  </a:ext>
                </a:extLst>
              </a:tr>
              <a:tr h="196850">
                <a:tc gridSpan="2">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Total</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hMerge="1">
                  <a:txBody>
                    <a:bodyPr/>
                    <a:lstStyle/>
                    <a:p>
                      <a:endParaRPr lang="fr-FR"/>
                    </a:p>
                  </a:txBody>
                  <a:tcPr/>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2054615"/>
                  </a:ext>
                </a:extLst>
              </a:tr>
            </a:tbl>
          </a:graphicData>
        </a:graphic>
      </p:graphicFrame>
      <p:pic>
        <p:nvPicPr>
          <p:cNvPr id="18" name="Graphic 17" descr="Flag with solid fill">
            <a:extLst>
              <a:ext uri="{FF2B5EF4-FFF2-40B4-BE49-F238E27FC236}">
                <a16:creationId xmlns:a16="http://schemas.microsoft.com/office/drawing/2014/main" id="{866B607A-BC26-FA84-7759-C2690B1324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5140" y="464573"/>
            <a:ext cx="914400" cy="914400"/>
          </a:xfrm>
          <a:prstGeom prst="rect">
            <a:avLst/>
          </a:prstGeom>
        </p:spPr>
      </p:pic>
      <p:sp>
        <p:nvSpPr>
          <p:cNvPr id="20" name="TextBox 19">
            <a:extLst>
              <a:ext uri="{FF2B5EF4-FFF2-40B4-BE49-F238E27FC236}">
                <a16:creationId xmlns:a16="http://schemas.microsoft.com/office/drawing/2014/main" id="{60E9BA53-CE10-082A-FC72-ECC14E8B1777}"/>
              </a:ext>
            </a:extLst>
          </p:cNvPr>
          <p:cNvSpPr txBox="1"/>
          <p:nvPr/>
        </p:nvSpPr>
        <p:spPr>
          <a:xfrm>
            <a:off x="717181" y="1514559"/>
            <a:ext cx="9889766" cy="369332"/>
          </a:xfrm>
          <a:prstGeom prst="rect">
            <a:avLst/>
          </a:prstGeom>
          <a:noFill/>
        </p:spPr>
        <p:txBody>
          <a:bodyPr wrap="square">
            <a:spAutoFit/>
          </a:bodyPr>
          <a:lstStyle/>
          <a:p>
            <a:r>
              <a:rPr lang="en-US" sz="1800" spc="60">
                <a:latin typeface="Open Sans" charset="0"/>
                <a:ea typeface="Open Sans" charset="0"/>
                <a:cs typeface="Open Sans" charset="0"/>
              </a:rPr>
              <a:t>Calculate the spread of variance by graphing the distribution </a:t>
            </a:r>
            <a:r>
              <a:rPr lang="en-US" spc="60">
                <a:latin typeface="Open Sans" charset="0"/>
                <a:ea typeface="Open Sans" charset="0"/>
                <a:cs typeface="Open Sans" charset="0"/>
              </a:rPr>
              <a:t>of the FCS variables</a:t>
            </a:r>
            <a:r>
              <a:rPr lang="en-US" sz="1800" spc="60">
                <a:latin typeface="Open Sans" charset="0"/>
                <a:ea typeface="Open Sans" charset="0"/>
                <a:cs typeface="Open Sans" charset="0"/>
              </a:rPr>
              <a:t>.   </a:t>
            </a:r>
          </a:p>
        </p:txBody>
      </p:sp>
      <p:sp>
        <p:nvSpPr>
          <p:cNvPr id="3" name="Rectangle 2">
            <a:extLst>
              <a:ext uri="{FF2B5EF4-FFF2-40B4-BE49-F238E27FC236}">
                <a16:creationId xmlns:a16="http://schemas.microsoft.com/office/drawing/2014/main" id="{04E1AC94-CEF5-92FC-2749-F7A98A576D8E}"/>
              </a:ext>
            </a:extLst>
          </p:cNvPr>
          <p:cNvSpPr/>
          <p:nvPr/>
        </p:nvSpPr>
        <p:spPr>
          <a:xfrm>
            <a:off x="2274073" y="3570136"/>
            <a:ext cx="2488758" cy="101566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Speech Bubble: Oval 3">
            <a:extLst>
              <a:ext uri="{FF2B5EF4-FFF2-40B4-BE49-F238E27FC236}">
                <a16:creationId xmlns:a16="http://schemas.microsoft.com/office/drawing/2014/main" id="{0EC8998B-4EC0-7BEC-44D4-DA38CD1E685B}"/>
              </a:ext>
            </a:extLst>
          </p:cNvPr>
          <p:cNvSpPr/>
          <p:nvPr/>
        </p:nvSpPr>
        <p:spPr>
          <a:xfrm>
            <a:off x="4762831" y="4843738"/>
            <a:ext cx="2916435" cy="1786849"/>
          </a:xfrm>
          <a:prstGeom prst="wedgeEllipseCallout">
            <a:avLst>
              <a:gd name="adj1" fmla="val -79819"/>
              <a:gd name="adj2" fmla="val -6159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E"/>
                </a:solidFill>
                <a:latin typeface="Open Sans"/>
                <a:ea typeface="Open Sans"/>
                <a:cs typeface="Open Sans"/>
              </a:rPr>
              <a:t>Low consumption of cereals, 4 days or less should be flagged during quality checks</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772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10958"/>
              </a:lnSpc>
              <a:buNone/>
            </a:pPr>
            <a:endParaRPr lang="en-US" spc="60"/>
          </a:p>
          <a:p>
            <a:pPr>
              <a:buFont typeface="Wingdings" panose="05000000000000000000" pitchFamily="2" charset="2"/>
              <a:buChar char="v"/>
            </a:pPr>
            <a:r>
              <a:rPr lang="en-US" spc="60">
                <a:latin typeface="Open Sans"/>
                <a:ea typeface="Open Sans"/>
                <a:cs typeface="Open Sans"/>
              </a:rPr>
              <a:t>The FCS can be used in a range of ways, including for </a:t>
            </a:r>
            <a:r>
              <a:rPr lang="en-US" spc="60" err="1">
                <a:latin typeface="Open Sans"/>
                <a:ea typeface="Open Sans"/>
                <a:cs typeface="Open Sans"/>
              </a:rPr>
              <a:t>programme</a:t>
            </a:r>
            <a:r>
              <a:rPr lang="en-US" spc="60">
                <a:latin typeface="Open Sans"/>
                <a:ea typeface="Open Sans"/>
                <a:cs typeface="Open Sans"/>
              </a:rPr>
              <a:t> activity monitoring, determining the food security situation at a point in time, and to inform population-level targeting.</a:t>
            </a:r>
            <a:endParaRPr lang="en-US" sz="1800" spc="60">
              <a:latin typeface="Open Sans"/>
              <a:ea typeface="Open Sans"/>
              <a:cs typeface="Open Sans"/>
            </a:endParaRPr>
          </a:p>
          <a:p>
            <a:pPr>
              <a:buFont typeface="Wingdings" panose="05000000000000000000" pitchFamily="2" charset="2"/>
              <a:buChar char="v"/>
            </a:pPr>
            <a:r>
              <a:rPr lang="en-GB" spc="60">
                <a:latin typeface="Open Sans"/>
                <a:ea typeface="Open Sans"/>
                <a:cs typeface="Open Sans"/>
              </a:rPr>
              <a:t>The FCS indicator plays a part in classifying households according to their level of food security, through </a:t>
            </a:r>
            <a:r>
              <a:rPr lang="en-GB" spc="60">
                <a:latin typeface="Open Sans"/>
                <a:ea typeface="Open Sans"/>
                <a:cs typeface="Open Sans"/>
                <a:hlinkClick r:id="rId3">
                  <a:extLst>
                    <a:ext uri="{A12FA001-AC4F-418D-AE19-62706E023703}">
                      <ahyp:hlinkClr xmlns:ahyp="http://schemas.microsoft.com/office/drawing/2018/hyperlinkcolor" val="tx"/>
                    </a:ext>
                  </a:extLst>
                </a:hlinkClick>
              </a:rPr>
              <a:t>Consolidated Approach for Reporting on food Insecurity (CARI)</a:t>
            </a:r>
            <a:r>
              <a:rPr lang="en-GB" spc="60">
                <a:latin typeface="Open Sans"/>
                <a:ea typeface="Open Sans"/>
                <a:cs typeface="Open Sans"/>
              </a:rPr>
              <a:t>. </a:t>
            </a:r>
            <a:endParaRPr lang="en-GB" spc="60"/>
          </a:p>
          <a:p>
            <a:pPr>
              <a:buFont typeface="Wingdings" panose="05000000000000000000" pitchFamily="2" charset="2"/>
              <a:buChar char="v"/>
            </a:pPr>
            <a:r>
              <a:rPr lang="en-GB" spc="60">
                <a:latin typeface="Open Sans"/>
                <a:ea typeface="Open Sans"/>
                <a:cs typeface="Open Sans"/>
              </a:rPr>
              <a:t>This FCS is one of the food security outcome indicators in the Integrated Food Security Phase Classification (IPC) acute food insecurity </a:t>
            </a:r>
            <a:r>
              <a:rPr lang="en-GB" spc="60">
                <a:latin typeface="Open Sans"/>
                <a:ea typeface="Open Sans"/>
                <a:cs typeface="Open Sans"/>
                <a:hlinkClick r:id="rId4">
                  <a:extLst>
                    <a:ext uri="{A12FA001-AC4F-418D-AE19-62706E023703}">
                      <ahyp:hlinkClr xmlns:ahyp="http://schemas.microsoft.com/office/drawing/2018/hyperlinkcolor" val="tx"/>
                    </a:ext>
                  </a:extLst>
                </a:hlinkClick>
              </a:rPr>
              <a:t>reference table</a:t>
            </a:r>
            <a:r>
              <a:rPr lang="en-GB" spc="60">
                <a:latin typeface="Open Sans"/>
                <a:ea typeface="Open Sans"/>
                <a:cs typeface="Open Sans"/>
              </a:rPr>
              <a:t>.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&amp; FCS-N: USEs OF the(se) indicator(s)</a:t>
            </a:r>
          </a:p>
        </p:txBody>
      </p:sp>
      <p:grpSp>
        <p:nvGrpSpPr>
          <p:cNvPr id="2" name="Group 1">
            <a:extLst>
              <a:ext uri="{FF2B5EF4-FFF2-40B4-BE49-F238E27FC236}">
                <a16:creationId xmlns:a16="http://schemas.microsoft.com/office/drawing/2014/main" id="{AA8B2382-E78F-47A3-FE97-C46E88250751}"/>
              </a:ext>
            </a:extLst>
          </p:cNvPr>
          <p:cNvGrpSpPr/>
          <p:nvPr/>
        </p:nvGrpSpPr>
        <p:grpSpPr>
          <a:xfrm>
            <a:off x="294485" y="3860704"/>
            <a:ext cx="11210706" cy="1179392"/>
            <a:chOff x="528103" y="4169664"/>
            <a:chExt cx="11210706" cy="1179391"/>
          </a:xfrm>
        </p:grpSpPr>
        <p:sp>
          <p:nvSpPr>
            <p:cNvPr id="4" name="Rectangle 3">
              <a:extLst>
                <a:ext uri="{FF2B5EF4-FFF2-40B4-BE49-F238E27FC236}">
                  <a16:creationId xmlns:a16="http://schemas.microsoft.com/office/drawing/2014/main" id="{3B73AB94-4DD9-52C6-75C7-3F924B7C2C46}"/>
                </a:ext>
              </a:extLst>
            </p:cNvPr>
            <p:cNvSpPr/>
            <p:nvPr/>
          </p:nvSpPr>
          <p:spPr>
            <a:xfrm>
              <a:off x="920427" y="4169664"/>
              <a:ext cx="10818382" cy="927140"/>
            </a:xfrm>
            <a:prstGeom prst="rect">
              <a:avLst/>
            </a:prstGeom>
            <a:solidFill>
              <a:schemeClr val="accent2">
                <a:lumMod val="20000"/>
                <a:lumOff val="80000"/>
                <a:alpha val="3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c 4" descr="Warning with solid fill">
              <a:extLst>
                <a:ext uri="{FF2B5EF4-FFF2-40B4-BE49-F238E27FC236}">
                  <a16:creationId xmlns:a16="http://schemas.microsoft.com/office/drawing/2014/main" id="{CB3A58D8-052F-3781-B6E0-DA73C9820A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103" y="4625156"/>
              <a:ext cx="723900" cy="723899"/>
            </a:xfrm>
            <a:prstGeom prst="rect">
              <a:avLst/>
            </a:prstGeom>
          </p:spPr>
        </p:pic>
      </p:grpSp>
    </p:spTree>
    <p:extLst>
      <p:ext uri="{BB962C8B-B14F-4D97-AF65-F5344CB8AC3E}">
        <p14:creationId xmlns:p14="http://schemas.microsoft.com/office/powerpoint/2010/main" val="126575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examine &amp; triangulate the data </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4093428"/>
          </a:xfrm>
          <a:prstGeom prst="rect">
            <a:avLst/>
          </a:prstGeom>
          <a:noFill/>
        </p:spPr>
        <p:txBody>
          <a:bodyPr wrap="square" lIns="91440" tIns="45720" rIns="91440" bIns="45720" anchor="t">
            <a:spAutoFit/>
          </a:bodyPr>
          <a:lstStyle/>
          <a:p>
            <a:r>
              <a:rPr lang="en-US" sz="2000" spc="60">
                <a:latin typeface="Open Sans"/>
                <a:ea typeface="Open Sans"/>
                <a:cs typeface="Open Sans"/>
              </a:rPr>
              <a:t>Investigate with other highly correlated indicators such as </a:t>
            </a:r>
            <a:r>
              <a:rPr lang="en-US" sz="2000" spc="60" err="1">
                <a:latin typeface="Open Sans"/>
                <a:ea typeface="Open Sans"/>
                <a:cs typeface="Open Sans"/>
              </a:rPr>
              <a:t>rCSI</a:t>
            </a:r>
            <a:r>
              <a:rPr lang="en-US" sz="2000" spc="60">
                <a:latin typeface="Open Sans"/>
                <a:ea typeface="Open Sans"/>
                <a:cs typeface="Open Sans"/>
              </a:rPr>
              <a:t>.</a:t>
            </a:r>
          </a:p>
          <a:p>
            <a:r>
              <a:rPr lang="en-US" sz="2000" i="1" spc="60">
                <a:latin typeface="Open Sans"/>
                <a:ea typeface="Open Sans"/>
                <a:cs typeface="Open Sans"/>
              </a:rPr>
              <a:t>e.g., HHs with low FCS and low </a:t>
            </a:r>
            <a:r>
              <a:rPr lang="en-US" sz="2000" i="1" spc="60" err="1">
                <a:latin typeface="Open Sans"/>
                <a:ea typeface="Open Sans"/>
                <a:cs typeface="Open Sans"/>
              </a:rPr>
              <a:t>rCSI</a:t>
            </a:r>
            <a:r>
              <a:rPr lang="en-US" sz="2000" i="1" spc="60">
                <a:latin typeface="Open Sans"/>
                <a:ea typeface="Open Sans"/>
                <a:cs typeface="Open Sans"/>
              </a:rPr>
              <a:t> </a:t>
            </a:r>
            <a:endParaRPr lang="en-US" sz="2000" i="1" spc="60">
              <a:latin typeface="Open Sans" charset="0"/>
              <a:ea typeface="Open Sans" charset="0"/>
              <a:cs typeface="Open Sans" charset="0"/>
            </a:endParaRPr>
          </a:p>
          <a:p>
            <a:endParaRPr lang="en-US" sz="2000" i="1" spc="60">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spc="6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a:blip r:embed="rId3"/>
          <a:srcRect/>
          <a:stretch/>
        </p:blipFill>
        <p:spPr>
          <a:xfrm>
            <a:off x="4147370" y="2237873"/>
            <a:ext cx="7100818" cy="3384161"/>
          </a:xfrm>
          <a:prstGeom prst="rect">
            <a:avLst/>
          </a:prstGeom>
        </p:spPr>
      </p:pic>
      <p:pic>
        <p:nvPicPr>
          <p:cNvPr id="5" name="Picture 4">
            <a:extLst>
              <a:ext uri="{FF2B5EF4-FFF2-40B4-BE49-F238E27FC236}">
                <a16:creationId xmlns:a16="http://schemas.microsoft.com/office/drawing/2014/main" id="{BE4F8C76-3EC0-4897-8CDF-0CECCD2A8EC8}"/>
              </a:ext>
            </a:extLst>
          </p:cNvPr>
          <p:cNvPicPr>
            <a:picLocks noChangeAspect="1"/>
          </p:cNvPicPr>
          <p:nvPr/>
        </p:nvPicPr>
        <p:blipFill rotWithShape="1">
          <a:blip r:embed="rId4"/>
          <a:srcRect l="42957" t="12298" r="41423" b="35508"/>
          <a:stretch/>
        </p:blipFill>
        <p:spPr bwMode="auto">
          <a:xfrm>
            <a:off x="839083" y="2550423"/>
            <a:ext cx="2523796" cy="2710487"/>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E4F3F40-9DFD-4837-87A7-60579FCDD5B4}"/>
              </a:ext>
            </a:extLst>
          </p:cNvPr>
          <p:cNvSpPr txBox="1"/>
          <p:nvPr/>
        </p:nvSpPr>
        <p:spPr>
          <a:xfrm>
            <a:off x="5578908" y="5799896"/>
            <a:ext cx="5669280" cy="646331"/>
          </a:xfrm>
          <a:prstGeom prst="rect">
            <a:avLst/>
          </a:prstGeom>
          <a:noFill/>
        </p:spPr>
        <p:txBody>
          <a:bodyPr wrap="square" rtlCol="0">
            <a:spAutoFit/>
          </a:bodyPr>
          <a:lstStyle/>
          <a:p>
            <a:r>
              <a:rPr lang="en-US" sz="1800" spc="60">
                <a:latin typeface="Open Sans" charset="0"/>
                <a:ea typeface="Open Sans" charset="0"/>
                <a:cs typeface="Open Sans" charset="0"/>
              </a:rPr>
              <a:t>Again, make a judgement call on the data quality after investigating such red flags.</a:t>
            </a:r>
          </a:p>
        </p:txBody>
      </p:sp>
      <p:sp>
        <p:nvSpPr>
          <p:cNvPr id="10" name="Rectangle 9">
            <a:extLst>
              <a:ext uri="{FF2B5EF4-FFF2-40B4-BE49-F238E27FC236}">
                <a16:creationId xmlns:a16="http://schemas.microsoft.com/office/drawing/2014/main" id="{14FE9BCC-4855-410A-A093-193508DEF506}"/>
              </a:ext>
            </a:extLst>
          </p:cNvPr>
          <p:cNvSpPr/>
          <p:nvPr/>
        </p:nvSpPr>
        <p:spPr>
          <a:xfrm>
            <a:off x="4061638" y="2806995"/>
            <a:ext cx="2523796" cy="62200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Oval 2">
            <a:extLst>
              <a:ext uri="{FF2B5EF4-FFF2-40B4-BE49-F238E27FC236}">
                <a16:creationId xmlns:a16="http://schemas.microsoft.com/office/drawing/2014/main" id="{313EE7B8-E93D-24DA-CB60-066BC5D5A19C}"/>
              </a:ext>
            </a:extLst>
          </p:cNvPr>
          <p:cNvSpPr/>
          <p:nvPr/>
        </p:nvSpPr>
        <p:spPr>
          <a:xfrm>
            <a:off x="2405596" y="4906471"/>
            <a:ext cx="2916435" cy="1786849"/>
          </a:xfrm>
          <a:prstGeom prst="wedgeEllipseCallout">
            <a:avLst>
              <a:gd name="adj1" fmla="val 35144"/>
              <a:gd name="adj2" fmla="val -13124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E"/>
                </a:solidFill>
                <a:latin typeface="Open Sans"/>
                <a:ea typeface="Open Sans"/>
                <a:cs typeface="Open Sans"/>
              </a:rPr>
              <a:t>Cases of poor food consumption with no coping strategies (</a:t>
            </a:r>
            <a:r>
              <a:rPr lang="en-US" sz="1600" b="1" err="1">
                <a:solidFill>
                  <a:srgbClr val="FFFFFE"/>
                </a:solidFill>
                <a:latin typeface="Open Sans"/>
                <a:ea typeface="Open Sans"/>
                <a:cs typeface="Open Sans"/>
              </a:rPr>
              <a:t>rCSI</a:t>
            </a:r>
            <a:r>
              <a:rPr lang="en-US" sz="1600" b="1">
                <a:solidFill>
                  <a:srgbClr val="FFFFFE"/>
                </a:solidFill>
                <a:latin typeface="Open Sans"/>
                <a:ea typeface="Open Sans"/>
                <a:cs typeface="Open Sans"/>
              </a:rPr>
              <a:t>) should be flagged</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328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examine &amp; triangulate the data </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5632311"/>
          </a:xfrm>
          <a:prstGeom prst="rect">
            <a:avLst/>
          </a:prstGeom>
          <a:noFill/>
        </p:spPr>
        <p:txBody>
          <a:bodyPr wrap="square" lIns="91440" tIns="45720" rIns="91440" bIns="45720" anchor="t">
            <a:spAutoFit/>
          </a:bodyPr>
          <a:lstStyle/>
          <a:p>
            <a:r>
              <a:rPr lang="en-US" sz="2000" spc="60">
                <a:latin typeface="Open Sans" charset="0"/>
                <a:ea typeface="Open Sans" charset="0"/>
                <a:cs typeface="Open Sans" charset="0"/>
              </a:rPr>
              <a:t>Investigate FCS with other highly correlated indicators such as </a:t>
            </a:r>
            <a:r>
              <a:rPr lang="en-US" sz="2000" spc="60" err="1">
                <a:latin typeface="Open Sans" charset="0"/>
                <a:ea typeface="Open Sans" charset="0"/>
                <a:cs typeface="Open Sans" charset="0"/>
              </a:rPr>
              <a:t>rCSI</a:t>
            </a:r>
            <a:r>
              <a:rPr lang="en-US" sz="2000" spc="60">
                <a:latin typeface="Open Sans" charset="0"/>
                <a:ea typeface="Open Sans" charset="0"/>
                <a:cs typeface="Open Sans" charset="0"/>
              </a:rPr>
              <a:t>.</a:t>
            </a:r>
          </a:p>
          <a:p>
            <a:r>
              <a:rPr lang="en-US" sz="2000" i="1" spc="60">
                <a:latin typeface="Open Sans" charset="0"/>
                <a:ea typeface="Open Sans" charset="0"/>
                <a:cs typeface="Open Sans" charset="0"/>
              </a:rPr>
              <a:t>e.g., households with high FCS and high </a:t>
            </a:r>
            <a:r>
              <a:rPr lang="en-US" sz="2000" i="1" spc="60" err="1">
                <a:latin typeface="Open Sans" charset="0"/>
                <a:ea typeface="Open Sans" charset="0"/>
                <a:cs typeface="Open Sans" charset="0"/>
              </a:rPr>
              <a:t>rCSI</a:t>
            </a:r>
            <a:endParaRPr lang="en-US" sz="2000" i="1" spc="60">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spc="60">
              <a:latin typeface="Open Sans" charset="0"/>
              <a:ea typeface="Open Sans" charset="0"/>
              <a:cs typeface="Open Sans" charset="0"/>
            </a:endParaRPr>
          </a:p>
          <a:p>
            <a:endParaRPr lang="en-US" sz="2000" spc="60">
              <a:latin typeface="Open Sans" charset="0"/>
              <a:ea typeface="Open Sans" charset="0"/>
              <a:cs typeface="Open Sans" charset="0"/>
            </a:endParaRPr>
          </a:p>
          <a:p>
            <a:endParaRPr lang="en-US" sz="2000" spc="6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rotWithShape="1">
          <a:blip r:embed="rId3"/>
          <a:srcRect b="10127"/>
          <a:stretch/>
        </p:blipFill>
        <p:spPr>
          <a:xfrm>
            <a:off x="4134517" y="2404003"/>
            <a:ext cx="6368876" cy="3525809"/>
          </a:xfrm>
          <a:prstGeom prst="rect">
            <a:avLst/>
          </a:prstGeom>
        </p:spPr>
      </p:pic>
      <p:pic>
        <p:nvPicPr>
          <p:cNvPr id="10" name="Picture 9">
            <a:extLst>
              <a:ext uri="{FF2B5EF4-FFF2-40B4-BE49-F238E27FC236}">
                <a16:creationId xmlns:a16="http://schemas.microsoft.com/office/drawing/2014/main" id="{A93FFC9F-94A4-4E24-B8D4-E5761B51D067}"/>
              </a:ext>
            </a:extLst>
          </p:cNvPr>
          <p:cNvPicPr>
            <a:picLocks noChangeAspect="1"/>
          </p:cNvPicPr>
          <p:nvPr/>
        </p:nvPicPr>
        <p:blipFill rotWithShape="1">
          <a:blip r:embed="rId4"/>
          <a:srcRect l="42816" t="13208" r="41069" b="37287"/>
          <a:stretch/>
        </p:blipFill>
        <p:spPr bwMode="auto">
          <a:xfrm>
            <a:off x="1083547" y="2404003"/>
            <a:ext cx="2683650" cy="2650702"/>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FFAD4EDA-25E9-4877-9224-A388FC0F6E66}"/>
              </a:ext>
            </a:extLst>
          </p:cNvPr>
          <p:cNvSpPr/>
          <p:nvPr/>
        </p:nvSpPr>
        <p:spPr>
          <a:xfrm>
            <a:off x="4134517" y="2945661"/>
            <a:ext cx="2285333" cy="29841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6EEAC4-76D4-1AA7-B324-B632DE1C8ED4}"/>
              </a:ext>
            </a:extLst>
          </p:cNvPr>
          <p:cNvSpPr txBox="1"/>
          <p:nvPr/>
        </p:nvSpPr>
        <p:spPr>
          <a:xfrm>
            <a:off x="4600236" y="6076223"/>
            <a:ext cx="7168947" cy="646331"/>
          </a:xfrm>
          <a:prstGeom prst="rect">
            <a:avLst/>
          </a:prstGeom>
          <a:noFill/>
        </p:spPr>
        <p:txBody>
          <a:bodyPr wrap="square" rtlCol="0">
            <a:spAutoFit/>
          </a:bodyPr>
          <a:lstStyle/>
          <a:p>
            <a:r>
              <a:rPr lang="fr-FR" spc="60">
                <a:latin typeface="Open Sans" charset="0"/>
                <a:ea typeface="Open Sans" charset="0"/>
                <a:cs typeface="Open Sans" charset="0"/>
              </a:rPr>
              <a:t>Need to </a:t>
            </a:r>
            <a:r>
              <a:rPr lang="fr-FR" spc="60" err="1">
                <a:latin typeface="Open Sans" charset="0"/>
                <a:ea typeface="Open Sans" charset="0"/>
                <a:cs typeface="Open Sans" charset="0"/>
              </a:rPr>
              <a:t>understand</a:t>
            </a:r>
            <a:r>
              <a:rPr lang="fr-FR" spc="60">
                <a:latin typeface="Open Sans" charset="0"/>
                <a:ea typeface="Open Sans" charset="0"/>
                <a:cs typeface="Open Sans" charset="0"/>
              </a:rPr>
              <a:t> </a:t>
            </a:r>
            <a:r>
              <a:rPr lang="fr-FR" spc="60" err="1">
                <a:latin typeface="Open Sans" charset="0"/>
                <a:ea typeface="Open Sans" charset="0"/>
                <a:cs typeface="Open Sans" charset="0"/>
              </a:rPr>
              <a:t>why</a:t>
            </a:r>
            <a:r>
              <a:rPr lang="fr-FR" spc="60">
                <a:latin typeface="Open Sans" charset="0"/>
                <a:ea typeface="Open Sans" charset="0"/>
                <a:cs typeface="Open Sans" charset="0"/>
              </a:rPr>
              <a:t> </a:t>
            </a:r>
            <a:r>
              <a:rPr lang="fr-FR" spc="60" err="1">
                <a:latin typeface="Open Sans" charset="0"/>
                <a:ea typeface="Open Sans" charset="0"/>
                <a:cs typeface="Open Sans" charset="0"/>
              </a:rPr>
              <a:t>households</a:t>
            </a:r>
            <a:r>
              <a:rPr lang="fr-FR" spc="60">
                <a:latin typeface="Open Sans" charset="0"/>
                <a:ea typeface="Open Sans" charset="0"/>
                <a:cs typeface="Open Sans" charset="0"/>
              </a:rPr>
              <a:t> </a:t>
            </a:r>
            <a:r>
              <a:rPr lang="fr-FR" spc="60" err="1">
                <a:latin typeface="Open Sans" charset="0"/>
                <a:ea typeface="Open Sans" charset="0"/>
                <a:cs typeface="Open Sans" charset="0"/>
              </a:rPr>
              <a:t>with</a:t>
            </a:r>
            <a:r>
              <a:rPr lang="fr-FR" spc="60">
                <a:latin typeface="Open Sans" charset="0"/>
                <a:ea typeface="Open Sans" charset="0"/>
                <a:cs typeface="Open Sans" charset="0"/>
              </a:rPr>
              <a:t> acceptable FCS have </a:t>
            </a:r>
            <a:r>
              <a:rPr lang="fr-FR" spc="60" err="1">
                <a:latin typeface="Open Sans" charset="0"/>
                <a:ea typeface="Open Sans" charset="0"/>
                <a:cs typeface="Open Sans" charset="0"/>
              </a:rPr>
              <a:t>such</a:t>
            </a:r>
            <a:r>
              <a:rPr lang="fr-FR" spc="60">
                <a:latin typeface="Open Sans" charset="0"/>
                <a:ea typeface="Open Sans" charset="0"/>
                <a:cs typeface="Open Sans" charset="0"/>
              </a:rPr>
              <a:t> high </a:t>
            </a:r>
            <a:r>
              <a:rPr lang="fr-FR" spc="60" err="1">
                <a:latin typeface="Open Sans" charset="0"/>
                <a:ea typeface="Open Sans" charset="0"/>
                <a:cs typeface="Open Sans" charset="0"/>
              </a:rPr>
              <a:t>rCSI</a:t>
            </a:r>
            <a:r>
              <a:rPr lang="fr-FR" spc="60">
                <a:latin typeface="Open Sans" charset="0"/>
                <a:ea typeface="Open Sans" charset="0"/>
                <a:cs typeface="Open Sans" charset="0"/>
              </a:rPr>
              <a:t>. </a:t>
            </a:r>
          </a:p>
        </p:txBody>
      </p:sp>
      <p:sp>
        <p:nvSpPr>
          <p:cNvPr id="3" name="Speech Bubble: Oval 2">
            <a:extLst>
              <a:ext uri="{FF2B5EF4-FFF2-40B4-BE49-F238E27FC236}">
                <a16:creationId xmlns:a16="http://schemas.microsoft.com/office/drawing/2014/main" id="{5AE97802-6059-DE7B-22B1-2D5FBEA0A1C0}"/>
              </a:ext>
            </a:extLst>
          </p:cNvPr>
          <p:cNvSpPr/>
          <p:nvPr/>
        </p:nvSpPr>
        <p:spPr>
          <a:xfrm>
            <a:off x="177644" y="5160299"/>
            <a:ext cx="3730242" cy="1671213"/>
          </a:xfrm>
          <a:prstGeom prst="wedgeEllipseCallout">
            <a:avLst>
              <a:gd name="adj1" fmla="val 56117"/>
              <a:gd name="adj2" fmla="val -5487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E"/>
                </a:solidFill>
                <a:latin typeface="Open Sans"/>
                <a:ea typeface="Open Sans"/>
                <a:cs typeface="Open Sans"/>
              </a:rPr>
              <a:t>Similarly, cases of acceptable food consumption with high coping strategies (</a:t>
            </a:r>
            <a:r>
              <a:rPr lang="en-US" sz="1600" b="1" err="1">
                <a:solidFill>
                  <a:srgbClr val="FFFFFE"/>
                </a:solidFill>
                <a:latin typeface="Open Sans"/>
                <a:ea typeface="Open Sans"/>
                <a:cs typeface="Open Sans"/>
              </a:rPr>
              <a:t>rCSI</a:t>
            </a:r>
            <a:r>
              <a:rPr lang="en-US" sz="1600" b="1">
                <a:solidFill>
                  <a:srgbClr val="FFFFFE"/>
                </a:solidFill>
                <a:latin typeface="Open Sans"/>
                <a:ea typeface="Open Sans"/>
                <a:cs typeface="Open Sans"/>
              </a:rPr>
              <a:t>) should be investigated</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287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FCS-N data quality checks: Erroneous subgroups</a:t>
            </a:r>
          </a:p>
        </p:txBody>
      </p:sp>
      <p:sp>
        <p:nvSpPr>
          <p:cNvPr id="22" name="TextBox 21">
            <a:extLst>
              <a:ext uri="{FF2B5EF4-FFF2-40B4-BE49-F238E27FC236}">
                <a16:creationId xmlns:a16="http://schemas.microsoft.com/office/drawing/2014/main" id="{845AE3E5-9674-445E-B4FF-AE4477728629}"/>
              </a:ext>
            </a:extLst>
          </p:cNvPr>
          <p:cNvSpPr txBox="1"/>
          <p:nvPr/>
        </p:nvSpPr>
        <p:spPr>
          <a:xfrm>
            <a:off x="471861" y="1378973"/>
            <a:ext cx="11542642" cy="5355312"/>
          </a:xfrm>
          <a:prstGeom prst="rect">
            <a:avLst/>
          </a:prstGeom>
          <a:solidFill>
            <a:srgbClr val="FFFFFE"/>
          </a:solidFill>
        </p:spPr>
        <p:txBody>
          <a:bodyPr wrap="square">
            <a:spAutoFit/>
          </a:bodyPr>
          <a:lstStyle/>
          <a:p>
            <a:r>
              <a:rPr lang="en-GB">
                <a:latin typeface="Open Sans" panose="020B0606030504020204" pitchFamily="34" charset="0"/>
                <a:ea typeface="Calibri" panose="020F0502020204030204" pitchFamily="34" charset="0"/>
                <a:cs typeface="Arial" panose="020B0604020202020204" pitchFamily="34" charset="0"/>
              </a:rPr>
              <a:t>The number of days of consumption of food subgroups cannot exceed the main food group. For example, it is not possible for a household to report that they ate ‘green leafy vegetables’ 5 days per week if they only consumed ‘vegetables’ 3 days per week. On the other hand, they could have consumed green leafy veg 4 days and vegetables 6 days, since they could have eaten other vegetables.</a:t>
            </a:r>
            <a:r>
              <a:rPr lang="en-GB">
                <a:latin typeface="Open Sans" panose="020B0606030504020204" pitchFamily="34" charset="0"/>
                <a:ea typeface="Open Sans" panose="020B0606030504020204" pitchFamily="34" charset="0"/>
                <a:cs typeface="Open Sans" panose="020B0606030504020204" pitchFamily="34" charset="0"/>
              </a:rPr>
              <a:t> </a:t>
            </a:r>
            <a:endParaRPr lang="en-GB" u="sng">
              <a:latin typeface="Open Sans" panose="020B0606030504020204" pitchFamily="34" charset="0"/>
              <a:ea typeface="Open Sans" panose="020B0606030504020204" pitchFamily="34" charset="0"/>
              <a:cs typeface="Open Sans" panose="020B0606030504020204" pitchFamily="34" charset="0"/>
            </a:endParaRPr>
          </a:p>
          <a:p>
            <a:endParaRPr lang="en-GB" u="sng">
              <a:latin typeface="Open Sans" panose="020B0606030504020204" pitchFamily="34" charset="0"/>
              <a:ea typeface="Open Sans" panose="020B0606030504020204" pitchFamily="34" charset="0"/>
              <a:cs typeface="Open Sans" panose="020B0606030504020204" pitchFamily="34" charset="0"/>
            </a:endParaRPr>
          </a:p>
          <a:p>
            <a:r>
              <a:rPr lang="en-GB" u="sng">
                <a:latin typeface="Open Sans" panose="020B0606030504020204" pitchFamily="34" charset="0"/>
                <a:ea typeface="Open Sans" panose="020B0606030504020204" pitchFamily="34" charset="0"/>
                <a:cs typeface="Open Sans" panose="020B0606030504020204" pitchFamily="34" charset="0"/>
              </a:rPr>
              <a:t>Suggested ways to deal with this:</a:t>
            </a:r>
            <a:endParaRPr lang="fr-FR" u="sng">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 </a:t>
            </a:r>
            <a:endParaRPr lang="fr-FR">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a:latin typeface="Open Sans" panose="020B0606030504020204" pitchFamily="34" charset="0"/>
                <a:ea typeface="Open Sans" panose="020B0606030504020204" pitchFamily="34" charset="0"/>
                <a:cs typeface="Open Sans" panose="020B0606030504020204" pitchFamily="34" charset="0"/>
              </a:rPr>
              <a:t>During the tool design</a:t>
            </a:r>
            <a:r>
              <a:rPr lang="en-GB">
                <a:latin typeface="Open Sans" panose="020B0606030504020204" pitchFamily="34" charset="0"/>
                <a:ea typeface="Open Sans" panose="020B0606030504020204" pitchFamily="34" charset="0"/>
                <a:cs typeface="Open Sans" panose="020B0606030504020204" pitchFamily="34" charset="0"/>
              </a:rPr>
              <a:t>: It is recommended to code the XLS form to only allow values that are less than the maximum of the value of the main group. Furthermore, it is recommended to include an exhaustive list of all examples possible in the context for all main groups and subgroups to ensure all relevant food items and local dishes are captured. </a:t>
            </a:r>
          </a:p>
          <a:p>
            <a:pPr marL="285750" lvl="0" indent="-285750">
              <a:buFont typeface="Wingdings" panose="05000000000000000000" pitchFamily="2" charset="2"/>
              <a:buChar char="v"/>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a:latin typeface="Open Sans" panose="020B0606030504020204" pitchFamily="34" charset="0"/>
                <a:ea typeface="Open Sans" panose="020B0606030504020204" pitchFamily="34" charset="0"/>
                <a:cs typeface="Open Sans" panose="020B0606030504020204" pitchFamily="34" charset="0"/>
              </a:rPr>
              <a:t>During the data collection: </a:t>
            </a:r>
            <a:r>
              <a:rPr lang="en-GB">
                <a:latin typeface="Open Sans" panose="020B0606030504020204" pitchFamily="34" charset="0"/>
                <a:ea typeface="Open Sans" panose="020B0606030504020204" pitchFamily="34" charset="0"/>
                <a:cs typeface="Open Sans" panose="020B0606030504020204" pitchFamily="34" charset="0"/>
              </a:rPr>
              <a:t>If, for whatever reason, there are households with data in the subgroups that exceeds the maximum values of the main groups, the analyst must immediately flag this to the enumerator(s) of concern to ensure the mistake is not repeated.  </a:t>
            </a:r>
          </a:p>
          <a:p>
            <a:pPr marL="285750" indent="-285750">
              <a:buFont typeface="Wingdings" panose="05000000000000000000" pitchFamily="2" charset="2"/>
              <a:buChar char="v"/>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a:latin typeface="Open Sans" panose="020B0606030504020204" pitchFamily="34" charset="0"/>
                <a:ea typeface="Open Sans" panose="020B0606030504020204" pitchFamily="34" charset="0"/>
                <a:cs typeface="Open Sans" panose="020B0606030504020204" pitchFamily="34" charset="0"/>
              </a:rPr>
              <a:t>During the data analysis</a:t>
            </a:r>
            <a:r>
              <a:rPr lang="en-GB">
                <a:latin typeface="Open Sans" panose="020B0606030504020204" pitchFamily="34" charset="0"/>
                <a:ea typeface="Open Sans" panose="020B0606030504020204" pitchFamily="34" charset="0"/>
                <a:cs typeface="Open Sans" panose="020B0606030504020204" pitchFamily="34" charset="0"/>
              </a:rPr>
              <a:t>: </a:t>
            </a:r>
            <a:r>
              <a:rPr lang="en-US" spc="60">
                <a:latin typeface="Open Sans" charset="0"/>
                <a:ea typeface="Open Sans" charset="0"/>
                <a:cs typeface="Open Sans" charset="0"/>
              </a:rPr>
              <a:t>In cases where the days of consumption of the subgroup is higher of than the main group, analyst must decide based on a contextual discussion whether the main group or the subgroup should be set as the maximum</a:t>
            </a:r>
            <a:r>
              <a:rPr lang="fr-FR">
                <a:latin typeface="Open Sans" panose="020B0606030504020204" pitchFamily="34" charset="0"/>
                <a:ea typeface="Open Sans" panose="020B0606030504020204" pitchFamily="34" charset="0"/>
                <a:cs typeface="Open Sans" panose="020B0606030504020204" pitchFamily="34" charset="0"/>
              </a:rPr>
              <a:t>.</a:t>
            </a: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Tree>
    <p:extLst>
      <p:ext uri="{BB962C8B-B14F-4D97-AF65-F5344CB8AC3E}">
        <p14:creationId xmlns:p14="http://schemas.microsoft.com/office/powerpoint/2010/main" val="124956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data quality checks: Illogical food source</a:t>
            </a:r>
          </a:p>
        </p:txBody>
      </p:sp>
      <p:sp>
        <p:nvSpPr>
          <p:cNvPr id="22" name="TextBox 21">
            <a:extLst>
              <a:ext uri="{FF2B5EF4-FFF2-40B4-BE49-F238E27FC236}">
                <a16:creationId xmlns:a16="http://schemas.microsoft.com/office/drawing/2014/main" id="{845AE3E5-9674-445E-B4FF-AE4477728629}"/>
              </a:ext>
            </a:extLst>
          </p:cNvPr>
          <p:cNvSpPr txBox="1"/>
          <p:nvPr/>
        </p:nvSpPr>
        <p:spPr>
          <a:xfrm>
            <a:off x="558000" y="1437810"/>
            <a:ext cx="11370364" cy="5078313"/>
          </a:xfrm>
          <a:prstGeom prst="rect">
            <a:avLst/>
          </a:prstGeom>
          <a:solidFill>
            <a:srgbClr val="FFFFFE"/>
          </a:solidFill>
        </p:spPr>
        <p:txBody>
          <a:bodyPr wrap="square">
            <a:spAutoFit/>
          </a:bodyPr>
          <a:lstStyle/>
          <a:p>
            <a:r>
              <a:rPr lang="en-GB">
                <a:latin typeface="Open Sans" panose="020B0606030504020204" pitchFamily="34" charset="0"/>
                <a:ea typeface="Open Sans" panose="020B0606030504020204" pitchFamily="34" charset="0"/>
                <a:cs typeface="Open Sans" panose="020B0606030504020204" pitchFamily="34" charset="0"/>
              </a:rPr>
              <a:t>Some households reported food sources that do not look logical for the context. For example, high reporting of own production or fishing/hunting in deserts, urban or landlocked areas. Further, there are certain food sources that only make sense for some food groups, e.g., hunting/fishing only applies to ‘meat, fish and eggs.’</a:t>
            </a:r>
            <a:endParaRPr lang="en-GB" u="sng">
              <a:latin typeface="Open Sans" panose="020B0606030504020204" pitchFamily="34" charset="0"/>
              <a:ea typeface="Open Sans" panose="020B0606030504020204" pitchFamily="34" charset="0"/>
              <a:cs typeface="Open Sans" panose="020B0606030504020204" pitchFamily="34" charset="0"/>
            </a:endParaRPr>
          </a:p>
          <a:p>
            <a:endParaRPr lang="en-GB" u="sng">
              <a:latin typeface="Open Sans" panose="020B0606030504020204" pitchFamily="34" charset="0"/>
              <a:ea typeface="Open Sans" panose="020B0606030504020204" pitchFamily="34" charset="0"/>
              <a:cs typeface="Open Sans" panose="020B0606030504020204" pitchFamily="34" charset="0"/>
            </a:endParaRPr>
          </a:p>
          <a:p>
            <a:r>
              <a:rPr lang="en-GB" u="sng">
                <a:latin typeface="Open Sans" panose="020B0606030504020204" pitchFamily="34" charset="0"/>
                <a:ea typeface="Open Sans" panose="020B0606030504020204" pitchFamily="34" charset="0"/>
                <a:cs typeface="Open Sans" panose="020B0606030504020204" pitchFamily="34" charset="0"/>
              </a:rPr>
              <a:t>Suggested ways to deal with this:</a:t>
            </a:r>
            <a:endParaRPr lang="fr-FR" u="sng">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 </a:t>
            </a:r>
            <a:endParaRPr lang="fr-FR">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a:latin typeface="Open Sans" panose="020B0606030504020204" pitchFamily="34" charset="0"/>
                <a:ea typeface="Open Sans" panose="020B0606030504020204" pitchFamily="34" charset="0"/>
                <a:cs typeface="Open Sans" panose="020B0606030504020204" pitchFamily="34" charset="0"/>
              </a:rPr>
              <a:t>During the tool design phase: </a:t>
            </a:r>
            <a:r>
              <a:rPr lang="en-GB">
                <a:latin typeface="Open Sans" panose="020B0606030504020204" pitchFamily="34" charset="0"/>
                <a:ea typeface="Open Sans" panose="020B0606030504020204" pitchFamily="34" charset="0"/>
                <a:cs typeface="Open Sans" panose="020B0606030504020204" pitchFamily="34" charset="0"/>
              </a:rPr>
              <a:t>It is recommended to code the XLS form to only allow the hunting/fishing option of food sources for the protein food group. </a:t>
            </a:r>
            <a:endParaRPr lang="fr-FR">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endParaRPr lang="fr-FR">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a:latin typeface="Open Sans" panose="020B0606030504020204" pitchFamily="34" charset="0"/>
                <a:ea typeface="Open Sans" panose="020B0606030504020204" pitchFamily="34" charset="0"/>
                <a:cs typeface="Open Sans" panose="020B0606030504020204" pitchFamily="34" charset="0"/>
              </a:rPr>
              <a:t>During the data collection</a:t>
            </a:r>
            <a:r>
              <a:rPr lang="en-GB">
                <a:latin typeface="Open Sans" panose="020B0606030504020204" pitchFamily="34" charset="0"/>
                <a:ea typeface="Open Sans" panose="020B0606030504020204" pitchFamily="34" charset="0"/>
                <a:cs typeface="Open Sans" panose="020B0606030504020204" pitchFamily="34" charset="0"/>
              </a:rPr>
              <a:t>: Check the FCS sources thoroughly for illogical answers by using knowledge of the local context and triangulating with the other relevant data points gathered in the same interview. </a:t>
            </a:r>
          </a:p>
          <a:p>
            <a:pPr marL="285750" indent="-285750">
              <a:buFont typeface="Wingdings" panose="05000000000000000000" pitchFamily="2" charset="2"/>
              <a:buChar char="v"/>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a:latin typeface="Open Sans" panose="020B0606030504020204" pitchFamily="34" charset="0"/>
                <a:ea typeface="Open Sans" panose="020B0606030504020204" pitchFamily="34" charset="0"/>
                <a:cs typeface="Open Sans" panose="020B0606030504020204" pitchFamily="34" charset="0"/>
              </a:rPr>
              <a:t>Afterwards, check the flagged issues for common factors – is the data coming from the same enumerator, or from the same area and follow up with them immediately. Once the data collection has finished, it is difficult to clean this type of data.</a:t>
            </a:r>
            <a:endParaRPr lang="fr-FR">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Tree>
    <p:extLst>
      <p:ext uri="{BB962C8B-B14F-4D97-AF65-F5344CB8AC3E}">
        <p14:creationId xmlns:p14="http://schemas.microsoft.com/office/powerpoint/2010/main" val="383562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Analysis</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5016437"/>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79707" y="1635691"/>
            <a:ext cx="11052002" cy="1300869"/>
          </a:xfrm>
          <a:prstGeom prst="rect">
            <a:avLst/>
          </a:prstGeom>
          <a:noFill/>
        </p:spPr>
        <p:txBody>
          <a:bodyPr wrap="square">
            <a:spAutoFit/>
          </a:bodyPr>
          <a:lstStyle/>
          <a:p>
            <a:pPr>
              <a:lnSpc>
                <a:spcPct val="90000"/>
              </a:lnSpc>
              <a:spcBef>
                <a:spcPts val="1000"/>
              </a:spcBef>
            </a:pPr>
            <a:r>
              <a:rPr lang="en-GB" sz="2000" b="1" spc="60">
                <a:latin typeface="Open Sans" charset="0"/>
                <a:ea typeface="Open Sans" charset="0"/>
                <a:cs typeface="Open Sans" charset="0"/>
              </a:rPr>
              <a:t>Step 1. </a:t>
            </a:r>
            <a:r>
              <a:rPr lang="en-GB" sz="2000" spc="60">
                <a:latin typeface="Open Sans" charset="0"/>
                <a:ea typeface="Open Sans" charset="0"/>
                <a:cs typeface="Open Sans" charset="0"/>
              </a:rPr>
              <a:t>Calculate the average number of the days of consumption of each food group to help understand the general food consumption patterns at national level, by region or population group (e.g., male vs. female-headed households) etc. </a:t>
            </a:r>
            <a:endParaRPr lang="en-US" sz="2000" spc="60">
              <a:latin typeface="Open Sans" charset="0"/>
              <a:ea typeface="Open Sans" charset="0"/>
              <a:cs typeface="Open Sans" charset="0"/>
            </a:endParaRPr>
          </a:p>
          <a:p>
            <a:pPr>
              <a:lnSpc>
                <a:spcPct val="90000"/>
              </a:lnSpc>
              <a:spcBef>
                <a:spcPts val="1000"/>
              </a:spcBef>
            </a:pPr>
            <a:endParaRPr lang="en-US" spc="60">
              <a:latin typeface="Open Sans" charset="0"/>
              <a:ea typeface="Open Sans" charset="0"/>
              <a:cs typeface="Open Sans" charset="0"/>
            </a:endParaRPr>
          </a:p>
        </p:txBody>
      </p:sp>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FCS: CALCULATION</a:t>
            </a:r>
          </a:p>
        </p:txBody>
      </p:sp>
      <p:graphicFrame>
        <p:nvGraphicFramePr>
          <p:cNvPr id="2" name="Chart 1">
            <a:extLst>
              <a:ext uri="{FF2B5EF4-FFF2-40B4-BE49-F238E27FC236}">
                <a16:creationId xmlns:a16="http://schemas.microsoft.com/office/drawing/2014/main" id="{B5A96B0E-3AED-2EE8-961B-00F56E18BFD4}"/>
              </a:ext>
            </a:extLst>
          </p:cNvPr>
          <p:cNvGraphicFramePr>
            <a:graphicFrameLocks/>
          </p:cNvGraphicFramePr>
          <p:nvPr>
            <p:extLst>
              <p:ext uri="{D42A27DB-BD31-4B8C-83A1-F6EECF244321}">
                <p14:modId xmlns:p14="http://schemas.microsoft.com/office/powerpoint/2010/main" val="3126618226"/>
              </p:ext>
            </p:extLst>
          </p:nvPr>
        </p:nvGraphicFramePr>
        <p:xfrm>
          <a:off x="2851150" y="2702745"/>
          <a:ext cx="6902450" cy="3522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2881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79707" y="1635691"/>
            <a:ext cx="11052002" cy="1300869"/>
          </a:xfrm>
          <a:prstGeom prst="rect">
            <a:avLst/>
          </a:prstGeom>
          <a:noFill/>
        </p:spPr>
        <p:txBody>
          <a:bodyPr wrap="square">
            <a:spAutoFit/>
          </a:bodyPr>
          <a:lstStyle/>
          <a:p>
            <a:pPr>
              <a:lnSpc>
                <a:spcPct val="90000"/>
              </a:lnSpc>
              <a:spcBef>
                <a:spcPts val="1000"/>
              </a:spcBef>
            </a:pPr>
            <a:r>
              <a:rPr lang="en-US" sz="2000" b="1" spc="60">
                <a:latin typeface="Open Sans" charset="0"/>
                <a:ea typeface="Open Sans" charset="0"/>
                <a:cs typeface="Open Sans" charset="0"/>
              </a:rPr>
              <a:t>Step 2. </a:t>
            </a:r>
            <a:r>
              <a:rPr lang="en-US" sz="2000" spc="60">
                <a:latin typeface="Open Sans" charset="0"/>
                <a:ea typeface="Open Sans" charset="0"/>
                <a:cs typeface="Open Sans" charset="0"/>
              </a:rPr>
              <a:t>Multiply the value obtained for each food group by its weight and sum the weighted food group scores, thus creating the score for FCS, which is used to group households into the food consumption groups (FCGs). </a:t>
            </a:r>
          </a:p>
          <a:p>
            <a:pPr>
              <a:lnSpc>
                <a:spcPct val="90000"/>
              </a:lnSpc>
              <a:spcBef>
                <a:spcPts val="1000"/>
              </a:spcBef>
            </a:pPr>
            <a:endParaRPr lang="en-US" spc="60">
              <a:latin typeface="Open Sans" charset="0"/>
              <a:ea typeface="Open Sans" charset="0"/>
              <a:cs typeface="Open Sans" charset="0"/>
            </a:endParaRPr>
          </a:p>
        </p:txBody>
      </p:sp>
      <p:sp>
        <p:nvSpPr>
          <p:cNvPr id="23" name="Rounded Rectangle 3">
            <a:extLst>
              <a:ext uri="{FF2B5EF4-FFF2-40B4-BE49-F238E27FC236}">
                <a16:creationId xmlns:a16="http://schemas.microsoft.com/office/drawing/2014/main" id="{222D2739-E16B-4C7C-9110-CB0CFBC6E570}"/>
              </a:ext>
            </a:extLst>
          </p:cNvPr>
          <p:cNvSpPr/>
          <p:nvPr/>
        </p:nvSpPr>
        <p:spPr>
          <a:xfrm>
            <a:off x="3326860" y="5660634"/>
            <a:ext cx="7787415" cy="961901"/>
          </a:xfrm>
          <a:prstGeom prst="roundRect">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srgbClr val="456E3B">
                    <a:lumMod val="25000"/>
                  </a:srgbClr>
                </a:solidFill>
                <a:effectLst/>
                <a:uLnTx/>
                <a:uFillTx/>
                <a:latin typeface="Garamond, and MS Serif "/>
              </a:rPr>
              <a:t>COMPUTE FCS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FCSStap</a:t>
            </a:r>
            <a:r>
              <a:rPr kumimoji="0" lang="en-GB" sz="2000" i="0" u="none" strike="noStrike" kern="1200" cap="none" spc="0" normalizeH="0" baseline="0" noProof="0">
                <a:ln>
                  <a:noFill/>
                </a:ln>
                <a:solidFill>
                  <a:srgbClr val="456E3B">
                    <a:lumMod val="25000"/>
                  </a:srgbClr>
                </a:solidFill>
                <a:effectLst/>
                <a:uLnTx/>
                <a:uFillTx/>
                <a:latin typeface="Garamond, and MS Serif "/>
              </a:rPr>
              <a:t>*2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FCSPulse</a:t>
            </a:r>
            <a:r>
              <a:rPr kumimoji="0" lang="en-GB" sz="2000" i="0" u="none" strike="noStrike" kern="1200" cap="none" spc="0" normalizeH="0" baseline="0" noProof="0">
                <a:ln>
                  <a:noFill/>
                </a:ln>
                <a:solidFill>
                  <a:srgbClr val="456E3B">
                    <a:lumMod val="25000"/>
                  </a:srgbClr>
                </a:solidFill>
                <a:effectLst/>
                <a:uLnTx/>
                <a:uFillTx/>
                <a:latin typeface="Garamond, and MS Serif "/>
              </a:rPr>
              <a:t>*3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FCSDairy</a:t>
            </a:r>
            <a:r>
              <a:rPr kumimoji="0" lang="en-GB" sz="2000" i="0" u="none" strike="noStrike" kern="1200" cap="none" spc="0" normalizeH="0" baseline="0" noProof="0">
                <a:ln>
                  <a:noFill/>
                </a:ln>
                <a:solidFill>
                  <a:srgbClr val="456E3B">
                    <a:lumMod val="25000"/>
                  </a:srgbClr>
                </a:solidFill>
                <a:effectLst/>
                <a:uLnTx/>
                <a:uFillTx/>
                <a:latin typeface="Garamond, and MS Serif "/>
              </a:rPr>
              <a:t>*</a:t>
            </a:r>
            <a:r>
              <a:rPr lang="en-GB" sz="2000">
                <a:solidFill>
                  <a:srgbClr val="456E3B">
                    <a:lumMod val="25000"/>
                  </a:srgbClr>
                </a:solidFill>
                <a:latin typeface="Garamond, and MS Serif "/>
              </a:rPr>
              <a:t> +</a:t>
            </a:r>
            <a:r>
              <a:rPr kumimoji="0" lang="en-GB" sz="2000" i="0" u="none" strike="noStrike" kern="1200" cap="none" spc="0" normalizeH="0" baseline="0" noProof="0">
                <a:ln>
                  <a:noFill/>
                </a:ln>
                <a:solidFill>
                  <a:srgbClr val="456E3B">
                    <a:lumMod val="25000"/>
                  </a:srgbClr>
                </a:solidFill>
                <a:effectLst/>
                <a:uLnTx/>
                <a:uFillTx/>
                <a:latin typeface="Garamond, and MS Serif "/>
              </a:rPr>
              <a:t>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FCSPr</a:t>
            </a:r>
            <a:r>
              <a:rPr kumimoji="0" lang="en-GB" sz="2000" i="0" u="none" strike="noStrike" kern="1200" cap="none" spc="0" normalizeH="0" baseline="0" noProof="0">
                <a:ln>
                  <a:noFill/>
                </a:ln>
                <a:solidFill>
                  <a:srgbClr val="456E3B">
                    <a:lumMod val="25000"/>
                  </a:srgbClr>
                </a:solidFill>
                <a:effectLst/>
                <a:uLnTx/>
                <a:uFillTx/>
                <a:latin typeface="Garamond, and MS Serif "/>
              </a:rPr>
              <a:t>*4</a:t>
            </a:r>
            <a:r>
              <a:rPr lang="en-GB" sz="2000">
                <a:solidFill>
                  <a:srgbClr val="456E3B">
                    <a:lumMod val="25000"/>
                  </a:srgbClr>
                </a:solidFill>
                <a:latin typeface="Garamond, and MS Serif "/>
              </a:rPr>
              <a:t>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FCSVeg</a:t>
            </a:r>
            <a:r>
              <a:rPr kumimoji="0" lang="en-GB" sz="2000" i="0" u="none" strike="noStrike" kern="1200" cap="none" spc="0" normalizeH="0" baseline="0" noProof="0">
                <a:ln>
                  <a:noFill/>
                </a:ln>
                <a:solidFill>
                  <a:srgbClr val="456E3B">
                    <a:lumMod val="25000"/>
                  </a:srgbClr>
                </a:solidFill>
                <a:effectLst/>
                <a:uLnTx/>
                <a:uFillTx/>
                <a:latin typeface="Garamond, and MS Serif "/>
              </a:rPr>
              <a:t>*1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FCSFruit</a:t>
            </a:r>
            <a:r>
              <a:rPr kumimoji="0" lang="en-GB" sz="2000" i="0" u="none" strike="noStrike" kern="1200" cap="none" spc="0" normalizeH="0" baseline="0" noProof="0">
                <a:ln>
                  <a:noFill/>
                </a:ln>
                <a:solidFill>
                  <a:srgbClr val="456E3B">
                    <a:lumMod val="25000"/>
                  </a:srgbClr>
                </a:solidFill>
                <a:effectLst/>
                <a:uLnTx/>
                <a:uFillTx/>
                <a:latin typeface="Garamond, and MS Serif "/>
              </a:rPr>
              <a:t>*1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FCSFat</a:t>
            </a:r>
            <a:r>
              <a:rPr kumimoji="0" lang="en-GB" sz="2000" i="0" u="none" strike="noStrike" kern="1200" cap="none" spc="0" normalizeH="0" baseline="0" noProof="0">
                <a:ln>
                  <a:noFill/>
                </a:ln>
                <a:solidFill>
                  <a:srgbClr val="456E3B">
                    <a:lumMod val="25000"/>
                  </a:srgbClr>
                </a:solidFill>
                <a:effectLst/>
                <a:uLnTx/>
                <a:uFillTx/>
                <a:latin typeface="Garamond, and MS Serif "/>
              </a:rPr>
              <a:t>*0.5</a:t>
            </a:r>
            <a:r>
              <a:rPr lang="en-GB" sz="2000">
                <a:solidFill>
                  <a:srgbClr val="456E3B">
                    <a:lumMod val="25000"/>
                  </a:srgbClr>
                </a:solidFill>
                <a:latin typeface="Garamond, and MS Serif "/>
              </a:rPr>
              <a:t>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FCSSugar</a:t>
            </a:r>
            <a:r>
              <a:rPr kumimoji="0" lang="en-GB" sz="2000" i="0" u="none" strike="noStrike" kern="1200" cap="none" spc="0" normalizeH="0" baseline="0" noProof="0">
                <a:ln>
                  <a:noFill/>
                </a:ln>
                <a:solidFill>
                  <a:srgbClr val="456E3B">
                    <a:lumMod val="25000"/>
                  </a:srgbClr>
                </a:solidFill>
                <a:effectLst/>
                <a:uLnTx/>
                <a:uFillTx/>
                <a:latin typeface="Garamond, and MS Serif "/>
              </a:rPr>
              <a:t>*0.5. </a:t>
            </a:r>
          </a:p>
        </p:txBody>
      </p:sp>
      <p:graphicFrame>
        <p:nvGraphicFramePr>
          <p:cNvPr id="3" name="Table 2">
            <a:extLst>
              <a:ext uri="{FF2B5EF4-FFF2-40B4-BE49-F238E27FC236}">
                <a16:creationId xmlns:a16="http://schemas.microsoft.com/office/drawing/2014/main" id="{129A45E9-B147-4F8D-8812-0FBF597424AF}"/>
              </a:ext>
            </a:extLst>
          </p:cNvPr>
          <p:cNvGraphicFramePr>
            <a:graphicFrameLocks noGrp="1"/>
          </p:cNvGraphicFramePr>
          <p:nvPr>
            <p:extLst>
              <p:ext uri="{D42A27DB-BD31-4B8C-83A1-F6EECF244321}">
                <p14:modId xmlns:p14="http://schemas.microsoft.com/office/powerpoint/2010/main" val="1455766315"/>
              </p:ext>
            </p:extLst>
          </p:nvPr>
        </p:nvGraphicFramePr>
        <p:xfrm>
          <a:off x="2705100" y="2841932"/>
          <a:ext cx="7301542" cy="2560320"/>
        </p:xfrm>
        <a:graphic>
          <a:graphicData uri="http://schemas.openxmlformats.org/drawingml/2006/table">
            <a:tbl>
              <a:tblPr firstRow="1" firstCol="1" bandRow="1"/>
              <a:tblGrid>
                <a:gridCol w="3153998">
                  <a:extLst>
                    <a:ext uri="{9D8B030D-6E8A-4147-A177-3AD203B41FA5}">
                      <a16:colId xmlns:a16="http://schemas.microsoft.com/office/drawing/2014/main" val="854308522"/>
                    </a:ext>
                  </a:extLst>
                </a:gridCol>
                <a:gridCol w="1382200">
                  <a:extLst>
                    <a:ext uri="{9D8B030D-6E8A-4147-A177-3AD203B41FA5}">
                      <a16:colId xmlns:a16="http://schemas.microsoft.com/office/drawing/2014/main" val="509426926"/>
                    </a:ext>
                  </a:extLst>
                </a:gridCol>
                <a:gridCol w="1383144">
                  <a:extLst>
                    <a:ext uri="{9D8B030D-6E8A-4147-A177-3AD203B41FA5}">
                      <a16:colId xmlns:a16="http://schemas.microsoft.com/office/drawing/2014/main" val="2053520150"/>
                    </a:ext>
                  </a:extLst>
                </a:gridCol>
                <a:gridCol w="1382200">
                  <a:extLst>
                    <a:ext uri="{9D8B030D-6E8A-4147-A177-3AD203B41FA5}">
                      <a16:colId xmlns:a16="http://schemas.microsoft.com/office/drawing/2014/main" val="768522800"/>
                    </a:ext>
                  </a:extLst>
                </a:gridCol>
              </a:tblGrid>
              <a:tr h="383355">
                <a:tc>
                  <a:txBody>
                    <a:bodyPr/>
                    <a:lstStyle/>
                    <a:p>
                      <a:pPr marL="0" marR="0" algn="just">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Food groups </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Frequency of consumption</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Weights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Frequency x weight</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32132923"/>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Cereals, grains, roots, and tubers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235788"/>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Legumes/pulses, nuts and seeds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6</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49813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Milk and other dairy products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490815"/>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Meat, fish, and eggs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8</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850001"/>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Vegetables and leaves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20877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Fruits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76001"/>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Oil/fat/butter</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615825"/>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Sugar or sweets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10250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Condiments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 </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839015"/>
                  </a:ext>
                </a:extLst>
              </a:tr>
              <a:tr h="185660">
                <a:tc gridSpan="3">
                  <a:txBody>
                    <a:bodyPr/>
                    <a:lstStyle/>
                    <a:p>
                      <a:pPr marL="0" marR="0" algn="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Sum of score </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50</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127313104"/>
                  </a:ext>
                </a:extLst>
              </a:tr>
            </a:tbl>
          </a:graphicData>
        </a:graphic>
      </p:graphicFrame>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FCS: CALCULATION (Cont.)</a:t>
            </a:r>
          </a:p>
        </p:txBody>
      </p:sp>
    </p:spTree>
    <p:extLst>
      <p:ext uri="{BB962C8B-B14F-4D97-AF65-F5344CB8AC3E}">
        <p14:creationId xmlns:p14="http://schemas.microsoft.com/office/powerpoint/2010/main" val="1662012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CALCULATION (cont.)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43202" y="1691820"/>
            <a:ext cx="11052002" cy="1328569"/>
          </a:xfrm>
          <a:prstGeom prst="rect">
            <a:avLst/>
          </a:prstGeom>
          <a:noFill/>
        </p:spPr>
        <p:txBody>
          <a:bodyPr wrap="square">
            <a:spAutoFit/>
          </a:bodyPr>
          <a:lstStyle/>
          <a:p>
            <a:pPr>
              <a:lnSpc>
                <a:spcPct val="90000"/>
              </a:lnSpc>
              <a:spcBef>
                <a:spcPts val="1000"/>
              </a:spcBef>
            </a:pPr>
            <a:r>
              <a:rPr lang="en-GB" sz="2000" b="1" spc="60">
                <a:latin typeface="Open Sans" charset="0"/>
                <a:ea typeface="Open Sans" charset="0"/>
                <a:cs typeface="Open Sans" charset="0"/>
              </a:rPr>
              <a:t>Step 3. </a:t>
            </a:r>
            <a:r>
              <a:rPr lang="en-GB" sz="2000" spc="60">
                <a:latin typeface="Open Sans" charset="0"/>
                <a:ea typeface="Open Sans" charset="0"/>
                <a:cs typeface="Open Sans" charset="0"/>
              </a:rPr>
              <a:t>Compute the </a:t>
            </a:r>
            <a:r>
              <a:rPr lang="en-GB" sz="2000" b="1" spc="60">
                <a:latin typeface="Open Sans" charset="0"/>
                <a:ea typeface="Open Sans" charset="0"/>
                <a:cs typeface="Open Sans" charset="0"/>
              </a:rPr>
              <a:t>mean FCS, </a:t>
            </a:r>
            <a:r>
              <a:rPr lang="en-GB" sz="2000" spc="60">
                <a:latin typeface="Open Sans" charset="0"/>
                <a:ea typeface="Open Sans" charset="0"/>
                <a:cs typeface="Open Sans" charset="0"/>
              </a:rPr>
              <a:t>which can be used to understand the development in food consumption over time or between different population groups. </a:t>
            </a:r>
          </a:p>
          <a:p>
            <a:pPr>
              <a:lnSpc>
                <a:spcPct val="90000"/>
              </a:lnSpc>
              <a:spcBef>
                <a:spcPts val="1000"/>
              </a:spcBef>
            </a:pPr>
            <a:r>
              <a:rPr lang="en-GB" sz="2000" b="1" spc="60">
                <a:latin typeface="Open Sans" charset="0"/>
                <a:ea typeface="Open Sans" charset="0"/>
                <a:cs typeface="Open Sans" charset="0"/>
              </a:rPr>
              <a:t>Step 4. </a:t>
            </a:r>
            <a:r>
              <a:rPr lang="en-GB" sz="2000" spc="60">
                <a:latin typeface="Open Sans" charset="0"/>
                <a:ea typeface="Open Sans" charset="0"/>
                <a:cs typeface="Open Sans" charset="0"/>
              </a:rPr>
              <a:t>Create the </a:t>
            </a:r>
            <a:r>
              <a:rPr lang="en-GB" sz="2000" b="1" spc="60">
                <a:latin typeface="Open Sans" charset="0"/>
                <a:ea typeface="Open Sans" charset="0"/>
                <a:cs typeface="Open Sans" charset="0"/>
              </a:rPr>
              <a:t>three Food Consumption Groups (FCGs), </a:t>
            </a:r>
            <a:r>
              <a:rPr lang="en-GB" sz="2000" spc="60">
                <a:latin typeface="Open Sans" charset="0"/>
                <a:ea typeface="Open Sans" charset="0"/>
                <a:cs typeface="Open Sans" charset="0"/>
              </a:rPr>
              <a:t>using the titles ‘poor,’ ‘borderline,’ and ‘acceptable,’ based on the recommended standard cut-offs </a:t>
            </a:r>
            <a:endParaRPr lang="en-US" sz="2000" spc="60">
              <a:latin typeface="Open Sans" charset="0"/>
              <a:ea typeface="Open Sans" charset="0"/>
              <a:cs typeface="Open Sans" charset="0"/>
            </a:endParaRPr>
          </a:p>
        </p:txBody>
      </p:sp>
      <p:graphicFrame>
        <p:nvGraphicFramePr>
          <p:cNvPr id="5" name="Table 4">
            <a:extLst>
              <a:ext uri="{FF2B5EF4-FFF2-40B4-BE49-F238E27FC236}">
                <a16:creationId xmlns:a16="http://schemas.microsoft.com/office/drawing/2014/main" id="{1A566DE1-9E94-4B7C-9ECF-76A4333FBC4A}"/>
              </a:ext>
            </a:extLst>
          </p:cNvPr>
          <p:cNvGraphicFramePr>
            <a:graphicFrameLocks noGrp="1"/>
          </p:cNvGraphicFramePr>
          <p:nvPr>
            <p:extLst>
              <p:ext uri="{D42A27DB-BD31-4B8C-83A1-F6EECF244321}">
                <p14:modId xmlns:p14="http://schemas.microsoft.com/office/powerpoint/2010/main" val="2121912306"/>
              </p:ext>
            </p:extLst>
          </p:nvPr>
        </p:nvGraphicFramePr>
        <p:xfrm>
          <a:off x="2919589" y="3767081"/>
          <a:ext cx="6352821" cy="1929934"/>
        </p:xfrm>
        <a:graphic>
          <a:graphicData uri="http://schemas.openxmlformats.org/drawingml/2006/table">
            <a:tbl>
              <a:tblPr/>
              <a:tblGrid>
                <a:gridCol w="3497392">
                  <a:extLst>
                    <a:ext uri="{9D8B030D-6E8A-4147-A177-3AD203B41FA5}">
                      <a16:colId xmlns:a16="http://schemas.microsoft.com/office/drawing/2014/main" val="3255994126"/>
                    </a:ext>
                  </a:extLst>
                </a:gridCol>
                <a:gridCol w="1433358">
                  <a:extLst>
                    <a:ext uri="{9D8B030D-6E8A-4147-A177-3AD203B41FA5}">
                      <a16:colId xmlns:a16="http://schemas.microsoft.com/office/drawing/2014/main" val="2049425842"/>
                    </a:ext>
                  </a:extLst>
                </a:gridCol>
                <a:gridCol w="1422071">
                  <a:extLst>
                    <a:ext uri="{9D8B030D-6E8A-4147-A177-3AD203B41FA5}">
                      <a16:colId xmlns:a16="http://schemas.microsoft.com/office/drawing/2014/main" val="4111066047"/>
                    </a:ext>
                  </a:extLst>
                </a:gridCol>
              </a:tblGrid>
              <a:tr h="816804">
                <a:tc>
                  <a:txBody>
                    <a:bodyPr/>
                    <a:lstStyle/>
                    <a:p>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Categories</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Thresholds</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Adjusted</a:t>
                      </a:r>
                      <a:b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thresholds</a:t>
                      </a:r>
                      <a:r>
                        <a:rPr lang="en-GB" sz="105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9370220"/>
                  </a:ext>
                </a:extLst>
              </a:tr>
              <a:tr h="370509">
                <a:tc>
                  <a:txBody>
                    <a:bodyPr/>
                    <a:lstStyle/>
                    <a:p>
                      <a:r>
                        <a:rPr lang="en-GB" sz="1600" b="1" i="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Poor</a:t>
                      </a: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food consumption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0-21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0-28</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78"/>
                  </a:ext>
                </a:extLst>
              </a:tr>
              <a:tr h="370509">
                <a:tc>
                  <a:txBody>
                    <a:bodyPr/>
                    <a:lstStyle/>
                    <a:p>
                      <a:r>
                        <a:rPr lang="en-GB" sz="1600" b="1" i="0">
                          <a:solidFill>
                            <a:srgbClr val="FF6600"/>
                          </a:solidFill>
                          <a:effectLst/>
                          <a:latin typeface="Open Sans" panose="020B0606030504020204" pitchFamily="34" charset="0"/>
                          <a:ea typeface="Open Sans" panose="020B0606030504020204" pitchFamily="34" charset="0"/>
                          <a:cs typeface="Open Sans" panose="020B0606030504020204" pitchFamily="34" charset="0"/>
                        </a:rPr>
                        <a:t>Borderline</a:t>
                      </a: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food consumption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21.5-35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28.5-42</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474371"/>
                  </a:ext>
                </a:extLst>
              </a:tr>
              <a:tr h="372112">
                <a:tc>
                  <a:txBody>
                    <a:bodyPr/>
                    <a:lstStyle/>
                    <a:p>
                      <a:r>
                        <a:rPr lang="en-GB" sz="1600" b="1" i="0">
                          <a:solidFill>
                            <a:srgbClr val="3E7D44"/>
                          </a:solidFill>
                          <a:effectLst/>
                          <a:latin typeface="Open Sans" panose="020B0606030504020204" pitchFamily="34" charset="0"/>
                          <a:ea typeface="Open Sans" panose="020B0606030504020204" pitchFamily="34" charset="0"/>
                          <a:cs typeface="Open Sans" panose="020B0606030504020204" pitchFamily="34" charset="0"/>
                        </a:rPr>
                        <a:t>Acceptable</a:t>
                      </a: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food consumption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35.5 - 112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42-112</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668717"/>
                  </a:ext>
                </a:extLst>
              </a:tr>
            </a:tbl>
          </a:graphicData>
        </a:graphic>
      </p:graphicFrame>
      <p:sp>
        <p:nvSpPr>
          <p:cNvPr id="6" name="TextBox 5">
            <a:extLst>
              <a:ext uri="{FF2B5EF4-FFF2-40B4-BE49-F238E27FC236}">
                <a16:creationId xmlns:a16="http://schemas.microsoft.com/office/drawing/2014/main" id="{9B31F0F8-DE8F-4C6F-8C32-314FF4801B5D}"/>
              </a:ext>
            </a:extLst>
          </p:cNvPr>
          <p:cNvSpPr txBox="1"/>
          <p:nvPr/>
        </p:nvSpPr>
        <p:spPr>
          <a:xfrm>
            <a:off x="3524045" y="6090735"/>
            <a:ext cx="5438273" cy="646331"/>
          </a:xfrm>
          <a:prstGeom prst="rect">
            <a:avLst/>
          </a:prstGeom>
          <a:noFill/>
        </p:spPr>
        <p:txBody>
          <a:bodyPr wrap="square" lIns="91440" tIns="45720" rIns="91440" bIns="45720" rtlCol="0" anchor="t">
            <a:spAutoFit/>
          </a:bodyPr>
          <a:lstStyle/>
          <a:p>
            <a:r>
              <a:rPr lang="en-US" sz="1200">
                <a:latin typeface="Open Sans"/>
                <a:ea typeface="Open Sans"/>
                <a:cs typeface="Open Sans"/>
              </a:rPr>
              <a:t>*</a:t>
            </a:r>
            <a:r>
              <a:rPr lang="en-GB" sz="1200">
                <a:latin typeface="Open Sans"/>
                <a:ea typeface="Open Sans"/>
                <a:cs typeface="Open Sans"/>
              </a:rPr>
              <a:t>Used in contexts where the consumption of oil and sugar is high. Consult with your CO RAM/VAM Officer and/or Regional RAM/VAM Officer on applicable thresholds in your country or region.</a:t>
            </a:r>
            <a:endParaRPr lang="en-US" sz="1200">
              <a:latin typeface="Open Sans"/>
              <a:ea typeface="Open Sans"/>
              <a:cs typeface="Open Sans"/>
            </a:endParaRPr>
          </a:p>
        </p:txBody>
      </p:sp>
    </p:spTree>
    <p:extLst>
      <p:ext uri="{BB962C8B-B14F-4D97-AF65-F5344CB8AC3E}">
        <p14:creationId xmlns:p14="http://schemas.microsoft.com/office/powerpoint/2010/main" val="39764857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FCS-N: CALCULATION example </a:t>
            </a:r>
          </a:p>
        </p:txBody>
      </p:sp>
      <p:sp>
        <p:nvSpPr>
          <p:cNvPr id="4" name="Rectangle 1">
            <a:extLst>
              <a:ext uri="{FF2B5EF4-FFF2-40B4-BE49-F238E27FC236}">
                <a16:creationId xmlns:a16="http://schemas.microsoft.com/office/drawing/2014/main" id="{B572437B-89DB-AA64-B104-6E0B65E2657B}"/>
              </a:ext>
            </a:extLst>
          </p:cNvPr>
          <p:cNvSpPr>
            <a:spLocks noChangeArrowheads="1"/>
          </p:cNvSpPr>
          <p:nvPr/>
        </p:nvSpPr>
        <p:spPr bwMode="auto">
          <a:xfrm>
            <a:off x="717181" y="1637116"/>
            <a:ext cx="992541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940425" algn="l"/>
              </a:tabLst>
              <a:defRPr>
                <a:solidFill>
                  <a:schemeClr val="tx1"/>
                </a:solidFill>
                <a:latin typeface="Arial" panose="020B0604020202020204" pitchFamily="34" charset="0"/>
              </a:defRPr>
            </a:lvl1pPr>
            <a:lvl2pPr eaLnBrk="0" fontAlgn="base" hangingPunct="0">
              <a:spcBef>
                <a:spcPct val="0"/>
              </a:spcBef>
              <a:spcAft>
                <a:spcPct val="0"/>
              </a:spcAft>
              <a:tabLst>
                <a:tab pos="5940425" algn="l"/>
              </a:tabLst>
              <a:defRPr>
                <a:solidFill>
                  <a:schemeClr val="tx1"/>
                </a:solidFill>
                <a:latin typeface="Arial" panose="020B0604020202020204" pitchFamily="34" charset="0"/>
              </a:defRPr>
            </a:lvl2pPr>
            <a:lvl3pPr eaLnBrk="0" fontAlgn="base" hangingPunct="0">
              <a:spcBef>
                <a:spcPct val="0"/>
              </a:spcBef>
              <a:spcAft>
                <a:spcPct val="0"/>
              </a:spcAft>
              <a:tabLst>
                <a:tab pos="5940425" algn="l"/>
              </a:tabLst>
              <a:defRPr>
                <a:solidFill>
                  <a:schemeClr val="tx1"/>
                </a:solidFill>
                <a:latin typeface="Arial" panose="020B0604020202020204" pitchFamily="34" charset="0"/>
              </a:defRPr>
            </a:lvl3pPr>
            <a:lvl4pPr eaLnBrk="0" fontAlgn="base" hangingPunct="0">
              <a:spcBef>
                <a:spcPct val="0"/>
              </a:spcBef>
              <a:spcAft>
                <a:spcPct val="0"/>
              </a:spcAft>
              <a:tabLst>
                <a:tab pos="5940425" algn="l"/>
              </a:tabLst>
              <a:defRPr>
                <a:solidFill>
                  <a:schemeClr val="tx1"/>
                </a:solidFill>
                <a:latin typeface="Arial" panose="020B0604020202020204" pitchFamily="34" charset="0"/>
              </a:defRPr>
            </a:lvl4pPr>
            <a:lvl5pPr eaLnBrk="0" fontAlgn="base" hangingPunct="0">
              <a:spcBef>
                <a:spcPct val="0"/>
              </a:spcBef>
              <a:spcAft>
                <a:spcPct val="0"/>
              </a:spcAft>
              <a:tabLst>
                <a:tab pos="5940425" algn="l"/>
              </a:tabLst>
              <a:defRPr>
                <a:solidFill>
                  <a:schemeClr val="tx1"/>
                </a:solidFill>
                <a:latin typeface="Arial" panose="020B0604020202020204" pitchFamily="34" charset="0"/>
              </a:defRPr>
            </a:lvl5pPr>
            <a:lvl6pPr eaLnBrk="0" fontAlgn="base" hangingPunct="0">
              <a:spcBef>
                <a:spcPct val="0"/>
              </a:spcBef>
              <a:spcAft>
                <a:spcPct val="0"/>
              </a:spcAft>
              <a:tabLst>
                <a:tab pos="5940425" algn="l"/>
              </a:tabLst>
              <a:defRPr>
                <a:solidFill>
                  <a:schemeClr val="tx1"/>
                </a:solidFill>
                <a:latin typeface="Arial" panose="020B0604020202020204" pitchFamily="34" charset="0"/>
              </a:defRPr>
            </a:lvl6pPr>
            <a:lvl7pPr eaLnBrk="0" fontAlgn="base" hangingPunct="0">
              <a:spcBef>
                <a:spcPct val="0"/>
              </a:spcBef>
              <a:spcAft>
                <a:spcPct val="0"/>
              </a:spcAft>
              <a:tabLst>
                <a:tab pos="5940425" algn="l"/>
              </a:tabLst>
              <a:defRPr>
                <a:solidFill>
                  <a:schemeClr val="tx1"/>
                </a:solidFill>
                <a:latin typeface="Arial" panose="020B0604020202020204" pitchFamily="34" charset="0"/>
              </a:defRPr>
            </a:lvl7pPr>
            <a:lvl8pPr eaLnBrk="0" fontAlgn="base" hangingPunct="0">
              <a:spcBef>
                <a:spcPct val="0"/>
              </a:spcBef>
              <a:spcAft>
                <a:spcPct val="0"/>
              </a:spcAft>
              <a:tabLst>
                <a:tab pos="5940425" algn="l"/>
              </a:tabLst>
              <a:defRPr>
                <a:solidFill>
                  <a:schemeClr val="tx1"/>
                </a:solidFill>
                <a:latin typeface="Arial" panose="020B0604020202020204" pitchFamily="34" charset="0"/>
              </a:defRPr>
            </a:lvl8pPr>
            <a:lvl9pPr eaLnBrk="0" fontAlgn="base" hangingPunct="0">
              <a:spcBef>
                <a:spcPct val="0"/>
              </a:spcBef>
              <a:spcAft>
                <a:spcPct val="0"/>
              </a:spcAft>
              <a:tabLst>
                <a:tab pos="59404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940425" algn="l"/>
              </a:tabLst>
            </a:pPr>
            <a:r>
              <a:rPr lang="en-GB" altLang="en-US" sz="2000" b="1" spc="60">
                <a:latin typeface="Open Sans" charset="0"/>
                <a:ea typeface="Open Sans" charset="0"/>
                <a:cs typeface="Open Sans" charset="0"/>
              </a:rPr>
              <a:t>Step 1. </a:t>
            </a:r>
            <a:r>
              <a:rPr lang="en-GB" altLang="en-US" sz="2000" spc="60">
                <a:latin typeface="Open Sans" charset="0"/>
                <a:ea typeface="Open Sans" charset="0"/>
                <a:cs typeface="Open Sans" charset="0"/>
              </a:rPr>
              <a:t>Aggregate the individual food groups into nutrient rich food groups: </a:t>
            </a:r>
          </a:p>
          <a:p>
            <a:pPr marL="0" marR="0" lvl="0" indent="0" algn="l" defTabSz="914400" rtl="0" eaLnBrk="0" fontAlgn="base" latinLnBrk="0" hangingPunct="0">
              <a:lnSpc>
                <a:spcPct val="100000"/>
              </a:lnSpc>
              <a:spcBef>
                <a:spcPct val="0"/>
              </a:spcBef>
              <a:spcAft>
                <a:spcPct val="0"/>
              </a:spcAft>
              <a:buClrTx/>
              <a:buSzTx/>
              <a:buFontTx/>
              <a:buNone/>
              <a:tabLst>
                <a:tab pos="5940425" algn="l"/>
              </a:tabLst>
            </a:pPr>
            <a:endParaRPr lang="en-GB" altLang="en-US" sz="2000" spc="60">
              <a:latin typeface="Open Sans" charset="0"/>
              <a:ea typeface="Open Sans" charset="0"/>
              <a:cs typeface="Open Sans"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0425" algn="l"/>
              </a:tabLst>
            </a:pPr>
            <a:r>
              <a:rPr lang="en-GB" altLang="en-US" sz="2000" b="1" spc="60">
                <a:latin typeface="Open Sans" charset="0"/>
                <a:ea typeface="Open Sans" charset="0"/>
                <a:cs typeface="Open Sans" charset="0"/>
              </a:rPr>
              <a:t>Vitamin A-rich foods (6 groups): </a:t>
            </a:r>
            <a:r>
              <a:rPr lang="en-GB" sz="1800">
                <a:effectLst/>
                <a:latin typeface="Open Sans" panose="020B0606030504020204" pitchFamily="34" charset="0"/>
                <a:ea typeface="Calibri" panose="020F0502020204030204" pitchFamily="34" charset="0"/>
              </a:rPr>
              <a:t>dairy + organ meat + eggs + orange vegetables + green leafy vegetables + orange fruits.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40425" algn="l"/>
              </a:tabLst>
            </a:pPr>
            <a:endParaRPr lang="en-GB" sz="1800">
              <a:effectLst/>
              <a:latin typeface="Open Sans" panose="020B0606030504020204" pitchFamily="34" charset="0"/>
              <a:ea typeface="Calibri" panose="020F0502020204030204" pitchFamily="34" charset="0"/>
            </a:endParaRPr>
          </a:p>
          <a:p>
            <a:pPr marL="342900" indent="-342900">
              <a:buFont typeface="Arial" panose="020B0604020202020204" pitchFamily="34" charset="0"/>
              <a:buChar char="•"/>
            </a:pPr>
            <a:r>
              <a:rPr lang="en-GB" altLang="en-US" sz="2000" b="1" spc="60">
                <a:latin typeface="Open Sans" charset="0"/>
                <a:ea typeface="Open Sans" charset="0"/>
                <a:cs typeface="Open Sans" charset="0"/>
              </a:rPr>
              <a:t>Protein-rich foods (6 groups): </a:t>
            </a:r>
            <a:r>
              <a:rPr lang="en-GB" sz="1800">
                <a:effectLst/>
                <a:latin typeface="Open Sans" panose="020B0606030504020204" pitchFamily="34" charset="0"/>
                <a:ea typeface="Calibri" panose="020F0502020204030204" pitchFamily="34" charset="0"/>
                <a:cs typeface="Times New Roman" panose="02020603050405020304" pitchFamily="18" charset="0"/>
              </a:rPr>
              <a:t>pulses + dairy + flesh meat + organ meat + fish + eggs. </a:t>
            </a:r>
          </a:p>
          <a:p>
            <a:pPr marL="342900" indent="-342900">
              <a:buFont typeface="Arial" panose="020B0604020202020204" pitchFamily="34" charset="0"/>
              <a:buChar char="•"/>
            </a:pPr>
            <a:endParaRPr lang="en-GB" altLang="en-US" sz="2000" spc="60">
              <a:latin typeface="Open Sans" charset="0"/>
              <a:ea typeface="Open Sans" charset="0"/>
              <a:cs typeface="Open Sans" charset="0"/>
            </a:endParaRPr>
          </a:p>
          <a:p>
            <a:pPr marL="342900" indent="-342900">
              <a:buFont typeface="Arial" panose="020B0604020202020204" pitchFamily="34" charset="0"/>
              <a:buChar char="•"/>
            </a:pPr>
            <a:r>
              <a:rPr lang="en-GB" altLang="en-US" sz="2000" b="1" spc="60">
                <a:latin typeface="Open Sans" charset="0"/>
                <a:ea typeface="Open Sans" charset="0"/>
                <a:cs typeface="Open Sans" charset="0"/>
              </a:rPr>
              <a:t>Hem iron-rich foods (3 groups): </a:t>
            </a:r>
            <a:r>
              <a:rPr lang="en-GB" sz="1800">
                <a:effectLst/>
                <a:latin typeface="Open Sans" panose="020B0606030504020204" pitchFamily="34" charset="0"/>
                <a:ea typeface="Calibri" panose="020F0502020204030204" pitchFamily="34" charset="0"/>
                <a:cs typeface="Times New Roman" panose="02020603050405020304" pitchFamily="18" charset="0"/>
              </a:rPr>
              <a:t>flesh meat + organ meat + fish.</a:t>
            </a:r>
            <a:endParaRPr lang="en-GB" altLang="en-US" sz="2000" spc="60">
              <a:latin typeface="Open Sans" charset="0"/>
              <a:ea typeface="Open Sans" charset="0"/>
              <a:cs typeface="Open Sans" charset="0"/>
            </a:endParaRPr>
          </a:p>
          <a:p>
            <a:pPr marL="0" marR="0" lvl="0" indent="0" algn="l" defTabSz="914400" rtl="0" eaLnBrk="0" fontAlgn="base" latinLnBrk="0" hangingPunct="0">
              <a:lnSpc>
                <a:spcPct val="100000"/>
              </a:lnSpc>
              <a:spcBef>
                <a:spcPct val="0"/>
              </a:spcBef>
              <a:spcAft>
                <a:spcPct val="0"/>
              </a:spcAft>
              <a:buClrTx/>
              <a:buSzTx/>
              <a:buFontTx/>
              <a:buNone/>
              <a:tabLst>
                <a:tab pos="5940425" algn="l"/>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85344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accent2"/>
                </a:solidFill>
                <a:latin typeface="HALDEN SOLID" pitchFamily="2" charset="0"/>
              </a:rPr>
              <a:t>FCS-N: CALCULATION example (Cont.)</a:t>
            </a:r>
          </a:p>
        </p:txBody>
      </p:sp>
      <p:graphicFrame>
        <p:nvGraphicFramePr>
          <p:cNvPr id="3" name="Table 2">
            <a:extLst>
              <a:ext uri="{FF2B5EF4-FFF2-40B4-BE49-F238E27FC236}">
                <a16:creationId xmlns:a16="http://schemas.microsoft.com/office/drawing/2014/main" id="{129A45E9-B147-4F8D-8812-0FBF597424AF}"/>
              </a:ext>
            </a:extLst>
          </p:cNvPr>
          <p:cNvGraphicFramePr>
            <a:graphicFrameLocks noGrp="1"/>
          </p:cNvGraphicFramePr>
          <p:nvPr>
            <p:extLst>
              <p:ext uri="{D42A27DB-BD31-4B8C-83A1-F6EECF244321}">
                <p14:modId xmlns:p14="http://schemas.microsoft.com/office/powerpoint/2010/main" val="1512924011"/>
              </p:ext>
            </p:extLst>
          </p:nvPr>
        </p:nvGraphicFramePr>
        <p:xfrm>
          <a:off x="7239000" y="1916271"/>
          <a:ext cx="4530183" cy="2833530"/>
        </p:xfrm>
        <a:graphic>
          <a:graphicData uri="http://schemas.openxmlformats.org/drawingml/2006/table">
            <a:tbl>
              <a:tblPr firstRow="1" firstCol="1" bandRow="1"/>
              <a:tblGrid>
                <a:gridCol w="3010268">
                  <a:extLst>
                    <a:ext uri="{9D8B030D-6E8A-4147-A177-3AD203B41FA5}">
                      <a16:colId xmlns:a16="http://schemas.microsoft.com/office/drawing/2014/main" val="854308522"/>
                    </a:ext>
                  </a:extLst>
                </a:gridCol>
                <a:gridCol w="1519915">
                  <a:extLst>
                    <a:ext uri="{9D8B030D-6E8A-4147-A177-3AD203B41FA5}">
                      <a16:colId xmlns:a16="http://schemas.microsoft.com/office/drawing/2014/main" val="509426926"/>
                    </a:ext>
                  </a:extLst>
                </a:gridCol>
              </a:tblGrid>
              <a:tr h="811061">
                <a:tc>
                  <a:txBody>
                    <a:bodyPr/>
                    <a:lstStyle/>
                    <a:p>
                      <a:pPr marL="0" marR="0" algn="ctr" defTabSz="914400" rtl="0" eaLnBrk="1" latinLnBrk="0" hangingPunct="1">
                        <a:spcBef>
                          <a:spcPts val="0"/>
                        </a:spcBef>
                        <a:spcAft>
                          <a:spcPts val="0"/>
                        </a:spcAft>
                      </a:pPr>
                      <a:r>
                        <a:rPr lang="en-GB" sz="1400" b="1"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400" b="1"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p>
                      <a:pPr marL="0" marR="0" algn="ctr" defTabSz="914400" rtl="0" eaLnBrk="1" latinLnBrk="0" hangingPunct="1">
                        <a:spcBef>
                          <a:spcPts val="0"/>
                        </a:spcBef>
                        <a:spcAft>
                          <a:spcPts val="0"/>
                        </a:spcAft>
                        <a:tabLst>
                          <a:tab pos="5941060" algn="l"/>
                        </a:tabLst>
                      </a:pPr>
                      <a:r>
                        <a:rPr lang="en-GB" sz="1400" b="1"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Example: Vitamin A-rich food subgroups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gn="ctr" defTabSz="914400" rtl="0" eaLnBrk="1" latinLnBrk="0" hangingPunct="1">
                        <a:spcBef>
                          <a:spcPts val="0"/>
                        </a:spcBef>
                        <a:spcAft>
                          <a:spcPts val="0"/>
                        </a:spcAft>
                      </a:pPr>
                      <a:endParaRPr lang="en-GB" sz="1400" b="1"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p>
                      <a:pPr marL="0" marR="0" algn="ctr" defTabSz="914400" rtl="0" eaLnBrk="1" latinLnBrk="0" hangingPunct="1">
                        <a:spcBef>
                          <a:spcPts val="0"/>
                        </a:spcBef>
                        <a:spcAft>
                          <a:spcPts val="0"/>
                        </a:spcAft>
                      </a:pPr>
                      <a:r>
                        <a:rPr lang="en-GB" sz="1400" b="1"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Frequency of consumption</a:t>
                      </a:r>
                      <a:endParaRPr lang="en-US" sz="1400" b="1"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232132923"/>
                  </a:ext>
                </a:extLst>
              </a:tr>
              <a:tr h="284644">
                <a:tc>
                  <a:txBody>
                    <a:bodyPr/>
                    <a:lstStyle/>
                    <a:p>
                      <a:pPr marL="0" marR="0" algn="just"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Dairy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235788"/>
                  </a:ext>
                </a:extLst>
              </a:tr>
              <a:tr h="294631">
                <a:tc>
                  <a:txBody>
                    <a:bodyPr/>
                    <a:lstStyle/>
                    <a:p>
                      <a:pPr marL="0" marR="0" algn="just"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Organ meat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498134"/>
                  </a:ext>
                </a:extLst>
              </a:tr>
              <a:tr h="284644">
                <a:tc>
                  <a:txBody>
                    <a:bodyPr/>
                    <a:lstStyle/>
                    <a:p>
                      <a:pPr marL="0" marR="0" algn="just"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Eggs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490815"/>
                  </a:ext>
                </a:extLst>
              </a:tr>
              <a:tr h="294631">
                <a:tc>
                  <a:txBody>
                    <a:bodyPr/>
                    <a:lstStyle/>
                    <a:p>
                      <a:pPr marL="0" marR="0" algn="just"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Orange vegetables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850001"/>
                  </a:ext>
                </a:extLst>
              </a:tr>
              <a:tr h="284644">
                <a:tc>
                  <a:txBody>
                    <a:bodyPr/>
                    <a:lstStyle/>
                    <a:p>
                      <a:pPr marL="0" marR="0" algn="just"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Green leafy vegetables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208774"/>
                  </a:ext>
                </a:extLst>
              </a:tr>
              <a:tr h="284644">
                <a:tc>
                  <a:txBody>
                    <a:bodyPr/>
                    <a:lstStyle/>
                    <a:p>
                      <a:pPr marL="0" marR="0" algn="just"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Orange fruits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76001"/>
                  </a:ext>
                </a:extLst>
              </a:tr>
              <a:tr h="294631">
                <a:tc>
                  <a:txBody>
                    <a:bodyPr/>
                    <a:lstStyle/>
                    <a:p>
                      <a:pPr marL="0" marR="0" algn="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Sum of score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defTabSz="914400" rtl="0" eaLnBrk="1" latinLnBrk="0" hangingPunct="1">
                        <a:spcBef>
                          <a:spcPts val="0"/>
                        </a:spcBef>
                        <a:spcAft>
                          <a:spcPts val="0"/>
                        </a:spcAft>
                        <a:tabLst>
                          <a:tab pos="5941060" algn="l"/>
                        </a:tabLst>
                      </a:pPr>
                      <a:r>
                        <a:rPr lang="en-GB" sz="1400" kern="12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22615825"/>
                  </a:ext>
                </a:extLst>
              </a:tr>
            </a:tbl>
          </a:graphicData>
        </a:graphic>
      </p:graphicFrame>
      <p:sp>
        <p:nvSpPr>
          <p:cNvPr id="6" name="TextBox 5">
            <a:extLst>
              <a:ext uri="{FF2B5EF4-FFF2-40B4-BE49-F238E27FC236}">
                <a16:creationId xmlns:a16="http://schemas.microsoft.com/office/drawing/2014/main" id="{4CF8762A-4A28-8850-35B3-89FAFCA50029}"/>
              </a:ext>
            </a:extLst>
          </p:cNvPr>
          <p:cNvSpPr txBox="1"/>
          <p:nvPr/>
        </p:nvSpPr>
        <p:spPr>
          <a:xfrm>
            <a:off x="615581" y="1916271"/>
            <a:ext cx="5171017" cy="2585323"/>
          </a:xfrm>
          <a:prstGeom prst="rect">
            <a:avLst/>
          </a:prstGeom>
          <a:noFill/>
        </p:spPr>
        <p:txBody>
          <a:bodyPr wrap="square">
            <a:spAutoFit/>
          </a:bodyPr>
          <a:lstStyle/>
          <a:p>
            <a:pPr algn="just">
              <a:tabLst>
                <a:tab pos="5941060" algn="l"/>
              </a:tabLst>
            </a:pPr>
            <a:r>
              <a:rPr lang="en-GB" sz="1800" b="1">
                <a:effectLst/>
                <a:latin typeface="Open Sans" panose="020B0606030504020204" pitchFamily="34" charset="0"/>
                <a:ea typeface="Calibri" panose="020F0502020204030204" pitchFamily="34" charset="0"/>
                <a:cs typeface="Arial" panose="020B0604020202020204" pitchFamily="34" charset="0"/>
              </a:rPr>
              <a:t>Step 2.</a:t>
            </a:r>
            <a:r>
              <a:rPr lang="en-GB" sz="1800">
                <a:effectLst/>
                <a:latin typeface="Open Sans" panose="020B0606030504020204" pitchFamily="34" charset="0"/>
                <a:ea typeface="Calibri" panose="020F0502020204030204" pitchFamily="34" charset="0"/>
                <a:cs typeface="Arial" panose="020B0604020202020204" pitchFamily="34" charset="0"/>
              </a:rPr>
              <a:t> Sum up the frequency of consumption of the aggregated nutrient-rich  food groups</a:t>
            </a:r>
          </a:p>
          <a:p>
            <a:pPr algn="just">
              <a:tabLst>
                <a:tab pos="5941060" algn="l"/>
              </a:tabLst>
            </a:pPr>
            <a:endParaRPr lang="en-GB" b="1">
              <a:latin typeface="Open Sans" panose="020B0606030504020204" pitchFamily="34" charset="0"/>
              <a:ea typeface="Calibri" panose="020F0502020204030204" pitchFamily="34" charset="0"/>
              <a:cs typeface="Arial" panose="020B0604020202020204" pitchFamily="34" charset="0"/>
            </a:endParaRPr>
          </a:p>
          <a:p>
            <a:pPr algn="just">
              <a:tabLst>
                <a:tab pos="5941060" algn="l"/>
              </a:tabLst>
            </a:pPr>
            <a:r>
              <a:rPr lang="en-GB" sz="1800" b="1">
                <a:effectLst/>
                <a:latin typeface="Open Sans" panose="020B0606030504020204" pitchFamily="34" charset="0"/>
                <a:ea typeface="Calibri" panose="020F0502020204030204" pitchFamily="34" charset="0"/>
                <a:cs typeface="Arial" panose="020B0604020202020204" pitchFamily="34" charset="0"/>
              </a:rPr>
              <a:t>Step 3. </a:t>
            </a:r>
            <a:r>
              <a:rPr lang="en-GB" sz="1800">
                <a:effectLst/>
                <a:latin typeface="Open Sans" panose="020B0606030504020204" pitchFamily="34" charset="0"/>
                <a:ea typeface="Calibri" panose="020F0502020204030204" pitchFamily="34" charset="0"/>
                <a:cs typeface="Arial" panose="020B0604020202020204" pitchFamily="34" charset="0"/>
              </a:rPr>
              <a:t>Build the category of frequency for each of the 3 groups: </a:t>
            </a:r>
          </a:p>
          <a:p>
            <a:pPr marL="342900" indent="-342900" algn="just">
              <a:buAutoNum type="arabicPeriod"/>
              <a:tabLst>
                <a:tab pos="5941060" algn="l"/>
              </a:tabLst>
            </a:pPr>
            <a:r>
              <a:rPr lang="en-GB" sz="1800">
                <a:effectLst/>
                <a:latin typeface="Open Sans" panose="020B0606030504020204" pitchFamily="34" charset="0"/>
                <a:ea typeface="Calibri" panose="020F0502020204030204" pitchFamily="34" charset="0"/>
                <a:cs typeface="Open Sans" panose="020B0606030504020204" pitchFamily="34" charset="0"/>
              </a:rPr>
              <a:t>=  0 times (never consumed)</a:t>
            </a:r>
          </a:p>
          <a:p>
            <a:pPr marL="342900" indent="-342900" algn="just">
              <a:buAutoNum type="arabicPeriod"/>
              <a:tabLst>
                <a:tab pos="5941060" algn="l"/>
              </a:tabLst>
            </a:pPr>
            <a:r>
              <a:rPr lang="en-GB" sz="1800">
                <a:effectLst/>
                <a:latin typeface="Open Sans" panose="020B0606030504020204" pitchFamily="34" charset="0"/>
                <a:ea typeface="Calibri" panose="020F0502020204030204" pitchFamily="34" charset="0"/>
                <a:cs typeface="Open Sans" panose="020B0606030504020204" pitchFamily="34" charset="0"/>
              </a:rPr>
              <a:t>= 1-6 times (sometimes consumed)</a:t>
            </a:r>
          </a:p>
          <a:p>
            <a:pPr marL="342900" lvl="0" indent="-342900" algn="just">
              <a:buFont typeface="+mj-lt"/>
              <a:buAutoNum type="arabicPeriod"/>
              <a:tabLst>
                <a:tab pos="5941060" algn="l"/>
              </a:tabLst>
            </a:pPr>
            <a:r>
              <a:rPr lang="en-GB" sz="1800">
                <a:effectLst/>
                <a:latin typeface="Open Sans" panose="020B0606030504020204" pitchFamily="34" charset="0"/>
                <a:ea typeface="Calibri" panose="020F0502020204030204" pitchFamily="34" charset="0"/>
                <a:cs typeface="Open Sans" panose="020B0606030504020204" pitchFamily="34" charset="0"/>
              </a:rPr>
              <a:t>= 7 or more times (consumed at least 7 times)</a:t>
            </a:r>
          </a:p>
        </p:txBody>
      </p:sp>
    </p:spTree>
    <p:extLst>
      <p:ext uri="{BB962C8B-B14F-4D97-AF65-F5344CB8AC3E}">
        <p14:creationId xmlns:p14="http://schemas.microsoft.com/office/powerpoint/2010/main" val="1371530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The FCS and FCS-N Module(s) </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550790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Scripts</a:t>
            </a: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207767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GITHUB</a:t>
            </a:r>
          </a:p>
        </p:txBody>
      </p:sp>
      <p:sp>
        <p:nvSpPr>
          <p:cNvPr id="6" name="TextBox 5">
            <a:extLst>
              <a:ext uri="{FF2B5EF4-FFF2-40B4-BE49-F238E27FC236}">
                <a16:creationId xmlns:a16="http://schemas.microsoft.com/office/drawing/2014/main" id="{EB9ACE82-5EB1-4EF7-A52A-9658BDC06B8F}"/>
              </a:ext>
            </a:extLst>
          </p:cNvPr>
          <p:cNvSpPr txBox="1"/>
          <p:nvPr/>
        </p:nvSpPr>
        <p:spPr>
          <a:xfrm>
            <a:off x="10234596" y="6363943"/>
            <a:ext cx="1957403"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GitHub WFP RAM</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p>
        </p:txBody>
      </p:sp>
      <p:cxnSp>
        <p:nvCxnSpPr>
          <p:cNvPr id="7" name="Straight Arrow Connector 6">
            <a:extLst>
              <a:ext uri="{FF2B5EF4-FFF2-40B4-BE49-F238E27FC236}">
                <a16:creationId xmlns:a16="http://schemas.microsoft.com/office/drawing/2014/main" id="{B263832D-551F-4C8F-A76F-E6BFD8B6F8F3}"/>
              </a:ext>
            </a:extLst>
          </p:cNvPr>
          <p:cNvCxnSpPr>
            <a:cxnSpLocks/>
          </p:cNvCxnSpPr>
          <p:nvPr/>
        </p:nvCxnSpPr>
        <p:spPr>
          <a:xfrm>
            <a:off x="8533735" y="6584433"/>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9B1C4202-C9D2-4169-922D-3A369043400C}"/>
              </a:ext>
            </a:extLst>
          </p:cNvPr>
          <p:cNvSpPr txBox="1"/>
          <p:nvPr/>
        </p:nvSpPr>
        <p:spPr>
          <a:xfrm>
            <a:off x="4848447" y="6377055"/>
            <a:ext cx="3685289"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SPSS, STATA and R scripts on </a:t>
            </a:r>
          </a:p>
        </p:txBody>
      </p:sp>
      <p:pic>
        <p:nvPicPr>
          <p:cNvPr id="11" name="Picture 10">
            <a:extLst>
              <a:ext uri="{FF2B5EF4-FFF2-40B4-BE49-F238E27FC236}">
                <a16:creationId xmlns:a16="http://schemas.microsoft.com/office/drawing/2014/main" id="{D80DBFA5-A08D-7F6E-E6DD-8F5579015139}"/>
              </a:ext>
            </a:extLst>
          </p:cNvPr>
          <p:cNvPicPr>
            <a:picLocks noChangeAspect="1"/>
          </p:cNvPicPr>
          <p:nvPr/>
        </p:nvPicPr>
        <p:blipFill rotWithShape="1">
          <a:blip r:embed="rId4"/>
          <a:srcRect b="20245"/>
          <a:stretch/>
        </p:blipFill>
        <p:spPr>
          <a:xfrm>
            <a:off x="717181" y="1273631"/>
            <a:ext cx="8768121" cy="5179627"/>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1246173" y="2857123"/>
            <a:ext cx="1653118" cy="203886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8846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 GITHUB</a:t>
            </a:r>
          </a:p>
        </p:txBody>
      </p:sp>
      <p:sp>
        <p:nvSpPr>
          <p:cNvPr id="6" name="TextBox 5">
            <a:extLst>
              <a:ext uri="{FF2B5EF4-FFF2-40B4-BE49-F238E27FC236}">
                <a16:creationId xmlns:a16="http://schemas.microsoft.com/office/drawing/2014/main" id="{EB9ACE82-5EB1-4EF7-A52A-9658BDC06B8F}"/>
              </a:ext>
            </a:extLst>
          </p:cNvPr>
          <p:cNvSpPr txBox="1"/>
          <p:nvPr/>
        </p:nvSpPr>
        <p:spPr>
          <a:xfrm>
            <a:off x="10234596" y="6363943"/>
            <a:ext cx="1957403"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GitHub WFP RAM</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p>
        </p:txBody>
      </p:sp>
      <p:cxnSp>
        <p:nvCxnSpPr>
          <p:cNvPr id="7" name="Straight Arrow Connector 6">
            <a:extLst>
              <a:ext uri="{FF2B5EF4-FFF2-40B4-BE49-F238E27FC236}">
                <a16:creationId xmlns:a16="http://schemas.microsoft.com/office/drawing/2014/main" id="{B263832D-551F-4C8F-A76F-E6BFD8B6F8F3}"/>
              </a:ext>
            </a:extLst>
          </p:cNvPr>
          <p:cNvCxnSpPr>
            <a:cxnSpLocks/>
          </p:cNvCxnSpPr>
          <p:nvPr/>
        </p:nvCxnSpPr>
        <p:spPr>
          <a:xfrm>
            <a:off x="8533735" y="6584433"/>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9B1C4202-C9D2-4169-922D-3A369043400C}"/>
              </a:ext>
            </a:extLst>
          </p:cNvPr>
          <p:cNvSpPr txBox="1"/>
          <p:nvPr/>
        </p:nvSpPr>
        <p:spPr>
          <a:xfrm>
            <a:off x="4848447" y="6377055"/>
            <a:ext cx="3685289"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SPSS, STATA and R scripts on </a:t>
            </a:r>
          </a:p>
        </p:txBody>
      </p:sp>
      <p:pic>
        <p:nvPicPr>
          <p:cNvPr id="3" name="Picture 2">
            <a:extLst>
              <a:ext uri="{FF2B5EF4-FFF2-40B4-BE49-F238E27FC236}">
                <a16:creationId xmlns:a16="http://schemas.microsoft.com/office/drawing/2014/main" id="{16423D39-BD0E-99D6-4028-217309CD0E29}"/>
              </a:ext>
            </a:extLst>
          </p:cNvPr>
          <p:cNvPicPr>
            <a:picLocks noChangeAspect="1"/>
          </p:cNvPicPr>
          <p:nvPr/>
        </p:nvPicPr>
        <p:blipFill rotWithShape="1">
          <a:blip r:embed="rId5"/>
          <a:srcRect t="21679" r="29053"/>
          <a:stretch/>
        </p:blipFill>
        <p:spPr>
          <a:xfrm>
            <a:off x="2075935" y="1242552"/>
            <a:ext cx="6941065" cy="5063546"/>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2810417" y="2852025"/>
            <a:ext cx="1957402" cy="352503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460236"/>
      </p:ext>
    </p:extLst>
  </p:cSld>
  <p:clrMapOvr>
    <a:masterClrMapping/>
  </p:clrMapOvr>
  <p:extLst>
    <p:ext uri="{6950BFC3-D8DA-4A85-94F7-54DA5524770B}">
      <p188:commentRel xmlns:p188="http://schemas.microsoft.com/office/powerpoint/2018/8/main" r:id="rId3"/>
    </p:ext>
  </p:extLs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CD40D6-24AA-5F6D-4002-07D127245851}"/>
              </a:ext>
            </a:extLst>
          </p:cNvPr>
          <p:cNvPicPr>
            <a:picLocks noChangeAspect="1"/>
          </p:cNvPicPr>
          <p:nvPr/>
        </p:nvPicPr>
        <p:blipFill>
          <a:blip r:embed="rId3"/>
          <a:stretch>
            <a:fillRect/>
          </a:stretch>
        </p:blipFill>
        <p:spPr>
          <a:xfrm>
            <a:off x="2080438" y="1259456"/>
            <a:ext cx="6897757" cy="5598543"/>
          </a:xfrm>
          <a:prstGeom prst="rect">
            <a:avLst/>
          </a:prstGeom>
        </p:spPr>
      </p:pic>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FCS-N: GITHUB</a:t>
            </a:r>
          </a:p>
        </p:txBody>
      </p:sp>
      <p:sp>
        <p:nvSpPr>
          <p:cNvPr id="6" name="TextBox 5">
            <a:extLst>
              <a:ext uri="{FF2B5EF4-FFF2-40B4-BE49-F238E27FC236}">
                <a16:creationId xmlns:a16="http://schemas.microsoft.com/office/drawing/2014/main" id="{EB9ACE82-5EB1-4EF7-A52A-9658BDC06B8F}"/>
              </a:ext>
            </a:extLst>
          </p:cNvPr>
          <p:cNvSpPr txBox="1"/>
          <p:nvPr/>
        </p:nvSpPr>
        <p:spPr>
          <a:xfrm>
            <a:off x="10234596" y="6363943"/>
            <a:ext cx="1957403"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GitHub WFP RAM</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p>
        </p:txBody>
      </p:sp>
      <p:cxnSp>
        <p:nvCxnSpPr>
          <p:cNvPr id="7" name="Straight Arrow Connector 6">
            <a:extLst>
              <a:ext uri="{FF2B5EF4-FFF2-40B4-BE49-F238E27FC236}">
                <a16:creationId xmlns:a16="http://schemas.microsoft.com/office/drawing/2014/main" id="{B263832D-551F-4C8F-A76F-E6BFD8B6F8F3}"/>
              </a:ext>
            </a:extLst>
          </p:cNvPr>
          <p:cNvCxnSpPr>
            <a:cxnSpLocks/>
          </p:cNvCxnSpPr>
          <p:nvPr/>
        </p:nvCxnSpPr>
        <p:spPr>
          <a:xfrm>
            <a:off x="8533735" y="6584433"/>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9B1C4202-C9D2-4169-922D-3A369043400C}"/>
              </a:ext>
            </a:extLst>
          </p:cNvPr>
          <p:cNvSpPr txBox="1"/>
          <p:nvPr/>
        </p:nvSpPr>
        <p:spPr>
          <a:xfrm>
            <a:off x="4848447" y="6377055"/>
            <a:ext cx="3685289"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SPSS, STATA and R scripts on </a:t>
            </a:r>
          </a:p>
        </p:txBody>
      </p:sp>
      <p:sp>
        <p:nvSpPr>
          <p:cNvPr id="4" name="Rectangle 3">
            <a:extLst>
              <a:ext uri="{FF2B5EF4-FFF2-40B4-BE49-F238E27FC236}">
                <a16:creationId xmlns:a16="http://schemas.microsoft.com/office/drawing/2014/main" id="{2A9B5B64-AB6D-4A15-8007-03B93B3556D1}"/>
              </a:ext>
            </a:extLst>
          </p:cNvPr>
          <p:cNvSpPr/>
          <p:nvPr/>
        </p:nvSpPr>
        <p:spPr>
          <a:xfrm>
            <a:off x="2313352" y="2509656"/>
            <a:ext cx="1653118" cy="203886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6860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Reporting</a:t>
            </a: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6787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REPORTING EXAMPLE (1) </a:t>
            </a: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717181" y="1892264"/>
            <a:ext cx="4719485" cy="2345439"/>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r>
              <a:rPr lang="en-US" sz="1800">
                <a:solidFill>
                  <a:schemeClr val="accent1"/>
                </a:solidFill>
              </a:rPr>
              <a:t>“</a:t>
            </a:r>
            <a:r>
              <a:rPr lang="en-GB" sz="1800">
                <a:solidFill>
                  <a:schemeClr val="accent1"/>
                </a:solidFill>
              </a:rPr>
              <a:t>Looking at the average days of consumption by food group, the consumption of all food groups increased marginally after assistance.</a:t>
            </a:r>
          </a:p>
          <a:p>
            <a:endParaRPr lang="en-GB" sz="1800">
              <a:solidFill>
                <a:schemeClr val="accent1"/>
              </a:solidFill>
            </a:endParaRPr>
          </a:p>
          <a:p>
            <a:r>
              <a:rPr lang="en-GB" sz="1800">
                <a:solidFill>
                  <a:schemeClr val="accent1"/>
                </a:solidFill>
              </a:rPr>
              <a:t>Notably, households increased consumption of pulses, oil and dairy.”</a:t>
            </a:r>
            <a:endParaRPr lang="fr-FR" sz="1800">
              <a:solidFill>
                <a:schemeClr val="accent1"/>
              </a:solidFill>
            </a:endParaRPr>
          </a:p>
        </p:txBody>
      </p:sp>
      <p:graphicFrame>
        <p:nvGraphicFramePr>
          <p:cNvPr id="4" name="Chart 3">
            <a:extLst>
              <a:ext uri="{FF2B5EF4-FFF2-40B4-BE49-F238E27FC236}">
                <a16:creationId xmlns:a16="http://schemas.microsoft.com/office/drawing/2014/main" id="{D1223F3A-957B-14A2-98D8-EC3B5C005BCC}"/>
              </a:ext>
            </a:extLst>
          </p:cNvPr>
          <p:cNvGraphicFramePr>
            <a:graphicFrameLocks/>
          </p:cNvGraphicFramePr>
          <p:nvPr/>
        </p:nvGraphicFramePr>
        <p:xfrm>
          <a:off x="6528620" y="1378973"/>
          <a:ext cx="4719484" cy="39501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0729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REPORTING EXAMPLE (2) </a:t>
            </a: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818914" y="1616961"/>
            <a:ext cx="4087383" cy="3624078"/>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r>
              <a:rPr lang="en-US" sz="1800">
                <a:solidFill>
                  <a:schemeClr val="accent1"/>
                </a:solidFill>
              </a:rPr>
              <a:t>“Analysis results of the FCS indicate that one in three households have inadequate food consumption levels. </a:t>
            </a:r>
            <a:endParaRPr lang="fr-FR" sz="1800">
              <a:solidFill>
                <a:schemeClr val="accent1"/>
              </a:solidFill>
            </a:endParaRPr>
          </a:p>
          <a:p>
            <a:r>
              <a:rPr lang="en-US" sz="1800">
                <a:solidFill>
                  <a:schemeClr val="accent1"/>
                </a:solidFill>
              </a:rPr>
              <a:t> </a:t>
            </a:r>
            <a:endParaRPr lang="fr-FR" sz="1800">
              <a:solidFill>
                <a:schemeClr val="accent1"/>
              </a:solidFill>
            </a:endParaRPr>
          </a:p>
          <a:p>
            <a:r>
              <a:rPr lang="en-US" sz="1800">
                <a:solidFill>
                  <a:schemeClr val="accent1"/>
                </a:solidFill>
              </a:rPr>
              <a:t>A higher proportion of male-headed households have inadequate food consumption, an 8-percentage point difference compared to female-headed households (39% and 31%, respectively).</a:t>
            </a:r>
            <a:r>
              <a:rPr lang="en-GB" sz="1800">
                <a:solidFill>
                  <a:schemeClr val="accent1"/>
                </a:solidFill>
              </a:rPr>
              <a:t> “</a:t>
            </a:r>
            <a:endParaRPr lang="fr-FR" sz="1800">
              <a:solidFill>
                <a:schemeClr val="accent1"/>
              </a:solidFill>
            </a:endParaRPr>
          </a:p>
        </p:txBody>
      </p:sp>
      <p:graphicFrame>
        <p:nvGraphicFramePr>
          <p:cNvPr id="4" name="Chart 3">
            <a:extLst>
              <a:ext uri="{FF2B5EF4-FFF2-40B4-BE49-F238E27FC236}">
                <a16:creationId xmlns:a16="http://schemas.microsoft.com/office/drawing/2014/main" id="{BEAFF8E7-EA0B-A089-9618-F3E454E9B37E}"/>
              </a:ext>
            </a:extLst>
          </p:cNvPr>
          <p:cNvGraphicFramePr/>
          <p:nvPr>
            <p:extLst>
              <p:ext uri="{D42A27DB-BD31-4B8C-83A1-F6EECF244321}">
                <p14:modId xmlns:p14="http://schemas.microsoft.com/office/powerpoint/2010/main" val="33768917"/>
              </p:ext>
            </p:extLst>
          </p:nvPr>
        </p:nvGraphicFramePr>
        <p:xfrm>
          <a:off x="5722374" y="1622813"/>
          <a:ext cx="5427408" cy="36669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54730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food sources</a:t>
            </a:r>
          </a:p>
        </p:txBody>
      </p:sp>
      <p:sp>
        <p:nvSpPr>
          <p:cNvPr id="3" name="Text Box 28">
            <a:extLst>
              <a:ext uri="{FF2B5EF4-FFF2-40B4-BE49-F238E27FC236}">
                <a16:creationId xmlns:a16="http://schemas.microsoft.com/office/drawing/2014/main" id="{939DB375-A5E5-F238-FB08-0C55296B7655}"/>
              </a:ext>
            </a:extLst>
          </p:cNvPr>
          <p:cNvSpPr txBox="1">
            <a:spLocks noChangeArrowheads="1"/>
          </p:cNvSpPr>
          <p:nvPr/>
        </p:nvSpPr>
        <p:spPr bwMode="auto">
          <a:xfrm>
            <a:off x="6717059" y="1823349"/>
            <a:ext cx="4304902" cy="4318235"/>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p>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“Analysis results of the main sources of food indicate that 68% of households acquired their food through cash purchases, followed by gifts from family and friends, purchases on credit and assistance.</a:t>
            </a:r>
            <a:endParaRPr lang="fr-FR">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p>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endParaRPr lang="fr-FR">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p>
            <a:r>
              <a:rPr lang="en-US">
                <a:solidFill>
                  <a:schemeClr val="accent1"/>
                </a:solidFill>
                <a:latin typeface="Open Sans" panose="020B0606030504020204" pitchFamily="34" charset="0"/>
                <a:cs typeface="Arial" panose="020B0604020202020204" pitchFamily="34" charset="0"/>
              </a:rPr>
              <a:t>While in this case, there are many cash purchases, it should be noted that much of the cash was likely to have come from remittances, as 36% of the population are relying on remittances as the main income source (followed by non-agricultural wage </a:t>
            </a:r>
            <a:r>
              <a:rPr lang="en-GB">
                <a:solidFill>
                  <a:schemeClr val="accent1"/>
                </a:solidFill>
                <a:latin typeface="Open Sans" panose="020B0606030504020204" pitchFamily="34" charset="0"/>
                <a:cs typeface="Arial" panose="020B0604020202020204" pitchFamily="34" charset="0"/>
              </a:rPr>
              <a:t>labour</a:t>
            </a:r>
            <a:r>
              <a:rPr lang="en-US">
                <a:solidFill>
                  <a:schemeClr val="accent1"/>
                </a:solidFill>
                <a:latin typeface="Open Sans" panose="020B0606030504020204" pitchFamily="34" charset="0"/>
                <a:cs typeface="Arial" panose="020B0604020202020204" pitchFamily="34" charset="0"/>
              </a:rPr>
              <a:t> at 23% and salaried work at 21%. “</a:t>
            </a:r>
            <a:endParaRPr lang="fr-FR">
              <a:solidFill>
                <a:schemeClr val="accent1"/>
              </a:solidFill>
              <a:latin typeface="Open Sans" panose="020B0606030504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9ED8A071-E7F8-FE37-2196-58FF4AAE482F}"/>
              </a:ext>
            </a:extLst>
          </p:cNvPr>
          <p:cNvGraphicFramePr/>
          <p:nvPr>
            <p:extLst>
              <p:ext uri="{D42A27DB-BD31-4B8C-83A1-F6EECF244321}">
                <p14:modId xmlns:p14="http://schemas.microsoft.com/office/powerpoint/2010/main" val="2961548440"/>
              </p:ext>
            </p:extLst>
          </p:nvPr>
        </p:nvGraphicFramePr>
        <p:xfrm>
          <a:off x="1270818" y="2036108"/>
          <a:ext cx="4825181" cy="2870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79478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4059A966-918B-65A5-6C23-A1DEDE7E0583}"/>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Food consumption score </a:t>
            </a:r>
            <a:br>
              <a:rPr lang="en-GB" sz="3600" b="0" kern="1400" spc="230">
                <a:solidFill>
                  <a:schemeClr val="tx1"/>
                </a:solidFill>
                <a:latin typeface="HALDEN SOLID"/>
                <a:ea typeface="Open Sans Extrabold"/>
                <a:cs typeface="Open Sans Extrabold"/>
              </a:rPr>
            </a:br>
            <a:r>
              <a:rPr lang="en-GB" sz="3600" b="0" kern="1400" spc="230">
                <a:solidFill>
                  <a:schemeClr val="tx1"/>
                </a:solidFill>
                <a:latin typeface="HALDEN SOLID"/>
                <a:ea typeface="Open Sans Extrabold"/>
                <a:cs typeface="Open Sans Extrabold"/>
              </a:rPr>
              <a:t>Nutritional quality analysis </a:t>
            </a:r>
          </a:p>
        </p:txBody>
      </p:sp>
      <p:sp>
        <p:nvSpPr>
          <p:cNvPr id="9" name="Content Placeholder 8">
            <a:extLst>
              <a:ext uri="{FF2B5EF4-FFF2-40B4-BE49-F238E27FC236}">
                <a16:creationId xmlns:a16="http://schemas.microsoft.com/office/drawing/2014/main" id="{FE2709E6-030B-C9C2-E0B8-C4D25ADC2142}"/>
              </a:ext>
            </a:extLst>
          </p:cNvPr>
          <p:cNvSpPr>
            <a:spLocks noGrp="1"/>
          </p:cNvSpPr>
          <p:nvPr>
            <p:ph idx="1"/>
          </p:nvPr>
        </p:nvSpPr>
        <p:spPr>
          <a:xfrm>
            <a:off x="653681" y="1881841"/>
            <a:ext cx="5442319" cy="4532617"/>
          </a:xfrm>
          <a:solidFill>
            <a:schemeClr val="accent5"/>
          </a:solidFill>
          <a:ln w="9525">
            <a:noFill/>
            <a:miter lim="800000"/>
            <a:headEnd/>
            <a:tailEnd/>
          </a:ln>
        </p:spPr>
        <p:txBody>
          <a:bodyPr rot="0" vert="horz" wrap="square" lIns="91440" tIns="45720" rIns="91440" bIns="45720" anchor="t" anchorCtr="0">
            <a:noAutofit/>
          </a:bodyPr>
          <a:lstStyle/>
          <a:p>
            <a:pPr marL="0" indent="0">
              <a:buNone/>
            </a:pPr>
            <a:r>
              <a:rPr lang="en-US" sz="1800">
                <a:solidFill>
                  <a:schemeClr val="accent1"/>
                </a:solidFill>
                <a:latin typeface="Open Sans" panose="020B0606030504020204" pitchFamily="34" charset="0"/>
                <a:cs typeface="Arial" panose="020B0604020202020204" pitchFamily="34" charset="0"/>
              </a:rPr>
              <a:t>“When looking at the number of days that food groups were consumed by households with acceptable vs. inadequate food consumption levels, it is apparent that households with acceptable food consumption tend to eat more flesh meat, eggs, dairy, pulses, dark green leafy vegetables, and orange vegetables. Meanwhile, there are no differences between average consumption of organ meat, fish, and orange (vitamin-A rich) fruits.</a:t>
            </a:r>
          </a:p>
          <a:p>
            <a:pPr marL="0" indent="0">
              <a:buNone/>
            </a:pPr>
            <a:endParaRPr lang="en-US" sz="1800">
              <a:solidFill>
                <a:schemeClr val="accent1"/>
              </a:solidFill>
              <a:latin typeface="Open Sans" panose="020B0606030504020204" pitchFamily="34" charset="0"/>
              <a:cs typeface="Arial" panose="020B0604020202020204" pitchFamily="34" charset="0"/>
            </a:endParaRPr>
          </a:p>
          <a:p>
            <a:pPr marL="0" indent="0">
              <a:buNone/>
            </a:pPr>
            <a:r>
              <a:rPr lang="en-US" sz="1800">
                <a:solidFill>
                  <a:schemeClr val="accent1"/>
                </a:solidFill>
                <a:latin typeface="Open Sans" panose="020B0606030504020204" pitchFamily="34" charset="0"/>
                <a:cs typeface="Arial" panose="020B0604020202020204" pitchFamily="34" charset="0"/>
              </a:rPr>
              <a:t>Nevertheless, consumption levels of Hem-iron-rich foods shows a concerning situation for most households, both with inadequate and adequate food consumption levels.”</a:t>
            </a:r>
            <a:endParaRPr lang="fr-FR" sz="1800">
              <a:solidFill>
                <a:schemeClr val="accent1"/>
              </a:solidFill>
              <a:latin typeface="Open Sans" panose="020B060603050402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04935204-E9D5-5F2C-5617-A49C1B7F2DD1}"/>
              </a:ext>
            </a:extLst>
          </p:cNvPr>
          <p:cNvGraphicFramePr/>
          <p:nvPr>
            <p:extLst>
              <p:ext uri="{D42A27DB-BD31-4B8C-83A1-F6EECF244321}">
                <p14:modId xmlns:p14="http://schemas.microsoft.com/office/powerpoint/2010/main" val="1277988362"/>
              </p:ext>
            </p:extLst>
          </p:nvPr>
        </p:nvGraphicFramePr>
        <p:xfrm>
          <a:off x="6887182" y="1881841"/>
          <a:ext cx="4270443" cy="45326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49612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Available Resources </a:t>
            </a:r>
            <a:endParaRPr lang="en-GB" b="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5125621"/>
      </p:ext>
    </p:extLst>
  </p:cSld>
  <p:clrMapOvr>
    <a:masterClrMapping/>
  </p:clrMapOvr>
</p:sld>
</file>

<file path=ppt/theme/theme1.xml><?xml version="1.0" encoding="utf-8"?>
<a:theme xmlns:a="http://schemas.openxmlformats.org/drawingml/2006/main" name="Theme2">
  <a:themeElements>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2.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3.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4.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9256dcf-74b5-4e0f-b2ab-e17546be8a80">
      <Terms xmlns="http://schemas.microsoft.com/office/infopath/2007/PartnerControls"/>
    </lcf76f155ced4ddcb4097134ff3c332f>
    <TaxCatchAll xmlns="3940b711-dc1d-4235-b0a5-48d487f0d3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EC5AEA005F3944B5281CE0F7F3B6DF" ma:contentTypeVersion="18" ma:contentTypeDescription="Create a new document." ma:contentTypeScope="" ma:versionID="ad2f6bf157231b83579321204f69ffe0">
  <xsd:schema xmlns:xsd="http://www.w3.org/2001/XMLSchema" xmlns:xs="http://www.w3.org/2001/XMLSchema" xmlns:p="http://schemas.microsoft.com/office/2006/metadata/properties" xmlns:ns2="49256dcf-74b5-4e0f-b2ab-e17546be8a80" xmlns:ns3="3940b711-dc1d-4235-b0a5-48d487f0d3b9" targetNamespace="http://schemas.microsoft.com/office/2006/metadata/properties" ma:root="true" ma:fieldsID="e944df982cebb5615fc5ff0a850bebfa" ns2:_="" ns3:_="">
    <xsd:import namespace="49256dcf-74b5-4e0f-b2ab-e17546be8a80"/>
    <xsd:import namespace="3940b711-dc1d-4235-b0a5-48d487f0d3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56dcf-74b5-4e0f-b2ab-e17546be8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40b711-dc1d-4235-b0a5-48d487f0d3b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7c2faf-511a-483c-a677-1ab92e51de83}" ma:internalName="TaxCatchAll" ma:showField="CatchAllData" ma:web="3940b711-dc1d-4235-b0a5-48d487f0d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3AC776-BB22-46C6-94CA-DE5319E32815}">
  <ds:schemaRefs>
    <ds:schemaRef ds:uri="http://schemas.microsoft.com/sharepoint/v3/contenttype/forms"/>
  </ds:schemaRefs>
</ds:datastoreItem>
</file>

<file path=customXml/itemProps2.xml><?xml version="1.0" encoding="utf-8"?>
<ds:datastoreItem xmlns:ds="http://schemas.openxmlformats.org/officeDocument/2006/customXml" ds:itemID="{7144BB7B-CE34-4D68-9B7C-68D737AEA431}">
  <ds:schemaRefs>
    <ds:schemaRef ds:uri="3940b711-dc1d-4235-b0a5-48d487f0d3b9"/>
    <ds:schemaRef ds:uri="49256dcf-74b5-4e0f-b2ab-e17546be8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1869BCE-61B1-4640-A0DB-48C3D4BBAFCC}">
  <ds:schemaRefs>
    <ds:schemaRef ds:uri="3940b711-dc1d-4235-b0a5-48d487f0d3b9"/>
    <ds:schemaRef ds:uri="49256dcf-74b5-4e0f-b2ab-e17546be8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12147</Words>
  <Application>Microsoft Office PowerPoint</Application>
  <PresentationFormat>Widescreen</PresentationFormat>
  <Paragraphs>1382</Paragraphs>
  <Slides>102</Slides>
  <Notes>81</Notes>
  <HiddenSlides>7</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102</vt:i4>
      </vt:variant>
    </vt:vector>
  </HeadingPairs>
  <TitlesOfParts>
    <vt:vector size="114" baseType="lpstr">
      <vt:lpstr>Arial</vt:lpstr>
      <vt:lpstr>Arial Bold</vt:lpstr>
      <vt:lpstr>Calibri</vt:lpstr>
      <vt:lpstr>Courier New</vt:lpstr>
      <vt:lpstr>Garamond, and MS Serif </vt:lpstr>
      <vt:lpstr>HALDEN SOLID</vt:lpstr>
      <vt:lpstr>Open Sans</vt:lpstr>
      <vt:lpstr>Open Sans Extrabold</vt:lpstr>
      <vt:lpstr>Times New Roman</vt:lpstr>
      <vt:lpstr>Verdana</vt:lpstr>
      <vt:lpstr>Wingdings</vt:lpstr>
      <vt:lpstr>Theme2</vt:lpstr>
      <vt:lpstr>PowerPoint Presentation</vt:lpstr>
      <vt:lpstr>AUDIENCE  </vt:lpstr>
      <vt:lpstr>PowerPoint Presentation</vt:lpstr>
      <vt:lpstr>FCS/FCS-N: training instructions 1</vt:lpstr>
      <vt:lpstr>FCS: What is it? </vt:lpstr>
      <vt:lpstr>FCS-N: What is it? </vt:lpstr>
      <vt:lpstr>FCS/FCS-N: Definitions</vt:lpstr>
      <vt:lpstr>FCS &amp; FCS-N: USEs OF the(se) indicator(s)</vt:lpstr>
      <vt:lpstr>PowerPoint Presentation</vt:lpstr>
      <vt:lpstr>FCS/FCS-N: training instructions 2</vt:lpstr>
      <vt:lpstr>Fcs MODULE</vt:lpstr>
      <vt:lpstr>Fcs-N MODULE </vt:lpstr>
      <vt:lpstr>PowerPoint Presentation</vt:lpstr>
      <vt:lpstr>Fcs-N  MODULE</vt:lpstr>
      <vt:lpstr>Fcs-N MODULE (Cont.)</vt:lpstr>
      <vt:lpstr>FCS-N: lookouts </vt:lpstr>
      <vt:lpstr>FCS/FCS-N: training instructions 3</vt:lpstr>
      <vt:lpstr>Fcs/FCS-N MODULE(S): MAIN QUESTION</vt:lpstr>
      <vt:lpstr>Fcs/FCS-N MODULE(S): MAIN QUESTION (continued) </vt:lpstr>
      <vt:lpstr>Fcs/FCS-N MODULE(S): Secondary QUESTION</vt:lpstr>
      <vt:lpstr>Fcs/FCS-N MODULE(S): food sources</vt:lpstr>
      <vt:lpstr>PowerPoint Presentation</vt:lpstr>
      <vt:lpstr>Fcs/FCS-N MODULES: training instructions 4</vt:lpstr>
      <vt:lpstr>Food group 1: Staple Foods </vt:lpstr>
      <vt:lpstr>Food group 2: Pulses/Legumes, nuts &amp; Seeds</vt:lpstr>
      <vt:lpstr>Food group 3: dairy</vt:lpstr>
      <vt:lpstr>Food group 4: meat, fish, eggs</vt:lpstr>
      <vt:lpstr>Fcs-N subgroupS: Flesh meat, Organ meat, fish, eggs</vt:lpstr>
      <vt:lpstr>Food group 5: Vegetables &amp; leaves</vt:lpstr>
      <vt:lpstr>Fcs-N subgroup: orange (vitamin-A-rich) vegetables</vt:lpstr>
      <vt:lpstr>Fcs-N subgroup: Dark green Leafy vegetables</vt:lpstr>
      <vt:lpstr>Fcs Food group 6: fruits</vt:lpstr>
      <vt:lpstr>Fcs-N subgroup: Orange (Vitamin-A rich) Fruits</vt:lpstr>
      <vt:lpstr>Fcs Food group 7: OILs and fats</vt:lpstr>
      <vt:lpstr>Fcs Food group 8: Sugar &amp; sweets</vt:lpstr>
      <vt:lpstr>Fcs Food group 9: condiments &amp; spices </vt:lpstr>
      <vt:lpstr>PowerPoint Presentation</vt:lpstr>
      <vt:lpstr>PowerPoint Presentation</vt:lpstr>
      <vt:lpstr>FCS: food sources – Own Production</vt:lpstr>
      <vt:lpstr>FCS: food sources – Fishing &amp; Hunting</vt:lpstr>
      <vt:lpstr>FCS: food sources – Gathering</vt:lpstr>
      <vt:lpstr>FCS: food sources – Loan/Borrow</vt:lpstr>
      <vt:lpstr>FCS: food sources – Purchase with Cash</vt:lpstr>
      <vt:lpstr>FCS: food sources – Purchase on Credit</vt:lpstr>
      <vt:lpstr>FCS: food sources – Begging or Scavenging</vt:lpstr>
      <vt:lpstr>FCS: food sources – Trade/Barter</vt:lpstr>
      <vt:lpstr>FCS: food sources – Gift</vt:lpstr>
      <vt:lpstr>FCS: food sources – food Assistance</vt:lpstr>
      <vt:lpstr>PowerPoint Presentation</vt:lpstr>
      <vt:lpstr>Fcs/FCS-N MODULE(S): how to ask</vt:lpstr>
      <vt:lpstr>Fcs/FCS-N MODULE(S): how to ask</vt:lpstr>
      <vt:lpstr>Fcs/FCS-N MODULE(S): how to ask</vt:lpstr>
      <vt:lpstr>Fcs/FCS-N MODULE(S): how to ask</vt:lpstr>
      <vt:lpstr>Fcs/FCS-N: training instructions 5</vt:lpstr>
      <vt:lpstr>Small quantities - cut-offs for condiments</vt:lpstr>
      <vt:lpstr>Small quantities - cut-offs for condiments</vt:lpstr>
      <vt:lpstr>PowerPoint Presentation</vt:lpstr>
      <vt:lpstr>PROBING examples </vt:lpstr>
      <vt:lpstr>PROBING examples </vt:lpstr>
      <vt:lpstr>FCS/FCS-N: data quality checks</vt:lpstr>
      <vt:lpstr>Enumerator’s notes </vt:lpstr>
      <vt:lpstr>FCS-N: lookouts </vt:lpstr>
      <vt:lpstr>FCS-N: lookouts</vt:lpstr>
      <vt:lpstr>Fcs/FCS-N: training instructions 6</vt:lpstr>
      <vt:lpstr>PowerPoint Presentation</vt:lpstr>
      <vt:lpstr>Food group weights </vt:lpstr>
      <vt:lpstr>PowerPoint Presentation</vt:lpstr>
      <vt:lpstr>PowerPoint Presentation</vt:lpstr>
      <vt:lpstr>FCS: Survey Designer</vt:lpstr>
      <vt:lpstr>FCS-N: Survey Designer</vt:lpstr>
      <vt:lpstr>FCS/FCS-N Module(s) design </vt:lpstr>
      <vt:lpstr>FCS: Survey Designer</vt:lpstr>
      <vt:lpstr>PowerPoint Presentation</vt:lpstr>
      <vt:lpstr>FCS data quality checks: Erroneous values </vt:lpstr>
      <vt:lpstr>FCS data quality checks: Missing values </vt:lpstr>
      <vt:lpstr>FCS data quality checks: Abnormal consumption </vt:lpstr>
      <vt:lpstr>FCS data quality checks: Abnormal consumption </vt:lpstr>
      <vt:lpstr>FCS data quality checks: Abnormal consumption </vt:lpstr>
      <vt:lpstr>FCS data quality checks: Abnormal consumption </vt:lpstr>
      <vt:lpstr>FCS: examine &amp; triangulate the data </vt:lpstr>
      <vt:lpstr>FCS: examine &amp; triangulate the data </vt:lpstr>
      <vt:lpstr>FCS-N data quality checks: Erroneous subgroups</vt:lpstr>
      <vt:lpstr>FCS data quality checks: Illogical food source</vt:lpstr>
      <vt:lpstr>PowerPoint Presentation</vt:lpstr>
      <vt:lpstr>PowerPoint Presentation</vt:lpstr>
      <vt:lpstr>PowerPoint Presentation</vt:lpstr>
      <vt:lpstr>FCS: CALCULATION (cont.) </vt:lpstr>
      <vt:lpstr>FCS-N: CALCULATION example </vt:lpstr>
      <vt:lpstr>FCS-N: CALCULATION example (Cont.)</vt:lpstr>
      <vt:lpstr>PowerPoint Presentation</vt:lpstr>
      <vt:lpstr>FCS: GITHUB</vt:lpstr>
      <vt:lpstr>FCS Food sources: GITHUB</vt:lpstr>
      <vt:lpstr>FCS-N: GITHUB</vt:lpstr>
      <vt:lpstr>PowerPoint Presentation</vt:lpstr>
      <vt:lpstr>FCS: REPORTING EXAMPLE (1) </vt:lpstr>
      <vt:lpstr>FCS: REPORTING EXAMPLE (2) </vt:lpstr>
      <vt:lpstr>FCS: food sources</vt:lpstr>
      <vt:lpstr>Food consumption score  Nutritional quality analysis </vt:lpstr>
      <vt:lpstr>PowerPoint Presentation</vt:lpstr>
      <vt:lpstr>FCS: VAM Resource Centre </vt:lpstr>
      <vt:lpstr>FCS-N: VAM Resource Centre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lastModifiedBy>Alessandra GHERARDELLI</cp:lastModifiedBy>
  <cp:revision>1</cp:revision>
  <dcterms:created xsi:type="dcterms:W3CDTF">2018-08-20T09:35:59Z</dcterms:created>
  <dcterms:modified xsi:type="dcterms:W3CDTF">2024-05-16T13:51:00Z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0x01010007EC5AEA005F3944B5281CE0F7F3B6DF</vt:lpwstr>
  </property>
  <property fmtid="{D5CDD505-2E9C-101B-9397-08002B2CF9AE}" pid="3" name="MediaServiceImageTags">
    <vt:lpwstr/>
  </property>
</Properties>
</file>