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5" r:id="rId4"/>
  </p:sldMasterIdLst>
  <p:notesMasterIdLst>
    <p:notesMasterId r:id="rId71"/>
  </p:notesMasterIdLst>
  <p:handoutMasterIdLst>
    <p:handoutMasterId r:id="rId72"/>
  </p:handoutMasterIdLst>
  <p:sldIdLst>
    <p:sldId id="261" r:id="rId5"/>
    <p:sldId id="327" r:id="rId6"/>
    <p:sldId id="4158" r:id="rId7"/>
    <p:sldId id="291" r:id="rId8"/>
    <p:sldId id="4153" r:id="rId9"/>
    <p:sldId id="402" r:id="rId10"/>
    <p:sldId id="332" r:id="rId11"/>
    <p:sldId id="385" r:id="rId12"/>
    <p:sldId id="386" r:id="rId13"/>
    <p:sldId id="398" r:id="rId14"/>
    <p:sldId id="4143" r:id="rId15"/>
    <p:sldId id="4147" r:id="rId16"/>
    <p:sldId id="306" r:id="rId17"/>
    <p:sldId id="4151" r:id="rId18"/>
    <p:sldId id="407" r:id="rId19"/>
    <p:sldId id="335" r:id="rId20"/>
    <p:sldId id="406" r:id="rId21"/>
    <p:sldId id="4155" r:id="rId22"/>
    <p:sldId id="375" r:id="rId23"/>
    <p:sldId id="409" r:id="rId24"/>
    <p:sldId id="4159" r:id="rId25"/>
    <p:sldId id="4058" r:id="rId26"/>
    <p:sldId id="4144" r:id="rId27"/>
    <p:sldId id="4160" r:id="rId28"/>
    <p:sldId id="4161" r:id="rId29"/>
    <p:sldId id="382" r:id="rId30"/>
    <p:sldId id="4135" r:id="rId31"/>
    <p:sldId id="383" r:id="rId32"/>
    <p:sldId id="4138" r:id="rId33"/>
    <p:sldId id="376" r:id="rId34"/>
    <p:sldId id="4136" r:id="rId35"/>
    <p:sldId id="4145" r:id="rId36"/>
    <p:sldId id="4148" r:id="rId37"/>
    <p:sldId id="4139" r:id="rId38"/>
    <p:sldId id="412" r:id="rId39"/>
    <p:sldId id="293" r:id="rId40"/>
    <p:sldId id="4132" r:id="rId41"/>
    <p:sldId id="411" r:id="rId42"/>
    <p:sldId id="341" r:id="rId43"/>
    <p:sldId id="290" r:id="rId44"/>
    <p:sldId id="405" r:id="rId45"/>
    <p:sldId id="323" r:id="rId46"/>
    <p:sldId id="395" r:id="rId47"/>
    <p:sldId id="394" r:id="rId48"/>
    <p:sldId id="4152" r:id="rId49"/>
    <p:sldId id="322" r:id="rId50"/>
    <p:sldId id="4133" r:id="rId51"/>
    <p:sldId id="391" r:id="rId52"/>
    <p:sldId id="4141" r:id="rId53"/>
    <p:sldId id="4142" r:id="rId54"/>
    <p:sldId id="331" r:id="rId55"/>
    <p:sldId id="4150" r:id="rId56"/>
    <p:sldId id="4154" r:id="rId57"/>
    <p:sldId id="313" r:id="rId58"/>
    <p:sldId id="404" r:id="rId59"/>
    <p:sldId id="311" r:id="rId60"/>
    <p:sldId id="300" r:id="rId61"/>
    <p:sldId id="397" r:id="rId62"/>
    <p:sldId id="396" r:id="rId63"/>
    <p:sldId id="301" r:id="rId64"/>
    <p:sldId id="400" r:id="rId65"/>
    <p:sldId id="401" r:id="rId66"/>
    <p:sldId id="4156" r:id="rId67"/>
    <p:sldId id="403" r:id="rId68"/>
    <p:sldId id="392" r:id="rId69"/>
    <p:sldId id="4157" r:id="rId7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4158"/>
            <p14:sldId id="291"/>
            <p14:sldId id="4153"/>
            <p14:sldId id="402"/>
            <p14:sldId id="332"/>
            <p14:sldId id="385"/>
            <p14:sldId id="386"/>
            <p14:sldId id="398"/>
            <p14:sldId id="4143"/>
            <p14:sldId id="4147"/>
          </p14:sldIdLst>
        </p14:section>
        <p14:section name="Current Status" id="{2AC9B3B5-71AF-46AA-A71E-62BBE25ABEE4}">
          <p14:sldIdLst>
            <p14:sldId id="306"/>
            <p14:sldId id="4151"/>
            <p14:sldId id="407"/>
            <p14:sldId id="335"/>
            <p14:sldId id="406"/>
            <p14:sldId id="4155"/>
            <p14:sldId id="375"/>
            <p14:sldId id="409"/>
            <p14:sldId id="4159"/>
            <p14:sldId id="4058"/>
            <p14:sldId id="4144"/>
          </p14:sldIdLst>
        </p14:section>
        <p14:section name="Coping Capacity" id="{FA0CA898-5E21-4D76-9CC7-9A2C69EF110B}">
          <p14:sldIdLst>
            <p14:sldId id="4160"/>
          </p14:sldIdLst>
        </p14:section>
        <p14:section name="ECMEN" id="{11699954-E07A-4C41-98D0-C0E030BE0231}">
          <p14:sldIdLst>
            <p14:sldId id="4161"/>
            <p14:sldId id="382"/>
            <p14:sldId id="4135"/>
            <p14:sldId id="383"/>
          </p14:sldIdLst>
        </p14:section>
        <p14:section name="FES" id="{0AECA95F-7053-42E3-8BE4-14D0EA245EAD}">
          <p14:sldIdLst>
            <p14:sldId id="4138"/>
            <p14:sldId id="376"/>
            <p14:sldId id="4136"/>
            <p14:sldId id="4145"/>
            <p14:sldId id="4148"/>
          </p14:sldIdLst>
        </p14:section>
        <p14:section name="LCS-FS" id="{CAACA570-0076-41AF-9ABD-AD726CB7029B}">
          <p14:sldIdLst>
            <p14:sldId id="4139"/>
            <p14:sldId id="412"/>
            <p14:sldId id="293"/>
            <p14:sldId id="4132"/>
            <p14:sldId id="411"/>
          </p14:sldIdLst>
        </p14:section>
        <p14:section name="Combo" id="{78C8DBCE-1F19-452C-A6C1-A75DB1913151}">
          <p14:sldIdLst>
            <p14:sldId id="341"/>
            <p14:sldId id="290"/>
            <p14:sldId id="405"/>
            <p14:sldId id="323"/>
            <p14:sldId id="395"/>
            <p14:sldId id="394"/>
            <p14:sldId id="4152"/>
            <p14:sldId id="322"/>
            <p14:sldId id="4133"/>
            <p14:sldId id="391"/>
            <p14:sldId id="4141"/>
            <p14:sldId id="4142"/>
            <p14:sldId id="331"/>
            <p14:sldId id="4150"/>
            <p14:sldId id="4154"/>
          </p14:sldIdLst>
        </p14:section>
        <p14:section name="Relevance: both" id="{C4E5C8C1-942B-43B4-BB14-91179D714B55}">
          <p14:sldIdLst>
            <p14:sldId id="313"/>
            <p14:sldId id="404"/>
            <p14:sldId id="311"/>
            <p14:sldId id="300"/>
            <p14:sldId id="397"/>
            <p14:sldId id="396"/>
            <p14:sldId id="301"/>
            <p14:sldId id="400"/>
            <p14:sldId id="401"/>
            <p14:sldId id="4156"/>
            <p14:sldId id="403"/>
            <p14:sldId id="392"/>
            <p14:sldId id="41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E164B82E-70A5-DC7F-7202-998852D0418F}" name="Nicole Wu" initials="YW" userId="Nicole Wu" providerId="None"/>
  <p188:author id="{0D6AF735-EC56-28E7-885E-F5A429564FE3}" name="Moteb MAREI" initials="MM" userId="S::moteb.marei@wfp.org::ae051483-19a6-4c05-b5fc-c7ffae564a3c" providerId="AD"/>
  <p188:author id="{48B76E41-EE3A-55C5-FA23-E4EF01351F8D}" name="WFP-RAM-N" initials="RAMN" userId="WFP-RAM-N" providerId="None"/>
  <p188:author id="{FA85F855-3956-675E-7EEB-2772DF48D7F9}" name="Amira SWEDAN" initials="AS" userId="S::amira.swedan@wfp.org::264c87f3-e73f-4c50-8108-7cf2f6e63434" providerId="AD"/>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 id="{A9CDB7FE-DB8A-ECC1-EB31-E7FAC1CC1495}" name="Bashar AKKAD" initials="BA" userId="S::bashar.akkad@wfp.org::31d3bf68-c27b-483e-9fa6-3e63e5d01b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FFFFFF"/>
    <a:srgbClr val="D0D0D2"/>
    <a:srgbClr val="C7A600"/>
    <a:srgbClr val="F5CC02"/>
    <a:srgbClr val="FFFF52"/>
    <a:srgbClr val="FFFFD4"/>
    <a:srgbClr val="820000"/>
    <a:srgbClr val="D70000"/>
    <a:srgbClr val="FF6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C983AC-ECFD-423C-BA20-F13F11178F3C}" v="11" dt="2024-08-12T12:45:36.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0283" autoAdjust="0"/>
  </p:normalViewPr>
  <p:slideViewPr>
    <p:cSldViewPr snapToGrid="0">
      <p:cViewPr varScale="1">
        <p:scale>
          <a:sx n="60" d="100"/>
          <a:sy n="60" d="100"/>
        </p:scale>
        <p:origin x="816"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11/09/2024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11/09/2024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118874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is important to note that CARI ECMEN could influence the food insecurity number, as the assistance value is deducted from the household's economic capacity calculation.</a:t>
            </a:r>
          </a:p>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273743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FCS and </a:t>
            </a:r>
            <a:r>
              <a:rPr lang="en-US" err="1"/>
              <a:t>rCSI</a:t>
            </a:r>
            <a:r>
              <a:rPr lang="en-US"/>
              <a:t> are used to classify households into the four CARI categories under the Current Status domain:</a:t>
            </a:r>
          </a:p>
          <a:p>
            <a:endParaRPr lang="en-US"/>
          </a:p>
          <a:p>
            <a:r>
              <a:rPr lang="en-US"/>
              <a:t>Food Secure</a:t>
            </a:r>
          </a:p>
          <a:p>
            <a:r>
              <a:rPr lang="en-US"/>
              <a:t>Marginally Food Secure</a:t>
            </a:r>
          </a:p>
          <a:p>
            <a:r>
              <a:rPr lang="en-US"/>
              <a:t>Moderately Food Insecure </a:t>
            </a:r>
          </a:p>
          <a:p>
            <a:r>
              <a:rPr lang="en-US"/>
              <a:t>Severely Food Insecure </a:t>
            </a:r>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58487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E"/>
                </a:solidFill>
                <a:latin typeface="Open Sans"/>
                <a:ea typeface="Open Sans"/>
                <a:cs typeface="Open Sans"/>
              </a:rPr>
              <a:t>The CARI console’s </a:t>
            </a:r>
            <a:r>
              <a:rPr lang="en-US" b="1" dirty="0">
                <a:solidFill>
                  <a:srgbClr val="FFFFFE"/>
                </a:solidFill>
                <a:latin typeface="Open Sans"/>
                <a:ea typeface="Open Sans"/>
                <a:cs typeface="Open Sans"/>
              </a:rPr>
              <a:t>Current Status </a:t>
            </a:r>
            <a:r>
              <a:rPr lang="en-US" dirty="0">
                <a:solidFill>
                  <a:srgbClr val="FFFFFE"/>
                </a:solidFill>
                <a:latin typeface="Open Sans"/>
                <a:ea typeface="Open Sans"/>
                <a:cs typeface="Open Sans"/>
              </a:rPr>
              <a:t>domain reports on the adequacy of households’ food consumption at the time of the survey. The console measures food consumption by using two indicators:</a:t>
            </a:r>
          </a:p>
          <a:p>
            <a:pPr marL="342900" indent="-342900">
              <a:buAutoNum type="arabicParenR"/>
            </a:pPr>
            <a:r>
              <a:rPr lang="en-US" dirty="0">
                <a:solidFill>
                  <a:srgbClr val="FFFFFE"/>
                </a:solidFill>
                <a:latin typeface="Open Sans"/>
                <a:ea typeface="Open Sans"/>
                <a:cs typeface="Open Sans"/>
              </a:rPr>
              <a:t>Food Consumption Score (FCS)</a:t>
            </a:r>
          </a:p>
          <a:p>
            <a:pPr marL="342900" indent="-342900">
              <a:buAutoNum type="arabicParenR"/>
            </a:pPr>
            <a:r>
              <a:rPr lang="en-US" dirty="0">
                <a:solidFill>
                  <a:srgbClr val="FFFFFE"/>
                </a:solidFill>
                <a:latin typeface="Open Sans"/>
                <a:ea typeface="Open Sans"/>
                <a:cs typeface="Open Sans"/>
              </a:rPr>
              <a:t>reduced Coping Strategies Index (</a:t>
            </a:r>
            <a:r>
              <a:rPr lang="en-US" dirty="0" err="1">
                <a:solidFill>
                  <a:srgbClr val="FFFFFE"/>
                </a:solidFill>
                <a:latin typeface="Open Sans"/>
                <a:ea typeface="Open Sans"/>
                <a:cs typeface="Open Sans"/>
              </a:rPr>
              <a:t>rCSI</a:t>
            </a:r>
            <a:r>
              <a:rPr lang="en-US" dirty="0">
                <a:solidFill>
                  <a:srgbClr val="FFFFFE"/>
                </a:solidFill>
                <a:latin typeface="Open Sans"/>
                <a:ea typeface="Open Sans"/>
                <a:cs typeface="Open Sans"/>
              </a:rPr>
              <a:t>)</a:t>
            </a:r>
            <a:endParaRPr lang="ar-SY" dirty="0">
              <a:solidFill>
                <a:srgbClr val="FFFFFE"/>
              </a:solidFill>
              <a:latin typeface="Open Sans"/>
              <a:ea typeface="Open Sans"/>
              <a:cs typeface="Arial"/>
            </a:endParaRPr>
          </a:p>
          <a:p>
            <a:endParaRPr lang="en-GB" dirty="0"/>
          </a:p>
          <a:p>
            <a:r>
              <a:rPr lang="en-GB" dirty="0"/>
              <a:t>Both these indicators need to be converted to CARI’s 4-point scale, indicated here. </a:t>
            </a:r>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372893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676382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20527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71597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174307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E"/>
                </a:solidFill>
                <a:latin typeface="Open Sans"/>
                <a:ea typeface="Open Sans"/>
                <a:cs typeface="Open Sans"/>
              </a:rPr>
              <a:t>The CARI console’s </a:t>
            </a:r>
            <a:r>
              <a:rPr lang="en-US" b="1">
                <a:solidFill>
                  <a:srgbClr val="FFFFFE"/>
                </a:solidFill>
                <a:latin typeface="Open Sans"/>
                <a:ea typeface="Open Sans"/>
                <a:cs typeface="Open Sans"/>
              </a:rPr>
              <a:t>Current Status </a:t>
            </a:r>
            <a:r>
              <a:rPr lang="en-US">
                <a:solidFill>
                  <a:srgbClr val="FFFFFE"/>
                </a:solidFill>
                <a:latin typeface="Open Sans"/>
                <a:ea typeface="Open Sans"/>
                <a:cs typeface="Open Sans"/>
              </a:rPr>
              <a:t>domain reports on the adequacy of households’ food consumption at the time of the survey. The console measures food consumption by using two indicators:</a:t>
            </a:r>
          </a:p>
          <a:p>
            <a:pPr marL="342900" indent="-342900">
              <a:buAutoNum type="arabicParenR"/>
            </a:pPr>
            <a:r>
              <a:rPr lang="en-US">
                <a:solidFill>
                  <a:srgbClr val="FFFFFE"/>
                </a:solidFill>
                <a:latin typeface="Open Sans"/>
                <a:ea typeface="Open Sans"/>
                <a:cs typeface="Open Sans"/>
              </a:rPr>
              <a:t>Food Consumption Score (FCS)</a:t>
            </a:r>
          </a:p>
          <a:p>
            <a:pPr marL="342900" indent="-342900">
              <a:buAutoNum type="arabicParenR"/>
            </a:pPr>
            <a:r>
              <a:rPr lang="en-US">
                <a:solidFill>
                  <a:srgbClr val="FFFFFE"/>
                </a:solidFill>
                <a:latin typeface="Open Sans"/>
                <a:ea typeface="Open Sans"/>
                <a:cs typeface="Open Sans"/>
              </a:rPr>
              <a:t>reduced Coping Strategies Index (</a:t>
            </a:r>
            <a:r>
              <a:rPr lang="en-US" err="1">
                <a:solidFill>
                  <a:srgbClr val="FFFFFE"/>
                </a:solidFill>
                <a:latin typeface="Open Sans"/>
                <a:ea typeface="Open Sans"/>
                <a:cs typeface="Open Sans"/>
              </a:rPr>
              <a:t>rCSI</a:t>
            </a:r>
            <a:r>
              <a:rPr lang="en-US">
                <a:solidFill>
                  <a:srgbClr val="FFFFFE"/>
                </a:solidFill>
                <a:latin typeface="Open Sans"/>
                <a:ea typeface="Open Sans"/>
                <a:cs typeface="Open Sans"/>
              </a:rPr>
              <a:t>)</a:t>
            </a:r>
            <a:endParaRPr lang="ar-SY">
              <a:solidFill>
                <a:srgbClr val="FFFFFE"/>
              </a:solidFill>
              <a:latin typeface="Open Sans"/>
              <a:ea typeface="Open Sans"/>
              <a:cs typeface="Arial"/>
            </a:endParaRPr>
          </a:p>
          <a:p>
            <a:endParaRPr lang="en-GB"/>
          </a:p>
          <a:p>
            <a:r>
              <a:rPr lang="en-GB"/>
              <a:t>Both these indicators need to be converted to CARI’s 4-point scale, indicated here. </a:t>
            </a:r>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465012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139211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thought that the </a:t>
            </a:r>
            <a:r>
              <a:rPr lang="en-US" dirty="0" err="1"/>
              <a:t>rCSI</a:t>
            </a:r>
            <a:r>
              <a:rPr lang="en-US" dirty="0"/>
              <a:t> is most useful in early-onset crises when households change their food consumption patterns to respond to shocks, but not in protracted emergencies when households are likely to have already exhausted some coping mechanisms</a:t>
            </a:r>
          </a:p>
          <a:p>
            <a:endParaRPr lang="en-US" dirty="0"/>
          </a:p>
          <a:p>
            <a:r>
              <a:rPr lang="en-US" dirty="0"/>
              <a:t>When using a convergence of evidence approach in acute IPC analyses, the HFCIS findings strongly suggest the use of at least one indicator from each of the two identified indicator groups (experiential and diet diversity), that is, either HHS or </a:t>
            </a:r>
            <a:r>
              <a:rPr lang="en-US" dirty="0" err="1"/>
              <a:t>rCSI</a:t>
            </a:r>
            <a:r>
              <a:rPr lang="en-US" dirty="0"/>
              <a:t> and either FCS or HDDS. </a:t>
            </a:r>
          </a:p>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226775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3089174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3067338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0070C0"/>
                </a:solidFill>
                <a:latin typeface="Open Sans" panose="020B0606030504020204" pitchFamily="34" charset="0"/>
                <a:ea typeface="Open Sans" panose="020B0606030504020204" pitchFamily="34" charset="0"/>
                <a:cs typeface="Open Sans" panose="020B0606030504020204" pitchFamily="34" charset="0"/>
              </a:rPr>
              <a:t>Food and non-food will always need to be 30 days. </a:t>
            </a:r>
          </a:p>
          <a:p>
            <a:r>
              <a:rPr lang="en-GB" sz="1200">
                <a:solidFill>
                  <a:srgbClr val="0070C0"/>
                </a:solidFill>
                <a:latin typeface="Open Sans" panose="020B0606030504020204" pitchFamily="34" charset="0"/>
                <a:ea typeface="Open Sans" panose="020B0606030504020204" pitchFamily="34" charset="0"/>
                <a:cs typeface="Open Sans" panose="020B0606030504020204" pitchFamily="34" charset="0"/>
              </a:rPr>
              <a:t>So if you are using a 7-day recall for food expenditures then the total will need to be multiplied by 4</a:t>
            </a:r>
          </a:p>
          <a:p>
            <a:r>
              <a:rPr lang="en-GB" sz="1200">
                <a:solidFill>
                  <a:srgbClr val="0070C0"/>
                </a:solidFill>
                <a:latin typeface="Open Sans" panose="020B0606030504020204" pitchFamily="34" charset="0"/>
                <a:ea typeface="Open Sans" panose="020B0606030504020204" pitchFamily="34" charset="0"/>
                <a:cs typeface="Open Sans" panose="020B0606030504020204" pitchFamily="34" charset="0"/>
              </a:rPr>
              <a:t>For 6 month recall non-food expenditures, the total will need to be divided by 6</a:t>
            </a:r>
            <a:endParaRPr lang="ar-SY"/>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2404432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calculations of economic capacity and MEB are done on a per capita basis.</a:t>
            </a:r>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2453103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31</a:t>
            </a:fld>
            <a:endParaRPr lang="it-IT"/>
          </a:p>
        </p:txBody>
      </p:sp>
    </p:spTree>
    <p:extLst>
      <p:ext uri="{BB962C8B-B14F-4D97-AF65-F5344CB8AC3E}">
        <p14:creationId xmlns:p14="http://schemas.microsoft.com/office/powerpoint/2010/main" val="1530140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70C0"/>
                </a:solidFill>
                <a:latin typeface="Open Sans" panose="020B0606030504020204" pitchFamily="34" charset="0"/>
                <a:ea typeface="Open Sans" panose="020B0606030504020204" pitchFamily="34" charset="0"/>
                <a:cs typeface="Open Sans" panose="020B0606030504020204" pitchFamily="34" charset="0"/>
              </a:rPr>
              <a:t>Food and non-food will always need to be 30 days. </a:t>
            </a:r>
          </a:p>
          <a:p>
            <a:r>
              <a:rPr lang="en-GB" sz="1200" dirty="0">
                <a:solidFill>
                  <a:srgbClr val="0070C0"/>
                </a:solidFill>
                <a:latin typeface="Open Sans" panose="020B0606030504020204" pitchFamily="34" charset="0"/>
                <a:ea typeface="Open Sans" panose="020B0606030504020204" pitchFamily="34" charset="0"/>
                <a:cs typeface="Open Sans" panose="020B0606030504020204" pitchFamily="34" charset="0"/>
              </a:rPr>
              <a:t>So if you are using a 7-day recall for food expenditures then the total will need to be multiplied by 4</a:t>
            </a:r>
          </a:p>
          <a:p>
            <a:r>
              <a:rPr lang="en-GB" sz="1200" dirty="0">
                <a:solidFill>
                  <a:srgbClr val="0070C0"/>
                </a:solidFill>
                <a:latin typeface="Open Sans" panose="020B0606030504020204" pitchFamily="34" charset="0"/>
                <a:ea typeface="Open Sans" panose="020B0606030504020204" pitchFamily="34" charset="0"/>
                <a:cs typeface="Open Sans" panose="020B0606030504020204" pitchFamily="34" charset="0"/>
              </a:rPr>
              <a:t>For 6 month recall non-food expenditures, the total will need to be divided by 6</a:t>
            </a:r>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127493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865414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household responds with “No, because we already sold those assets or have engaged in this activity within the last 12 months and cannot continue to” to a strategy, that household is considered to have experienced that strategy. Conversely, if a household responds with “No because we did not need to” or “Not applicable (don’t have access to this strategy)”, then the household is considered to not have experienced that particular strategy. </a:t>
            </a:r>
            <a:endParaRPr lang="en-US">
              <a:cs typeface="Calibri"/>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summarizes the economic vulnerability and livelihood coping capacity of the households </a:t>
            </a:r>
          </a:p>
          <a:p>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2533845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2088425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scenarios of aggregating the current status and coping capacity domains. One shows an example of the coping capacity domain with ECMEN, and the second scenario includes FES. </a:t>
            </a:r>
          </a:p>
          <a:p>
            <a:endParaRPr lang="en-US"/>
          </a:p>
          <a:p>
            <a:r>
              <a:rPr lang="en-US"/>
              <a:t>How rounding is done:</a:t>
            </a:r>
          </a:p>
          <a:p>
            <a:r>
              <a:rPr lang="en-US"/>
              <a:t>Result values falling between 0 and 1.25 would be classified as “food secure”</a:t>
            </a:r>
          </a:p>
          <a:p>
            <a:r>
              <a:rPr lang="en-US"/>
              <a:t>Values falling between 1.50 up to 2.25 would be classified as “marginally food secure”</a:t>
            </a:r>
          </a:p>
          <a:p>
            <a:r>
              <a:rPr lang="en-US"/>
              <a:t>Values falling between 2.50 and 3.25 would be classified as “moderately food insecure”</a:t>
            </a:r>
          </a:p>
          <a:p>
            <a:r>
              <a:rPr lang="en-US"/>
              <a:t>Values falling between 3.50 and 4 would be classified as “severely food insecure </a:t>
            </a:r>
          </a:p>
          <a:p>
            <a:endParaRPr lang="en-US"/>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3605835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 </a:t>
            </a:r>
            <a:r>
              <a:rPr lang="en-US" dirty="0" err="1"/>
              <a:t>Mean_coping_capacity</a:t>
            </a:r>
            <a:r>
              <a:rPr lang="en-US" dirty="0"/>
              <a:t> = MEAN (</a:t>
            </a:r>
            <a:r>
              <a:rPr lang="en-US" dirty="0" err="1"/>
              <a:t>Max_coping_behaviour</a:t>
            </a:r>
            <a:r>
              <a:rPr lang="en-US" dirty="0"/>
              <a:t>, Foodexp_4pt). </a:t>
            </a:r>
          </a:p>
          <a:p>
            <a:r>
              <a:rPr lang="en-US" dirty="0"/>
              <a:t>Compute </a:t>
            </a:r>
            <a:r>
              <a:rPr lang="en-US" dirty="0" err="1"/>
              <a:t>CARI_class_unrounded</a:t>
            </a:r>
            <a:r>
              <a:rPr lang="en-US" dirty="0"/>
              <a:t> = MEAN (FCS_4pt, </a:t>
            </a:r>
            <a:r>
              <a:rPr lang="en-US" dirty="0" err="1"/>
              <a:t>Mean_coping_capacity</a:t>
            </a:r>
            <a:r>
              <a:rPr lang="en-US" dirty="0"/>
              <a:t>). </a:t>
            </a:r>
          </a:p>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3233210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43</a:t>
            </a:fld>
            <a:endParaRPr lang="it-IT"/>
          </a:p>
        </p:txBody>
      </p:sp>
    </p:spTree>
    <p:extLst>
      <p:ext uri="{BB962C8B-B14F-4D97-AF65-F5344CB8AC3E}">
        <p14:creationId xmlns:p14="http://schemas.microsoft.com/office/powerpoint/2010/main" val="1530245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2545157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21327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957934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407931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60" dirty="0">
                <a:latin typeface="Open Sans"/>
                <a:ea typeface="Open Sans"/>
                <a:cs typeface="Open Sans"/>
              </a:rPr>
              <a:t>Utilization ultimately contributes to individuals' sufficient energy and nutrient intake.</a:t>
            </a:r>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723555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49</a:t>
            </a:fld>
            <a:endParaRPr lang="it-IT"/>
          </a:p>
        </p:txBody>
      </p:sp>
    </p:spTree>
    <p:extLst>
      <p:ext uri="{BB962C8B-B14F-4D97-AF65-F5344CB8AC3E}">
        <p14:creationId xmlns:p14="http://schemas.microsoft.com/office/powerpoint/2010/main" val="1114423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50</a:t>
            </a:fld>
            <a:endParaRPr lang="it-IT"/>
          </a:p>
        </p:txBody>
      </p:sp>
    </p:spTree>
    <p:extLst>
      <p:ext uri="{BB962C8B-B14F-4D97-AF65-F5344CB8AC3E}">
        <p14:creationId xmlns:p14="http://schemas.microsoft.com/office/powerpoint/2010/main" val="706158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51</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52</a:t>
            </a:fld>
            <a:endParaRPr lang="it-IT"/>
          </a:p>
        </p:txBody>
      </p:sp>
    </p:spTree>
    <p:extLst>
      <p:ext uri="{BB962C8B-B14F-4D97-AF65-F5344CB8AC3E}">
        <p14:creationId xmlns:p14="http://schemas.microsoft.com/office/powerpoint/2010/main" val="3040267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53</a:t>
            </a:fld>
            <a:endParaRPr lang="it-IT"/>
          </a:p>
        </p:txBody>
      </p:sp>
    </p:spTree>
    <p:extLst>
      <p:ext uri="{BB962C8B-B14F-4D97-AF65-F5344CB8AC3E}">
        <p14:creationId xmlns:p14="http://schemas.microsoft.com/office/powerpoint/2010/main" val="1252968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contextual information is also crucial for developing the analytical narrative which underpins the key findings. </a:t>
            </a:r>
          </a:p>
          <a:p>
            <a:r>
              <a:rPr lang="en-US"/>
              <a:t>Assistance is included in the calculation of FES with a caveat that analysts cannot evaluate the vulnerability status of the household in the absence of assistance. If the value of food assistance received is not included in the calculation, the Food Expenditure Score (FES) may be underestimated. This could lead to households spending less on food and more on non-food items, affecting the accuracy of the assessment.</a:t>
            </a:r>
          </a:p>
          <a:p>
            <a:r>
              <a:rPr lang="en-US"/>
              <a:t>Similarly. we can not remove the impact of food assistance from the food consumption score indicator to know the food consumption status of the households in the absence of assistance. </a:t>
            </a:r>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9165865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57</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58</a:t>
            </a:fld>
            <a:endParaRPr lang="it-IT"/>
          </a:p>
        </p:txBody>
      </p:sp>
    </p:spTree>
    <p:extLst>
      <p:ext uri="{BB962C8B-B14F-4D97-AF65-F5344CB8AC3E}">
        <p14:creationId xmlns:p14="http://schemas.microsoft.com/office/powerpoint/2010/main" val="2059119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rPr>
              <a:t>It is important that all indicators used in the console are also separately reported on in later sections of the assessment, using their traditional thresholds and reporting methods. </a:t>
            </a:r>
            <a:endParaRPr lang="en-US" sz="1000" dirty="0"/>
          </a:p>
        </p:txBody>
      </p:sp>
      <p:sp>
        <p:nvSpPr>
          <p:cNvPr id="4" name="Slide Number Placeholder 3"/>
          <p:cNvSpPr>
            <a:spLocks noGrp="1"/>
          </p:cNvSpPr>
          <p:nvPr>
            <p:ph type="sldNum" sz="quarter" idx="5"/>
          </p:nvPr>
        </p:nvSpPr>
        <p:spPr/>
        <p:txBody>
          <a:bodyPr/>
          <a:lstStyle/>
          <a:p>
            <a:fld id="{C227884D-8063-894A-9B96-2E8B250142EB}" type="slidenum">
              <a:rPr lang="it-IT" smtClean="0"/>
              <a:t>59</a:t>
            </a:fld>
            <a:endParaRPr lang="it-IT"/>
          </a:p>
        </p:txBody>
      </p:sp>
    </p:spTree>
    <p:extLst>
      <p:ext uri="{BB962C8B-B14F-4D97-AF65-F5344CB8AC3E}">
        <p14:creationId xmlns:p14="http://schemas.microsoft.com/office/powerpoint/2010/main" val="4263542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60</a:t>
            </a:fld>
            <a:endParaRPr lang="it-IT"/>
          </a:p>
        </p:txBody>
      </p:sp>
    </p:spTree>
    <p:extLst>
      <p:ext uri="{BB962C8B-B14F-4D97-AF65-F5344CB8AC3E}">
        <p14:creationId xmlns:p14="http://schemas.microsoft.com/office/powerpoint/2010/main" val="91829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067022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61</a:t>
            </a:fld>
            <a:endParaRPr lang="it-IT"/>
          </a:p>
        </p:txBody>
      </p:sp>
    </p:spTree>
    <p:extLst>
      <p:ext uri="{BB962C8B-B14F-4D97-AF65-F5344CB8AC3E}">
        <p14:creationId xmlns:p14="http://schemas.microsoft.com/office/powerpoint/2010/main" val="4205741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62</a:t>
            </a:fld>
            <a:endParaRPr lang="it-IT"/>
          </a:p>
        </p:txBody>
      </p:sp>
    </p:spTree>
    <p:extLst>
      <p:ext uri="{BB962C8B-B14F-4D97-AF65-F5344CB8AC3E}">
        <p14:creationId xmlns:p14="http://schemas.microsoft.com/office/powerpoint/2010/main" val="2597133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65</a:t>
            </a:fld>
            <a:endParaRPr lang="it-IT"/>
          </a:p>
        </p:txBody>
      </p:sp>
    </p:spTree>
    <p:extLst>
      <p:ext uri="{BB962C8B-B14F-4D97-AF65-F5344CB8AC3E}">
        <p14:creationId xmlns:p14="http://schemas.microsoft.com/office/powerpoint/2010/main" val="315199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372602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combinations for computing CARI has been reduced from six to two (second CARI edition to third CARI edition).</a:t>
            </a:r>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5619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355223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77846-8601-48E4-B89B-2B11151D9D54}"/>
              </a:ext>
            </a:extLst>
          </p:cNvPr>
          <p:cNvSpPr>
            <a:spLocks noGrp="1"/>
          </p:cNvSpPr>
          <p:nvPr>
            <p:ph type="dt" sz="half" idx="10"/>
          </p:nvPr>
        </p:nvSpPr>
        <p:spPr/>
        <p:txBody>
          <a:bodyPr/>
          <a:lstStyle/>
          <a:p>
            <a:fld id="{B92A339C-1C9A-4719-9198-FC0E1830A65C}" type="datetimeFigureOut">
              <a:rPr lang="en-GB" smtClean="0"/>
              <a:t>11/09/2024</a:t>
            </a:fld>
            <a:endParaRPr lang="en-GB"/>
          </a:p>
        </p:txBody>
      </p:sp>
      <p:sp>
        <p:nvSpPr>
          <p:cNvPr id="3" name="Footer Placeholder 2">
            <a:extLst>
              <a:ext uri="{FF2B5EF4-FFF2-40B4-BE49-F238E27FC236}">
                <a16:creationId xmlns:a16="http://schemas.microsoft.com/office/drawing/2014/main" id="{9514E1F6-E7F2-4ACD-8AE1-0E0BE04241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F19103-B875-4677-8A2A-A98FD1480D83}"/>
              </a:ext>
            </a:extLst>
          </p:cNvPr>
          <p:cNvSpPr>
            <a:spLocks noGrp="1"/>
          </p:cNvSpPr>
          <p:nvPr>
            <p:ph type="sldNum" sz="quarter" idx="12"/>
          </p:nvPr>
        </p:nvSpPr>
        <p:spPr/>
        <p:txBody>
          <a:bodyPr/>
          <a:lstStyle/>
          <a:p>
            <a:fld id="{3FE216C4-AC6E-4F9C-A6C7-90E42668D58E}" type="slidenum">
              <a:rPr lang="en-GB" smtClean="0"/>
              <a:t>‹#›</a:t>
            </a:fld>
            <a:endParaRPr lang="en-GB"/>
          </a:p>
        </p:txBody>
      </p:sp>
    </p:spTree>
    <p:extLst>
      <p:ext uri="{BB962C8B-B14F-4D97-AF65-F5344CB8AC3E}">
        <p14:creationId xmlns:p14="http://schemas.microsoft.com/office/powerpoint/2010/main" val="1046272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 id="2147483675" r:id="rId6"/>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consumption-sco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food-consumption-score-nutritional-quality-analysi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WFP-VAM/RAMResourcesScripts/tree/main/Indicators/Food-consumption-sco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consumption-score-nutritional-quality-analysi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reduced-coping-strategies-inde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hyperlink" Target="https://resources.vam.wfp.org/data-analysis/quantitative/essential-needs/economic-capacity-to-meet-essential-needs-ecm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resources.vam.wfp.org/data-analysis/quantitative/food-security/reduced-coping-strategies-index" TargetMode="External"/><Relationship Id="rId4" Type="http://schemas.openxmlformats.org/officeDocument/2006/relationships/hyperlink" Target="https://resources.vam.wfp.org/data-analysis/quantitative/food-security/food-consumption-score-nutritional-quality-analysi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WFP-VAM/RAMResourcesScripts/tree/main/Indicators/Consolidated-Approach-to-Reporting-Indicators-of-Food-Securit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WFP-VAM/RAMResourcesScripts/tree/main/Indicators/Consolidated-Approach-to-Reporting-Indicators-of-Food-Securit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surveydesigner.vam.wfp.org/design/surve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docs.wfp.org/api/documents/WFP-0000147801/download/"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hyperlink" Target="https://resources.vam.wfp.org/data-analysis/quantitative/food-security/food-expenditure-share" TargetMode="External"/><Relationship Id="rId3" Type="http://schemas.openxmlformats.org/officeDocument/2006/relationships/image" Target="../media/image22.png"/><Relationship Id="rId7" Type="http://schemas.openxmlformats.org/officeDocument/2006/relationships/hyperlink" Target="https://resources.vam.wfp.org/data-analysis/quantitative/essential-needs/economic-capacity-to-meet-essential-needs-ecme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resources.vam.wfp.org/data-analysis/quantitative/food-security/reduced-coping-strategies-index" TargetMode="External"/><Relationship Id="rId5" Type="http://schemas.openxmlformats.org/officeDocument/2006/relationships/hyperlink" Target="https://resources.vam.wfp.org/data-analysis/quantitative/food-security/food-consumption-score" TargetMode="External"/><Relationship Id="rId4" Type="http://schemas.openxmlformats.org/officeDocument/2006/relationships/hyperlink" Target="https://docs.wfp.org/api/documents/WFP-0000134704/download/?_ga=2.193919213.1716077731.1664552387-1032509019.1654699656" TargetMode="External"/><Relationship Id="rId9" Type="http://schemas.openxmlformats.org/officeDocument/2006/relationships/hyperlink" Target="https://resources.vam.wfp.org/data-analysis/quantitative/food-security/livelihood-coping-strategies-food-security"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205D360-1AC7-7E17-FA84-61CEB9B0CB41}"/>
              </a:ext>
            </a:extLst>
          </p:cNvPr>
          <p:cNvSpPr txBox="1"/>
          <p:nvPr/>
        </p:nvSpPr>
        <p:spPr>
          <a:xfrm>
            <a:off x="1" y="0"/>
            <a:ext cx="4572000" cy="5076825"/>
          </a:xfrm>
          <a:prstGeom prst="rect">
            <a:avLst/>
          </a:prstGeom>
          <a:solidFill>
            <a:schemeClr val="accent4">
              <a:lumMod val="20000"/>
              <a:lumOff val="80000"/>
            </a:schemeClr>
          </a:solidFill>
        </p:spPr>
        <p:txBody>
          <a:bodyPr wrap="square" rtlCol="1">
            <a:spAutoFit/>
          </a:bodyPr>
          <a:lstStyle/>
          <a:p>
            <a:endParaRPr lang="ar-SY"/>
          </a:p>
        </p:txBody>
      </p:sp>
      <p:sp>
        <p:nvSpPr>
          <p:cNvPr id="22" name="TextBox 21">
            <a:extLst>
              <a:ext uri="{FF2B5EF4-FFF2-40B4-BE49-F238E27FC236}">
                <a16:creationId xmlns:a16="http://schemas.microsoft.com/office/drawing/2014/main" id="{5B2B180C-6917-1DD0-5483-DE088A9A4828}"/>
              </a:ext>
            </a:extLst>
          </p:cNvPr>
          <p:cNvSpPr txBox="1"/>
          <p:nvPr/>
        </p:nvSpPr>
        <p:spPr>
          <a:xfrm>
            <a:off x="7620000" y="0"/>
            <a:ext cx="4572000" cy="5076825"/>
          </a:xfrm>
          <a:prstGeom prst="rect">
            <a:avLst/>
          </a:prstGeom>
          <a:solidFill>
            <a:schemeClr val="accent4">
              <a:lumMod val="20000"/>
              <a:lumOff val="80000"/>
            </a:schemeClr>
          </a:solidFill>
        </p:spPr>
        <p:txBody>
          <a:bodyPr wrap="square" rtlCol="1">
            <a:spAutoFit/>
          </a:bodyPr>
          <a:lstStyle/>
          <a:p>
            <a:endParaRPr lang="ar-SY"/>
          </a:p>
        </p:txBody>
      </p:sp>
      <p:sp>
        <p:nvSpPr>
          <p:cNvPr id="9" name="Titolo 1">
            <a:extLst>
              <a:ext uri="{FF2B5EF4-FFF2-40B4-BE49-F238E27FC236}">
                <a16:creationId xmlns:a16="http://schemas.microsoft.com/office/drawing/2014/main" id="{1A015D9C-C9D3-D64F-ADA5-742B12AEEA7C}"/>
              </a:ext>
            </a:extLst>
          </p:cNvPr>
          <p:cNvSpPr txBox="1">
            <a:spLocks/>
          </p:cNvSpPr>
          <p:nvPr/>
        </p:nvSpPr>
        <p:spPr>
          <a:xfrm>
            <a:off x="361129" y="5162750"/>
            <a:ext cx="982100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r>
              <a:rPr lang="ar-LB"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المنهجيّة الموحدة</a:t>
            </a:r>
            <a:r>
              <a:rPr lang="ar-AE"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ar-LB"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لقياس مؤشّرات</a:t>
            </a:r>
            <a:r>
              <a:rPr lang="ar-AE"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الأمن الغذائي</a:t>
            </a:r>
            <a:r>
              <a:rPr lang="ar-LB"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CARI</a:t>
            </a:r>
            <a:br>
              <a:rPr lang="en-GB"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ar-LB" sz="2800" b="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وحدة </a:t>
            </a:r>
            <a:r>
              <a:rPr lang="ar-LB" sz="2400" b="0" dirty="0">
                <a:solidFill>
                  <a:schemeClr val="tx1"/>
                </a:solidFill>
                <a:latin typeface="Open Sans" panose="020B0606030504020204" pitchFamily="34" charset="0"/>
                <a:ea typeface="Open Sans" panose="020B0606030504020204" pitchFamily="34" charset="0"/>
                <a:cs typeface="Open Sans Extrabold" panose="020B0606030504020204" pitchFamily="34" charset="0"/>
              </a:rPr>
              <a:t>المسوحات</a:t>
            </a:r>
            <a:r>
              <a:rPr lang="ar-AE"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والاستهداف</a:t>
            </a:r>
            <a:endParaRPr lang="en-GB" sz="2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3"/>
          <a:stretch>
            <a:fillRect/>
          </a:stretch>
        </p:blipFill>
        <p:spPr>
          <a:xfrm>
            <a:off x="10598496" y="3429000"/>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9067054" y="6263743"/>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2024</a:t>
            </a:r>
            <a:r>
              <a:rPr lang="ar-LB" sz="1600" b="1" dirty="0">
                <a:latin typeface="Open Sans" panose="020B0606030504020204" pitchFamily="34" charset="0"/>
                <a:ea typeface="Open Sans" panose="020B0606030504020204" pitchFamily="34" charset="0"/>
                <a:cs typeface="Open Sans" panose="020B0606030504020204" pitchFamily="34" charset="0"/>
              </a:rPr>
              <a:t>اغسطس </a:t>
            </a:r>
            <a:r>
              <a:rPr lang="en-GB" sz="1600" b="1" dirty="0">
                <a:latin typeface="Open Sans" panose="020B0606030504020204" pitchFamily="34" charset="0"/>
                <a:ea typeface="Open Sans" panose="020B0606030504020204" pitchFamily="34" charset="0"/>
                <a:cs typeface="Open Sans" panose="020B0606030504020204" pitchFamily="34" charset="0"/>
              </a:rPr>
              <a:t> </a:t>
            </a:r>
          </a:p>
        </p:txBody>
      </p:sp>
      <p:pic>
        <p:nvPicPr>
          <p:cNvPr id="17" name="Picture 16" descr="A person holding a basket of beans&#10;&#10;Description automatically generated with low confidence">
            <a:extLst>
              <a:ext uri="{FF2B5EF4-FFF2-40B4-BE49-F238E27FC236}">
                <a16:creationId xmlns:a16="http://schemas.microsoft.com/office/drawing/2014/main" id="{29A3E6CC-297B-A412-BD07-42F665F8733F}"/>
              </a:ext>
            </a:extLst>
          </p:cNvPr>
          <p:cNvPicPr>
            <a:picLocks noChangeAspect="1"/>
          </p:cNvPicPr>
          <p:nvPr/>
        </p:nvPicPr>
        <p:blipFill rotWithShape="1">
          <a:blip r:embed="rId4"/>
          <a:srcRect t="6758"/>
          <a:stretch/>
        </p:blipFill>
        <p:spPr>
          <a:xfrm>
            <a:off x="2028010" y="-193"/>
            <a:ext cx="8154121" cy="5076824"/>
          </a:xfrm>
          <a:prstGeom prst="rect">
            <a:avLst/>
          </a:prstGeom>
        </p:spPr>
      </p:pic>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483719"/>
            <a:ext cx="1057013" cy="230832"/>
          </a:xfrm>
          <a:prstGeom prst="rect">
            <a:avLst/>
          </a:prstGeom>
          <a:noFill/>
        </p:spPr>
        <p:txBody>
          <a:bodyPr wrap="square" rtlCol="0">
            <a:spAutoFit/>
          </a:bodyPr>
          <a:lstStyle/>
          <a:p>
            <a:r>
              <a:rPr lang="en-US" sz="900">
                <a:solidFill>
                  <a:srgbClr val="000000"/>
                </a:solidFill>
              </a:rPr>
              <a:t>WFP/Badre </a:t>
            </a:r>
            <a:r>
              <a:rPr lang="en-US" sz="900" err="1">
                <a:solidFill>
                  <a:srgbClr val="000000"/>
                </a:solidFill>
              </a:rPr>
              <a:t>Bahaji</a:t>
            </a:r>
            <a:endParaRPr lang="en-US" sz="900">
              <a:solidFill>
                <a:srgbClr val="000000"/>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972692"/>
          </a:xfrm>
        </p:spPr>
        <p:txBody>
          <a:bodyPr anchor="t" anchorCtr="0"/>
          <a:lstStyle/>
          <a:p>
            <a:pPr algn="r" rtl="1"/>
            <a:r>
              <a:rPr lang="ar-AE" sz="3600" kern="1400" spc="230" dirty="0">
                <a:solidFill>
                  <a:schemeClr val="tx1"/>
                </a:solidFill>
                <a:latin typeface="HALDEN SOLID" pitchFamily="2" charset="0"/>
              </a:rPr>
              <a:t>وصف لتصنيفات الأمن الغذائي الشاملة لبرنامج الأغذية العالمي</a:t>
            </a:r>
            <a:endParaRPr lang="en-GB" sz="3600" kern="1400" spc="230" dirty="0">
              <a:solidFill>
                <a:schemeClr val="tx1"/>
              </a:solidFill>
              <a:latin typeface="HALDEN SOLID" pitchFamily="2" charset="0"/>
            </a:endParaRPr>
          </a:p>
        </p:txBody>
      </p:sp>
      <p:sp>
        <p:nvSpPr>
          <p:cNvPr id="2" name="TextBox 1">
            <a:extLst>
              <a:ext uri="{FF2B5EF4-FFF2-40B4-BE49-F238E27FC236}">
                <a16:creationId xmlns:a16="http://schemas.microsoft.com/office/drawing/2014/main" id="{4566E6F1-456C-B5B9-AC4C-E9FFEA7DE088}"/>
              </a:ext>
            </a:extLst>
          </p:cNvPr>
          <p:cNvSpPr txBox="1"/>
          <p:nvPr/>
        </p:nvSpPr>
        <p:spPr>
          <a:xfrm>
            <a:off x="1599864" y="1861635"/>
            <a:ext cx="9342960" cy="369332"/>
          </a:xfrm>
          <a:prstGeom prst="rect">
            <a:avLst/>
          </a:prstGeom>
          <a:noFill/>
        </p:spPr>
        <p:txBody>
          <a:bodyPr wrap="square" rtlCol="1">
            <a:spAutoFit/>
          </a:bodyPr>
          <a:lstStyle/>
          <a:p>
            <a:pPr algn="r" rtl="1"/>
            <a:r>
              <a:rPr lang="ar-AE" dirty="0">
                <a:latin typeface="Open Sans" panose="020B0606030504020204" pitchFamily="34" charset="0"/>
                <a:ea typeface="Open Sans" panose="020B0606030504020204" pitchFamily="34" charset="0"/>
                <a:cs typeface="Open Sans" panose="020B0606030504020204" pitchFamily="34" charset="0"/>
              </a:rPr>
              <a:t>يقدم</a:t>
            </a:r>
            <a:r>
              <a:rPr lang="ar-LB" dirty="0">
                <a:latin typeface="Open Sans" panose="020B0606030504020204" pitchFamily="34" charset="0"/>
                <a:ea typeface="Open Sans" panose="020B0606030504020204" pitchFamily="34" charset="0"/>
                <a:cs typeface="Open Sans" panose="020B0606030504020204" pitchFamily="34" charset="0"/>
              </a:rPr>
              <a:t> </a:t>
            </a:r>
            <a:r>
              <a:rPr lang="ar-AE" dirty="0">
                <a:latin typeface="Open Sans" panose="020B0606030504020204" pitchFamily="34" charset="0"/>
                <a:ea typeface="Open Sans" panose="020B0606030504020204" pitchFamily="34" charset="0"/>
                <a:cs typeface="Open Sans" panose="020B0606030504020204" pitchFamily="34" charset="0"/>
              </a:rPr>
              <a:t>الجدول أدناه وصفاً للفئات الأربع التابعة لـ</a:t>
            </a:r>
            <a:r>
              <a:rPr lang="en-US" b="1" dirty="0">
                <a:latin typeface="Open Sans" panose="020B0606030504020204" pitchFamily="34" charset="0"/>
                <a:ea typeface="Open Sans" panose="020B0606030504020204" pitchFamily="34" charset="0"/>
                <a:cs typeface="Open Sans" panose="020B0606030504020204" pitchFamily="34" charset="0"/>
              </a:rPr>
              <a:t>CARI</a:t>
            </a:r>
            <a:r>
              <a:rPr lang="en-US" dirty="0">
                <a:latin typeface="Open Sans" panose="020B0606030504020204" pitchFamily="34" charset="0"/>
                <a:ea typeface="Open Sans" panose="020B0606030504020204" pitchFamily="34" charset="0"/>
                <a:cs typeface="Open Sans" panose="020B0606030504020204" pitchFamily="34" charset="0"/>
              </a:rPr>
              <a:t> </a:t>
            </a:r>
            <a:r>
              <a:rPr lang="ar-LB" dirty="0">
                <a:latin typeface="Open Sans" panose="020B0606030504020204" pitchFamily="34" charset="0"/>
                <a:ea typeface="Open Sans" panose="020B0606030504020204" pitchFamily="34" charset="0"/>
                <a:cs typeface="Open Sans" panose="020B0606030504020204" pitchFamily="34" charset="0"/>
              </a:rPr>
              <a:t>:</a:t>
            </a:r>
            <a:endParaRPr lang="ar-SY" dirty="0">
              <a:latin typeface="Open Sans" panose="020B0606030504020204" pitchFamily="34" charset="0"/>
              <a:ea typeface="Open Sans" panose="020B0606030504020204" pitchFamily="34" charset="0"/>
            </a:endParaRPr>
          </a:p>
        </p:txBody>
      </p:sp>
      <p:graphicFrame>
        <p:nvGraphicFramePr>
          <p:cNvPr id="4" name="Table 4">
            <a:extLst>
              <a:ext uri="{FF2B5EF4-FFF2-40B4-BE49-F238E27FC236}">
                <a16:creationId xmlns:a16="http://schemas.microsoft.com/office/drawing/2014/main" id="{ADA19CDD-3C40-1898-9119-2DD11FBC26C7}"/>
              </a:ext>
            </a:extLst>
          </p:cNvPr>
          <p:cNvGraphicFramePr>
            <a:graphicFrameLocks noGrp="1"/>
          </p:cNvGraphicFramePr>
          <p:nvPr>
            <p:extLst>
              <p:ext uri="{D42A27DB-BD31-4B8C-83A1-F6EECF244321}">
                <p14:modId xmlns:p14="http://schemas.microsoft.com/office/powerpoint/2010/main" val="1567168625"/>
              </p:ext>
            </p:extLst>
          </p:nvPr>
        </p:nvGraphicFramePr>
        <p:xfrm>
          <a:off x="796065" y="2403495"/>
          <a:ext cx="10146759" cy="2979388"/>
        </p:xfrm>
        <a:graphic>
          <a:graphicData uri="http://schemas.openxmlformats.org/drawingml/2006/table">
            <a:tbl>
              <a:tblPr firstRow="1" bandRow="1">
                <a:tableStyleId>{5C22544A-7EE6-4342-B048-85BDC9FD1C3A}</a:tableStyleId>
              </a:tblPr>
              <a:tblGrid>
                <a:gridCol w="697551">
                  <a:extLst>
                    <a:ext uri="{9D8B030D-6E8A-4147-A177-3AD203B41FA5}">
                      <a16:colId xmlns:a16="http://schemas.microsoft.com/office/drawing/2014/main" val="453322069"/>
                    </a:ext>
                  </a:extLst>
                </a:gridCol>
                <a:gridCol w="2362302">
                  <a:extLst>
                    <a:ext uri="{9D8B030D-6E8A-4147-A177-3AD203B41FA5}">
                      <a16:colId xmlns:a16="http://schemas.microsoft.com/office/drawing/2014/main" val="344628070"/>
                    </a:ext>
                  </a:extLst>
                </a:gridCol>
                <a:gridCol w="2362302">
                  <a:extLst>
                    <a:ext uri="{9D8B030D-6E8A-4147-A177-3AD203B41FA5}">
                      <a16:colId xmlns:a16="http://schemas.microsoft.com/office/drawing/2014/main" val="332673572"/>
                    </a:ext>
                  </a:extLst>
                </a:gridCol>
                <a:gridCol w="2362302">
                  <a:extLst>
                    <a:ext uri="{9D8B030D-6E8A-4147-A177-3AD203B41FA5}">
                      <a16:colId xmlns:a16="http://schemas.microsoft.com/office/drawing/2014/main" val="1442437392"/>
                    </a:ext>
                  </a:extLst>
                </a:gridCol>
                <a:gridCol w="2362302">
                  <a:extLst>
                    <a:ext uri="{9D8B030D-6E8A-4147-A177-3AD203B41FA5}">
                      <a16:colId xmlns:a16="http://schemas.microsoft.com/office/drawing/2014/main" val="1320628370"/>
                    </a:ext>
                  </a:extLst>
                </a:gridCol>
              </a:tblGrid>
              <a:tr h="508676">
                <a:tc>
                  <a:txBody>
                    <a:bodyPr/>
                    <a:lstStyle/>
                    <a:p>
                      <a:pPr algn="ctr" rtl="1"/>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rtl="1"/>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بشكل هش</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rtl="1"/>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a:t>
                      </a:r>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بشكل معتدل</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1"/>
                      <a:r>
                        <a:rPr lang="ar-AE" sz="1600" dirty="0">
                          <a:solidFill>
                            <a:srgbClr val="FFFFFF"/>
                          </a:solidFill>
                          <a:latin typeface="Open Sans"/>
                          <a:ea typeface="Open Sans"/>
                          <a:cs typeface="Open Sans"/>
                        </a:rPr>
                        <a:t>غير آمن غذائيًا بشكل شديد</a:t>
                      </a:r>
                      <a:endParaRPr lang="fr-FR" sz="1600" dirty="0">
                        <a:solidFill>
                          <a:srgbClr val="FFFFFF"/>
                        </a:solidFill>
                        <a:latin typeface="Open Sans"/>
                        <a:ea typeface="Open Sans"/>
                        <a:cs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2470712">
                <a:tc>
                  <a:txBody>
                    <a:bodyPr/>
                    <a:lstStyle/>
                    <a:p>
                      <a:pPr algn="ctr" rtl="1"/>
                      <a:r>
                        <a:rPr lang="en-G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CARI</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قادر على تلبية الاحتياجات الغذائية دون اللجوء إلى استراتيجيات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تأقلم</a:t>
                      </a:r>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مخفضة لضمان الأمن الغذائي</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يعاني من استهلاك غذائي غير كاف، يعتمد على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a:t>
                      </a:r>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تكيف مخفضة ويطبق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a:t>
                      </a:r>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تأقلم</a:t>
                      </a:r>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للتعامل مع الضغوط لتأمين احتياجات الغذاء</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يعاني من فجوات في استهلاك الغذاء وغير قادر على تلبية الاحتياجات الغذائية المطلوبة دون اللجوء إلى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a:t>
                      </a:r>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تأقلم</a:t>
                      </a:r>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في حالات الأزمات</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يعاني من فجوات</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شديدة</a:t>
                      </a:r>
                      <a:r>
                        <a:rPr lang="ar-A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في استهلاك الغذاء، أو يواجه فقدانًا شديدًا في أصول سبل المعيشة الذي سيؤدي إلى فجوات في استهلاك الغذاء، أو أسوأ من ذلك</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599297"/>
                  </a:ext>
                </a:extLst>
              </a:tr>
            </a:tbl>
          </a:graphicData>
        </a:graphic>
      </p:graphicFrame>
    </p:spTree>
    <p:extLst>
      <p:ext uri="{BB962C8B-B14F-4D97-AF65-F5344CB8AC3E}">
        <p14:creationId xmlns:p14="http://schemas.microsoft.com/office/powerpoint/2010/main" val="162995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574372"/>
            <a:ext cx="11052002" cy="662558"/>
          </a:xfrm>
        </p:spPr>
        <p:txBody>
          <a:bodyPr anchor="t" anchorCtr="0"/>
          <a:lstStyle/>
          <a:p>
            <a:pPr algn="r" rtl="1"/>
            <a:r>
              <a:rPr lang="ar-LB" sz="3600" kern="1400" spc="230" dirty="0">
                <a:solidFill>
                  <a:schemeClr val="tx1"/>
                </a:solidFill>
                <a:latin typeface="HALDEN SOLID" pitchFamily="2" charset="0"/>
              </a:rPr>
              <a:t>لماذا يُفضَّل مؤشر القدرة الاقتصادية لتلبية الاحتياجات الأساسية </a:t>
            </a:r>
            <a:r>
              <a:rPr lang="en-US" sz="3600" kern="1400" spc="230" dirty="0">
                <a:solidFill>
                  <a:schemeClr val="tx1"/>
                </a:solidFill>
                <a:latin typeface="HALDEN SOLID" pitchFamily="2" charset="0"/>
              </a:rPr>
              <a:t>ECMEN</a:t>
            </a:r>
            <a:r>
              <a:rPr lang="ar-LB" sz="3600" kern="1400" spc="230" dirty="0">
                <a:solidFill>
                  <a:schemeClr val="tx1"/>
                </a:solidFill>
                <a:latin typeface="HALDEN SOLID" pitchFamily="2" charset="0"/>
              </a:rPr>
              <a:t> على مؤشر الانفاق على الغذاء </a:t>
            </a:r>
            <a:r>
              <a:rPr lang="en-US" sz="3600" kern="1400" spc="230" dirty="0">
                <a:solidFill>
                  <a:schemeClr val="tx1"/>
                </a:solidFill>
                <a:latin typeface="HALDEN SOLID" pitchFamily="2" charset="0"/>
              </a:rPr>
              <a:t>FES</a:t>
            </a:r>
            <a:r>
              <a:rPr lang="ar-LB" sz="3600" kern="1400" spc="230" dirty="0">
                <a:solidFill>
                  <a:schemeClr val="tx1"/>
                </a:solidFill>
                <a:latin typeface="HALDEN SOLID" pitchFamily="2" charset="0"/>
              </a:rPr>
              <a:t>؟</a:t>
            </a:r>
            <a:endParaRPr lang="en-US" sz="3600" kern="1400" spc="230" dirty="0">
              <a:solidFill>
                <a:schemeClr val="tx1"/>
              </a:solidFill>
              <a:latin typeface="HALDEN SOLID" pitchFamily="2" charset="0"/>
            </a:endParaRPr>
          </a:p>
        </p:txBody>
      </p:sp>
      <p:sp>
        <p:nvSpPr>
          <p:cNvPr id="3" name="TextBox 2">
            <a:extLst>
              <a:ext uri="{FF2B5EF4-FFF2-40B4-BE49-F238E27FC236}">
                <a16:creationId xmlns:a16="http://schemas.microsoft.com/office/drawing/2014/main" id="{FDBF9121-DAA8-9378-1876-5DC134BCCA63}"/>
              </a:ext>
            </a:extLst>
          </p:cNvPr>
          <p:cNvSpPr txBox="1"/>
          <p:nvPr/>
        </p:nvSpPr>
        <p:spPr>
          <a:xfrm>
            <a:off x="973576" y="2151727"/>
            <a:ext cx="10539212" cy="3477875"/>
          </a:xfrm>
          <a:prstGeom prst="rect">
            <a:avLst/>
          </a:prstGeom>
          <a:noFill/>
          <a:ln w="57150">
            <a:noFill/>
          </a:ln>
        </p:spPr>
        <p:txBody>
          <a:bodyPr wrap="square" lIns="91440" tIns="45720" rIns="91440" bIns="45720" rtlCol="0" anchor="t">
            <a:spAutoFit/>
          </a:bodyPr>
          <a:lstStyle/>
          <a:p>
            <a:pPr marL="342900" indent="-342900" algn="r" rtl="1">
              <a:buFont typeface="Wingdings" panose="05000000000000000000" pitchFamily="2" charset="2"/>
              <a:buChar char="v"/>
            </a:pPr>
            <a:r>
              <a:rPr lang="ar-LB" sz="2000" spc="60" dirty="0">
                <a:latin typeface="Open Sans"/>
                <a:ea typeface="Open Sans"/>
                <a:cs typeface="Open Sans"/>
              </a:rPr>
              <a:t>يقيس </a:t>
            </a:r>
            <a:r>
              <a:rPr lang="en-US" sz="2000" spc="60" dirty="0">
                <a:latin typeface="Open Sans"/>
                <a:ea typeface="Open Sans"/>
                <a:cs typeface="Open Sans"/>
              </a:rPr>
              <a:t> </a:t>
            </a:r>
            <a:r>
              <a:rPr lang="en-US" sz="2000" b="1" spc="60" dirty="0">
                <a:latin typeface="Open Sans"/>
                <a:ea typeface="Open Sans"/>
                <a:cs typeface="Open Sans"/>
              </a:rPr>
              <a:t>ECMEN</a:t>
            </a:r>
            <a:r>
              <a:rPr lang="ar-AE" sz="2000" spc="60" dirty="0">
                <a:latin typeface="Open Sans"/>
                <a:ea typeface="Open Sans"/>
                <a:cs typeface="Open Sans"/>
              </a:rPr>
              <a:t>القدرة الاقتصادية</a:t>
            </a:r>
            <a:r>
              <a:rPr lang="ar-LB" sz="2000" spc="60" dirty="0">
                <a:latin typeface="Open Sans"/>
                <a:ea typeface="Open Sans"/>
                <a:cs typeface="Open Sans"/>
              </a:rPr>
              <a:t> للأسرة</a:t>
            </a:r>
            <a:r>
              <a:rPr lang="ar-AE" sz="2000" spc="60" dirty="0">
                <a:latin typeface="Open Sans"/>
                <a:ea typeface="Open Sans"/>
                <a:cs typeface="Open Sans"/>
              </a:rPr>
              <a:t> </a:t>
            </a:r>
            <a:r>
              <a:rPr lang="ar-LB" sz="2000" spc="60" dirty="0">
                <a:latin typeface="Open Sans"/>
                <a:ea typeface="Open Sans"/>
                <a:cs typeface="Open Sans"/>
              </a:rPr>
              <a:t>مقارنة مع</a:t>
            </a:r>
            <a:r>
              <a:rPr lang="ar-AE" sz="2000" spc="60" dirty="0">
                <a:latin typeface="Open Sans"/>
                <a:ea typeface="Open Sans"/>
                <a:cs typeface="Open Sans"/>
              </a:rPr>
              <a:t> </a:t>
            </a:r>
            <a:r>
              <a:rPr lang="ar-LB" sz="2000" spc="60" dirty="0">
                <a:latin typeface="Open Sans"/>
                <a:ea typeface="Open Sans"/>
                <a:cs typeface="Open Sans"/>
              </a:rPr>
              <a:t>الحد الأدنى للنفقات</a:t>
            </a:r>
            <a:r>
              <a:rPr lang="en-US" sz="2000" b="1" spc="60" dirty="0">
                <a:latin typeface="Open Sans"/>
                <a:ea typeface="Open Sans"/>
                <a:cs typeface="Open Sans"/>
              </a:rPr>
              <a:t>MEB</a:t>
            </a:r>
            <a:r>
              <a:rPr lang="en-US" sz="2000" spc="60" dirty="0">
                <a:latin typeface="Open Sans"/>
                <a:ea typeface="Open Sans"/>
                <a:cs typeface="Open Sans"/>
              </a:rPr>
              <a:t> </a:t>
            </a:r>
            <a:r>
              <a:rPr lang="ar-LB" sz="2000" spc="60" dirty="0">
                <a:latin typeface="Open Sans"/>
                <a:ea typeface="Open Sans"/>
                <a:cs typeface="Open Sans"/>
              </a:rPr>
              <a:t> أو الحد الأدنى للنجاة </a:t>
            </a:r>
            <a:r>
              <a:rPr lang="en-US" sz="2000" b="1" spc="60" dirty="0">
                <a:latin typeface="Open Sans"/>
                <a:ea typeface="Open Sans"/>
                <a:cs typeface="Open Sans"/>
              </a:rPr>
              <a:t>SMEB</a:t>
            </a:r>
            <a:r>
              <a:rPr lang="ar-LB" sz="2000" b="1" spc="60" dirty="0">
                <a:latin typeface="Open Sans"/>
                <a:ea typeface="Open Sans"/>
                <a:cs typeface="Open Sans"/>
              </a:rPr>
              <a:t>.</a:t>
            </a:r>
          </a:p>
          <a:p>
            <a:pPr algn="r" rtl="1"/>
            <a:r>
              <a:rPr lang="ar-LB" sz="2000" spc="60" dirty="0">
                <a:latin typeface="Open Sans"/>
                <a:ea typeface="Open Sans"/>
                <a:cs typeface="Open Sans"/>
              </a:rPr>
              <a:t> </a:t>
            </a:r>
            <a:endParaRPr lang="en-US" sz="2000" spc="60" dirty="0">
              <a:latin typeface="Open Sans"/>
              <a:ea typeface="Open Sans"/>
              <a:cs typeface="Open Sans"/>
            </a:endParaRPr>
          </a:p>
          <a:p>
            <a:pPr marL="342900" indent="-342900" algn="r" rtl="1">
              <a:buFont typeface="Wingdings" panose="05000000000000000000" pitchFamily="2" charset="2"/>
              <a:buChar char="v"/>
            </a:pPr>
            <a:r>
              <a:rPr lang="en-US" sz="2000" b="1" spc="60" dirty="0">
                <a:latin typeface="Open Sans"/>
                <a:ea typeface="Open Sans"/>
                <a:cs typeface="Open Sans"/>
              </a:rPr>
              <a:t>ECMEN</a:t>
            </a:r>
            <a:r>
              <a:rPr lang="en-US" sz="2000" spc="60" dirty="0">
                <a:latin typeface="Open Sans"/>
                <a:ea typeface="Open Sans"/>
                <a:cs typeface="Open Sans"/>
              </a:rPr>
              <a:t> </a:t>
            </a:r>
            <a:r>
              <a:rPr lang="ar-LB" sz="2000" spc="60" dirty="0">
                <a:latin typeface="Open Sans"/>
                <a:ea typeface="Open Sans"/>
                <a:cs typeface="Open Sans"/>
              </a:rPr>
              <a:t> هو</a:t>
            </a:r>
            <a:r>
              <a:rPr lang="ar-AE" sz="2000" spc="60" dirty="0">
                <a:latin typeface="Open Sans"/>
                <a:ea typeface="Open Sans"/>
                <a:cs typeface="Open Sans"/>
              </a:rPr>
              <a:t> مقياس مطلق </a:t>
            </a:r>
            <a:r>
              <a:rPr lang="ar-LB" sz="2000" spc="60" dirty="0">
                <a:latin typeface="Open Sans"/>
                <a:ea typeface="Open Sans"/>
                <a:cs typeface="Open Sans"/>
              </a:rPr>
              <a:t>يقوم بقياس</a:t>
            </a:r>
            <a:r>
              <a:rPr lang="ar-AE" sz="2000" spc="60" dirty="0">
                <a:latin typeface="Open Sans"/>
                <a:ea typeface="Open Sans"/>
                <a:cs typeface="Open Sans"/>
              </a:rPr>
              <a:t> مباشر </a:t>
            </a:r>
            <a:r>
              <a:rPr lang="ar-LB" sz="2000" spc="60" dirty="0">
                <a:latin typeface="Open Sans"/>
                <a:ea typeface="Open Sans"/>
                <a:cs typeface="Open Sans"/>
              </a:rPr>
              <a:t>ل</a:t>
            </a:r>
            <a:r>
              <a:rPr lang="ar-AE" sz="2000" spc="60" dirty="0">
                <a:latin typeface="Open Sans"/>
                <a:ea typeface="Open Sans"/>
                <a:cs typeface="Open Sans"/>
              </a:rPr>
              <a:t>لمفهوم الذي نريد تقييمه: قدرة</a:t>
            </a:r>
            <a:r>
              <a:rPr lang="ar-LB" sz="2000" spc="60" dirty="0">
                <a:latin typeface="Open Sans"/>
                <a:ea typeface="Open Sans"/>
                <a:cs typeface="Open Sans"/>
              </a:rPr>
              <a:t> الأسرة</a:t>
            </a:r>
            <a:r>
              <a:rPr lang="ar-AE" sz="2000" spc="60" dirty="0">
                <a:latin typeface="Open Sans"/>
                <a:ea typeface="Open Sans"/>
                <a:cs typeface="Open Sans"/>
              </a:rPr>
              <a:t> على تلبية </a:t>
            </a:r>
            <a:r>
              <a:rPr lang="ar-LB" sz="2000" spc="60" dirty="0">
                <a:latin typeface="Open Sans"/>
                <a:ea typeface="Open Sans"/>
                <a:cs typeface="Open Sans"/>
              </a:rPr>
              <a:t>ا</a:t>
            </a:r>
            <a:r>
              <a:rPr lang="ar-AE" sz="2000" spc="60" dirty="0">
                <a:latin typeface="Open Sans"/>
                <a:ea typeface="Open Sans"/>
                <a:cs typeface="Open Sans"/>
              </a:rPr>
              <a:t>حتياجات</a:t>
            </a:r>
            <a:r>
              <a:rPr lang="ar-LB" sz="2000" spc="60" dirty="0">
                <a:latin typeface="Open Sans"/>
                <a:ea typeface="Open Sans"/>
                <a:cs typeface="Open Sans"/>
              </a:rPr>
              <a:t>ها الاساسية</a:t>
            </a:r>
            <a:r>
              <a:rPr lang="ar-SY" sz="2000" spc="60" dirty="0">
                <a:latin typeface="Open Sans"/>
                <a:ea typeface="Open Sans"/>
                <a:cs typeface="Open Sans"/>
              </a:rPr>
              <a:t> </a:t>
            </a:r>
            <a:r>
              <a:rPr lang="ar-AE" sz="2000" spc="60" dirty="0">
                <a:latin typeface="Open Sans"/>
                <a:ea typeface="Open Sans"/>
                <a:cs typeface="Open Sans"/>
              </a:rPr>
              <a:t>.</a:t>
            </a:r>
            <a:endParaRPr lang="en-US" sz="2000" spc="60" dirty="0">
              <a:latin typeface="Open Sans"/>
              <a:ea typeface="Open Sans"/>
              <a:cs typeface="Open Sans"/>
            </a:endParaRPr>
          </a:p>
          <a:p>
            <a:pPr marL="342900" indent="-342900" algn="r" rtl="1">
              <a:buFont typeface="Wingdings" panose="05000000000000000000" pitchFamily="2" charset="2"/>
              <a:buChar char="v"/>
            </a:pPr>
            <a:endParaRPr lang="en-US" sz="2000" spc="60" dirty="0">
              <a:latin typeface="Open Sans"/>
              <a:ea typeface="Open Sans"/>
              <a:cs typeface="Open Sans"/>
            </a:endParaRPr>
          </a:p>
          <a:p>
            <a:pPr marL="342900" indent="-342900" algn="r" rtl="1">
              <a:buFont typeface="Wingdings" panose="05000000000000000000" pitchFamily="2" charset="2"/>
              <a:buChar char="v"/>
            </a:pPr>
            <a:r>
              <a:rPr lang="ar-LB" sz="2000" spc="60" dirty="0">
                <a:latin typeface="Open Sans"/>
                <a:ea typeface="Open Sans"/>
                <a:cs typeface="Open Sans"/>
              </a:rPr>
              <a:t>من ناحية أخرى مؤشر الانفاق علر الغذاء </a:t>
            </a:r>
            <a:r>
              <a:rPr lang="en-US" sz="2000" spc="60" dirty="0">
                <a:latin typeface="Open Sans"/>
                <a:ea typeface="Open Sans"/>
                <a:cs typeface="Open Sans"/>
              </a:rPr>
              <a:t> </a:t>
            </a:r>
            <a:r>
              <a:rPr lang="en-US" sz="2000" b="1" spc="60" dirty="0">
                <a:latin typeface="Open Sans"/>
                <a:ea typeface="Open Sans"/>
                <a:cs typeface="Open Sans"/>
              </a:rPr>
              <a:t>FES</a:t>
            </a:r>
            <a:r>
              <a:rPr lang="ar-AE" sz="2000" spc="60" dirty="0">
                <a:latin typeface="Open Sans"/>
                <a:ea typeface="Open Sans"/>
                <a:cs typeface="Open Sans"/>
              </a:rPr>
              <a:t>هو مقياس نسبي يعمل كمؤشر لهذا المفهوم بطريقة غير مباشرة</a:t>
            </a:r>
            <a:r>
              <a:rPr lang="en-US" sz="2000" spc="60" dirty="0">
                <a:latin typeface="Open Sans"/>
                <a:ea typeface="Open Sans"/>
                <a:cs typeface="Open Sans"/>
              </a:rPr>
              <a:t>.</a:t>
            </a:r>
            <a:endParaRPr lang="ar-LB" sz="2000" spc="60" dirty="0">
              <a:latin typeface="Open Sans"/>
              <a:ea typeface="Open Sans"/>
              <a:cs typeface="Open Sans"/>
            </a:endParaRPr>
          </a:p>
          <a:p>
            <a:pPr marL="342900" indent="-342900" algn="r" rtl="1">
              <a:buFont typeface="Wingdings" panose="05000000000000000000" pitchFamily="2" charset="2"/>
              <a:buChar char="v"/>
            </a:pPr>
            <a:endParaRPr lang="en-US" sz="2000" spc="60" dirty="0">
              <a:latin typeface="Open Sans"/>
              <a:ea typeface="Open Sans"/>
              <a:cs typeface="Open Sans"/>
            </a:endParaRPr>
          </a:p>
          <a:p>
            <a:pPr marL="342900" indent="-342900" algn="r" rtl="1">
              <a:buFont typeface="Wingdings" panose="05000000000000000000" pitchFamily="2" charset="2"/>
              <a:buChar char="v"/>
            </a:pPr>
            <a:r>
              <a:rPr lang="ar-AE" sz="2000" spc="60" dirty="0">
                <a:latin typeface="Open Sans"/>
                <a:ea typeface="Open Sans"/>
                <a:cs typeface="Open Sans"/>
              </a:rPr>
              <a:t>على سبيل المثال، يمكن أن يخصص الفرد جزءًا كبيرًا من ميزانيته للطعام، ولكنه لا يزال يعتبر نسبيًا ثريًا.</a:t>
            </a:r>
            <a:endParaRPr lang="ar-LB" sz="2000" spc="60" dirty="0">
              <a:latin typeface="Open Sans"/>
              <a:ea typeface="Open Sans"/>
              <a:cs typeface="Open Sans"/>
            </a:endParaRPr>
          </a:p>
          <a:p>
            <a:pPr marL="342900" indent="-342900" algn="r" rtl="1">
              <a:buFont typeface="Wingdings" panose="05000000000000000000" pitchFamily="2" charset="2"/>
              <a:buChar char="v"/>
            </a:pPr>
            <a:endParaRPr lang="en-US" sz="2000" spc="60" dirty="0">
              <a:latin typeface="Open Sans"/>
              <a:ea typeface="Open Sans"/>
              <a:cs typeface="Open Sans"/>
            </a:endParaRPr>
          </a:p>
          <a:p>
            <a:pPr marL="342900" indent="-342900" algn="r" rtl="1">
              <a:buFont typeface="Wingdings" panose="05000000000000000000" pitchFamily="2" charset="2"/>
              <a:buChar char="v"/>
            </a:pPr>
            <a:r>
              <a:rPr lang="ar-LB" sz="2000" spc="60" dirty="0">
                <a:latin typeface="Open Sans"/>
                <a:ea typeface="Open Sans"/>
                <a:cs typeface="Open Sans"/>
              </a:rPr>
              <a:t>عند استخدام</a:t>
            </a:r>
            <a:r>
              <a:rPr lang="en-US" sz="2000" spc="60" dirty="0">
                <a:latin typeface="Open Sans"/>
                <a:ea typeface="Open Sans"/>
                <a:cs typeface="Open Sans"/>
              </a:rPr>
              <a:t> </a:t>
            </a:r>
            <a:r>
              <a:rPr lang="en-US" sz="2000" b="1" spc="60" dirty="0">
                <a:latin typeface="Open Sans"/>
                <a:ea typeface="Open Sans"/>
                <a:cs typeface="Open Sans"/>
              </a:rPr>
              <a:t>ECMEN</a:t>
            </a:r>
            <a:r>
              <a:rPr lang="en-US" sz="2000" spc="60" dirty="0">
                <a:latin typeface="Open Sans"/>
                <a:ea typeface="Open Sans"/>
                <a:cs typeface="Open Sans"/>
              </a:rPr>
              <a:t> </a:t>
            </a:r>
            <a:r>
              <a:rPr lang="ar-LB" sz="2000" spc="60" dirty="0">
                <a:latin typeface="Open Sans"/>
                <a:ea typeface="Open Sans"/>
                <a:cs typeface="Open Sans"/>
              </a:rPr>
              <a:t>نقوم بإزالة قيمة المساعدة المستلمة (نقداً أو عيناً) من القدرة الاقتصادية للأسرة, مما يوفر فهماً لحالة الأسرة الاقتصادية في غياب المساعدة.</a:t>
            </a:r>
          </a:p>
        </p:txBody>
      </p:sp>
    </p:spTree>
    <p:extLst>
      <p:ext uri="{BB962C8B-B14F-4D97-AF65-F5344CB8AC3E}">
        <p14:creationId xmlns:p14="http://schemas.microsoft.com/office/powerpoint/2010/main" val="278983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700867"/>
            <a:ext cx="10542124" cy="3276576"/>
          </a:xfrm>
        </p:spPr>
        <p:txBody>
          <a:bodyPr vert="horz" lIns="91440" tIns="45720" rIns="91440" bIns="45720" rtlCol="0" anchor="ctr">
            <a:noAutofit/>
          </a:bodyPr>
          <a:lstStyle/>
          <a:p>
            <a:pPr algn="r" rtl="1">
              <a:buFont typeface="Wingdings" panose="05000000000000000000" pitchFamily="2" charset="2"/>
              <a:buChar char="v"/>
            </a:pPr>
            <a:r>
              <a:rPr lang="ar-AE" spc="60" dirty="0">
                <a:latin typeface="Open Sans"/>
                <a:ea typeface="Open Sans"/>
                <a:cs typeface="Open Sans"/>
              </a:rPr>
              <a:t>لا يعمل مؤشر الإنفاق على الغذاء بشكل جيد في الحالات التي تُقدم فيها </a:t>
            </a:r>
            <a:r>
              <a:rPr lang="ar-LB" spc="60" dirty="0">
                <a:latin typeface="Open Sans"/>
                <a:ea typeface="Open Sans"/>
                <a:cs typeface="Open Sans"/>
              </a:rPr>
              <a:t>مساعدات</a:t>
            </a:r>
            <a:r>
              <a:rPr lang="ar-AE" spc="60" dirty="0">
                <a:latin typeface="Open Sans"/>
                <a:ea typeface="Open Sans"/>
                <a:cs typeface="Open Sans"/>
              </a:rPr>
              <a:t> غير غذائية وخدمات للمجتمع المستهدف مجانًا، مثل المأوى في حالة اللاجئين. عادةً ما يكون من الصعب تقدير قيمة هذه المواد غير الغذائية. لذلك، يجب استخدام مؤشر الإنفاق على الغذاء بحذر في سياقات اللاجئين.</a:t>
            </a:r>
            <a:endParaRPr lang="ar-LB" spc="60" dirty="0">
              <a:latin typeface="Open Sans"/>
              <a:ea typeface="Open Sans"/>
              <a:cs typeface="Open Sans"/>
            </a:endParaRPr>
          </a:p>
          <a:p>
            <a:pPr algn="r" rtl="1">
              <a:buFont typeface="Wingdings" panose="05000000000000000000" pitchFamily="2" charset="2"/>
              <a:buChar char="v"/>
            </a:pPr>
            <a:endParaRPr lang="ar-AE" spc="60" dirty="0">
              <a:latin typeface="Open Sans"/>
              <a:ea typeface="Open Sans"/>
              <a:cs typeface="Open Sans"/>
            </a:endParaRPr>
          </a:p>
          <a:p>
            <a:pPr algn="r" rtl="1">
              <a:buFont typeface="Wingdings" panose="05000000000000000000" pitchFamily="2" charset="2"/>
              <a:buChar char="v"/>
            </a:pPr>
            <a:r>
              <a:rPr lang="ar-LB" spc="60" dirty="0">
                <a:latin typeface="Open Sans"/>
                <a:ea typeface="Open Sans"/>
                <a:cs typeface="Open Sans"/>
              </a:rPr>
              <a:t>تركز المنهجية</a:t>
            </a:r>
            <a:r>
              <a:rPr lang="ar-AE" spc="60" dirty="0">
                <a:latin typeface="Open Sans"/>
                <a:ea typeface="Open Sans"/>
                <a:cs typeface="Open Sans"/>
              </a:rPr>
              <a:t> الجديدة</a:t>
            </a:r>
            <a:r>
              <a:rPr lang="ar-LB" spc="60" dirty="0">
                <a:latin typeface="Open Sans"/>
                <a:ea typeface="Open Sans"/>
                <a:cs typeface="Open Sans"/>
              </a:rPr>
              <a:t> على</a:t>
            </a:r>
            <a:r>
              <a:rPr lang="ar-AE" spc="60" dirty="0">
                <a:latin typeface="Open Sans"/>
                <a:ea typeface="Open Sans"/>
                <a:cs typeface="Open Sans"/>
              </a:rPr>
              <a:t> قدرة</a:t>
            </a:r>
            <a:r>
              <a:rPr lang="ar-LB" spc="60" dirty="0">
                <a:latin typeface="Open Sans"/>
                <a:ea typeface="Open Sans"/>
                <a:cs typeface="Open Sans"/>
              </a:rPr>
              <a:t> الأسرة</a:t>
            </a:r>
            <a:r>
              <a:rPr lang="ar-AE" spc="60" dirty="0">
                <a:latin typeface="Open Sans"/>
                <a:ea typeface="Open Sans"/>
                <a:cs typeface="Open Sans"/>
              </a:rPr>
              <a:t> الاقتصادية على تلبية </a:t>
            </a:r>
            <a:r>
              <a:rPr lang="ar-LB" spc="60" dirty="0">
                <a:latin typeface="Open Sans"/>
                <a:ea typeface="Open Sans"/>
                <a:cs typeface="Open Sans"/>
              </a:rPr>
              <a:t>احتياجاتها</a:t>
            </a:r>
            <a:r>
              <a:rPr lang="ar-AE" spc="60" dirty="0">
                <a:latin typeface="Open Sans"/>
                <a:ea typeface="Open Sans"/>
                <a:cs typeface="Open Sans"/>
              </a:rPr>
              <a:t> الأساسية، </a:t>
            </a:r>
            <a:r>
              <a:rPr lang="ar-LB" spc="60" dirty="0">
                <a:latin typeface="Open Sans"/>
                <a:ea typeface="Open Sans"/>
                <a:cs typeface="Open Sans"/>
              </a:rPr>
              <a:t>وتقيس</a:t>
            </a:r>
            <a:r>
              <a:rPr lang="ar-AE" spc="60" dirty="0">
                <a:latin typeface="Open Sans"/>
                <a:ea typeface="Open Sans"/>
                <a:cs typeface="Open Sans"/>
              </a:rPr>
              <a:t> </a:t>
            </a:r>
            <a:r>
              <a:rPr lang="ar-LB" spc="60" dirty="0">
                <a:latin typeface="Open Sans"/>
                <a:ea typeface="Open Sans"/>
                <a:cs typeface="Open Sans"/>
              </a:rPr>
              <a:t>مستوى</a:t>
            </a:r>
            <a:r>
              <a:rPr lang="ar-AE" spc="60" dirty="0">
                <a:latin typeface="Open Sans"/>
                <a:ea typeface="Open Sans"/>
                <a:cs typeface="Open Sans"/>
              </a:rPr>
              <a:t> الأمن الغذائي</a:t>
            </a:r>
            <a:r>
              <a:rPr lang="ar-LB" spc="60" dirty="0">
                <a:latin typeface="Open Sans"/>
                <a:ea typeface="Open Sans"/>
                <a:cs typeface="Open Sans"/>
              </a:rPr>
              <a:t> بشكل أفضل</a:t>
            </a:r>
            <a:r>
              <a:rPr lang="ar-AE" spc="60" dirty="0">
                <a:latin typeface="Open Sans"/>
                <a:ea typeface="Open Sans"/>
                <a:cs typeface="Open Sans"/>
              </a:rPr>
              <a:t> في</a:t>
            </a:r>
            <a:r>
              <a:rPr lang="ar-LB" spc="60" dirty="0">
                <a:latin typeface="Open Sans"/>
                <a:ea typeface="Open Sans"/>
                <a:cs typeface="Open Sans"/>
              </a:rPr>
              <a:t> الحالات التي تغيب فيها</a:t>
            </a:r>
            <a:r>
              <a:rPr lang="ar-AE" spc="60" dirty="0">
                <a:latin typeface="Open Sans"/>
                <a:ea typeface="Open Sans"/>
                <a:cs typeface="Open Sans"/>
              </a:rPr>
              <a:t> المساعدة</a:t>
            </a:r>
            <a:r>
              <a:rPr lang="ar-LB" spc="60" dirty="0">
                <a:latin typeface="Open Sans"/>
                <a:ea typeface="Open Sans"/>
                <a:cs typeface="Open Sans"/>
              </a:rPr>
              <a:t>,</a:t>
            </a:r>
            <a:r>
              <a:rPr lang="ar-AE" spc="60" dirty="0">
                <a:latin typeface="Open Sans"/>
                <a:ea typeface="Open Sans"/>
                <a:cs typeface="Open Sans"/>
              </a:rPr>
              <a:t> </a:t>
            </a:r>
            <a:r>
              <a:rPr lang="ar-LB" spc="60" dirty="0">
                <a:latin typeface="Open Sans"/>
                <a:ea typeface="Open Sans"/>
                <a:cs typeface="Open Sans"/>
              </a:rPr>
              <a:t>كما </a:t>
            </a:r>
            <a:r>
              <a:rPr lang="ar-AE" spc="60" dirty="0">
                <a:latin typeface="Open Sans"/>
                <a:ea typeface="Open Sans"/>
                <a:cs typeface="Open Sans"/>
              </a:rPr>
              <a:t>توفر رقمًا أكثر دقة للأشخاص المحتاجين </a:t>
            </a:r>
            <a:r>
              <a:rPr lang="ar-LB" spc="60" dirty="0">
                <a:latin typeface="Open Sans"/>
                <a:ea typeface="Open Sans"/>
                <a:cs typeface="Open Sans"/>
              </a:rPr>
              <a:t>للمساعدة</a:t>
            </a:r>
            <a:r>
              <a:rPr lang="ar-AE" spc="60" dirty="0">
                <a:latin typeface="Open Sans"/>
                <a:ea typeface="Open Sans"/>
                <a:cs typeface="Open Sans"/>
              </a:rPr>
              <a:t> الغذائي</a:t>
            </a:r>
            <a:r>
              <a:rPr lang="ar-LB" spc="60" dirty="0">
                <a:latin typeface="Open Sans"/>
                <a:ea typeface="Open Sans"/>
                <a:cs typeface="Open Sans"/>
              </a:rPr>
              <a:t>ة</a:t>
            </a:r>
            <a:r>
              <a:rPr lang="ar-AE" spc="60" dirty="0">
                <a:latin typeface="Open Sans"/>
                <a:ea typeface="Open Sans"/>
                <a:cs typeface="Open Sans"/>
              </a:rPr>
              <a:t>.</a:t>
            </a:r>
            <a:endParaRPr lang="en-US" spc="60" dirty="0">
              <a:latin typeface="Open Sans"/>
              <a:ea typeface="Open Sans"/>
              <a:cs typeface="Open Sans"/>
            </a:endParaRPr>
          </a:p>
        </p:txBody>
      </p:sp>
      <p:sp>
        <p:nvSpPr>
          <p:cNvPr id="2" name="Title 3">
            <a:extLst>
              <a:ext uri="{FF2B5EF4-FFF2-40B4-BE49-F238E27FC236}">
                <a16:creationId xmlns:a16="http://schemas.microsoft.com/office/drawing/2014/main" id="{C8B08D3B-697F-1FE4-166E-ADF7127CCFA7}"/>
              </a:ext>
            </a:extLst>
          </p:cNvPr>
          <p:cNvSpPr>
            <a:spLocks noGrp="1"/>
          </p:cNvSpPr>
          <p:nvPr>
            <p:ph type="title"/>
          </p:nvPr>
        </p:nvSpPr>
        <p:spPr>
          <a:xfrm>
            <a:off x="717181" y="574372"/>
            <a:ext cx="11052002" cy="662558"/>
          </a:xfrm>
        </p:spPr>
        <p:txBody>
          <a:bodyPr anchor="t" anchorCtr="0"/>
          <a:lstStyle/>
          <a:p>
            <a:pPr algn="r" rtl="1"/>
            <a:r>
              <a:rPr lang="ar-LB" sz="3600" kern="1400" spc="230" dirty="0">
                <a:solidFill>
                  <a:schemeClr val="tx1"/>
                </a:solidFill>
                <a:latin typeface="HALDEN SOLID" pitchFamily="2" charset="0"/>
              </a:rPr>
              <a:t>لماذا يُفضَّل مؤشر القدرة الاقتصادية لتلبية الاحتياجات الأساسية </a:t>
            </a:r>
            <a:r>
              <a:rPr lang="en-US" sz="3600" kern="1400" spc="230" dirty="0">
                <a:solidFill>
                  <a:schemeClr val="tx1"/>
                </a:solidFill>
                <a:latin typeface="HALDEN SOLID" pitchFamily="2" charset="0"/>
              </a:rPr>
              <a:t>ECMEN</a:t>
            </a:r>
            <a:r>
              <a:rPr lang="ar-LB" sz="3600" kern="1400" spc="230" dirty="0">
                <a:solidFill>
                  <a:schemeClr val="tx1"/>
                </a:solidFill>
                <a:latin typeface="HALDEN SOLID" pitchFamily="2" charset="0"/>
              </a:rPr>
              <a:t> على مؤشر الانفاق على الغذاء </a:t>
            </a:r>
            <a:r>
              <a:rPr lang="en-US" sz="3600" kern="1400" spc="230" dirty="0">
                <a:solidFill>
                  <a:schemeClr val="tx1"/>
                </a:solidFill>
                <a:latin typeface="HALDEN SOLID" pitchFamily="2" charset="0"/>
              </a:rPr>
              <a:t>FES</a:t>
            </a:r>
            <a:r>
              <a:rPr lang="ar-LB" sz="3600" kern="1400" spc="230" dirty="0">
                <a:solidFill>
                  <a:schemeClr val="tx1"/>
                </a:solidFill>
                <a:latin typeface="HALDEN SOLID" pitchFamily="2" charset="0"/>
              </a:rPr>
              <a:t>؟</a:t>
            </a:r>
            <a:endParaRPr lang="en-US" sz="3600" kern="1400" spc="230" dirty="0">
              <a:solidFill>
                <a:schemeClr val="tx1"/>
              </a:solidFill>
              <a:latin typeface="HALDEN SOLID" pitchFamily="2" charset="0"/>
            </a:endParaRPr>
          </a:p>
        </p:txBody>
      </p:sp>
    </p:spTree>
    <p:extLst>
      <p:ext uri="{BB962C8B-B14F-4D97-AF65-F5344CB8AC3E}">
        <p14:creationId xmlns:p14="http://schemas.microsoft.com/office/powerpoint/2010/main" val="10490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console’s Coping Capacity domain aims</a:t>
            </a:r>
          </a:p>
          <a:p>
            <a:pPr algn="ctr"/>
            <a:r>
              <a:rPr lang="en-US" dirty="0"/>
              <a:t>to measure households’ resilience to shocks.</a:t>
            </a:r>
          </a:p>
          <a:p>
            <a:pPr algn="r"/>
            <a:r>
              <a:rPr lang="en-US" dirty="0"/>
              <a:t>The CARI console considers two dimensions of</a:t>
            </a:r>
          </a:p>
          <a:p>
            <a:pPr algn="ctr"/>
            <a:r>
              <a:rPr lang="en-US" dirty="0"/>
              <a:t>household Coping Capacity:</a:t>
            </a:r>
          </a:p>
          <a:p>
            <a:pPr algn="ctr"/>
            <a:r>
              <a:rPr lang="en-US" dirty="0"/>
              <a:t>1. Economic vulnerability and;</a:t>
            </a:r>
          </a:p>
          <a:p>
            <a:pPr algn="ctr"/>
            <a:r>
              <a:rPr lang="en-US" dirty="0"/>
              <a:t>2. Livelihood Coping Strategies</a:t>
            </a:r>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2" y="2546134"/>
            <a:ext cx="1092554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en-US"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marL="514350" indent="-514350" algn="r" rtl="1">
              <a:lnSpc>
                <a:spcPts val="3920"/>
              </a:lnSpc>
              <a:buFont typeface="+mj-lt"/>
              <a:buAutoNum type="arabicPeriod"/>
            </a:pPr>
            <a:r>
              <a:rPr lang="ar-LB" sz="3200" dirty="0">
                <a:solidFill>
                  <a:srgbClr val="FFFFFE"/>
                </a:solidFill>
                <a:latin typeface="Open Sans" pitchFamily="2" charset="0"/>
                <a:ea typeface="Open Sans" pitchFamily="2" charset="0"/>
                <a:cs typeface="Open Sans" pitchFamily="2" charset="0"/>
              </a:rPr>
              <a:t>الوضع الحالي</a:t>
            </a:r>
            <a:endParaRPr lang="en-US" sz="3200" dirty="0">
              <a:solidFill>
                <a:srgbClr val="FFFFFE"/>
              </a:solidFill>
              <a:latin typeface="Open Sans" pitchFamily="2" charset="0"/>
              <a:ea typeface="Open Sans" pitchFamily="2" charset="0"/>
              <a:cs typeface="Open Sans" pitchFamily="2" charset="0"/>
            </a:endParaRPr>
          </a:p>
        </p:txBody>
      </p:sp>
      <p:sp>
        <p:nvSpPr>
          <p:cNvPr id="4" name="TextBox 3">
            <a:extLst>
              <a:ext uri="{FF2B5EF4-FFF2-40B4-BE49-F238E27FC236}">
                <a16:creationId xmlns:a16="http://schemas.microsoft.com/office/drawing/2014/main" id="{2F1331E7-2958-E67E-FA69-2244C7D9B9BA}"/>
              </a:ext>
            </a:extLst>
          </p:cNvPr>
          <p:cNvSpPr txBox="1"/>
          <p:nvPr/>
        </p:nvSpPr>
        <p:spPr>
          <a:xfrm>
            <a:off x="1547256" y="3732673"/>
            <a:ext cx="9727469" cy="1785104"/>
          </a:xfrm>
          <a:prstGeom prst="rect">
            <a:avLst/>
          </a:prstGeom>
          <a:noFill/>
        </p:spPr>
        <p:txBody>
          <a:bodyPr wrap="square" lIns="91440" tIns="45720" rIns="91440" bIns="45720" rtlCol="1" anchor="t">
            <a:spAutoFit/>
          </a:bodyPr>
          <a:lstStyle/>
          <a:p>
            <a:pPr algn="r" rtl="1"/>
            <a:r>
              <a:rPr lang="ar-AE" sz="2200" dirty="0">
                <a:solidFill>
                  <a:srgbClr val="FFFFFE"/>
                </a:solidFill>
                <a:latin typeface="Open Sans"/>
                <a:ea typeface="Open Sans"/>
                <a:cs typeface="Open Sans"/>
              </a:rPr>
              <a:t>يقدم </a:t>
            </a:r>
            <a:r>
              <a:rPr lang="ar-LB" sz="2200" dirty="0">
                <a:solidFill>
                  <a:srgbClr val="FFFFFE"/>
                </a:solidFill>
                <a:latin typeface="Open Sans"/>
                <a:ea typeface="Open Sans"/>
                <a:cs typeface="Open Sans"/>
              </a:rPr>
              <a:t> </a:t>
            </a:r>
            <a:r>
              <a:rPr lang="ar-AE" sz="2200" dirty="0">
                <a:solidFill>
                  <a:srgbClr val="FFFFFE"/>
                </a:solidFill>
                <a:latin typeface="Open Sans"/>
                <a:ea typeface="Open Sans"/>
                <a:cs typeface="Open Sans"/>
              </a:rPr>
              <a:t>مجال الوضع الحالي تقريرًا عن استهلاك </a:t>
            </a:r>
            <a:r>
              <a:rPr lang="ar-LB" sz="2200" dirty="0">
                <a:solidFill>
                  <a:srgbClr val="FFFFFE"/>
                </a:solidFill>
                <a:latin typeface="Open Sans"/>
                <a:ea typeface="Open Sans"/>
                <a:cs typeface="Open Sans"/>
              </a:rPr>
              <a:t>ا</a:t>
            </a:r>
            <a:r>
              <a:rPr lang="ar-AE" sz="2200" dirty="0">
                <a:solidFill>
                  <a:srgbClr val="FFFFFE"/>
                </a:solidFill>
                <a:latin typeface="Open Sans"/>
                <a:ea typeface="Open Sans"/>
                <a:cs typeface="Open Sans"/>
              </a:rPr>
              <a:t>لأسر</a:t>
            </a:r>
            <a:r>
              <a:rPr lang="ar-LB" sz="2200" dirty="0">
                <a:solidFill>
                  <a:srgbClr val="FFFFFE"/>
                </a:solidFill>
                <a:latin typeface="Open Sans"/>
                <a:ea typeface="Open Sans"/>
                <a:cs typeface="Open Sans"/>
              </a:rPr>
              <a:t>ة للغذاء بشكل كافي</a:t>
            </a:r>
            <a:r>
              <a:rPr lang="ar-AE" sz="2200" dirty="0">
                <a:solidFill>
                  <a:srgbClr val="FFFFFE"/>
                </a:solidFill>
                <a:latin typeface="Open Sans"/>
                <a:ea typeface="Open Sans"/>
                <a:cs typeface="Open Sans"/>
              </a:rPr>
              <a:t> في وقت إجراء المسح.</a:t>
            </a:r>
            <a:endParaRPr lang="ar-LB" sz="2200" dirty="0">
              <a:solidFill>
                <a:srgbClr val="FFFFFE"/>
              </a:solidFill>
              <a:latin typeface="Open Sans"/>
              <a:ea typeface="Open Sans"/>
              <a:cs typeface="Open Sans"/>
            </a:endParaRPr>
          </a:p>
          <a:p>
            <a:pPr algn="r" rtl="1"/>
            <a:r>
              <a:rPr lang="ar-AE" sz="2200" dirty="0">
                <a:solidFill>
                  <a:srgbClr val="FFFFFE"/>
                </a:solidFill>
                <a:latin typeface="Open Sans"/>
                <a:ea typeface="Open Sans"/>
                <a:cs typeface="Open Sans"/>
              </a:rPr>
              <a:t> يقيس استهلاك الغذاء باستخدام مؤشرين:</a:t>
            </a:r>
            <a:endParaRPr lang="en-US" sz="2200" dirty="0">
              <a:solidFill>
                <a:srgbClr val="FFFFFE"/>
              </a:solidFill>
              <a:latin typeface="Open Sans"/>
              <a:ea typeface="Open Sans"/>
              <a:cs typeface="Open Sans"/>
            </a:endParaRPr>
          </a:p>
          <a:p>
            <a:pPr algn="r" rtl="1"/>
            <a:endParaRPr lang="en-US" sz="2200" dirty="0">
              <a:solidFill>
                <a:srgbClr val="FFFFFE"/>
              </a:solidFill>
              <a:latin typeface="Open Sans"/>
              <a:ea typeface="Open Sans"/>
              <a:cs typeface="Open Sans"/>
            </a:endParaRPr>
          </a:p>
          <a:p>
            <a:pPr marL="457200" indent="-457200" algn="r" rtl="1">
              <a:buFont typeface="+mj-lt"/>
              <a:buAutoNum type="alphaLcParenR"/>
            </a:pPr>
            <a:r>
              <a:rPr lang="ar-LB" sz="2200" dirty="0">
                <a:solidFill>
                  <a:srgbClr val="FFFFFE"/>
                </a:solidFill>
                <a:latin typeface="Open Sans"/>
                <a:ea typeface="Open Sans"/>
                <a:cs typeface="Open Sans"/>
              </a:rPr>
              <a:t>مؤشر</a:t>
            </a:r>
            <a:r>
              <a:rPr lang="ar-AE" sz="2200" dirty="0">
                <a:solidFill>
                  <a:srgbClr val="FFFFFE"/>
                </a:solidFill>
                <a:latin typeface="Open Sans"/>
                <a:ea typeface="Open Sans"/>
                <a:cs typeface="Open Sans"/>
              </a:rPr>
              <a:t> استهلاك الغذاء </a:t>
            </a:r>
            <a:r>
              <a:rPr lang="en-US" sz="2200" b="1" dirty="0">
                <a:solidFill>
                  <a:srgbClr val="FFFFFE"/>
                </a:solidFill>
                <a:latin typeface="Open Sans"/>
                <a:ea typeface="Open Sans"/>
                <a:cs typeface="Open Sans"/>
              </a:rPr>
              <a:t>FCS</a:t>
            </a:r>
          </a:p>
          <a:p>
            <a:pPr marL="457200" indent="-457200" algn="r" rtl="1">
              <a:buFont typeface="+mj-lt"/>
              <a:buAutoNum type="alphaLcParenR"/>
            </a:pPr>
            <a:r>
              <a:rPr lang="ar-AE" sz="2200" dirty="0">
                <a:solidFill>
                  <a:srgbClr val="FFFFFE"/>
                </a:solidFill>
                <a:latin typeface="Open Sans"/>
                <a:ea typeface="Open Sans"/>
                <a:cs typeface="Open Sans"/>
              </a:rPr>
              <a:t>مؤشر استراتيجيات التأقلم</a:t>
            </a:r>
            <a:r>
              <a:rPr lang="ar-LB" sz="2200" dirty="0">
                <a:solidFill>
                  <a:srgbClr val="FFFFFE"/>
                </a:solidFill>
                <a:latin typeface="Open Sans"/>
                <a:ea typeface="Open Sans"/>
                <a:cs typeface="Open Sans"/>
              </a:rPr>
              <a:t> المخفّضة</a:t>
            </a:r>
            <a:r>
              <a:rPr lang="en-US" sz="2200" b="1" dirty="0" err="1">
                <a:solidFill>
                  <a:srgbClr val="FFFFFE"/>
                </a:solidFill>
                <a:latin typeface="Open Sans"/>
                <a:ea typeface="Open Sans"/>
                <a:cs typeface="Open Sans"/>
              </a:rPr>
              <a:t>rCSI</a:t>
            </a:r>
            <a:r>
              <a:rPr lang="en-US" sz="2200" dirty="0">
                <a:solidFill>
                  <a:srgbClr val="FFFFFE"/>
                </a:solidFill>
                <a:latin typeface="Open Sans"/>
                <a:ea typeface="Open Sans"/>
                <a:cs typeface="Open Sans"/>
              </a:rPr>
              <a:t> </a:t>
            </a:r>
            <a:r>
              <a:rPr lang="ar-LB" sz="2200" dirty="0">
                <a:solidFill>
                  <a:srgbClr val="FFFFFE"/>
                </a:solidFill>
                <a:latin typeface="Open Sans"/>
                <a:ea typeface="Open Sans"/>
                <a:cs typeface="Open Sans"/>
              </a:rPr>
              <a:t> </a:t>
            </a:r>
            <a:endParaRPr lang="en-US" sz="2200" dirty="0">
              <a:solidFill>
                <a:srgbClr val="FFFFFE"/>
              </a:solidFill>
              <a:latin typeface="Open Sans"/>
              <a:ea typeface="Open Sans"/>
              <a:cs typeface="Open Sans"/>
            </a:endParaRPr>
          </a:p>
        </p:txBody>
      </p:sp>
      <p:sp>
        <p:nvSpPr>
          <p:cNvPr id="2" name="Titolo 1">
            <a:extLst>
              <a:ext uri="{FF2B5EF4-FFF2-40B4-BE49-F238E27FC236}">
                <a16:creationId xmlns:a16="http://schemas.microsoft.com/office/drawing/2014/main" id="{98758778-370A-F919-EE3F-CA5842EC3AA8}"/>
              </a:ext>
            </a:extLst>
          </p:cNvPr>
          <p:cNvSpPr txBox="1">
            <a:spLocks/>
          </p:cNvSpPr>
          <p:nvPr/>
        </p:nvSpPr>
        <p:spPr>
          <a:xfrm>
            <a:off x="715592" y="1371002"/>
            <a:ext cx="10760816" cy="14670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b="0" kern="1400" spc="230">
                <a:solidFill>
                  <a:srgbClr val="FFFFFE"/>
                </a:solidFill>
                <a:latin typeface="Open Sans Extrabold" panose="020B0606030504020204" pitchFamily="34" charset="0"/>
                <a:ea typeface="Open Sans Extrabold" panose="020B0606030504020204" pitchFamily="34" charset="0"/>
                <a:cs typeface="Open Sans"/>
              </a:rPr>
              <a:t>هناك مجالان </a:t>
            </a:r>
            <a:r>
              <a:rPr lang="ar-LB" sz="3400" b="0" kern="1400" spc="230" dirty="0">
                <a:solidFill>
                  <a:srgbClr val="FFFFFE"/>
                </a:solidFill>
                <a:latin typeface="Open Sans Extrabold" panose="020B0606030504020204" pitchFamily="34" charset="0"/>
                <a:ea typeface="Open Sans Extrabold" panose="020B0606030504020204" pitchFamily="34" charset="0"/>
                <a:cs typeface="Open Sans"/>
              </a:rPr>
              <a:t>في </a:t>
            </a:r>
            <a:r>
              <a:rPr lang="en-US" sz="3400" b="0" kern="1400" spc="230" dirty="0">
                <a:solidFill>
                  <a:srgbClr val="FFFFFE"/>
                </a:solidFill>
                <a:latin typeface="Open Sans Extrabold" panose="020B0606030504020204" pitchFamily="34" charset="0"/>
                <a:ea typeface="Open Sans Extrabold" panose="020B0606030504020204" pitchFamily="34" charset="0"/>
                <a:cs typeface="Open Sans"/>
              </a:rPr>
              <a:t>CARI</a:t>
            </a:r>
            <a:endParaRPr lang="en-US" sz="4400" kern="1400" spc="230" dirty="0">
              <a:solidFill>
                <a:srgbClr val="FFFFFE"/>
              </a:solidFill>
              <a:latin typeface="HALDEN SOLID"/>
              <a:ea typeface="Open Sans"/>
              <a:cs typeface="Open Sans"/>
            </a:endParaRPr>
          </a:p>
        </p:txBody>
      </p:sp>
    </p:spTree>
    <p:extLst>
      <p:ext uri="{BB962C8B-B14F-4D97-AF65-F5344CB8AC3E}">
        <p14:creationId xmlns:p14="http://schemas.microsoft.com/office/powerpoint/2010/main" val="355507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مجال الوضع الحالي</a:t>
            </a:r>
            <a:endParaRPr lang="en-GB" sz="360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4">
            <a:extLst>
              <a:ext uri="{FF2B5EF4-FFF2-40B4-BE49-F238E27FC236}">
                <a16:creationId xmlns:a16="http://schemas.microsoft.com/office/drawing/2014/main" id="{35844044-DE53-6A13-81B4-93E41DD74B61}"/>
              </a:ext>
            </a:extLst>
          </p:cNvPr>
          <p:cNvGraphicFramePr>
            <a:graphicFrameLocks noGrp="1"/>
          </p:cNvGraphicFramePr>
          <p:nvPr>
            <p:extLst>
              <p:ext uri="{D42A27DB-BD31-4B8C-83A1-F6EECF244321}">
                <p14:modId xmlns:p14="http://schemas.microsoft.com/office/powerpoint/2010/main" val="1704942585"/>
              </p:ext>
            </p:extLst>
          </p:nvPr>
        </p:nvGraphicFramePr>
        <p:xfrm>
          <a:off x="717181" y="2626868"/>
          <a:ext cx="10319288" cy="2585143"/>
        </p:xfrm>
        <a:graphic>
          <a:graphicData uri="http://schemas.openxmlformats.org/drawingml/2006/table">
            <a:tbl>
              <a:tblPr firstRow="1" bandRow="1">
                <a:tableStyleId>{5C22544A-7EE6-4342-B048-85BDC9FD1C3A}</a:tableStyleId>
              </a:tblPr>
              <a:tblGrid>
                <a:gridCol w="1474184">
                  <a:extLst>
                    <a:ext uri="{9D8B030D-6E8A-4147-A177-3AD203B41FA5}">
                      <a16:colId xmlns:a16="http://schemas.microsoft.com/office/drawing/2014/main" val="453322069"/>
                    </a:ext>
                  </a:extLst>
                </a:gridCol>
                <a:gridCol w="1474184">
                  <a:extLst>
                    <a:ext uri="{9D8B030D-6E8A-4147-A177-3AD203B41FA5}">
                      <a16:colId xmlns:a16="http://schemas.microsoft.com/office/drawing/2014/main" val="1923429993"/>
                    </a:ext>
                  </a:extLst>
                </a:gridCol>
                <a:gridCol w="1474184">
                  <a:extLst>
                    <a:ext uri="{9D8B030D-6E8A-4147-A177-3AD203B41FA5}">
                      <a16:colId xmlns:a16="http://schemas.microsoft.com/office/drawing/2014/main" val="729639254"/>
                    </a:ext>
                  </a:extLst>
                </a:gridCol>
                <a:gridCol w="1474184">
                  <a:extLst>
                    <a:ext uri="{9D8B030D-6E8A-4147-A177-3AD203B41FA5}">
                      <a16:colId xmlns:a16="http://schemas.microsoft.com/office/drawing/2014/main" val="344628070"/>
                    </a:ext>
                  </a:extLst>
                </a:gridCol>
                <a:gridCol w="1474184">
                  <a:extLst>
                    <a:ext uri="{9D8B030D-6E8A-4147-A177-3AD203B41FA5}">
                      <a16:colId xmlns:a16="http://schemas.microsoft.com/office/drawing/2014/main" val="332673572"/>
                    </a:ext>
                  </a:extLst>
                </a:gridCol>
                <a:gridCol w="1474184">
                  <a:extLst>
                    <a:ext uri="{9D8B030D-6E8A-4147-A177-3AD203B41FA5}">
                      <a16:colId xmlns:a16="http://schemas.microsoft.com/office/drawing/2014/main" val="1442437392"/>
                    </a:ext>
                  </a:extLst>
                </a:gridCol>
                <a:gridCol w="1474184">
                  <a:extLst>
                    <a:ext uri="{9D8B030D-6E8A-4147-A177-3AD203B41FA5}">
                      <a16:colId xmlns:a16="http://schemas.microsoft.com/office/drawing/2014/main" val="1320628370"/>
                    </a:ext>
                  </a:extLst>
                </a:gridCol>
              </a:tblGrid>
              <a:tr h="476999">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المجال</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a:solidFill>
                            <a:srgbClr val="000000"/>
                          </a:solidFill>
                          <a:latin typeface="Open Sans" panose="020B0606030504020204" pitchFamily="34" charset="0"/>
                          <a:ea typeface="Open Sans" panose="020B0606030504020204" pitchFamily="34" charset="0"/>
                          <a:cs typeface="Open Sans" panose="020B0606030504020204" pitchFamily="34" charset="0"/>
                        </a:rPr>
                        <a:t>المؤشر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 بشكل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هش</a:t>
                      </a:r>
                      <a:endPar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معتدل</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شديد</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853623">
                <a:tc>
                  <a:txBody>
                    <a:bodyPr/>
                    <a:lstStyle/>
                    <a:p>
                      <a:pPr algn="ctr" rtl="1"/>
                      <a:r>
                        <a:rPr lang="ar-LB" sz="1400" b="1">
                          <a:solidFill>
                            <a:srgbClr val="000000"/>
                          </a:solidFill>
                          <a:latin typeface="Open Sans" panose="020B0606030504020204" pitchFamily="34" charset="0"/>
                          <a:ea typeface="Open Sans" panose="020B0606030504020204" pitchFamily="34" charset="0"/>
                          <a:cs typeface="Open Sans" panose="020B0606030504020204" pitchFamily="34" charset="0"/>
                        </a:rPr>
                        <a:t>الوضع الحالي</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b="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الغذاء</a:t>
                      </a:r>
                      <a:endPar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مؤشر</a:t>
                      </a:r>
                      <a:r>
                        <a:rPr lang="ar-AE"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 استهلاك الغذاء ومؤشر </a:t>
                      </a:r>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a:t>
                      </a:r>
                      <a:r>
                        <a:rPr lang="ar-AE"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المخفضة</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غذائي</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مقبول ومؤشر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المخفضة أقل من 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غذائي</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مقبول ومؤشر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المخفضة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يساوي أو أكثر</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من 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غذائي حدّي</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غذائي</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فقير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bl>
          </a:graphicData>
        </a:graphic>
      </p:graphicFrame>
      <p:graphicFrame>
        <p:nvGraphicFramePr>
          <p:cNvPr id="4" name="Table 4">
            <a:extLst>
              <a:ext uri="{FF2B5EF4-FFF2-40B4-BE49-F238E27FC236}">
                <a16:creationId xmlns:a16="http://schemas.microsoft.com/office/drawing/2014/main" id="{ABC29228-F0D8-5205-3103-C013DF35D6AE}"/>
              </a:ext>
            </a:extLst>
          </p:cNvPr>
          <p:cNvGraphicFramePr>
            <a:graphicFrameLocks noGrp="1"/>
          </p:cNvGraphicFramePr>
          <p:nvPr>
            <p:extLst>
              <p:ext uri="{D42A27DB-BD31-4B8C-83A1-F6EECF244321}">
                <p14:modId xmlns:p14="http://schemas.microsoft.com/office/powerpoint/2010/main" val="1780208351"/>
              </p:ext>
            </p:extLst>
          </p:nvPr>
        </p:nvGraphicFramePr>
        <p:xfrm>
          <a:off x="717181" y="631321"/>
          <a:ext cx="3134671" cy="1371600"/>
        </p:xfrm>
        <a:graphic>
          <a:graphicData uri="http://schemas.openxmlformats.org/drawingml/2006/table">
            <a:tbl>
              <a:tblPr firstRow="1" bandRow="1">
                <a:tableStyleId>{5C22544A-7EE6-4342-B048-85BDC9FD1C3A}</a:tableStyleId>
              </a:tblPr>
              <a:tblGrid>
                <a:gridCol w="2415397">
                  <a:extLst>
                    <a:ext uri="{9D8B030D-6E8A-4147-A177-3AD203B41FA5}">
                      <a16:colId xmlns:a16="http://schemas.microsoft.com/office/drawing/2014/main" val="4223273434"/>
                    </a:ext>
                  </a:extLst>
                </a:gridCol>
                <a:gridCol w="719274">
                  <a:extLst>
                    <a:ext uri="{9D8B030D-6E8A-4147-A177-3AD203B41FA5}">
                      <a16:colId xmlns:a16="http://schemas.microsoft.com/office/drawing/2014/main" val="536929797"/>
                    </a:ext>
                  </a:extLst>
                </a:gridCol>
              </a:tblGrid>
              <a:tr h="200831">
                <a:tc>
                  <a:txBody>
                    <a:bodyPr/>
                    <a:lstStyle/>
                    <a:p>
                      <a:pPr algn="ctr" rtl="1"/>
                      <a:r>
                        <a:rPr lang="ar-AE"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فئة على مقياس 4 نقاط</a:t>
                      </a:r>
                      <a:endParaRPr lang="fr-FR"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النتيجة</a:t>
                      </a:r>
                      <a:endParaRPr lang="fr-FR"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4020163"/>
                  </a:ext>
                </a:extLst>
              </a:tr>
              <a:tr h="271494">
                <a:tc>
                  <a:txBody>
                    <a:bodyPr/>
                    <a:lstStyle/>
                    <a:p>
                      <a:pPr algn="ctr" rtl="1"/>
                      <a:r>
                        <a:rPr lang="ar-AE" sz="12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آمن غذائيًا</a:t>
                      </a: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rtl="1"/>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1</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a16="http://schemas.microsoft.com/office/drawing/2014/main" val="2172700283"/>
                  </a:ext>
                </a:extLst>
              </a:tr>
              <a:tr h="200831">
                <a:tc>
                  <a:txBody>
                    <a:bodyPr/>
                    <a:lstStyle/>
                    <a:p>
                      <a:pPr algn="ctr" rtl="1"/>
                      <a:r>
                        <a:rPr lang="ar-AE" sz="12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آمن غذائيًا بشكل طفيف</a:t>
                      </a: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rtl="1"/>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extLst>
                  <a:ext uri="{0D108BD9-81ED-4DB2-BD59-A6C34878D82A}">
                    <a16:rowId xmlns:a16="http://schemas.microsoft.com/office/drawing/2014/main" val="3134665975"/>
                  </a:ext>
                </a:extLst>
              </a:tr>
              <a:tr h="271494">
                <a:tc>
                  <a:txBody>
                    <a:bodyPr/>
                    <a:lstStyle/>
                    <a:p>
                      <a:pPr algn="ctr" rtl="1"/>
                      <a:r>
                        <a:rPr lang="ar-AE" sz="12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معتدل</a:t>
                      </a: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1"/>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3</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67270146"/>
                  </a:ext>
                </a:extLst>
              </a:tr>
              <a:tr h="271494">
                <a:tc>
                  <a:txBody>
                    <a:bodyPr/>
                    <a:lstStyle/>
                    <a:p>
                      <a:pPr algn="ctr" rtl="1"/>
                      <a:r>
                        <a:rPr lang="ar-AE" sz="12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شديد</a:t>
                      </a: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1"/>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4</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160055105"/>
                  </a:ext>
                </a:extLst>
              </a:tr>
            </a:tbl>
          </a:graphicData>
        </a:graphic>
      </p:graphicFrame>
    </p:spTree>
    <p:extLst>
      <p:ext uri="{BB962C8B-B14F-4D97-AF65-F5344CB8AC3E}">
        <p14:creationId xmlns:p14="http://schemas.microsoft.com/office/powerpoint/2010/main" val="8320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3" y="2546134"/>
            <a:ext cx="1092554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a:r>
              <a:rPr lang="ar-L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الوضع الحالي:</a:t>
            </a:r>
          </a:p>
          <a:p>
            <a:pPr algn="r" rtl="1"/>
            <a:endParaRPr lang="ar-L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gn="r" rtl="1"/>
            <a:r>
              <a:rPr lang="ar-L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مؤشر</a:t>
            </a:r>
            <a:r>
              <a:rPr lang="ar-AE"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 استهلاك الغذاء</a:t>
            </a:r>
            <a:r>
              <a:rPr lang="en-US"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FCS </a:t>
            </a:r>
            <a:endParaRPr lang="en-US"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endParaRPr lang="en-US" sz="3400" b="0" dirty="0">
              <a:solidFill>
                <a:srgbClr val="FFFFFE"/>
              </a:solidFill>
              <a:latin typeface="Open Sans Extrabold"/>
              <a:ea typeface="Open Sans Extrabold"/>
              <a:cs typeface="Open Sans Extrabold"/>
            </a:endParaRPr>
          </a:p>
        </p:txBody>
      </p:sp>
    </p:spTree>
    <p:extLst>
      <p:ext uri="{BB962C8B-B14F-4D97-AF65-F5344CB8AC3E}">
        <p14:creationId xmlns:p14="http://schemas.microsoft.com/office/powerpoint/2010/main" val="764428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الوضع الحالي: مؤشر استهلاك الغذاء</a:t>
            </a:r>
            <a:r>
              <a:rPr lang="en-US" sz="3600" kern="1400" spc="230" dirty="0">
                <a:solidFill>
                  <a:schemeClr val="tx1"/>
                </a:solidFill>
                <a:latin typeface="HALDEN SOLID" pitchFamily="2" charset="0"/>
              </a:rPr>
              <a:t>FCS </a:t>
            </a:r>
            <a:endParaRPr lang="en-GB" sz="3600" kern="1400" spc="230" dirty="0">
              <a:solidFill>
                <a:schemeClr val="tx1"/>
              </a:solidFill>
              <a:latin typeface="HALDEN SOLID" pitchFamily="2" charset="0"/>
            </a:endParaRP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717181" y="1475390"/>
            <a:ext cx="10880308" cy="2958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lnSpc>
                <a:spcPts val="2700"/>
              </a:lnSpc>
              <a:buClr>
                <a:srgbClr val="0070BA"/>
              </a:buClr>
              <a:buNone/>
            </a:pPr>
            <a:endParaRPr lang="en-US" sz="2800" spc="60" dirty="0">
              <a:latin typeface="Open Sans"/>
              <a:ea typeface="Open Sans"/>
              <a:cs typeface="Open Sans"/>
            </a:endParaRPr>
          </a:p>
          <a:p>
            <a:pPr marL="0" indent="0" algn="r" rtl="1">
              <a:lnSpc>
                <a:spcPts val="2700"/>
              </a:lnSpc>
              <a:buClr>
                <a:srgbClr val="0070BA"/>
              </a:buClr>
              <a:buNone/>
            </a:pPr>
            <a:r>
              <a:rPr lang="ar-AE" sz="2400" spc="60" dirty="0">
                <a:latin typeface="Open Sans"/>
                <a:ea typeface="Open Sans"/>
                <a:cs typeface="Open Sans"/>
              </a:rPr>
              <a:t>مؤشر استهلاك الغذاء</a:t>
            </a:r>
            <a:r>
              <a:rPr lang="ar-LB" sz="2400" spc="60" dirty="0">
                <a:latin typeface="Open Sans"/>
                <a:ea typeface="Open Sans"/>
                <a:cs typeface="Open Sans"/>
              </a:rPr>
              <a:t> </a:t>
            </a:r>
            <a:r>
              <a:rPr lang="ar-AE" sz="2400" spc="60" dirty="0">
                <a:latin typeface="Open Sans"/>
                <a:ea typeface="Open Sans"/>
                <a:cs typeface="Open Sans"/>
              </a:rPr>
              <a:t>هو </a:t>
            </a:r>
            <a:r>
              <a:rPr lang="ar-LB" sz="2400" spc="60" dirty="0">
                <a:latin typeface="Open Sans"/>
                <a:ea typeface="Open Sans"/>
                <a:cs typeface="Open Sans"/>
              </a:rPr>
              <a:t>احتساب</a:t>
            </a:r>
            <a:r>
              <a:rPr lang="ar-AE" sz="2400" spc="60" dirty="0">
                <a:latin typeface="Open Sans"/>
                <a:ea typeface="Open Sans"/>
                <a:cs typeface="Open Sans"/>
              </a:rPr>
              <a:t> مرك</a:t>
            </a:r>
            <a:r>
              <a:rPr lang="ar-LB" sz="2400" spc="60" dirty="0">
                <a:latin typeface="Open Sans"/>
                <a:ea typeface="Open Sans"/>
                <a:cs typeface="Open Sans"/>
              </a:rPr>
              <a:t>ّ</a:t>
            </a:r>
            <a:r>
              <a:rPr lang="ar-AE" sz="2400" spc="60" dirty="0">
                <a:latin typeface="Open Sans"/>
                <a:ea typeface="Open Sans"/>
                <a:cs typeface="Open Sans"/>
              </a:rPr>
              <a:t>ب </a:t>
            </a:r>
            <a:r>
              <a:rPr lang="ar-LB" sz="2400" spc="60" dirty="0">
                <a:latin typeface="Open Sans"/>
                <a:ea typeface="Open Sans"/>
                <a:cs typeface="Open Sans"/>
              </a:rPr>
              <a:t>ي</a:t>
            </a:r>
            <a:r>
              <a:rPr lang="ar-AE" sz="2400" spc="60" dirty="0">
                <a:latin typeface="Open Sans"/>
                <a:ea typeface="Open Sans"/>
                <a:cs typeface="Open Sans"/>
              </a:rPr>
              <a:t>عتمد على تنوع النظام الغذائي للأسر، وتكرار استهلاك </a:t>
            </a:r>
            <a:r>
              <a:rPr lang="ar-LB" sz="2400" spc="60" dirty="0">
                <a:latin typeface="Open Sans"/>
                <a:ea typeface="Open Sans"/>
                <a:cs typeface="Open Sans"/>
              </a:rPr>
              <a:t>العتاصر الغذائية</a:t>
            </a:r>
            <a:r>
              <a:rPr lang="ar-AE" sz="2400" spc="60" dirty="0">
                <a:latin typeface="Open Sans"/>
                <a:ea typeface="Open Sans"/>
                <a:cs typeface="Open Sans"/>
              </a:rPr>
              <a:t>، والقيمة الغذائية النسبية </a:t>
            </a:r>
            <a:r>
              <a:rPr lang="ar-LB" sz="2400" spc="60" dirty="0">
                <a:latin typeface="Open Sans"/>
                <a:ea typeface="Open Sans"/>
                <a:cs typeface="Open Sans"/>
              </a:rPr>
              <a:t>للمجموعات الغذائية </a:t>
            </a:r>
            <a:r>
              <a:rPr lang="ar-AE" sz="2400" spc="60" dirty="0">
                <a:latin typeface="Open Sans"/>
                <a:ea typeface="Open Sans"/>
                <a:cs typeface="Open Sans"/>
              </a:rPr>
              <a:t>المختلفة.</a:t>
            </a:r>
          </a:p>
          <a:p>
            <a:pPr marL="0" indent="0" algn="r" rtl="1">
              <a:lnSpc>
                <a:spcPts val="2700"/>
              </a:lnSpc>
              <a:buClr>
                <a:srgbClr val="0070BA"/>
              </a:buClr>
              <a:buNone/>
            </a:pPr>
            <a:endParaRPr lang="ar-AE" sz="2400" spc="60" dirty="0">
              <a:latin typeface="Open Sans"/>
              <a:ea typeface="Open Sans"/>
              <a:cs typeface="Open Sans"/>
            </a:endParaRPr>
          </a:p>
          <a:p>
            <a:pPr marL="0" indent="0" algn="r" rtl="1">
              <a:lnSpc>
                <a:spcPts val="2700"/>
              </a:lnSpc>
              <a:buClr>
                <a:srgbClr val="0070BA"/>
              </a:buClr>
              <a:buNone/>
            </a:pPr>
            <a:r>
              <a:rPr lang="ar-AE" sz="2400" spc="60" dirty="0">
                <a:latin typeface="Open Sans"/>
                <a:ea typeface="Open Sans"/>
                <a:cs typeface="Open Sans"/>
              </a:rPr>
              <a:t>يعتبر مؤشر</a:t>
            </a:r>
            <a:r>
              <a:rPr lang="ar-LB" sz="2400" spc="60" dirty="0">
                <a:latin typeface="Open Sans"/>
                <a:ea typeface="Open Sans"/>
                <a:cs typeface="Open Sans"/>
              </a:rPr>
              <a:t> استهلاك الغذاء</a:t>
            </a:r>
            <a:r>
              <a:rPr lang="ar-AE" sz="2400" spc="60" dirty="0">
                <a:latin typeface="Open Sans"/>
                <a:ea typeface="Open Sans"/>
                <a:cs typeface="Open Sans"/>
              </a:rPr>
              <a:t> مؤشرًا </a:t>
            </a:r>
            <a:r>
              <a:rPr lang="ar-LB" sz="2400" spc="60" dirty="0">
                <a:latin typeface="Open Sans"/>
                <a:ea typeface="Open Sans"/>
                <a:cs typeface="Open Sans"/>
              </a:rPr>
              <a:t>للدلالة على </a:t>
            </a:r>
            <a:r>
              <a:rPr lang="ar-AE" sz="2400" spc="60" dirty="0">
                <a:latin typeface="Open Sans"/>
                <a:ea typeface="Open Sans"/>
                <a:cs typeface="Open Sans"/>
              </a:rPr>
              <a:t>وصول الأسر إلى الغذاء.</a:t>
            </a:r>
          </a:p>
          <a:p>
            <a:pPr marL="0" indent="0" algn="r" rtl="1">
              <a:lnSpc>
                <a:spcPts val="2700"/>
              </a:lnSpc>
              <a:buClr>
                <a:srgbClr val="0070BA"/>
              </a:buClr>
              <a:buNone/>
            </a:pPr>
            <a:endParaRPr lang="ar-AE" sz="2400" spc="60" dirty="0">
              <a:latin typeface="Open Sans"/>
              <a:ea typeface="Open Sans"/>
              <a:cs typeface="Open Sans"/>
            </a:endParaRPr>
          </a:p>
          <a:p>
            <a:pPr marL="0" indent="0" algn="r" rtl="1">
              <a:lnSpc>
                <a:spcPts val="2700"/>
              </a:lnSpc>
              <a:buClr>
                <a:srgbClr val="0070BA"/>
              </a:buClr>
              <a:buNone/>
            </a:pPr>
            <a:endParaRPr lang="ar-AE" sz="2400" spc="60" dirty="0">
              <a:latin typeface="Open Sans"/>
              <a:ea typeface="Open Sans"/>
              <a:cs typeface="Open Sans"/>
            </a:endParaRPr>
          </a:p>
          <a:p>
            <a:pPr marL="0" indent="0" algn="r" rtl="1">
              <a:lnSpc>
                <a:spcPts val="2700"/>
              </a:lnSpc>
              <a:buClr>
                <a:srgbClr val="0070BA"/>
              </a:buClr>
              <a:buNone/>
            </a:pPr>
            <a:endParaRPr lang="ar-AE" sz="2400" spc="60" dirty="0">
              <a:latin typeface="Open Sans"/>
              <a:ea typeface="Open Sans"/>
              <a:cs typeface="Open Sans"/>
            </a:endParaRPr>
          </a:p>
          <a:p>
            <a:pPr marL="0" indent="0" algn="r" rtl="1">
              <a:lnSpc>
                <a:spcPts val="2700"/>
              </a:lnSpc>
              <a:buClr>
                <a:srgbClr val="0070BA"/>
              </a:buClr>
              <a:buNone/>
            </a:pPr>
            <a:endParaRPr lang="ar-AE" sz="2400" spc="60" dirty="0">
              <a:latin typeface="Open Sans"/>
              <a:ea typeface="Open Sans"/>
              <a:cs typeface="Open Sans"/>
            </a:endParaRPr>
          </a:p>
          <a:p>
            <a:pPr marL="0" indent="0" algn="r" rtl="1">
              <a:lnSpc>
                <a:spcPts val="2700"/>
              </a:lnSpc>
              <a:buClr>
                <a:srgbClr val="0070BA"/>
              </a:buClr>
              <a:buNone/>
            </a:pPr>
            <a:endParaRPr lang="ar-AE" sz="2400" spc="60" dirty="0">
              <a:latin typeface="Open Sans"/>
              <a:ea typeface="Open Sans"/>
              <a:cs typeface="Open Sans"/>
            </a:endParaRPr>
          </a:p>
          <a:p>
            <a:pPr marL="0" indent="0" algn="r" rtl="1">
              <a:lnSpc>
                <a:spcPts val="2700"/>
              </a:lnSpc>
              <a:buClr>
                <a:srgbClr val="0070BA"/>
              </a:buClr>
              <a:buNone/>
            </a:pPr>
            <a:endParaRPr lang="ar-AE" sz="2400" spc="60" dirty="0">
              <a:latin typeface="Open Sans"/>
              <a:ea typeface="Open Sans"/>
              <a:cs typeface="Open Sans"/>
            </a:endParaRPr>
          </a:p>
          <a:p>
            <a:pPr marL="0" indent="0" algn="r" rtl="1">
              <a:lnSpc>
                <a:spcPts val="2700"/>
              </a:lnSpc>
              <a:buClr>
                <a:srgbClr val="0070BA"/>
              </a:buClr>
              <a:buNone/>
            </a:pPr>
            <a:endParaRPr lang="en-US" sz="1800" spc="60" dirty="0">
              <a:latin typeface="Open Sans"/>
              <a:ea typeface="Open Sans"/>
              <a:cs typeface="Open Sans"/>
            </a:endParaRPr>
          </a:p>
          <a:p>
            <a:pPr marL="0" indent="0" algn="r" rtl="1">
              <a:lnSpc>
                <a:spcPts val="2700"/>
              </a:lnSpc>
              <a:buClr>
                <a:srgbClr val="0070BA"/>
              </a:buClr>
              <a:buNone/>
            </a:pPr>
            <a:endParaRPr lang="en-US" sz="1800" spc="60" dirty="0">
              <a:latin typeface="Open Sans"/>
              <a:ea typeface="Open Sans"/>
              <a:cs typeface="Open Sans"/>
            </a:endParaRPr>
          </a:p>
          <a:p>
            <a:pPr marL="0" indent="0" algn="r" rtl="1">
              <a:lnSpc>
                <a:spcPts val="2700"/>
              </a:lnSpc>
              <a:buClr>
                <a:srgbClr val="0070BA"/>
              </a:buClr>
              <a:buNone/>
            </a:pPr>
            <a:r>
              <a:rPr lang="en-US" sz="1600" dirty="0">
                <a:latin typeface="Open Sans"/>
                <a:ea typeface="Open Sans"/>
                <a:cs typeface="Open Sans"/>
              </a:rPr>
              <a:t>For more information and guidance on the FCS indicator, please go to the </a:t>
            </a:r>
            <a:r>
              <a:rPr lang="en-GB" sz="1600" dirty="0">
                <a:latin typeface="Open Sans"/>
                <a:ea typeface="Open Sans"/>
                <a:cs typeface="Open Sans"/>
                <a:hlinkClick r:id="rId3">
                  <a:extLst>
                    <a:ext uri="{A12FA001-AC4F-418D-AE19-62706E023703}">
                      <ahyp:hlinkClr xmlns:ahyp="http://schemas.microsoft.com/office/drawing/2018/hyperlinkcolor" val="tx"/>
                    </a:ext>
                  </a:extLst>
                </a:hlinkClick>
              </a:rPr>
              <a:t>VAM Resource Centre page</a:t>
            </a:r>
            <a:r>
              <a:rPr lang="en-GB" sz="1600" dirty="0">
                <a:latin typeface="Open Sans"/>
                <a:ea typeface="Open Sans"/>
                <a:cs typeface="Open Sans"/>
              </a:rPr>
              <a:t>.</a:t>
            </a:r>
            <a:endParaRPr lang="en-US" sz="1600" dirty="0">
              <a:latin typeface="Open Sans"/>
              <a:ea typeface="Open Sans"/>
              <a:cs typeface="Open Sans"/>
            </a:endParaRPr>
          </a:p>
          <a:p>
            <a:pPr marL="0" indent="0" algn="r" rtl="1">
              <a:lnSpc>
                <a:spcPts val="2700"/>
              </a:lnSpc>
              <a:buClr>
                <a:srgbClr val="0070BA"/>
              </a:buClr>
              <a:buNone/>
            </a:pPr>
            <a:endParaRPr lang="en-US" sz="1800" spc="60" dirty="0">
              <a:latin typeface="Open Sans"/>
              <a:ea typeface="Open Sans"/>
              <a:cs typeface="Open Sans"/>
            </a:endParaRPr>
          </a:p>
          <a:p>
            <a:pPr marL="0" indent="0" algn="r" rtl="1">
              <a:lnSpc>
                <a:spcPts val="2700"/>
              </a:lnSpc>
              <a:buClr>
                <a:srgbClr val="0070BA"/>
              </a:buClr>
              <a:buNone/>
            </a:pPr>
            <a:endParaRPr lang="en-US" sz="1800" spc="60" dirty="0">
              <a:latin typeface="Open Sans"/>
              <a:ea typeface="Open Sans"/>
              <a:cs typeface="Open Sans"/>
            </a:endParaRPr>
          </a:p>
          <a:p>
            <a:pPr marL="0" indent="0" algn="r" rtl="1">
              <a:lnSpc>
                <a:spcPts val="2700"/>
              </a:lnSpc>
              <a:buClr>
                <a:srgbClr val="0070BA"/>
              </a:buClr>
              <a:buNone/>
            </a:pPr>
            <a:endParaRPr lang="en-US" sz="1800" spc="60" dirty="0">
              <a:latin typeface="Open Sans"/>
              <a:ea typeface="Open Sans"/>
              <a:cs typeface="Open Sans"/>
            </a:endParaRPr>
          </a:p>
          <a:p>
            <a:pPr marL="0" indent="0" algn="r" rtl="1">
              <a:lnSpc>
                <a:spcPts val="2700"/>
              </a:lnSpc>
              <a:buClr>
                <a:srgbClr val="0070BA"/>
              </a:buClr>
              <a:buNone/>
            </a:pPr>
            <a:endParaRPr lang="en-GB" dirty="0"/>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620BEFC6-274C-CC36-FBB0-F5C561D30315}"/>
              </a:ext>
            </a:extLst>
          </p:cNvPr>
          <p:cNvSpPr txBox="1"/>
          <p:nvPr/>
        </p:nvSpPr>
        <p:spPr>
          <a:xfrm>
            <a:off x="3740390" y="6496769"/>
            <a:ext cx="8365733" cy="338554"/>
          </a:xfrm>
          <a:prstGeom prst="rect">
            <a:avLst/>
          </a:prstGeom>
          <a:noFill/>
        </p:spPr>
        <p:txBody>
          <a:bodyPr wrap="square">
            <a:spAutoFit/>
          </a:bodyPr>
          <a:lstStyle/>
          <a:p>
            <a:pPr algn="r" rtl="1"/>
            <a:r>
              <a:rPr lang="ar-LB" sz="1600" dirty="0">
                <a:latin typeface="Open Sans"/>
                <a:ea typeface="Open Sans"/>
                <a:cs typeface="Open Sans"/>
                <a:hlinkClick r:id="rId4">
                  <a:extLst>
                    <a:ext uri="{A12FA001-AC4F-418D-AE19-62706E023703}">
                      <ahyp:hlinkClr xmlns:ahyp="http://schemas.microsoft.com/office/drawing/2018/hyperlinkcolor" val="tx"/>
                    </a:ext>
                  </a:extLst>
                </a:hlinkClick>
              </a:rPr>
              <a:t>لمزيد من المعلومات حول مؤشر الاستهلاك الغذائي اذهب الى </a:t>
            </a:r>
            <a:r>
              <a:rPr lang="en-US" sz="1600" b="1" i="1" dirty="0">
                <a:latin typeface="Open Sans"/>
                <a:ea typeface="Open Sans"/>
                <a:cs typeface="Open Sans"/>
                <a:hlinkClick r:id="rId4">
                  <a:extLst>
                    <a:ext uri="{A12FA001-AC4F-418D-AE19-62706E023703}">
                      <ahyp:hlinkClr xmlns:ahyp="http://schemas.microsoft.com/office/drawing/2018/hyperlinkcolor" val="tx"/>
                    </a:ext>
                  </a:extLst>
                </a:hlinkClick>
              </a:rPr>
              <a:t>VAM Resource Center</a:t>
            </a:r>
            <a:endParaRPr lang="en-US" sz="1600" b="1" i="1" dirty="0">
              <a:latin typeface="Open Sans"/>
              <a:ea typeface="Open Sans"/>
              <a:cs typeface="Open Sans"/>
            </a:endParaRPr>
          </a:p>
        </p:txBody>
      </p:sp>
    </p:spTree>
    <p:extLst>
      <p:ext uri="{BB962C8B-B14F-4D97-AF65-F5344CB8AC3E}">
        <p14:creationId xmlns:p14="http://schemas.microsoft.com/office/powerpoint/2010/main" val="423476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672265"/>
            <a:ext cx="11052002" cy="662558"/>
          </a:xfrm>
        </p:spPr>
        <p:txBody>
          <a:bodyPr anchor="t" anchorCtr="0"/>
          <a:lstStyle/>
          <a:p>
            <a:pPr algn="r" rtl="1"/>
            <a:r>
              <a:rPr lang="ar-AE" sz="3600" kern="1400" spc="230" dirty="0">
                <a:solidFill>
                  <a:schemeClr val="tx1"/>
                </a:solidFill>
                <a:latin typeface="HALDEN SOLID" pitchFamily="2" charset="0"/>
              </a:rPr>
              <a:t>الوضع الحالي: تحويل درجة استهلاك الغذاء إلى مقياس 4 نقاط</a:t>
            </a:r>
            <a:endParaRPr lang="en-GB" sz="3600" kern="1400" spc="230" dirty="0">
              <a:solidFill>
                <a:schemeClr val="tx1"/>
              </a:solidFill>
              <a:latin typeface="HALDEN SOLID" pitchFamily="2" charset="0"/>
            </a:endParaRP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803028" y="1334824"/>
            <a:ext cx="10880308" cy="281448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lnSpc>
                <a:spcPts val="2700"/>
              </a:lnSpc>
              <a:buClr>
                <a:srgbClr val="0070BA"/>
              </a:buClr>
              <a:buNone/>
            </a:pPr>
            <a:r>
              <a:rPr lang="ar-AE" sz="1800" spc="60" dirty="0">
                <a:latin typeface="Open Sans"/>
                <a:ea typeface="Open Sans"/>
                <a:cs typeface="Open Sans"/>
              </a:rPr>
              <a:t>نتائج تحليل درجة استهلاك الغذاء تؤدي إلى تصنيف كل أسرة في </a:t>
            </a:r>
            <a:r>
              <a:rPr lang="ar-LB" sz="1800" spc="60" dirty="0">
                <a:latin typeface="Open Sans"/>
                <a:ea typeface="Open Sans"/>
                <a:cs typeface="Open Sans"/>
              </a:rPr>
              <a:t>واحدة من ثلاث</a:t>
            </a:r>
            <a:r>
              <a:rPr lang="ar-AE" sz="1800" spc="60" dirty="0">
                <a:latin typeface="Open Sans"/>
                <a:ea typeface="Open Sans"/>
                <a:cs typeface="Open Sans"/>
              </a:rPr>
              <a:t> مجموعات للاستهلاك الغذائي</a:t>
            </a:r>
            <a:r>
              <a:rPr lang="en-US" sz="1800" spc="60" dirty="0">
                <a:latin typeface="Open Sans"/>
                <a:ea typeface="Open Sans"/>
                <a:cs typeface="Open Sans"/>
              </a:rPr>
              <a:t> </a:t>
            </a:r>
            <a:r>
              <a:rPr lang="en-US" sz="1800" b="1" spc="60" dirty="0">
                <a:latin typeface="Open Sans"/>
                <a:ea typeface="Open Sans"/>
                <a:cs typeface="Open Sans"/>
              </a:rPr>
              <a:t>FCG</a:t>
            </a:r>
            <a:r>
              <a:rPr lang="en-US" sz="1800" spc="60" dirty="0">
                <a:latin typeface="Open Sans"/>
                <a:ea typeface="Open Sans"/>
                <a:cs typeface="Open Sans"/>
              </a:rPr>
              <a:t> </a:t>
            </a:r>
          </a:p>
          <a:p>
            <a:pPr marL="0" indent="0" algn="r" rtl="1">
              <a:lnSpc>
                <a:spcPts val="2700"/>
              </a:lnSpc>
              <a:buClr>
                <a:srgbClr val="0070BA"/>
              </a:buClr>
              <a:buNone/>
            </a:pPr>
            <a:r>
              <a:rPr lang="ar-AE" sz="1800" b="1" spc="60" dirty="0">
                <a:latin typeface="Open Sans"/>
                <a:ea typeface="Open Sans"/>
                <a:cs typeface="Open Sans"/>
              </a:rPr>
              <a:t> </a:t>
            </a:r>
            <a:r>
              <a:rPr lang="ar-LB" sz="1800" b="1" spc="60" dirty="0">
                <a:latin typeface="Open Sans"/>
                <a:ea typeface="Open Sans"/>
                <a:cs typeface="Open Sans"/>
              </a:rPr>
              <a:t>فقير</a:t>
            </a:r>
            <a:r>
              <a:rPr lang="ar-AE" sz="1800" b="1" spc="60" dirty="0">
                <a:latin typeface="Open Sans"/>
                <a:ea typeface="Open Sans"/>
                <a:cs typeface="Open Sans"/>
              </a:rPr>
              <a:t>، </a:t>
            </a:r>
            <a:r>
              <a:rPr lang="ar-LB" sz="1800" b="1" spc="60" dirty="0">
                <a:latin typeface="Open Sans"/>
                <a:ea typeface="Open Sans"/>
                <a:cs typeface="Open Sans"/>
              </a:rPr>
              <a:t>حدّي</a:t>
            </a:r>
            <a:r>
              <a:rPr lang="ar-AE" sz="1800" b="1" spc="60" dirty="0">
                <a:latin typeface="Open Sans"/>
                <a:ea typeface="Open Sans"/>
                <a:cs typeface="Open Sans"/>
              </a:rPr>
              <a:t>، أو مقبول.</a:t>
            </a:r>
            <a:endParaRPr lang="en-US" sz="1800" b="1" spc="60" dirty="0">
              <a:latin typeface="Open Sans"/>
              <a:ea typeface="Open Sans"/>
              <a:cs typeface="Open Sans"/>
            </a:endParaRPr>
          </a:p>
          <a:p>
            <a:pPr marL="0" indent="0" algn="r" rtl="1">
              <a:lnSpc>
                <a:spcPts val="2700"/>
              </a:lnSpc>
              <a:buClr>
                <a:srgbClr val="0070BA"/>
              </a:buClr>
              <a:buNone/>
            </a:pPr>
            <a:r>
              <a:rPr lang="ar-AE" sz="1800" spc="60" dirty="0">
                <a:latin typeface="Open Sans"/>
                <a:ea typeface="Open Sans"/>
                <a:cs typeface="Open Sans"/>
              </a:rPr>
              <a:t>لتحويل نتائج </a:t>
            </a:r>
            <a:r>
              <a:rPr lang="ar-LB" sz="1800" spc="60" dirty="0">
                <a:latin typeface="Open Sans"/>
                <a:ea typeface="Open Sans"/>
                <a:cs typeface="Open Sans"/>
              </a:rPr>
              <a:t>ال</a:t>
            </a:r>
            <a:r>
              <a:rPr lang="ar-AE" sz="1800" spc="60" dirty="0">
                <a:latin typeface="Open Sans"/>
                <a:ea typeface="Open Sans"/>
                <a:cs typeface="Open Sans"/>
              </a:rPr>
              <a:t>تحليل إلى مقياس</a:t>
            </a:r>
            <a:r>
              <a:rPr lang="ar-LB" sz="1800" spc="60" dirty="0">
                <a:latin typeface="Open Sans"/>
                <a:ea typeface="Open Sans"/>
                <a:cs typeface="Open Sans"/>
              </a:rPr>
              <a:t> </a:t>
            </a:r>
            <a:r>
              <a:rPr lang="en-US" sz="1800" spc="60" dirty="0">
                <a:latin typeface="Open Sans"/>
                <a:ea typeface="Open Sans"/>
                <a:cs typeface="Open Sans"/>
              </a:rPr>
              <a:t>CARI</a:t>
            </a:r>
            <a:r>
              <a:rPr lang="ar-AE" sz="1800" b="1" spc="60" dirty="0">
                <a:latin typeface="Open Sans"/>
                <a:ea typeface="Open Sans"/>
                <a:cs typeface="Open Sans"/>
              </a:rPr>
              <a:t> ذو 4 نقاط</a:t>
            </a:r>
            <a:r>
              <a:rPr lang="en-US" sz="1800" spc="60" dirty="0">
                <a:latin typeface="Open Sans"/>
                <a:ea typeface="Open Sans"/>
                <a:cs typeface="Open Sans"/>
              </a:rPr>
              <a:t>، </a:t>
            </a:r>
            <a:r>
              <a:rPr lang="ar-AE" sz="1800" spc="60" dirty="0">
                <a:latin typeface="Open Sans"/>
                <a:ea typeface="Open Sans"/>
                <a:cs typeface="Open Sans"/>
              </a:rPr>
              <a:t>يجب على المحلل</a:t>
            </a:r>
            <a:r>
              <a:rPr lang="ar-LB" sz="1800" spc="60" dirty="0">
                <a:latin typeface="Open Sans"/>
                <a:ea typeface="Open Sans"/>
                <a:cs typeface="Open Sans"/>
              </a:rPr>
              <a:t>:</a:t>
            </a:r>
          </a:p>
          <a:p>
            <a:pPr marL="342900" indent="-342900" algn="r" rtl="1">
              <a:lnSpc>
                <a:spcPts val="2700"/>
              </a:lnSpc>
              <a:buClr>
                <a:srgbClr val="0070BA"/>
              </a:buClr>
              <a:buFont typeface="+mj-lt"/>
              <a:buAutoNum type="arabicPeriod"/>
            </a:pPr>
            <a:r>
              <a:rPr lang="ar-LB" sz="1800" spc="60" dirty="0">
                <a:latin typeface="Open Sans"/>
                <a:ea typeface="Open Sans"/>
                <a:cs typeface="Open Sans"/>
              </a:rPr>
              <a:t>حساب مؤشر استهلاك الغذاء وتصنيف كل أسرة في إحدى المجموعات الثلاث للاستهلاك الغذائي باستخدام حدود القياس المعتمدة في البلد. للمزيد من المعلومات حول ذلك</a:t>
            </a:r>
            <a:r>
              <a:rPr lang="en-US" sz="1800" spc="60" dirty="0">
                <a:latin typeface="Open Sans"/>
                <a:ea typeface="Open Sans"/>
                <a:cs typeface="Open Sans"/>
              </a:rPr>
              <a:t>، </a:t>
            </a:r>
            <a:r>
              <a:rPr lang="ar-LB" sz="1800" spc="60" dirty="0">
                <a:latin typeface="Open Sans"/>
                <a:ea typeface="Open Sans"/>
                <a:cs typeface="Open Sans"/>
              </a:rPr>
              <a:t>يرجى الرجوع </a:t>
            </a:r>
            <a:r>
              <a:rPr lang="ar-LB" sz="1800" dirty="0">
                <a:latin typeface="Open Sans"/>
                <a:ea typeface="Open Sans"/>
              </a:rPr>
              <a:t>إلى</a:t>
            </a:r>
            <a:r>
              <a:rPr lang="ar-LB" sz="1800" b="1" dirty="0">
                <a:latin typeface="Open Sans"/>
                <a:ea typeface="Open Sans"/>
              </a:rPr>
              <a:t> </a:t>
            </a:r>
            <a:r>
              <a:rPr lang="ar-LB" sz="1800" b="1" dirty="0">
                <a:latin typeface="Open Sans"/>
                <a:ea typeface="Open Sans"/>
                <a:hlinkClick r:id="rId3">
                  <a:extLst>
                    <a:ext uri="{A12FA001-AC4F-418D-AE19-62706E023703}">
                      <ahyp:hlinkClr xmlns:ahyp="http://schemas.microsoft.com/office/drawing/2018/hyperlinkcolor" val="tx"/>
                    </a:ext>
                  </a:extLst>
                </a:hlinkClick>
              </a:rPr>
              <a:t>هنا</a:t>
            </a:r>
            <a:r>
              <a:rPr lang="ar-LB" sz="1800" b="1" dirty="0">
                <a:latin typeface="Open Sans"/>
                <a:ea typeface="Open Sans"/>
              </a:rPr>
              <a:t>.</a:t>
            </a:r>
          </a:p>
          <a:p>
            <a:pPr marL="342900" indent="-342900" algn="r" rtl="1">
              <a:lnSpc>
                <a:spcPts val="2700"/>
              </a:lnSpc>
              <a:buClr>
                <a:srgbClr val="0070BA"/>
              </a:buClr>
              <a:buFont typeface="+mj-lt"/>
              <a:buAutoNum type="arabicPeriod"/>
            </a:pPr>
            <a:r>
              <a:rPr lang="ar-LB" sz="1800" dirty="0">
                <a:latin typeface="Open Sans"/>
                <a:ea typeface="Open Sans"/>
              </a:rPr>
              <a:t>إنشاء متغير جديد في مجموعة البيانات الخاصة بك من خلال تحويل استهلاك الغذاء لكل أسرة إلى المقياس ذو 4 نقاط المقابل.</a:t>
            </a:r>
          </a:p>
          <a:p>
            <a:pPr marL="0" indent="0" algn="r" rtl="1">
              <a:lnSpc>
                <a:spcPts val="2700"/>
              </a:lnSpc>
              <a:buClr>
                <a:srgbClr val="0070BA"/>
              </a:buClr>
              <a:buNone/>
            </a:pPr>
            <a:endParaRPr lang="ar-LB" sz="1600" b="1" dirty="0">
              <a:latin typeface="Open Sans"/>
              <a:ea typeface="Open Sans"/>
            </a:endParaRPr>
          </a:p>
          <a:p>
            <a:pPr marL="0" indent="0" algn="r" rtl="1">
              <a:lnSpc>
                <a:spcPts val="2700"/>
              </a:lnSpc>
              <a:buClr>
                <a:srgbClr val="0070BA"/>
              </a:buClr>
              <a:buNone/>
            </a:pPr>
            <a:endParaRPr lang="en-GB" dirty="0"/>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2">
            <a:extLst>
              <a:ext uri="{FF2B5EF4-FFF2-40B4-BE49-F238E27FC236}">
                <a16:creationId xmlns:a16="http://schemas.microsoft.com/office/drawing/2014/main" id="{71F38E64-05A3-01A1-D43F-F937B21DC308}"/>
              </a:ext>
            </a:extLst>
          </p:cNvPr>
          <p:cNvGraphicFramePr>
            <a:graphicFrameLocks noGrp="1"/>
          </p:cNvGraphicFramePr>
          <p:nvPr>
            <p:extLst>
              <p:ext uri="{D42A27DB-BD31-4B8C-83A1-F6EECF244321}">
                <p14:modId xmlns:p14="http://schemas.microsoft.com/office/powerpoint/2010/main" val="3471753226"/>
              </p:ext>
            </p:extLst>
          </p:nvPr>
        </p:nvGraphicFramePr>
        <p:xfrm>
          <a:off x="2831792" y="4237213"/>
          <a:ext cx="7852219" cy="1508892"/>
        </p:xfrm>
        <a:graphic>
          <a:graphicData uri="http://schemas.openxmlformats.org/drawingml/2006/table">
            <a:tbl>
              <a:tblPr firstRow="1" bandRow="1">
                <a:tableStyleId>{5C22544A-7EE6-4342-B048-85BDC9FD1C3A}</a:tableStyleId>
              </a:tblPr>
              <a:tblGrid>
                <a:gridCol w="2617406">
                  <a:extLst>
                    <a:ext uri="{9D8B030D-6E8A-4147-A177-3AD203B41FA5}">
                      <a16:colId xmlns:a16="http://schemas.microsoft.com/office/drawing/2014/main" val="2322784231"/>
                    </a:ext>
                  </a:extLst>
                </a:gridCol>
                <a:gridCol w="2720214">
                  <a:extLst>
                    <a:ext uri="{9D8B030D-6E8A-4147-A177-3AD203B41FA5}">
                      <a16:colId xmlns:a16="http://schemas.microsoft.com/office/drawing/2014/main" val="3391800198"/>
                    </a:ext>
                  </a:extLst>
                </a:gridCol>
                <a:gridCol w="2514599">
                  <a:extLst>
                    <a:ext uri="{9D8B030D-6E8A-4147-A177-3AD203B41FA5}">
                      <a16:colId xmlns:a16="http://schemas.microsoft.com/office/drawing/2014/main" val="983755612"/>
                    </a:ext>
                  </a:extLst>
                </a:gridCol>
              </a:tblGrid>
              <a:tr h="377223">
                <a:tc>
                  <a:txBody>
                    <a:bodyPr/>
                    <a:lstStyle/>
                    <a:p>
                      <a:pPr algn="ctr" rtl="1"/>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مع النتيجة الرقمية</a:t>
                      </a:r>
                      <a:endPar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rtl="1"/>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الى الفئة</a:t>
                      </a:r>
                      <a:endPar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rtl="1"/>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تحويل</a:t>
                      </a:r>
                      <a:endPar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703395467"/>
                  </a:ext>
                </a:extLst>
              </a:tr>
              <a:tr h="377223">
                <a:tc>
                  <a:txBody>
                    <a:bodyPr/>
                    <a:lstStyle/>
                    <a:p>
                      <a:pPr algn="ctr" rtl="1"/>
                      <a:r>
                        <a:rPr lang="ar-LB" sz="1400" dirty="0">
                          <a:latin typeface="Open Sans" panose="020B0606030504020204" pitchFamily="34" charset="0"/>
                          <a:ea typeface="Open Sans" panose="020B0606030504020204" pitchFamily="34" charset="0"/>
                          <a:cs typeface="Open Sans" panose="020B0606030504020204" pitchFamily="34" charset="0"/>
                        </a:rPr>
                        <a:t>1</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AE" sz="1400" dirty="0">
                          <a:latin typeface="Open Sans" panose="020B0606030504020204" pitchFamily="34" charset="0"/>
                          <a:ea typeface="Open Sans" panose="020B0606030504020204" pitchFamily="34" charset="0"/>
                          <a:cs typeface="Open Sans" panose="020B0606030504020204" pitchFamily="34" charset="0"/>
                        </a:rPr>
                        <a:t>آمن غذائيًا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LB" sz="1400" dirty="0">
                          <a:latin typeface="Open Sans" panose="020B0606030504020204" pitchFamily="34" charset="0"/>
                          <a:ea typeface="Open Sans" panose="020B0606030504020204" pitchFamily="34" charset="0"/>
                          <a:cs typeface="Open Sans" panose="020B0606030504020204" pitchFamily="34" charset="0"/>
                        </a:rPr>
                        <a:t>الاستهلاك "المقبول"</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1960550"/>
                  </a:ext>
                </a:extLst>
              </a:tr>
              <a:tr h="377223">
                <a:tc>
                  <a:txBody>
                    <a:bodyPr/>
                    <a:lstStyle/>
                    <a:p>
                      <a:pPr algn="ctr" rtl="1"/>
                      <a:r>
                        <a:rPr lang="ar-LB" sz="1400" dirty="0">
                          <a:latin typeface="Open Sans" panose="020B0606030504020204" pitchFamily="34" charset="0"/>
                          <a:ea typeface="Open Sans" panose="020B0606030504020204" pitchFamily="34" charset="0"/>
                          <a:cs typeface="Open Sans" panose="020B0606030504020204" pitchFamily="34" charset="0"/>
                        </a:rPr>
                        <a:t>3</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AE" sz="1400" dirty="0">
                          <a:latin typeface="Open Sans" panose="020B0606030504020204" pitchFamily="34" charset="0"/>
                          <a:ea typeface="Open Sans" panose="020B0606030504020204" pitchFamily="34" charset="0"/>
                          <a:cs typeface="Open Sans" panose="020B0606030504020204" pitchFamily="34" charset="0"/>
                        </a:rPr>
                        <a:t>غير آمن غذائيًا بشكل معتدل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LB" sz="1400" dirty="0">
                          <a:latin typeface="Open Sans" panose="020B0606030504020204" pitchFamily="34" charset="0"/>
                          <a:ea typeface="Open Sans" panose="020B0606030504020204" pitchFamily="34" charset="0"/>
                          <a:cs typeface="Open Sans" panose="020B0606030504020204" pitchFamily="34" charset="0"/>
                        </a:rPr>
                        <a:t>الاستهلاك "الحدّي"</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687700"/>
                  </a:ext>
                </a:extLst>
              </a:tr>
              <a:tr h="377223">
                <a:tc>
                  <a:txBody>
                    <a:bodyPr/>
                    <a:lstStyle/>
                    <a:p>
                      <a:pPr algn="ctr" rtl="1"/>
                      <a:r>
                        <a:rPr lang="ar-LB" sz="1400" dirty="0">
                          <a:latin typeface="Open Sans" panose="020B0606030504020204" pitchFamily="34" charset="0"/>
                          <a:ea typeface="Open Sans" panose="020B0606030504020204" pitchFamily="34" charset="0"/>
                          <a:cs typeface="Open Sans" panose="020B0606030504020204" pitchFamily="34" charset="0"/>
                        </a:rPr>
                        <a:t>4</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1">
                        <a:buNone/>
                      </a:pPr>
                      <a:r>
                        <a:rPr lang="ar-AE" sz="1400" dirty="0">
                          <a:latin typeface="Open Sans" panose="020B0606030504020204" pitchFamily="34" charset="0"/>
                          <a:ea typeface="Open Sans" panose="020B0606030504020204" pitchFamily="34" charset="0"/>
                          <a:cs typeface="Open Sans" panose="020B0606030504020204" pitchFamily="34" charset="0"/>
                        </a:rPr>
                        <a:t>غير آمن غذائيًا بشكل شديد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LB" sz="1400" dirty="0">
                          <a:latin typeface="Open Sans" panose="020B0606030504020204" pitchFamily="34" charset="0"/>
                          <a:ea typeface="Open Sans" panose="020B0606030504020204" pitchFamily="34" charset="0"/>
                          <a:cs typeface="Open Sans" panose="020B0606030504020204" pitchFamily="34" charset="0"/>
                        </a:rPr>
                        <a:t>الاستهلاك "الفقير"</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5409711"/>
                  </a:ext>
                </a:extLst>
              </a:tr>
            </a:tbl>
          </a:graphicData>
        </a:graphic>
      </p:graphicFrame>
    </p:spTree>
    <p:extLst>
      <p:ext uri="{BB962C8B-B14F-4D97-AF65-F5344CB8AC3E}">
        <p14:creationId xmlns:p14="http://schemas.microsoft.com/office/powerpoint/2010/main" val="94832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1"/>
            <a:endParaRPr lang="en-US" dirty="0"/>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3" y="2546134"/>
            <a:ext cx="1092554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r>
              <a:rPr lang="ar-L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الوضع الحالي:</a:t>
            </a:r>
          </a:p>
          <a:p>
            <a:pPr algn="r" rtl="1"/>
            <a:endParaRPr lang="ar-L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marL="742950" indent="-742950" algn="r" rtl="1">
              <a:buFont typeface="+mj-lt"/>
              <a:buAutoNum type="arabicPeriod" startAt="2"/>
            </a:pPr>
            <a:r>
              <a:rPr lang="ar-AE"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مؤشر </a:t>
            </a:r>
            <a:r>
              <a:rPr lang="ar-L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استراتيجيات التأقلم </a:t>
            </a:r>
            <a:r>
              <a:rPr lang="ar-AE"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المخفضة</a:t>
            </a:r>
            <a:r>
              <a:rPr lang="en-US"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 </a:t>
            </a:r>
            <a:r>
              <a:rPr lang="en-US" b="0" kern="1400" spc="230" dirty="0" err="1">
                <a:solidFill>
                  <a:srgbClr val="FFFFFE"/>
                </a:solidFill>
                <a:latin typeface="HALDEN SOLID" pitchFamily="2" charset="0"/>
                <a:ea typeface="Open Sans Extrabold" panose="020B0606030504020204" pitchFamily="34" charset="0"/>
                <a:cs typeface="Open Sans Extrabold" panose="020B0606030504020204" pitchFamily="34" charset="0"/>
              </a:rPr>
              <a:t>rCSI</a:t>
            </a:r>
            <a:r>
              <a:rPr lang="en-US"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 </a:t>
            </a:r>
          </a:p>
          <a:p>
            <a:pPr algn="r" rtl="1">
              <a:lnSpc>
                <a:spcPts val="3920"/>
              </a:lnSpc>
            </a:pPr>
            <a:endParaRPr lang="en-US" b="0" dirty="0">
              <a:solidFill>
                <a:srgbClr val="FFFFFE"/>
              </a:solidFill>
              <a:latin typeface="Open Sans Extrabold"/>
              <a:ea typeface="Open Sans Extrabold"/>
              <a:cs typeface="Open Sans Extrabold"/>
            </a:endParaRPr>
          </a:p>
        </p:txBody>
      </p:sp>
    </p:spTree>
    <p:extLst>
      <p:ext uri="{BB962C8B-B14F-4D97-AF65-F5344CB8AC3E}">
        <p14:creationId xmlns:p14="http://schemas.microsoft.com/office/powerpoint/2010/main" val="187973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4"/>
            <a:ext cx="11052002" cy="982989"/>
          </a:xfrm>
        </p:spPr>
        <p:txBody>
          <a:bodyPr anchor="t" anchorCtr="0"/>
          <a:lstStyle/>
          <a:p>
            <a:pPr algn="r" rtl="1"/>
            <a:r>
              <a:rPr lang="ar-LB" sz="3600" kern="1400" spc="230" dirty="0">
                <a:solidFill>
                  <a:schemeClr val="tx1"/>
                </a:solidFill>
                <a:latin typeface="HALDEN SOLID" pitchFamily="2" charset="0"/>
              </a:rPr>
              <a:t>الوضع الحالي: </a:t>
            </a:r>
            <a:r>
              <a:rPr lang="ar-AE" sz="3600" kern="1400" spc="230" dirty="0">
                <a:solidFill>
                  <a:schemeClr val="tx1"/>
                </a:solidFill>
                <a:latin typeface="HALDEN SOLID" pitchFamily="2" charset="0"/>
              </a:rPr>
              <a:t>مؤشر </a:t>
            </a:r>
            <a:r>
              <a:rPr lang="ar-LB" sz="3600" kern="1400" spc="230" dirty="0">
                <a:solidFill>
                  <a:schemeClr val="tx1"/>
                </a:solidFill>
                <a:latin typeface="HALDEN SOLID" pitchFamily="2" charset="0"/>
              </a:rPr>
              <a:t>استراتيجيات التأقلم </a:t>
            </a:r>
            <a:r>
              <a:rPr lang="ar-AE" sz="3600" kern="1400" spc="230" dirty="0">
                <a:solidFill>
                  <a:schemeClr val="tx1"/>
                </a:solidFill>
                <a:latin typeface="HALDEN SOLID" pitchFamily="2" charset="0"/>
              </a:rPr>
              <a:t>المخفضة</a:t>
            </a:r>
            <a:r>
              <a:rPr lang="en-US" sz="3600" kern="1400" spc="230" dirty="0" err="1">
                <a:solidFill>
                  <a:schemeClr val="tx1"/>
                </a:solidFill>
                <a:latin typeface="HALDEN SOLID" pitchFamily="2" charset="0"/>
              </a:rPr>
              <a:t>rCSI</a:t>
            </a:r>
            <a:r>
              <a:rPr lang="en-US" sz="3600" kern="1400" spc="230" dirty="0">
                <a:solidFill>
                  <a:schemeClr val="tx1"/>
                </a:solidFill>
                <a:latin typeface="HALDEN SOLID" pitchFamily="2" charset="0"/>
              </a:rPr>
              <a:t> </a:t>
            </a:r>
            <a:endParaRPr lang="en-GB" sz="3600" kern="1400" spc="230" dirty="0">
              <a:solidFill>
                <a:schemeClr val="tx1"/>
              </a:solidFill>
              <a:latin typeface="HALDEN SOLID" pitchFamily="2" charset="0"/>
            </a:endParaRP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717181" y="1994499"/>
            <a:ext cx="10880308" cy="35347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fontAlgn="base">
              <a:buFont typeface="Wingdings" panose="05000000000000000000" pitchFamily="2" charset="2"/>
              <a:buChar char="v"/>
            </a:pPr>
            <a:r>
              <a:rPr lang="en-US" sz="2200" dirty="0">
                <a:latin typeface="Open Sans"/>
                <a:ea typeface="Open Sans"/>
                <a:cs typeface="Open Sans"/>
              </a:rPr>
              <a:t> </a:t>
            </a:r>
            <a:r>
              <a:rPr lang="ar-AE" sz="2200" dirty="0">
                <a:latin typeface="Open Sans"/>
                <a:ea typeface="Open Sans"/>
                <a:cs typeface="Open Sans"/>
              </a:rPr>
              <a:t>يُستخدم مؤشر </a:t>
            </a:r>
            <a:r>
              <a:rPr lang="ar-LB" sz="2200" dirty="0">
                <a:latin typeface="Open Sans"/>
                <a:ea typeface="Open Sans"/>
                <a:cs typeface="Open Sans"/>
              </a:rPr>
              <a:t>استراتيجيات التأقلم </a:t>
            </a:r>
            <a:r>
              <a:rPr lang="ar-AE" sz="2200" dirty="0">
                <a:latin typeface="Open Sans"/>
                <a:ea typeface="Open Sans"/>
                <a:cs typeface="Open Sans"/>
              </a:rPr>
              <a:t>المخفضة لتقييم مستوى التوتر الذي تواجهه الأسرة بسبب نقص الغذاء. يتم قياسه من خلال دمج تردد وشدة </a:t>
            </a:r>
            <a:r>
              <a:rPr lang="ar-LB" sz="2200" dirty="0">
                <a:latin typeface="Open Sans"/>
                <a:ea typeface="Open Sans"/>
                <a:cs typeface="Open Sans"/>
              </a:rPr>
              <a:t>استراتيجيات التأقلم</a:t>
            </a:r>
            <a:r>
              <a:rPr lang="ar-AE" sz="2200" dirty="0">
                <a:latin typeface="Open Sans"/>
                <a:ea typeface="Open Sans"/>
                <a:cs typeface="Open Sans"/>
              </a:rPr>
              <a:t> المخفضة التي </a:t>
            </a:r>
            <a:r>
              <a:rPr lang="ar-LB" sz="2200" dirty="0">
                <a:latin typeface="Open Sans"/>
                <a:ea typeface="Open Sans"/>
                <a:cs typeface="Open Sans"/>
              </a:rPr>
              <a:t>تعتمد عليها</a:t>
            </a:r>
            <a:r>
              <a:rPr lang="ar-AE" sz="2200" dirty="0">
                <a:latin typeface="Open Sans"/>
                <a:ea typeface="Open Sans"/>
                <a:cs typeface="Open Sans"/>
              </a:rPr>
              <a:t> الأسر للتكيف مع نقص الغذاء أو النقود لشرائه.</a:t>
            </a:r>
            <a:endParaRPr lang="ar-LB" sz="2200" dirty="0">
              <a:latin typeface="Open Sans"/>
              <a:ea typeface="Open Sans"/>
              <a:cs typeface="Open Sans"/>
            </a:endParaRPr>
          </a:p>
          <a:p>
            <a:pPr algn="r" rtl="1" fontAlgn="base">
              <a:buFont typeface="Wingdings" panose="05000000000000000000" pitchFamily="2" charset="2"/>
              <a:buChar char="v"/>
            </a:pPr>
            <a:endParaRPr lang="ar-LB" sz="2200" dirty="0">
              <a:latin typeface="Open Sans"/>
              <a:ea typeface="Open Sans"/>
              <a:cs typeface="Open Sans"/>
            </a:endParaRPr>
          </a:p>
          <a:p>
            <a:pPr algn="r" rtl="1" fontAlgn="base">
              <a:buFont typeface="Wingdings" panose="05000000000000000000" pitchFamily="2" charset="2"/>
              <a:buChar char="v"/>
            </a:pPr>
            <a:r>
              <a:rPr lang="ar-AE" sz="2200" dirty="0">
                <a:latin typeface="Open Sans"/>
                <a:ea typeface="Open Sans"/>
                <a:cs typeface="Open Sans"/>
              </a:rPr>
              <a:t> يتم حسابه باستخدام </a:t>
            </a:r>
            <a:r>
              <a:rPr lang="ar-LB" sz="2200" dirty="0">
                <a:latin typeface="Open Sans"/>
                <a:ea typeface="Open Sans"/>
                <a:cs typeface="Open Sans"/>
              </a:rPr>
              <a:t>خمس استراتيجيات تأقلم محددة</a:t>
            </a:r>
            <a:r>
              <a:rPr lang="ar-AE" sz="2200" dirty="0">
                <a:latin typeface="Open Sans"/>
                <a:ea typeface="Open Sans"/>
                <a:cs typeface="Open Sans"/>
              </a:rPr>
              <a:t> </a:t>
            </a:r>
            <a:r>
              <a:rPr lang="ar-LB" sz="2200" dirty="0">
                <a:latin typeface="Open Sans"/>
                <a:ea typeface="Open Sans"/>
                <a:cs typeface="Open Sans"/>
              </a:rPr>
              <a:t>تم الاستعانة بها على مدى ال</a:t>
            </a:r>
            <a:r>
              <a:rPr lang="ar-AE" sz="2200" dirty="0">
                <a:latin typeface="Open Sans"/>
                <a:ea typeface="Open Sans"/>
                <a:cs typeface="Open Sans"/>
              </a:rPr>
              <a:t> 7 أيام</a:t>
            </a:r>
            <a:r>
              <a:rPr lang="ar-LB" sz="2200" dirty="0">
                <a:latin typeface="Open Sans"/>
                <a:ea typeface="Open Sans"/>
                <a:cs typeface="Open Sans"/>
              </a:rPr>
              <a:t> الماضية</a:t>
            </a:r>
            <a:r>
              <a:rPr lang="ar-AE" sz="2200" dirty="0">
                <a:latin typeface="Open Sans"/>
                <a:ea typeface="Open Sans"/>
                <a:cs typeface="Open Sans"/>
              </a:rPr>
              <a:t>.</a:t>
            </a:r>
            <a:endParaRPr lang="ar-LB" sz="2200" dirty="0">
              <a:latin typeface="Open Sans"/>
              <a:ea typeface="Open Sans"/>
              <a:cs typeface="Open Sans"/>
            </a:endParaRPr>
          </a:p>
          <a:p>
            <a:pPr algn="r" rtl="1" fontAlgn="base">
              <a:buFont typeface="Wingdings" panose="05000000000000000000" pitchFamily="2" charset="2"/>
              <a:buChar char="v"/>
            </a:pPr>
            <a:endParaRPr lang="en-US" sz="2200" dirty="0"/>
          </a:p>
        </p:txBody>
      </p:sp>
      <p:sp>
        <p:nvSpPr>
          <p:cNvPr id="3" name="TextBox 2">
            <a:extLst>
              <a:ext uri="{FF2B5EF4-FFF2-40B4-BE49-F238E27FC236}">
                <a16:creationId xmlns:a16="http://schemas.microsoft.com/office/drawing/2014/main" id="{1C431C59-2EC8-3466-A091-85F41DC46B18}"/>
              </a:ext>
            </a:extLst>
          </p:cNvPr>
          <p:cNvSpPr txBox="1"/>
          <p:nvPr/>
        </p:nvSpPr>
        <p:spPr>
          <a:xfrm>
            <a:off x="3826267" y="6519446"/>
            <a:ext cx="8365733" cy="338554"/>
          </a:xfrm>
          <a:prstGeom prst="rect">
            <a:avLst/>
          </a:prstGeom>
          <a:noFill/>
        </p:spPr>
        <p:txBody>
          <a:bodyPr wrap="square">
            <a:spAutoFit/>
          </a:bodyPr>
          <a:lstStyle/>
          <a:p>
            <a:pPr algn="r" rtl="1"/>
            <a:r>
              <a:rPr lang="ar-LB" sz="1600" dirty="0">
                <a:latin typeface="Open Sans"/>
                <a:ea typeface="Open Sans"/>
                <a:hlinkClick r:id="rId3">
                  <a:extLst>
                    <a:ext uri="{A12FA001-AC4F-418D-AE19-62706E023703}">
                      <ahyp:hlinkClr xmlns:ahyp="http://schemas.microsoft.com/office/drawing/2018/hyperlinkcolor" val="tx"/>
                    </a:ext>
                  </a:extLst>
                </a:hlinkClick>
              </a:rPr>
              <a:t>لمزيد من المعلومات حول مؤشر استراتيجيات التأقلم المخفضة</a:t>
            </a:r>
            <a:r>
              <a:rPr lang="en-US" sz="1600" dirty="0">
                <a:latin typeface="Open Sans"/>
                <a:ea typeface="Open Sans"/>
                <a:cs typeface="Open Sans"/>
                <a:hlinkClick r:id="rId3">
                  <a:extLst>
                    <a:ext uri="{A12FA001-AC4F-418D-AE19-62706E023703}">
                      <ahyp:hlinkClr xmlns:ahyp="http://schemas.microsoft.com/office/drawing/2018/hyperlinkcolor" val="tx"/>
                    </a:ext>
                  </a:extLst>
                </a:hlinkClick>
              </a:rPr>
              <a:t> </a:t>
            </a:r>
            <a:r>
              <a:rPr lang="ar-LB" sz="1600" dirty="0">
                <a:latin typeface="Open Sans"/>
                <a:ea typeface="Open Sans"/>
                <a:hlinkClick r:id="rId3">
                  <a:extLst>
                    <a:ext uri="{A12FA001-AC4F-418D-AE19-62706E023703}">
                      <ahyp:hlinkClr xmlns:ahyp="http://schemas.microsoft.com/office/drawing/2018/hyperlinkcolor" val="tx"/>
                    </a:ext>
                  </a:extLst>
                </a:hlinkClick>
              </a:rPr>
              <a:t>اذهب الى </a:t>
            </a:r>
            <a:r>
              <a:rPr lang="en-US" sz="1600" b="1" i="1" dirty="0">
                <a:latin typeface="Open Sans"/>
                <a:ea typeface="Open Sans"/>
                <a:cs typeface="Open Sans"/>
                <a:hlinkClick r:id="rId4">
                  <a:extLst>
                    <a:ext uri="{A12FA001-AC4F-418D-AE19-62706E023703}">
                      <ahyp:hlinkClr xmlns:ahyp="http://schemas.microsoft.com/office/drawing/2018/hyperlinkcolor" val="tx"/>
                    </a:ext>
                  </a:extLst>
                </a:hlinkClick>
              </a:rPr>
              <a:t>VAM Resource Center</a:t>
            </a:r>
            <a:endParaRPr lang="en-US" sz="1600" b="1" i="1" dirty="0">
              <a:latin typeface="Open Sans"/>
              <a:ea typeface="Open Sans"/>
              <a:cs typeface="Open Sans"/>
            </a:endParaRPr>
          </a:p>
        </p:txBody>
      </p:sp>
    </p:spTree>
    <p:extLst>
      <p:ext uri="{BB962C8B-B14F-4D97-AF65-F5344CB8AC3E}">
        <p14:creationId xmlns:p14="http://schemas.microsoft.com/office/powerpoint/2010/main" val="8864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gn="r" rtl="1">
              <a:lnSpc>
                <a:spcPts val="2700"/>
              </a:lnSpc>
              <a:buNone/>
            </a:pPr>
            <a:endParaRPr lang="en-US" sz="2800" dirty="0">
              <a:solidFill>
                <a:srgbClr val="000000"/>
              </a:solidFill>
              <a:latin typeface="Open Sans" panose="020B0606030504020204" pitchFamily="34" charset="0"/>
            </a:endParaRPr>
          </a:p>
          <a:p>
            <a:pPr marL="0" indent="0" algn="r" rtl="1">
              <a:lnSpc>
                <a:spcPts val="2700"/>
              </a:lnSpc>
              <a:buNone/>
            </a:pPr>
            <a:endParaRPr lang="en-US" sz="2800" b="0" i="0" dirty="0">
              <a:solidFill>
                <a:srgbClr val="000000"/>
              </a:solidFill>
              <a:effectLst/>
              <a:latin typeface="Open Sans" panose="020B0606030504020204" pitchFamily="34" charset="0"/>
            </a:endParaRPr>
          </a:p>
          <a:p>
            <a:pPr marL="0" indent="0" algn="r" rtl="1">
              <a:lnSpc>
                <a:spcPts val="2700"/>
              </a:lnSpc>
              <a:buNone/>
            </a:pPr>
            <a:r>
              <a:rPr lang="ar-AE" sz="2800" spc="60" dirty="0">
                <a:latin typeface="Open Sans"/>
                <a:ea typeface="Open Sans"/>
                <a:cs typeface="Open Sans"/>
              </a:rPr>
              <a:t>يمكن أن </a:t>
            </a:r>
            <a:r>
              <a:rPr lang="ar-LB" sz="2800" spc="60" dirty="0">
                <a:latin typeface="Open Sans"/>
                <a:ea typeface="Open Sans"/>
                <a:cs typeface="Open Sans"/>
              </a:rPr>
              <a:t>يتراوح</a:t>
            </a:r>
            <a:r>
              <a:rPr lang="ar-AE" sz="2800" spc="60" dirty="0">
                <a:latin typeface="Open Sans"/>
                <a:ea typeface="Open Sans"/>
                <a:cs typeface="Open Sans"/>
              </a:rPr>
              <a:t> </a:t>
            </a:r>
            <a:r>
              <a:rPr lang="ar-LB" sz="2800" spc="60" dirty="0">
                <a:latin typeface="Open Sans"/>
                <a:ea typeface="Open Sans"/>
                <a:cs typeface="Open Sans"/>
              </a:rPr>
              <a:t>حضور</a:t>
            </a:r>
            <a:r>
              <a:rPr lang="ar-AE" sz="2800" spc="60" dirty="0">
                <a:latin typeface="Open Sans"/>
                <a:ea typeface="Open Sans"/>
                <a:cs typeface="Open Sans"/>
              </a:rPr>
              <a:t> هذا العرض التقديمي </a:t>
            </a:r>
            <a:r>
              <a:rPr lang="ar-LB" sz="2800" spc="60" dirty="0">
                <a:latin typeface="Open Sans"/>
                <a:ea typeface="Open Sans"/>
                <a:cs typeface="Open Sans"/>
              </a:rPr>
              <a:t>من</a:t>
            </a:r>
            <a:r>
              <a:rPr lang="ar-AE" sz="2800" spc="60" dirty="0">
                <a:latin typeface="Open Sans"/>
                <a:ea typeface="Open Sans"/>
                <a:cs typeface="Open Sans"/>
              </a:rPr>
              <a:t> العاملين في وحدات تحليل الأمن الغذائي، وتحليل الهشاشة، والتغذية، بالإضافة إلى أفراد فريق البرامج في المكاتب الإقليمية والقطرية. كما يمكن استخدامه لتدريب الشركاء.</a:t>
            </a:r>
            <a:endParaRPr lang="en-US" sz="28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rtl="1"/>
            <a:r>
              <a:rPr lang="ar-LB" sz="3600" kern="1400" spc="230" dirty="0">
                <a:solidFill>
                  <a:schemeClr val="tx1"/>
                </a:solidFill>
                <a:latin typeface="HALDEN SOLID" pitchFamily="2" charset="0"/>
              </a:rPr>
              <a:t>الجمهور</a:t>
            </a:r>
            <a:r>
              <a:rPr lang="en-GB" sz="3600" b="0" kern="1400" spc="230" dirty="0">
                <a:solidFill>
                  <a:schemeClr val="tx1"/>
                </a:solidFill>
                <a:latin typeface="HALDEN SOLID" pitchFamily="2" charset="0"/>
              </a:rPr>
              <a:t>  </a:t>
            </a:r>
          </a:p>
        </p:txBody>
      </p:sp>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B5AA69E0-9D82-0066-079E-2AF547AB7F78}"/>
              </a:ext>
            </a:extLst>
          </p:cNvPr>
          <p:cNvSpPr txBox="1"/>
          <p:nvPr/>
        </p:nvSpPr>
        <p:spPr>
          <a:xfrm>
            <a:off x="291402" y="5420330"/>
            <a:ext cx="2723103" cy="1060857"/>
          </a:xfrm>
          <a:prstGeom prst="rect">
            <a:avLst/>
          </a:prstGeom>
          <a:solidFill>
            <a:schemeClr val="accent4">
              <a:lumMod val="20000"/>
              <a:lumOff val="80000"/>
            </a:schemeClr>
          </a:solidFill>
        </p:spPr>
        <p:txBody>
          <a:bodyPr wrap="square" rtlCol="1">
            <a:spAutoFit/>
          </a:bodyPr>
          <a:lstStyle/>
          <a:p>
            <a:endParaRPr lang="ar-SY"/>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AE" sz="3600" kern="1400" spc="230" dirty="0">
                <a:solidFill>
                  <a:schemeClr val="tx1"/>
                </a:solidFill>
                <a:latin typeface="HALDEN SOLID" pitchFamily="2" charset="0"/>
              </a:rPr>
              <a:t>الوضع الحالي: تحويل مؤشر </a:t>
            </a:r>
            <a:r>
              <a:rPr lang="ar-LB" sz="3600" kern="1400" spc="230" dirty="0">
                <a:solidFill>
                  <a:schemeClr val="tx1"/>
                </a:solidFill>
                <a:latin typeface="HALDEN SOLID" pitchFamily="2" charset="0"/>
              </a:rPr>
              <a:t>استراتيجيات التأقلم </a:t>
            </a:r>
            <a:r>
              <a:rPr lang="ar-AE" sz="3600" kern="1400" spc="230" dirty="0">
                <a:solidFill>
                  <a:schemeClr val="tx1"/>
                </a:solidFill>
                <a:latin typeface="HALDEN SOLID" pitchFamily="2" charset="0"/>
              </a:rPr>
              <a:t>المخفضة</a:t>
            </a:r>
            <a:r>
              <a:rPr lang="ar-LB" sz="3600" kern="1400" spc="230" dirty="0">
                <a:solidFill>
                  <a:schemeClr val="tx1"/>
                </a:solidFill>
                <a:latin typeface="HALDEN SOLID" pitchFamily="2" charset="0"/>
              </a:rPr>
              <a:t> الى مقياس 4 نقاط</a:t>
            </a:r>
            <a:endParaRPr lang="en-GB" sz="3600" kern="1400" spc="230" dirty="0">
              <a:solidFill>
                <a:schemeClr val="tx1"/>
              </a:solidFill>
              <a:latin typeface="HALDEN SOLID" pitchFamily="2" charset="0"/>
            </a:endParaRP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717181" y="1791913"/>
            <a:ext cx="11190116" cy="3073386"/>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lnSpc>
                <a:spcPts val="2700"/>
              </a:lnSpc>
              <a:buClr>
                <a:srgbClr val="0070BA"/>
              </a:buClr>
              <a:buNone/>
            </a:pPr>
            <a:endParaRPr lang="ar-LB" sz="2400" spc="60" dirty="0">
              <a:latin typeface="Open Sans"/>
              <a:ea typeface="Open Sans"/>
              <a:cs typeface="Open Sans"/>
            </a:endParaRPr>
          </a:p>
          <a:p>
            <a:pPr marL="0" indent="0" algn="r" rtl="1">
              <a:lnSpc>
                <a:spcPts val="2700"/>
              </a:lnSpc>
              <a:buClr>
                <a:srgbClr val="0070BA"/>
              </a:buClr>
              <a:buNone/>
            </a:pPr>
            <a:r>
              <a:rPr lang="ar-AE" sz="2400" spc="60" dirty="0">
                <a:latin typeface="Open Sans"/>
                <a:ea typeface="Open Sans"/>
                <a:cs typeface="Open Sans"/>
              </a:rPr>
              <a:t>لتحويل نتائج التحليل إلى مقياس كاري ذو 4 نقاط، يجب على المحلل:</a:t>
            </a:r>
            <a:endParaRPr lang="ar-LB" sz="2400" spc="60" dirty="0">
              <a:latin typeface="Open Sans"/>
              <a:ea typeface="Open Sans"/>
              <a:cs typeface="Open Sans"/>
            </a:endParaRPr>
          </a:p>
          <a:p>
            <a:pPr marL="0" indent="0" algn="r" rtl="1">
              <a:lnSpc>
                <a:spcPts val="2700"/>
              </a:lnSpc>
              <a:buClr>
                <a:srgbClr val="0070BA"/>
              </a:buClr>
              <a:buNone/>
            </a:pPr>
            <a:endParaRPr lang="ar-AE" sz="2400" spc="60" dirty="0">
              <a:latin typeface="Open Sans"/>
              <a:ea typeface="Open Sans"/>
              <a:cs typeface="Open Sans"/>
            </a:endParaRPr>
          </a:p>
          <a:p>
            <a:pPr algn="r" rtl="1">
              <a:lnSpc>
                <a:spcPct val="100000"/>
              </a:lnSpc>
              <a:buClr>
                <a:srgbClr val="0070BA"/>
              </a:buClr>
              <a:buFont typeface="Wingdings" panose="05000000000000000000" pitchFamily="2" charset="2"/>
              <a:buChar char="v"/>
            </a:pPr>
            <a:r>
              <a:rPr lang="ar-LB" dirty="0"/>
              <a:t>تحويل استهلاك الأسرة من </a:t>
            </a:r>
            <a:r>
              <a:rPr lang="ar-AE" dirty="0"/>
              <a:t>"استهلاك مقبول" إلى "استهلاك مقبول بشكل طفيف" إذا </a:t>
            </a:r>
            <a:r>
              <a:rPr lang="ar-LB" dirty="0"/>
              <a:t>كان مؤشر استراتيجيات التأقلم المخفضة يبلغ </a:t>
            </a:r>
            <a:r>
              <a:rPr lang="ar-AE" dirty="0"/>
              <a:t>4 أو أكثر، </a:t>
            </a:r>
            <a:r>
              <a:rPr lang="ar-LB" dirty="0"/>
              <a:t>ومن ثم</a:t>
            </a:r>
            <a:r>
              <a:rPr lang="ar-AE" dirty="0"/>
              <a:t> تعيينها بدرجة 2.</a:t>
            </a:r>
            <a:endParaRPr lang="ar-LB" dirty="0"/>
          </a:p>
          <a:p>
            <a:pPr algn="r" rtl="1">
              <a:lnSpc>
                <a:spcPct val="100000"/>
              </a:lnSpc>
              <a:buClr>
                <a:srgbClr val="0070BA"/>
              </a:buClr>
              <a:buFont typeface="Wingdings" panose="05000000000000000000" pitchFamily="2" charset="2"/>
              <a:buChar char="v"/>
            </a:pPr>
            <a:r>
              <a:rPr lang="ar-LB" dirty="0"/>
              <a:t>حصراً, يجب أن تبقى </a:t>
            </a:r>
            <a:r>
              <a:rPr lang="ar-AE" dirty="0"/>
              <a:t>الأسر التي</a:t>
            </a:r>
            <a:r>
              <a:rPr lang="ar-LB" dirty="0"/>
              <a:t> لم يبلغ مؤشر استراتيجيات التأقلم المخفضة لديها</a:t>
            </a:r>
            <a:r>
              <a:rPr lang="ar-AE" dirty="0"/>
              <a:t> 4 في فئة "استهلاك مقبول"، بدرجة 1.</a:t>
            </a:r>
            <a:endParaRPr lang="en-GB" dirty="0"/>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430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pitchFamily="2" charset="0"/>
                <a:ea typeface="Open Sans" pitchFamily="2" charset="0"/>
                <a:cs typeface="Open Sans" pitchFamily="2" charset="0"/>
              </a:rPr>
              <a:t>الوضع الحالي</a:t>
            </a:r>
            <a:endParaRPr lang="en-GB" sz="3600" kern="1400" spc="230" dirty="0">
              <a:solidFill>
                <a:schemeClr val="tx1"/>
              </a:solidFill>
              <a:latin typeface="Open Sans" pitchFamily="2" charset="0"/>
              <a:ea typeface="Open Sans" pitchFamily="2" charset="0"/>
              <a:cs typeface="Open Sans"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14617119" y="328839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4">
            <a:extLst>
              <a:ext uri="{FF2B5EF4-FFF2-40B4-BE49-F238E27FC236}">
                <a16:creationId xmlns:a16="http://schemas.microsoft.com/office/drawing/2014/main" id="{C1766FD1-4A69-B013-9594-37979ABC8627}"/>
              </a:ext>
            </a:extLst>
          </p:cNvPr>
          <p:cNvGraphicFramePr>
            <a:graphicFrameLocks noGrp="1"/>
          </p:cNvGraphicFramePr>
          <p:nvPr>
            <p:extLst>
              <p:ext uri="{D42A27DB-BD31-4B8C-83A1-F6EECF244321}">
                <p14:modId xmlns:p14="http://schemas.microsoft.com/office/powerpoint/2010/main" val="1483820311"/>
              </p:ext>
            </p:extLst>
          </p:nvPr>
        </p:nvGraphicFramePr>
        <p:xfrm>
          <a:off x="717181" y="2626868"/>
          <a:ext cx="10319288" cy="2585143"/>
        </p:xfrm>
        <a:graphic>
          <a:graphicData uri="http://schemas.openxmlformats.org/drawingml/2006/table">
            <a:tbl>
              <a:tblPr firstRow="1" bandRow="1">
                <a:tableStyleId>{5C22544A-7EE6-4342-B048-85BDC9FD1C3A}</a:tableStyleId>
              </a:tblPr>
              <a:tblGrid>
                <a:gridCol w="1474184">
                  <a:extLst>
                    <a:ext uri="{9D8B030D-6E8A-4147-A177-3AD203B41FA5}">
                      <a16:colId xmlns:a16="http://schemas.microsoft.com/office/drawing/2014/main" val="453322069"/>
                    </a:ext>
                  </a:extLst>
                </a:gridCol>
                <a:gridCol w="1474184">
                  <a:extLst>
                    <a:ext uri="{9D8B030D-6E8A-4147-A177-3AD203B41FA5}">
                      <a16:colId xmlns:a16="http://schemas.microsoft.com/office/drawing/2014/main" val="1923429993"/>
                    </a:ext>
                  </a:extLst>
                </a:gridCol>
                <a:gridCol w="1474184">
                  <a:extLst>
                    <a:ext uri="{9D8B030D-6E8A-4147-A177-3AD203B41FA5}">
                      <a16:colId xmlns:a16="http://schemas.microsoft.com/office/drawing/2014/main" val="729639254"/>
                    </a:ext>
                  </a:extLst>
                </a:gridCol>
                <a:gridCol w="1474184">
                  <a:extLst>
                    <a:ext uri="{9D8B030D-6E8A-4147-A177-3AD203B41FA5}">
                      <a16:colId xmlns:a16="http://schemas.microsoft.com/office/drawing/2014/main" val="344628070"/>
                    </a:ext>
                  </a:extLst>
                </a:gridCol>
                <a:gridCol w="1474184">
                  <a:extLst>
                    <a:ext uri="{9D8B030D-6E8A-4147-A177-3AD203B41FA5}">
                      <a16:colId xmlns:a16="http://schemas.microsoft.com/office/drawing/2014/main" val="332673572"/>
                    </a:ext>
                  </a:extLst>
                </a:gridCol>
                <a:gridCol w="1474184">
                  <a:extLst>
                    <a:ext uri="{9D8B030D-6E8A-4147-A177-3AD203B41FA5}">
                      <a16:colId xmlns:a16="http://schemas.microsoft.com/office/drawing/2014/main" val="1442437392"/>
                    </a:ext>
                  </a:extLst>
                </a:gridCol>
                <a:gridCol w="1474184">
                  <a:extLst>
                    <a:ext uri="{9D8B030D-6E8A-4147-A177-3AD203B41FA5}">
                      <a16:colId xmlns:a16="http://schemas.microsoft.com/office/drawing/2014/main" val="1320628370"/>
                    </a:ext>
                  </a:extLst>
                </a:gridCol>
              </a:tblGrid>
              <a:tr h="476999">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المجال</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a:solidFill>
                            <a:srgbClr val="000000"/>
                          </a:solidFill>
                          <a:latin typeface="Open Sans" panose="020B0606030504020204" pitchFamily="34" charset="0"/>
                          <a:ea typeface="Open Sans" panose="020B0606030504020204" pitchFamily="34" charset="0"/>
                          <a:cs typeface="Open Sans" panose="020B0606030504020204" pitchFamily="34" charset="0"/>
                        </a:rPr>
                        <a:t>المؤشر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 بشكل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هش</a:t>
                      </a:r>
                      <a:endPar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معتدل</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شديد</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853623">
                <a:tc>
                  <a:txBody>
                    <a:bodyPr/>
                    <a:lstStyle/>
                    <a:p>
                      <a:pPr algn="ctr" rtl="1"/>
                      <a:r>
                        <a:rPr lang="ar-LB" sz="1400" b="1">
                          <a:solidFill>
                            <a:srgbClr val="000000"/>
                          </a:solidFill>
                          <a:latin typeface="Open Sans" panose="020B0606030504020204" pitchFamily="34" charset="0"/>
                          <a:ea typeface="Open Sans" panose="020B0606030504020204" pitchFamily="34" charset="0"/>
                          <a:cs typeface="Open Sans" panose="020B0606030504020204" pitchFamily="34" charset="0"/>
                        </a:rPr>
                        <a:t>الوضع الحالي</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b="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الغذاء</a:t>
                      </a:r>
                      <a:endPar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مؤشر</a:t>
                      </a:r>
                      <a:r>
                        <a:rPr lang="ar-AE"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 استهلاك الغذاء ومؤشر </a:t>
                      </a:r>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a:t>
                      </a:r>
                      <a:r>
                        <a:rPr lang="ar-AE"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المخفضة</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غذائي</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مقبول ومؤشر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المخفضة أقل من 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غذائي</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مقبول ومؤشر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المخفضة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يساوي أو أكثر</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من 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غذائي حدّي</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غذائي فقير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bl>
          </a:graphicData>
        </a:graphic>
      </p:graphicFrame>
    </p:spTree>
    <p:extLst>
      <p:ext uri="{BB962C8B-B14F-4D97-AF65-F5344CB8AC3E}">
        <p14:creationId xmlns:p14="http://schemas.microsoft.com/office/powerpoint/2010/main" val="264063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52147-C852-4026-B9AE-EBD007134359}"/>
              </a:ext>
            </a:extLst>
          </p:cNvPr>
          <p:cNvSpPr txBox="1"/>
          <p:nvPr/>
        </p:nvSpPr>
        <p:spPr>
          <a:xfrm>
            <a:off x="193972" y="774731"/>
            <a:ext cx="3937057" cy="646331"/>
          </a:xfrm>
          <a:prstGeom prst="rect">
            <a:avLst/>
          </a:prstGeom>
          <a:noFill/>
        </p:spPr>
        <p:txBody>
          <a:bodyPr wrap="square">
            <a:spAutoFit/>
          </a:bodyPr>
          <a:lstStyle/>
          <a:p>
            <a:pPr lvl="0" algn="ctr" rtl="1" fontAlgn="base">
              <a:buSzPts val="1000"/>
              <a:tabLst>
                <a:tab pos="457200" algn="l"/>
              </a:tabLst>
              <a:defRPr/>
            </a:pPr>
            <a:r>
              <a:rPr lang="ar-AE" b="1" dirty="0">
                <a:latin typeface="Open Sans" charset="0"/>
                <a:ea typeface="Open Sans" charset="0"/>
                <a:cs typeface="Open Sans" charset="0"/>
              </a:rPr>
              <a:t>الخطوة 1: </a:t>
            </a:r>
            <a:r>
              <a:rPr lang="ar-AE" dirty="0">
                <a:latin typeface="Open Sans" charset="0"/>
                <a:ea typeface="Open Sans" charset="0"/>
                <a:cs typeface="Open Sans" charset="0"/>
              </a:rPr>
              <a:t>تصنيف </a:t>
            </a:r>
            <a:r>
              <a:rPr lang="ar-LB" dirty="0">
                <a:latin typeface="Open Sans" charset="0"/>
                <a:ea typeface="Open Sans" charset="0"/>
                <a:cs typeface="Open Sans" charset="0"/>
              </a:rPr>
              <a:t>مؤشر</a:t>
            </a:r>
            <a:r>
              <a:rPr lang="ar-AE" dirty="0">
                <a:latin typeface="Open Sans" charset="0"/>
                <a:ea typeface="Open Sans" charset="0"/>
                <a:cs typeface="Open Sans" charset="0"/>
              </a:rPr>
              <a:t> استهلاك الغذاء إلى مجموعات</a:t>
            </a:r>
            <a:endParaRPr lang="en-US" dirty="0">
              <a:latin typeface="Open Sans" charset="0"/>
              <a:ea typeface="Open Sans" charset="0"/>
              <a:cs typeface="Open Sans" charset="0"/>
            </a:endParaRPr>
          </a:p>
        </p:txBody>
      </p:sp>
      <p:graphicFrame>
        <p:nvGraphicFramePr>
          <p:cNvPr id="4" name="Group 44">
            <a:extLst>
              <a:ext uri="{FF2B5EF4-FFF2-40B4-BE49-F238E27FC236}">
                <a16:creationId xmlns:a16="http://schemas.microsoft.com/office/drawing/2014/main" id="{7F203E10-25A0-4054-8D4E-17FE802F6F8B}"/>
              </a:ext>
            </a:extLst>
          </p:cNvPr>
          <p:cNvGraphicFramePr>
            <a:graphicFrameLocks/>
          </p:cNvGraphicFramePr>
          <p:nvPr>
            <p:extLst>
              <p:ext uri="{D42A27DB-BD31-4B8C-83A1-F6EECF244321}">
                <p14:modId xmlns:p14="http://schemas.microsoft.com/office/powerpoint/2010/main" val="1268837524"/>
              </p:ext>
            </p:extLst>
          </p:nvPr>
        </p:nvGraphicFramePr>
        <p:xfrm>
          <a:off x="321325" y="1634168"/>
          <a:ext cx="3804236" cy="5076821"/>
        </p:xfrm>
        <a:graphic>
          <a:graphicData uri="http://schemas.openxmlformats.org/drawingml/2006/table">
            <a:tbl>
              <a:tblPr/>
              <a:tblGrid>
                <a:gridCol w="1152570">
                  <a:extLst>
                    <a:ext uri="{9D8B030D-6E8A-4147-A177-3AD203B41FA5}">
                      <a16:colId xmlns:a16="http://schemas.microsoft.com/office/drawing/2014/main" val="20000"/>
                    </a:ext>
                  </a:extLst>
                </a:gridCol>
                <a:gridCol w="1383587">
                  <a:extLst>
                    <a:ext uri="{9D8B030D-6E8A-4147-A177-3AD203B41FA5}">
                      <a16:colId xmlns:a16="http://schemas.microsoft.com/office/drawing/2014/main" val="20001"/>
                    </a:ext>
                  </a:extLst>
                </a:gridCol>
                <a:gridCol w="1268079">
                  <a:extLst>
                    <a:ext uri="{9D8B030D-6E8A-4147-A177-3AD203B41FA5}">
                      <a16:colId xmlns:a16="http://schemas.microsoft.com/office/drawing/2014/main" val="20002"/>
                    </a:ext>
                  </a:extLst>
                </a:gridCol>
              </a:tblGrid>
              <a:tr h="740172">
                <a:tc gridSpan="2">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100" b="1" i="0" u="none" strike="noStrike" cap="none" normalizeH="0" baseline="0" dirty="0">
                          <a:ln>
                            <a:noFill/>
                          </a:ln>
                          <a:solidFill>
                            <a:schemeClr val="tx1"/>
                          </a:solidFill>
                          <a:effectLst/>
                          <a:latin typeface="Open Sans" pitchFamily="2" charset="0"/>
                          <a:ea typeface="Open Sans" pitchFamily="2" charset="0"/>
                          <a:cs typeface="Open Sans" pitchFamily="2" charset="0"/>
                        </a:rPr>
                        <a:t>مؤشر</a:t>
                      </a:r>
                      <a:r>
                        <a:rPr kumimoji="0" lang="ar-AE" sz="1100" b="1" i="0" u="none" strike="noStrike" cap="none" normalizeH="0" baseline="0" dirty="0">
                          <a:ln>
                            <a:noFill/>
                          </a:ln>
                          <a:solidFill>
                            <a:schemeClr val="tx1"/>
                          </a:solidFill>
                          <a:effectLst/>
                          <a:latin typeface="Open Sans" pitchFamily="2" charset="0"/>
                          <a:ea typeface="Open Sans" pitchFamily="2" charset="0"/>
                          <a:cs typeface="Open Sans" pitchFamily="2" charset="0"/>
                        </a:rPr>
                        <a:t> استهلاك الغذاء </a:t>
                      </a:r>
                      <a:endParaRPr kumimoji="0" lang="en-US" sz="1100" b="1"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 الغذاء</a:t>
                      </a:r>
                      <a:endParaRPr kumimoji="0" lang="en-US" sz="1400" b="1"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10000"/>
                  </a:ext>
                </a:extLst>
              </a:tr>
              <a:tr h="132851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LB" sz="1400" b="0" i="0" u="none" strike="noStrike" cap="none" normalizeH="0" baseline="0" dirty="0">
                          <a:ln>
                            <a:noFill/>
                          </a:ln>
                          <a:solidFill>
                            <a:schemeClr val="tx1"/>
                          </a:solidFill>
                          <a:effectLst/>
                          <a:latin typeface="Open Sans"/>
                          <a:ea typeface="Open Sans"/>
                          <a:cs typeface="Open Sans"/>
                        </a:rPr>
                        <a:t>فئات حسب القيمة</a:t>
                      </a:r>
                      <a:endParaRPr kumimoji="0" lang="en-US" sz="14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LB" sz="1400" b="0" i="0" u="none" strike="noStrike" kern="1200" cap="none" normalizeH="0" baseline="0" dirty="0">
                          <a:ln>
                            <a:noFill/>
                          </a:ln>
                          <a:solidFill>
                            <a:schemeClr val="tx1"/>
                          </a:solidFill>
                          <a:effectLst/>
                          <a:latin typeface="Open Sans"/>
                          <a:ea typeface="Open Sans"/>
                          <a:cs typeface="Open Sans"/>
                        </a:rPr>
                        <a:t>فئات حسب القيمة في</a:t>
                      </a:r>
                      <a:r>
                        <a:rPr kumimoji="0" lang="en-US" sz="1400" b="0" i="0" u="none" strike="noStrike" kern="1200" cap="none" normalizeH="0" baseline="0" dirty="0">
                          <a:ln>
                            <a:noFill/>
                          </a:ln>
                          <a:solidFill>
                            <a:schemeClr val="tx1"/>
                          </a:solidFill>
                          <a:effectLst/>
                          <a:latin typeface="Open Sans"/>
                          <a:ea typeface="Open Sans"/>
                          <a:cs typeface="Open Sans"/>
                        </a:rPr>
                        <a:t> </a:t>
                      </a:r>
                      <a:r>
                        <a:rPr kumimoji="0" lang="ar-LB" sz="1400" b="0" i="0" u="none" strike="noStrike" kern="1200" cap="none" normalizeH="0" baseline="0" dirty="0">
                          <a:ln>
                            <a:noFill/>
                          </a:ln>
                          <a:solidFill>
                            <a:schemeClr val="tx1"/>
                          </a:solidFill>
                          <a:effectLst/>
                          <a:latin typeface="Open Sans"/>
                          <a:ea typeface="Open Sans"/>
                          <a:cs typeface="Open Sans"/>
                        </a:rPr>
                        <a:t>البلاد التي يتم فيها استهلاك الزيوت والسكر بشكل يومي, 7 أيام في الأسبوع</a:t>
                      </a:r>
                      <a:endParaRPr kumimoji="0" lang="ar-LB" sz="1400" b="0" i="0" u="none" strike="noStrike" kern="1200" cap="none" normalizeH="0" baseline="0" dirty="0">
                        <a:ln>
                          <a:noFill/>
                        </a:ln>
                        <a:solidFill>
                          <a:schemeClr val="tx1"/>
                        </a:solidFill>
                        <a:effectLst/>
                        <a:latin typeface="Open Sans"/>
                        <a:ea typeface="Open Sans"/>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vMerge="1">
                  <a:txBody>
                    <a:bodyPr/>
                    <a:lstStyle/>
                    <a:p>
                      <a:endParaRPr lang="en-US"/>
                    </a:p>
                  </a:txBody>
                  <a:tcPr/>
                </a:tc>
                <a:extLst>
                  <a:ext uri="{0D108BD9-81ED-4DB2-BD59-A6C34878D82A}">
                    <a16:rowId xmlns:a16="http://schemas.microsoft.com/office/drawing/2014/main" val="3646125570"/>
                  </a:ext>
                </a:extLst>
              </a:tr>
              <a:tr h="80659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0 – 21</a:t>
                      </a:r>
                      <a:endPar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0 – 28</a:t>
                      </a:r>
                      <a:endPar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فقير</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(1)</a:t>
                      </a:r>
                      <a:r>
                        <a:rPr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0768">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21.5 – 35</a:t>
                      </a:r>
                      <a:r>
                        <a:rPr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28.5 – 42</a:t>
                      </a:r>
                      <a:endPar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حدّي</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(2)</a:t>
                      </a: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0768">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en-GB" sz="1400" b="0" i="0" u="none" strike="noStrike" cap="none" normalizeH="0" baseline="0" dirty="0">
                          <a:ln>
                            <a:noFill/>
                          </a:ln>
                          <a:solidFill>
                            <a:schemeClr val="tx1"/>
                          </a:solidFill>
                          <a:effectLst/>
                          <a:latin typeface="Open Sans"/>
                          <a:ea typeface="Open Sans"/>
                          <a:cs typeface="Open Sans"/>
                        </a:rPr>
                        <a:t>35.5</a:t>
                      </a:r>
                      <a:r>
                        <a:rPr lang="en-GB" sz="1400" b="0" i="0" u="none" strike="noStrike" cap="none" normalizeH="0" baseline="0" dirty="0">
                          <a:ln>
                            <a:noFill/>
                          </a:ln>
                          <a:solidFill>
                            <a:schemeClr val="tx1"/>
                          </a:solidFill>
                          <a:effectLst/>
                          <a:latin typeface="Open Sans"/>
                          <a:ea typeface="Open Sans"/>
                          <a:cs typeface="Open Sans"/>
                        </a:rPr>
                        <a:t> - 112</a:t>
                      </a:r>
                      <a:endParaRPr kumimoji="0" lang="en-US" sz="14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1" eaLnBrk="1" fontAlgn="base" latinLnBrk="0" hangingPunct="1">
                        <a:lnSpc>
                          <a:spcPct val="100000"/>
                        </a:lnSpc>
                        <a:spcBef>
                          <a:spcPct val="20000"/>
                        </a:spcBef>
                        <a:spcAft>
                          <a:spcPct val="0"/>
                        </a:spcAft>
                        <a:buClrTx/>
                        <a:buSzTx/>
                        <a:buFontTx/>
                        <a:buNone/>
                      </a:pPr>
                      <a:r>
                        <a:rPr lang="zh-CN" altLang="en-US" sz="1400" b="0" i="0" u="none" strike="noStrike" cap="none" normalizeH="0" baseline="0" dirty="0">
                          <a:ln>
                            <a:noFill/>
                          </a:ln>
                          <a:solidFill>
                            <a:schemeClr val="tx1"/>
                          </a:solidFill>
                          <a:effectLst/>
                          <a:latin typeface="Open Sans"/>
                          <a:ea typeface="Open Sans"/>
                          <a:cs typeface="Open Sans"/>
                        </a:rPr>
                        <a:t> </a:t>
                      </a:r>
                      <a:r>
                        <a:rPr lang="en-GB" sz="1400" b="0" i="0" u="none" strike="noStrike" cap="none" normalizeH="0" baseline="0" dirty="0">
                          <a:ln>
                            <a:noFill/>
                          </a:ln>
                          <a:solidFill>
                            <a:schemeClr val="tx1"/>
                          </a:solidFill>
                          <a:effectLst/>
                          <a:latin typeface="Open Sans"/>
                          <a:ea typeface="Open Sans"/>
                          <a:cs typeface="Open Sans"/>
                        </a:rPr>
                        <a:t>42.5 - 112</a:t>
                      </a:r>
                      <a:endParaRPr kumimoji="0" lang="en-US" sz="14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مقبول</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(3)</a:t>
                      </a: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BCE9FF3B-4CB6-4BAB-A020-0DC2463430F7}"/>
              </a:ext>
            </a:extLst>
          </p:cNvPr>
          <p:cNvSpPr txBox="1"/>
          <p:nvPr/>
        </p:nvSpPr>
        <p:spPr>
          <a:xfrm>
            <a:off x="3958336" y="774730"/>
            <a:ext cx="4027932" cy="646331"/>
          </a:xfrm>
          <a:prstGeom prst="rect">
            <a:avLst/>
          </a:prstGeom>
          <a:noFill/>
        </p:spPr>
        <p:txBody>
          <a:bodyPr wrap="square">
            <a:spAutoFit/>
          </a:bodyPr>
          <a:lstStyle/>
          <a:p>
            <a:pPr lvl="0" algn="ctr" rtl="1" fontAlgn="base">
              <a:buSzPts val="1000"/>
              <a:tabLst>
                <a:tab pos="457200" algn="l"/>
              </a:tabLst>
              <a:defRPr/>
            </a:pPr>
            <a:r>
              <a:rPr lang="ar-AE" b="1" dirty="0">
                <a:latin typeface="Open Sans" charset="0"/>
                <a:ea typeface="Open Sans" charset="0"/>
                <a:cs typeface="Open Sans" charset="0"/>
              </a:rPr>
              <a:t>الخطوة 2: </a:t>
            </a:r>
            <a:r>
              <a:rPr lang="ar-AE" dirty="0">
                <a:latin typeface="Open Sans" charset="0"/>
                <a:ea typeface="Open Sans" charset="0"/>
                <a:cs typeface="Open Sans" charset="0"/>
              </a:rPr>
              <a:t>تحويل مجموعات استهلاك الغذاء إلى مقياس من 4 نقاط</a:t>
            </a:r>
            <a:endParaRPr lang="en-US" dirty="0">
              <a:latin typeface="Open Sans" charset="0"/>
              <a:ea typeface="Open Sans" charset="0"/>
              <a:cs typeface="Open Sans" charset="0"/>
            </a:endParaRPr>
          </a:p>
        </p:txBody>
      </p:sp>
      <p:graphicFrame>
        <p:nvGraphicFramePr>
          <p:cNvPr id="6" name="Group 44">
            <a:extLst>
              <a:ext uri="{FF2B5EF4-FFF2-40B4-BE49-F238E27FC236}">
                <a16:creationId xmlns:a16="http://schemas.microsoft.com/office/drawing/2014/main" id="{7B390DBB-0BCC-4AB8-AF4A-8B186C0D7A66}"/>
              </a:ext>
            </a:extLst>
          </p:cNvPr>
          <p:cNvGraphicFramePr>
            <a:graphicFrameLocks/>
          </p:cNvGraphicFramePr>
          <p:nvPr>
            <p:extLst>
              <p:ext uri="{D42A27DB-BD31-4B8C-83A1-F6EECF244321}">
                <p14:modId xmlns:p14="http://schemas.microsoft.com/office/powerpoint/2010/main" val="3954910923"/>
              </p:ext>
            </p:extLst>
          </p:nvPr>
        </p:nvGraphicFramePr>
        <p:xfrm>
          <a:off x="4255486" y="1614545"/>
          <a:ext cx="3700640" cy="5088077"/>
        </p:xfrm>
        <a:graphic>
          <a:graphicData uri="http://schemas.openxmlformats.org/drawingml/2006/table">
            <a:tbl>
              <a:tblPr/>
              <a:tblGrid>
                <a:gridCol w="1211855">
                  <a:extLst>
                    <a:ext uri="{9D8B030D-6E8A-4147-A177-3AD203B41FA5}">
                      <a16:colId xmlns:a16="http://schemas.microsoft.com/office/drawing/2014/main" val="20000"/>
                    </a:ext>
                  </a:extLst>
                </a:gridCol>
                <a:gridCol w="1255238">
                  <a:extLst>
                    <a:ext uri="{9D8B030D-6E8A-4147-A177-3AD203B41FA5}">
                      <a16:colId xmlns:a16="http://schemas.microsoft.com/office/drawing/2014/main" val="20001"/>
                    </a:ext>
                  </a:extLst>
                </a:gridCol>
                <a:gridCol w="1233547">
                  <a:extLst>
                    <a:ext uri="{9D8B030D-6E8A-4147-A177-3AD203B41FA5}">
                      <a16:colId xmlns:a16="http://schemas.microsoft.com/office/drawing/2014/main" val="20002"/>
                    </a:ext>
                  </a:extLst>
                </a:gridCol>
              </a:tblGrid>
              <a:tr h="2131047">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 الغذاء</a:t>
                      </a:r>
                      <a:endParaRPr kumimoji="0" lang="en-US" sz="1400" b="1"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rowSpan="4">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1" eaLnBrk="1" fontAlgn="base" latinLnBrk="0" hangingPunct="1">
                        <a:lnSpc>
                          <a:spcPct val="100000"/>
                        </a:lnSpc>
                        <a:spcBef>
                          <a:spcPct val="20000"/>
                        </a:spcBef>
                        <a:spcAft>
                          <a:spcPct val="0"/>
                        </a:spcAft>
                        <a:buClrTx/>
                        <a:buSzTx/>
                        <a:buFontTx/>
                        <a:buNone/>
                      </a:pPr>
                      <a:r>
                        <a:rPr lang="ar-LB" sz="1400" b="1" i="0" u="none" strike="noStrike" kern="1200" cap="none" normalizeH="0" baseline="0" dirty="0">
                          <a:ln>
                            <a:noFill/>
                          </a:ln>
                          <a:solidFill>
                            <a:srgbClr val="FFFFFF"/>
                          </a:solidFill>
                          <a:effectLst/>
                          <a:latin typeface="Open Sans"/>
                          <a:ea typeface="Open Sans"/>
                          <a:cs typeface="Open Sans"/>
                        </a:rPr>
                        <a:t>مقياس كاري ذو 4 نقاط </a:t>
                      </a:r>
                      <a:endParaRPr kumimoji="0" lang="en-US" sz="1400" b="1" i="0" u="none" strike="noStrike" kern="1200" cap="none" normalizeH="0" baseline="0" dirty="0">
                        <a:ln>
                          <a:noFill/>
                        </a:ln>
                        <a:solidFill>
                          <a:srgbClr val="FFFFFF"/>
                        </a:solidFill>
                        <a:effectLst/>
                        <a:latin typeface="Open Sans"/>
                        <a:ea typeface="Open Sans"/>
                        <a:cs typeface="Open Sans"/>
                      </a:endParaRPr>
                    </a:p>
                  </a:txBody>
                  <a:tcPr marL="68580" marR="68580" marT="34290" marB="34290" anchor="ct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825983">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فقير</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(1)</a:t>
                      </a:r>
                      <a:r>
                        <a:rPr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rtl="1"/>
                      <a:endParaRPr lang="ar-SY"/>
                    </a:p>
                  </a:txBody>
                  <a:tcPr>
                    <a:lnL w="127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tcPr>
                </a:tc>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فقير</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(4)</a:t>
                      </a:r>
                      <a:r>
                        <a:rPr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779828"/>
                  </a:ext>
                </a:extLst>
              </a:tr>
              <a:tr h="1106822">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حدّي</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(2)</a:t>
                      </a:r>
                    </a:p>
                  </a:txBody>
                  <a:tcPr marL="68580" marR="68580" marT="34290" marB="34290" anchor="ct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حدّي</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(3)</a:t>
                      </a:r>
                    </a:p>
                  </a:txBody>
                  <a:tcPr marL="68580" marR="68580" marT="34290" marB="34290" anchor="ct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5925336"/>
                  </a:ext>
                </a:extLst>
              </a:tr>
              <a:tr h="10242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مقبول</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(3)</a:t>
                      </a:r>
                    </a:p>
                  </a:txBody>
                  <a:tcPr marL="68580" marR="68580" marT="34290" marB="34290" anchor="ct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مقبول</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(1)</a:t>
                      </a: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81641"/>
                  </a:ext>
                </a:extLst>
              </a:tr>
            </a:tbl>
          </a:graphicData>
        </a:graphic>
      </p:graphicFrame>
      <p:sp>
        <p:nvSpPr>
          <p:cNvPr id="7" name="TextBox 6">
            <a:extLst>
              <a:ext uri="{FF2B5EF4-FFF2-40B4-BE49-F238E27FC236}">
                <a16:creationId xmlns:a16="http://schemas.microsoft.com/office/drawing/2014/main" id="{843A02F4-CEBC-4BFE-B537-5EB163490E65}"/>
              </a:ext>
            </a:extLst>
          </p:cNvPr>
          <p:cNvSpPr txBox="1"/>
          <p:nvPr/>
        </p:nvSpPr>
        <p:spPr>
          <a:xfrm>
            <a:off x="8052634" y="792954"/>
            <a:ext cx="3937057" cy="646331"/>
          </a:xfrm>
          <a:prstGeom prst="rect">
            <a:avLst/>
          </a:prstGeom>
          <a:noFill/>
        </p:spPr>
        <p:txBody>
          <a:bodyPr wrap="square">
            <a:spAutoFit/>
          </a:bodyPr>
          <a:lstStyle/>
          <a:p>
            <a:pPr lvl="0" algn="ctr" rtl="1" fontAlgn="base">
              <a:buSzPts val="1000"/>
              <a:tabLst>
                <a:tab pos="457200" algn="l"/>
              </a:tabLst>
              <a:defRPr/>
            </a:pPr>
            <a:r>
              <a:rPr lang="ar-AE" b="1" dirty="0">
                <a:latin typeface="Open Sans" charset="0"/>
                <a:ea typeface="Open Sans" charset="0"/>
                <a:cs typeface="Open Sans" charset="0"/>
              </a:rPr>
              <a:t>الخطوة 3: </a:t>
            </a:r>
            <a:r>
              <a:rPr lang="ar-AE" dirty="0">
                <a:latin typeface="Open Sans" charset="0"/>
                <a:ea typeface="Open Sans" charset="0"/>
                <a:cs typeface="Open Sans" charset="0"/>
              </a:rPr>
              <a:t>تقسيم فئة الاستهلاك المقبول بناءً على مؤشر </a:t>
            </a:r>
            <a:r>
              <a:rPr lang="ar-LB" dirty="0">
                <a:latin typeface="Open Sans" charset="0"/>
                <a:ea typeface="Open Sans" charset="0"/>
                <a:cs typeface="Open Sans" charset="0"/>
              </a:rPr>
              <a:t>استراتيجيات التأقلم </a:t>
            </a:r>
            <a:r>
              <a:rPr lang="ar-AE" dirty="0">
                <a:latin typeface="Open Sans" charset="0"/>
                <a:ea typeface="Open Sans" charset="0"/>
                <a:cs typeface="Open Sans" charset="0"/>
              </a:rPr>
              <a:t>المخفضة</a:t>
            </a:r>
            <a:endParaRPr lang="en-US" dirty="0">
              <a:latin typeface="Open Sans" charset="0"/>
              <a:ea typeface="Open Sans" charset="0"/>
              <a:cs typeface="Open Sans" charset="0"/>
            </a:endParaRPr>
          </a:p>
        </p:txBody>
      </p:sp>
      <p:graphicFrame>
        <p:nvGraphicFramePr>
          <p:cNvPr id="8" name="Group 44">
            <a:extLst>
              <a:ext uri="{FF2B5EF4-FFF2-40B4-BE49-F238E27FC236}">
                <a16:creationId xmlns:a16="http://schemas.microsoft.com/office/drawing/2014/main" id="{3CF1DAB7-F360-48C1-A124-97EF3B3CA5D0}"/>
              </a:ext>
            </a:extLst>
          </p:cNvPr>
          <p:cNvGraphicFramePr>
            <a:graphicFrameLocks/>
          </p:cNvGraphicFramePr>
          <p:nvPr>
            <p:extLst>
              <p:ext uri="{D42A27DB-BD31-4B8C-83A1-F6EECF244321}">
                <p14:modId xmlns:p14="http://schemas.microsoft.com/office/powerpoint/2010/main" val="2174929521"/>
              </p:ext>
            </p:extLst>
          </p:nvPr>
        </p:nvGraphicFramePr>
        <p:xfrm>
          <a:off x="8170843" y="1608290"/>
          <a:ext cx="3700641" cy="5166927"/>
        </p:xfrm>
        <a:graphic>
          <a:graphicData uri="http://schemas.openxmlformats.org/drawingml/2006/table">
            <a:tbl>
              <a:tblPr/>
              <a:tblGrid>
                <a:gridCol w="1317400">
                  <a:extLst>
                    <a:ext uri="{9D8B030D-6E8A-4147-A177-3AD203B41FA5}">
                      <a16:colId xmlns:a16="http://schemas.microsoft.com/office/drawing/2014/main" val="20000"/>
                    </a:ext>
                  </a:extLst>
                </a:gridCol>
                <a:gridCol w="1149694">
                  <a:extLst>
                    <a:ext uri="{9D8B030D-6E8A-4147-A177-3AD203B41FA5}">
                      <a16:colId xmlns:a16="http://schemas.microsoft.com/office/drawing/2014/main" val="20001"/>
                    </a:ext>
                  </a:extLst>
                </a:gridCol>
                <a:gridCol w="1233547">
                  <a:extLst>
                    <a:ext uri="{9D8B030D-6E8A-4147-A177-3AD203B41FA5}">
                      <a16:colId xmlns:a16="http://schemas.microsoft.com/office/drawing/2014/main" val="20002"/>
                    </a:ext>
                  </a:extLst>
                </a:gridCol>
              </a:tblGrid>
              <a:tr h="2088262">
                <a:tc>
                  <a:txBody>
                    <a:bodyPr/>
                    <a:lstStyle/>
                    <a:p>
                      <a:pPr marL="0" marR="0" lvl="0" indent="0" algn="ctr" rtl="1" eaLnBrk="1" fontAlgn="base" latinLnBrk="0" hangingPunct="1">
                        <a:lnSpc>
                          <a:spcPct val="100000"/>
                        </a:lnSpc>
                        <a:spcBef>
                          <a:spcPct val="20000"/>
                        </a:spcBef>
                        <a:spcAft>
                          <a:spcPct val="0"/>
                        </a:spcAft>
                        <a:buClrTx/>
                        <a:buSzTx/>
                        <a:buFontTx/>
                        <a:buNone/>
                      </a:pPr>
                      <a:r>
                        <a:rPr lang="ar-LB" sz="1400" b="1" i="0" u="none" strike="noStrike" kern="1200" cap="none" normalizeH="0" baseline="0" dirty="0">
                          <a:ln>
                            <a:noFill/>
                          </a:ln>
                          <a:solidFill>
                            <a:srgbClr val="FFFFFF"/>
                          </a:solidFill>
                          <a:effectLst/>
                          <a:latin typeface="Open Sans"/>
                          <a:ea typeface="Open Sans"/>
                          <a:cs typeface="Open Sans"/>
                        </a:rPr>
                        <a:t>مقياس كاري ذو 4 نقاط </a:t>
                      </a:r>
                      <a:endParaRPr kumimoji="0" lang="en-US" sz="1400" b="1" i="0" u="none" strike="noStrike" kern="1200" cap="none" normalizeH="0" baseline="0" dirty="0">
                        <a:ln>
                          <a:noFill/>
                        </a:ln>
                        <a:solidFill>
                          <a:srgbClr val="FFFFFF"/>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AE" sz="1400" b="1" i="0" u="none" strike="noStrike" cap="none" normalizeH="0" baseline="0" dirty="0">
                          <a:ln>
                            <a:noFill/>
                          </a:ln>
                          <a:solidFill>
                            <a:schemeClr val="tx1"/>
                          </a:solidFill>
                          <a:effectLst/>
                          <a:latin typeface="Open Sans"/>
                          <a:ea typeface="Open Sans"/>
                          <a:cs typeface="Open Sans"/>
                        </a:rPr>
                        <a:t>مؤشر </a:t>
                      </a:r>
                      <a:r>
                        <a:rPr kumimoji="0" lang="ar-LB" sz="1400" b="1" i="0" u="none" strike="noStrike" cap="none" normalizeH="0" baseline="0" dirty="0">
                          <a:ln>
                            <a:noFill/>
                          </a:ln>
                          <a:solidFill>
                            <a:schemeClr val="tx1"/>
                          </a:solidFill>
                          <a:effectLst/>
                          <a:latin typeface="Open Sans"/>
                          <a:ea typeface="Open Sans"/>
                          <a:cs typeface="Open Sans"/>
                        </a:rPr>
                        <a:t>استراتيجيات التأقلم </a:t>
                      </a:r>
                      <a:r>
                        <a:rPr kumimoji="0" lang="ar-AE" sz="1400" b="1" i="0" u="none" strike="noStrike" cap="none" normalizeH="0" baseline="0" dirty="0">
                          <a:ln>
                            <a:noFill/>
                          </a:ln>
                          <a:solidFill>
                            <a:schemeClr val="tx1"/>
                          </a:solidFill>
                          <a:effectLst/>
                          <a:latin typeface="Open Sans"/>
                          <a:ea typeface="Open Sans"/>
                          <a:cs typeface="Open Sans"/>
                        </a:rPr>
                        <a:t>المخفضة</a:t>
                      </a:r>
                      <a:endParaRPr kumimoji="0" lang="ar-LB" sz="1400" b="1" i="0" u="none" strike="noStrike" cap="none" normalizeH="0" baseline="0" dirty="0">
                        <a:ln>
                          <a:noFill/>
                        </a:ln>
                        <a:solidFill>
                          <a:schemeClr val="tx1"/>
                        </a:solidFill>
                        <a:effectLst/>
                        <a:latin typeface="Open Sans"/>
                        <a:ea typeface="Open Sans"/>
                        <a:cs typeface="Open Sans"/>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Open Sans"/>
                          <a:ea typeface="Open Sans"/>
                          <a:cs typeface="Open Sans"/>
                        </a:rPr>
                        <a:t>rCSI</a:t>
                      </a:r>
                      <a:endParaRPr kumimoji="0" lang="en-US" sz="1400" b="1"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lang="ar-AE" sz="1400" b="1" i="0" u="none" strike="noStrike" kern="1200" cap="none" normalizeH="0" baseline="0" dirty="0">
                          <a:ln>
                            <a:noFill/>
                          </a:ln>
                          <a:solidFill>
                            <a:schemeClr val="tx1"/>
                          </a:solidFill>
                          <a:effectLst/>
                          <a:latin typeface="Open Sans"/>
                          <a:ea typeface="Open Sans"/>
                          <a:cs typeface="Open Sans"/>
                        </a:rPr>
                        <a:t>مقياس كاري ذو 4 نقاط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LB" sz="1400" b="1" i="0" u="none" strike="noStrike" cap="none" normalizeH="0" baseline="0" dirty="0">
                          <a:ln>
                            <a:noFill/>
                          </a:ln>
                          <a:solidFill>
                            <a:schemeClr val="tx1"/>
                          </a:solidFill>
                          <a:effectLst/>
                          <a:latin typeface="Open Sans"/>
                          <a:ea typeface="Open Sans"/>
                          <a:cs typeface="Open Sans"/>
                        </a:rPr>
                        <a:t>+</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AE" sz="1400" b="1" i="0" u="none" strike="noStrike" cap="none" normalizeH="0" baseline="0" dirty="0">
                          <a:ln>
                            <a:noFill/>
                          </a:ln>
                          <a:solidFill>
                            <a:schemeClr val="tx1"/>
                          </a:solidFill>
                          <a:effectLst/>
                          <a:latin typeface="Open Sans"/>
                          <a:ea typeface="Open Sans"/>
                          <a:cs typeface="Open Sans"/>
                        </a:rPr>
                        <a:t>مؤشر استراتيجيات التأقلم المخفضة</a:t>
                      </a:r>
                      <a:endParaRPr kumimoji="0" lang="ar-LB" sz="1400" b="1" i="0" u="none" strike="noStrike" cap="none" normalizeH="0" baseline="0" dirty="0">
                        <a:ln>
                          <a:noFill/>
                        </a:ln>
                        <a:solidFill>
                          <a:schemeClr val="tx1"/>
                        </a:solidFill>
                        <a:effectLst/>
                        <a:latin typeface="Open Sans"/>
                        <a:ea typeface="Open Sans"/>
                        <a:cs typeface="Open Sans"/>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Open Sans"/>
                          <a:ea typeface="Open Sans"/>
                          <a:cs typeface="Open Sans"/>
                        </a:rPr>
                        <a:t>rCSI</a:t>
                      </a:r>
                      <a:endParaRPr kumimoji="0" lang="en-US" sz="1400" b="1" i="0" u="none" strike="noStrike" cap="none" normalizeH="0" baseline="0" dirty="0">
                        <a:ln>
                          <a:noFill/>
                        </a:ln>
                        <a:solidFill>
                          <a:schemeClr val="tx1"/>
                        </a:solidFill>
                        <a:effectLst/>
                        <a:latin typeface="Open Sans"/>
                        <a:ea typeface="Open Sans"/>
                        <a:cs typeface="Open Sans"/>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801956">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فقير</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(4)</a:t>
                      </a:r>
                      <a:r>
                        <a:rPr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فقير</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(4)</a:t>
                      </a:r>
                      <a:r>
                        <a:rPr lang="en-G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6038">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حدّي</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(3)</a:t>
                      </a: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حدّي</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(3)</a:t>
                      </a: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9394360"/>
                  </a:ext>
                </a:extLst>
              </a:tr>
              <a:tr h="603451">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400" b="1" i="0" u="none" strike="noStrike" cap="none" normalizeH="0" baseline="0" dirty="0">
                          <a:ln>
                            <a:noFill/>
                          </a:ln>
                          <a:solidFill>
                            <a:schemeClr val="tx1"/>
                          </a:solidFill>
                          <a:effectLst/>
                          <a:latin typeface="Open Sans" pitchFamily="2" charset="0"/>
                          <a:ea typeface="Open Sans" pitchFamily="2" charset="0"/>
                          <a:cs typeface="Open Sans" pitchFamily="2" charset="0"/>
                        </a:rPr>
                        <a:t>مقبول</a:t>
                      </a:r>
                      <a:br>
                        <a:rPr kumimoji="0" lang="ar-LB"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400" b="0" i="0" u="none" strike="noStrike" cap="none" normalizeH="0" baseline="0" dirty="0">
                          <a:ln>
                            <a:noFill/>
                          </a:ln>
                          <a:solidFill>
                            <a:schemeClr val="tx1"/>
                          </a:solidFill>
                          <a:effectLst/>
                          <a:latin typeface="Open Sans" pitchFamily="2" charset="0"/>
                          <a:ea typeface="Open Sans" pitchFamily="2" charset="0"/>
                          <a:cs typeface="Open Sans" pitchFamily="2" charset="0"/>
                        </a:rPr>
                        <a:t>(1)</a:t>
                      </a: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LB" sz="1400" b="0" i="0" u="none" strike="noStrike" cap="none" normalizeH="0" baseline="0" dirty="0">
                          <a:ln>
                            <a:noFill/>
                          </a:ln>
                          <a:solidFill>
                            <a:schemeClr val="tx1"/>
                          </a:solidFill>
                          <a:effectLst/>
                          <a:latin typeface="Open Sans"/>
                          <a:ea typeface="Open Sans"/>
                          <a:cs typeface="Open Sans"/>
                        </a:rPr>
                        <a:t>أكبر او يساوي 4</a:t>
                      </a:r>
                      <a:endParaRPr kumimoji="0" lang="en-US" sz="14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2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2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2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200" b="1" i="0" u="none" strike="noStrike" cap="none" normalizeH="0" baseline="0" dirty="0">
                          <a:ln>
                            <a:noFill/>
                          </a:ln>
                          <a:solidFill>
                            <a:schemeClr val="tx1"/>
                          </a:solidFill>
                          <a:effectLst/>
                          <a:latin typeface="Open Sans" pitchFamily="2" charset="0"/>
                          <a:ea typeface="Open Sans" pitchFamily="2" charset="0"/>
                          <a:cs typeface="Open Sans" pitchFamily="2" charset="0"/>
                        </a:rPr>
                        <a:t>مقبول بشكل هش</a:t>
                      </a:r>
                      <a:br>
                        <a:rPr kumimoji="0" lang="ar-LB" sz="12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200" b="0" i="0" u="none" strike="noStrike" cap="none" normalizeH="0" baseline="0" dirty="0">
                          <a:ln>
                            <a:noFill/>
                          </a:ln>
                          <a:solidFill>
                            <a:schemeClr val="tx1"/>
                          </a:solidFill>
                          <a:effectLst/>
                          <a:latin typeface="Open Sans" pitchFamily="2" charset="0"/>
                          <a:ea typeface="Open Sans" pitchFamily="2" charset="0"/>
                          <a:cs typeface="Open Sans" pitchFamily="2" charset="0"/>
                        </a:rPr>
                        <a:t>(2)</a:t>
                      </a: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479734"/>
                  </a:ext>
                </a:extLst>
              </a:tr>
              <a:tr h="60345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500" b="0" i="0" u="none" strike="noStrike" cap="none" normalizeH="0" baseline="0" dirty="0">
                          <a:ln>
                            <a:noFill/>
                          </a:ln>
                          <a:solidFill>
                            <a:srgbClr val="FF3300"/>
                          </a:solidFill>
                          <a:effectLst/>
                          <a:latin typeface="+mn-lt"/>
                        </a:rPr>
                        <a:t>Acceptable</a:t>
                      </a:r>
                      <a:r>
                        <a:rPr kumimoji="0" lang="en-GB" sz="1500" b="0" i="0" u="none" strike="noStrike" cap="none" normalizeH="0" baseline="0" dirty="0">
                          <a:ln>
                            <a:noFill/>
                          </a:ln>
                          <a:solidFill>
                            <a:schemeClr val="tx1"/>
                          </a:solidFill>
                          <a:effectLst/>
                          <a:latin typeface="+mn-lt"/>
                        </a:rPr>
                        <a:t> consumption</a:t>
                      </a:r>
                      <a:endParaRPr kumimoji="0" lang="en-US" sz="1500" b="0"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mn-lt"/>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LB" sz="1400" b="0" i="0" u="none" strike="noStrike" cap="none" normalizeH="0" baseline="0" dirty="0">
                          <a:ln>
                            <a:noFill/>
                          </a:ln>
                          <a:solidFill>
                            <a:schemeClr val="tx1"/>
                          </a:solidFill>
                          <a:effectLst/>
                          <a:latin typeface="Open Sans"/>
                          <a:ea typeface="Open Sans"/>
                          <a:cs typeface="Open Sans"/>
                        </a:rPr>
                        <a:t>أقل من 4</a:t>
                      </a:r>
                      <a:endParaRPr kumimoji="0" lang="en-US" sz="14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1" eaLnBrk="1" fontAlgn="base" latinLnBrk="0" hangingPunct="1">
                        <a:lnSpc>
                          <a:spcPct val="100000"/>
                        </a:lnSpc>
                        <a:spcBef>
                          <a:spcPct val="20000"/>
                        </a:spcBef>
                        <a:spcAft>
                          <a:spcPct val="0"/>
                        </a:spcAft>
                        <a:buClrTx/>
                        <a:buSzTx/>
                        <a:buFontTx/>
                        <a:buNone/>
                      </a:pPr>
                      <a:r>
                        <a:rPr kumimoji="0" lang="ar-LB" sz="1200" b="0" i="0" u="none" strike="noStrike" cap="none" normalizeH="0" baseline="0" dirty="0">
                          <a:ln>
                            <a:noFill/>
                          </a:ln>
                          <a:solidFill>
                            <a:schemeClr val="tx1"/>
                          </a:solidFill>
                          <a:effectLst/>
                          <a:latin typeface="Open Sans" pitchFamily="2" charset="0"/>
                          <a:ea typeface="Open Sans" pitchFamily="2" charset="0"/>
                          <a:cs typeface="Open Sans" pitchFamily="2" charset="0"/>
                        </a:rPr>
                        <a:t>استهلاك</a:t>
                      </a:r>
                      <a:r>
                        <a:rPr kumimoji="0" lang="ar-LB" sz="12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ar-LB" sz="1200" b="0" i="0" u="none" strike="noStrike" cap="none" normalizeH="0" baseline="0" dirty="0">
                          <a:ln>
                            <a:noFill/>
                          </a:ln>
                          <a:solidFill>
                            <a:schemeClr val="tx1"/>
                          </a:solidFill>
                          <a:effectLst/>
                          <a:latin typeface="Open Sans" pitchFamily="2" charset="0"/>
                          <a:ea typeface="Open Sans" pitchFamily="2" charset="0"/>
                          <a:cs typeface="Open Sans" pitchFamily="2" charset="0"/>
                        </a:rPr>
                        <a:t>غذائي </a:t>
                      </a:r>
                      <a:r>
                        <a:rPr kumimoji="0" lang="ar-LB" sz="1200" b="1" i="0" u="none" strike="noStrike" cap="none" normalizeH="0" baseline="0" dirty="0">
                          <a:ln>
                            <a:noFill/>
                          </a:ln>
                          <a:solidFill>
                            <a:schemeClr val="tx1"/>
                          </a:solidFill>
                          <a:effectLst/>
                          <a:latin typeface="Open Sans" pitchFamily="2" charset="0"/>
                          <a:ea typeface="Open Sans" pitchFamily="2" charset="0"/>
                          <a:cs typeface="Open Sans" pitchFamily="2" charset="0"/>
                        </a:rPr>
                        <a:t>مقبول</a:t>
                      </a:r>
                      <a:br>
                        <a:rPr kumimoji="0" lang="ar-LB" sz="1200" b="0" i="0" u="none" strike="noStrike" cap="none" normalizeH="0" baseline="0" dirty="0">
                          <a:ln>
                            <a:noFill/>
                          </a:ln>
                          <a:solidFill>
                            <a:schemeClr val="tx1"/>
                          </a:solidFill>
                          <a:effectLst/>
                          <a:latin typeface="Open Sans" pitchFamily="2" charset="0"/>
                          <a:ea typeface="Open Sans" pitchFamily="2" charset="0"/>
                          <a:cs typeface="Open Sans" pitchFamily="2" charset="0"/>
                        </a:rPr>
                      </a:br>
                      <a:r>
                        <a:rPr kumimoji="0" lang="en-US" sz="1200" b="0" i="0" u="none" strike="noStrike" cap="none" normalizeH="0" baseline="0" dirty="0">
                          <a:ln>
                            <a:noFill/>
                          </a:ln>
                          <a:solidFill>
                            <a:schemeClr val="tx1"/>
                          </a:solidFill>
                          <a:effectLst/>
                          <a:latin typeface="Open Sans" pitchFamily="2" charset="0"/>
                          <a:ea typeface="Open Sans" pitchFamily="2" charset="0"/>
                          <a:cs typeface="Open Sans" pitchFamily="2" charset="0"/>
                        </a:rPr>
                        <a:t>(1)</a:t>
                      </a: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6087462"/>
                  </a:ext>
                </a:extLst>
              </a:tr>
            </a:tbl>
          </a:graphicData>
        </a:graphic>
      </p:graphicFrame>
      <p:sp>
        <p:nvSpPr>
          <p:cNvPr id="2" name="Arrow: Right 1">
            <a:extLst>
              <a:ext uri="{FF2B5EF4-FFF2-40B4-BE49-F238E27FC236}">
                <a16:creationId xmlns:a16="http://schemas.microsoft.com/office/drawing/2014/main" id="{966D410B-7B02-4A87-8631-EEECA0441794}"/>
              </a:ext>
            </a:extLst>
          </p:cNvPr>
          <p:cNvSpPr/>
          <p:nvPr/>
        </p:nvSpPr>
        <p:spPr>
          <a:xfrm>
            <a:off x="5692248" y="2080923"/>
            <a:ext cx="852755" cy="44178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EBAED57E-C5FA-37DC-986E-44D043FE9483}"/>
              </a:ext>
            </a:extLst>
          </p:cNvPr>
          <p:cNvSpPr/>
          <p:nvPr/>
        </p:nvSpPr>
        <p:spPr>
          <a:xfrm rot="5400000">
            <a:off x="9631911" y="4284768"/>
            <a:ext cx="852755" cy="44178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2176882-7C7D-7DBC-CB81-739EF21B35BA}"/>
              </a:ext>
            </a:extLst>
          </p:cNvPr>
          <p:cNvSpPr/>
          <p:nvPr/>
        </p:nvSpPr>
        <p:spPr>
          <a:xfrm>
            <a:off x="2818677" y="1554365"/>
            <a:ext cx="2720963" cy="52301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3">
            <a:extLst>
              <a:ext uri="{FF2B5EF4-FFF2-40B4-BE49-F238E27FC236}">
                <a16:creationId xmlns:a16="http://schemas.microsoft.com/office/drawing/2014/main" id="{EEDA52C7-7C08-E755-510B-51EA7D62E329}"/>
              </a:ext>
            </a:extLst>
          </p:cNvPr>
          <p:cNvSpPr txBox="1">
            <a:spLocks/>
          </p:cNvSpPr>
          <p:nvPr/>
        </p:nvSpPr>
        <p:spPr>
          <a:xfrm>
            <a:off x="569999" y="130396"/>
            <a:ext cx="11052002" cy="662558"/>
          </a:xfrm>
          <a:prstGeom prst="rect">
            <a:avLst/>
          </a:prstGeom>
        </p:spPr>
        <p:txBody>
          <a:bodyPr anchor="t" anchorCtr="0"/>
          <a:lst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a:lstStyle>
          <a:p>
            <a:pPr algn="r" rtl="1"/>
            <a:r>
              <a:rPr lang="ar-AE" sz="3600" kern="1400" spc="230" dirty="0">
                <a:solidFill>
                  <a:schemeClr val="tx1"/>
                </a:solidFill>
                <a:latin typeface="HALDEN SOLID" pitchFamily="2" charset="0"/>
              </a:rPr>
              <a:t>الوضع الحالي: نظرة عامة على التحويل</a:t>
            </a:r>
            <a:endParaRPr lang="en-US" sz="3600" kern="1400" spc="230" dirty="0">
              <a:solidFill>
                <a:schemeClr val="tx1"/>
              </a:solidFill>
              <a:latin typeface="HALDEN SOLID" pitchFamily="2" charset="0"/>
            </a:endParaRPr>
          </a:p>
        </p:txBody>
      </p:sp>
      <p:sp>
        <p:nvSpPr>
          <p:cNvPr id="10" name="Rectangle 9">
            <a:extLst>
              <a:ext uri="{FF2B5EF4-FFF2-40B4-BE49-F238E27FC236}">
                <a16:creationId xmlns:a16="http://schemas.microsoft.com/office/drawing/2014/main" id="{79D0D40D-664C-6A75-63E0-B54B8FFF76F0}"/>
              </a:ext>
            </a:extLst>
          </p:cNvPr>
          <p:cNvSpPr/>
          <p:nvPr/>
        </p:nvSpPr>
        <p:spPr>
          <a:xfrm>
            <a:off x="6643506" y="1550467"/>
            <a:ext cx="2877919" cy="522163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16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2"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1102760"/>
          </a:xfrm>
        </p:spPr>
        <p:txBody>
          <a:bodyPr anchor="t" anchorCtr="0"/>
          <a:lstStyle/>
          <a:p>
            <a:pPr algn="r" rtl="1"/>
            <a:r>
              <a:rPr lang="ar-LB" sz="3600" kern="1400" spc="230" dirty="0">
                <a:solidFill>
                  <a:schemeClr val="tx1"/>
                </a:solidFill>
                <a:latin typeface="HALDEN SOLID" pitchFamily="2" charset="0"/>
              </a:rPr>
              <a:t>الوضع الحالي: لماذا يتقارب مؤشر استهلاك الغذاء </a:t>
            </a:r>
            <a:r>
              <a:rPr lang="en-US" sz="3600" kern="1400" spc="230" dirty="0">
                <a:solidFill>
                  <a:schemeClr val="tx1"/>
                </a:solidFill>
                <a:latin typeface="HALDEN SOLID" pitchFamily="2" charset="0"/>
              </a:rPr>
              <a:t>FCS</a:t>
            </a:r>
            <a:r>
              <a:rPr lang="ar-LB" sz="3600" kern="1400" spc="230" dirty="0">
                <a:solidFill>
                  <a:schemeClr val="tx1"/>
                </a:solidFill>
                <a:latin typeface="HALDEN SOLID" pitchFamily="2" charset="0"/>
              </a:rPr>
              <a:t> مع مؤشر استراتيجيات التأقلم المخفضة </a:t>
            </a:r>
            <a:r>
              <a:rPr lang="en-US" sz="3600" kern="1400" spc="230" dirty="0" err="1">
                <a:solidFill>
                  <a:schemeClr val="tx1"/>
                </a:solidFill>
                <a:latin typeface="HALDEN SOLID" pitchFamily="2" charset="0"/>
              </a:rPr>
              <a:t>rCSI</a:t>
            </a:r>
            <a:r>
              <a:rPr lang="ar-LB" sz="3600" kern="1400" spc="230" dirty="0">
                <a:solidFill>
                  <a:schemeClr val="tx1"/>
                </a:solidFill>
                <a:latin typeface="HALDEN SOLID" pitchFamily="2" charset="0"/>
              </a:rPr>
              <a:t>؟</a:t>
            </a:r>
            <a:endParaRPr lang="en-US" sz="3600" kern="1400" spc="230" dirty="0">
              <a:solidFill>
                <a:schemeClr val="tx1"/>
              </a:solidFill>
              <a:latin typeface="HALDEN SOLID" pitchFamily="2" charset="0"/>
            </a:endParaRPr>
          </a:p>
        </p:txBody>
      </p:sp>
      <p:sp>
        <p:nvSpPr>
          <p:cNvPr id="3" name="TextBox 2">
            <a:extLst>
              <a:ext uri="{FF2B5EF4-FFF2-40B4-BE49-F238E27FC236}">
                <a16:creationId xmlns:a16="http://schemas.microsoft.com/office/drawing/2014/main" id="{FDBF9121-DAA8-9378-1876-5DC134BCCA63}"/>
              </a:ext>
            </a:extLst>
          </p:cNvPr>
          <p:cNvSpPr txBox="1"/>
          <p:nvPr/>
        </p:nvSpPr>
        <p:spPr>
          <a:xfrm>
            <a:off x="1229971" y="2327245"/>
            <a:ext cx="10539212" cy="1631216"/>
          </a:xfrm>
          <a:prstGeom prst="rect">
            <a:avLst/>
          </a:prstGeom>
          <a:noFill/>
          <a:ln w="57150">
            <a:noFill/>
          </a:ln>
        </p:spPr>
        <p:txBody>
          <a:bodyPr wrap="square" rtlCol="0">
            <a:spAutoFit/>
          </a:bodyPr>
          <a:lstStyle/>
          <a:p>
            <a:pPr marL="342900" indent="-342900" algn="r" rtl="1">
              <a:buFont typeface="Wingdings" panose="05000000000000000000" pitchFamily="2" charset="2"/>
              <a:buChar char="v"/>
            </a:pPr>
            <a:r>
              <a:rPr lang="ar-AE" sz="2000" spc="60" dirty="0">
                <a:latin typeface="Open Sans" charset="0"/>
                <a:ea typeface="Open Sans" charset="0"/>
                <a:cs typeface="Open Sans" charset="0"/>
              </a:rPr>
              <a:t>لا يمكن اعتبار الأسرة آمنة غذائيًا إذا كان استهلاكها الغذائي مقبولًا</a:t>
            </a:r>
            <a:r>
              <a:rPr lang="ar-LB" sz="2000" spc="60" dirty="0">
                <a:latin typeface="Open Sans" charset="0"/>
                <a:ea typeface="Open Sans" charset="0"/>
                <a:cs typeface="Open Sans" charset="0"/>
              </a:rPr>
              <a:t> فقط</a:t>
            </a:r>
            <a:r>
              <a:rPr lang="ar-AE" sz="2000" spc="60" dirty="0">
                <a:latin typeface="Open Sans" charset="0"/>
                <a:ea typeface="Open Sans" charset="0"/>
                <a:cs typeface="Open Sans" charset="0"/>
              </a:rPr>
              <a:t>، ولكنه </a:t>
            </a:r>
            <a:r>
              <a:rPr lang="ar-LB" sz="2000" spc="60" dirty="0">
                <a:latin typeface="Open Sans" charset="0"/>
                <a:ea typeface="Open Sans" charset="0"/>
                <a:cs typeface="Open Sans" charset="0"/>
              </a:rPr>
              <a:t>يجب أن </a:t>
            </a:r>
            <a:r>
              <a:rPr lang="ar-AE" sz="2000" spc="60" dirty="0">
                <a:latin typeface="Open Sans" charset="0"/>
                <a:ea typeface="Open Sans" charset="0"/>
                <a:cs typeface="Open Sans" charset="0"/>
              </a:rPr>
              <a:t>يتزامن مع </a:t>
            </a:r>
            <a:r>
              <a:rPr lang="ar-AE" sz="2000" b="1" spc="60" dirty="0">
                <a:latin typeface="Open Sans" charset="0"/>
                <a:ea typeface="Open Sans" charset="0"/>
                <a:cs typeface="Open Sans" charset="0"/>
              </a:rPr>
              <a:t>تطبيق</a:t>
            </a:r>
            <a:r>
              <a:rPr lang="ar-LB" sz="2000" b="1" spc="60" dirty="0">
                <a:latin typeface="Open Sans" charset="0"/>
                <a:ea typeface="Open Sans" charset="0"/>
                <a:cs typeface="Open Sans" charset="0"/>
              </a:rPr>
              <a:t> محدود</a:t>
            </a:r>
            <a:r>
              <a:rPr lang="ar-AE" sz="2000" b="1" spc="60" dirty="0">
                <a:latin typeface="Open Sans" charset="0"/>
                <a:ea typeface="Open Sans" charset="0"/>
                <a:cs typeface="Open Sans" charset="0"/>
              </a:rPr>
              <a:t> </a:t>
            </a:r>
            <a:r>
              <a:rPr lang="ar-LB" sz="2000" spc="60" dirty="0">
                <a:latin typeface="Open Sans" charset="0"/>
                <a:ea typeface="Open Sans" charset="0"/>
                <a:cs typeface="Open Sans" charset="0"/>
              </a:rPr>
              <a:t>ل</a:t>
            </a:r>
            <a:r>
              <a:rPr lang="ar-AE" sz="2000" spc="60" dirty="0">
                <a:latin typeface="Open Sans" charset="0"/>
                <a:ea typeface="Open Sans" charset="0"/>
                <a:cs typeface="Open Sans" charset="0"/>
              </a:rPr>
              <a:t>استراتيجيات </a:t>
            </a:r>
            <a:r>
              <a:rPr lang="ar-LB" sz="2000" spc="60" dirty="0">
                <a:latin typeface="Open Sans" charset="0"/>
                <a:ea typeface="Open Sans" charset="0"/>
                <a:cs typeface="Open Sans" charset="0"/>
              </a:rPr>
              <a:t>ال</a:t>
            </a:r>
            <a:r>
              <a:rPr lang="ar-AE" sz="2000" spc="60" dirty="0">
                <a:latin typeface="Open Sans" charset="0"/>
                <a:ea typeface="Open Sans" charset="0"/>
                <a:cs typeface="Open Sans" charset="0"/>
              </a:rPr>
              <a:t>تأقلم </a:t>
            </a:r>
            <a:r>
              <a:rPr lang="ar-LB" sz="2000" spc="60" dirty="0">
                <a:latin typeface="Open Sans" charset="0"/>
                <a:ea typeface="Open Sans" charset="0"/>
                <a:cs typeface="Open Sans" charset="0"/>
              </a:rPr>
              <a:t>ال</a:t>
            </a:r>
            <a:r>
              <a:rPr lang="ar-AE" sz="2000" spc="60" dirty="0">
                <a:latin typeface="Open Sans" charset="0"/>
                <a:ea typeface="Open Sans" charset="0"/>
                <a:cs typeface="Open Sans" charset="0"/>
              </a:rPr>
              <a:t>مخفضة</a:t>
            </a:r>
            <a:r>
              <a:rPr lang="ar-LB" sz="2000" spc="60" dirty="0">
                <a:latin typeface="Open Sans" charset="0"/>
                <a:ea typeface="Open Sans" charset="0"/>
                <a:cs typeface="Open Sans" charset="0"/>
              </a:rPr>
              <a:t> (</a:t>
            </a:r>
            <a:r>
              <a:rPr lang="ar-AE" sz="2000" spc="60" dirty="0">
                <a:latin typeface="Open Sans" charset="0"/>
                <a:ea typeface="Open Sans" charset="0"/>
                <a:cs typeface="Open Sans" charset="0"/>
              </a:rPr>
              <a:t>مثل تقليل عدد أو كمية الوجبات</a:t>
            </a:r>
            <a:r>
              <a:rPr lang="ar-LB" sz="2000" spc="60" dirty="0">
                <a:latin typeface="Open Sans" charset="0"/>
                <a:ea typeface="Open Sans" charset="0"/>
                <a:cs typeface="Open Sans" charset="0"/>
              </a:rPr>
              <a:t>)</a:t>
            </a:r>
            <a:r>
              <a:rPr lang="ar-AE" sz="2000" spc="60" dirty="0">
                <a:latin typeface="Open Sans" charset="0"/>
                <a:ea typeface="Open Sans" charset="0"/>
                <a:cs typeface="Open Sans" charset="0"/>
              </a:rPr>
              <a:t>.</a:t>
            </a:r>
            <a:endParaRPr lang="en-US" sz="2000" spc="60" dirty="0">
              <a:latin typeface="Open Sans" charset="0"/>
              <a:ea typeface="Open Sans" charset="0"/>
              <a:cs typeface="Open Sans" charset="0"/>
            </a:endParaRPr>
          </a:p>
          <a:p>
            <a:pPr marL="342900" indent="-342900" algn="r" rtl="1">
              <a:buFont typeface="Wingdings" panose="05000000000000000000" pitchFamily="2" charset="2"/>
              <a:buChar char="v"/>
            </a:pPr>
            <a:endParaRPr lang="en-US" sz="2000" spc="60" dirty="0">
              <a:latin typeface="Open Sans" charset="0"/>
              <a:ea typeface="Open Sans" charset="0"/>
              <a:cs typeface="Open Sans" charset="0"/>
            </a:endParaRPr>
          </a:p>
          <a:p>
            <a:pPr marL="342900" indent="-342900" algn="r" rtl="1">
              <a:buFont typeface="Wingdings" panose="05000000000000000000" pitchFamily="2" charset="2"/>
              <a:buChar char="v"/>
            </a:pPr>
            <a:r>
              <a:rPr lang="en-US" sz="2000" spc="60" dirty="0">
                <a:latin typeface="Open Sans" charset="0"/>
                <a:ea typeface="Open Sans" charset="0"/>
                <a:cs typeface="Open Sans" charset="0"/>
              </a:rPr>
              <a:t> </a:t>
            </a:r>
            <a:r>
              <a:rPr lang="ar-AE" sz="2000" spc="60" dirty="0">
                <a:latin typeface="Open Sans" charset="0"/>
                <a:ea typeface="Open Sans" charset="0"/>
                <a:cs typeface="Open Sans" charset="0"/>
              </a:rPr>
              <a:t>مؤشر </a:t>
            </a:r>
            <a:r>
              <a:rPr lang="ar-LB" sz="2000" spc="60" dirty="0">
                <a:latin typeface="Open Sans" charset="0"/>
                <a:ea typeface="Open Sans" charset="0"/>
                <a:cs typeface="Open Sans" charset="0"/>
              </a:rPr>
              <a:t>استراتيجيات التأقلم </a:t>
            </a:r>
            <a:r>
              <a:rPr lang="ar-AE" sz="2000" spc="60" dirty="0">
                <a:latin typeface="Open Sans" charset="0"/>
                <a:ea typeface="Open Sans" charset="0"/>
                <a:cs typeface="Open Sans" charset="0"/>
              </a:rPr>
              <a:t>المخفضة</a:t>
            </a:r>
            <a:r>
              <a:rPr lang="ar-LB" sz="2000" spc="60" dirty="0">
                <a:latin typeface="Open Sans" charset="0"/>
                <a:ea typeface="Open Sans" charset="0"/>
                <a:cs typeface="Open Sans" charset="0"/>
              </a:rPr>
              <a:t> </a:t>
            </a:r>
            <a:r>
              <a:rPr lang="en-US" sz="2000" spc="60" dirty="0">
                <a:latin typeface="Open Sans" charset="0"/>
                <a:ea typeface="Open Sans" charset="0"/>
                <a:cs typeface="Open Sans" charset="0"/>
              </a:rPr>
              <a:t> </a:t>
            </a:r>
            <a:r>
              <a:rPr lang="en-US" sz="2000" b="1" spc="60" dirty="0" err="1">
                <a:latin typeface="Open Sans" charset="0"/>
                <a:ea typeface="Open Sans" charset="0"/>
                <a:cs typeface="Open Sans" charset="0"/>
              </a:rPr>
              <a:t>rCSI</a:t>
            </a:r>
            <a:r>
              <a:rPr lang="ar-LB" sz="2000" spc="60" dirty="0">
                <a:latin typeface="Open Sans" charset="0"/>
                <a:ea typeface="Open Sans" charset="0"/>
                <a:cs typeface="Open Sans" charset="0"/>
              </a:rPr>
              <a:t>بقيمة 4 هو الحد المُستخدم لتصنيف الأسر في المجموعة 2 من تصنيف</a:t>
            </a:r>
            <a:endParaRPr lang="en-US" sz="2000" spc="60" dirty="0">
              <a:latin typeface="Open Sans" charset="0"/>
              <a:ea typeface="Open Sans" charset="0"/>
              <a:cs typeface="Open Sans" charset="0"/>
            </a:endParaRPr>
          </a:p>
          <a:p>
            <a:pPr algn="r" rtl="1"/>
            <a:r>
              <a:rPr lang="en-US" sz="2000" spc="60" dirty="0">
                <a:latin typeface="Open Sans" charset="0"/>
                <a:ea typeface="Open Sans" charset="0"/>
                <a:cs typeface="Open Sans" charset="0"/>
              </a:rPr>
              <a:t>.</a:t>
            </a:r>
            <a:r>
              <a:rPr lang="en-US" sz="2000" b="1" spc="60" dirty="0">
                <a:latin typeface="Open Sans" charset="0"/>
                <a:ea typeface="Open Sans" charset="0"/>
                <a:cs typeface="Open Sans" charset="0"/>
              </a:rPr>
              <a:t>CARI</a:t>
            </a:r>
            <a:r>
              <a:rPr lang="en-US" sz="2000" spc="60" dirty="0">
                <a:latin typeface="Open Sans" charset="0"/>
                <a:ea typeface="Open Sans" charset="0"/>
                <a:cs typeface="Open Sans" charset="0"/>
              </a:rPr>
              <a:t> </a:t>
            </a:r>
            <a:r>
              <a:rPr lang="ar-LB" sz="2000" spc="60" dirty="0">
                <a:latin typeface="Open Sans" charset="0"/>
                <a:ea typeface="Open Sans" charset="0"/>
                <a:cs typeface="Open Sans" charset="0"/>
              </a:rPr>
              <a:t> والتي تُعرف بمجموعة "التوتر", وهو ما يعادل فئة "ال</a:t>
            </a:r>
            <a:r>
              <a:rPr lang="ar-AE" sz="2000" spc="60" dirty="0">
                <a:latin typeface="Open Sans" charset="0"/>
                <a:ea typeface="Open Sans" charset="0"/>
                <a:cs typeface="Open Sans" charset="0"/>
              </a:rPr>
              <a:t>آ</a:t>
            </a:r>
            <a:r>
              <a:rPr lang="ar-LB" sz="2000" spc="60" dirty="0">
                <a:latin typeface="Open Sans" charset="0"/>
                <a:ea typeface="Open Sans" charset="0"/>
                <a:cs typeface="Open Sans" charset="0"/>
              </a:rPr>
              <a:t>منين غذائياً بشكل هش" في تصنيف</a:t>
            </a:r>
            <a:r>
              <a:rPr lang="en-US" sz="2000" b="1" spc="60" dirty="0">
                <a:latin typeface="Open Sans" charset="0"/>
                <a:ea typeface="Open Sans" charset="0"/>
                <a:cs typeface="Open Sans" charset="0"/>
              </a:rPr>
              <a:t>IPC </a:t>
            </a:r>
            <a:r>
              <a:rPr lang="ar-LB" sz="2000" b="1" spc="60" dirty="0">
                <a:latin typeface="Open Sans" charset="0"/>
                <a:ea typeface="Open Sans" charset="0"/>
                <a:cs typeface="Open Sans" charset="0"/>
              </a:rPr>
              <a:t>.</a:t>
            </a:r>
            <a:endParaRPr lang="en-US" sz="2000" b="1" spc="60" dirty="0">
              <a:latin typeface="Open Sans" charset="0"/>
              <a:ea typeface="Open Sans" charset="0"/>
              <a:cs typeface="Open Sans" charset="0"/>
            </a:endParaRPr>
          </a:p>
        </p:txBody>
      </p:sp>
    </p:spTree>
    <p:extLst>
      <p:ext uri="{BB962C8B-B14F-4D97-AF65-F5344CB8AC3E}">
        <p14:creationId xmlns:p14="http://schemas.microsoft.com/office/powerpoint/2010/main" val="673885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console’s Coping Capacity domain aims</a:t>
            </a:r>
          </a:p>
          <a:p>
            <a:pPr algn="ctr"/>
            <a:r>
              <a:rPr lang="en-US" dirty="0"/>
              <a:t>to measure households’ resilience to shocks.</a:t>
            </a:r>
          </a:p>
          <a:p>
            <a:pPr algn="ctr"/>
            <a:r>
              <a:rPr lang="en-US" dirty="0"/>
              <a:t>The CARI console considers two dimensions of</a:t>
            </a:r>
          </a:p>
          <a:p>
            <a:pPr algn="ctr"/>
            <a:r>
              <a:rPr lang="en-US" dirty="0"/>
              <a:t>household Coping Capacity:</a:t>
            </a:r>
          </a:p>
          <a:p>
            <a:pPr algn="ctr"/>
            <a:r>
              <a:rPr lang="en-US" dirty="0"/>
              <a:t>1. Economic vulnerability and;</a:t>
            </a:r>
          </a:p>
          <a:p>
            <a:pPr algn="ctr"/>
            <a:r>
              <a:rPr lang="en-US" dirty="0"/>
              <a:t>2. Livelihood Coping Strategies</a:t>
            </a:r>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550862" y="2051347"/>
            <a:ext cx="1092554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en-US"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LB" sz="3200" dirty="0">
                <a:solidFill>
                  <a:srgbClr val="FFFFFE"/>
                </a:solidFill>
                <a:latin typeface="Open Sans" pitchFamily="2" charset="0"/>
                <a:ea typeface="Open Sans" pitchFamily="2" charset="0"/>
                <a:cs typeface="Open Sans" pitchFamily="2" charset="0"/>
              </a:rPr>
              <a:t>القدرة على التأقلم</a:t>
            </a:r>
            <a:endParaRPr lang="en-US" sz="3200" dirty="0">
              <a:solidFill>
                <a:srgbClr val="FFFFFE"/>
              </a:solidFill>
              <a:latin typeface="Open Sans" pitchFamily="2" charset="0"/>
              <a:ea typeface="Open Sans" pitchFamily="2" charset="0"/>
              <a:cs typeface="Open Sans" pitchFamily="2" charset="0"/>
            </a:endParaRPr>
          </a:p>
        </p:txBody>
      </p:sp>
      <p:sp>
        <p:nvSpPr>
          <p:cNvPr id="4" name="TextBox 3">
            <a:extLst>
              <a:ext uri="{FF2B5EF4-FFF2-40B4-BE49-F238E27FC236}">
                <a16:creationId xmlns:a16="http://schemas.microsoft.com/office/drawing/2014/main" id="{2F1331E7-2958-E67E-FA69-2244C7D9B9BA}"/>
              </a:ext>
            </a:extLst>
          </p:cNvPr>
          <p:cNvSpPr txBox="1"/>
          <p:nvPr/>
        </p:nvSpPr>
        <p:spPr>
          <a:xfrm>
            <a:off x="1748938" y="3400354"/>
            <a:ext cx="9727469" cy="2400657"/>
          </a:xfrm>
          <a:prstGeom prst="rect">
            <a:avLst/>
          </a:prstGeom>
          <a:noFill/>
        </p:spPr>
        <p:txBody>
          <a:bodyPr wrap="square" lIns="91440" tIns="45720" rIns="91440" bIns="45720" rtlCol="1" anchor="t">
            <a:spAutoFit/>
          </a:bodyPr>
          <a:lstStyle/>
          <a:p>
            <a:pPr algn="r" rtl="1"/>
            <a:r>
              <a:rPr lang="ar-AE" dirty="0">
                <a:solidFill>
                  <a:srgbClr val="FFFFFE"/>
                </a:solidFill>
                <a:latin typeface="Open Sans"/>
                <a:ea typeface="Open Sans"/>
                <a:cs typeface="Open Sans"/>
              </a:rPr>
              <a:t>يهدف مجال </a:t>
            </a:r>
            <a:r>
              <a:rPr lang="ar-LB" dirty="0">
                <a:solidFill>
                  <a:srgbClr val="FFFFFE"/>
                </a:solidFill>
                <a:latin typeface="Open Sans"/>
                <a:ea typeface="Open Sans"/>
                <a:cs typeface="Open Sans"/>
              </a:rPr>
              <a:t>ال</a:t>
            </a:r>
            <a:r>
              <a:rPr lang="ar-AE" dirty="0">
                <a:solidFill>
                  <a:srgbClr val="FFFFFE"/>
                </a:solidFill>
                <a:latin typeface="Open Sans"/>
                <a:ea typeface="Open Sans"/>
                <a:cs typeface="Open Sans"/>
              </a:rPr>
              <a:t>قدرة </a:t>
            </a:r>
            <a:r>
              <a:rPr lang="ar-LB" dirty="0">
                <a:solidFill>
                  <a:srgbClr val="FFFFFE"/>
                </a:solidFill>
                <a:latin typeface="Open Sans"/>
                <a:ea typeface="Open Sans"/>
                <a:cs typeface="Open Sans"/>
              </a:rPr>
              <a:t>على التأقلم</a:t>
            </a:r>
            <a:r>
              <a:rPr lang="ar-AE" dirty="0">
                <a:solidFill>
                  <a:srgbClr val="FFFFFE"/>
                </a:solidFill>
                <a:latin typeface="Open Sans"/>
                <a:ea typeface="Open Sans"/>
                <a:cs typeface="Open Sans"/>
              </a:rPr>
              <a:t> إلى قياس مرونة الأسر في مواجهة الصدمات. تأخذ </a:t>
            </a:r>
            <a:r>
              <a:rPr lang="en-US" dirty="0">
                <a:solidFill>
                  <a:srgbClr val="FFFFFE"/>
                </a:solidFill>
                <a:latin typeface="Open Sans"/>
                <a:ea typeface="Open Sans"/>
                <a:cs typeface="Open Sans"/>
              </a:rPr>
              <a:t>CARI</a:t>
            </a:r>
            <a:r>
              <a:rPr lang="ar-LB" dirty="0">
                <a:solidFill>
                  <a:srgbClr val="FFFFFE"/>
                </a:solidFill>
                <a:latin typeface="Open Sans"/>
                <a:ea typeface="Open Sans"/>
                <a:cs typeface="Open Sans"/>
              </a:rPr>
              <a:t> بعين الاعتبار بُعدين</a:t>
            </a:r>
            <a:r>
              <a:rPr lang="en-US" dirty="0">
                <a:solidFill>
                  <a:srgbClr val="FFFFFE"/>
                </a:solidFill>
                <a:latin typeface="Open Sans"/>
                <a:ea typeface="Open Sans"/>
                <a:cs typeface="Open Sans"/>
              </a:rPr>
              <a:t>:</a:t>
            </a:r>
            <a:endParaRPr lang="ar-LB" dirty="0">
              <a:solidFill>
                <a:srgbClr val="FFFFFE"/>
              </a:solidFill>
              <a:latin typeface="Open Sans"/>
              <a:ea typeface="Open Sans"/>
              <a:cs typeface="Open Sans"/>
            </a:endParaRPr>
          </a:p>
          <a:p>
            <a:pPr algn="r" rtl="1"/>
            <a:endParaRPr lang="ar-LB" dirty="0">
              <a:solidFill>
                <a:srgbClr val="FFFFFE"/>
              </a:solidFill>
              <a:latin typeface="Open Sans"/>
              <a:ea typeface="Open Sans"/>
              <a:cs typeface="Open Sans"/>
            </a:endParaRPr>
          </a:p>
          <a:p>
            <a:pPr marL="342900" indent="-342900" algn="r" rtl="1">
              <a:buFont typeface="+mj-lt"/>
              <a:buAutoNum type="arabicPeriod"/>
            </a:pPr>
            <a:r>
              <a:rPr lang="ar-LB" dirty="0">
                <a:solidFill>
                  <a:srgbClr val="FFFFFE"/>
                </a:solidFill>
                <a:latin typeface="Open Sans"/>
                <a:ea typeface="Open Sans"/>
                <a:cs typeface="Open Sans"/>
              </a:rPr>
              <a:t>الهشاشة الاقتصادية, باستخدام:</a:t>
            </a:r>
          </a:p>
          <a:p>
            <a:pPr marL="342900" indent="-342900" algn="r" rtl="1">
              <a:buFont typeface="+mj-lt"/>
              <a:buAutoNum type="arabicPeriod"/>
            </a:pPr>
            <a:endParaRPr lang="ar-LB" dirty="0">
              <a:solidFill>
                <a:srgbClr val="FFFFFE"/>
              </a:solidFill>
              <a:latin typeface="Open Sans"/>
              <a:ea typeface="Open Sans"/>
              <a:cs typeface="Open Sans"/>
            </a:endParaRPr>
          </a:p>
          <a:p>
            <a:pPr marL="800100" lvl="1" indent="-342900" algn="r" rtl="1">
              <a:buFont typeface="+mj-lt"/>
              <a:buAutoNum type="alphaLcPeriod"/>
            </a:pPr>
            <a:r>
              <a:rPr lang="ar-AE" dirty="0">
                <a:solidFill>
                  <a:srgbClr val="FFFFFE"/>
                </a:solidFill>
                <a:latin typeface="Open Sans"/>
                <a:ea typeface="Open Sans"/>
                <a:cs typeface="Open Sans"/>
              </a:rPr>
              <a:t>القدرة الاقتصادية على تلبية الاحتياجات الأساسية</a:t>
            </a:r>
            <a:r>
              <a:rPr lang="ar-LB" dirty="0">
                <a:solidFill>
                  <a:srgbClr val="FFFFFE"/>
                </a:solidFill>
                <a:latin typeface="Open Sans"/>
                <a:ea typeface="Open Sans"/>
                <a:cs typeface="Open Sans"/>
              </a:rPr>
              <a:t> </a:t>
            </a:r>
            <a:r>
              <a:rPr lang="ar-LB" sz="2400" b="1" dirty="0">
                <a:solidFill>
                  <a:srgbClr val="FFFFFE"/>
                </a:solidFill>
                <a:latin typeface="Open Sans"/>
                <a:ea typeface="Open Sans"/>
                <a:cs typeface="Open Sans"/>
              </a:rPr>
              <a:t>أو</a:t>
            </a:r>
          </a:p>
          <a:p>
            <a:pPr marL="800100" lvl="1" indent="-342900" algn="r" rtl="1">
              <a:buFont typeface="+mj-lt"/>
              <a:buAutoNum type="alphaLcPeriod"/>
            </a:pPr>
            <a:r>
              <a:rPr lang="ar-LB" dirty="0">
                <a:solidFill>
                  <a:srgbClr val="FFFFFE"/>
                </a:solidFill>
                <a:latin typeface="Open Sans"/>
                <a:ea typeface="Open Sans"/>
                <a:cs typeface="Open Sans"/>
              </a:rPr>
              <a:t>مؤشر الانفاق على الغذاء</a:t>
            </a:r>
          </a:p>
          <a:p>
            <a:pPr lvl="1" algn="r" rtl="1"/>
            <a:endParaRPr lang="ar-LB" dirty="0">
              <a:solidFill>
                <a:srgbClr val="FFFFFE"/>
              </a:solidFill>
              <a:latin typeface="Open Sans"/>
              <a:ea typeface="Open Sans"/>
              <a:cs typeface="Open Sans"/>
            </a:endParaRPr>
          </a:p>
          <a:p>
            <a:pPr marL="342900" lvl="1" indent="-342900" algn="r" rtl="1">
              <a:buFont typeface="+mj-lt"/>
              <a:buAutoNum type="arabicPeriod" startAt="2"/>
            </a:pPr>
            <a:r>
              <a:rPr lang="ar-LB" dirty="0">
                <a:solidFill>
                  <a:srgbClr val="FFFFFE"/>
                </a:solidFill>
                <a:latin typeface="Open Sans"/>
                <a:ea typeface="Open Sans"/>
              </a:rPr>
              <a:t>استراتيجيات التأقلم مع </a:t>
            </a:r>
            <a:r>
              <a:rPr lang="ar-AE" dirty="0">
                <a:solidFill>
                  <a:srgbClr val="FFFFFE"/>
                </a:solidFill>
                <a:latin typeface="Open Sans"/>
                <a:ea typeface="Open Sans"/>
              </a:rPr>
              <a:t>سبل العيش</a:t>
            </a:r>
            <a:endParaRPr lang="ar-SY" dirty="0">
              <a:solidFill>
                <a:srgbClr val="FFFFFE"/>
              </a:solidFill>
              <a:latin typeface="Open Sans"/>
              <a:ea typeface="Open Sans"/>
            </a:endParaRPr>
          </a:p>
        </p:txBody>
      </p:sp>
      <p:sp>
        <p:nvSpPr>
          <p:cNvPr id="2" name="Titolo 1">
            <a:extLst>
              <a:ext uri="{FF2B5EF4-FFF2-40B4-BE49-F238E27FC236}">
                <a16:creationId xmlns:a16="http://schemas.microsoft.com/office/drawing/2014/main" id="{98758778-370A-F919-EE3F-CA5842EC3AA8}"/>
              </a:ext>
            </a:extLst>
          </p:cNvPr>
          <p:cNvSpPr txBox="1">
            <a:spLocks/>
          </p:cNvSpPr>
          <p:nvPr/>
        </p:nvSpPr>
        <p:spPr>
          <a:xfrm>
            <a:off x="715591" y="966632"/>
            <a:ext cx="10760816" cy="14670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u="sng"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LB" sz="4000" kern="1400" spc="230" dirty="0">
                <a:solidFill>
                  <a:srgbClr val="FFFFFE"/>
                </a:solidFill>
                <a:latin typeface="Open Sans Extrabold" panose="020B0606030504020204" pitchFamily="34" charset="0"/>
                <a:ea typeface="Open Sans Extrabold" panose="020B0606030504020204" pitchFamily="34" charset="0"/>
                <a:cs typeface="Open Sans"/>
              </a:rPr>
              <a:t>هناك مجالين في </a:t>
            </a:r>
            <a:r>
              <a:rPr lang="en-US" sz="4000" kern="1400" spc="230" dirty="0">
                <a:solidFill>
                  <a:srgbClr val="FFFFFE"/>
                </a:solidFill>
                <a:latin typeface="Open Sans Extrabold" panose="020B0606030504020204" pitchFamily="34" charset="0"/>
                <a:ea typeface="Open Sans Extrabold" panose="020B0606030504020204" pitchFamily="34" charset="0"/>
                <a:cs typeface="Open Sans"/>
              </a:rPr>
              <a:t>CARI</a:t>
            </a:r>
            <a:endParaRPr lang="en-US" sz="4800" kern="1400" spc="230" dirty="0">
              <a:solidFill>
                <a:srgbClr val="FFFFFE"/>
              </a:solidFill>
              <a:latin typeface="HALDEN SOLID"/>
              <a:ea typeface="Open Sans"/>
              <a:cs typeface="Open Sans"/>
            </a:endParaRPr>
          </a:p>
        </p:txBody>
      </p:sp>
    </p:spTree>
    <p:extLst>
      <p:ext uri="{BB962C8B-B14F-4D97-AF65-F5344CB8AC3E}">
        <p14:creationId xmlns:p14="http://schemas.microsoft.com/office/powerpoint/2010/main" val="211308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3" y="2546134"/>
            <a:ext cx="1092554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AE" sz="4000" dirty="0">
                <a:solidFill>
                  <a:srgbClr val="FFFFFE"/>
                </a:solidFill>
                <a:latin typeface="Open Sans" pitchFamily="2" charset="0"/>
                <a:ea typeface="Open Sans" pitchFamily="2" charset="0"/>
                <a:cs typeface="Open Sans" pitchFamily="2" charset="0"/>
              </a:rPr>
              <a:t>القدرة على التأقلم</a:t>
            </a:r>
          </a:p>
          <a:p>
            <a:pPr algn="r" rtl="1">
              <a:lnSpc>
                <a:spcPts val="3920"/>
              </a:lnSpc>
            </a:pPr>
            <a:endParaRPr lang="ar-LB" sz="3400" b="0" dirty="0">
              <a:solidFill>
                <a:srgbClr val="FFFFFE"/>
              </a:solidFill>
              <a:latin typeface="Open Sans Extrabold"/>
              <a:ea typeface="Open Sans Extrabold"/>
              <a:cs typeface="Open Sans Extrabold"/>
            </a:endParaRPr>
          </a:p>
          <a:p>
            <a:pPr marL="514350" indent="-514350" algn="r" rtl="1">
              <a:lnSpc>
                <a:spcPts val="3920"/>
              </a:lnSpc>
              <a:buFont typeface="+mj-lt"/>
              <a:buAutoNum type="alphaLcPeriod"/>
            </a:pPr>
            <a:r>
              <a:rPr lang="ar-AE" sz="3400" b="0" dirty="0">
                <a:solidFill>
                  <a:srgbClr val="FFFFFE"/>
                </a:solidFill>
                <a:latin typeface="Open Sans Extrabold"/>
                <a:ea typeface="Open Sans Extrabold"/>
                <a:cs typeface="Open Sans Extrabold"/>
              </a:rPr>
              <a:t>القدرة الاقتصادية على تلبية الاحتياجات الأساسية</a:t>
            </a:r>
            <a:r>
              <a:rPr lang="en-US" sz="3400" b="0" dirty="0">
                <a:solidFill>
                  <a:srgbClr val="FFFFFE"/>
                </a:solidFill>
                <a:latin typeface="Open Sans Extrabold"/>
                <a:ea typeface="Open Sans Extrabold"/>
                <a:cs typeface="Open Sans Extrabold"/>
              </a:rPr>
              <a:t>ECMEN </a:t>
            </a:r>
          </a:p>
        </p:txBody>
      </p:sp>
    </p:spTree>
    <p:extLst>
      <p:ext uri="{BB962C8B-B14F-4D97-AF65-F5344CB8AC3E}">
        <p14:creationId xmlns:p14="http://schemas.microsoft.com/office/powerpoint/2010/main" val="47864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662094"/>
            <a:ext cx="11052002" cy="662558"/>
          </a:xfrm>
        </p:spPr>
        <p:txBody>
          <a:bodyPr anchor="ctr" anchorCtr="0"/>
          <a:lstStyle/>
          <a:p>
            <a:pPr algn="r" rtl="1"/>
            <a:r>
              <a:rPr lang="ar-AE" sz="3600" kern="1400" spc="230" dirty="0">
                <a:solidFill>
                  <a:schemeClr val="tx1"/>
                </a:solidFill>
                <a:latin typeface="HALDEN SOLID" pitchFamily="2" charset="0"/>
              </a:rPr>
              <a:t>القدرة الاقتصادية على تلبية الاحتياجات الأساسية</a:t>
            </a:r>
            <a:r>
              <a:rPr lang="en-US" sz="3600" kern="1400" spc="230" dirty="0">
                <a:solidFill>
                  <a:schemeClr val="tx1"/>
                </a:solidFill>
                <a:latin typeface="HALDEN SOLID" pitchFamily="2" charset="0"/>
              </a:rPr>
              <a:t>ECMEN </a:t>
            </a:r>
            <a:endParaRPr lang="ar-AE" sz="360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7970CDD-0E3D-119D-37C6-EC8DD36A67B1}"/>
              </a:ext>
            </a:extLst>
          </p:cNvPr>
          <p:cNvSpPr txBox="1"/>
          <p:nvPr/>
        </p:nvSpPr>
        <p:spPr>
          <a:xfrm>
            <a:off x="717180" y="1660089"/>
            <a:ext cx="10255619" cy="4001095"/>
          </a:xfrm>
          <a:prstGeom prst="rect">
            <a:avLst/>
          </a:prstGeom>
          <a:noFill/>
        </p:spPr>
        <p:txBody>
          <a:bodyPr wrap="square">
            <a:spAutoFit/>
          </a:bodyPr>
          <a:lstStyle/>
          <a:p>
            <a:pPr algn="r" rtl="1"/>
            <a:r>
              <a:rPr lang="ar-AE" sz="2000" spc="60" dirty="0">
                <a:latin typeface="Open Sans" panose="020B0606030504020204" pitchFamily="34" charset="0"/>
                <a:ea typeface="Open Sans" panose="020B0606030504020204" pitchFamily="34" charset="0"/>
                <a:cs typeface="Open Sans" panose="020B0606030504020204" pitchFamily="34" charset="0"/>
              </a:rPr>
              <a:t>القدرة الاقتصادية على تلبية الاحتياجات الأساسية هي مقياس </a:t>
            </a:r>
            <a:r>
              <a:rPr lang="ar-LB" sz="2000" spc="60" dirty="0">
                <a:latin typeface="Open Sans" panose="020B0606030504020204" pitchFamily="34" charset="0"/>
                <a:ea typeface="Open Sans" panose="020B0606030504020204" pitchFamily="34" charset="0"/>
                <a:cs typeface="Open Sans" panose="020B0606030504020204" pitchFamily="34" charset="0"/>
              </a:rPr>
              <a:t>ل</a:t>
            </a:r>
            <a:r>
              <a:rPr lang="ar-AE" sz="2000" spc="60" dirty="0">
                <a:latin typeface="Open Sans" panose="020B0606030504020204" pitchFamily="34" charset="0"/>
                <a:ea typeface="Open Sans" panose="020B0606030504020204" pitchFamily="34" charset="0"/>
                <a:cs typeface="Open Sans" panose="020B0606030504020204" pitchFamily="34" charset="0"/>
              </a:rPr>
              <a:t>لضعف </a:t>
            </a:r>
            <a:r>
              <a:rPr lang="ar-LB" sz="2000" spc="60" dirty="0">
                <a:latin typeface="Open Sans" panose="020B0606030504020204" pitchFamily="34" charset="0"/>
                <a:ea typeface="Open Sans" panose="020B0606030504020204" pitchFamily="34" charset="0"/>
                <a:cs typeface="Open Sans" panose="020B0606030504020204" pitchFamily="34" charset="0"/>
              </a:rPr>
              <a:t>الاقتصادي للأسر المعيشية</a:t>
            </a:r>
            <a:r>
              <a:rPr lang="ar-AE" sz="2000" spc="60" dirty="0">
                <a:latin typeface="Open Sans" panose="020B0606030504020204" pitchFamily="34" charset="0"/>
                <a:ea typeface="Open Sans" panose="020B0606030504020204" pitchFamily="34" charset="0"/>
                <a:cs typeface="Open Sans" panose="020B0606030504020204" pitchFamily="34" charset="0"/>
              </a:rPr>
              <a:t>. وهو يعرف على أنه نسبة الأسر التي تتوفر لديها القدرة الاقتصادية الكافية لتلبية احتياجاتها الأساسية، كما يتم قياسها من خلال </a:t>
            </a:r>
            <a:r>
              <a:rPr lang="ar-LB" sz="2000" spc="60" dirty="0">
                <a:latin typeface="Open Sans" panose="020B0606030504020204" pitchFamily="34" charset="0"/>
                <a:ea typeface="Open Sans" panose="020B0606030504020204" pitchFamily="34" charset="0"/>
                <a:cs typeface="Open Sans" panose="020B0606030504020204" pitchFamily="34" charset="0"/>
              </a:rPr>
              <a:t>الحد الأدنى للنفقات </a:t>
            </a:r>
            <a:r>
              <a:rPr lang="en-US" sz="2000" spc="60" dirty="0">
                <a:latin typeface="Open Sans" panose="020B0606030504020204" pitchFamily="34" charset="0"/>
                <a:ea typeface="Open Sans" panose="020B0606030504020204" pitchFamily="34" charset="0"/>
                <a:cs typeface="Open Sans" panose="020B0606030504020204" pitchFamily="34" charset="0"/>
              </a:rPr>
              <a:t>MEB</a:t>
            </a:r>
            <a:r>
              <a:rPr lang="ar-LB" sz="2000" spc="60" dirty="0">
                <a:latin typeface="Open Sans" panose="020B0606030504020204" pitchFamily="34" charset="0"/>
                <a:ea typeface="Open Sans" panose="020B0606030504020204" pitchFamily="34" charset="0"/>
                <a:cs typeface="Open Sans" panose="020B0606030504020204" pitchFamily="34" charset="0"/>
              </a:rPr>
              <a:t>.</a:t>
            </a: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gn="r" rtl="1"/>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gn="r" rtl="1"/>
            <a:r>
              <a:rPr lang="ar-LB" sz="2000" spc="60" dirty="0">
                <a:latin typeface="Open Sans" panose="020B0606030504020204" pitchFamily="34" charset="0"/>
                <a:ea typeface="Open Sans" panose="020B0606030504020204" pitchFamily="34" charset="0"/>
                <a:cs typeface="Open Sans" panose="020B0606030504020204" pitchFamily="34" charset="0"/>
              </a:rPr>
              <a:t>يُ</a:t>
            </a:r>
            <a:r>
              <a:rPr lang="ar-AE" sz="2000" spc="60" dirty="0">
                <a:latin typeface="Open Sans" panose="020B0606030504020204" pitchFamily="34" charset="0"/>
                <a:ea typeface="Open Sans" panose="020B0606030504020204" pitchFamily="34" charset="0"/>
                <a:cs typeface="Open Sans" panose="020B0606030504020204" pitchFamily="34" charset="0"/>
              </a:rPr>
              <a:t>عر</a:t>
            </a:r>
            <a:r>
              <a:rPr lang="ar-LB" sz="2000" spc="60" dirty="0">
                <a:latin typeface="Open Sans" panose="020B0606030504020204" pitchFamily="34" charset="0"/>
                <a:ea typeface="Open Sans" panose="020B0606030504020204" pitchFamily="34" charset="0"/>
                <a:cs typeface="Open Sans" panose="020B0606030504020204" pitchFamily="34" charset="0"/>
              </a:rPr>
              <a:t>ّ</a:t>
            </a:r>
            <a:r>
              <a:rPr lang="ar-AE" sz="2000" spc="60" dirty="0">
                <a:latin typeface="Open Sans" panose="020B0606030504020204" pitchFamily="34" charset="0"/>
                <a:ea typeface="Open Sans" panose="020B0606030504020204" pitchFamily="34" charset="0"/>
                <a:cs typeface="Open Sans" panose="020B0606030504020204" pitchFamily="34" charset="0"/>
              </a:rPr>
              <a:t>ف </a:t>
            </a:r>
            <a:r>
              <a:rPr lang="ar-LB" sz="2000" spc="60" dirty="0">
                <a:latin typeface="Open Sans" panose="020B0606030504020204" pitchFamily="34" charset="0"/>
                <a:ea typeface="Open Sans" panose="020B0606030504020204" pitchFamily="34" charset="0"/>
                <a:cs typeface="Open Sans" panose="020B0606030504020204" pitchFamily="34" charset="0"/>
              </a:rPr>
              <a:t>الحد الأدنى للنفقات </a:t>
            </a:r>
            <a:r>
              <a:rPr lang="ar-AE" sz="2000" spc="60" dirty="0">
                <a:latin typeface="Open Sans" panose="020B0606030504020204" pitchFamily="34" charset="0"/>
                <a:ea typeface="Open Sans" panose="020B0606030504020204" pitchFamily="34" charset="0"/>
                <a:cs typeface="Open Sans" panose="020B0606030504020204" pitchFamily="34" charset="0"/>
              </a:rPr>
              <a:t>على أنه ما </a:t>
            </a:r>
            <a:r>
              <a:rPr lang="ar-LB" sz="2000" spc="60" dirty="0">
                <a:latin typeface="Open Sans" panose="020B0606030504020204" pitchFamily="34" charset="0"/>
                <a:ea typeface="Open Sans" panose="020B0606030504020204" pitchFamily="34" charset="0"/>
                <a:cs typeface="Open Sans" panose="020B0606030504020204" pitchFamily="34" charset="0"/>
              </a:rPr>
              <a:t>ت</a:t>
            </a:r>
            <a:r>
              <a:rPr lang="ar-AE" sz="2000" spc="60" dirty="0">
                <a:latin typeface="Open Sans" panose="020B0606030504020204" pitchFamily="34" charset="0"/>
                <a:ea typeface="Open Sans" panose="020B0606030504020204" pitchFamily="34" charset="0"/>
                <a:cs typeface="Open Sans" panose="020B0606030504020204" pitchFamily="34" charset="0"/>
              </a:rPr>
              <a:t>حتاجه الأسرة لتلبية احتياجاتها الأساسية، بشكل منتظم أو موسمي، وتكلفتها.</a:t>
            </a:r>
            <a:endParaRPr lang="ar-LB" sz="2000" spc="60" dirty="0">
              <a:latin typeface="Open Sans" panose="020B0606030504020204" pitchFamily="34" charset="0"/>
              <a:ea typeface="Open Sans" panose="020B0606030504020204" pitchFamily="34" charset="0"/>
              <a:cs typeface="Open Sans" panose="020B0606030504020204" pitchFamily="34" charset="0"/>
            </a:endParaRPr>
          </a:p>
          <a:p>
            <a:pPr algn="r" rtl="1"/>
            <a:r>
              <a:rPr lang="ar-LB" sz="2000" spc="60" dirty="0">
                <a:latin typeface="Open Sans" panose="020B0606030504020204" pitchFamily="34" charset="0"/>
                <a:ea typeface="Open Sans" panose="020B0606030504020204" pitchFamily="34" charset="0"/>
                <a:cs typeface="Open Sans" panose="020B0606030504020204" pitchFamily="34" charset="0"/>
              </a:rPr>
              <a:t> تُ</a:t>
            </a:r>
            <a:r>
              <a:rPr lang="ar-AE" sz="2000" spc="60" dirty="0">
                <a:latin typeface="Open Sans" panose="020B0606030504020204" pitchFamily="34" charset="0"/>
                <a:ea typeface="Open Sans" panose="020B0606030504020204" pitchFamily="34" charset="0"/>
                <a:cs typeface="Open Sans" panose="020B0606030504020204" pitchFamily="34" charset="0"/>
              </a:rPr>
              <a:t>عتبر الأسر</a:t>
            </a:r>
            <a:r>
              <a:rPr lang="ar-LB" sz="2000" spc="60" dirty="0">
                <a:latin typeface="Open Sans" panose="020B0606030504020204" pitchFamily="34" charset="0"/>
                <a:ea typeface="Open Sans" panose="020B0606030504020204" pitchFamily="34" charset="0"/>
                <a:cs typeface="Open Sans" panose="020B0606030504020204" pitchFamily="34" charset="0"/>
              </a:rPr>
              <a:t>ة أنها</a:t>
            </a:r>
            <a:r>
              <a:rPr lang="ar-AE" sz="2000" spc="60" dirty="0">
                <a:latin typeface="Open Sans" panose="020B0606030504020204" pitchFamily="34" charset="0"/>
                <a:ea typeface="Open Sans" panose="020B0606030504020204" pitchFamily="34" charset="0"/>
                <a:cs typeface="Open Sans" panose="020B0606030504020204" pitchFamily="34" charset="0"/>
              </a:rPr>
              <a:t> لديها القدرة الاقتصادية على تلبية احتياجاتها الأساسية إذا كانت نفقات</a:t>
            </a:r>
            <a:r>
              <a:rPr lang="ar-LB" sz="2000" spc="60" dirty="0">
                <a:latin typeface="Open Sans" panose="020B0606030504020204" pitchFamily="34" charset="0"/>
                <a:ea typeface="Open Sans" panose="020B0606030504020204" pitchFamily="34" charset="0"/>
                <a:cs typeface="Open Sans" panose="020B0606030504020204" pitchFamily="34" charset="0"/>
              </a:rPr>
              <a:t>ها</a:t>
            </a:r>
            <a:r>
              <a:rPr lang="ar-AE" sz="2000" spc="60" dirty="0">
                <a:latin typeface="Open Sans" panose="020B0606030504020204" pitchFamily="34" charset="0"/>
                <a:ea typeface="Open Sans" panose="020B0606030504020204" pitchFamily="34" charset="0"/>
                <a:cs typeface="Open Sans" panose="020B0606030504020204" pitchFamily="34" charset="0"/>
              </a:rPr>
              <a:t> </a:t>
            </a:r>
            <a:r>
              <a:rPr lang="ar-LB" sz="2000" spc="60" dirty="0">
                <a:latin typeface="Open Sans" panose="020B0606030504020204" pitchFamily="34" charset="0"/>
                <a:ea typeface="Open Sans" panose="020B0606030504020204" pitchFamily="34" charset="0"/>
                <a:cs typeface="Open Sans" panose="020B0606030504020204" pitchFamily="34" charset="0"/>
              </a:rPr>
              <a:t>ال</a:t>
            </a:r>
            <a:r>
              <a:rPr lang="ar-AE" sz="2000" spc="60" dirty="0">
                <a:latin typeface="Open Sans" panose="020B0606030504020204" pitchFamily="34" charset="0"/>
                <a:ea typeface="Open Sans" panose="020B0606030504020204" pitchFamily="34" charset="0"/>
                <a:cs typeface="Open Sans" panose="020B0606030504020204" pitchFamily="34" charset="0"/>
              </a:rPr>
              <a:t>استهلاك</a:t>
            </a:r>
            <a:r>
              <a:rPr lang="ar-LB" sz="2000" spc="60" dirty="0">
                <a:latin typeface="Open Sans" panose="020B0606030504020204" pitchFamily="34" charset="0"/>
                <a:ea typeface="Open Sans" panose="020B0606030504020204" pitchFamily="34" charset="0"/>
                <a:cs typeface="Open Sans" panose="020B0606030504020204" pitchFamily="34" charset="0"/>
              </a:rPr>
              <a:t>ية</a:t>
            </a:r>
            <a:r>
              <a:rPr lang="ar-AE" sz="2000" spc="60" dirty="0">
                <a:latin typeface="Open Sans" panose="020B0606030504020204" pitchFamily="34" charset="0"/>
                <a:ea typeface="Open Sans" panose="020B0606030504020204" pitchFamily="34" charset="0"/>
                <a:cs typeface="Open Sans" panose="020B0606030504020204" pitchFamily="34" charset="0"/>
              </a:rPr>
              <a:t> تتجاو</a:t>
            </a:r>
            <a:r>
              <a:rPr lang="ar-LB" sz="2000" spc="60" dirty="0">
                <a:latin typeface="Open Sans" panose="020B0606030504020204" pitchFamily="34" charset="0"/>
                <a:ea typeface="Open Sans" panose="020B0606030504020204" pitchFamily="34" charset="0"/>
                <a:cs typeface="Open Sans" panose="020B0606030504020204" pitchFamily="34" charset="0"/>
              </a:rPr>
              <a:t>ز قيمة الحد الأدنى للنفقات </a:t>
            </a:r>
            <a:r>
              <a:rPr lang="en-US" sz="2000" spc="60" dirty="0">
                <a:latin typeface="Open Sans" panose="020B0606030504020204" pitchFamily="34" charset="0"/>
                <a:ea typeface="Open Sans" panose="020B0606030504020204" pitchFamily="34" charset="0"/>
                <a:cs typeface="Open Sans" panose="020B0606030504020204" pitchFamily="34" charset="0"/>
              </a:rPr>
              <a:t>MEB</a:t>
            </a:r>
            <a:r>
              <a:rPr lang="ar-LB" sz="2000" spc="60" dirty="0">
                <a:latin typeface="Open Sans" panose="020B0606030504020204" pitchFamily="34" charset="0"/>
                <a:ea typeface="Open Sans" panose="020B0606030504020204" pitchFamily="34" charset="0"/>
                <a:cs typeface="Open Sans" panose="020B0606030504020204" pitchFamily="34" charset="0"/>
              </a:rPr>
              <a:t>.</a:t>
            </a: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gn="r" rtl="1"/>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gn="r" rtl="1"/>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gn="r" rtl="1"/>
            <a:r>
              <a:rPr lang="ar-AE" sz="2000" spc="60" dirty="0">
                <a:latin typeface="Open Sans" panose="020B0606030504020204" pitchFamily="34" charset="0"/>
                <a:ea typeface="Open Sans" panose="020B0606030504020204" pitchFamily="34" charset="0"/>
                <a:cs typeface="Open Sans" panose="020B0606030504020204" pitchFamily="34" charset="0"/>
              </a:rPr>
              <a:t>هناك نسختان من مؤشر القدرة الاقتصادية على تلبية الاحتياجات الأساسية</a:t>
            </a:r>
            <a:r>
              <a:rPr lang="ar-LB" sz="2000" spc="60" dirty="0">
                <a:latin typeface="Open Sans" panose="020B0606030504020204" pitchFamily="34" charset="0"/>
                <a:ea typeface="Open Sans" panose="020B0606030504020204" pitchFamily="34" charset="0"/>
                <a:cs typeface="Open Sans" panose="020B0606030504020204" pitchFamily="34" charset="0"/>
              </a:rPr>
              <a:t>:</a:t>
            </a:r>
          </a:p>
          <a:p>
            <a:pPr marL="342900" indent="-342900" algn="r" rtl="1" fontAlgn="base">
              <a:buFont typeface="+mj-lt"/>
              <a:buAutoNum type="arabicPeriod"/>
            </a:pPr>
            <a:r>
              <a:rPr lang="ar-LB" dirty="0">
                <a:latin typeface="Open Sans" panose="020B0606030504020204" pitchFamily="34" charset="0"/>
                <a:ea typeface="Open Sans" panose="020B0606030504020204" pitchFamily="34" charset="0"/>
                <a:cs typeface="Open Sans" panose="020B0606030504020204" pitchFamily="34" charset="0"/>
              </a:rPr>
              <a:t>الأولى تستثني المساعدات (تُستخدم في المسوحات)</a:t>
            </a:r>
          </a:p>
          <a:p>
            <a:pPr marL="342900" indent="-342900" algn="r" rtl="1" fontAlgn="base">
              <a:buFont typeface="+mj-lt"/>
              <a:buAutoNum type="arabicPeriod"/>
            </a:pPr>
            <a:r>
              <a:rPr lang="ar-LB" dirty="0">
                <a:latin typeface="Open Sans" panose="020B0606030504020204" pitchFamily="34" charset="0"/>
                <a:ea typeface="Open Sans" panose="020B0606030504020204" pitchFamily="34" charset="0"/>
                <a:cs typeface="Open Sans" panose="020B0606030504020204" pitchFamily="34" charset="0"/>
              </a:rPr>
              <a:t>الثانية تتضمّن المساعدات (تُستخدم في مراقبة البرامج)</a:t>
            </a:r>
            <a:br>
              <a:rPr lang="en-US" dirty="0">
                <a:latin typeface="Open Sans" panose="020B0606030504020204" pitchFamily="34" charset="0"/>
                <a:ea typeface="Open Sans" panose="020B0606030504020204" pitchFamily="34" charset="0"/>
                <a:cs typeface="Open Sans" panose="020B0606030504020204" pitchFamily="34" charset="0"/>
              </a:rPr>
            </a:br>
            <a:endParaRPr lang="ar-SY" dirty="0">
              <a:latin typeface="Open Sans" panose="020B0606030504020204" pitchFamily="34" charset="0"/>
              <a:ea typeface="Open Sans" panose="020B0606030504020204" pitchFamily="34" charset="0"/>
            </a:endParaRPr>
          </a:p>
        </p:txBody>
      </p:sp>
      <p:sp>
        <p:nvSpPr>
          <p:cNvPr id="2" name="Rectangle 1">
            <a:extLst>
              <a:ext uri="{FF2B5EF4-FFF2-40B4-BE49-F238E27FC236}">
                <a16:creationId xmlns:a16="http://schemas.microsoft.com/office/drawing/2014/main" id="{A8D4CCF5-09C0-9A99-4019-9ADCB166771A}"/>
              </a:ext>
            </a:extLst>
          </p:cNvPr>
          <p:cNvSpPr/>
          <p:nvPr/>
        </p:nvSpPr>
        <p:spPr>
          <a:xfrm>
            <a:off x="3708854" y="5032122"/>
            <a:ext cx="7176072" cy="27672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662FAD9-0E88-BA17-3C4B-14CF6FCD6C20}"/>
              </a:ext>
            </a:extLst>
          </p:cNvPr>
          <p:cNvSpPr txBox="1"/>
          <p:nvPr/>
        </p:nvSpPr>
        <p:spPr>
          <a:xfrm>
            <a:off x="321373" y="4847318"/>
            <a:ext cx="2699658" cy="646331"/>
          </a:xfrm>
          <a:prstGeom prst="rect">
            <a:avLst/>
          </a:prstGeom>
          <a:noFill/>
          <a:ln w="19050">
            <a:solidFill>
              <a:schemeClr val="tx2"/>
            </a:solidFill>
          </a:ln>
        </p:spPr>
        <p:txBody>
          <a:bodyPr wrap="square" rtlCol="0">
            <a:spAutoFit/>
          </a:bodyPr>
          <a:lstStyle/>
          <a:p>
            <a:pPr algn="ctr"/>
            <a:r>
              <a:rPr lang="ar-LB" dirty="0">
                <a:latin typeface="Open Sans" panose="020B0606030504020204" pitchFamily="34" charset="0"/>
                <a:ea typeface="Open Sans" panose="020B0606030504020204" pitchFamily="34" charset="0"/>
                <a:cs typeface="Open Sans" panose="020B0606030504020204" pitchFamily="34" charset="0"/>
              </a:rPr>
              <a:t>هذه النسخة المُفترض استخدامها </a:t>
            </a:r>
            <a:r>
              <a:rPr lang="en-US" dirty="0">
                <a:latin typeface="Open Sans" panose="020B0606030504020204" pitchFamily="34" charset="0"/>
                <a:ea typeface="Open Sans" panose="020B0606030504020204" pitchFamily="34" charset="0"/>
                <a:cs typeface="Open Sans" panose="020B0606030504020204" pitchFamily="34" charset="0"/>
              </a:rPr>
              <a:t>CARI</a:t>
            </a:r>
            <a:r>
              <a:rPr lang="ar-LB" dirty="0">
                <a:latin typeface="Open Sans" panose="020B0606030504020204" pitchFamily="34" charset="0"/>
                <a:ea typeface="Open Sans" panose="020B0606030504020204" pitchFamily="34" charset="0"/>
                <a:cs typeface="Open Sans" panose="020B0606030504020204" pitchFamily="34" charset="0"/>
              </a:rPr>
              <a:t>في تحليل </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descr="Line arrow: Straight with solid fill">
            <a:extLst>
              <a:ext uri="{FF2B5EF4-FFF2-40B4-BE49-F238E27FC236}">
                <a16:creationId xmlns:a16="http://schemas.microsoft.com/office/drawing/2014/main" id="{2B689EE2-2688-DF73-458A-6CEF96C22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021032" y="4922405"/>
            <a:ext cx="496159" cy="496159"/>
          </a:xfrm>
          <a:prstGeom prst="rect">
            <a:avLst/>
          </a:prstGeom>
        </p:spPr>
      </p:pic>
    </p:spTree>
    <p:extLst>
      <p:ext uri="{BB962C8B-B14F-4D97-AF65-F5344CB8AC3E}">
        <p14:creationId xmlns:p14="http://schemas.microsoft.com/office/powerpoint/2010/main" val="2717707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كيفية احتساب </a:t>
            </a:r>
            <a:r>
              <a:rPr lang="ar-AE" sz="3600" kern="1400" spc="230" dirty="0">
                <a:solidFill>
                  <a:schemeClr val="tx1"/>
                </a:solidFill>
                <a:latin typeface="HALDEN SOLID" pitchFamily="2" charset="0"/>
              </a:rPr>
              <a:t>القدرة الاقتصادية على تلبية الاحتياجات الأساسية</a:t>
            </a:r>
            <a:r>
              <a:rPr lang="en-US" sz="3600" kern="1400" spc="230" dirty="0">
                <a:solidFill>
                  <a:schemeClr val="tx1"/>
                </a:solidFill>
                <a:latin typeface="HALDEN SOLID" pitchFamily="2" charset="0"/>
              </a:rPr>
              <a:t> ECMEN </a:t>
            </a:r>
            <a:endParaRPr lang="en-GB" sz="360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9D5D4568-37D2-1D0E-EE51-54A0960728BC}"/>
              </a:ext>
            </a:extLst>
          </p:cNvPr>
          <p:cNvSpPr txBox="1"/>
          <p:nvPr/>
        </p:nvSpPr>
        <p:spPr>
          <a:xfrm>
            <a:off x="717181" y="2037469"/>
            <a:ext cx="11052002" cy="3293209"/>
          </a:xfrm>
          <a:prstGeom prst="rect">
            <a:avLst/>
          </a:prstGeom>
          <a:noFill/>
        </p:spPr>
        <p:txBody>
          <a:bodyPr wrap="square" lIns="91440" tIns="45720" rIns="91440" bIns="45720" anchor="t">
            <a:spAutoFit/>
          </a:bodyPr>
          <a:lstStyle/>
          <a:p>
            <a:pPr algn="r" rtl="1"/>
            <a:r>
              <a:rPr lang="ar-LB" dirty="0">
                <a:latin typeface="Open Sans"/>
                <a:ea typeface="Open Sans"/>
                <a:cs typeface="Open Sans"/>
              </a:rPr>
              <a:t>يتم احتساب </a:t>
            </a:r>
            <a:r>
              <a:rPr lang="en-US" b="1" dirty="0">
                <a:latin typeface="Open Sans"/>
                <a:ea typeface="Open Sans"/>
                <a:cs typeface="Open Sans"/>
              </a:rPr>
              <a:t>ECMEN</a:t>
            </a:r>
            <a:r>
              <a:rPr lang="ar-LB" b="1" dirty="0">
                <a:latin typeface="Open Sans"/>
                <a:ea typeface="Open Sans"/>
                <a:cs typeface="Open Sans"/>
              </a:rPr>
              <a:t> من خلال اتباع الخطوات التالية</a:t>
            </a:r>
            <a:r>
              <a:rPr lang="ar-LB" dirty="0">
                <a:latin typeface="Open Sans"/>
                <a:ea typeface="Open Sans"/>
                <a:cs typeface="Open Sans"/>
              </a:rPr>
              <a:t>:</a:t>
            </a:r>
          </a:p>
          <a:p>
            <a:pPr algn="r" rtl="1"/>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mj-lt"/>
              <a:buAutoNum type="arabicPeriod"/>
            </a:pPr>
            <a:r>
              <a:rPr lang="ar-LB" sz="1600" dirty="0">
                <a:solidFill>
                  <a:srgbClr val="0070C0"/>
                </a:solidFill>
                <a:effectLst/>
                <a:latin typeface="Open Sans"/>
                <a:ea typeface="Open Sans"/>
                <a:cs typeface="Open Sans"/>
              </a:rPr>
              <a:t>احتساب</a:t>
            </a:r>
            <a:r>
              <a:rPr lang="ar-AE" sz="1600" dirty="0">
                <a:solidFill>
                  <a:srgbClr val="0070C0"/>
                </a:solidFill>
                <a:effectLst/>
                <a:latin typeface="Open Sans"/>
                <a:ea typeface="Open Sans"/>
                <a:cs typeface="Open Sans"/>
              </a:rPr>
              <a:t> القيمة الإجمالية لنفقات استهلاك الغذاء (باستثناء قيمة المساعدات الغذائية العينية المستهلكة).</a:t>
            </a:r>
            <a:endParaRPr lang="en-GB" sz="1600" dirty="0">
              <a:solidFill>
                <a:srgbClr val="0070C0"/>
              </a:solidFill>
              <a:effectLst/>
              <a:latin typeface="Open Sans"/>
              <a:ea typeface="Open Sans"/>
              <a:cs typeface="Open Sans"/>
            </a:endParaRPr>
          </a:p>
          <a:p>
            <a:pPr marL="342900" indent="-342900" algn="r" rtl="1">
              <a:buFont typeface="+mj-lt"/>
              <a:buAutoNum type="arabicPeriod"/>
            </a:pPr>
            <a:r>
              <a:rPr lang="ar-LB" sz="1600" dirty="0">
                <a:solidFill>
                  <a:srgbClr val="0070C0"/>
                </a:solidFill>
                <a:effectLst/>
                <a:latin typeface="Open Sans"/>
                <a:ea typeface="Open Sans"/>
                <a:cs typeface="Open Sans"/>
              </a:rPr>
              <a:t>احتساب</a:t>
            </a:r>
            <a:r>
              <a:rPr lang="ar-AE" sz="1600" dirty="0">
                <a:solidFill>
                  <a:srgbClr val="0070C0"/>
                </a:solidFill>
                <a:latin typeface="Open Sans"/>
                <a:ea typeface="Open Sans"/>
                <a:cs typeface="Open Sans"/>
              </a:rPr>
              <a:t> القيمة الإجمالية لنفقات استهلاك المواد غير الغذائية (باستثناء قيمة المساعدات غير الغذائية العينية المستهلكة).</a:t>
            </a:r>
            <a:endParaRPr lang="en-US" sz="1600" dirty="0">
              <a:solidFill>
                <a:srgbClr val="0070C0"/>
              </a:solidFill>
              <a:latin typeface="Open Sans"/>
              <a:ea typeface="Open Sans"/>
              <a:cs typeface="Open Sans"/>
            </a:endParaRPr>
          </a:p>
          <a:p>
            <a:pPr marL="342900" indent="-342900" algn="r" rtl="1">
              <a:buFont typeface="+mj-lt"/>
              <a:buAutoNum type="arabicPeriod"/>
            </a:pPr>
            <a:r>
              <a:rPr lang="ar-LB" sz="1600" dirty="0">
                <a:solidFill>
                  <a:srgbClr val="0070C0"/>
                </a:solidFill>
                <a:effectLst/>
                <a:latin typeface="Open Sans"/>
                <a:ea typeface="Open Sans"/>
                <a:cs typeface="Open Sans"/>
              </a:rPr>
              <a:t>احتساب</a:t>
            </a:r>
            <a:r>
              <a:rPr lang="ar-AE" sz="1600" dirty="0">
                <a:solidFill>
                  <a:srgbClr val="0070C0"/>
                </a:solidFill>
                <a:latin typeface="Open Sans"/>
                <a:ea typeface="Open Sans"/>
                <a:cs typeface="Open Sans"/>
              </a:rPr>
              <a:t> القدرة الاقتصادية للأسرة من خلال جمع نفقات استهلاك الغذاء و</a:t>
            </a:r>
            <a:r>
              <a:rPr lang="ar-LB" sz="1600" dirty="0">
                <a:solidFill>
                  <a:srgbClr val="0070C0"/>
                </a:solidFill>
                <a:latin typeface="Open Sans"/>
                <a:ea typeface="Open Sans"/>
                <a:cs typeface="Open Sans"/>
              </a:rPr>
              <a:t>استهلاك </a:t>
            </a:r>
            <a:r>
              <a:rPr lang="ar-AE" sz="1600" dirty="0">
                <a:solidFill>
                  <a:srgbClr val="0070C0"/>
                </a:solidFill>
                <a:latin typeface="Open Sans"/>
                <a:ea typeface="Open Sans"/>
                <a:cs typeface="Open Sans"/>
              </a:rPr>
              <a:t>المواد غير الغذائية وخصم قيمة المساعدة النقدية المستلمة.</a:t>
            </a:r>
            <a:endParaRPr lang="ar-LB" sz="1600" dirty="0">
              <a:latin typeface="Open Sans"/>
              <a:ea typeface="Open Sans"/>
              <a:cs typeface="Open Sans"/>
            </a:endParaRPr>
          </a:p>
          <a:p>
            <a:pPr marL="342900" indent="-342900" algn="r" rtl="1">
              <a:buFont typeface="+mj-lt"/>
              <a:buAutoNum type="arabicPeriod"/>
            </a:pPr>
            <a:r>
              <a:rPr lang="ar-LB" sz="1600" dirty="0">
                <a:latin typeface="Open Sans"/>
                <a:ea typeface="Open Sans"/>
                <a:cs typeface="Open Sans"/>
              </a:rPr>
              <a:t>مقارنة</a:t>
            </a:r>
            <a:r>
              <a:rPr lang="ar-AE" sz="1600" dirty="0">
                <a:latin typeface="Open Sans"/>
                <a:ea typeface="Open Sans"/>
                <a:cs typeface="Open Sans"/>
              </a:rPr>
              <a:t> </a:t>
            </a:r>
            <a:r>
              <a:rPr lang="ar-LB" sz="1600" dirty="0">
                <a:latin typeface="Open Sans"/>
                <a:ea typeface="Open Sans"/>
                <a:cs typeface="Open Sans"/>
              </a:rPr>
              <a:t>ال</a:t>
            </a:r>
            <a:r>
              <a:rPr lang="ar-AE" sz="1600" dirty="0">
                <a:latin typeface="Open Sans"/>
                <a:ea typeface="Open Sans"/>
                <a:cs typeface="Open Sans"/>
              </a:rPr>
              <a:t>قدرة</a:t>
            </a:r>
            <a:r>
              <a:rPr lang="ar-LB" sz="1600" dirty="0">
                <a:latin typeface="Open Sans"/>
                <a:ea typeface="Open Sans"/>
                <a:cs typeface="Open Sans"/>
              </a:rPr>
              <a:t> الاقتصادية لكل أسرة مع قيمة الحد الأدنى للنفقات </a:t>
            </a:r>
            <a:r>
              <a:rPr lang="en-US" sz="1600" dirty="0">
                <a:latin typeface="Open Sans"/>
                <a:ea typeface="Open Sans"/>
                <a:cs typeface="Open Sans"/>
              </a:rPr>
              <a:t>MEB</a:t>
            </a:r>
            <a:r>
              <a:rPr lang="ar-LB" sz="1600" dirty="0">
                <a:latin typeface="Open Sans"/>
                <a:ea typeface="Open Sans"/>
                <a:cs typeface="Open Sans"/>
              </a:rPr>
              <a:t>. يُعتبر</a:t>
            </a:r>
            <a:r>
              <a:rPr lang="en-US" dirty="0">
                <a:latin typeface="Open Sans"/>
                <a:ea typeface="Open Sans"/>
                <a:cs typeface="Open Sans"/>
              </a:rPr>
              <a:t>ECMEN </a:t>
            </a:r>
            <a:r>
              <a:rPr lang="ar-LB" dirty="0">
                <a:latin typeface="Open Sans"/>
                <a:ea typeface="Open Sans"/>
                <a:cs typeface="Open Sans"/>
              </a:rPr>
              <a:t> هو نسبة الأسر التي تملك قدرة اقتصادية تساوي أو تتجاوز قيمة الحد الأدنى للنفقات </a:t>
            </a:r>
            <a:r>
              <a:rPr lang="en-US" dirty="0">
                <a:latin typeface="Open Sans"/>
                <a:ea typeface="Open Sans"/>
                <a:cs typeface="Open Sans"/>
              </a:rPr>
              <a:t>.</a:t>
            </a:r>
            <a:endParaRPr lang="ar-LB" dirty="0">
              <a:latin typeface="Open Sans"/>
              <a:ea typeface="Open Sans"/>
              <a:cs typeface="Open Sans"/>
            </a:endParaRPr>
          </a:p>
          <a:p>
            <a:pPr algn="r" rtl="1"/>
            <a:endParaRPr lang="ar-LB" dirty="0">
              <a:latin typeface="Open Sans"/>
              <a:ea typeface="Open Sans"/>
              <a:cs typeface="Open Sans"/>
            </a:endParaRPr>
          </a:p>
          <a:p>
            <a:pPr marL="285750" indent="-285750" algn="r" rtl="1">
              <a:buFont typeface="Wingdings" panose="05000000000000000000" pitchFamily="2" charset="2"/>
              <a:buChar char="v"/>
            </a:pPr>
            <a:endParaRPr lang="ar-LB" dirty="0">
              <a:latin typeface="Open Sans"/>
              <a:ea typeface="Open Sans"/>
              <a:cs typeface="Open Sans"/>
            </a:endParaRPr>
          </a:p>
          <a:p>
            <a:pPr marL="285750" indent="-285750" algn="r" rtl="1">
              <a:buFont typeface="Wingdings" panose="05000000000000000000" pitchFamily="2" charset="2"/>
              <a:buChar char="v"/>
            </a:pPr>
            <a:r>
              <a:rPr lang="ar-LB" dirty="0">
                <a:latin typeface="Open Sans"/>
                <a:ea typeface="Open Sans"/>
                <a:cs typeface="Open Sans"/>
              </a:rPr>
              <a:t>لتحويل </a:t>
            </a:r>
            <a:r>
              <a:rPr lang="en-US" dirty="0">
                <a:latin typeface="Open Sans"/>
                <a:ea typeface="Open Sans"/>
                <a:cs typeface="Open Sans"/>
              </a:rPr>
              <a:t>ECMEN</a:t>
            </a:r>
            <a:r>
              <a:rPr lang="ar-LB" dirty="0">
                <a:latin typeface="Open Sans"/>
                <a:ea typeface="Open Sans"/>
                <a:cs typeface="Open Sans"/>
              </a:rPr>
              <a:t> الى مقياس من 4 نقاط يتوجّب وجود عتبة رقمية ثانية وهي قيمة الحد الأدنى للنجاة</a:t>
            </a:r>
            <a:r>
              <a:rPr lang="en-US" dirty="0">
                <a:latin typeface="Open Sans"/>
                <a:ea typeface="Open Sans"/>
                <a:cs typeface="Open Sans"/>
              </a:rPr>
              <a:t> SMEB </a:t>
            </a:r>
            <a:r>
              <a:rPr lang="ar-LB" dirty="0">
                <a:latin typeface="Open Sans"/>
                <a:ea typeface="Open Sans"/>
                <a:cs typeface="Open Sans"/>
              </a:rPr>
              <a:t>.</a:t>
            </a:r>
          </a:p>
          <a:p>
            <a:pPr marL="285750" indent="-285750" algn="r" rtl="1">
              <a:buFont typeface="Wingdings" panose="05000000000000000000" pitchFamily="2" charset="2"/>
              <a:buChar char="v"/>
            </a:pPr>
            <a:r>
              <a:rPr lang="ar-LB" dirty="0">
                <a:latin typeface="Open Sans"/>
                <a:ea typeface="Open Sans"/>
                <a:cs typeface="Open Sans"/>
              </a:rPr>
              <a:t>الحد الأدنى للنجاة هو الحد الأدنى المطلوب بشكل مطلق للوجود </a:t>
            </a:r>
            <a:r>
              <a:rPr lang="ar-AE" dirty="0">
                <a:latin typeface="Open Sans"/>
                <a:ea typeface="Open Sans"/>
                <a:cs typeface="Open Sans"/>
              </a:rPr>
              <a:t>وتغطية الاحتياجات الضرورية للبقاء على قيد الحياة. </a:t>
            </a:r>
            <a:endParaRPr lang="ar-LB" dirty="0">
              <a:latin typeface="Open Sans"/>
              <a:ea typeface="Open Sans"/>
              <a:cs typeface="Open Sans"/>
            </a:endParaRPr>
          </a:p>
          <a:p>
            <a:pPr marL="285750" indent="-285750" algn="r" rtl="1">
              <a:buFont typeface="Wingdings" panose="05000000000000000000" pitchFamily="2" charset="2"/>
              <a:buChar char="v"/>
            </a:pPr>
            <a:r>
              <a:rPr lang="ar-LB" dirty="0">
                <a:latin typeface="Open Sans"/>
                <a:ea typeface="Open Sans"/>
                <a:cs typeface="Open Sans"/>
              </a:rPr>
              <a:t>باستخدام ال</a:t>
            </a:r>
            <a:r>
              <a:rPr lang="ar-SY" dirty="0">
                <a:latin typeface="Open Sans"/>
                <a:ea typeface="Open Sans"/>
                <a:cs typeface="Open Sans"/>
              </a:rPr>
              <a:t>ـ</a:t>
            </a:r>
            <a:r>
              <a:rPr lang="en-US" dirty="0">
                <a:latin typeface="Open Sans"/>
                <a:ea typeface="Open Sans"/>
                <a:cs typeface="Open Sans"/>
              </a:rPr>
              <a:t>MEB</a:t>
            </a:r>
            <a:r>
              <a:rPr lang="ar-LB" dirty="0">
                <a:latin typeface="Open Sans"/>
                <a:ea typeface="Open Sans"/>
                <a:cs typeface="Open Sans"/>
              </a:rPr>
              <a:t> وال</a:t>
            </a:r>
            <a:r>
              <a:rPr lang="ar-SY" dirty="0">
                <a:latin typeface="Open Sans"/>
                <a:ea typeface="Open Sans"/>
                <a:cs typeface="Open Sans"/>
              </a:rPr>
              <a:t>ـ</a:t>
            </a:r>
            <a:r>
              <a:rPr lang="en-US" dirty="0">
                <a:latin typeface="Open Sans"/>
                <a:ea typeface="Open Sans"/>
                <a:cs typeface="Open Sans"/>
              </a:rPr>
              <a:t>SMEB</a:t>
            </a:r>
            <a:r>
              <a:rPr lang="ar-LB" dirty="0">
                <a:latin typeface="Open Sans"/>
                <a:ea typeface="Open Sans"/>
                <a:cs typeface="Open Sans"/>
              </a:rPr>
              <a:t> معاً يُمكن تصنيف الأسر المعيشية الى فئات مختلفة من الهشاشة الاقتصادية.</a:t>
            </a:r>
            <a:r>
              <a:rPr lang="en-US" dirty="0">
                <a:latin typeface="Open Sans"/>
                <a:ea typeface="Open Sans"/>
                <a:cs typeface="Open Sans"/>
              </a:rPr>
              <a:t> </a:t>
            </a:r>
            <a:endParaRPr lang="ar-LB" dirty="0">
              <a:latin typeface="Open Sans"/>
              <a:ea typeface="Open Sans"/>
              <a:cs typeface="Open Sans"/>
            </a:endParaRPr>
          </a:p>
        </p:txBody>
      </p:sp>
      <p:sp>
        <p:nvSpPr>
          <p:cNvPr id="4" name="TextBox 3">
            <a:extLst>
              <a:ext uri="{FF2B5EF4-FFF2-40B4-BE49-F238E27FC236}">
                <a16:creationId xmlns:a16="http://schemas.microsoft.com/office/drawing/2014/main" id="{98E0F7B9-8414-CCCB-5A14-63D8D7F2A784}"/>
              </a:ext>
            </a:extLst>
          </p:cNvPr>
          <p:cNvSpPr txBox="1"/>
          <p:nvPr/>
        </p:nvSpPr>
        <p:spPr>
          <a:xfrm>
            <a:off x="1139998" y="5744446"/>
            <a:ext cx="11052002" cy="338554"/>
          </a:xfrm>
          <a:prstGeom prst="rect">
            <a:avLst/>
          </a:prstGeom>
          <a:noFill/>
        </p:spPr>
        <p:txBody>
          <a:bodyPr wrap="square">
            <a:spAutoFit/>
          </a:bodyPr>
          <a:lstStyle/>
          <a:p>
            <a:pPr algn="r" rtl="1" fontAlgn="base"/>
            <a:r>
              <a:rPr lang="ar-LB" sz="1600" dirty="0">
                <a:latin typeface="Open Sans"/>
                <a:ea typeface="Open Sans"/>
                <a:cs typeface="Open Sans"/>
              </a:rPr>
              <a:t>لمزيد من المعلومات والإرشادات حول مؤشر القدرة الاقتصادية على تلبية الاحتياجات الأساسية يُرجى الانتقال </a:t>
            </a:r>
            <a:r>
              <a:rPr lang="ar-LB" sz="1600" dirty="0">
                <a:latin typeface="Open Sans"/>
                <a:ea typeface="Open Sans"/>
              </a:rPr>
              <a:t>إلى </a:t>
            </a:r>
            <a:r>
              <a:rPr lang="ar-LB" sz="1600" dirty="0">
                <a:latin typeface="Open Sans"/>
                <a:ea typeface="Open Sans"/>
                <a:hlinkClick r:id="rId3">
                  <a:extLst>
                    <a:ext uri="{A12FA001-AC4F-418D-AE19-62706E023703}">
                      <ahyp:hlinkClr xmlns:ahyp="http://schemas.microsoft.com/office/drawing/2018/hyperlinkcolor" val="tx"/>
                    </a:ext>
                  </a:extLst>
                </a:hlinkClick>
              </a:rPr>
              <a:t>صفحة مركز الموارد الخاص بـوحدة تحليل الهشاشة</a:t>
            </a:r>
            <a:r>
              <a:rPr lang="ar-LB" sz="1600" dirty="0">
                <a:latin typeface="Open Sans"/>
                <a:ea typeface="Open Sans"/>
              </a:rPr>
              <a:t>.</a:t>
            </a:r>
          </a:p>
        </p:txBody>
      </p:sp>
      <p:sp>
        <p:nvSpPr>
          <p:cNvPr id="2" name="TextBox 1">
            <a:extLst>
              <a:ext uri="{FF2B5EF4-FFF2-40B4-BE49-F238E27FC236}">
                <a16:creationId xmlns:a16="http://schemas.microsoft.com/office/drawing/2014/main" id="{2E7E045D-4EFD-CECF-49CD-FF2B8B8D15AF}"/>
              </a:ext>
            </a:extLst>
          </p:cNvPr>
          <p:cNvSpPr txBox="1"/>
          <p:nvPr/>
        </p:nvSpPr>
        <p:spPr>
          <a:xfrm>
            <a:off x="3740390" y="6496769"/>
            <a:ext cx="8365733" cy="338554"/>
          </a:xfrm>
          <a:prstGeom prst="rect">
            <a:avLst/>
          </a:prstGeom>
          <a:noFill/>
        </p:spPr>
        <p:txBody>
          <a:bodyPr wrap="square">
            <a:spAutoFit/>
          </a:bodyPr>
          <a:lstStyle/>
          <a:p>
            <a:pPr algn="r" rtl="1"/>
            <a:r>
              <a:rPr lang="ar-LB" sz="1600" dirty="0">
                <a:latin typeface="Open Sans"/>
                <a:ea typeface="Open Sans"/>
                <a:cs typeface="Open Sans"/>
                <a:hlinkClick r:id="rId4">
                  <a:extLst>
                    <a:ext uri="{A12FA001-AC4F-418D-AE19-62706E023703}">
                      <ahyp:hlinkClr xmlns:ahyp="http://schemas.microsoft.com/office/drawing/2018/hyperlinkcolor" val="tx"/>
                    </a:ext>
                  </a:extLst>
                </a:hlinkClick>
              </a:rPr>
              <a:t>لمزيد من المعلومات حول مؤشر استراتيجيات التأقلم المخفضة</a:t>
            </a:r>
            <a:r>
              <a:rPr lang="en-US" sz="1600" dirty="0">
                <a:latin typeface="Open Sans"/>
                <a:ea typeface="Open Sans"/>
                <a:cs typeface="Open Sans"/>
                <a:hlinkClick r:id="rId4">
                  <a:extLst>
                    <a:ext uri="{A12FA001-AC4F-418D-AE19-62706E023703}">
                      <ahyp:hlinkClr xmlns:ahyp="http://schemas.microsoft.com/office/drawing/2018/hyperlinkcolor" val="tx"/>
                    </a:ext>
                  </a:extLst>
                </a:hlinkClick>
              </a:rPr>
              <a:t> </a:t>
            </a:r>
            <a:r>
              <a:rPr lang="ar-LB" sz="1600" dirty="0">
                <a:latin typeface="Open Sans"/>
                <a:ea typeface="Open Sans"/>
                <a:cs typeface="Open Sans"/>
                <a:hlinkClick r:id="rId4">
                  <a:extLst>
                    <a:ext uri="{A12FA001-AC4F-418D-AE19-62706E023703}">
                      <ahyp:hlinkClr xmlns:ahyp="http://schemas.microsoft.com/office/drawing/2018/hyperlinkcolor" val="tx"/>
                    </a:ext>
                  </a:extLst>
                </a:hlinkClick>
              </a:rPr>
              <a:t>اذهب الى </a:t>
            </a:r>
            <a:r>
              <a:rPr lang="en-US" sz="1600" b="1" i="1" dirty="0">
                <a:latin typeface="Open Sans"/>
                <a:ea typeface="Open Sans"/>
                <a:cs typeface="Open Sans"/>
                <a:hlinkClick r:id="rId5">
                  <a:extLst>
                    <a:ext uri="{A12FA001-AC4F-418D-AE19-62706E023703}">
                      <ahyp:hlinkClr xmlns:ahyp="http://schemas.microsoft.com/office/drawing/2018/hyperlinkcolor" val="tx"/>
                    </a:ext>
                  </a:extLst>
                </a:hlinkClick>
              </a:rPr>
              <a:t>VAM Resource Center</a:t>
            </a:r>
            <a:endParaRPr lang="en-US" sz="1600" b="1" i="1" dirty="0">
              <a:latin typeface="Open Sans"/>
              <a:ea typeface="Open Sans"/>
              <a:cs typeface="Open Sans"/>
            </a:endParaRPr>
          </a:p>
        </p:txBody>
      </p:sp>
    </p:spTree>
    <p:extLst>
      <p:ext uri="{BB962C8B-B14F-4D97-AF65-F5344CB8AC3E}">
        <p14:creationId xmlns:p14="http://schemas.microsoft.com/office/powerpoint/2010/main" val="1825277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662094"/>
            <a:ext cx="11052002" cy="662558"/>
          </a:xfrm>
        </p:spPr>
        <p:txBody>
          <a:bodyPr anchor="t" anchorCtr="0"/>
          <a:lstStyle/>
          <a:p>
            <a:pPr algn="r" rtl="1"/>
            <a:r>
              <a:rPr lang="ar-AE" sz="3200" kern="1400" spc="230" dirty="0">
                <a:solidFill>
                  <a:schemeClr val="tx1"/>
                </a:solidFill>
                <a:latin typeface="HALDEN SOLID" pitchFamily="2" charset="0"/>
              </a:rPr>
              <a:t>القدرة الاقتصادية على تلبية الاحتياجات الأساسية</a:t>
            </a:r>
            <a:r>
              <a:rPr lang="en-US" sz="3200" kern="1400" spc="230" dirty="0">
                <a:solidFill>
                  <a:schemeClr val="tx1"/>
                </a:solidFill>
                <a:latin typeface="HALDEN SOLID" pitchFamily="2" charset="0"/>
              </a:rPr>
              <a:t>ECMEN </a:t>
            </a:r>
            <a:endParaRPr lang="en-GB" sz="360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887252"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2530E4C4-811C-E498-139F-E3ADDB09B129}"/>
              </a:ext>
            </a:extLst>
          </p:cNvPr>
          <p:cNvSpPr txBox="1"/>
          <p:nvPr/>
        </p:nvSpPr>
        <p:spPr>
          <a:xfrm>
            <a:off x="2624631" y="1710252"/>
            <a:ext cx="8972747" cy="1477328"/>
          </a:xfrm>
          <a:prstGeom prst="rect">
            <a:avLst/>
          </a:prstGeom>
          <a:noFill/>
        </p:spPr>
        <p:txBody>
          <a:bodyPr wrap="square">
            <a:spAutoFit/>
          </a:bodyPr>
          <a:lstStyle/>
          <a:p>
            <a:pPr algn="r" rtl="1"/>
            <a:r>
              <a:rPr lang="ar-SY" dirty="0">
                <a:latin typeface="Open Sans" panose="020B0606030504020204" pitchFamily="34" charset="0"/>
                <a:ea typeface="Open Sans" panose="020B0606030504020204" pitchFamily="34" charset="0"/>
              </a:rPr>
              <a:t>تصنف </a:t>
            </a:r>
            <a:r>
              <a:rPr lang="ar-LB" dirty="0">
                <a:latin typeface="Open Sans" panose="020B0606030504020204" pitchFamily="34" charset="0"/>
                <a:ea typeface="Open Sans" panose="020B0606030504020204" pitchFamily="34" charset="0"/>
              </a:rPr>
              <a:t>منهجية</a:t>
            </a:r>
            <a:r>
              <a:rPr lang="en-US" dirty="0">
                <a:latin typeface="Open Sans" panose="020B0606030504020204" pitchFamily="34" charset="0"/>
                <a:ea typeface="Open Sans" panose="020B0606030504020204" pitchFamily="34" charset="0"/>
              </a:rPr>
              <a:t> ECMEN </a:t>
            </a:r>
            <a:r>
              <a:rPr lang="ar-LB" dirty="0">
                <a:latin typeface="Open Sans" panose="020B0606030504020204" pitchFamily="34" charset="0"/>
                <a:ea typeface="Open Sans" panose="020B0606030504020204" pitchFamily="34" charset="0"/>
              </a:rPr>
              <a:t>الأسر وفقاً لمقياس </a:t>
            </a:r>
            <a:r>
              <a:rPr lang="en-US" dirty="0">
                <a:latin typeface="Open Sans" panose="020B0606030504020204" pitchFamily="34" charset="0"/>
                <a:ea typeface="Open Sans" panose="020B0606030504020204" pitchFamily="34" charset="0"/>
              </a:rPr>
              <a:t>CARI</a:t>
            </a:r>
            <a:r>
              <a:rPr lang="ar-LB" dirty="0">
                <a:latin typeface="Open Sans" panose="020B0606030504020204" pitchFamily="34" charset="0"/>
                <a:ea typeface="Open Sans" panose="020B0606030504020204" pitchFamily="34" charset="0"/>
              </a:rPr>
              <a:t> من 4 نقاط كما يلي:</a:t>
            </a:r>
          </a:p>
          <a:p>
            <a:pPr algn="r" rtl="1"/>
            <a:endParaRPr lang="ar-SY" dirty="0">
              <a:latin typeface="Open Sans" panose="020B0606030504020204" pitchFamily="34" charset="0"/>
              <a:ea typeface="Open Sans" panose="020B0606030504020204" pitchFamily="34" charset="0"/>
            </a:endParaRPr>
          </a:p>
          <a:p>
            <a:pPr marL="285750" indent="-285750" algn="r" rtl="1">
              <a:buFont typeface="Arial" panose="020B0604020202020204" pitchFamily="34" charset="0"/>
              <a:buChar char="•"/>
            </a:pPr>
            <a:r>
              <a:rPr lang="ar-SY" dirty="0">
                <a:latin typeface="Open Sans" panose="020B0606030504020204" pitchFamily="34" charset="0"/>
                <a:ea typeface="Open Sans" panose="020B0606030504020204" pitchFamily="34" charset="0"/>
              </a:rPr>
              <a:t>إذا كانت القدرة الاقتصادية تتجاوز </a:t>
            </a:r>
            <a:r>
              <a:rPr lang="ar-LB" dirty="0">
                <a:latin typeface="Open Sans" panose="020B0606030504020204" pitchFamily="34" charset="0"/>
                <a:ea typeface="Open Sans" panose="020B0606030504020204" pitchFamily="34" charset="0"/>
              </a:rPr>
              <a:t>الحد الأدنى للنفقات</a:t>
            </a:r>
            <a:r>
              <a:rPr lang="en-US" dirty="0">
                <a:latin typeface="Open Sans" panose="020B0606030504020204" pitchFamily="34" charset="0"/>
                <a:ea typeface="Open Sans" panose="020B0606030504020204" pitchFamily="34" charset="0"/>
              </a:rPr>
              <a:t>، </a:t>
            </a:r>
            <a:r>
              <a:rPr lang="ar-SY" dirty="0">
                <a:latin typeface="Open Sans" panose="020B0606030504020204" pitchFamily="34" charset="0"/>
                <a:ea typeface="Open Sans" panose="020B0606030504020204" pitchFamily="34" charset="0"/>
              </a:rPr>
              <a:t>فيجب تعيين المتغير درجة 1.</a:t>
            </a:r>
            <a:endParaRPr lang="ar-LB" dirty="0">
              <a:latin typeface="Open Sans" panose="020B0606030504020204" pitchFamily="34" charset="0"/>
              <a:ea typeface="Open Sans" panose="020B0606030504020204" pitchFamily="34" charset="0"/>
            </a:endParaRPr>
          </a:p>
          <a:p>
            <a:pPr marL="285750" indent="-285750" algn="r" rtl="1">
              <a:buFont typeface="Arial" panose="020B0604020202020204" pitchFamily="34" charset="0"/>
              <a:buChar char="•"/>
            </a:pPr>
            <a:r>
              <a:rPr lang="ar-SY" dirty="0">
                <a:latin typeface="Open Sans" panose="020B0606030504020204" pitchFamily="34" charset="0"/>
                <a:ea typeface="Open Sans" panose="020B0606030504020204" pitchFamily="34" charset="0"/>
              </a:rPr>
              <a:t>إذا كانت القدرة الاقتصادية أقل من </a:t>
            </a:r>
            <a:r>
              <a:rPr lang="ar-LB" dirty="0">
                <a:latin typeface="Open Sans" panose="020B0606030504020204" pitchFamily="34" charset="0"/>
                <a:ea typeface="Open Sans" panose="020B0606030504020204" pitchFamily="34" charset="0"/>
              </a:rPr>
              <a:t>الحد الأدنى للنفقات </a:t>
            </a:r>
            <a:r>
              <a:rPr lang="ar-SY" dirty="0">
                <a:latin typeface="Open Sans" panose="020B0606030504020204" pitchFamily="34" charset="0"/>
                <a:ea typeface="Open Sans" panose="020B0606030504020204" pitchFamily="34" charset="0"/>
              </a:rPr>
              <a:t>وأعلى من </a:t>
            </a:r>
            <a:r>
              <a:rPr lang="ar-LB" dirty="0">
                <a:latin typeface="Open Sans" panose="020B0606030504020204" pitchFamily="34" charset="0"/>
                <a:ea typeface="Open Sans" panose="020B0606030504020204" pitchFamily="34" charset="0"/>
              </a:rPr>
              <a:t>الحد الأدنى للنجاة</a:t>
            </a:r>
            <a:r>
              <a:rPr lang="en-US" dirty="0">
                <a:latin typeface="Open Sans" panose="020B0606030504020204" pitchFamily="34" charset="0"/>
                <a:ea typeface="Open Sans" panose="020B0606030504020204" pitchFamily="34" charset="0"/>
              </a:rPr>
              <a:t>، </a:t>
            </a:r>
            <a:r>
              <a:rPr lang="ar-SY" dirty="0">
                <a:latin typeface="Open Sans" panose="020B0606030504020204" pitchFamily="34" charset="0"/>
                <a:ea typeface="Open Sans" panose="020B0606030504020204" pitchFamily="34" charset="0"/>
              </a:rPr>
              <a:t>فيجب تعيين المتغير درجة</a:t>
            </a:r>
            <a:r>
              <a:rPr lang="ar-LB" dirty="0">
                <a:latin typeface="Open Sans" panose="020B0606030504020204" pitchFamily="34" charset="0"/>
                <a:ea typeface="Open Sans" panose="020B0606030504020204" pitchFamily="34" charset="0"/>
              </a:rPr>
              <a:t> 3</a:t>
            </a:r>
            <a:r>
              <a:rPr lang="ar-SY" dirty="0">
                <a:latin typeface="Open Sans" panose="020B0606030504020204" pitchFamily="34" charset="0"/>
                <a:ea typeface="Open Sans" panose="020B0606030504020204" pitchFamily="34" charset="0"/>
              </a:rPr>
              <a:t>.</a:t>
            </a:r>
            <a:endParaRPr lang="ar-LB" dirty="0">
              <a:latin typeface="Open Sans" panose="020B0606030504020204" pitchFamily="34" charset="0"/>
              <a:ea typeface="Open Sans" panose="020B0606030504020204" pitchFamily="34" charset="0"/>
            </a:endParaRPr>
          </a:p>
          <a:p>
            <a:pPr marL="285750" indent="-285750" algn="r" rtl="1">
              <a:buFont typeface="Arial" panose="020B0604020202020204" pitchFamily="34" charset="0"/>
              <a:buChar char="•"/>
            </a:pPr>
            <a:r>
              <a:rPr lang="ar-SY" dirty="0">
                <a:latin typeface="Open Sans" panose="020B0606030504020204" pitchFamily="34" charset="0"/>
                <a:ea typeface="Open Sans" panose="020B0606030504020204" pitchFamily="34" charset="0"/>
              </a:rPr>
              <a:t>إذا كانت القدرة الاقتصادية أقل من </a:t>
            </a:r>
            <a:r>
              <a:rPr lang="ar-LB" dirty="0">
                <a:latin typeface="Open Sans" panose="020B0606030504020204" pitchFamily="34" charset="0"/>
                <a:ea typeface="Open Sans" panose="020B0606030504020204" pitchFamily="34" charset="0"/>
              </a:rPr>
              <a:t>الحد الأدنى للنجاة</a:t>
            </a:r>
            <a:r>
              <a:rPr lang="en-US" dirty="0">
                <a:latin typeface="Open Sans" panose="020B0606030504020204" pitchFamily="34" charset="0"/>
                <a:ea typeface="Open Sans" panose="020B0606030504020204" pitchFamily="34" charset="0"/>
              </a:rPr>
              <a:t>، </a:t>
            </a:r>
            <a:r>
              <a:rPr lang="ar-SY" dirty="0">
                <a:latin typeface="Open Sans" panose="020B0606030504020204" pitchFamily="34" charset="0"/>
                <a:ea typeface="Open Sans" panose="020B0606030504020204" pitchFamily="34" charset="0"/>
              </a:rPr>
              <a:t>فيجب تعيين المتغير درجة 4.</a:t>
            </a:r>
          </a:p>
        </p:txBody>
      </p:sp>
      <p:sp>
        <p:nvSpPr>
          <p:cNvPr id="5" name="TextBox 4">
            <a:extLst>
              <a:ext uri="{FF2B5EF4-FFF2-40B4-BE49-F238E27FC236}">
                <a16:creationId xmlns:a16="http://schemas.microsoft.com/office/drawing/2014/main" id="{559A35C5-2B61-FD73-3297-429FFE7A0A6F}"/>
              </a:ext>
            </a:extLst>
          </p:cNvPr>
          <p:cNvSpPr txBox="1"/>
          <p:nvPr/>
        </p:nvSpPr>
        <p:spPr>
          <a:xfrm>
            <a:off x="2866041" y="6545370"/>
            <a:ext cx="9325959" cy="307777"/>
          </a:xfrm>
          <a:prstGeom prst="rect">
            <a:avLst/>
          </a:prstGeom>
          <a:noFill/>
        </p:spPr>
        <p:txBody>
          <a:bodyPr wrap="square">
            <a:spAutoFit/>
          </a:bodyPr>
          <a:lstStyle/>
          <a:p>
            <a:pPr algn="r" rtl="1"/>
            <a:r>
              <a:rPr lang="ar-LB" sz="1400" dirty="0">
                <a:latin typeface="Open Sans" panose="020B0606030504020204" pitchFamily="34" charset="0"/>
                <a:ea typeface="Open Sans" panose="020B0606030504020204" pitchFamily="34" charset="0"/>
              </a:rPr>
              <a:t>لايجاد النصوص البرمجية لمؤشر القدرة الاقتصادية على تلبية الاحتياجات الأساسية اذهب الى </a:t>
            </a:r>
            <a:r>
              <a:rPr lang="en-US" sz="1400" b="1" i="1" dirty="0">
                <a:latin typeface="Open Sans" panose="020B0606030504020204" pitchFamily="34" charset="0"/>
                <a:ea typeface="Open Sans" panose="020B0606030504020204" pitchFamily="34" charset="0"/>
                <a:hlinkClick r:id="rId3">
                  <a:extLst>
                    <a:ext uri="{A12FA001-AC4F-418D-AE19-62706E023703}">
                      <ahyp:hlinkClr xmlns:ahyp="http://schemas.microsoft.com/office/drawing/2018/hyperlinkcolor" val="tx"/>
                    </a:ext>
                  </a:extLst>
                </a:hlinkClick>
              </a:rPr>
              <a:t>GITHUB WFP</a:t>
            </a:r>
            <a:endParaRPr lang="ar-SY" sz="1400" b="1" i="1" dirty="0">
              <a:latin typeface="Open Sans" panose="020B0606030504020204" pitchFamily="34" charset="0"/>
              <a:ea typeface="Open Sans" panose="020B0606030504020204" pitchFamily="34" charset="0"/>
            </a:endParaRPr>
          </a:p>
        </p:txBody>
      </p:sp>
      <p:graphicFrame>
        <p:nvGraphicFramePr>
          <p:cNvPr id="3" name="Table 4">
            <a:extLst>
              <a:ext uri="{FF2B5EF4-FFF2-40B4-BE49-F238E27FC236}">
                <a16:creationId xmlns:a16="http://schemas.microsoft.com/office/drawing/2014/main" id="{2F2103B5-1C1F-A165-08F7-F2A5D8B488AE}"/>
              </a:ext>
            </a:extLst>
          </p:cNvPr>
          <p:cNvGraphicFramePr>
            <a:graphicFrameLocks noGrp="1"/>
          </p:cNvGraphicFramePr>
          <p:nvPr>
            <p:extLst>
              <p:ext uri="{D42A27DB-BD31-4B8C-83A1-F6EECF244321}">
                <p14:modId xmlns:p14="http://schemas.microsoft.com/office/powerpoint/2010/main" val="798302286"/>
              </p:ext>
            </p:extLst>
          </p:nvPr>
        </p:nvGraphicFramePr>
        <p:xfrm>
          <a:off x="1169801" y="3763164"/>
          <a:ext cx="10146759" cy="1989423"/>
        </p:xfrm>
        <a:graphic>
          <a:graphicData uri="http://schemas.openxmlformats.org/drawingml/2006/table">
            <a:tbl>
              <a:tblPr firstRow="1" bandRow="1">
                <a:tableStyleId>{5C22544A-7EE6-4342-B048-85BDC9FD1C3A}</a:tableStyleId>
              </a:tblPr>
              <a:tblGrid>
                <a:gridCol w="1449537">
                  <a:extLst>
                    <a:ext uri="{9D8B030D-6E8A-4147-A177-3AD203B41FA5}">
                      <a16:colId xmlns:a16="http://schemas.microsoft.com/office/drawing/2014/main" val="453322069"/>
                    </a:ext>
                  </a:extLst>
                </a:gridCol>
                <a:gridCol w="1449537">
                  <a:extLst>
                    <a:ext uri="{9D8B030D-6E8A-4147-A177-3AD203B41FA5}">
                      <a16:colId xmlns:a16="http://schemas.microsoft.com/office/drawing/2014/main" val="1923429993"/>
                    </a:ext>
                  </a:extLst>
                </a:gridCol>
                <a:gridCol w="1449537">
                  <a:extLst>
                    <a:ext uri="{9D8B030D-6E8A-4147-A177-3AD203B41FA5}">
                      <a16:colId xmlns:a16="http://schemas.microsoft.com/office/drawing/2014/main" val="729639254"/>
                    </a:ext>
                  </a:extLst>
                </a:gridCol>
                <a:gridCol w="1449537">
                  <a:extLst>
                    <a:ext uri="{9D8B030D-6E8A-4147-A177-3AD203B41FA5}">
                      <a16:colId xmlns:a16="http://schemas.microsoft.com/office/drawing/2014/main" val="344628070"/>
                    </a:ext>
                  </a:extLst>
                </a:gridCol>
                <a:gridCol w="1449537">
                  <a:extLst>
                    <a:ext uri="{9D8B030D-6E8A-4147-A177-3AD203B41FA5}">
                      <a16:colId xmlns:a16="http://schemas.microsoft.com/office/drawing/2014/main" val="332673572"/>
                    </a:ext>
                  </a:extLst>
                </a:gridCol>
                <a:gridCol w="1449537">
                  <a:extLst>
                    <a:ext uri="{9D8B030D-6E8A-4147-A177-3AD203B41FA5}">
                      <a16:colId xmlns:a16="http://schemas.microsoft.com/office/drawing/2014/main" val="1442437392"/>
                    </a:ext>
                  </a:extLst>
                </a:gridCol>
                <a:gridCol w="1449537">
                  <a:extLst>
                    <a:ext uri="{9D8B030D-6E8A-4147-A177-3AD203B41FA5}">
                      <a16:colId xmlns:a16="http://schemas.microsoft.com/office/drawing/2014/main" val="1320628370"/>
                    </a:ext>
                  </a:extLst>
                </a:gridCol>
              </a:tblGrid>
              <a:tr h="496423">
                <a:tc gridSpan="2">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المجال</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المؤشر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 بشكل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هش</a:t>
                      </a:r>
                      <a:endPar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معتدل</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شديد</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257903">
                <a:tc>
                  <a:txBody>
                    <a:bodyPr/>
                    <a:lstStyle/>
                    <a:p>
                      <a:pPr algn="ctr" rtl="1"/>
                      <a:r>
                        <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القدرة على التأقلم</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الهشاشة الاقتصادية</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ECMEN</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 &gt;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SMEB &lt; EC &lt;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 &lt; SMEB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bl>
          </a:graphicData>
        </a:graphic>
      </p:graphicFrame>
      <p:sp>
        <p:nvSpPr>
          <p:cNvPr id="6" name="TextBox 5">
            <a:extLst>
              <a:ext uri="{FF2B5EF4-FFF2-40B4-BE49-F238E27FC236}">
                <a16:creationId xmlns:a16="http://schemas.microsoft.com/office/drawing/2014/main" id="{A8FC3DF0-C51F-3726-F746-C0463AE26EAE}"/>
              </a:ext>
            </a:extLst>
          </p:cNvPr>
          <p:cNvSpPr txBox="1"/>
          <p:nvPr/>
        </p:nvSpPr>
        <p:spPr>
          <a:xfrm>
            <a:off x="793820" y="1861852"/>
            <a:ext cx="1682252" cy="646331"/>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rPr>
              <a:t>EC</a:t>
            </a:r>
            <a:r>
              <a:rPr lang="en-US" sz="1200" dirty="0">
                <a:latin typeface="Open Sans" panose="020B0606030504020204" pitchFamily="34" charset="0"/>
                <a:ea typeface="Open Sans" panose="020B0606030504020204" pitchFamily="34" charset="0"/>
              </a:rPr>
              <a:t>: </a:t>
            </a:r>
            <a:r>
              <a:rPr lang="ar-LB" sz="1200" dirty="0">
                <a:latin typeface="Open Sans" panose="020B0606030504020204" pitchFamily="34" charset="0"/>
                <a:ea typeface="Open Sans" panose="020B0606030504020204" pitchFamily="34" charset="0"/>
              </a:rPr>
              <a:t>القدرة الاقتصادية للأسرة</a:t>
            </a:r>
            <a:endParaRPr lang="en-US" sz="1200" dirty="0">
              <a:latin typeface="Open Sans" panose="020B0606030504020204" pitchFamily="34" charset="0"/>
              <a:ea typeface="Open Sans" panose="020B0606030504020204" pitchFamily="34" charset="0"/>
            </a:endParaRPr>
          </a:p>
          <a:p>
            <a:r>
              <a:rPr lang="en-US" sz="1200" b="1" dirty="0">
                <a:latin typeface="Open Sans" panose="020B0606030504020204" pitchFamily="34" charset="0"/>
                <a:ea typeface="Open Sans" panose="020B0606030504020204" pitchFamily="34" charset="0"/>
              </a:rPr>
              <a:t>MEB</a:t>
            </a:r>
            <a:r>
              <a:rPr lang="en-US" sz="1200" dirty="0">
                <a:latin typeface="Open Sans" panose="020B0606030504020204" pitchFamily="34" charset="0"/>
                <a:ea typeface="Open Sans" panose="020B0606030504020204" pitchFamily="34" charset="0"/>
              </a:rPr>
              <a:t>: </a:t>
            </a:r>
            <a:r>
              <a:rPr lang="ar-LB" sz="1200" dirty="0">
                <a:latin typeface="Open Sans" panose="020B0606030504020204" pitchFamily="34" charset="0"/>
                <a:ea typeface="Open Sans" panose="020B0606030504020204" pitchFamily="34" charset="0"/>
              </a:rPr>
              <a:t>الحد الأدنى للنفقات</a:t>
            </a:r>
          </a:p>
          <a:p>
            <a:r>
              <a:rPr lang="en-US" sz="1200" b="1" dirty="0">
                <a:latin typeface="Open Sans" panose="020B0606030504020204" pitchFamily="34" charset="0"/>
                <a:ea typeface="Open Sans" panose="020B0606030504020204" pitchFamily="34" charset="0"/>
              </a:rPr>
              <a:t>SMEB</a:t>
            </a:r>
            <a:r>
              <a:rPr lang="en-US" sz="1200" dirty="0">
                <a:latin typeface="Open Sans" panose="020B0606030504020204" pitchFamily="34" charset="0"/>
                <a:ea typeface="Open Sans" panose="020B0606030504020204" pitchFamily="34" charset="0"/>
              </a:rPr>
              <a:t>: </a:t>
            </a:r>
            <a:r>
              <a:rPr lang="ar-LB" sz="1200" dirty="0">
                <a:latin typeface="Open Sans" panose="020B0606030504020204" pitchFamily="34" charset="0"/>
                <a:ea typeface="Open Sans" panose="020B0606030504020204" pitchFamily="34" charset="0"/>
              </a:rPr>
              <a:t>الحد الأدنى للنجاة</a:t>
            </a:r>
            <a:endParaRPr lang="ar-SY" sz="1200" dirty="0"/>
          </a:p>
        </p:txBody>
      </p:sp>
      <p:sp>
        <p:nvSpPr>
          <p:cNvPr id="7" name="Rectangle 6">
            <a:extLst>
              <a:ext uri="{FF2B5EF4-FFF2-40B4-BE49-F238E27FC236}">
                <a16:creationId xmlns:a16="http://schemas.microsoft.com/office/drawing/2014/main" id="{2FB7C6E5-D928-5977-FD64-3A060F141E5D}"/>
              </a:ext>
            </a:extLst>
          </p:cNvPr>
          <p:cNvSpPr/>
          <p:nvPr/>
        </p:nvSpPr>
        <p:spPr>
          <a:xfrm>
            <a:off x="717180" y="1710252"/>
            <a:ext cx="1758892" cy="10637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en-US" dirty="0"/>
          </a:p>
        </p:txBody>
      </p:sp>
    </p:spTree>
    <p:extLst>
      <p:ext uri="{BB962C8B-B14F-4D97-AF65-F5344CB8AC3E}">
        <p14:creationId xmlns:p14="http://schemas.microsoft.com/office/powerpoint/2010/main" val="1882925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3" y="2546134"/>
            <a:ext cx="1107914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AE" sz="4400" dirty="0">
                <a:solidFill>
                  <a:srgbClr val="FFFFFE"/>
                </a:solidFill>
                <a:latin typeface="Open Sans" pitchFamily="2" charset="0"/>
                <a:ea typeface="Open Sans" pitchFamily="2" charset="0"/>
                <a:cs typeface="Open Sans" pitchFamily="2" charset="0"/>
              </a:rPr>
              <a:t>القدرة على </a:t>
            </a:r>
            <a:r>
              <a:rPr lang="ar-LB" sz="4400" dirty="0">
                <a:solidFill>
                  <a:srgbClr val="FFFFFE"/>
                </a:solidFill>
                <a:latin typeface="Open Sans" pitchFamily="2" charset="0"/>
                <a:ea typeface="Open Sans" pitchFamily="2" charset="0"/>
                <a:cs typeface="Open Sans" pitchFamily="2" charset="0"/>
              </a:rPr>
              <a:t>التأقلم</a:t>
            </a:r>
            <a:endParaRPr lang="ar-AE" sz="4400" dirty="0">
              <a:solidFill>
                <a:srgbClr val="FFFFFE"/>
              </a:solidFill>
              <a:latin typeface="Open Sans" pitchFamily="2" charset="0"/>
              <a:ea typeface="Open Sans" pitchFamily="2" charset="0"/>
              <a:cs typeface="Open Sans" pitchFamily="2" charset="0"/>
            </a:endParaRPr>
          </a:p>
          <a:p>
            <a:pPr algn="r" rtl="1">
              <a:lnSpc>
                <a:spcPts val="3920"/>
              </a:lnSpc>
            </a:pPr>
            <a:endParaRPr lang="ar-LB" sz="3600" b="0" dirty="0">
              <a:solidFill>
                <a:srgbClr val="FFFFFE"/>
              </a:solidFill>
              <a:latin typeface="Open Sans Extrabold"/>
              <a:ea typeface="Open Sans Extrabold"/>
              <a:cs typeface="Open Sans Extrabold"/>
            </a:endParaRPr>
          </a:p>
          <a:p>
            <a:pPr marL="742950" indent="-742950" algn="r" rtl="1">
              <a:lnSpc>
                <a:spcPts val="3920"/>
              </a:lnSpc>
              <a:buFont typeface="+mj-lt"/>
              <a:buAutoNum type="alphaLcPeriod" startAt="2"/>
            </a:pPr>
            <a:r>
              <a:rPr lang="ar-LB" sz="3600" b="0" dirty="0">
                <a:solidFill>
                  <a:srgbClr val="FFFFFE"/>
                </a:solidFill>
                <a:latin typeface="Open Sans Extrabold"/>
                <a:ea typeface="Open Sans Extrabold"/>
                <a:cs typeface="Open Sans Extrabold"/>
              </a:rPr>
              <a:t>مؤشر الانفاق على الغذاء</a:t>
            </a:r>
            <a:r>
              <a:rPr lang="en-US" sz="3600" b="0" dirty="0">
                <a:solidFill>
                  <a:srgbClr val="FFFFFE"/>
                </a:solidFill>
                <a:latin typeface="Open Sans Extrabold"/>
                <a:ea typeface="Open Sans Extrabold"/>
                <a:cs typeface="Open Sans Extrabold"/>
              </a:rPr>
              <a:t>FES </a:t>
            </a:r>
          </a:p>
        </p:txBody>
      </p:sp>
    </p:spTree>
    <p:extLst>
      <p:ext uri="{BB962C8B-B14F-4D97-AF65-F5344CB8AC3E}">
        <p14:creationId xmlns:p14="http://schemas.microsoft.com/office/powerpoint/2010/main" val="194769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092200" y="3069787"/>
            <a:ext cx="8785600" cy="718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AE" sz="4400" kern="1400" spc="230" dirty="0">
                <a:solidFill>
                  <a:srgbClr val="FFFFFE"/>
                </a:solidFill>
                <a:latin typeface="HALDEN SOLID"/>
                <a:ea typeface="Open Sans"/>
                <a:cs typeface="Open Sans"/>
              </a:rPr>
              <a:t>المقدمة</a:t>
            </a:r>
            <a:r>
              <a:rPr lang="it-IT" sz="4400" dirty="0">
                <a:solidFill>
                  <a:srgbClr val="FFFFFE"/>
                </a:solidFill>
                <a:latin typeface="HALDEN SOLID"/>
                <a:ea typeface="Open Sans"/>
                <a:cs typeface="Open Sans"/>
              </a:rPr>
              <a:t> </a:t>
            </a:r>
            <a:endParaRPr lang="en-GB" sz="4400" dirty="0">
              <a:solidFill>
                <a:srgbClr val="FFFFFE"/>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087552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مؤشر الانفاق على الغذاء</a:t>
            </a:r>
            <a:r>
              <a:rPr lang="en-US" sz="3600" kern="1400" spc="230" dirty="0">
                <a:solidFill>
                  <a:schemeClr val="tx1"/>
                </a:solidFill>
                <a:latin typeface="HALDEN SOLID" pitchFamily="2" charset="0"/>
              </a:rPr>
              <a:t>FES </a:t>
            </a:r>
            <a:endParaRPr lang="en-GB" sz="360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7970CDD-0E3D-119D-37C6-EC8DD36A67B1}"/>
              </a:ext>
            </a:extLst>
          </p:cNvPr>
          <p:cNvSpPr txBox="1"/>
          <p:nvPr/>
        </p:nvSpPr>
        <p:spPr>
          <a:xfrm>
            <a:off x="717180" y="1660089"/>
            <a:ext cx="10923440" cy="2554545"/>
          </a:xfrm>
          <a:prstGeom prst="rect">
            <a:avLst/>
          </a:prstGeom>
          <a:noFill/>
        </p:spPr>
        <p:txBody>
          <a:bodyPr wrap="square">
            <a:spAutoFit/>
          </a:bodyPr>
          <a:lstStyle/>
          <a:p>
            <a:pPr marL="342900" indent="-342900" algn="r" rtl="1">
              <a:buFont typeface="Wingdings" panose="05000000000000000000" pitchFamily="2" charset="2"/>
              <a:buChar char="v"/>
            </a:pPr>
            <a:endParaRPr lang="en-US" sz="2000" spc="60" dirty="0">
              <a:latin typeface="Open Sans" charset="0"/>
              <a:ea typeface="Open Sans" charset="0"/>
              <a:cs typeface="Open Sans" charset="0"/>
            </a:endParaRPr>
          </a:p>
          <a:p>
            <a:pPr marL="342900" indent="-342900" algn="r" rtl="1">
              <a:buFont typeface="Wingdings" panose="05000000000000000000" pitchFamily="2" charset="2"/>
              <a:buChar char="v"/>
            </a:pPr>
            <a:r>
              <a:rPr lang="ar-LB" sz="2000" spc="60" dirty="0">
                <a:latin typeface="Open Sans" charset="0"/>
                <a:ea typeface="Open Sans" charset="0"/>
                <a:cs typeface="Open Sans" charset="0"/>
              </a:rPr>
              <a:t>مؤشر الانفاق على الغذاء </a:t>
            </a:r>
            <a:r>
              <a:rPr lang="en-US" sz="2000" spc="60" dirty="0">
                <a:latin typeface="Open Sans" charset="0"/>
                <a:ea typeface="Open Sans" charset="0"/>
                <a:cs typeface="Open Sans" charset="0"/>
              </a:rPr>
              <a:t>FES</a:t>
            </a:r>
            <a:r>
              <a:rPr lang="ar-LB" sz="2000" spc="60" dirty="0">
                <a:latin typeface="Open Sans" charset="0"/>
                <a:ea typeface="Open Sans" charset="0"/>
                <a:cs typeface="Open Sans" charset="0"/>
              </a:rPr>
              <a:t> يُستخدم لقياس الهشاشة الاقتصادية للأسر.</a:t>
            </a:r>
          </a:p>
          <a:p>
            <a:pPr marL="342900" indent="-342900" algn="r" rtl="1">
              <a:buFont typeface="Wingdings" panose="05000000000000000000" pitchFamily="2" charset="2"/>
              <a:buChar char="v"/>
            </a:pPr>
            <a:endParaRPr lang="ar-LB" sz="2000" spc="60" dirty="0">
              <a:latin typeface="Open Sans" charset="0"/>
              <a:ea typeface="Open Sans" charset="0"/>
              <a:cs typeface="Open Sans" charset="0"/>
            </a:endParaRPr>
          </a:p>
          <a:p>
            <a:pPr marL="342900" indent="-342900" algn="r" rtl="1">
              <a:buFont typeface="Wingdings" panose="05000000000000000000" pitchFamily="2" charset="2"/>
              <a:buChar char="v"/>
            </a:pPr>
            <a:endParaRPr lang="ar-LB" sz="2000" spc="60" dirty="0">
              <a:latin typeface="Open Sans" charset="0"/>
              <a:ea typeface="Open Sans" charset="0"/>
              <a:cs typeface="Open Sans" charset="0"/>
            </a:endParaRPr>
          </a:p>
          <a:p>
            <a:pPr marL="342900" indent="-342900" algn="r" rtl="1">
              <a:buFont typeface="Wingdings" panose="05000000000000000000" pitchFamily="2" charset="2"/>
              <a:buChar char="v"/>
            </a:pPr>
            <a:r>
              <a:rPr lang="ar-LB" sz="2000" spc="60" dirty="0">
                <a:latin typeface="Open Sans" charset="0"/>
                <a:ea typeface="Open Sans" charset="0"/>
                <a:cs typeface="Open Sans" charset="0"/>
              </a:rPr>
              <a:t>يحدد هذا المؤشر الهشاشة الاقتصادية دون الحاجة إلى الرجوع إلى الحد الأدنى للنفقات </a:t>
            </a:r>
            <a:r>
              <a:rPr lang="en-US" sz="2000" spc="60" dirty="0">
                <a:latin typeface="Open Sans" charset="0"/>
                <a:ea typeface="Open Sans" charset="0"/>
                <a:cs typeface="Open Sans" charset="0"/>
              </a:rPr>
              <a:t>MEB</a:t>
            </a:r>
            <a:r>
              <a:rPr lang="ar-LB" sz="2000" spc="60" dirty="0">
                <a:latin typeface="Open Sans" charset="0"/>
                <a:ea typeface="Open Sans" charset="0"/>
                <a:cs typeface="Open Sans" charset="0"/>
              </a:rPr>
              <a:t>.</a:t>
            </a:r>
          </a:p>
          <a:p>
            <a:pPr marL="342900" indent="-342900" algn="r" rtl="1">
              <a:buFont typeface="Wingdings" panose="05000000000000000000" pitchFamily="2" charset="2"/>
              <a:buChar char="v"/>
            </a:pPr>
            <a:endParaRPr lang="ar-LB" sz="2000" spc="60" dirty="0">
              <a:latin typeface="Open Sans" charset="0"/>
              <a:ea typeface="Open Sans" charset="0"/>
              <a:cs typeface="Open Sans" charset="0"/>
            </a:endParaRPr>
          </a:p>
          <a:p>
            <a:pPr marL="342900" indent="-342900" algn="r" rtl="1">
              <a:buFont typeface="Wingdings" panose="05000000000000000000" pitchFamily="2" charset="2"/>
              <a:buChar char="v"/>
            </a:pPr>
            <a:endParaRPr lang="ar-LB" sz="2000" spc="60" dirty="0">
              <a:latin typeface="Open Sans" charset="0"/>
              <a:ea typeface="Open Sans" charset="0"/>
              <a:cs typeface="Open Sans" charset="0"/>
            </a:endParaRPr>
          </a:p>
          <a:p>
            <a:pPr marL="342900" indent="-342900" algn="r" rtl="1">
              <a:buFont typeface="Wingdings" panose="05000000000000000000" pitchFamily="2" charset="2"/>
              <a:buChar char="v"/>
            </a:pPr>
            <a:r>
              <a:rPr lang="ar-LB" sz="2000" spc="60" dirty="0">
                <a:latin typeface="Open Sans" charset="0"/>
                <a:ea typeface="Open Sans" charset="0"/>
                <a:cs typeface="Open Sans" charset="0"/>
              </a:rPr>
              <a:t>كلما زادت نسبة الإنفاق على الغذاء من إجمالي الإنفاق الاستهلاكي للأسر، زادت هشاشة الأمن الغذائي لدى هذه الأسر.</a:t>
            </a:r>
            <a:endParaRPr lang="en-US" sz="2000" spc="60" dirty="0">
              <a:latin typeface="Open Sans" charset="0"/>
              <a:ea typeface="Open Sans" charset="0"/>
              <a:cs typeface="Open Sans" charset="0"/>
            </a:endParaRPr>
          </a:p>
        </p:txBody>
      </p:sp>
    </p:spTree>
    <p:extLst>
      <p:ext uri="{BB962C8B-B14F-4D97-AF65-F5344CB8AC3E}">
        <p14:creationId xmlns:p14="http://schemas.microsoft.com/office/powerpoint/2010/main" val="274482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مؤشر الانفاق على الغذاء</a:t>
            </a:r>
            <a:r>
              <a:rPr lang="en-US" sz="3600" kern="1400" spc="230" dirty="0">
                <a:solidFill>
                  <a:schemeClr val="tx1"/>
                </a:solidFill>
                <a:latin typeface="HALDEN SOLID" pitchFamily="2" charset="0"/>
              </a:rPr>
              <a:t>FES </a:t>
            </a:r>
            <a:endParaRPr lang="en-GB" sz="360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7970CDD-0E3D-119D-37C6-EC8DD36A67B1}"/>
              </a:ext>
            </a:extLst>
          </p:cNvPr>
          <p:cNvSpPr txBox="1"/>
          <p:nvPr/>
        </p:nvSpPr>
        <p:spPr>
          <a:xfrm>
            <a:off x="717180" y="1660089"/>
            <a:ext cx="10757640" cy="2554545"/>
          </a:xfrm>
          <a:prstGeom prst="rect">
            <a:avLst/>
          </a:prstGeom>
          <a:noFill/>
        </p:spPr>
        <p:txBody>
          <a:bodyPr wrap="square">
            <a:spAutoFit/>
          </a:bodyPr>
          <a:lstStyle/>
          <a:p>
            <a:pPr marL="342900" indent="-342900" algn="r" rtl="1">
              <a:buFont typeface="Wingdings" panose="05000000000000000000" pitchFamily="2" charset="2"/>
              <a:buChar char="v"/>
            </a:pPr>
            <a:r>
              <a:rPr lang="ar-LB" sz="2000" spc="60" dirty="0">
                <a:latin typeface="Open Sans" charset="0"/>
                <a:ea typeface="Open Sans" charset="0"/>
                <a:cs typeface="Open Sans" charset="0"/>
              </a:rPr>
              <a:t>يتم احتساب مؤشر الإنفاق على الغذاء عن طريق قسمة إجمالي نفقات استهلاك الغذاء على إجمالي نفقات استهلاك الأسرة المعيسية.</a:t>
            </a:r>
          </a:p>
          <a:p>
            <a:pPr marL="342900" indent="-342900" algn="r" rtl="1">
              <a:buFont typeface="Wingdings" panose="05000000000000000000" pitchFamily="2" charset="2"/>
              <a:buChar char="v"/>
            </a:pPr>
            <a:endParaRPr lang="ar-LB" sz="2000" spc="60" dirty="0">
              <a:latin typeface="Open Sans" charset="0"/>
              <a:ea typeface="Open Sans" charset="0"/>
              <a:cs typeface="Open Sans" charset="0"/>
            </a:endParaRPr>
          </a:p>
          <a:p>
            <a:pPr marL="342900" indent="-342900" algn="r" rtl="1">
              <a:buFont typeface="Wingdings" panose="05000000000000000000" pitchFamily="2" charset="2"/>
              <a:buChar char="v"/>
            </a:pPr>
            <a:r>
              <a:rPr lang="ar-LB" sz="2000" spc="60" dirty="0">
                <a:latin typeface="Open Sans" charset="0"/>
                <a:ea typeface="Open Sans" charset="0"/>
                <a:cs typeface="Open Sans" charset="0"/>
              </a:rPr>
              <a:t>يجب أن يشمل كلًا من إجمالي نفقات استهلاك الغذاء وإجمالي نفقات استهلاك الأسرة قيمة الأطعمة غير المشتراة التي تم استهلاكها (أي الأطعمة المستهلكة من الإنتاج الذاتي أو المساعدة العينية والهدايا خلال فترة محددة).</a:t>
            </a:r>
          </a:p>
          <a:p>
            <a:pPr marL="342900" indent="-342900" algn="r" rtl="1">
              <a:buFont typeface="Wingdings" panose="05000000000000000000" pitchFamily="2" charset="2"/>
              <a:buChar char="v"/>
            </a:pPr>
            <a:endParaRPr lang="ar-LB" sz="2000" spc="60" dirty="0">
              <a:latin typeface="Open Sans" charset="0"/>
              <a:ea typeface="Open Sans" charset="0"/>
              <a:cs typeface="Open Sans" charset="0"/>
            </a:endParaRPr>
          </a:p>
          <a:p>
            <a:pPr marL="342900" indent="-342900" algn="r" rtl="1">
              <a:buFont typeface="Wingdings" panose="05000000000000000000" pitchFamily="2" charset="2"/>
              <a:buChar char="v"/>
            </a:pPr>
            <a:r>
              <a:rPr lang="ar-LB" sz="2000" spc="60" dirty="0">
                <a:latin typeface="Open Sans" charset="0"/>
                <a:ea typeface="Open Sans" charset="0"/>
                <a:cs typeface="Open Sans" charset="0"/>
              </a:rPr>
              <a:t>يأخذ هذا المؤشر بعين الاعتبار, وبشكل متساو, أوضاع مختلفة للأسر من حيث الوصول الى الغذاءٍ</a:t>
            </a:r>
            <a:r>
              <a:rPr lang="ar-SY" sz="2000" spc="60" dirty="0">
                <a:latin typeface="Open Sans" charset="0"/>
                <a:ea typeface="Open Sans" charset="0"/>
                <a:cs typeface="Open Sans" charset="0"/>
              </a:rPr>
              <a:t>، وذلك من</a:t>
            </a:r>
            <a:r>
              <a:rPr lang="ar-LB" sz="2000" spc="60" dirty="0">
                <a:latin typeface="Open Sans" charset="0"/>
                <a:ea typeface="Open Sans" charset="0"/>
                <a:cs typeface="Open Sans" charset="0"/>
              </a:rPr>
              <a:t> خلال اعتبار كل من الأطعمة غير المشتراة والأطعمة المشتراة ضمن التقدير العام لحصة الإنفاق على الغذاء</a:t>
            </a:r>
            <a:r>
              <a:rPr lang="ar-SY" sz="2000" spc="60" dirty="0">
                <a:latin typeface="Open Sans" charset="0"/>
                <a:ea typeface="Open Sans" charset="0"/>
                <a:cs typeface="Open Sans" charset="0"/>
              </a:rPr>
              <a:t>.</a:t>
            </a:r>
            <a:endParaRPr lang="en-US" sz="2000" spc="60" dirty="0">
              <a:latin typeface="Open Sans" charset="0"/>
              <a:ea typeface="Open Sans" charset="0"/>
              <a:cs typeface="Open Sans" charset="0"/>
            </a:endParaRPr>
          </a:p>
        </p:txBody>
      </p:sp>
    </p:spTree>
    <p:extLst>
      <p:ext uri="{BB962C8B-B14F-4D97-AF65-F5344CB8AC3E}">
        <p14:creationId xmlns:p14="http://schemas.microsoft.com/office/powerpoint/2010/main" val="1976652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مؤشر الانفاق على الغذاء</a:t>
            </a:r>
            <a:r>
              <a:rPr lang="en-US" sz="3600" kern="1400" spc="230" dirty="0">
                <a:solidFill>
                  <a:schemeClr val="tx1"/>
                </a:solidFill>
                <a:latin typeface="HALDEN SOLID" pitchFamily="2" charset="0"/>
              </a:rPr>
              <a:t>FES </a:t>
            </a:r>
            <a:endParaRPr lang="en-GB" sz="360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7970CDD-0E3D-119D-37C6-EC8DD36A67B1}"/>
              </a:ext>
            </a:extLst>
          </p:cNvPr>
          <p:cNvSpPr txBox="1"/>
          <p:nvPr/>
        </p:nvSpPr>
        <p:spPr>
          <a:xfrm>
            <a:off x="1385001" y="1690062"/>
            <a:ext cx="10255619" cy="2246769"/>
          </a:xfrm>
          <a:prstGeom prst="rect">
            <a:avLst/>
          </a:prstGeom>
          <a:noFill/>
        </p:spPr>
        <p:txBody>
          <a:bodyPr wrap="square">
            <a:spAutoFit/>
          </a:bodyPr>
          <a:lstStyle/>
          <a:p>
            <a:pPr algn="r" rtl="1"/>
            <a:r>
              <a:rPr lang="ar-LB" sz="2000" dirty="0">
                <a:latin typeface="Open Sans" panose="020B0606030504020204" pitchFamily="34" charset="0"/>
                <a:ea typeface="Open Sans" panose="020B0606030504020204" pitchFamily="34" charset="0"/>
                <a:cs typeface="Open Sans" panose="020B0606030504020204" pitchFamily="34" charset="0"/>
              </a:rPr>
              <a:t>يتم احتساب </a:t>
            </a:r>
            <a:r>
              <a:rPr lang="en-US" sz="2000" b="1" dirty="0">
                <a:latin typeface="Open Sans" panose="020B0606030504020204" pitchFamily="34" charset="0"/>
                <a:ea typeface="Open Sans" panose="020B0606030504020204" pitchFamily="34" charset="0"/>
                <a:cs typeface="Open Sans" panose="020B0606030504020204" pitchFamily="34" charset="0"/>
              </a:rPr>
              <a:t>FES</a:t>
            </a:r>
            <a:r>
              <a:rPr lang="ar-LB" sz="2000" b="1" dirty="0">
                <a:latin typeface="Open Sans" panose="020B0606030504020204" pitchFamily="34" charset="0"/>
                <a:ea typeface="Open Sans" panose="020B0606030504020204" pitchFamily="34" charset="0"/>
                <a:cs typeface="Open Sans" panose="020B0606030504020204" pitchFamily="34" charset="0"/>
              </a:rPr>
              <a:t> </a:t>
            </a:r>
            <a:r>
              <a:rPr lang="ar-LB" sz="2000" dirty="0">
                <a:latin typeface="Open Sans" panose="020B0606030504020204" pitchFamily="34" charset="0"/>
                <a:ea typeface="Open Sans" panose="020B0606030504020204" pitchFamily="34" charset="0"/>
                <a:cs typeface="Open Sans" panose="020B0606030504020204" pitchFamily="34" charset="0"/>
              </a:rPr>
              <a:t>من خلال اتباع الخطوات التالية:</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r" rtl="1"/>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r" rtl="1">
              <a:buFont typeface="+mj-lt"/>
              <a:buAutoNum type="arabicPeriod"/>
            </a:pPr>
            <a:r>
              <a:rPr lang="ar-LB" sz="2000" dirty="0">
                <a:effectLst/>
                <a:latin typeface="Open Sans" panose="020B0606030504020204" pitchFamily="34" charset="0"/>
                <a:ea typeface="Open Sans" panose="020B0606030504020204" pitchFamily="34" charset="0"/>
                <a:cs typeface="Open Sans" panose="020B0606030504020204" pitchFamily="34" charset="0"/>
              </a:rPr>
              <a:t>احتساب القيمة الإجمالية لنفقات الاستهلاك الغذائي.</a:t>
            </a:r>
          </a:p>
          <a:p>
            <a:pPr marL="457200" indent="-457200" algn="r" rtl="1">
              <a:buFont typeface="+mj-lt"/>
              <a:buAutoNum type="arabicPeriod"/>
            </a:pPr>
            <a:r>
              <a:rPr lang="ar-LB" sz="2000" dirty="0">
                <a:effectLst/>
                <a:latin typeface="Open Sans" panose="020B0606030504020204" pitchFamily="34" charset="0"/>
                <a:ea typeface="Open Sans" panose="020B0606030504020204" pitchFamily="34" charset="0"/>
                <a:cs typeface="Open Sans" panose="020B0606030504020204" pitchFamily="34" charset="0"/>
              </a:rPr>
              <a:t>احتساب القيمة الإجمالية لنفقات الاستهلاك غير الغذائي.</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a:p>
            <a:pPr marL="457200" indent="-457200" algn="r" rtl="1">
              <a:buFont typeface="+mj-lt"/>
              <a:buAutoNum type="arabicPeriod"/>
            </a:pPr>
            <a:r>
              <a:rPr lang="ar-LB" sz="2000" dirty="0">
                <a:effectLst/>
                <a:latin typeface="Open Sans" panose="020B0606030504020204" pitchFamily="34" charset="0"/>
                <a:ea typeface="Open Sans" panose="020B0606030504020204" pitchFamily="34" charset="0"/>
                <a:cs typeface="Open Sans" panose="020B0606030504020204" pitchFamily="34" charset="0"/>
              </a:rPr>
              <a:t>تقسيم قيمة نفقات الاستهلاك الغذائي خلال شهر واحد على مجموع قيمة نفقات الاستهلاك الغذائي وقيمة نفقات الاستهلاك غير الغذائي خلال شهر واحد أيضاً.</a:t>
            </a:r>
          </a:p>
          <a:p>
            <a:pPr marL="457200" indent="-457200" algn="r" rtl="1">
              <a:buFont typeface="+mj-lt"/>
              <a:buAutoNum type="arabicPeriod"/>
            </a:pPr>
            <a:r>
              <a:rPr lang="ar-LB" sz="2000" dirty="0">
                <a:effectLst/>
                <a:latin typeface="Open Sans" panose="020B0606030504020204" pitchFamily="34" charset="0"/>
                <a:ea typeface="Open Sans" panose="020B0606030504020204" pitchFamily="34" charset="0"/>
                <a:cs typeface="Open Sans" panose="020B0606030504020204" pitchFamily="34" charset="0"/>
              </a:rPr>
              <a:t>تطبيق العتبات الرقمية الموضحة في الجدول في الشريحة التالية.</a:t>
            </a:r>
            <a:endParaRPr lang="en-US" sz="2000" spc="60" dirty="0">
              <a:latin typeface="Open Sans" charset="0"/>
              <a:ea typeface="Open Sans" charset="0"/>
              <a:cs typeface="Open Sans" charset="0"/>
            </a:endParaRPr>
          </a:p>
        </p:txBody>
      </p:sp>
    </p:spTree>
    <p:extLst>
      <p:ext uri="{BB962C8B-B14F-4D97-AF65-F5344CB8AC3E}">
        <p14:creationId xmlns:p14="http://schemas.microsoft.com/office/powerpoint/2010/main" val="1886765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مؤشر الانفاق على الغذاء</a:t>
            </a:r>
            <a:r>
              <a:rPr lang="en-US" sz="3600" kern="1400" spc="230" dirty="0">
                <a:solidFill>
                  <a:schemeClr val="tx1"/>
                </a:solidFill>
                <a:latin typeface="HALDEN SOLID" pitchFamily="2" charset="0"/>
              </a:rPr>
              <a:t>FES </a:t>
            </a:r>
            <a:endParaRPr lang="en-GB" sz="360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7970CDD-0E3D-119D-37C6-EC8DD36A67B1}"/>
              </a:ext>
            </a:extLst>
          </p:cNvPr>
          <p:cNvSpPr txBox="1"/>
          <p:nvPr/>
        </p:nvSpPr>
        <p:spPr>
          <a:xfrm>
            <a:off x="1513564" y="1551835"/>
            <a:ext cx="10255619" cy="1015663"/>
          </a:xfrm>
          <a:prstGeom prst="rect">
            <a:avLst/>
          </a:prstGeom>
          <a:noFill/>
        </p:spPr>
        <p:txBody>
          <a:bodyPr wrap="square">
            <a:spAutoFit/>
          </a:bodyPr>
          <a:lstStyle/>
          <a:p>
            <a:pPr algn="r" rtl="1"/>
            <a:r>
              <a:rPr lang="ar-LB" sz="2000" spc="60" dirty="0">
                <a:latin typeface="Open Sans" charset="0"/>
                <a:ea typeface="Open Sans" charset="0"/>
                <a:cs typeface="Open Sans" charset="0"/>
              </a:rPr>
              <a:t>استناداً لقيمة المتغير </a:t>
            </a:r>
            <a:r>
              <a:rPr lang="en-US" sz="2000" spc="60" dirty="0">
                <a:latin typeface="Open Sans" charset="0"/>
                <a:ea typeface="Open Sans" charset="0"/>
                <a:cs typeface="Open Sans" charset="0"/>
              </a:rPr>
              <a:t>FES</a:t>
            </a:r>
            <a:r>
              <a:rPr lang="ar-LB" sz="2000" spc="60" dirty="0">
                <a:latin typeface="Open Sans" charset="0"/>
                <a:ea typeface="Open Sans" charset="0"/>
                <a:cs typeface="Open Sans" charset="0"/>
              </a:rPr>
              <a:t>, يجب تكوين متغير جديد بحيث يتم اعطاؤه قيم رقمية بين 1 و4 حسب الجدول أدناه: </a:t>
            </a:r>
            <a:endParaRPr lang="en-US" sz="2000" spc="60" dirty="0">
              <a:latin typeface="Open Sans" charset="0"/>
              <a:ea typeface="Open Sans" charset="0"/>
              <a:cs typeface="Open Sans" charset="0"/>
            </a:endParaRPr>
          </a:p>
          <a:p>
            <a:pPr algn="r" rtl="1"/>
            <a:endParaRPr lang="en-US" sz="2000" spc="60" dirty="0">
              <a:latin typeface="Open Sans" charset="0"/>
              <a:ea typeface="Open Sans" charset="0"/>
              <a:cs typeface="Open Sans" charset="0"/>
            </a:endParaRPr>
          </a:p>
          <a:p>
            <a:pPr algn="r" rtl="1"/>
            <a:endParaRPr lang="en-US" sz="2000" spc="60" dirty="0">
              <a:latin typeface="Open Sans" charset="0"/>
              <a:ea typeface="Open Sans" charset="0"/>
              <a:cs typeface="Open Sans" charset="0"/>
            </a:endParaRPr>
          </a:p>
        </p:txBody>
      </p:sp>
      <p:pic>
        <p:nvPicPr>
          <p:cNvPr id="5" name="Picture 4">
            <a:extLst>
              <a:ext uri="{FF2B5EF4-FFF2-40B4-BE49-F238E27FC236}">
                <a16:creationId xmlns:a16="http://schemas.microsoft.com/office/drawing/2014/main" id="{04433680-DB88-3CE3-2001-66667F8FFAE8}"/>
              </a:ext>
            </a:extLst>
          </p:cNvPr>
          <p:cNvPicPr>
            <a:picLocks noChangeAspect="1"/>
          </p:cNvPicPr>
          <p:nvPr/>
        </p:nvPicPr>
        <p:blipFill>
          <a:blip r:embed="rId3"/>
          <a:stretch>
            <a:fillRect/>
          </a:stretch>
        </p:blipFill>
        <p:spPr>
          <a:xfrm>
            <a:off x="3061746" y="3962096"/>
            <a:ext cx="1175631" cy="906915"/>
          </a:xfrm>
          <a:prstGeom prst="rect">
            <a:avLst/>
          </a:prstGeom>
        </p:spPr>
      </p:pic>
      <p:graphicFrame>
        <p:nvGraphicFramePr>
          <p:cNvPr id="2" name="Table 4">
            <a:extLst>
              <a:ext uri="{FF2B5EF4-FFF2-40B4-BE49-F238E27FC236}">
                <a16:creationId xmlns:a16="http://schemas.microsoft.com/office/drawing/2014/main" id="{46BFB195-036F-BBCA-EA43-A274F96BFADC}"/>
              </a:ext>
            </a:extLst>
          </p:cNvPr>
          <p:cNvGraphicFramePr>
            <a:graphicFrameLocks noGrp="1"/>
          </p:cNvGraphicFramePr>
          <p:nvPr>
            <p:extLst>
              <p:ext uri="{D42A27DB-BD31-4B8C-83A1-F6EECF244321}">
                <p14:modId xmlns:p14="http://schemas.microsoft.com/office/powerpoint/2010/main" val="1253910714"/>
              </p:ext>
            </p:extLst>
          </p:nvPr>
        </p:nvGraphicFramePr>
        <p:xfrm>
          <a:off x="1022620" y="2983528"/>
          <a:ext cx="10146759" cy="1989423"/>
        </p:xfrm>
        <a:graphic>
          <a:graphicData uri="http://schemas.openxmlformats.org/drawingml/2006/table">
            <a:tbl>
              <a:tblPr firstRow="1" bandRow="1">
                <a:tableStyleId>{5C22544A-7EE6-4342-B048-85BDC9FD1C3A}</a:tableStyleId>
              </a:tblPr>
              <a:tblGrid>
                <a:gridCol w="1449537">
                  <a:extLst>
                    <a:ext uri="{9D8B030D-6E8A-4147-A177-3AD203B41FA5}">
                      <a16:colId xmlns:a16="http://schemas.microsoft.com/office/drawing/2014/main" val="453322069"/>
                    </a:ext>
                  </a:extLst>
                </a:gridCol>
                <a:gridCol w="1449537">
                  <a:extLst>
                    <a:ext uri="{9D8B030D-6E8A-4147-A177-3AD203B41FA5}">
                      <a16:colId xmlns:a16="http://schemas.microsoft.com/office/drawing/2014/main" val="1923429993"/>
                    </a:ext>
                  </a:extLst>
                </a:gridCol>
                <a:gridCol w="1449537">
                  <a:extLst>
                    <a:ext uri="{9D8B030D-6E8A-4147-A177-3AD203B41FA5}">
                      <a16:colId xmlns:a16="http://schemas.microsoft.com/office/drawing/2014/main" val="729639254"/>
                    </a:ext>
                  </a:extLst>
                </a:gridCol>
                <a:gridCol w="1449537">
                  <a:extLst>
                    <a:ext uri="{9D8B030D-6E8A-4147-A177-3AD203B41FA5}">
                      <a16:colId xmlns:a16="http://schemas.microsoft.com/office/drawing/2014/main" val="344628070"/>
                    </a:ext>
                  </a:extLst>
                </a:gridCol>
                <a:gridCol w="1449537">
                  <a:extLst>
                    <a:ext uri="{9D8B030D-6E8A-4147-A177-3AD203B41FA5}">
                      <a16:colId xmlns:a16="http://schemas.microsoft.com/office/drawing/2014/main" val="332673572"/>
                    </a:ext>
                  </a:extLst>
                </a:gridCol>
                <a:gridCol w="1449537">
                  <a:extLst>
                    <a:ext uri="{9D8B030D-6E8A-4147-A177-3AD203B41FA5}">
                      <a16:colId xmlns:a16="http://schemas.microsoft.com/office/drawing/2014/main" val="1442437392"/>
                    </a:ext>
                  </a:extLst>
                </a:gridCol>
                <a:gridCol w="1449537">
                  <a:extLst>
                    <a:ext uri="{9D8B030D-6E8A-4147-A177-3AD203B41FA5}">
                      <a16:colId xmlns:a16="http://schemas.microsoft.com/office/drawing/2014/main" val="1320628370"/>
                    </a:ext>
                  </a:extLst>
                </a:gridCol>
              </a:tblGrid>
              <a:tr h="496423">
                <a:tc gridSpan="2">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المجال</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المؤشر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 بشكل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هش</a:t>
                      </a:r>
                      <a:endPar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معتدل</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شديد</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257903">
                <a:tc>
                  <a:txBody>
                    <a:bodyPr/>
                    <a:lstStyle/>
                    <a:p>
                      <a:pPr algn="ctr" rtl="1"/>
                      <a:r>
                        <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القدرة على التأقلم</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الهشاشة الاقتصادية</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مؤشر الانفاق على الغذاء</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&lt; 50%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50% - &lt;65%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65% - &lt;75%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&gt;= 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bl>
          </a:graphicData>
        </a:graphic>
      </p:graphicFrame>
    </p:spTree>
    <p:extLst>
      <p:ext uri="{BB962C8B-B14F-4D97-AF65-F5344CB8AC3E}">
        <p14:creationId xmlns:p14="http://schemas.microsoft.com/office/powerpoint/2010/main" val="1283816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3234089" y="2772165"/>
            <a:ext cx="8397254"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a:lnSpc>
                <a:spcPts val="3920"/>
              </a:lnSpc>
            </a:pPr>
            <a:r>
              <a:rPr lang="ar-AE" sz="4400" dirty="0">
                <a:solidFill>
                  <a:srgbClr val="FFFFFE"/>
                </a:solidFill>
                <a:latin typeface="Open Sans" pitchFamily="2" charset="0"/>
                <a:ea typeface="Open Sans" pitchFamily="2" charset="0"/>
                <a:cs typeface="Open Sans" pitchFamily="2" charset="0"/>
              </a:rPr>
              <a:t>القدرة على </a:t>
            </a:r>
            <a:r>
              <a:rPr lang="ar-LB" sz="4400" dirty="0">
                <a:solidFill>
                  <a:srgbClr val="FFFFFE"/>
                </a:solidFill>
                <a:latin typeface="Open Sans" pitchFamily="2" charset="0"/>
                <a:ea typeface="Open Sans" pitchFamily="2" charset="0"/>
                <a:cs typeface="Open Sans" pitchFamily="2" charset="0"/>
              </a:rPr>
              <a:t>التأقلم</a:t>
            </a:r>
            <a:endParaRPr lang="ar-AE" sz="4400" dirty="0">
              <a:solidFill>
                <a:srgbClr val="FFFFFE"/>
              </a:solidFill>
              <a:latin typeface="Open Sans" pitchFamily="2" charset="0"/>
              <a:ea typeface="Open Sans" pitchFamily="2" charset="0"/>
              <a:cs typeface="Open Sans" pitchFamily="2" charset="0"/>
            </a:endParaRPr>
          </a:p>
          <a:p>
            <a:pPr>
              <a:lnSpc>
                <a:spcPts val="3920"/>
              </a:lnSpc>
            </a:pPr>
            <a:endParaRPr lang="ar-LB" sz="3600" b="0" dirty="0">
              <a:solidFill>
                <a:srgbClr val="FFFFFE"/>
              </a:solidFill>
              <a:latin typeface="Open Sans Extrabold"/>
              <a:ea typeface="Open Sans Extrabold"/>
              <a:cs typeface="Open Sans Extrabold"/>
            </a:endParaRPr>
          </a:p>
          <a:p>
            <a:pPr marL="742950" indent="-742950" algn="r" rtl="1">
              <a:lnSpc>
                <a:spcPts val="3920"/>
              </a:lnSpc>
              <a:buFont typeface="+mj-lt"/>
              <a:buAutoNum type="arabicPeriod" startAt="2"/>
            </a:pPr>
            <a:r>
              <a:rPr lang="ar-LB" sz="3600" b="0" dirty="0">
                <a:solidFill>
                  <a:srgbClr val="FFFFFE"/>
                </a:solidFill>
                <a:latin typeface="Open Sans Extrabold"/>
                <a:ea typeface="Open Sans Extrabold"/>
                <a:cs typeface="Open Sans Extrabold"/>
              </a:rPr>
              <a:t>مؤشر استراتيجيات التأقلم مع سبل العيش </a:t>
            </a:r>
            <a:r>
              <a:rPr lang="en-US" sz="3600" b="0" dirty="0">
                <a:solidFill>
                  <a:srgbClr val="FFFFFE"/>
                </a:solidFill>
                <a:latin typeface="Open Sans Extrabold"/>
                <a:ea typeface="Open Sans Extrabold"/>
                <a:cs typeface="Open Sans Extrabold"/>
              </a:rPr>
              <a:t>LCS-FS</a:t>
            </a:r>
          </a:p>
        </p:txBody>
      </p:sp>
    </p:spTree>
    <p:extLst>
      <p:ext uri="{BB962C8B-B14F-4D97-AF65-F5344CB8AC3E}">
        <p14:creationId xmlns:p14="http://schemas.microsoft.com/office/powerpoint/2010/main" val="328226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923503"/>
            <a:ext cx="11052000" cy="4100053"/>
          </a:xfrm>
        </p:spPr>
        <p:txBody>
          <a:bodyPr vert="horz" lIns="91440" tIns="45720" rIns="91440" bIns="45720" rtlCol="0" anchor="t">
            <a:noAutofit/>
          </a:bodyPr>
          <a:lstStyle/>
          <a:p>
            <a:pPr algn="r" rtl="1">
              <a:buFont typeface="Wingdings" panose="05000000000000000000" pitchFamily="2" charset="2"/>
              <a:buChar char="v"/>
            </a:pPr>
            <a:r>
              <a:rPr lang="ar-LB" sz="2200" spc="60" dirty="0">
                <a:latin typeface="Open Sans"/>
                <a:ea typeface="Open Sans"/>
                <a:cs typeface="Open Sans"/>
              </a:rPr>
              <a:t>يقيس مدى تطبيق الأسر لاستراتيجيات التأقلم مع سبل العيش كاستجابة لنقص الغذاء (أو المال لشراء الغذاء) خلال الثلاثين يومًا الماضية قبل</a:t>
            </a:r>
            <a:r>
              <a:rPr lang="ar-SY" sz="2200" spc="60" dirty="0">
                <a:latin typeface="Open Sans"/>
                <a:ea typeface="Open Sans"/>
                <a:cs typeface="Open Sans"/>
              </a:rPr>
              <a:t> </a:t>
            </a:r>
            <a:r>
              <a:rPr lang="ar-LB" sz="2200" spc="60" dirty="0">
                <a:latin typeface="Open Sans"/>
                <a:ea typeface="Open Sans"/>
                <a:cs typeface="Open Sans"/>
              </a:rPr>
              <a:t>اجراء المسح. يتضمن ذلك تعديلًا طويل الأمد لأنماط كسب الدخل أو إنتاج الغذاء والاستجابة لمرة واحدة مثل بيع الأصول بسبب نقص الغذاء.</a:t>
            </a:r>
          </a:p>
          <a:p>
            <a:pPr algn="r" rtl="1">
              <a:buFont typeface="Wingdings" panose="05000000000000000000" pitchFamily="2" charset="2"/>
              <a:buChar char="v"/>
            </a:pPr>
            <a:endParaRPr lang="en-US" sz="2200" spc="60" dirty="0"/>
          </a:p>
          <a:p>
            <a:pPr algn="r" rtl="1">
              <a:buFont typeface="Wingdings" panose="05000000000000000000" pitchFamily="2" charset="2"/>
              <a:buChar char="v"/>
            </a:pPr>
            <a:r>
              <a:rPr lang="ar-LB" sz="2200" spc="60" dirty="0">
                <a:latin typeface="Open Sans"/>
                <a:ea typeface="Open Sans"/>
                <a:cs typeface="Open Sans"/>
              </a:rPr>
              <a:t>بينما يعكس مؤشر استهلاك الغذاء ومؤشر استراتيجيات التأقلم المخفضة الوضع الحالي للأمن الغذائي ويشملان فقط السلوكيات المتعلقة بالغذاء (مثل تقليل عدد/حجم الوجبات)، فإن مؤشر استراتيجيات التأقلم مع سبل العيش  يساعد على تقييم استراتيجيات التأقلم طويلة الأمد للأسر وقدراتها الإنتاجية وتأثيرها المستقبلي على الوصول إلى الغذاء.</a:t>
            </a: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ما هو مؤشر استراتيجيات التأقلم مع سبل العيش </a:t>
            </a:r>
            <a:r>
              <a:rPr lang="en-US" sz="3600" kern="1400" spc="230" dirty="0">
                <a:solidFill>
                  <a:schemeClr val="tx1"/>
                </a:solidFill>
                <a:latin typeface="HALDEN SOLID" pitchFamily="2" charset="0"/>
              </a:rPr>
              <a:t>LCS-FS</a:t>
            </a:r>
            <a:r>
              <a:rPr lang="ar-LB" sz="3600" kern="1400" spc="230" dirty="0">
                <a:solidFill>
                  <a:schemeClr val="tx1"/>
                </a:solidFill>
                <a:latin typeface="HALDEN SOLID" pitchFamily="2" charset="0"/>
              </a:rPr>
              <a:t>؟</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1836966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تصنيف الأسر في </a:t>
            </a:r>
            <a:r>
              <a:rPr lang="en-US" sz="3600" kern="1400" spc="230" dirty="0">
                <a:solidFill>
                  <a:schemeClr val="tx1"/>
                </a:solidFill>
                <a:latin typeface="HALDEN SOLID" pitchFamily="2" charset="0"/>
              </a:rPr>
              <a:t>LCS-FS</a:t>
            </a:r>
            <a:endParaRPr lang="en-GB" sz="3600" kern="1400" spc="230" dirty="0">
              <a:solidFill>
                <a:schemeClr val="tx1"/>
              </a:solidFill>
              <a:latin typeface="HALDEN SOLID" pitchFamily="2" charset="0"/>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0" y="1658618"/>
            <a:ext cx="8477065" cy="701731"/>
          </a:xfrm>
          <a:prstGeom prst="rect">
            <a:avLst/>
          </a:prstGeom>
          <a:noFill/>
        </p:spPr>
        <p:txBody>
          <a:bodyPr wrap="square">
            <a:spAutoFit/>
          </a:bodyPr>
          <a:lstStyle/>
          <a:p>
            <a:pPr algn="r" rtl="1">
              <a:lnSpc>
                <a:spcPct val="90000"/>
              </a:lnSpc>
              <a:spcBef>
                <a:spcPts val="1000"/>
              </a:spcBef>
            </a:pPr>
            <a:r>
              <a:rPr lang="ar-LB" sz="2000" spc="60" dirty="0">
                <a:latin typeface="Open Sans" charset="0"/>
                <a:ea typeface="Open Sans" charset="0"/>
                <a:cs typeface="Open Sans" charset="0"/>
              </a:rPr>
              <a:t>إذا اعتمدت الأسرة على </a:t>
            </a:r>
            <a:r>
              <a:rPr lang="ar-LB" sz="2000" b="1" spc="60" dirty="0">
                <a:latin typeface="Open Sans" charset="0"/>
                <a:ea typeface="Open Sans" charset="0"/>
                <a:cs typeface="Open Sans" charset="0"/>
              </a:rPr>
              <a:t>استراتيجية </a:t>
            </a:r>
            <a:r>
              <a:rPr lang="ar-LB" sz="2400" b="1" spc="60" dirty="0">
                <a:latin typeface="Open Sans" charset="0"/>
                <a:ea typeface="Open Sans" charset="0"/>
                <a:cs typeface="Open Sans" charset="0"/>
              </a:rPr>
              <a:t>توتر</a:t>
            </a:r>
            <a:r>
              <a:rPr lang="ar-LB" sz="2000" b="1" spc="60" dirty="0">
                <a:latin typeface="Open Sans" charset="0"/>
                <a:ea typeface="Open Sans" charset="0"/>
                <a:cs typeface="Open Sans" charset="0"/>
              </a:rPr>
              <a:t> واحدة أو أكثر</a:t>
            </a:r>
            <a:r>
              <a:rPr lang="ar-LB" sz="2000" spc="60" dirty="0">
                <a:latin typeface="Open Sans" charset="0"/>
                <a:ea typeface="Open Sans" charset="0"/>
                <a:cs typeface="Open Sans" charset="0"/>
              </a:rPr>
              <a:t> في الـ30 يومًا الماضية أو استنفذت هذه الاستراتيجية(ات) خلال الـ12 شهرًا السابقة</a:t>
            </a:r>
            <a:endParaRPr lang="en-US" sz="2000" spc="60" dirty="0">
              <a:latin typeface="Open Sans" charset="0"/>
              <a:ea typeface="Open Sans" charset="0"/>
              <a:cs typeface="Open Sans" charset="0"/>
            </a:endParaRPr>
          </a:p>
        </p:txBody>
      </p:sp>
      <p:sp>
        <p:nvSpPr>
          <p:cNvPr id="2" name="TextBox 1">
            <a:extLst>
              <a:ext uri="{FF2B5EF4-FFF2-40B4-BE49-F238E27FC236}">
                <a16:creationId xmlns:a16="http://schemas.microsoft.com/office/drawing/2014/main" id="{88C38D19-A9CC-4E61-8A8E-C504FCB1761B}"/>
              </a:ext>
            </a:extLst>
          </p:cNvPr>
          <p:cNvSpPr txBox="1"/>
          <p:nvPr/>
        </p:nvSpPr>
        <p:spPr>
          <a:xfrm>
            <a:off x="1124133" y="2877949"/>
            <a:ext cx="8168721" cy="701731"/>
          </a:xfrm>
          <a:prstGeom prst="rect">
            <a:avLst/>
          </a:prstGeom>
          <a:noFill/>
        </p:spPr>
        <p:txBody>
          <a:bodyPr wrap="square">
            <a:spAutoFit/>
          </a:bodyPr>
          <a:lstStyle/>
          <a:p>
            <a:pPr algn="r" rtl="1">
              <a:lnSpc>
                <a:spcPct val="90000"/>
              </a:lnSpc>
              <a:spcBef>
                <a:spcPts val="1000"/>
              </a:spcBef>
            </a:pPr>
            <a:r>
              <a:rPr lang="ar-LB" sz="2000" spc="60" dirty="0">
                <a:latin typeface="Open Sans" charset="0"/>
                <a:ea typeface="Open Sans" charset="0"/>
                <a:cs typeface="Open Sans" charset="0"/>
              </a:rPr>
              <a:t>إذا اعتمدت الأسرة على </a:t>
            </a:r>
            <a:r>
              <a:rPr lang="ar-LB" sz="2000" b="1" spc="60" dirty="0">
                <a:latin typeface="Open Sans" charset="0"/>
                <a:ea typeface="Open Sans" charset="0"/>
                <a:cs typeface="Open Sans" charset="0"/>
              </a:rPr>
              <a:t>استراتيجية </a:t>
            </a:r>
            <a:r>
              <a:rPr lang="ar-LB" sz="2400" b="1" spc="60" dirty="0">
                <a:latin typeface="Open Sans" charset="0"/>
                <a:ea typeface="Open Sans" charset="0"/>
                <a:cs typeface="Open Sans" charset="0"/>
              </a:rPr>
              <a:t>ازمات</a:t>
            </a:r>
            <a:r>
              <a:rPr lang="ar-LB" sz="2000" b="1" spc="60" dirty="0">
                <a:latin typeface="Open Sans" charset="0"/>
                <a:ea typeface="Open Sans" charset="0"/>
                <a:cs typeface="Open Sans" charset="0"/>
              </a:rPr>
              <a:t> واحدة أو أكثر</a:t>
            </a:r>
            <a:r>
              <a:rPr lang="ar-LB" sz="2000" spc="60" dirty="0">
                <a:latin typeface="Open Sans" charset="0"/>
                <a:ea typeface="Open Sans" charset="0"/>
                <a:cs typeface="Open Sans" charset="0"/>
              </a:rPr>
              <a:t> في الـ30 يومًا الماضية أو استنفذت هذه الاستراتيجية(ات) خلال الـ12 شهرًا السابقة</a:t>
            </a:r>
            <a:endParaRPr lang="en-US" sz="2000" spc="60" dirty="0">
              <a:latin typeface="Open Sans" charset="0"/>
              <a:ea typeface="Open Sans" charset="0"/>
              <a:cs typeface="Open Sans" charset="0"/>
            </a:endParaRPr>
          </a:p>
        </p:txBody>
      </p:sp>
      <p:sp>
        <p:nvSpPr>
          <p:cNvPr id="3" name="TextBox 2">
            <a:extLst>
              <a:ext uri="{FF2B5EF4-FFF2-40B4-BE49-F238E27FC236}">
                <a16:creationId xmlns:a16="http://schemas.microsoft.com/office/drawing/2014/main" id="{CAF45603-21B3-314C-6118-8D176AB09249}"/>
              </a:ext>
            </a:extLst>
          </p:cNvPr>
          <p:cNvSpPr txBox="1"/>
          <p:nvPr/>
        </p:nvSpPr>
        <p:spPr>
          <a:xfrm>
            <a:off x="815790" y="4146390"/>
            <a:ext cx="8477064" cy="701731"/>
          </a:xfrm>
          <a:prstGeom prst="rect">
            <a:avLst/>
          </a:prstGeom>
          <a:noFill/>
        </p:spPr>
        <p:txBody>
          <a:bodyPr wrap="square">
            <a:spAutoFit/>
          </a:bodyPr>
          <a:lstStyle/>
          <a:p>
            <a:pPr algn="r" rtl="1">
              <a:lnSpc>
                <a:spcPct val="90000"/>
              </a:lnSpc>
              <a:spcBef>
                <a:spcPts val="1000"/>
              </a:spcBef>
            </a:pPr>
            <a:r>
              <a:rPr lang="ar-LB" sz="2000" spc="60" dirty="0">
                <a:latin typeface="Open Sans" charset="0"/>
                <a:ea typeface="Open Sans" charset="0"/>
                <a:cs typeface="Open Sans" charset="0"/>
              </a:rPr>
              <a:t>إذا اعتمدت الأسرة على </a:t>
            </a:r>
            <a:r>
              <a:rPr lang="ar-LB" sz="2000" b="1" spc="60" dirty="0">
                <a:latin typeface="Open Sans" charset="0"/>
                <a:ea typeface="Open Sans" charset="0"/>
                <a:cs typeface="Open Sans" charset="0"/>
              </a:rPr>
              <a:t>استراتيجية </a:t>
            </a:r>
            <a:r>
              <a:rPr lang="ar-LB" sz="2400" b="1" spc="60" dirty="0">
                <a:latin typeface="Open Sans" charset="0"/>
                <a:ea typeface="Open Sans" charset="0"/>
                <a:cs typeface="Open Sans" charset="0"/>
              </a:rPr>
              <a:t>طوارئ</a:t>
            </a:r>
            <a:r>
              <a:rPr lang="ar-LB" sz="2000" b="1" spc="60" dirty="0">
                <a:latin typeface="Open Sans" charset="0"/>
                <a:ea typeface="Open Sans" charset="0"/>
                <a:cs typeface="Open Sans" charset="0"/>
              </a:rPr>
              <a:t> واحدة أو أكثر</a:t>
            </a:r>
            <a:r>
              <a:rPr lang="ar-LB" sz="2000" spc="60" dirty="0">
                <a:latin typeface="Open Sans" charset="0"/>
                <a:ea typeface="Open Sans" charset="0"/>
                <a:cs typeface="Open Sans" charset="0"/>
              </a:rPr>
              <a:t> في الـ30 يومًا الماضية أو استنفذت هذه الاستراتيجية(ات) خلال الـ12 شهرًا السابقة</a:t>
            </a:r>
            <a:endParaRPr lang="en-US" sz="2000" spc="60" dirty="0">
              <a:latin typeface="Open Sans" charset="0"/>
              <a:ea typeface="Open Sans" charset="0"/>
              <a:cs typeface="Open Sans" charset="0"/>
            </a:endParaRPr>
          </a:p>
        </p:txBody>
      </p:sp>
      <p:sp>
        <p:nvSpPr>
          <p:cNvPr id="4" name="TextBox 5">
            <a:extLst>
              <a:ext uri="{FF2B5EF4-FFF2-40B4-BE49-F238E27FC236}">
                <a16:creationId xmlns:a16="http://schemas.microsoft.com/office/drawing/2014/main" id="{FE6072B8-0635-29DF-AC83-9A0EA8F5F887}"/>
              </a:ext>
            </a:extLst>
          </p:cNvPr>
          <p:cNvSpPr txBox="1"/>
          <p:nvPr/>
        </p:nvSpPr>
        <p:spPr>
          <a:xfrm>
            <a:off x="9688961" y="1640744"/>
            <a:ext cx="1687248" cy="758385"/>
          </a:xfrm>
          <a:prstGeom prst="rect">
            <a:avLst/>
          </a:prstGeom>
          <a:solidFill>
            <a:srgbClr val="FFC000">
              <a:lumMod val="60000"/>
              <a:lumOff val="40000"/>
            </a:srgbClr>
          </a:solidFill>
        </p:spPr>
        <p:txBody>
          <a:bodyPr wrap="square" rtlCol="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sz="16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الأسرة تطبق استراتيجيات</a:t>
            </a:r>
          </a:p>
          <a:p>
            <a:pPr marL="0" marR="0" lvl="0" indent="0" algn="ctr" defTabSz="914400" rtl="1" eaLnBrk="1" fontAlgn="auto" latinLnBrk="0" hangingPunct="1">
              <a:lnSpc>
                <a:spcPct val="100000"/>
              </a:lnSpc>
              <a:spcBef>
                <a:spcPts val="0"/>
              </a:spcBef>
              <a:spcAft>
                <a:spcPts val="0"/>
              </a:spcAft>
              <a:buClrTx/>
              <a:buSzTx/>
              <a:buFontTx/>
              <a:buNone/>
              <a:tabLst/>
              <a:defRPr/>
            </a:pPr>
            <a:r>
              <a:rPr lang="ar-LB" sz="16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"التوتر"</a:t>
            </a:r>
            <a:endParaRPr kumimoji="0" lang="en-US" sz="16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5">
            <a:extLst>
              <a:ext uri="{FF2B5EF4-FFF2-40B4-BE49-F238E27FC236}">
                <a16:creationId xmlns:a16="http://schemas.microsoft.com/office/drawing/2014/main" id="{91B4C8EE-C2C7-119F-DD79-484F843D69AA}"/>
              </a:ext>
            </a:extLst>
          </p:cNvPr>
          <p:cNvSpPr txBox="1"/>
          <p:nvPr/>
        </p:nvSpPr>
        <p:spPr>
          <a:xfrm>
            <a:off x="9688961" y="2877949"/>
            <a:ext cx="1687248" cy="758385"/>
          </a:xfrm>
          <a:prstGeom prst="rect">
            <a:avLst/>
          </a:prstGeom>
          <a:solidFill>
            <a:srgbClr val="F4B183"/>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16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الأسرة تطبق استراتيجيات</a:t>
            </a:r>
          </a:p>
          <a:p>
            <a:pPr marL="0" marR="0" lvl="0" indent="0" algn="ctr" defTabSz="914400" rtl="1" eaLnBrk="1" fontAlgn="auto" latinLnBrk="0" hangingPunct="1">
              <a:lnSpc>
                <a:spcPct val="100000"/>
              </a:lnSpc>
              <a:spcBef>
                <a:spcPts val="0"/>
              </a:spcBef>
              <a:spcAft>
                <a:spcPts val="0"/>
              </a:spcAft>
              <a:buClrTx/>
              <a:buSzTx/>
              <a:buFontTx/>
              <a:buNone/>
              <a:tabLst/>
              <a:defRPr/>
            </a:pPr>
            <a:r>
              <a:rPr lang="ar-LB" sz="16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"الأزمات"</a:t>
            </a:r>
            <a:endParaRPr kumimoji="0" lang="en-US" sz="16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5">
            <a:extLst>
              <a:ext uri="{FF2B5EF4-FFF2-40B4-BE49-F238E27FC236}">
                <a16:creationId xmlns:a16="http://schemas.microsoft.com/office/drawing/2014/main" id="{F96F7253-DEBC-51D6-093F-B7B62645CEA6}"/>
              </a:ext>
            </a:extLst>
          </p:cNvPr>
          <p:cNvSpPr txBox="1"/>
          <p:nvPr/>
        </p:nvSpPr>
        <p:spPr>
          <a:xfrm>
            <a:off x="9688961" y="4082989"/>
            <a:ext cx="1687248" cy="986731"/>
          </a:xfrm>
          <a:prstGeom prst="rect">
            <a:avLst/>
          </a:prstGeom>
          <a:solidFill>
            <a:srgbClr val="C0000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b="1" i="0" u="none" strike="noStrike" kern="0" cap="none" spc="0" normalizeH="0" baseline="0" noProof="0" dirty="0">
                <a:ln>
                  <a:noFill/>
                </a:ln>
                <a:solidFill>
                  <a:srgbClr val="FFFFFF"/>
                </a:solidFill>
                <a:effectLst/>
                <a:uLnTx/>
                <a:uFillTx/>
                <a:latin typeface="Open Sans" panose="020B0606030504020204" pitchFamily="34" charset="0"/>
                <a:ea typeface="Calibri" panose="020F0502020204030204" pitchFamily="34" charset="0"/>
                <a:cs typeface="Arial" panose="020B0604020202020204" pitchFamily="34" charset="0"/>
              </a:rPr>
              <a:t>الأسرة تطبق استراتيجيات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b="1" i="0" u="none" strike="noStrike" kern="0" cap="none" spc="0" normalizeH="0" baseline="0" noProof="0" dirty="0">
                <a:ln>
                  <a:noFill/>
                </a:ln>
                <a:solidFill>
                  <a:srgbClr val="FFFFFF"/>
                </a:solidFill>
                <a:effectLst/>
                <a:uLnTx/>
                <a:uFillTx/>
                <a:latin typeface="Open Sans" panose="020B0606030504020204" pitchFamily="34" charset="0"/>
                <a:ea typeface="Calibri" panose="020F0502020204030204" pitchFamily="34" charset="0"/>
                <a:cs typeface="Arial" panose="020B0604020202020204" pitchFamily="34" charset="0"/>
              </a:rPr>
              <a:t>"الطوارئ"</a:t>
            </a:r>
          </a:p>
        </p:txBody>
      </p:sp>
      <p:cxnSp>
        <p:nvCxnSpPr>
          <p:cNvPr id="10" name="Straight Arrow Connector 9">
            <a:extLst>
              <a:ext uri="{FF2B5EF4-FFF2-40B4-BE49-F238E27FC236}">
                <a16:creationId xmlns:a16="http://schemas.microsoft.com/office/drawing/2014/main" id="{A22BC186-D106-33D7-0B7B-48D5819B435B}"/>
              </a:ext>
            </a:extLst>
          </p:cNvPr>
          <p:cNvCxnSpPr>
            <a:cxnSpLocks/>
            <a:stCxn id="4" idx="2"/>
          </p:cNvCxnSpPr>
          <p:nvPr/>
        </p:nvCxnSpPr>
        <p:spPr>
          <a:xfrm>
            <a:off x="10532585" y="2399129"/>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F43E232-4471-8596-9828-2F952872254E}"/>
              </a:ext>
            </a:extLst>
          </p:cNvPr>
          <p:cNvCxnSpPr/>
          <p:nvPr/>
        </p:nvCxnSpPr>
        <p:spPr>
          <a:xfrm>
            <a:off x="10532585" y="3636334"/>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0" end="0"/>
                                            </p:txEl>
                                          </p:spTgt>
                                        </p:tgtEl>
                                        <p:attrNameLst>
                                          <p:attrName>style.color</p:attrName>
                                        </p:attrNameLst>
                                      </p:cBhvr>
                                      <p:to>
                                        <a:srgbClr val="DD490E"/>
                                      </p:to>
                                    </p:animClr>
                                    <p:animClr clrSpc="rgb" dir="cw">
                                      <p:cBhvr>
                                        <p:cTn id="14" dur="500" fill="hold"/>
                                        <p:tgtEl>
                                          <p:spTgt spid="2">
                                            <p:txEl>
                                              <p:pRg st="0" end="0"/>
                                            </p:txEl>
                                          </p:spTgt>
                                        </p:tgtEl>
                                        <p:attrNameLst>
                                          <p:attrName>fillcolor</p:attrName>
                                        </p:attrNameLst>
                                      </p:cBhvr>
                                      <p:to>
                                        <a:srgbClr val="DD490E"/>
                                      </p:to>
                                    </p:animClr>
                                    <p:set>
                                      <p:cBhvr>
                                        <p:cTn id="15" dur="500" fill="hold"/>
                                        <p:tgtEl>
                                          <p:spTgt spid="2">
                                            <p:txEl>
                                              <p:pRg st="0" end="0"/>
                                            </p:txEl>
                                          </p:spTgt>
                                        </p:tgtEl>
                                        <p:attrNameLst>
                                          <p:attrName>fill.type</p:attrName>
                                        </p:attrNameLst>
                                      </p:cBhvr>
                                      <p:to>
                                        <p:strVal val="solid"/>
                                      </p:to>
                                    </p:set>
                                    <p:set>
                                      <p:cBhvr>
                                        <p:cTn id="16" dur="500" fill="hold"/>
                                        <p:tgtEl>
                                          <p:spTgt spid="2">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0" end="0"/>
                                            </p:txEl>
                                          </p:spTgt>
                                        </p:tgtEl>
                                        <p:attrNameLst>
                                          <p:attrName>style.color</p:attrName>
                                        </p:attrNameLst>
                                      </p:cBhvr>
                                      <p:to>
                                        <a:srgbClr val="C00000"/>
                                      </p:to>
                                    </p:animClr>
                                    <p:animClr clrSpc="rgb" dir="cw">
                                      <p:cBhvr>
                                        <p:cTn id="21" dur="500" fill="hold"/>
                                        <p:tgtEl>
                                          <p:spTgt spid="3">
                                            <p:txEl>
                                              <p:pRg st="0" end="0"/>
                                            </p:txEl>
                                          </p:spTgt>
                                        </p:tgtEl>
                                        <p:attrNameLst>
                                          <p:attrName>fillcolor</p:attrName>
                                        </p:attrNameLst>
                                      </p:cBhvr>
                                      <p:to>
                                        <a:srgbClr val="C00000"/>
                                      </p:to>
                                    </p:animClr>
                                    <p:set>
                                      <p:cBhvr>
                                        <p:cTn id="22" dur="500" fill="hold"/>
                                        <p:tgtEl>
                                          <p:spTgt spid="3">
                                            <p:txEl>
                                              <p:pRg st="0" end="0"/>
                                            </p:txEl>
                                          </p:spTgt>
                                        </p:tgtEl>
                                        <p:attrNameLst>
                                          <p:attrName>fill.type</p:attrName>
                                        </p:attrNameLst>
                                      </p:cBhvr>
                                      <p:to>
                                        <p:strVal val="solid"/>
                                      </p:to>
                                    </p:set>
                                    <p:set>
                                      <p:cBhvr>
                                        <p:cTn id="23"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طريقة الحساب في</a:t>
            </a:r>
            <a:r>
              <a:rPr lang="en-US" sz="3600" kern="1400" spc="230" dirty="0">
                <a:solidFill>
                  <a:schemeClr val="tx1"/>
                </a:solidFill>
                <a:latin typeface="HALDEN SOLID" pitchFamily="2" charset="0"/>
              </a:rPr>
              <a:t> LCS-FS </a:t>
            </a:r>
            <a:endParaRPr lang="en-GB" sz="3600" kern="1400" spc="230" dirty="0">
              <a:solidFill>
                <a:schemeClr val="tx1"/>
              </a:solidFill>
              <a:latin typeface="HALDEN SOLID" pitchFamily="2" charset="0"/>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6873390" y="2680107"/>
            <a:ext cx="5146859" cy="2644827"/>
          </a:xfrm>
          <a:prstGeom prst="rect">
            <a:avLst/>
          </a:prstGeom>
          <a:noFill/>
        </p:spPr>
        <p:txBody>
          <a:bodyPr wrap="square">
            <a:spAutoFit/>
          </a:bodyPr>
          <a:lstStyle/>
          <a:p>
            <a:pPr algn="r" rtl="1">
              <a:lnSpc>
                <a:spcPct val="90000"/>
              </a:lnSpc>
              <a:spcBef>
                <a:spcPts val="1000"/>
              </a:spcBef>
            </a:pPr>
            <a:r>
              <a:rPr lang="ar-LB" dirty="0">
                <a:latin typeface="Open Sans" panose="020B0606030504020204" pitchFamily="34" charset="0"/>
                <a:ea typeface="Open Sans" panose="020B0606030504020204" pitchFamily="34" charset="0"/>
                <a:cs typeface="Open Sans" panose="020B0606030504020204" pitchFamily="34" charset="0"/>
              </a:rPr>
              <a:t>انشاء متغير لكل مستوى من مستويات شدة التأقلم، يمثل ما إذا كانت الأسرة قد اعتمدت أو استنزفت أي استراتيجية بهذا المستوى من الشدة.</a:t>
            </a:r>
          </a:p>
          <a:p>
            <a:pPr algn="r" rtl="1">
              <a:lnSpc>
                <a:spcPct val="90000"/>
              </a:lnSpc>
              <a:spcBef>
                <a:spcPts val="1000"/>
              </a:spcBef>
            </a:pPr>
            <a:endParaRPr lang="ar-LB" dirty="0">
              <a:latin typeface="Open Sans" panose="020B0606030504020204" pitchFamily="34" charset="0"/>
              <a:ea typeface="Open Sans" panose="020B0606030504020204" pitchFamily="34" charset="0"/>
              <a:cs typeface="Open Sans" panose="020B0606030504020204" pitchFamily="34" charset="0"/>
            </a:endParaRPr>
          </a:p>
          <a:p>
            <a:pPr algn="r" rtl="1">
              <a:lnSpc>
                <a:spcPct val="90000"/>
              </a:lnSpc>
              <a:spcBef>
                <a:spcPts val="1000"/>
              </a:spcBef>
            </a:pPr>
            <a:r>
              <a:rPr lang="ar-LB" dirty="0">
                <a:latin typeface="Open Sans" panose="020B0606030504020204" pitchFamily="34" charset="0"/>
                <a:ea typeface="Open Sans" panose="020B0606030504020204" pitchFamily="34" charset="0"/>
                <a:cs typeface="Open Sans" panose="020B0606030504020204" pitchFamily="34" charset="0"/>
              </a:rPr>
              <a:t>لذلك, يحب انشاء ثلاث متغيرات:</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lnSpc>
                <a:spcPct val="90000"/>
              </a:lnSpc>
              <a:spcBef>
                <a:spcPts val="1000"/>
              </a:spcBef>
              <a:buFont typeface="+mj-lt"/>
              <a:buAutoNum type="arabicPeriod"/>
            </a:pPr>
            <a:r>
              <a:rPr lang="en-US" sz="1600" dirty="0" err="1">
                <a:latin typeface="Open Sans" panose="020B0606030504020204" pitchFamily="34" charset="0"/>
                <a:ea typeface="Open Sans" panose="020B0606030504020204" pitchFamily="34" charset="0"/>
                <a:cs typeface="Open Sans" panose="020B0606030504020204" pitchFamily="34" charset="0"/>
              </a:rPr>
              <a:t>stress_coping</a:t>
            </a:r>
            <a:r>
              <a:rPr lang="en-US" sz="1600" dirty="0">
                <a:latin typeface="Open Sans" panose="020B0606030504020204" pitchFamily="34" charset="0"/>
                <a:ea typeface="Open Sans" panose="020B0606030504020204" pitchFamily="34" charset="0"/>
                <a:cs typeface="Open Sans" panose="020B0606030504020204" pitchFamily="34" charset="0"/>
              </a:rPr>
              <a:t> </a:t>
            </a:r>
          </a:p>
          <a:p>
            <a:pPr marL="342900" indent="-342900" algn="r" rtl="1">
              <a:lnSpc>
                <a:spcPct val="90000"/>
              </a:lnSpc>
              <a:spcBef>
                <a:spcPts val="1000"/>
              </a:spcBef>
              <a:buFont typeface="+mj-lt"/>
              <a:buAutoNum type="arabicPeriod"/>
            </a:pPr>
            <a:r>
              <a:rPr lang="en-US" sz="1600" dirty="0" err="1">
                <a:latin typeface="Open Sans" panose="020B0606030504020204" pitchFamily="34" charset="0"/>
                <a:ea typeface="Open Sans" panose="020B0606030504020204" pitchFamily="34" charset="0"/>
                <a:cs typeface="Open Sans" panose="020B0606030504020204" pitchFamily="34" charset="0"/>
              </a:rPr>
              <a:t>crisis_coping</a:t>
            </a:r>
            <a:r>
              <a:rPr lang="en-US" sz="1600" dirty="0">
                <a:latin typeface="Open Sans" panose="020B0606030504020204" pitchFamily="34" charset="0"/>
                <a:ea typeface="Open Sans" panose="020B0606030504020204" pitchFamily="34" charset="0"/>
                <a:cs typeface="Open Sans" panose="020B0606030504020204" pitchFamily="34" charset="0"/>
              </a:rPr>
              <a:t> </a:t>
            </a:r>
          </a:p>
          <a:p>
            <a:pPr marL="342900" indent="-342900" algn="r" rtl="1">
              <a:lnSpc>
                <a:spcPct val="90000"/>
              </a:lnSpc>
              <a:spcBef>
                <a:spcPts val="1000"/>
              </a:spcBef>
              <a:buFont typeface="+mj-lt"/>
              <a:buAutoNum type="arabicPeriod"/>
            </a:pPr>
            <a:r>
              <a:rPr lang="en-US" sz="1600" dirty="0" err="1">
                <a:latin typeface="Open Sans" panose="020B0606030504020204" pitchFamily="34" charset="0"/>
                <a:ea typeface="Open Sans" panose="020B0606030504020204" pitchFamily="34" charset="0"/>
                <a:cs typeface="Open Sans" panose="020B0606030504020204" pitchFamily="34" charset="0"/>
              </a:rPr>
              <a:t>emergency_coping</a:t>
            </a:r>
            <a:endParaRPr lang="en-US" sz="16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042041-A336-B526-4447-50CCB7A93D28}"/>
              </a:ext>
            </a:extLst>
          </p:cNvPr>
          <p:cNvSpPr txBox="1"/>
          <p:nvPr/>
        </p:nvSpPr>
        <p:spPr>
          <a:xfrm>
            <a:off x="717181" y="2680107"/>
            <a:ext cx="5368290" cy="2185214"/>
          </a:xfrm>
          <a:prstGeom prst="rect">
            <a:avLst/>
          </a:prstGeom>
          <a:noFill/>
        </p:spPr>
        <p:txBody>
          <a:bodyPr wrap="square" lIns="91440" tIns="45720" rIns="91440" bIns="45720" anchor="t">
            <a:spAutoFit/>
          </a:bodyPr>
          <a:lstStyle/>
          <a:p>
            <a:pPr algn="r" rtl="1"/>
            <a:r>
              <a:rPr lang="ar-LB" dirty="0">
                <a:latin typeface="Open Sans"/>
                <a:ea typeface="Open Sans"/>
                <a:cs typeface="Open Sans"/>
              </a:rPr>
              <a:t>انشاء متغير تصنيفي، يمثل مستوى الاستراتيجية الأكثر شدة التي اعتمدتها أو استنزفتها الأسرة. يتراوح المتغير التصنيفي من 1 إلى 4 ويعكس إحدى الأربع مجموعات التي يتم توزيع الأسر عليها:</a:t>
            </a:r>
          </a:p>
          <a:p>
            <a:pPr algn="r" rtl="1"/>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mj-lt"/>
              <a:buAutoNum type="arabicPeriod"/>
            </a:pPr>
            <a:r>
              <a:rPr lang="ar-LB" sz="1600" dirty="0">
                <a:latin typeface="Open Sans"/>
                <a:ea typeface="Open Sans"/>
                <a:cs typeface="Open Sans"/>
              </a:rPr>
              <a:t>لم يتم استعمال أي من استراتجيات التوتر, أو الأزمات, أو الطوارئ</a:t>
            </a:r>
            <a:endParaRPr lang="en-US" sz="1600" dirty="0">
              <a:latin typeface="Open Sans"/>
              <a:ea typeface="Open Sans"/>
              <a:cs typeface="Open Sans"/>
            </a:endParaRPr>
          </a:p>
          <a:p>
            <a:pPr marL="342900" indent="-342900" algn="r" rtl="1">
              <a:buFont typeface="+mj-lt"/>
              <a:buAutoNum type="arabicPeriod"/>
            </a:pPr>
            <a:r>
              <a:rPr lang="ar-LB" sz="1600" dirty="0">
                <a:latin typeface="Open Sans"/>
                <a:ea typeface="Open Sans"/>
                <a:cs typeface="Open Sans"/>
              </a:rPr>
              <a:t> تم استعمال استراتيجية(ات) التوتر</a:t>
            </a:r>
            <a:endParaRPr lang="en-US" sz="1600" dirty="0">
              <a:latin typeface="Open Sans"/>
              <a:ea typeface="Open Sans"/>
              <a:cs typeface="Open Sans"/>
            </a:endParaRPr>
          </a:p>
          <a:p>
            <a:pPr marL="342900" indent="-342900" algn="r" rtl="1">
              <a:buFont typeface="+mj-lt"/>
              <a:buAutoNum type="arabicPeriod"/>
            </a:pPr>
            <a:r>
              <a:rPr lang="ar-LB" sz="1600" dirty="0">
                <a:latin typeface="Open Sans"/>
                <a:ea typeface="Open Sans"/>
                <a:cs typeface="Open Sans"/>
              </a:rPr>
              <a:t> تم استعمال استراتيجية(ات) الأزمات</a:t>
            </a:r>
            <a:endParaRPr lang="en-US" sz="1600" dirty="0">
              <a:latin typeface="Open Sans"/>
              <a:ea typeface="Open Sans"/>
              <a:cs typeface="Open Sans"/>
            </a:endParaRPr>
          </a:p>
          <a:p>
            <a:pPr marL="342900" indent="-342900" algn="r" rtl="1">
              <a:buFont typeface="+mj-lt"/>
              <a:buAutoNum type="arabicPeriod"/>
            </a:pPr>
            <a:r>
              <a:rPr lang="ar-LB" sz="1600" dirty="0">
                <a:latin typeface="Open Sans"/>
                <a:ea typeface="Open Sans"/>
                <a:cs typeface="Open Sans"/>
              </a:rPr>
              <a:t> تم استعمال استراتيجية(ات) الطوارئ</a:t>
            </a:r>
            <a:endParaRPr lang="en-US" sz="1600" dirty="0">
              <a:latin typeface="Open Sans"/>
              <a:ea typeface="Open Sans"/>
              <a:cs typeface="Open Sans"/>
            </a:endParaRPr>
          </a:p>
        </p:txBody>
      </p:sp>
      <p:pic>
        <p:nvPicPr>
          <p:cNvPr id="13" name="Graphic 12" descr="Badge 1 outline">
            <a:extLst>
              <a:ext uri="{FF2B5EF4-FFF2-40B4-BE49-F238E27FC236}">
                <a16:creationId xmlns:a16="http://schemas.microsoft.com/office/drawing/2014/main" id="{77A596AB-51FD-16D4-9947-849492A6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6111" y="1765707"/>
            <a:ext cx="914400" cy="914400"/>
          </a:xfrm>
          <a:prstGeom prst="rect">
            <a:avLst/>
          </a:prstGeom>
        </p:spPr>
      </p:pic>
      <p:pic>
        <p:nvPicPr>
          <p:cNvPr id="15" name="Graphic 14" descr="Badge outline">
            <a:extLst>
              <a:ext uri="{FF2B5EF4-FFF2-40B4-BE49-F238E27FC236}">
                <a16:creationId xmlns:a16="http://schemas.microsoft.com/office/drawing/2014/main" id="{4A8A7275-E21C-1E9E-57A5-80243EBD0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58690" y="1765707"/>
            <a:ext cx="914400" cy="914400"/>
          </a:xfrm>
          <a:prstGeom prst="rect">
            <a:avLst/>
          </a:prstGeom>
        </p:spPr>
      </p:pic>
      <p:sp>
        <p:nvSpPr>
          <p:cNvPr id="2" name="TextBox 1">
            <a:extLst>
              <a:ext uri="{FF2B5EF4-FFF2-40B4-BE49-F238E27FC236}">
                <a16:creationId xmlns:a16="http://schemas.microsoft.com/office/drawing/2014/main" id="{7D8760AD-AC1B-E97A-CB1F-9401BC1F3E84}"/>
              </a:ext>
            </a:extLst>
          </p:cNvPr>
          <p:cNvSpPr txBox="1"/>
          <p:nvPr/>
        </p:nvSpPr>
        <p:spPr>
          <a:xfrm>
            <a:off x="5774514" y="5696317"/>
            <a:ext cx="5268191" cy="369332"/>
          </a:xfrm>
          <a:prstGeom prst="rect">
            <a:avLst/>
          </a:prstGeom>
          <a:noFill/>
          <a:ln w="19050">
            <a:solidFill>
              <a:schemeClr val="tx2"/>
            </a:solidFill>
          </a:ln>
        </p:spPr>
        <p:txBody>
          <a:bodyPr wrap="square" rtlCol="0">
            <a:spAutoFit/>
          </a:bodyPr>
          <a:lstStyle>
            <a:defPPr>
              <a:defRPr lang="it-IT"/>
            </a:defPPr>
            <a:lvl1pPr>
              <a:defRPr>
                <a:latin typeface="Open Sans" panose="020B0606030504020204" pitchFamily="34" charset="0"/>
                <a:ea typeface="Open Sans" panose="020B0606030504020204" pitchFamily="34" charset="0"/>
                <a:cs typeface="Open Sans" panose="020B0606030504020204" pitchFamily="34" charset="0"/>
              </a:defRPr>
            </a:lvl1pPr>
          </a:lstStyle>
          <a:p>
            <a:pPr algn="r" rtl="1"/>
            <a:r>
              <a:rPr lang="ar-LB" dirty="0"/>
              <a:t>ملاحظة: يمكن استخدام نفس المتغير لحساب </a:t>
            </a:r>
            <a:r>
              <a:rPr lang="en-US" dirty="0"/>
              <a:t>CARI</a:t>
            </a:r>
            <a:endParaRPr lang="ar-SY" dirty="0"/>
          </a:p>
        </p:txBody>
      </p:sp>
    </p:spTree>
    <p:extLst>
      <p:ext uri="{BB962C8B-B14F-4D97-AF65-F5344CB8AC3E}">
        <p14:creationId xmlns:p14="http://schemas.microsoft.com/office/powerpoint/2010/main" val="9460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2">
                                            <p:txEl>
                                              <p:pRg st="2" end="2"/>
                                            </p:txEl>
                                          </p:spTgt>
                                        </p:tgtEl>
                                        <p:attrNameLst>
                                          <p:attrName>style.color</p:attrName>
                                        </p:attrNameLst>
                                      </p:cBhvr>
                                      <p:to>
                                        <a:srgbClr val="A5852E"/>
                                      </p:to>
                                    </p:animClr>
                                    <p:animClr clrSpc="rgb" dir="cw">
                                      <p:cBhvr>
                                        <p:cTn id="14" dur="500" fill="hold"/>
                                        <p:tgtEl>
                                          <p:spTgt spid="22">
                                            <p:txEl>
                                              <p:pRg st="2" end="2"/>
                                            </p:txEl>
                                          </p:spTgt>
                                        </p:tgtEl>
                                        <p:attrNameLst>
                                          <p:attrName>fillcolor</p:attrName>
                                        </p:attrNameLst>
                                      </p:cBhvr>
                                      <p:to>
                                        <a:srgbClr val="A5852E"/>
                                      </p:to>
                                    </p:animClr>
                                    <p:set>
                                      <p:cBhvr>
                                        <p:cTn id="15" dur="500" fill="hold"/>
                                        <p:tgtEl>
                                          <p:spTgt spid="22">
                                            <p:txEl>
                                              <p:pRg st="2" end="2"/>
                                            </p:txEl>
                                          </p:spTgt>
                                        </p:tgtEl>
                                        <p:attrNameLst>
                                          <p:attrName>fill.type</p:attrName>
                                        </p:attrNameLst>
                                      </p:cBhvr>
                                      <p:to>
                                        <p:strVal val="solid"/>
                                      </p:to>
                                    </p:set>
                                    <p:set>
                                      <p:cBhvr>
                                        <p:cTn id="16" dur="500" fill="hold"/>
                                        <p:tgtEl>
                                          <p:spTgt spid="22">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2">
                                            <p:txEl>
                                              <p:pRg st="3" end="3"/>
                                            </p:txEl>
                                          </p:spTgt>
                                        </p:tgtEl>
                                        <p:attrNameLst>
                                          <p:attrName>style.color</p:attrName>
                                        </p:attrNameLst>
                                      </p:cBhvr>
                                      <p:to>
                                        <a:srgbClr val="A5852E"/>
                                      </p:to>
                                    </p:animClr>
                                    <p:animClr clrSpc="rgb" dir="cw">
                                      <p:cBhvr>
                                        <p:cTn id="21" dur="500" fill="hold"/>
                                        <p:tgtEl>
                                          <p:spTgt spid="22">
                                            <p:txEl>
                                              <p:pRg st="3" end="3"/>
                                            </p:txEl>
                                          </p:spTgt>
                                        </p:tgtEl>
                                        <p:attrNameLst>
                                          <p:attrName>fillcolor</p:attrName>
                                        </p:attrNameLst>
                                      </p:cBhvr>
                                      <p:to>
                                        <a:srgbClr val="A5852E"/>
                                      </p:to>
                                    </p:animClr>
                                    <p:set>
                                      <p:cBhvr>
                                        <p:cTn id="22" dur="500" fill="hold"/>
                                        <p:tgtEl>
                                          <p:spTgt spid="22">
                                            <p:txEl>
                                              <p:pRg st="3" end="3"/>
                                            </p:txEl>
                                          </p:spTgt>
                                        </p:tgtEl>
                                        <p:attrNameLst>
                                          <p:attrName>fill.type</p:attrName>
                                        </p:attrNameLst>
                                      </p:cBhvr>
                                      <p:to>
                                        <p:strVal val="solid"/>
                                      </p:to>
                                    </p:set>
                                    <p:set>
                                      <p:cBhvr>
                                        <p:cTn id="23" dur="500" fill="hold"/>
                                        <p:tgtEl>
                                          <p:spTgt spid="22">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2">
                                            <p:txEl>
                                              <p:pRg st="4" end="4"/>
                                            </p:txEl>
                                          </p:spTgt>
                                        </p:tgtEl>
                                        <p:attrNameLst>
                                          <p:attrName>style.color</p:attrName>
                                        </p:attrNameLst>
                                      </p:cBhvr>
                                      <p:to>
                                        <a:srgbClr val="A5852E"/>
                                      </p:to>
                                    </p:animClr>
                                    <p:animClr clrSpc="rgb" dir="cw">
                                      <p:cBhvr>
                                        <p:cTn id="28" dur="500" fill="hold"/>
                                        <p:tgtEl>
                                          <p:spTgt spid="22">
                                            <p:txEl>
                                              <p:pRg st="4" end="4"/>
                                            </p:txEl>
                                          </p:spTgt>
                                        </p:tgtEl>
                                        <p:attrNameLst>
                                          <p:attrName>fillcolor</p:attrName>
                                        </p:attrNameLst>
                                      </p:cBhvr>
                                      <p:to>
                                        <a:srgbClr val="A5852E"/>
                                      </p:to>
                                    </p:animClr>
                                    <p:set>
                                      <p:cBhvr>
                                        <p:cTn id="29" dur="500" fill="hold"/>
                                        <p:tgtEl>
                                          <p:spTgt spid="22">
                                            <p:txEl>
                                              <p:pRg st="4" end="4"/>
                                            </p:txEl>
                                          </p:spTgt>
                                        </p:tgtEl>
                                        <p:attrNameLst>
                                          <p:attrName>fill.type</p:attrName>
                                        </p:attrNameLst>
                                      </p:cBhvr>
                                      <p:to>
                                        <p:strVal val="solid"/>
                                      </p:to>
                                    </p:set>
                                    <p:set>
                                      <p:cBhvr>
                                        <p:cTn id="30" dur="500" fill="hold"/>
                                        <p:tgtEl>
                                          <p:spTgt spid="22">
                                            <p:txEl>
                                              <p:pRg st="4" end="4"/>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22">
                                            <p:txEl>
                                              <p:pRg st="5" end="5"/>
                                            </p:txEl>
                                          </p:spTgt>
                                        </p:tgtEl>
                                        <p:attrNameLst>
                                          <p:attrName>style.color</p:attrName>
                                        </p:attrNameLst>
                                      </p:cBhvr>
                                      <p:to>
                                        <a:srgbClr val="A5852E"/>
                                      </p:to>
                                    </p:animClr>
                                    <p:animClr clrSpc="rgb" dir="cw">
                                      <p:cBhvr>
                                        <p:cTn id="35" dur="500" fill="hold"/>
                                        <p:tgtEl>
                                          <p:spTgt spid="22">
                                            <p:txEl>
                                              <p:pRg st="5" end="5"/>
                                            </p:txEl>
                                          </p:spTgt>
                                        </p:tgtEl>
                                        <p:attrNameLst>
                                          <p:attrName>fillcolor</p:attrName>
                                        </p:attrNameLst>
                                      </p:cBhvr>
                                      <p:to>
                                        <a:srgbClr val="A5852E"/>
                                      </p:to>
                                    </p:animClr>
                                    <p:set>
                                      <p:cBhvr>
                                        <p:cTn id="36" dur="500" fill="hold"/>
                                        <p:tgtEl>
                                          <p:spTgt spid="22">
                                            <p:txEl>
                                              <p:pRg st="5" end="5"/>
                                            </p:txEl>
                                          </p:spTgt>
                                        </p:tgtEl>
                                        <p:attrNameLst>
                                          <p:attrName>fill.type</p:attrName>
                                        </p:attrNameLst>
                                      </p:cBhvr>
                                      <p:to>
                                        <p:strVal val="solid"/>
                                      </p:to>
                                    </p:set>
                                    <p:set>
                                      <p:cBhvr>
                                        <p:cTn id="37" dur="500" fill="hold"/>
                                        <p:tgtEl>
                                          <p:spTgt spid="22">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b="0" kern="1400" spc="230" dirty="0">
                <a:solidFill>
                  <a:schemeClr val="tx1"/>
                </a:solidFill>
                <a:latin typeface="HALDEN SOLID" pitchFamily="2" charset="0"/>
              </a:rPr>
              <a:t>مجال القدرة على التأقلم</a:t>
            </a:r>
            <a:endParaRPr lang="en-GB" sz="3600" b="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4">
            <a:extLst>
              <a:ext uri="{FF2B5EF4-FFF2-40B4-BE49-F238E27FC236}">
                <a16:creationId xmlns:a16="http://schemas.microsoft.com/office/drawing/2014/main" id="{CEA7A545-0ED9-0D1D-5F39-AE86BCAD2A52}"/>
              </a:ext>
            </a:extLst>
          </p:cNvPr>
          <p:cNvGraphicFramePr>
            <a:graphicFrameLocks noGrp="1"/>
          </p:cNvGraphicFramePr>
          <p:nvPr>
            <p:extLst>
              <p:ext uri="{D42A27DB-BD31-4B8C-83A1-F6EECF244321}">
                <p14:modId xmlns:p14="http://schemas.microsoft.com/office/powerpoint/2010/main" val="3077559860"/>
              </p:ext>
            </p:extLst>
          </p:nvPr>
        </p:nvGraphicFramePr>
        <p:xfrm>
          <a:off x="1022620" y="1636357"/>
          <a:ext cx="10157007" cy="3628173"/>
        </p:xfrm>
        <a:graphic>
          <a:graphicData uri="http://schemas.openxmlformats.org/drawingml/2006/table">
            <a:tbl>
              <a:tblPr firstRow="1" bandRow="1">
                <a:tableStyleId>{5C22544A-7EE6-4342-B048-85BDC9FD1C3A}</a:tableStyleId>
              </a:tblPr>
              <a:tblGrid>
                <a:gridCol w="1451001">
                  <a:extLst>
                    <a:ext uri="{9D8B030D-6E8A-4147-A177-3AD203B41FA5}">
                      <a16:colId xmlns:a16="http://schemas.microsoft.com/office/drawing/2014/main" val="453322069"/>
                    </a:ext>
                  </a:extLst>
                </a:gridCol>
                <a:gridCol w="1451001">
                  <a:extLst>
                    <a:ext uri="{9D8B030D-6E8A-4147-A177-3AD203B41FA5}">
                      <a16:colId xmlns:a16="http://schemas.microsoft.com/office/drawing/2014/main" val="1923429993"/>
                    </a:ext>
                  </a:extLst>
                </a:gridCol>
                <a:gridCol w="1451001">
                  <a:extLst>
                    <a:ext uri="{9D8B030D-6E8A-4147-A177-3AD203B41FA5}">
                      <a16:colId xmlns:a16="http://schemas.microsoft.com/office/drawing/2014/main" val="729639254"/>
                    </a:ext>
                  </a:extLst>
                </a:gridCol>
                <a:gridCol w="1451001">
                  <a:extLst>
                    <a:ext uri="{9D8B030D-6E8A-4147-A177-3AD203B41FA5}">
                      <a16:colId xmlns:a16="http://schemas.microsoft.com/office/drawing/2014/main" val="344628070"/>
                    </a:ext>
                  </a:extLst>
                </a:gridCol>
                <a:gridCol w="1451001">
                  <a:extLst>
                    <a:ext uri="{9D8B030D-6E8A-4147-A177-3AD203B41FA5}">
                      <a16:colId xmlns:a16="http://schemas.microsoft.com/office/drawing/2014/main" val="332673572"/>
                    </a:ext>
                  </a:extLst>
                </a:gridCol>
                <a:gridCol w="1451001">
                  <a:extLst>
                    <a:ext uri="{9D8B030D-6E8A-4147-A177-3AD203B41FA5}">
                      <a16:colId xmlns:a16="http://schemas.microsoft.com/office/drawing/2014/main" val="1442437392"/>
                    </a:ext>
                  </a:extLst>
                </a:gridCol>
                <a:gridCol w="1451001">
                  <a:extLst>
                    <a:ext uri="{9D8B030D-6E8A-4147-A177-3AD203B41FA5}">
                      <a16:colId xmlns:a16="http://schemas.microsoft.com/office/drawing/2014/main" val="1320628370"/>
                    </a:ext>
                  </a:extLst>
                </a:gridCol>
              </a:tblGrid>
              <a:tr h="561506">
                <a:tc gridSpan="2">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المجال</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المؤشر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 بشكل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هش</a:t>
                      </a:r>
                      <a:endPar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معتدل</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شديد</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965551">
                <a:tc rowSpan="3">
                  <a:txBody>
                    <a:bodyPr/>
                    <a:lstStyle/>
                    <a:p>
                      <a:pPr algn="ctr" rtl="1"/>
                      <a:r>
                        <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القدرة على التأقلم</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rtl="1"/>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الهشاشة الاقتصادية</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ECMEN</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 &gt;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SMEB &lt; EC &lt;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 &lt; SMEB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r h="965551">
                <a:tc vMerge="1">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FES</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&lt; 50%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50% - &lt;65%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65% - &lt;75%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&gt;= 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1056002"/>
                  </a:ext>
                </a:extLst>
              </a:tr>
              <a:tr h="965551">
                <a:tc vMerge="1">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مع سبل العيش </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LCS-FS</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لم يتم استعمال أي من استراتيجيات التوتر, أو الأزمات, أو الطوارئ</a:t>
                      </a:r>
                    </a:p>
                    <a:p>
                      <a:pPr algn="ctr" rtl="1"/>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تم استعمال استراتيجية(ات) التوتر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تم استعمال استراتيجية(ات) الأزمات</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تم استعمال استراتيجية (ات) الطوارئ</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6969528"/>
                  </a:ext>
                </a:extLst>
              </a:tr>
            </a:tbl>
          </a:graphicData>
        </a:graphic>
      </p:graphicFrame>
    </p:spTree>
    <p:extLst>
      <p:ext uri="{BB962C8B-B14F-4D97-AF65-F5344CB8AC3E}">
        <p14:creationId xmlns:p14="http://schemas.microsoft.com/office/powerpoint/2010/main" val="1353026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434165" y="2369285"/>
            <a:ext cx="9843022"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a:lnSpc>
                <a:spcPts val="3920"/>
              </a:lnSpc>
            </a:pPr>
            <a:r>
              <a:rPr lang="ar-LB" dirty="0">
                <a:solidFill>
                  <a:srgbClr val="FFFFFE"/>
                </a:solidFill>
                <a:latin typeface="HALDEN SOLID" pitchFamily="2" charset="0"/>
                <a:ea typeface="Open Sans Extrabold" panose="020B0606030504020204" pitchFamily="34" charset="0"/>
                <a:cs typeface="Open Sans Extrabold" panose="020B0606030504020204" pitchFamily="34" charset="0"/>
              </a:rPr>
              <a:t>الجمع ما بين مجالات "الوضع الحالي" و"القدرة على التأقلم".</a:t>
            </a:r>
            <a:endParaRPr lang="en-US"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47674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35" y="1378973"/>
            <a:ext cx="10935194" cy="4032963"/>
          </a:xfrm>
        </p:spPr>
        <p:txBody>
          <a:bodyPr vert="horz" lIns="91440" tIns="45720" rIns="91440" bIns="45720" rtlCol="0" anchor="ctr">
            <a:noAutofit/>
          </a:bodyPr>
          <a:lstStyle/>
          <a:p>
            <a:pPr marL="0" indent="0" algn="r" rtl="1">
              <a:lnSpc>
                <a:spcPts val="2700"/>
              </a:lnSpc>
              <a:buNone/>
            </a:pPr>
            <a:r>
              <a:rPr lang="ar-LB" dirty="0">
                <a:latin typeface="Open Sans"/>
                <a:ea typeface="Open Sans"/>
                <a:cs typeface="Open Sans"/>
              </a:rPr>
              <a:t>يُعتبر </a:t>
            </a:r>
            <a:r>
              <a:rPr lang="ar-AE" dirty="0">
                <a:latin typeface="Open Sans"/>
                <a:ea typeface="Open Sans"/>
                <a:cs typeface="Open Sans"/>
              </a:rPr>
              <a:t>الأمن الغذائي موجود</a:t>
            </a:r>
            <a:r>
              <a:rPr lang="ar-LB" dirty="0">
                <a:latin typeface="Open Sans"/>
                <a:ea typeface="Open Sans"/>
                <a:cs typeface="Open Sans"/>
              </a:rPr>
              <a:t>اً</a:t>
            </a:r>
            <a:r>
              <a:rPr lang="ar-AE" dirty="0">
                <a:latin typeface="Open Sans"/>
                <a:ea typeface="Open Sans"/>
                <a:cs typeface="Open Sans"/>
              </a:rPr>
              <a:t> عندما يكون لدى جميع الناس، في جميع الأوقات، الوصول </a:t>
            </a:r>
            <a:r>
              <a:rPr lang="ar-LB" dirty="0">
                <a:latin typeface="Open Sans"/>
                <a:ea typeface="Open Sans"/>
                <a:cs typeface="Open Sans"/>
              </a:rPr>
              <a:t>الجسدي</a:t>
            </a:r>
            <a:r>
              <a:rPr lang="ar-AE" dirty="0">
                <a:latin typeface="Open Sans"/>
                <a:ea typeface="Open Sans"/>
                <a:cs typeface="Open Sans"/>
              </a:rPr>
              <a:t> والاقتصادي إلى ما يكفي من الغذاء الآمن والغذاء الغني بالعناصر الغذائية، الذي يلبي احتياجاتهم </a:t>
            </a:r>
            <a:r>
              <a:rPr lang="ar-SY" dirty="0">
                <a:latin typeface="Open Sans"/>
                <a:ea typeface="Open Sans"/>
                <a:cs typeface="Open Sans"/>
              </a:rPr>
              <a:t>للطعام</a:t>
            </a:r>
            <a:r>
              <a:rPr lang="ar-AE" dirty="0">
                <a:latin typeface="Open Sans"/>
                <a:ea typeface="Open Sans"/>
                <a:cs typeface="Open Sans"/>
              </a:rPr>
              <a:t> وتفضيلاتهم الغذائية لحياة نشطة وصحية (منظمة الأغذية والزراعة</a:t>
            </a:r>
            <a:r>
              <a:rPr lang="ar-SY" dirty="0">
                <a:latin typeface="Open Sans"/>
                <a:ea typeface="Open Sans"/>
                <a:cs typeface="Open Sans"/>
              </a:rPr>
              <a:t> الفاو</a:t>
            </a:r>
            <a:r>
              <a:rPr lang="ar-AE" dirty="0">
                <a:latin typeface="Open Sans"/>
                <a:ea typeface="Open Sans"/>
                <a:cs typeface="Open Sans"/>
              </a:rPr>
              <a:t>، 1996).</a:t>
            </a:r>
            <a:endParaRPr lang="en-US" dirty="0">
              <a:latin typeface="Open Sans"/>
              <a:ea typeface="Open Sans"/>
              <a:cs typeface="Open Sans"/>
            </a:endParaRPr>
          </a:p>
          <a:p>
            <a:pPr marL="0" indent="0" algn="r" rtl="1">
              <a:lnSpc>
                <a:spcPts val="2700"/>
              </a:lnSpc>
              <a:buNone/>
            </a:pPr>
            <a:r>
              <a:rPr lang="ar-AE" dirty="0">
                <a:latin typeface="Open Sans"/>
                <a:ea typeface="Open Sans"/>
                <a:cs typeface="Open Sans"/>
              </a:rPr>
              <a:t> يمكن تبسيط مشكلة الأمن الغذائي </a:t>
            </a:r>
            <a:r>
              <a:rPr lang="ar-SY" dirty="0">
                <a:latin typeface="Open Sans"/>
                <a:ea typeface="Open Sans"/>
                <a:cs typeface="Open Sans"/>
              </a:rPr>
              <a:t>المعقدة </a:t>
            </a:r>
            <a:r>
              <a:rPr lang="ar-AE" dirty="0">
                <a:latin typeface="Open Sans"/>
                <a:ea typeface="Open Sans"/>
                <a:cs typeface="Open Sans"/>
              </a:rPr>
              <a:t>عن طريق التركيز على </a:t>
            </a:r>
            <a:r>
              <a:rPr lang="ar-LB" dirty="0">
                <a:latin typeface="Open Sans"/>
                <a:ea typeface="Open Sans"/>
                <a:cs typeface="Open Sans"/>
              </a:rPr>
              <a:t>أربعة </a:t>
            </a:r>
            <a:r>
              <a:rPr lang="ar-AE" dirty="0">
                <a:latin typeface="Open Sans"/>
                <a:ea typeface="Open Sans"/>
                <a:cs typeface="Open Sans"/>
              </a:rPr>
              <a:t>أبعاد متميزة، لكنها مترابطة:</a:t>
            </a:r>
          </a:p>
          <a:p>
            <a:pPr marL="457200" indent="-457200" algn="r" rtl="1">
              <a:lnSpc>
                <a:spcPts val="2700"/>
              </a:lnSpc>
              <a:buFont typeface="+mj-lt"/>
              <a:buAutoNum type="arabicPeriod"/>
            </a:pPr>
            <a:r>
              <a:rPr lang="ar-AE" dirty="0">
                <a:latin typeface="Open Sans"/>
                <a:ea typeface="Open Sans"/>
                <a:cs typeface="Open Sans"/>
              </a:rPr>
              <a:t> توافر الغذاء</a:t>
            </a:r>
          </a:p>
          <a:p>
            <a:pPr marL="457200" indent="-457200" algn="r" rtl="1">
              <a:lnSpc>
                <a:spcPts val="2700"/>
              </a:lnSpc>
              <a:buFont typeface="+mj-lt"/>
              <a:buAutoNum type="arabicPeriod"/>
            </a:pPr>
            <a:r>
              <a:rPr lang="ar-AE" dirty="0">
                <a:latin typeface="Open Sans"/>
                <a:ea typeface="Open Sans"/>
                <a:cs typeface="Open Sans"/>
              </a:rPr>
              <a:t> الوصول إلى الغذاء</a:t>
            </a:r>
          </a:p>
          <a:p>
            <a:pPr marL="457200" indent="-457200" algn="r" rtl="1">
              <a:lnSpc>
                <a:spcPts val="2700"/>
              </a:lnSpc>
              <a:buFont typeface="+mj-lt"/>
              <a:buAutoNum type="arabicPeriod"/>
            </a:pPr>
            <a:r>
              <a:rPr lang="ar-LB" dirty="0">
                <a:latin typeface="Open Sans"/>
                <a:ea typeface="Open Sans"/>
                <a:cs typeface="Open Sans"/>
              </a:rPr>
              <a:t>ا</a:t>
            </a:r>
            <a:r>
              <a:rPr lang="ar-AE" dirty="0">
                <a:latin typeface="Open Sans"/>
                <a:ea typeface="Open Sans"/>
                <a:cs typeface="Open Sans"/>
              </a:rPr>
              <a:t>ستخدام</a:t>
            </a:r>
            <a:r>
              <a:rPr lang="ar-LB" dirty="0">
                <a:latin typeface="Open Sans"/>
                <a:ea typeface="Open Sans"/>
                <a:cs typeface="Open Sans"/>
              </a:rPr>
              <a:t> الغذاء</a:t>
            </a:r>
            <a:endParaRPr lang="ar-AE" dirty="0">
              <a:latin typeface="Open Sans"/>
              <a:ea typeface="Open Sans"/>
              <a:cs typeface="Open Sans"/>
            </a:endParaRPr>
          </a:p>
          <a:p>
            <a:pPr marL="457200" indent="-457200" algn="r" rtl="1">
              <a:lnSpc>
                <a:spcPts val="2700"/>
              </a:lnSpc>
              <a:buFont typeface="+mj-lt"/>
              <a:buAutoNum type="arabicPeriod"/>
            </a:pPr>
            <a:r>
              <a:rPr lang="ar-AE" dirty="0">
                <a:latin typeface="Open Sans"/>
                <a:ea typeface="Open Sans"/>
                <a:cs typeface="Open Sans"/>
              </a:rPr>
              <a:t> الاستقرار</a:t>
            </a:r>
            <a:r>
              <a:rPr lang="ar-LB" dirty="0">
                <a:latin typeface="Open Sans"/>
                <a:ea typeface="Open Sans"/>
                <a:cs typeface="Open Sans"/>
              </a:rPr>
              <a:t> الغذائي</a:t>
            </a:r>
            <a:endParaRPr lang="en-US" sz="16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a:r>
              <a:rPr lang="ar-AE" sz="3600" kern="1400" spc="230" dirty="0">
                <a:solidFill>
                  <a:schemeClr val="tx1"/>
                </a:solidFill>
                <a:latin typeface="HALDEN SOLID" pitchFamily="2" charset="0"/>
              </a:rPr>
              <a:t>ما هو الأمن الغذائي؟</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976745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CDCB53E5-C002-9552-730C-151665261E9B}"/>
              </a:ext>
            </a:extLst>
          </p:cNvPr>
          <p:cNvGraphicFramePr>
            <a:graphicFrameLocks noGrp="1"/>
          </p:cNvGraphicFramePr>
          <p:nvPr>
            <p:extLst>
              <p:ext uri="{D42A27DB-BD31-4B8C-83A1-F6EECF244321}">
                <p14:modId xmlns:p14="http://schemas.microsoft.com/office/powerpoint/2010/main" val="2101880106"/>
              </p:ext>
            </p:extLst>
          </p:nvPr>
        </p:nvGraphicFramePr>
        <p:xfrm>
          <a:off x="810667" y="591328"/>
          <a:ext cx="10570665" cy="4986493"/>
        </p:xfrm>
        <a:graphic>
          <a:graphicData uri="http://schemas.openxmlformats.org/drawingml/2006/table">
            <a:tbl>
              <a:tblPr firstRow="1" bandRow="1">
                <a:tableStyleId>{5C22544A-7EE6-4342-B048-85BDC9FD1C3A}</a:tableStyleId>
              </a:tblPr>
              <a:tblGrid>
                <a:gridCol w="1510095">
                  <a:extLst>
                    <a:ext uri="{9D8B030D-6E8A-4147-A177-3AD203B41FA5}">
                      <a16:colId xmlns:a16="http://schemas.microsoft.com/office/drawing/2014/main" val="453322069"/>
                    </a:ext>
                  </a:extLst>
                </a:gridCol>
                <a:gridCol w="1510095">
                  <a:extLst>
                    <a:ext uri="{9D8B030D-6E8A-4147-A177-3AD203B41FA5}">
                      <a16:colId xmlns:a16="http://schemas.microsoft.com/office/drawing/2014/main" val="1923429993"/>
                    </a:ext>
                  </a:extLst>
                </a:gridCol>
                <a:gridCol w="1510095">
                  <a:extLst>
                    <a:ext uri="{9D8B030D-6E8A-4147-A177-3AD203B41FA5}">
                      <a16:colId xmlns:a16="http://schemas.microsoft.com/office/drawing/2014/main" val="729639254"/>
                    </a:ext>
                  </a:extLst>
                </a:gridCol>
                <a:gridCol w="1510095">
                  <a:extLst>
                    <a:ext uri="{9D8B030D-6E8A-4147-A177-3AD203B41FA5}">
                      <a16:colId xmlns:a16="http://schemas.microsoft.com/office/drawing/2014/main" val="344628070"/>
                    </a:ext>
                  </a:extLst>
                </a:gridCol>
                <a:gridCol w="1510095">
                  <a:extLst>
                    <a:ext uri="{9D8B030D-6E8A-4147-A177-3AD203B41FA5}">
                      <a16:colId xmlns:a16="http://schemas.microsoft.com/office/drawing/2014/main" val="332673572"/>
                    </a:ext>
                  </a:extLst>
                </a:gridCol>
                <a:gridCol w="1510095">
                  <a:extLst>
                    <a:ext uri="{9D8B030D-6E8A-4147-A177-3AD203B41FA5}">
                      <a16:colId xmlns:a16="http://schemas.microsoft.com/office/drawing/2014/main" val="1442437392"/>
                    </a:ext>
                  </a:extLst>
                </a:gridCol>
                <a:gridCol w="1510095">
                  <a:extLst>
                    <a:ext uri="{9D8B030D-6E8A-4147-A177-3AD203B41FA5}">
                      <a16:colId xmlns:a16="http://schemas.microsoft.com/office/drawing/2014/main" val="1320628370"/>
                    </a:ext>
                  </a:extLst>
                </a:gridCol>
              </a:tblGrid>
              <a:tr h="694526">
                <a:tc>
                  <a:txBody>
                    <a:bodyPr/>
                    <a:lstStyle/>
                    <a:p>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المجال</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المؤشر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a:t>
                      </a: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 بشكل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هش</a:t>
                      </a:r>
                      <a:endPar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معتدل</a:t>
                      </a: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شديد</a:t>
                      </a: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504807">
                <a:tc>
                  <a:txBody>
                    <a:bodyPr/>
                    <a:lstStyle/>
                    <a:p>
                      <a:endPar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الوضع الحالي</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الاستهلاك الغذائي</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مؤشر</a:t>
                      </a:r>
                      <a:r>
                        <a:rPr lang="ar-AE"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 استهلاك الغذاء ومؤشر </a:t>
                      </a:r>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a:t>
                      </a:r>
                      <a:r>
                        <a:rPr lang="ar-AE"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المخفضة</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غذائي</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مقبول ومؤش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المخفضة أقل من 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غذائي</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مقبول ومؤشر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المخفضة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يساوي أو أكثر</a:t>
                      </a: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من 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غذائي حدّي</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غذائي فقير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0842600"/>
                  </a:ext>
                </a:extLst>
              </a:tr>
              <a:tr h="916722">
                <a:tc rowSpan="2">
                  <a:txBody>
                    <a:bodyPr/>
                    <a:lstStyle/>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القدرة على التأقلم</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الهشاشة</a:t>
                      </a:r>
                    </a:p>
                    <a:p>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الاقتصادية</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ECMEN</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 &gt;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SMEB &lt; EC &lt;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 &lt; SMEB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r h="916722">
                <a:tc vMerge="1">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FES</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&lt; 50%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50%-65%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65%-75%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1056002"/>
                  </a:ext>
                </a:extLst>
              </a:tr>
              <a:tr h="916722">
                <a:tc>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a:t>
                      </a:r>
                    </a:p>
                    <a:p>
                      <a:r>
                        <a:rPr lang="ar-L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مع سبل العيش</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LCS-FS</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لم يتم استعمال أي من استراتجيات التوتر, أو الأزمات, أو الطوارئ</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تم استعمال استراتيجية(ات) التوتر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تم استعمال استراتيجية(ات) الأزمات</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تم استعمال استراتيجية(ات) الطوارئ</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6969528"/>
                  </a:ext>
                </a:extLst>
              </a:tr>
            </a:tbl>
          </a:graphicData>
        </a:graphic>
      </p:graphicFrame>
      <p:grpSp>
        <p:nvGrpSpPr>
          <p:cNvPr id="3" name="Group 2">
            <a:extLst>
              <a:ext uri="{FF2B5EF4-FFF2-40B4-BE49-F238E27FC236}">
                <a16:creationId xmlns:a16="http://schemas.microsoft.com/office/drawing/2014/main" id="{B2F92B4F-4E30-05C2-58C7-DCD595BBBF57}"/>
              </a:ext>
            </a:extLst>
          </p:cNvPr>
          <p:cNvGrpSpPr/>
          <p:nvPr/>
        </p:nvGrpSpPr>
        <p:grpSpPr>
          <a:xfrm>
            <a:off x="1980796" y="2611119"/>
            <a:ext cx="9295295" cy="1220861"/>
            <a:chOff x="1898980" y="4115359"/>
            <a:chExt cx="9758029" cy="751438"/>
          </a:xfrm>
        </p:grpSpPr>
        <p:sp>
          <p:nvSpPr>
            <p:cNvPr id="4" name="Rectangle 3">
              <a:extLst>
                <a:ext uri="{FF2B5EF4-FFF2-40B4-BE49-F238E27FC236}">
                  <a16:creationId xmlns:a16="http://schemas.microsoft.com/office/drawing/2014/main" id="{517EDE1D-739E-E657-9450-4BF24AB2F1AB}"/>
                </a:ext>
              </a:extLst>
            </p:cNvPr>
            <p:cNvSpPr/>
            <p:nvPr/>
          </p:nvSpPr>
          <p:spPr>
            <a:xfrm>
              <a:off x="3542082" y="4115359"/>
              <a:ext cx="8114927" cy="751438"/>
            </a:xfrm>
            <a:custGeom>
              <a:avLst/>
              <a:gdLst>
                <a:gd name="connsiteX0" fmla="*/ 0 w 8114927"/>
                <a:gd name="connsiteY0" fmla="*/ 0 h 751438"/>
                <a:gd name="connsiteX1" fmla="*/ 757393 w 8114927"/>
                <a:gd name="connsiteY1" fmla="*/ 0 h 751438"/>
                <a:gd name="connsiteX2" fmla="*/ 1352488 w 8114927"/>
                <a:gd name="connsiteY2" fmla="*/ 0 h 751438"/>
                <a:gd name="connsiteX3" fmla="*/ 1947582 w 8114927"/>
                <a:gd name="connsiteY3" fmla="*/ 0 h 751438"/>
                <a:gd name="connsiteX4" fmla="*/ 2786125 w 8114927"/>
                <a:gd name="connsiteY4" fmla="*/ 0 h 751438"/>
                <a:gd name="connsiteX5" fmla="*/ 3462369 w 8114927"/>
                <a:gd name="connsiteY5" fmla="*/ 0 h 751438"/>
                <a:gd name="connsiteX6" fmla="*/ 4138613 w 8114927"/>
                <a:gd name="connsiteY6" fmla="*/ 0 h 751438"/>
                <a:gd name="connsiteX7" fmla="*/ 4571409 w 8114927"/>
                <a:gd name="connsiteY7" fmla="*/ 0 h 751438"/>
                <a:gd name="connsiteX8" fmla="*/ 5247653 w 8114927"/>
                <a:gd name="connsiteY8" fmla="*/ 0 h 751438"/>
                <a:gd name="connsiteX9" fmla="*/ 5761598 w 8114927"/>
                <a:gd name="connsiteY9" fmla="*/ 0 h 751438"/>
                <a:gd name="connsiteX10" fmla="*/ 6437842 w 8114927"/>
                <a:gd name="connsiteY10" fmla="*/ 0 h 751438"/>
                <a:gd name="connsiteX11" fmla="*/ 7276385 w 8114927"/>
                <a:gd name="connsiteY11" fmla="*/ 0 h 751438"/>
                <a:gd name="connsiteX12" fmla="*/ 8114927 w 8114927"/>
                <a:gd name="connsiteY12" fmla="*/ 0 h 751438"/>
                <a:gd name="connsiteX13" fmla="*/ 8114927 w 8114927"/>
                <a:gd name="connsiteY13" fmla="*/ 360690 h 751438"/>
                <a:gd name="connsiteX14" fmla="*/ 8114927 w 8114927"/>
                <a:gd name="connsiteY14" fmla="*/ 751438 h 751438"/>
                <a:gd name="connsiteX15" fmla="*/ 7519832 w 8114927"/>
                <a:gd name="connsiteY15" fmla="*/ 751438 h 751438"/>
                <a:gd name="connsiteX16" fmla="*/ 7005887 w 8114927"/>
                <a:gd name="connsiteY16" fmla="*/ 751438 h 751438"/>
                <a:gd name="connsiteX17" fmla="*/ 6329643 w 8114927"/>
                <a:gd name="connsiteY17" fmla="*/ 751438 h 751438"/>
                <a:gd name="connsiteX18" fmla="*/ 5572250 w 8114927"/>
                <a:gd name="connsiteY18" fmla="*/ 751438 h 751438"/>
                <a:gd name="connsiteX19" fmla="*/ 4896006 w 8114927"/>
                <a:gd name="connsiteY19" fmla="*/ 751438 h 751438"/>
                <a:gd name="connsiteX20" fmla="*/ 4382061 w 8114927"/>
                <a:gd name="connsiteY20" fmla="*/ 751438 h 751438"/>
                <a:gd name="connsiteX21" fmla="*/ 3786966 w 8114927"/>
                <a:gd name="connsiteY21" fmla="*/ 751438 h 751438"/>
                <a:gd name="connsiteX22" fmla="*/ 3110722 w 8114927"/>
                <a:gd name="connsiteY22" fmla="*/ 751438 h 751438"/>
                <a:gd name="connsiteX23" fmla="*/ 2353329 w 8114927"/>
                <a:gd name="connsiteY23" fmla="*/ 751438 h 751438"/>
                <a:gd name="connsiteX24" fmla="*/ 1677085 w 8114927"/>
                <a:gd name="connsiteY24" fmla="*/ 751438 h 751438"/>
                <a:gd name="connsiteX25" fmla="*/ 1163140 w 8114927"/>
                <a:gd name="connsiteY25" fmla="*/ 751438 h 751438"/>
                <a:gd name="connsiteX26" fmla="*/ 730343 w 8114927"/>
                <a:gd name="connsiteY26" fmla="*/ 751438 h 751438"/>
                <a:gd name="connsiteX27" fmla="*/ 0 w 8114927"/>
                <a:gd name="connsiteY27" fmla="*/ 751438 h 751438"/>
                <a:gd name="connsiteX28" fmla="*/ 0 w 8114927"/>
                <a:gd name="connsiteY28" fmla="*/ 360690 h 751438"/>
                <a:gd name="connsiteX29" fmla="*/ 0 w 8114927"/>
                <a:gd name="connsiteY29" fmla="*/ 0 h 75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14927" h="751438" extrusionOk="0">
                  <a:moveTo>
                    <a:pt x="0" y="0"/>
                  </a:moveTo>
                  <a:cubicBezTo>
                    <a:pt x="354340" y="3821"/>
                    <a:pt x="381882" y="-31448"/>
                    <a:pt x="757393" y="0"/>
                  </a:cubicBezTo>
                  <a:cubicBezTo>
                    <a:pt x="1132904" y="31448"/>
                    <a:pt x="1228119" y="2277"/>
                    <a:pt x="1352488" y="0"/>
                  </a:cubicBezTo>
                  <a:cubicBezTo>
                    <a:pt x="1476857" y="-2277"/>
                    <a:pt x="1728745" y="2917"/>
                    <a:pt x="1947582" y="0"/>
                  </a:cubicBezTo>
                  <a:cubicBezTo>
                    <a:pt x="2166419" y="-2917"/>
                    <a:pt x="2393031" y="-30617"/>
                    <a:pt x="2786125" y="0"/>
                  </a:cubicBezTo>
                  <a:cubicBezTo>
                    <a:pt x="3179219" y="30617"/>
                    <a:pt x="3157379" y="5182"/>
                    <a:pt x="3462369" y="0"/>
                  </a:cubicBezTo>
                  <a:cubicBezTo>
                    <a:pt x="3767359" y="-5182"/>
                    <a:pt x="3981133" y="23897"/>
                    <a:pt x="4138613" y="0"/>
                  </a:cubicBezTo>
                  <a:cubicBezTo>
                    <a:pt x="4296093" y="-23897"/>
                    <a:pt x="4466484" y="2718"/>
                    <a:pt x="4571409" y="0"/>
                  </a:cubicBezTo>
                  <a:cubicBezTo>
                    <a:pt x="4676334" y="-2718"/>
                    <a:pt x="4950761" y="-7696"/>
                    <a:pt x="5247653" y="0"/>
                  </a:cubicBezTo>
                  <a:cubicBezTo>
                    <a:pt x="5544545" y="7696"/>
                    <a:pt x="5544805" y="12179"/>
                    <a:pt x="5761598" y="0"/>
                  </a:cubicBezTo>
                  <a:cubicBezTo>
                    <a:pt x="5978392" y="-12179"/>
                    <a:pt x="6179157" y="-18771"/>
                    <a:pt x="6437842" y="0"/>
                  </a:cubicBezTo>
                  <a:cubicBezTo>
                    <a:pt x="6696527" y="18771"/>
                    <a:pt x="7091560" y="32075"/>
                    <a:pt x="7276385" y="0"/>
                  </a:cubicBezTo>
                  <a:cubicBezTo>
                    <a:pt x="7461210" y="-32075"/>
                    <a:pt x="7776574" y="14270"/>
                    <a:pt x="8114927" y="0"/>
                  </a:cubicBezTo>
                  <a:cubicBezTo>
                    <a:pt x="8100816" y="163935"/>
                    <a:pt x="8123039" y="286018"/>
                    <a:pt x="8114927" y="360690"/>
                  </a:cubicBezTo>
                  <a:cubicBezTo>
                    <a:pt x="8106816" y="435362"/>
                    <a:pt x="8110946" y="559489"/>
                    <a:pt x="8114927" y="751438"/>
                  </a:cubicBezTo>
                  <a:cubicBezTo>
                    <a:pt x="7849781" y="736113"/>
                    <a:pt x="7678505" y="724978"/>
                    <a:pt x="7519832" y="751438"/>
                  </a:cubicBezTo>
                  <a:cubicBezTo>
                    <a:pt x="7361159" y="777898"/>
                    <a:pt x="7137751" y="750843"/>
                    <a:pt x="7005887" y="751438"/>
                  </a:cubicBezTo>
                  <a:cubicBezTo>
                    <a:pt x="6874023" y="752033"/>
                    <a:pt x="6558496" y="770037"/>
                    <a:pt x="6329643" y="751438"/>
                  </a:cubicBezTo>
                  <a:cubicBezTo>
                    <a:pt x="6100790" y="732839"/>
                    <a:pt x="5758475" y="742160"/>
                    <a:pt x="5572250" y="751438"/>
                  </a:cubicBezTo>
                  <a:cubicBezTo>
                    <a:pt x="5386025" y="760716"/>
                    <a:pt x="5074582" y="759815"/>
                    <a:pt x="4896006" y="751438"/>
                  </a:cubicBezTo>
                  <a:cubicBezTo>
                    <a:pt x="4717430" y="743061"/>
                    <a:pt x="4488410" y="752931"/>
                    <a:pt x="4382061" y="751438"/>
                  </a:cubicBezTo>
                  <a:cubicBezTo>
                    <a:pt x="4275713" y="749945"/>
                    <a:pt x="3906117" y="750408"/>
                    <a:pt x="3786966" y="751438"/>
                  </a:cubicBezTo>
                  <a:cubicBezTo>
                    <a:pt x="3667815" y="752468"/>
                    <a:pt x="3265244" y="753699"/>
                    <a:pt x="3110722" y="751438"/>
                  </a:cubicBezTo>
                  <a:cubicBezTo>
                    <a:pt x="2956200" y="749177"/>
                    <a:pt x="2640497" y="717869"/>
                    <a:pt x="2353329" y="751438"/>
                  </a:cubicBezTo>
                  <a:cubicBezTo>
                    <a:pt x="2066161" y="785007"/>
                    <a:pt x="1877577" y="734324"/>
                    <a:pt x="1677085" y="751438"/>
                  </a:cubicBezTo>
                  <a:cubicBezTo>
                    <a:pt x="1476593" y="768552"/>
                    <a:pt x="1306171" y="760040"/>
                    <a:pt x="1163140" y="751438"/>
                  </a:cubicBezTo>
                  <a:cubicBezTo>
                    <a:pt x="1020109" y="742836"/>
                    <a:pt x="925968" y="743907"/>
                    <a:pt x="730343" y="751438"/>
                  </a:cubicBezTo>
                  <a:cubicBezTo>
                    <a:pt x="534718" y="758969"/>
                    <a:pt x="259917" y="782377"/>
                    <a:pt x="0" y="751438"/>
                  </a:cubicBezTo>
                  <a:cubicBezTo>
                    <a:pt x="-6218" y="625341"/>
                    <a:pt x="10672" y="526180"/>
                    <a:pt x="0" y="360690"/>
                  </a:cubicBezTo>
                  <a:cubicBezTo>
                    <a:pt x="-10672" y="195200"/>
                    <a:pt x="-7549" y="178106"/>
                    <a:pt x="0" y="0"/>
                  </a:cubicBezTo>
                  <a:close/>
                </a:path>
              </a:pathLst>
            </a:custGeom>
            <a:noFill/>
            <a:ln w="38100">
              <a:solidFill>
                <a:schemeClr val="accent2">
                  <a:lumMod val="75000"/>
                </a:schemeClr>
              </a:solidFill>
              <a:extLst>
                <a:ext uri="{C807C97D-BFC1-408E-A445-0C87EB9F89A2}">
                  <ask:lineSketchStyleProps xmlns:ask="http://schemas.microsoft.com/office/drawing/2018/sketchyshapes" sd="75586844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a:endParaRPr lang="ar-SY"/>
            </a:p>
          </p:txBody>
        </p:sp>
        <p:cxnSp>
          <p:nvCxnSpPr>
            <p:cNvPr id="5" name="Straight Arrow Connector 4">
              <a:extLst>
                <a:ext uri="{FF2B5EF4-FFF2-40B4-BE49-F238E27FC236}">
                  <a16:creationId xmlns:a16="http://schemas.microsoft.com/office/drawing/2014/main" id="{8AD0EE52-50D5-795D-3D2E-D050DA57DE67}"/>
                </a:ext>
              </a:extLst>
            </p:cNvPr>
            <p:cNvCxnSpPr>
              <a:cxnSpLocks/>
            </p:cNvCxnSpPr>
            <p:nvPr/>
          </p:nvCxnSpPr>
          <p:spPr>
            <a:xfrm>
              <a:off x="1898980" y="4174078"/>
              <a:ext cx="1576097"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449725BD-EAA2-9B13-1889-301090722C1C}"/>
              </a:ext>
            </a:extLst>
          </p:cNvPr>
          <p:cNvSpPr txBox="1"/>
          <p:nvPr/>
        </p:nvSpPr>
        <p:spPr>
          <a:xfrm>
            <a:off x="810667" y="2528049"/>
            <a:ext cx="1412341" cy="369332"/>
          </a:xfrm>
          <a:prstGeom prst="rect">
            <a:avLst/>
          </a:prstGeom>
          <a:noFill/>
        </p:spPr>
        <p:txBody>
          <a:bodyPr wrap="square" rtlCol="1">
            <a:spAutoFit/>
          </a:bodyPr>
          <a:lstStyle/>
          <a:p>
            <a:pPr rtl="1"/>
            <a:r>
              <a:rPr lang="ar-LB"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المفضّل</a:t>
            </a:r>
            <a:r>
              <a:rPr lang="en-U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ar-SY" b="1" dirty="0">
              <a:solidFill>
                <a:schemeClr val="accent2">
                  <a:lumMod val="75000"/>
                </a:schemeClr>
              </a:solidFill>
              <a:latin typeface="Open Sans" panose="020B0606030504020204" pitchFamily="34" charset="0"/>
              <a:ea typeface="Open Sans" panose="020B0606030504020204" pitchFamily="34" charset="0"/>
            </a:endParaRPr>
          </a:p>
        </p:txBody>
      </p:sp>
      <p:grpSp>
        <p:nvGrpSpPr>
          <p:cNvPr id="7" name="Group 6">
            <a:extLst>
              <a:ext uri="{FF2B5EF4-FFF2-40B4-BE49-F238E27FC236}">
                <a16:creationId xmlns:a16="http://schemas.microsoft.com/office/drawing/2014/main" id="{6948068A-1B1C-BC7F-BEAA-384BD78C3C3E}"/>
              </a:ext>
            </a:extLst>
          </p:cNvPr>
          <p:cNvGrpSpPr/>
          <p:nvPr/>
        </p:nvGrpSpPr>
        <p:grpSpPr>
          <a:xfrm>
            <a:off x="810667" y="3510876"/>
            <a:ext cx="10465424" cy="1072445"/>
            <a:chOff x="760572" y="4649922"/>
            <a:chExt cx="10896437" cy="1075380"/>
          </a:xfrm>
        </p:grpSpPr>
        <p:sp>
          <p:nvSpPr>
            <p:cNvPr id="9" name="TextBox 8">
              <a:extLst>
                <a:ext uri="{FF2B5EF4-FFF2-40B4-BE49-F238E27FC236}">
                  <a16:creationId xmlns:a16="http://schemas.microsoft.com/office/drawing/2014/main" id="{9DA88151-EAE9-14F0-B86C-C08EDD87AE5C}"/>
                </a:ext>
              </a:extLst>
            </p:cNvPr>
            <p:cNvSpPr txBox="1"/>
            <p:nvPr/>
          </p:nvSpPr>
          <p:spPr>
            <a:xfrm>
              <a:off x="760572" y="4649922"/>
              <a:ext cx="1563191" cy="648100"/>
            </a:xfrm>
            <a:prstGeom prst="rect">
              <a:avLst/>
            </a:prstGeom>
            <a:noFill/>
          </p:spPr>
          <p:txBody>
            <a:bodyPr wrap="square" rtlCol="1">
              <a:spAutoFit/>
            </a:bodyPr>
            <a:lstStyle/>
            <a:p>
              <a:pPr rtl="1"/>
              <a:endParaRPr lang="ar-LB"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rtl="1"/>
              <a:r>
                <a:rPr lang="ar-LB"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غير المفضّل</a:t>
              </a:r>
              <a:r>
                <a:rPr lang="en-U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ar-SY" b="1" dirty="0">
                <a:solidFill>
                  <a:schemeClr val="accent2">
                    <a:lumMod val="75000"/>
                  </a:schemeClr>
                </a:solidFill>
                <a:latin typeface="Open Sans" panose="020B0606030504020204" pitchFamily="34" charset="0"/>
                <a:ea typeface="Open Sans" panose="020B0606030504020204" pitchFamily="34" charset="0"/>
              </a:endParaRPr>
            </a:p>
          </p:txBody>
        </p:sp>
        <p:sp>
          <p:nvSpPr>
            <p:cNvPr id="10" name="Rectangle 9">
              <a:extLst>
                <a:ext uri="{FF2B5EF4-FFF2-40B4-BE49-F238E27FC236}">
                  <a16:creationId xmlns:a16="http://schemas.microsoft.com/office/drawing/2014/main" id="{3FDCE16E-B38C-39D4-23C7-EBEA466A3EE4}"/>
                </a:ext>
              </a:extLst>
            </p:cNvPr>
            <p:cNvSpPr/>
            <p:nvPr/>
          </p:nvSpPr>
          <p:spPr>
            <a:xfrm>
              <a:off x="3542082" y="5066659"/>
              <a:ext cx="8114927" cy="658643"/>
            </a:xfrm>
            <a:custGeom>
              <a:avLst/>
              <a:gdLst>
                <a:gd name="connsiteX0" fmla="*/ 0 w 8114927"/>
                <a:gd name="connsiteY0" fmla="*/ 0 h 658643"/>
                <a:gd name="connsiteX1" fmla="*/ 757393 w 8114927"/>
                <a:gd name="connsiteY1" fmla="*/ 0 h 658643"/>
                <a:gd name="connsiteX2" fmla="*/ 1352488 w 8114927"/>
                <a:gd name="connsiteY2" fmla="*/ 0 h 658643"/>
                <a:gd name="connsiteX3" fmla="*/ 1947582 w 8114927"/>
                <a:gd name="connsiteY3" fmla="*/ 0 h 658643"/>
                <a:gd name="connsiteX4" fmla="*/ 2786125 w 8114927"/>
                <a:gd name="connsiteY4" fmla="*/ 0 h 658643"/>
                <a:gd name="connsiteX5" fmla="*/ 3462369 w 8114927"/>
                <a:gd name="connsiteY5" fmla="*/ 0 h 658643"/>
                <a:gd name="connsiteX6" fmla="*/ 4138613 w 8114927"/>
                <a:gd name="connsiteY6" fmla="*/ 0 h 658643"/>
                <a:gd name="connsiteX7" fmla="*/ 4571409 w 8114927"/>
                <a:gd name="connsiteY7" fmla="*/ 0 h 658643"/>
                <a:gd name="connsiteX8" fmla="*/ 5247653 w 8114927"/>
                <a:gd name="connsiteY8" fmla="*/ 0 h 658643"/>
                <a:gd name="connsiteX9" fmla="*/ 5761598 w 8114927"/>
                <a:gd name="connsiteY9" fmla="*/ 0 h 658643"/>
                <a:gd name="connsiteX10" fmla="*/ 6437842 w 8114927"/>
                <a:gd name="connsiteY10" fmla="*/ 0 h 658643"/>
                <a:gd name="connsiteX11" fmla="*/ 7276385 w 8114927"/>
                <a:gd name="connsiteY11" fmla="*/ 0 h 658643"/>
                <a:gd name="connsiteX12" fmla="*/ 8114927 w 8114927"/>
                <a:gd name="connsiteY12" fmla="*/ 0 h 658643"/>
                <a:gd name="connsiteX13" fmla="*/ 8114927 w 8114927"/>
                <a:gd name="connsiteY13" fmla="*/ 658643 h 658643"/>
                <a:gd name="connsiteX14" fmla="*/ 7357534 w 8114927"/>
                <a:gd name="connsiteY14" fmla="*/ 658643 h 658643"/>
                <a:gd name="connsiteX15" fmla="*/ 6518991 w 8114927"/>
                <a:gd name="connsiteY15" fmla="*/ 658643 h 658643"/>
                <a:gd name="connsiteX16" fmla="*/ 6005046 w 8114927"/>
                <a:gd name="connsiteY16" fmla="*/ 658643 h 658643"/>
                <a:gd name="connsiteX17" fmla="*/ 5328802 w 8114927"/>
                <a:gd name="connsiteY17" fmla="*/ 658643 h 658643"/>
                <a:gd name="connsiteX18" fmla="*/ 4571409 w 8114927"/>
                <a:gd name="connsiteY18" fmla="*/ 658643 h 658643"/>
                <a:gd name="connsiteX19" fmla="*/ 3895165 w 8114927"/>
                <a:gd name="connsiteY19" fmla="*/ 658643 h 658643"/>
                <a:gd name="connsiteX20" fmla="*/ 3381220 w 8114927"/>
                <a:gd name="connsiteY20" fmla="*/ 658643 h 658643"/>
                <a:gd name="connsiteX21" fmla="*/ 2786125 w 8114927"/>
                <a:gd name="connsiteY21" fmla="*/ 658643 h 658643"/>
                <a:gd name="connsiteX22" fmla="*/ 2109881 w 8114927"/>
                <a:gd name="connsiteY22" fmla="*/ 658643 h 658643"/>
                <a:gd name="connsiteX23" fmla="*/ 1352488 w 8114927"/>
                <a:gd name="connsiteY23" fmla="*/ 658643 h 658643"/>
                <a:gd name="connsiteX24" fmla="*/ 676244 w 8114927"/>
                <a:gd name="connsiteY24" fmla="*/ 658643 h 658643"/>
                <a:gd name="connsiteX25" fmla="*/ 0 w 8114927"/>
                <a:gd name="connsiteY25" fmla="*/ 658643 h 658643"/>
                <a:gd name="connsiteX26" fmla="*/ 0 w 8114927"/>
                <a:gd name="connsiteY26" fmla="*/ 0 h 6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14927" h="658643" extrusionOk="0">
                  <a:moveTo>
                    <a:pt x="0" y="0"/>
                  </a:moveTo>
                  <a:cubicBezTo>
                    <a:pt x="354340" y="3821"/>
                    <a:pt x="381882" y="-31448"/>
                    <a:pt x="757393" y="0"/>
                  </a:cubicBezTo>
                  <a:cubicBezTo>
                    <a:pt x="1132904" y="31448"/>
                    <a:pt x="1228119" y="2277"/>
                    <a:pt x="1352488" y="0"/>
                  </a:cubicBezTo>
                  <a:cubicBezTo>
                    <a:pt x="1476857" y="-2277"/>
                    <a:pt x="1728745" y="2917"/>
                    <a:pt x="1947582" y="0"/>
                  </a:cubicBezTo>
                  <a:cubicBezTo>
                    <a:pt x="2166419" y="-2917"/>
                    <a:pt x="2393031" y="-30617"/>
                    <a:pt x="2786125" y="0"/>
                  </a:cubicBezTo>
                  <a:cubicBezTo>
                    <a:pt x="3179219" y="30617"/>
                    <a:pt x="3157379" y="5182"/>
                    <a:pt x="3462369" y="0"/>
                  </a:cubicBezTo>
                  <a:cubicBezTo>
                    <a:pt x="3767359" y="-5182"/>
                    <a:pt x="3981133" y="23897"/>
                    <a:pt x="4138613" y="0"/>
                  </a:cubicBezTo>
                  <a:cubicBezTo>
                    <a:pt x="4296093" y="-23897"/>
                    <a:pt x="4466484" y="2718"/>
                    <a:pt x="4571409" y="0"/>
                  </a:cubicBezTo>
                  <a:cubicBezTo>
                    <a:pt x="4676334" y="-2718"/>
                    <a:pt x="4950761" y="-7696"/>
                    <a:pt x="5247653" y="0"/>
                  </a:cubicBezTo>
                  <a:cubicBezTo>
                    <a:pt x="5544545" y="7696"/>
                    <a:pt x="5544805" y="12179"/>
                    <a:pt x="5761598" y="0"/>
                  </a:cubicBezTo>
                  <a:cubicBezTo>
                    <a:pt x="5978392" y="-12179"/>
                    <a:pt x="6179157" y="-18771"/>
                    <a:pt x="6437842" y="0"/>
                  </a:cubicBezTo>
                  <a:cubicBezTo>
                    <a:pt x="6696527" y="18771"/>
                    <a:pt x="7091560" y="32075"/>
                    <a:pt x="7276385" y="0"/>
                  </a:cubicBezTo>
                  <a:cubicBezTo>
                    <a:pt x="7461210" y="-32075"/>
                    <a:pt x="7776574" y="14270"/>
                    <a:pt x="8114927" y="0"/>
                  </a:cubicBezTo>
                  <a:cubicBezTo>
                    <a:pt x="8141981" y="223174"/>
                    <a:pt x="8146069" y="395139"/>
                    <a:pt x="8114927" y="658643"/>
                  </a:cubicBezTo>
                  <a:cubicBezTo>
                    <a:pt x="7749688" y="685348"/>
                    <a:pt x="7671469" y="672104"/>
                    <a:pt x="7357534" y="658643"/>
                  </a:cubicBezTo>
                  <a:cubicBezTo>
                    <a:pt x="7043599" y="645182"/>
                    <a:pt x="6696490" y="687762"/>
                    <a:pt x="6518991" y="658643"/>
                  </a:cubicBezTo>
                  <a:cubicBezTo>
                    <a:pt x="6341492" y="629524"/>
                    <a:pt x="6136910" y="658048"/>
                    <a:pt x="6005046" y="658643"/>
                  </a:cubicBezTo>
                  <a:cubicBezTo>
                    <a:pt x="5873182" y="659238"/>
                    <a:pt x="5557655" y="677242"/>
                    <a:pt x="5328802" y="658643"/>
                  </a:cubicBezTo>
                  <a:cubicBezTo>
                    <a:pt x="5099949" y="640044"/>
                    <a:pt x="4757634" y="649365"/>
                    <a:pt x="4571409" y="658643"/>
                  </a:cubicBezTo>
                  <a:cubicBezTo>
                    <a:pt x="4385184" y="667921"/>
                    <a:pt x="4073741" y="667020"/>
                    <a:pt x="3895165" y="658643"/>
                  </a:cubicBezTo>
                  <a:cubicBezTo>
                    <a:pt x="3716589" y="650266"/>
                    <a:pt x="3487569" y="660136"/>
                    <a:pt x="3381220" y="658643"/>
                  </a:cubicBezTo>
                  <a:cubicBezTo>
                    <a:pt x="3274872" y="657150"/>
                    <a:pt x="2905276" y="657613"/>
                    <a:pt x="2786125" y="658643"/>
                  </a:cubicBezTo>
                  <a:cubicBezTo>
                    <a:pt x="2666974" y="659673"/>
                    <a:pt x="2264403" y="660904"/>
                    <a:pt x="2109881" y="658643"/>
                  </a:cubicBezTo>
                  <a:cubicBezTo>
                    <a:pt x="1955359" y="656382"/>
                    <a:pt x="1639656" y="625074"/>
                    <a:pt x="1352488" y="658643"/>
                  </a:cubicBezTo>
                  <a:cubicBezTo>
                    <a:pt x="1065320" y="692212"/>
                    <a:pt x="876736" y="641529"/>
                    <a:pt x="676244" y="658643"/>
                  </a:cubicBezTo>
                  <a:cubicBezTo>
                    <a:pt x="475752" y="675757"/>
                    <a:pt x="142500" y="653077"/>
                    <a:pt x="0" y="658643"/>
                  </a:cubicBezTo>
                  <a:cubicBezTo>
                    <a:pt x="19095" y="504230"/>
                    <a:pt x="23133" y="136885"/>
                    <a:pt x="0" y="0"/>
                  </a:cubicBezTo>
                  <a:close/>
                </a:path>
              </a:pathLst>
            </a:custGeom>
            <a:noFill/>
            <a:ln w="38100">
              <a:solidFill>
                <a:schemeClr val="accent2">
                  <a:lumMod val="75000"/>
                </a:schemeClr>
              </a:solidFill>
              <a:extLst>
                <a:ext uri="{C807C97D-BFC1-408E-A445-0C87EB9F89A2}">
                  <ask:lineSketchStyleProps xmlns:ask="http://schemas.microsoft.com/office/drawing/2018/sketchyshapes" sd="75586844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a:endParaRPr lang="ar-SY" dirty="0"/>
            </a:p>
          </p:txBody>
        </p:sp>
        <p:cxnSp>
          <p:nvCxnSpPr>
            <p:cNvPr id="11" name="Straight Arrow Connector 10">
              <a:extLst>
                <a:ext uri="{FF2B5EF4-FFF2-40B4-BE49-F238E27FC236}">
                  <a16:creationId xmlns:a16="http://schemas.microsoft.com/office/drawing/2014/main" id="{F49B1041-DACE-C7B5-A0AF-423088C9FE38}"/>
                </a:ext>
              </a:extLst>
            </p:cNvPr>
            <p:cNvCxnSpPr>
              <a:cxnSpLocks/>
            </p:cNvCxnSpPr>
            <p:nvPr/>
          </p:nvCxnSpPr>
          <p:spPr>
            <a:xfrm>
              <a:off x="1896381" y="5066659"/>
              <a:ext cx="164570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6691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سيناريوهات الجمع في </a:t>
            </a:r>
            <a:r>
              <a:rPr lang="en-US" sz="3600" kern="1400" spc="230" dirty="0">
                <a:solidFill>
                  <a:schemeClr val="tx1"/>
                </a:solidFill>
                <a:latin typeface="HALDEN SOLID" pitchFamily="2" charset="0"/>
              </a:rPr>
              <a:t>CARI</a:t>
            </a:r>
            <a:endParaRPr lang="en-GB" sz="3600" kern="1400" spc="230" dirty="0">
              <a:solidFill>
                <a:schemeClr val="tx1"/>
              </a:solidFill>
              <a:latin typeface="HALDEN SOLID" pitchFamily="2" charset="0"/>
            </a:endParaRPr>
          </a:p>
        </p:txBody>
      </p:sp>
      <p:graphicFrame>
        <p:nvGraphicFramePr>
          <p:cNvPr id="4" name="Table 5">
            <a:extLst>
              <a:ext uri="{FF2B5EF4-FFF2-40B4-BE49-F238E27FC236}">
                <a16:creationId xmlns:a16="http://schemas.microsoft.com/office/drawing/2014/main" id="{A0E62E01-3CA1-811D-4994-40A913ED0D5D}"/>
              </a:ext>
            </a:extLst>
          </p:cNvPr>
          <p:cNvGraphicFramePr>
            <a:graphicFrameLocks noGrp="1"/>
          </p:cNvGraphicFramePr>
          <p:nvPr>
            <p:extLst>
              <p:ext uri="{D42A27DB-BD31-4B8C-83A1-F6EECF244321}">
                <p14:modId xmlns:p14="http://schemas.microsoft.com/office/powerpoint/2010/main" val="700684912"/>
              </p:ext>
            </p:extLst>
          </p:nvPr>
        </p:nvGraphicFramePr>
        <p:xfrm>
          <a:off x="512077" y="1378973"/>
          <a:ext cx="11257106" cy="5041687"/>
        </p:xfrm>
        <a:graphic>
          <a:graphicData uri="http://schemas.openxmlformats.org/drawingml/2006/table">
            <a:tbl>
              <a:tblPr firstRow="1" bandRow="1">
                <a:tableStyleId>{5C22544A-7EE6-4342-B048-85BDC9FD1C3A}</a:tableStyleId>
              </a:tblPr>
              <a:tblGrid>
                <a:gridCol w="1608158">
                  <a:extLst>
                    <a:ext uri="{9D8B030D-6E8A-4147-A177-3AD203B41FA5}">
                      <a16:colId xmlns:a16="http://schemas.microsoft.com/office/drawing/2014/main" val="3816418050"/>
                    </a:ext>
                  </a:extLst>
                </a:gridCol>
                <a:gridCol w="1608158">
                  <a:extLst>
                    <a:ext uri="{9D8B030D-6E8A-4147-A177-3AD203B41FA5}">
                      <a16:colId xmlns:a16="http://schemas.microsoft.com/office/drawing/2014/main" val="1920903418"/>
                    </a:ext>
                  </a:extLst>
                </a:gridCol>
                <a:gridCol w="1608158">
                  <a:extLst>
                    <a:ext uri="{9D8B030D-6E8A-4147-A177-3AD203B41FA5}">
                      <a16:colId xmlns:a16="http://schemas.microsoft.com/office/drawing/2014/main" val="3410624738"/>
                    </a:ext>
                  </a:extLst>
                </a:gridCol>
                <a:gridCol w="1608158">
                  <a:extLst>
                    <a:ext uri="{9D8B030D-6E8A-4147-A177-3AD203B41FA5}">
                      <a16:colId xmlns:a16="http://schemas.microsoft.com/office/drawing/2014/main" val="788336326"/>
                    </a:ext>
                  </a:extLst>
                </a:gridCol>
                <a:gridCol w="1608158">
                  <a:extLst>
                    <a:ext uri="{9D8B030D-6E8A-4147-A177-3AD203B41FA5}">
                      <a16:colId xmlns:a16="http://schemas.microsoft.com/office/drawing/2014/main" val="3735932605"/>
                    </a:ext>
                  </a:extLst>
                </a:gridCol>
                <a:gridCol w="1608158">
                  <a:extLst>
                    <a:ext uri="{9D8B030D-6E8A-4147-A177-3AD203B41FA5}">
                      <a16:colId xmlns:a16="http://schemas.microsoft.com/office/drawing/2014/main" val="3674509133"/>
                    </a:ext>
                  </a:extLst>
                </a:gridCol>
                <a:gridCol w="1608158">
                  <a:extLst>
                    <a:ext uri="{9D8B030D-6E8A-4147-A177-3AD203B41FA5}">
                      <a16:colId xmlns:a16="http://schemas.microsoft.com/office/drawing/2014/main" val="190042670"/>
                    </a:ext>
                  </a:extLst>
                </a:gridCol>
              </a:tblGrid>
              <a:tr h="573463">
                <a:tc rowSpan="2">
                  <a:txBody>
                    <a:bodyPr/>
                    <a:lstStyle/>
                    <a:p>
                      <a:pPr algn="ctr"/>
                      <a:r>
                        <a:rPr lang="ar-LB"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جمع المؤشرات</a:t>
                      </a:r>
                      <a:endParaRPr lang="fr-FR" sz="16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A6EB4"/>
                      </a:solidFill>
                      <a:prstDash val="solid"/>
                      <a:round/>
                      <a:headEnd type="none" w="med" len="med"/>
                      <a:tailEnd type="none" w="med" len="med"/>
                    </a:lnB>
                    <a:lnTlToBr w="12700" cmpd="sng">
                      <a:noFill/>
                      <a:prstDash val="solid"/>
                    </a:lnTlToBr>
                    <a:lnBlToTr w="12700" cmpd="sng">
                      <a:noFill/>
                      <a:prstDash val="solid"/>
                    </a:lnBlToTr>
                    <a:solidFill>
                      <a:srgbClr val="0A6EB4"/>
                    </a:solidFill>
                  </a:tcPr>
                </a:tc>
                <a:tc>
                  <a:txBody>
                    <a:bodyPr/>
                    <a:lstStyle/>
                    <a:p>
                      <a:pPr algn="ctr"/>
                      <a:r>
                        <a:rPr lang="ar-L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الوضع الحالي</a:t>
                      </a:r>
                    </a:p>
                    <a:p>
                      <a:pPr algn="ct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CS</a:t>
                      </a:r>
                      <a:endParaRPr lang="fr-FR"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6EB4"/>
                    </a:solidFill>
                  </a:tcPr>
                </a:tc>
                <a:tc gridSpan="3">
                  <a:txBody>
                    <a:bodyPr/>
                    <a:lstStyle/>
                    <a:p>
                      <a:pPr algn="ctr"/>
                      <a:r>
                        <a:rPr lang="ar-L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القدرة على التأقلم</a:t>
                      </a:r>
                      <a:endPar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CC</a:t>
                      </a:r>
                      <a:endParaRPr lang="fr-FR"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6EB4"/>
                    </a:solidFill>
                  </a:tcPr>
                </a:tc>
                <a:tc hMerge="1">
                  <a:txBody>
                    <a:bodyPr/>
                    <a:lstStyle/>
                    <a:p>
                      <a:endParaRPr lang="fr-FR" dirty="0"/>
                    </a:p>
                  </a:txBody>
                  <a:tcPr/>
                </a:tc>
                <a:tc hMerge="1">
                  <a:txBody>
                    <a:bodyPr/>
                    <a:lstStyle/>
                    <a:p>
                      <a:endParaRPr lang="fr-FR" dirty="0"/>
                    </a:p>
                  </a:txBody>
                  <a:tcPr/>
                </a:tc>
                <a:tc rowSpan="2">
                  <a:txBody>
                    <a:bodyPr/>
                    <a:lstStyle/>
                    <a:p>
                      <a:pPr algn="ctr"/>
                      <a:r>
                        <a:rPr lang="ar-L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طريقة الاحتساب</a:t>
                      </a:r>
                      <a:endParaRPr lang="fr-FR"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6EB4"/>
                    </a:solidFill>
                  </a:tcPr>
                </a:tc>
                <a:tc rowSpan="2">
                  <a:txBody>
                    <a:bodyPr/>
                    <a:lstStyle/>
                    <a:p>
                      <a:pPr algn="ctr"/>
                      <a:r>
                        <a:rPr lang="ar-L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النتيجة النهائية للأمن الغذائي للأسرة حسب برنامج الأغذية العالمي.</a:t>
                      </a:r>
                      <a:endParaRPr lang="fr-FR" sz="1600" b="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6EB4"/>
                    </a:solidFill>
                  </a:tcPr>
                </a:tc>
                <a:extLst>
                  <a:ext uri="{0D108BD9-81ED-4DB2-BD59-A6C34878D82A}">
                    <a16:rowId xmlns:a16="http://schemas.microsoft.com/office/drawing/2014/main" val="3471044030"/>
                  </a:ext>
                </a:extLst>
              </a:tr>
              <a:tr h="1720390">
                <a:tc vMerge="1">
                  <a:txBody>
                    <a:bodyPr/>
                    <a:lstStyle/>
                    <a:p>
                      <a:endParaRPr lang="fr-FR" dirty="0"/>
                    </a:p>
                  </a:txBody>
                  <a:tcPr/>
                </a:tc>
                <a:tc>
                  <a:txBody>
                    <a:bodyPr/>
                    <a:lstStyle/>
                    <a:p>
                      <a:pPr algn="ctr"/>
                      <a:r>
                        <a:rPr lang="en-G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FCS + </a:t>
                      </a:r>
                      <a:r>
                        <a:rPr lang="en-GB" sz="1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rCSI</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ECMEN</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FES</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LCS-FS</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fr-FR" dirty="0"/>
                    </a:p>
                  </a:txBody>
                  <a:tcPr/>
                </a:tc>
                <a:tc vMerge="1">
                  <a:txBody>
                    <a:bodyPr/>
                    <a:lstStyle/>
                    <a:p>
                      <a:endParaRPr lang="fr-FR" i="1" dirty="0"/>
                    </a:p>
                  </a:txBody>
                  <a:tcPr/>
                </a:tc>
                <a:extLst>
                  <a:ext uri="{0D108BD9-81ED-4DB2-BD59-A6C34878D82A}">
                    <a16:rowId xmlns:a16="http://schemas.microsoft.com/office/drawing/2014/main" val="836464221"/>
                  </a:ext>
                </a:extLst>
              </a:tr>
              <a:tr h="1431404">
                <a:tc>
                  <a:txBody>
                    <a:bodyPr/>
                    <a:lstStyle/>
                    <a:p>
                      <a:pPr algn="ctr"/>
                      <a:r>
                        <a:rPr lang="ar-L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سيناريو</a:t>
                      </a:r>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 1 </a:t>
                      </a:r>
                      <a:endParaRPr lang="fr-FR"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A6EB4"/>
                      </a:solidFill>
                      <a:prstDash val="solid"/>
                      <a:round/>
                      <a:headEnd type="none" w="med" len="med"/>
                      <a:tailEnd type="none" w="med" len="med"/>
                    </a:lnT>
                    <a:lnB w="12700" cap="flat" cmpd="sng" algn="ctr">
                      <a:solidFill>
                        <a:srgbClr val="0A6EB4"/>
                      </a:solidFill>
                      <a:prstDash val="solid"/>
                      <a:round/>
                      <a:headEnd type="none" w="med" len="med"/>
                      <a:tailEnd type="none" w="med" len="med"/>
                    </a:lnB>
                    <a:lnTlToBr w="12700" cmpd="sng">
                      <a:noFill/>
                      <a:prstDash val="solid"/>
                    </a:lnTlToBr>
                    <a:lnBlToTr w="12700" cmpd="sng">
                      <a:noFill/>
                      <a:prstDash val="solid"/>
                    </a:lnBlToTr>
                    <a:solidFill>
                      <a:srgbClr val="0A6EB4"/>
                    </a:solidFill>
                  </a:tcPr>
                </a:tc>
                <a:tc>
                  <a:txBody>
                    <a:bodyPr/>
                    <a:lstStyle/>
                    <a:p>
                      <a:pPr algn="ct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غذائي فقير</a:t>
                      </a:r>
                    </a:p>
                    <a:p>
                      <a:pPr algn="ct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CARI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مقياس</a:t>
                      </a: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4</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SMEB ≥ EC ≤ MEB</a:t>
                      </a:r>
                    </a:p>
                    <a:p>
                      <a:pPr algn="ct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CARI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مقياس</a:t>
                      </a: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3</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تكيف "توتر"</a:t>
                      </a:r>
                    </a:p>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CARI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مقياس</a:t>
                      </a:r>
                    </a:p>
                    <a:p>
                      <a:pPr algn="ctr"/>
                      <a:r>
                        <a:rPr lang="ar-L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a:t>
                      </a:r>
                    </a:p>
                    <a:p>
                      <a:pPr algn="ct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CS = 4 </a:t>
                      </a:r>
                    </a:p>
                    <a:p>
                      <a:pPr algn="ctr"/>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CC = 3 + 2 / 2 = 2.5 </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(4 + 2.5)/ 2 = 3.25</a:t>
                      </a:r>
                    </a:p>
                    <a:p>
                      <a:pPr algn="ctr"/>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ar-LB" sz="16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أمن غذائياً بشكل معتدل</a:t>
                      </a:r>
                      <a:endParaRPr lang="fr-FR" sz="160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6716766"/>
                  </a:ext>
                </a:extLst>
              </a:tr>
              <a:tr h="1310773">
                <a:tc>
                  <a:txBody>
                    <a:bodyPr/>
                    <a:lstStyle/>
                    <a:p>
                      <a:pPr algn="ctr"/>
                      <a:r>
                        <a:rPr lang="ar-L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سيناريو</a:t>
                      </a:r>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 2</a:t>
                      </a:r>
                      <a:endParaRPr lang="fr-FR"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A6EB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6EB4"/>
                    </a:solidFill>
                  </a:tcPr>
                </a:tc>
                <a:tc>
                  <a:txBody>
                    <a:bodyPr/>
                    <a:lstStyle/>
                    <a:p>
                      <a:pPr algn="ct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غذائي فقير</a:t>
                      </a:r>
                    </a:p>
                    <a:p>
                      <a:pPr algn="ct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CARI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مقياس</a:t>
                      </a: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4</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65%-&lt;75% CARI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مقياس</a:t>
                      </a:r>
                    </a:p>
                    <a:p>
                      <a:pPr algn="ct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3</a:t>
                      </a:r>
                      <a:endParaRPr lang="ar-L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تكيف "ازمات"</a:t>
                      </a:r>
                    </a:p>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CARI </a:t>
                      </a:r>
                      <a:r>
                        <a:rPr lang="ar-L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مقياس</a:t>
                      </a:r>
                    </a:p>
                    <a:p>
                      <a:pPr algn="ctr"/>
                      <a:r>
                        <a:rPr lang="ar-L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CS = 4</a:t>
                      </a:r>
                    </a:p>
                    <a:p>
                      <a:pPr algn="ctr"/>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CC = 3 + 3 / 2  = 3</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(4 + 3)/2 = 3.5 </a:t>
                      </a:r>
                    </a:p>
                    <a:p>
                      <a:pPr algn="ctr"/>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ar-LB" sz="16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أمن غذائياً بشكل شديد</a:t>
                      </a:r>
                      <a:endParaRPr lang="fr-FR" sz="160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71183400"/>
                  </a:ext>
                </a:extLst>
              </a:tr>
            </a:tbl>
          </a:graphicData>
        </a:graphic>
      </p:graphicFrame>
      <p:sp>
        <p:nvSpPr>
          <p:cNvPr id="29" name="Rectangle: Rounded Corners 28">
            <a:extLst>
              <a:ext uri="{FF2B5EF4-FFF2-40B4-BE49-F238E27FC236}">
                <a16:creationId xmlns:a16="http://schemas.microsoft.com/office/drawing/2014/main" id="{50DE21BE-7F57-36C9-6370-22CEE5AC50B4}"/>
              </a:ext>
            </a:extLst>
          </p:cNvPr>
          <p:cNvSpPr/>
          <p:nvPr/>
        </p:nvSpPr>
        <p:spPr>
          <a:xfrm>
            <a:off x="2152766" y="3667263"/>
            <a:ext cx="1464129" cy="968641"/>
          </a:xfrm>
          <a:prstGeom prst="roundRect">
            <a:avLst/>
          </a:prstGeom>
          <a:no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B4CCE529-2228-6E7A-419B-99D8D41DF35F}"/>
              </a:ext>
            </a:extLst>
          </p:cNvPr>
          <p:cNvSpPr/>
          <p:nvPr/>
        </p:nvSpPr>
        <p:spPr>
          <a:xfrm>
            <a:off x="3743939" y="3677683"/>
            <a:ext cx="4705539" cy="1112031"/>
          </a:xfrm>
          <a:prstGeom prst="roundRect">
            <a:avLst/>
          </a:prstGeom>
          <a:no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E2FDD937-0395-22F2-9B29-B6C71426F8D6}"/>
              </a:ext>
            </a:extLst>
          </p:cNvPr>
          <p:cNvSpPr/>
          <p:nvPr/>
        </p:nvSpPr>
        <p:spPr>
          <a:xfrm>
            <a:off x="10156870" y="3685571"/>
            <a:ext cx="1589429" cy="1333041"/>
          </a:xfrm>
          <a:prstGeom prst="roundRect">
            <a:avLst/>
          </a:prstGeom>
          <a:no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3C102C1-74E7-B3BC-3B2E-0E9492C90A65}"/>
              </a:ext>
            </a:extLst>
          </p:cNvPr>
          <p:cNvSpPr/>
          <p:nvPr/>
        </p:nvSpPr>
        <p:spPr>
          <a:xfrm>
            <a:off x="10179753" y="5087618"/>
            <a:ext cx="1589429" cy="1333042"/>
          </a:xfrm>
          <a:prstGeom prst="roundRect">
            <a:avLst/>
          </a:prstGeom>
          <a:no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5907628D-037A-4FC0-A9D1-90535CA89CD4}"/>
              </a:ext>
            </a:extLst>
          </p:cNvPr>
          <p:cNvSpPr/>
          <p:nvPr/>
        </p:nvSpPr>
        <p:spPr>
          <a:xfrm>
            <a:off x="8565699" y="5615214"/>
            <a:ext cx="1439140" cy="526371"/>
          </a:xfrm>
          <a:prstGeom prst="roundRect">
            <a:avLst/>
          </a:prstGeom>
          <a:no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32C7F26E-20C3-CD59-BB41-49274BEBD947}"/>
              </a:ext>
            </a:extLst>
          </p:cNvPr>
          <p:cNvSpPr/>
          <p:nvPr/>
        </p:nvSpPr>
        <p:spPr>
          <a:xfrm>
            <a:off x="8565698" y="5130897"/>
            <a:ext cx="1439139" cy="348130"/>
          </a:xfrm>
          <a:prstGeom prst="roundRect">
            <a:avLst/>
          </a:prstGeom>
          <a:no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103D063D-169F-A309-9037-D4B760C46FB0}"/>
              </a:ext>
            </a:extLst>
          </p:cNvPr>
          <p:cNvSpPr/>
          <p:nvPr/>
        </p:nvSpPr>
        <p:spPr>
          <a:xfrm>
            <a:off x="8565697" y="3705955"/>
            <a:ext cx="1439139" cy="367321"/>
          </a:xfrm>
          <a:prstGeom prst="roundRect">
            <a:avLst/>
          </a:prstGeom>
          <a:no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FBFD8A49-8B69-00A9-A0FE-68385DA660A6}"/>
              </a:ext>
            </a:extLst>
          </p:cNvPr>
          <p:cNvSpPr/>
          <p:nvPr/>
        </p:nvSpPr>
        <p:spPr>
          <a:xfrm>
            <a:off x="8576522" y="4209464"/>
            <a:ext cx="1453304" cy="580250"/>
          </a:xfrm>
          <a:prstGeom prst="roundRect">
            <a:avLst/>
          </a:prstGeom>
          <a:no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2C132F8D-9F22-B19D-CD6B-AF865B13ABF9}"/>
              </a:ext>
            </a:extLst>
          </p:cNvPr>
          <p:cNvSpPr/>
          <p:nvPr/>
        </p:nvSpPr>
        <p:spPr>
          <a:xfrm>
            <a:off x="2181965" y="5085583"/>
            <a:ext cx="1464129" cy="968641"/>
          </a:xfrm>
          <a:prstGeom prst="roundRect">
            <a:avLst/>
          </a:prstGeom>
          <a:no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4BF51DD1-17B6-CC1C-37D6-CA0E230A7944}"/>
              </a:ext>
            </a:extLst>
          </p:cNvPr>
          <p:cNvSpPr/>
          <p:nvPr/>
        </p:nvSpPr>
        <p:spPr>
          <a:xfrm>
            <a:off x="3766819" y="5130893"/>
            <a:ext cx="4705539" cy="1010692"/>
          </a:xfrm>
          <a:prstGeom prst="roundRect">
            <a:avLst/>
          </a:prstGeom>
          <a:no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7D0761EC-B980-B86B-40C5-DFD44D810FF1}"/>
              </a:ext>
            </a:extLst>
          </p:cNvPr>
          <p:cNvCxnSpPr>
            <a:cxnSpLocks/>
          </p:cNvCxnSpPr>
          <p:nvPr/>
        </p:nvCxnSpPr>
        <p:spPr>
          <a:xfrm>
            <a:off x="0" y="3860346"/>
            <a:ext cx="512077"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id="{D7EB4C87-6C00-86BB-8604-B3D65D43D0B7}"/>
              </a:ext>
            </a:extLst>
          </p:cNvPr>
          <p:cNvCxnSpPr>
            <a:cxnSpLocks/>
          </p:cNvCxnSpPr>
          <p:nvPr/>
        </p:nvCxnSpPr>
        <p:spPr>
          <a:xfrm>
            <a:off x="0" y="5286374"/>
            <a:ext cx="512077"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90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طريقة احتساب </a:t>
            </a:r>
            <a:r>
              <a:rPr lang="en-US" sz="3600" kern="1400" spc="230" dirty="0">
                <a:solidFill>
                  <a:schemeClr val="tx1"/>
                </a:solidFill>
                <a:latin typeface="HALDEN SOLID" pitchFamily="2" charset="0"/>
              </a:rPr>
              <a:t>CARI</a:t>
            </a:r>
            <a:endParaRPr lang="en-GB" sz="3600" kern="1400" spc="230" dirty="0">
              <a:solidFill>
                <a:schemeClr val="tx1"/>
              </a:solidFill>
              <a:latin typeface="HALDEN SOLID" pitchFamily="2" charset="0"/>
            </a:endParaRPr>
          </a:p>
        </p:txBody>
      </p:sp>
      <p:sp>
        <p:nvSpPr>
          <p:cNvPr id="10" name="TextBox 9">
            <a:extLst>
              <a:ext uri="{FF2B5EF4-FFF2-40B4-BE49-F238E27FC236}">
                <a16:creationId xmlns:a16="http://schemas.microsoft.com/office/drawing/2014/main" id="{00ED5C89-434F-B08D-C9C3-CCC953E70E3F}"/>
              </a:ext>
            </a:extLst>
          </p:cNvPr>
          <p:cNvSpPr txBox="1"/>
          <p:nvPr/>
        </p:nvSpPr>
        <p:spPr>
          <a:xfrm>
            <a:off x="796705" y="1717116"/>
            <a:ext cx="10610661" cy="3139321"/>
          </a:xfrm>
          <a:prstGeom prst="rect">
            <a:avLst/>
          </a:prstGeom>
          <a:noFill/>
        </p:spPr>
        <p:txBody>
          <a:bodyPr wrap="square" rtlCol="1">
            <a:spAutoFit/>
          </a:bodyPr>
          <a:lstStyle/>
          <a:p>
            <a:pPr algn="r" rtl="1"/>
            <a:r>
              <a:rPr lang="ar-LB" dirty="0">
                <a:latin typeface="Open Sans" panose="020B0606030504020204" pitchFamily="34" charset="0"/>
                <a:ea typeface="Open Sans" panose="020B0606030504020204" pitchFamily="34" charset="0"/>
                <a:cs typeface="Open Sans" panose="020B0606030504020204" pitchFamily="34" charset="0"/>
              </a:rPr>
              <a:t>الخطوات المتبعة لحساب التصنيف العام للأمن الغذائي للأسرة:</a:t>
            </a:r>
          </a:p>
          <a:p>
            <a:pPr algn="r" rtl="1"/>
            <a:endParaRPr lang="ar-LB"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mj-lt"/>
              <a:buAutoNum type="arabicPeriod"/>
            </a:pPr>
            <a:r>
              <a:rPr lang="ar-LB" dirty="0">
                <a:latin typeface="Open Sans" panose="020B0606030504020204" pitchFamily="34" charset="0"/>
                <a:ea typeface="Open Sans" panose="020B0606030504020204" pitchFamily="34" charset="0"/>
                <a:cs typeface="Open Sans" panose="020B0606030504020204" pitchFamily="34" charset="0"/>
              </a:rPr>
              <a:t>حساب "المؤشر الملخص للوضع الحالي" عن طريق حساب متوسط درجات الأسرة (أي مقياس من 4 نقاط) للمؤشرات في مجال الوضع الحالي</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mj-lt"/>
              <a:buAutoNum type="arabicPeriod"/>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mj-lt"/>
              <a:buAutoNum type="arabicPeriod"/>
            </a:pPr>
            <a:r>
              <a:rPr lang="ar-LB" dirty="0">
                <a:latin typeface="Open Sans" panose="020B0606030504020204" pitchFamily="34" charset="0"/>
                <a:ea typeface="Open Sans" panose="020B0606030504020204" pitchFamily="34" charset="0"/>
                <a:cs typeface="Open Sans" panose="020B0606030504020204" pitchFamily="34" charset="0"/>
              </a:rPr>
              <a:t>حساب "المؤشر الملخص لقدرة الـتأقلم" عن طريق حساب متوسط درجات الأسرة (أي مقياس من 4 نقاط) للمؤشرات المتاحة في مجال قدرة التأقلم.</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mj-lt"/>
              <a:buAutoNum type="arabicPeriod"/>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mj-lt"/>
              <a:buAutoNum type="arabicPeriod"/>
            </a:pPr>
            <a:r>
              <a:rPr lang="ar-LB" dirty="0">
                <a:latin typeface="Open Sans" panose="020B0606030504020204" pitchFamily="34" charset="0"/>
                <a:ea typeface="Open Sans" panose="020B0606030504020204" pitchFamily="34" charset="0"/>
                <a:cs typeface="Open Sans" panose="020B0606030504020204" pitchFamily="34" charset="0"/>
              </a:rPr>
              <a:t>حساب متوسط هذه النتائج معًا:</a:t>
            </a:r>
            <a:r>
              <a:rPr lang="en-US" dirty="0">
                <a:latin typeface="Open Sans" panose="020B0606030504020204" pitchFamily="34" charset="0"/>
                <a:ea typeface="Open Sans" panose="020B0606030504020204" pitchFamily="34" charset="0"/>
                <a:cs typeface="Open Sans" panose="020B0606030504020204" pitchFamily="34" charset="0"/>
              </a:rPr>
              <a:t> (CS+CC) / 2 </a:t>
            </a:r>
          </a:p>
          <a:p>
            <a:pPr marL="342900" indent="-342900" algn="r" rtl="1">
              <a:buFont typeface="+mj-lt"/>
              <a:buAutoNum type="arabicPeriod"/>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mj-lt"/>
              <a:buAutoNum type="arabicPeriod"/>
            </a:pPr>
            <a:r>
              <a:rPr lang="ar-LB" dirty="0">
                <a:latin typeface="Open Sans" panose="020B0606030504020204" pitchFamily="34" charset="0"/>
                <a:ea typeface="Open Sans" panose="020B0606030504020204" pitchFamily="34" charset="0"/>
                <a:cs typeface="Open Sans" panose="020B0606030504020204" pitchFamily="34" charset="0"/>
              </a:rPr>
              <a:t>تقريب النتيجة إلى أقرب عدد صحيح، والذي سيكون دائمًا بين 1 و4. يمثل هذا الرقم النتيجة النهائية للأمن الغذائي للأسرة.</a:t>
            </a:r>
            <a:endParaRPr lang="ar-SY" dirty="0">
              <a:latin typeface="Open Sans" panose="020B0606030504020204" pitchFamily="34" charset="0"/>
              <a:ea typeface="Open Sans" panose="020B0606030504020204" pitchFamily="34" charset="0"/>
            </a:endParaRPr>
          </a:p>
        </p:txBody>
      </p:sp>
      <p:sp>
        <p:nvSpPr>
          <p:cNvPr id="3" name="Rectangle 2">
            <a:extLst>
              <a:ext uri="{FF2B5EF4-FFF2-40B4-BE49-F238E27FC236}">
                <a16:creationId xmlns:a16="http://schemas.microsoft.com/office/drawing/2014/main" id="{258527C0-CFD6-5E4A-98BE-A97A13D09944}"/>
              </a:ext>
            </a:extLst>
          </p:cNvPr>
          <p:cNvSpPr/>
          <p:nvPr/>
        </p:nvSpPr>
        <p:spPr>
          <a:xfrm>
            <a:off x="11351498" y="2073483"/>
            <a:ext cx="697627" cy="707886"/>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CS</a:t>
            </a:r>
          </a:p>
        </p:txBody>
      </p:sp>
      <p:sp>
        <p:nvSpPr>
          <p:cNvPr id="4" name="Rectangle 3">
            <a:extLst>
              <a:ext uri="{FF2B5EF4-FFF2-40B4-BE49-F238E27FC236}">
                <a16:creationId xmlns:a16="http://schemas.microsoft.com/office/drawing/2014/main" id="{E72F7602-DDEB-19D0-FA06-D26FBE3A6A78}"/>
              </a:ext>
            </a:extLst>
          </p:cNvPr>
          <p:cNvSpPr/>
          <p:nvPr/>
        </p:nvSpPr>
        <p:spPr>
          <a:xfrm>
            <a:off x="11322644" y="2767993"/>
            <a:ext cx="726481" cy="707886"/>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CC</a:t>
            </a:r>
          </a:p>
        </p:txBody>
      </p:sp>
      <p:sp>
        <p:nvSpPr>
          <p:cNvPr id="5" name="TextBox 4">
            <a:extLst>
              <a:ext uri="{FF2B5EF4-FFF2-40B4-BE49-F238E27FC236}">
                <a16:creationId xmlns:a16="http://schemas.microsoft.com/office/drawing/2014/main" id="{77172811-16A6-549E-A945-13D20C4A8631}"/>
              </a:ext>
            </a:extLst>
          </p:cNvPr>
          <p:cNvSpPr txBox="1"/>
          <p:nvPr/>
        </p:nvSpPr>
        <p:spPr>
          <a:xfrm>
            <a:off x="2866041" y="6545370"/>
            <a:ext cx="9325959" cy="307777"/>
          </a:xfrm>
          <a:prstGeom prst="rect">
            <a:avLst/>
          </a:prstGeom>
          <a:noFill/>
        </p:spPr>
        <p:txBody>
          <a:bodyPr wrap="square">
            <a:spAutoFit/>
          </a:bodyPr>
          <a:lstStyle/>
          <a:p>
            <a:pPr algn="r" rtl="1"/>
            <a:r>
              <a:rPr lang="ar-LB" sz="1400" dirty="0">
                <a:latin typeface="Open Sans" panose="020B0606030504020204" pitchFamily="34" charset="0"/>
                <a:ea typeface="Open Sans" panose="020B0606030504020204" pitchFamily="34" charset="0"/>
              </a:rPr>
              <a:t>لايجاد النصوص البرمجية لمؤشر المنهجيّة الموحدة لقياس مؤشّرات الأمن الغذائي اذهب الى </a:t>
            </a:r>
            <a:r>
              <a:rPr lang="en-US" sz="1400" b="1" i="1" dirty="0">
                <a:latin typeface="Open Sans" panose="020B0606030504020204" pitchFamily="34" charset="0"/>
                <a:ea typeface="Open Sans" panose="020B0606030504020204" pitchFamily="34" charset="0"/>
                <a:hlinkClick r:id="rId3">
                  <a:extLst>
                    <a:ext uri="{A12FA001-AC4F-418D-AE19-62706E023703}">
                      <ahyp:hlinkClr xmlns:ahyp="http://schemas.microsoft.com/office/drawing/2018/hyperlinkcolor" val="tx"/>
                    </a:ext>
                  </a:extLst>
                </a:hlinkClick>
              </a:rPr>
              <a:t>GITHUB WFP</a:t>
            </a:r>
            <a:endParaRPr lang="ar-SY" sz="1400" b="1" i="1" dirty="0">
              <a:latin typeface="Open Sans" panose="020B0606030504020204" pitchFamily="34" charset="0"/>
              <a:ea typeface="Open Sans" panose="020B0606030504020204" pitchFamily="34" charset="0"/>
            </a:endParaRPr>
          </a:p>
        </p:txBody>
      </p:sp>
    </p:spTree>
    <p:extLst>
      <p:ext uri="{BB962C8B-B14F-4D97-AF65-F5344CB8AC3E}">
        <p14:creationId xmlns:p14="http://schemas.microsoft.com/office/powerpoint/2010/main" val="3815637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مثال عن طريقة احتساب </a:t>
            </a:r>
            <a:r>
              <a:rPr lang="en-US" sz="3600" kern="1400" spc="230" dirty="0">
                <a:solidFill>
                  <a:schemeClr val="tx1"/>
                </a:solidFill>
                <a:latin typeface="HALDEN SOLID" pitchFamily="2" charset="0"/>
              </a:rPr>
              <a:t>CARI</a:t>
            </a:r>
            <a:endParaRPr lang="en-GB" sz="3600" kern="1400" spc="230" dirty="0">
              <a:solidFill>
                <a:schemeClr val="tx1"/>
              </a:solidFill>
              <a:latin typeface="HALDEN SOLID" pitchFamily="2" charset="0"/>
            </a:endParaRPr>
          </a:p>
        </p:txBody>
      </p:sp>
      <p:sp>
        <p:nvSpPr>
          <p:cNvPr id="2" name="TextBox 1">
            <a:extLst>
              <a:ext uri="{FF2B5EF4-FFF2-40B4-BE49-F238E27FC236}">
                <a16:creationId xmlns:a16="http://schemas.microsoft.com/office/drawing/2014/main" id="{6B30B021-3E85-6E96-FC2A-8D7724597AA7}"/>
              </a:ext>
            </a:extLst>
          </p:cNvPr>
          <p:cNvSpPr txBox="1"/>
          <p:nvPr/>
        </p:nvSpPr>
        <p:spPr>
          <a:xfrm>
            <a:off x="1123039" y="1378973"/>
            <a:ext cx="10646144" cy="923330"/>
          </a:xfrm>
          <a:prstGeom prst="rect">
            <a:avLst/>
          </a:prstGeom>
          <a:noFill/>
        </p:spPr>
        <p:txBody>
          <a:bodyPr wrap="square">
            <a:spAutoFit/>
          </a:bodyPr>
          <a:lstStyle/>
          <a:p>
            <a:pPr algn="r" rtl="1"/>
            <a:r>
              <a:rPr lang="ar-LB" dirty="0">
                <a:latin typeface="Open Sans" panose="020B0606030504020204" pitchFamily="34" charset="0"/>
                <a:ea typeface="Open Sans" panose="020B0606030504020204" pitchFamily="34" charset="0"/>
                <a:cs typeface="Open Sans" panose="020B0606030504020204" pitchFamily="34" charset="0"/>
              </a:rPr>
              <a:t>يوضح الجدول أدناه متوسط درجة لجميع التركيبات الممكنة من المؤشرات التي يمكن تصنيف الأسر ضمنها</a:t>
            </a:r>
            <a:r>
              <a:rPr lang="en-US" dirty="0">
                <a:latin typeface="Open Sans" panose="020B0606030504020204" pitchFamily="34" charset="0"/>
                <a:ea typeface="Open Sans" panose="020B0606030504020204" pitchFamily="34" charset="0"/>
                <a:cs typeface="Open Sans" panose="020B0606030504020204" pitchFamily="34" charset="0"/>
              </a:rPr>
              <a:t>.</a:t>
            </a:r>
            <a:endParaRPr lang="ar-LB" dirty="0">
              <a:latin typeface="Open Sans" panose="020B0606030504020204" pitchFamily="34" charset="0"/>
              <a:ea typeface="Open Sans" panose="020B0606030504020204" pitchFamily="34" charset="0"/>
              <a:cs typeface="Open Sans" panose="020B0606030504020204" pitchFamily="34" charset="0"/>
            </a:endParaRPr>
          </a:p>
          <a:p>
            <a:pPr algn="r" rtl="1"/>
            <a:endParaRPr lang="en-US" dirty="0">
              <a:latin typeface="Open Sans" panose="020B0606030504020204" pitchFamily="34" charset="0"/>
              <a:ea typeface="Open Sans" panose="020B0606030504020204" pitchFamily="34" charset="0"/>
              <a:cs typeface="Open Sans" panose="020B0606030504020204" pitchFamily="34" charset="0"/>
            </a:endParaRPr>
          </a:p>
          <a:p>
            <a:pPr algn="r" rtl="1"/>
            <a:r>
              <a:rPr lang="ar-LB" dirty="0">
                <a:latin typeface="Open Sans" panose="020B0606030504020204" pitchFamily="34" charset="0"/>
                <a:ea typeface="Open Sans" panose="020B0606030504020204" pitchFamily="34" charset="0"/>
                <a:cs typeface="Open Sans" panose="020B0606030504020204" pitchFamily="34" charset="0"/>
              </a:rPr>
              <a:t>تُظهر درجات اللون الأحمر الأربعة التصنيفات المختلفة للأمن الغذائي، بعد التقريب إلى أقرب عدد صحيح.</a:t>
            </a:r>
            <a:endParaRPr lang="ar-SY" dirty="0">
              <a:latin typeface="Open Sans" panose="020B0606030504020204" pitchFamily="34" charset="0"/>
              <a:ea typeface="Open Sans" panose="020B0606030504020204" pitchFamily="34" charset="0"/>
            </a:endParaRPr>
          </a:p>
        </p:txBody>
      </p:sp>
      <p:graphicFrame>
        <p:nvGraphicFramePr>
          <p:cNvPr id="4" name="Table 3">
            <a:extLst>
              <a:ext uri="{FF2B5EF4-FFF2-40B4-BE49-F238E27FC236}">
                <a16:creationId xmlns:a16="http://schemas.microsoft.com/office/drawing/2014/main" id="{10EAB96F-2022-1C6B-D66F-0466099932C4}"/>
              </a:ext>
            </a:extLst>
          </p:cNvPr>
          <p:cNvGraphicFramePr>
            <a:graphicFrameLocks noGrp="1"/>
          </p:cNvGraphicFramePr>
          <p:nvPr>
            <p:extLst>
              <p:ext uri="{D42A27DB-BD31-4B8C-83A1-F6EECF244321}">
                <p14:modId xmlns:p14="http://schemas.microsoft.com/office/powerpoint/2010/main" val="3497874717"/>
              </p:ext>
            </p:extLst>
          </p:nvPr>
        </p:nvGraphicFramePr>
        <p:xfrm>
          <a:off x="717182" y="2540280"/>
          <a:ext cx="11052006" cy="3151604"/>
        </p:xfrm>
        <a:graphic>
          <a:graphicData uri="http://schemas.openxmlformats.org/drawingml/2006/table">
            <a:tbl>
              <a:tblPr/>
              <a:tblGrid>
                <a:gridCol w="1871425">
                  <a:extLst>
                    <a:ext uri="{9D8B030D-6E8A-4147-A177-3AD203B41FA5}">
                      <a16:colId xmlns:a16="http://schemas.microsoft.com/office/drawing/2014/main" val="2279156581"/>
                    </a:ext>
                  </a:extLst>
                </a:gridCol>
                <a:gridCol w="300134">
                  <a:extLst>
                    <a:ext uri="{9D8B030D-6E8A-4147-A177-3AD203B41FA5}">
                      <a16:colId xmlns:a16="http://schemas.microsoft.com/office/drawing/2014/main" val="4137754461"/>
                    </a:ext>
                  </a:extLst>
                </a:gridCol>
                <a:gridCol w="556131">
                  <a:extLst>
                    <a:ext uri="{9D8B030D-6E8A-4147-A177-3AD203B41FA5}">
                      <a16:colId xmlns:a16="http://schemas.microsoft.com/office/drawing/2014/main" val="2033256125"/>
                    </a:ext>
                  </a:extLst>
                </a:gridCol>
                <a:gridCol w="556131">
                  <a:extLst>
                    <a:ext uri="{9D8B030D-6E8A-4147-A177-3AD203B41FA5}">
                      <a16:colId xmlns:a16="http://schemas.microsoft.com/office/drawing/2014/main" val="1928232295"/>
                    </a:ext>
                  </a:extLst>
                </a:gridCol>
                <a:gridCol w="538477">
                  <a:extLst>
                    <a:ext uri="{9D8B030D-6E8A-4147-A177-3AD203B41FA5}">
                      <a16:colId xmlns:a16="http://schemas.microsoft.com/office/drawing/2014/main" val="2151782907"/>
                    </a:ext>
                  </a:extLst>
                </a:gridCol>
                <a:gridCol w="556131">
                  <a:extLst>
                    <a:ext uri="{9D8B030D-6E8A-4147-A177-3AD203B41FA5}">
                      <a16:colId xmlns:a16="http://schemas.microsoft.com/office/drawing/2014/main" val="3822186199"/>
                    </a:ext>
                  </a:extLst>
                </a:gridCol>
                <a:gridCol w="467856">
                  <a:extLst>
                    <a:ext uri="{9D8B030D-6E8A-4147-A177-3AD203B41FA5}">
                      <a16:colId xmlns:a16="http://schemas.microsoft.com/office/drawing/2014/main" val="414999947"/>
                    </a:ext>
                  </a:extLst>
                </a:gridCol>
                <a:gridCol w="556131">
                  <a:extLst>
                    <a:ext uri="{9D8B030D-6E8A-4147-A177-3AD203B41FA5}">
                      <a16:colId xmlns:a16="http://schemas.microsoft.com/office/drawing/2014/main" val="1241961277"/>
                    </a:ext>
                  </a:extLst>
                </a:gridCol>
                <a:gridCol w="564959">
                  <a:extLst>
                    <a:ext uri="{9D8B030D-6E8A-4147-A177-3AD203B41FA5}">
                      <a16:colId xmlns:a16="http://schemas.microsoft.com/office/drawing/2014/main" val="1782434206"/>
                    </a:ext>
                  </a:extLst>
                </a:gridCol>
                <a:gridCol w="564959">
                  <a:extLst>
                    <a:ext uri="{9D8B030D-6E8A-4147-A177-3AD203B41FA5}">
                      <a16:colId xmlns:a16="http://schemas.microsoft.com/office/drawing/2014/main" val="823144318"/>
                    </a:ext>
                  </a:extLst>
                </a:gridCol>
                <a:gridCol w="564959">
                  <a:extLst>
                    <a:ext uri="{9D8B030D-6E8A-4147-A177-3AD203B41FA5}">
                      <a16:colId xmlns:a16="http://schemas.microsoft.com/office/drawing/2014/main" val="221355322"/>
                    </a:ext>
                  </a:extLst>
                </a:gridCol>
                <a:gridCol w="564959">
                  <a:extLst>
                    <a:ext uri="{9D8B030D-6E8A-4147-A177-3AD203B41FA5}">
                      <a16:colId xmlns:a16="http://schemas.microsoft.com/office/drawing/2014/main" val="2905543893"/>
                    </a:ext>
                  </a:extLst>
                </a:gridCol>
                <a:gridCol w="564959">
                  <a:extLst>
                    <a:ext uri="{9D8B030D-6E8A-4147-A177-3AD203B41FA5}">
                      <a16:colId xmlns:a16="http://schemas.microsoft.com/office/drawing/2014/main" val="3489486430"/>
                    </a:ext>
                  </a:extLst>
                </a:gridCol>
                <a:gridCol w="564959">
                  <a:extLst>
                    <a:ext uri="{9D8B030D-6E8A-4147-A177-3AD203B41FA5}">
                      <a16:colId xmlns:a16="http://schemas.microsoft.com/office/drawing/2014/main" val="3869231515"/>
                    </a:ext>
                  </a:extLst>
                </a:gridCol>
                <a:gridCol w="564959">
                  <a:extLst>
                    <a:ext uri="{9D8B030D-6E8A-4147-A177-3AD203B41FA5}">
                      <a16:colId xmlns:a16="http://schemas.microsoft.com/office/drawing/2014/main" val="2332198878"/>
                    </a:ext>
                  </a:extLst>
                </a:gridCol>
                <a:gridCol w="564959">
                  <a:extLst>
                    <a:ext uri="{9D8B030D-6E8A-4147-A177-3AD203B41FA5}">
                      <a16:colId xmlns:a16="http://schemas.microsoft.com/office/drawing/2014/main" val="619164188"/>
                    </a:ext>
                  </a:extLst>
                </a:gridCol>
                <a:gridCol w="564959">
                  <a:extLst>
                    <a:ext uri="{9D8B030D-6E8A-4147-A177-3AD203B41FA5}">
                      <a16:colId xmlns:a16="http://schemas.microsoft.com/office/drawing/2014/main" val="510286804"/>
                    </a:ext>
                  </a:extLst>
                </a:gridCol>
                <a:gridCol w="564959">
                  <a:extLst>
                    <a:ext uri="{9D8B030D-6E8A-4147-A177-3AD203B41FA5}">
                      <a16:colId xmlns:a16="http://schemas.microsoft.com/office/drawing/2014/main" val="2635194970"/>
                    </a:ext>
                  </a:extLst>
                </a:gridCol>
              </a:tblGrid>
              <a:tr h="432079">
                <a:tc gridSpan="2">
                  <a:txBody>
                    <a:bodyPr/>
                    <a:lstStyle/>
                    <a:p>
                      <a:pPr algn="ctr" rtl="1" fontAlgn="b"/>
                      <a:endParaRPr lang="fr-FR" sz="1600" b="0" i="0" u="none" strike="noStrike" dirty="0">
                        <a:solidFill>
                          <a:srgbClr val="000000"/>
                        </a:solidFill>
                        <a:effectLst/>
                        <a:latin typeface="Open Sans" panose="020B0606030504020204" pitchFamily="34" charset="0"/>
                      </a:endParaRPr>
                    </a:p>
                  </a:txBody>
                  <a:tcPr marL="6007" marR="6007" marT="6007" marB="0" anchor="b">
                    <a:lnL>
                      <a:noFill/>
                    </a:lnL>
                    <a:lnR>
                      <a:noFill/>
                    </a:lnR>
                    <a:lnT>
                      <a:noFill/>
                    </a:lnT>
                    <a:lnB>
                      <a:noFill/>
                    </a:lnB>
                  </a:tcPr>
                </a:tc>
                <a:tc hMerge="1">
                  <a:txBody>
                    <a:bodyPr/>
                    <a:lstStyle/>
                    <a:p>
                      <a:endParaRPr lang="fr-FR"/>
                    </a:p>
                  </a:txBody>
                  <a:tcPr/>
                </a:tc>
                <a:tc gridSpan="16">
                  <a:txBody>
                    <a:bodyPr/>
                    <a:lstStyle/>
                    <a:p>
                      <a:pPr algn="ctr" rtl="1" fontAlgn="b"/>
                      <a:r>
                        <a:rPr lang="ar-LB" sz="1600" b="1" i="0" u="none" strike="noStrike" dirty="0">
                          <a:solidFill>
                            <a:srgbClr val="000000"/>
                          </a:solidFill>
                          <a:effectLst/>
                          <a:latin typeface="Open Sans" panose="020B0606030504020204" pitchFamily="34" charset="0"/>
                        </a:rPr>
                        <a:t>مجموعات استهلاك الغذاء واستراتيجيات التأقلم مع سبل العيش على مقياس من 4 نقاط</a:t>
                      </a:r>
                      <a:endParaRPr lang="en-GB" sz="1600" b="1" i="0" u="none" strike="noStrike" dirty="0">
                        <a:solidFill>
                          <a:srgbClr val="000000"/>
                        </a:solidFill>
                        <a:effectLst/>
                        <a:latin typeface="Open Sans" panose="020B0606030504020204" pitchFamily="34" charset="0"/>
                      </a:endParaRPr>
                    </a:p>
                  </a:txBody>
                  <a:tcPr marL="6007" marR="6007" marT="6007" marB="0" anchor="b">
                    <a:lnL>
                      <a:noFill/>
                    </a:lnL>
                    <a:lnR>
                      <a:noFill/>
                    </a:lnR>
                    <a:lnT>
                      <a:noFill/>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89633757"/>
                  </a:ext>
                </a:extLst>
              </a:tr>
              <a:tr h="899184">
                <a:tc rowSpan="3" gridSpan="2">
                  <a:txBody>
                    <a:bodyPr/>
                    <a:lstStyle/>
                    <a:p>
                      <a:pPr algn="ctr" rtl="1" fontAlgn="b"/>
                      <a:endParaRPr lang="fr-FR" sz="1600" b="0" i="0" u="none" strike="noStrike" dirty="0">
                        <a:solidFill>
                          <a:srgbClr val="000000"/>
                        </a:solidFill>
                        <a:effectLst/>
                        <a:latin typeface="Open Sans" panose="020B0606030504020204" pitchFamily="34" charset="0"/>
                      </a:endParaRPr>
                    </a:p>
                  </a:txBody>
                  <a:tcPr marL="6007" marR="6007" marT="6007"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rowSpan="3" hMerge="1">
                  <a:txBody>
                    <a:bodyPr/>
                    <a:lstStyle/>
                    <a:p>
                      <a:endParaRPr lang="fr-FR"/>
                    </a:p>
                  </a:txBody>
                  <a:tcPr/>
                </a:tc>
                <a:tc gridSpan="4">
                  <a:txBody>
                    <a:bodyPr/>
                    <a:lstStyle/>
                    <a:p>
                      <a:pPr algn="ctr" rtl="1" fontAlgn="b"/>
                      <a:endParaRPr lang="en-US" sz="1600" b="0" i="0" u="none" strike="noStrike" dirty="0">
                        <a:solidFill>
                          <a:srgbClr val="000000"/>
                        </a:solidFill>
                        <a:effectLst/>
                        <a:latin typeface="Open Sans" panose="020B0606030504020204" pitchFamily="34" charset="0"/>
                      </a:endParaRPr>
                    </a:p>
                    <a:p>
                      <a:pPr algn="ctr" rtl="1" fontAlgn="b"/>
                      <a:r>
                        <a:rPr lang="ar-LB" sz="1600" b="0" i="0" u="none" strike="noStrike" dirty="0">
                          <a:solidFill>
                            <a:srgbClr val="000000"/>
                          </a:solidFill>
                          <a:effectLst/>
                          <a:latin typeface="Open Sans" panose="020B0606030504020204" pitchFamily="34" charset="0"/>
                        </a:rPr>
                        <a:t> استهلاك غذائي مقبول</a:t>
                      </a:r>
                      <a:r>
                        <a:rPr lang="fr-FR" sz="1600" b="0" i="0" u="none" strike="noStrike" dirty="0">
                          <a:solidFill>
                            <a:srgbClr val="000000"/>
                          </a:solidFill>
                          <a:effectLst/>
                          <a:latin typeface="Open Sans" panose="020B0606030504020204" pitchFamily="34" charset="0"/>
                        </a:rPr>
                        <a:t>FCS</a:t>
                      </a:r>
                    </a:p>
                    <a:p>
                      <a:pPr algn="ctr" rtl="1" fontAlgn="b"/>
                      <a:r>
                        <a:rPr lang="fr-FR" sz="1600" b="0" i="0" u="none" strike="noStrike" dirty="0">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600" b="0" i="0" u="none" strike="noStrike" dirty="0">
                          <a:solidFill>
                            <a:srgbClr val="000000"/>
                          </a:solidFill>
                          <a:effectLst/>
                          <a:latin typeface="Open Sans" panose="020B0606030504020204" pitchFamily="34" charset="0"/>
                        </a:rPr>
                        <a:t>استهلاك غذائي مقبول و</a:t>
                      </a:r>
                      <a:r>
                        <a:rPr lang="en-US" sz="1600" b="0" i="0" u="none" strike="noStrike" dirty="0">
                          <a:solidFill>
                            <a:srgbClr val="000000"/>
                          </a:solidFill>
                          <a:effectLst/>
                          <a:latin typeface="Open Sans" panose="020B0606030504020204" pitchFamily="34" charset="0"/>
                        </a:rPr>
                        <a:t> FCS</a:t>
                      </a:r>
                    </a:p>
                    <a:p>
                      <a:pPr algn="ctr" rtl="1" fontAlgn="b"/>
                      <a:r>
                        <a:rPr lang="en-US" sz="1600" b="0" i="0" u="none" strike="noStrike" dirty="0" err="1">
                          <a:solidFill>
                            <a:srgbClr val="000000"/>
                          </a:solidFill>
                          <a:effectLst/>
                          <a:latin typeface="Open Sans" panose="020B0606030504020204" pitchFamily="34" charset="0"/>
                        </a:rPr>
                        <a:t>rCSI</a:t>
                      </a:r>
                      <a:r>
                        <a:rPr lang="en-US" sz="1600" b="0" i="0" u="none" strike="noStrike" dirty="0">
                          <a:solidFill>
                            <a:srgbClr val="000000"/>
                          </a:solidFill>
                          <a:effectLst/>
                          <a:latin typeface="Open Sans" panose="020B0606030504020204" pitchFamily="34" charset="0"/>
                        </a:rPr>
                        <a:t> &gt;= 4</a:t>
                      </a:r>
                      <a:endParaRPr lang="ar-LB" sz="1600" b="0" i="0" u="none" strike="noStrike" dirty="0">
                        <a:solidFill>
                          <a:srgbClr val="000000"/>
                        </a:solidFill>
                        <a:effectLst/>
                        <a:latin typeface="Open Sans" panose="020B0606030504020204" pitchFamily="34" charset="0"/>
                      </a:endParaRPr>
                    </a:p>
                    <a:p>
                      <a:pPr algn="ctr" rtl="1" fontAlgn="b"/>
                      <a:r>
                        <a:rPr lang="en-US" sz="1600" b="0" i="0" u="none" strike="noStrike" dirty="0">
                          <a:solidFill>
                            <a:srgbClr val="000000"/>
                          </a:solidFill>
                          <a:effectLst/>
                          <a:latin typeface="Open Sans" panose="020B0606030504020204" pitchFamily="34" charset="0"/>
                        </a:rPr>
                        <a:t>(2)</a:t>
                      </a:r>
                      <a:endParaRPr lang="en-GB" sz="1600" b="0" i="0" u="none" strike="noStrike" dirty="0">
                        <a:solidFill>
                          <a:srgbClr val="000000"/>
                        </a:solidFill>
                        <a:effectLst/>
                        <a:latin typeface="Open Sans" panose="020B0606030504020204" pitchFamily="34" charset="0"/>
                      </a:endParaRP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600" b="0" i="0" u="none" strike="noStrike" dirty="0">
                          <a:solidFill>
                            <a:srgbClr val="000000"/>
                          </a:solidFill>
                          <a:effectLst/>
                          <a:latin typeface="Open Sans" panose="020B0606030504020204" pitchFamily="34" charset="0"/>
                        </a:rPr>
                        <a:t> استهلاك غذائي حدّي</a:t>
                      </a:r>
                      <a:r>
                        <a:rPr lang="en-US" sz="1600" b="0" i="0" u="none" strike="noStrike" dirty="0">
                          <a:solidFill>
                            <a:srgbClr val="000000"/>
                          </a:solidFill>
                          <a:effectLst/>
                          <a:latin typeface="Open Sans" panose="020B0606030504020204" pitchFamily="34" charset="0"/>
                        </a:rPr>
                        <a:t>FCS</a:t>
                      </a:r>
                    </a:p>
                    <a:p>
                      <a:pPr marL="0" marR="0" lvl="0" indent="0" algn="ctr" defTabSz="914400" rtl="1"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600" b="0" i="0" u="none" strike="noStrike" dirty="0">
                          <a:solidFill>
                            <a:srgbClr val="000000"/>
                          </a:solidFill>
                          <a:effectLst/>
                          <a:latin typeface="Open Sans" panose="020B0606030504020204" pitchFamily="34" charset="0"/>
                        </a:rPr>
                        <a:t> استهلاك غذائي فقير</a:t>
                      </a:r>
                      <a:r>
                        <a:rPr lang="en-US" sz="1600" b="0" i="0" u="none" strike="noStrike" dirty="0">
                          <a:solidFill>
                            <a:srgbClr val="000000"/>
                          </a:solidFill>
                          <a:effectLst/>
                          <a:latin typeface="Open Sans" panose="020B0606030504020204" pitchFamily="34" charset="0"/>
                        </a:rPr>
                        <a:t>FCS</a:t>
                      </a:r>
                    </a:p>
                    <a:p>
                      <a:pPr marL="0" marR="0" lvl="0" indent="0" algn="ctr" defTabSz="914400" rtl="1"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Open Sans" panose="020B0606030504020204" pitchFamily="34" charset="0"/>
                        </a:rPr>
                        <a:t>(4)</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49679782"/>
                  </a:ext>
                </a:extLst>
              </a:tr>
              <a:tr h="601897">
                <a:tc gridSpan="2" vMerge="1">
                  <a:txBody>
                    <a:bodyPr/>
                    <a:lstStyle/>
                    <a:p>
                      <a:endParaRPr lang="fr-FR"/>
                    </a:p>
                  </a:txBody>
                  <a:tcPr/>
                </a:tc>
                <a:tc hMerge="1" vMerge="1">
                  <a:txBody>
                    <a:bodyPr/>
                    <a:lstStyle/>
                    <a:p>
                      <a:endParaRPr lang="fr-FR"/>
                    </a:p>
                  </a:txBody>
                  <a:tcPr/>
                </a:tc>
                <a:tc gridSpan="4">
                  <a:txBody>
                    <a:bodyPr/>
                    <a:lstStyle/>
                    <a:p>
                      <a:pPr algn="ctr" rtl="1" fontAlgn="b"/>
                      <a:r>
                        <a:rPr lang="ar-LB" sz="1600" b="1" i="0" u="none" strike="noStrike" dirty="0">
                          <a:solidFill>
                            <a:srgbClr val="000000"/>
                          </a:solidFill>
                          <a:effectLst/>
                          <a:latin typeface="Open Sans" panose="020B0606030504020204" pitchFamily="34" charset="0"/>
                        </a:rPr>
                        <a:t>ملخص عن استراتيجيات التأقلم مع سبل العيش</a:t>
                      </a:r>
                      <a:endParaRPr lang="en-GB" sz="1600" b="1" i="0" u="none" strike="noStrike" dirty="0">
                        <a:solidFill>
                          <a:srgbClr val="000000"/>
                        </a:solidFill>
                        <a:effectLst/>
                        <a:latin typeface="Open Sans" panose="020B0606030504020204" pitchFamily="34" charset="0"/>
                      </a:endParaRP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600" b="1" i="0" u="none" strike="noStrike" dirty="0">
                          <a:solidFill>
                            <a:srgbClr val="000000"/>
                          </a:solidFill>
                          <a:effectLst/>
                          <a:latin typeface="Open Sans" panose="020B0606030504020204" pitchFamily="34" charset="0"/>
                        </a:rPr>
                        <a:t>ملخص عن استراتيجيات التأقلم  </a:t>
                      </a:r>
                    </a:p>
                    <a:p>
                      <a:pPr algn="ctr" rtl="1" fontAlgn="b"/>
                      <a:r>
                        <a:rPr lang="ar-LB" sz="1600" b="1" i="0" u="none" strike="noStrike" dirty="0">
                          <a:solidFill>
                            <a:srgbClr val="000000"/>
                          </a:solidFill>
                          <a:effectLst/>
                          <a:latin typeface="Open Sans" panose="020B0606030504020204" pitchFamily="34" charset="0"/>
                        </a:rPr>
                        <a:t>مع سبل العيش</a:t>
                      </a:r>
                      <a:endParaRPr lang="en-GB" sz="1600" b="1" i="0" u="none" strike="noStrike" dirty="0">
                        <a:solidFill>
                          <a:srgbClr val="000000"/>
                        </a:solidFill>
                        <a:effectLst/>
                        <a:latin typeface="Open Sans" panose="020B0606030504020204" pitchFamily="34" charset="0"/>
                      </a:endParaRP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600" b="1" i="0" u="none" strike="noStrike" dirty="0">
                          <a:solidFill>
                            <a:srgbClr val="000000"/>
                          </a:solidFill>
                          <a:effectLst/>
                          <a:latin typeface="Open Sans" panose="020B0606030504020204" pitchFamily="34" charset="0"/>
                        </a:rPr>
                        <a:t>ملخص عن استراتيجيات التأقلم مع سبل العيش</a:t>
                      </a:r>
                      <a:endParaRPr lang="en-GB" sz="1600" b="1" i="0" u="none" strike="noStrike" dirty="0">
                        <a:solidFill>
                          <a:srgbClr val="000000"/>
                        </a:solidFill>
                        <a:effectLst/>
                        <a:latin typeface="Open Sans" panose="020B0606030504020204" pitchFamily="34" charset="0"/>
                      </a:endParaRP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600" b="1" i="0" u="none" strike="noStrike" dirty="0">
                          <a:solidFill>
                            <a:srgbClr val="000000"/>
                          </a:solidFill>
                          <a:effectLst/>
                          <a:latin typeface="Open Sans" panose="020B0606030504020204" pitchFamily="34" charset="0"/>
                        </a:rPr>
                        <a:t>ملخص عن استراتيجيات التأقلم مع سبل العيش</a:t>
                      </a:r>
                      <a:endParaRPr lang="en-GB" sz="1600" b="1" i="0" u="none" strike="noStrike" dirty="0">
                        <a:solidFill>
                          <a:srgbClr val="000000"/>
                        </a:solidFill>
                        <a:effectLst/>
                        <a:latin typeface="Open Sans" panose="020B0606030504020204" pitchFamily="34" charset="0"/>
                      </a:endParaRP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6017557"/>
                  </a:ext>
                </a:extLst>
              </a:tr>
              <a:tr h="304611">
                <a:tc gridSpan="2" vMerge="1">
                  <a:txBody>
                    <a:bodyPr/>
                    <a:lstStyle/>
                    <a:p>
                      <a:endParaRPr lang="fr-FR"/>
                    </a:p>
                  </a:txBody>
                  <a:tcPr/>
                </a:tc>
                <a:tc hMerge="1" vMerge="1">
                  <a:txBody>
                    <a:bodyPr/>
                    <a:lstStyle/>
                    <a:p>
                      <a:endParaRPr lang="fr-FR"/>
                    </a:p>
                  </a:txBody>
                  <a:tcPr/>
                </a:tc>
                <a:tc>
                  <a:txBody>
                    <a:bodyPr/>
                    <a:lstStyle/>
                    <a:p>
                      <a:pPr algn="ctr" rtl="1"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dirty="0">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dirty="0">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760233828"/>
                  </a:ext>
                </a:extLst>
              </a:tr>
              <a:tr h="304611">
                <a:tc rowSpan="3">
                  <a:txBody>
                    <a:bodyPr/>
                    <a:lstStyle/>
                    <a:p>
                      <a:pPr algn="ctr" rtl="1" fontAlgn="b"/>
                      <a:r>
                        <a:rPr lang="ar-LB" sz="1400" b="0" i="0" u="none" strike="noStrike" dirty="0">
                          <a:solidFill>
                            <a:srgbClr val="000000"/>
                          </a:solidFill>
                          <a:effectLst/>
                          <a:latin typeface="Open Sans" panose="020B0606030504020204" pitchFamily="34" charset="0"/>
                        </a:rPr>
                        <a:t>فئات الهشاشىة الاقتصادية</a:t>
                      </a:r>
                      <a:r>
                        <a:rPr lang="en-GB" sz="1400" b="0" i="0" u="none" strike="noStrike" dirty="0">
                          <a:solidFill>
                            <a:srgbClr val="000000"/>
                          </a:solidFill>
                          <a:effectLst/>
                          <a:latin typeface="Open Sans" panose="020B0606030504020204" pitchFamily="34" charset="0"/>
                        </a:rPr>
                        <a:t> (ECMEN)</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1.00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D7D7"/>
                    </a:solidFill>
                  </a:tcPr>
                </a:tc>
                <a:tc>
                  <a:txBody>
                    <a:bodyPr/>
                    <a:lstStyle/>
                    <a:p>
                      <a:pPr algn="ctr" rtl="1" fontAlgn="b"/>
                      <a:r>
                        <a:rPr lang="fr-FR" sz="1600" b="0" i="0" u="none" strike="noStrike" dirty="0">
                          <a:solidFill>
                            <a:srgbClr val="000000"/>
                          </a:solidFill>
                          <a:effectLst/>
                          <a:latin typeface="Open Sans" panose="020B0606030504020204" pitchFamily="34" charset="0"/>
                        </a:rPr>
                        <a:t>1.25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D7D7"/>
                    </a:solidFill>
                  </a:tcPr>
                </a:tc>
                <a:tc>
                  <a:txBody>
                    <a:bodyPr/>
                    <a:lstStyle/>
                    <a:p>
                      <a:pPr algn="ctr" rtl="1" fontAlgn="b"/>
                      <a:r>
                        <a:rPr lang="fr-FR" sz="16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extLst>
                  <a:ext uri="{0D108BD9-81ED-4DB2-BD59-A6C34878D82A}">
                    <a16:rowId xmlns:a16="http://schemas.microsoft.com/office/drawing/2014/main" val="1922549207"/>
                  </a:ext>
                </a:extLst>
              </a:tr>
              <a:tr h="304611">
                <a:tc vMerge="1">
                  <a:txBody>
                    <a:bodyPr/>
                    <a:lstStyle/>
                    <a:p>
                      <a:endParaRPr lang="fr-FR"/>
                    </a:p>
                  </a:txBody>
                  <a:tcPr/>
                </a:tc>
                <a:tc>
                  <a:txBody>
                    <a:bodyPr/>
                    <a:lstStyle/>
                    <a:p>
                      <a:pPr algn="ctr" rtl="1"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dirty="0">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dirty="0">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rtl="1" fontAlgn="b"/>
                      <a:r>
                        <a:rPr lang="fr-FR" sz="1600" b="0" i="0" u="none" strike="noStrike">
                          <a:solidFill>
                            <a:srgbClr val="FFFFFF"/>
                          </a:solidFill>
                          <a:effectLst/>
                          <a:latin typeface="Open Sans" panose="020B0606030504020204" pitchFamily="34" charset="0"/>
                        </a:rPr>
                        <a:t>3.75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1757156881"/>
                  </a:ext>
                </a:extLst>
              </a:tr>
              <a:tr h="304611">
                <a:tc vMerge="1">
                  <a:txBody>
                    <a:bodyPr/>
                    <a:lstStyle/>
                    <a:p>
                      <a:endParaRPr lang="fr-FR"/>
                    </a:p>
                  </a:txBody>
                  <a:tcPr/>
                </a:tc>
                <a:tc>
                  <a:txBody>
                    <a:bodyPr/>
                    <a:lstStyle/>
                    <a:p>
                      <a:pPr algn="ctr" rtl="1" fontAlgn="b"/>
                      <a:r>
                        <a:rPr lang="fr-FR" sz="1600" b="0" i="0" u="none" strike="noStrike">
                          <a:solidFill>
                            <a:srgbClr val="000000"/>
                          </a:solidFill>
                          <a:effectLst/>
                          <a:latin typeface="Open Sans" panose="020B0606030504020204" pitchFamily="34" charset="0"/>
                        </a:rPr>
                        <a:t>4</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6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dirty="0">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dirty="0">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rtl="1"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6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rtl="1" fontAlgn="b"/>
                      <a:r>
                        <a:rPr lang="fr-FR" sz="1600" b="0" i="0" u="none" strike="noStrike">
                          <a:solidFill>
                            <a:srgbClr val="FFFFFF"/>
                          </a:solidFill>
                          <a:effectLst/>
                          <a:latin typeface="Open Sans" panose="020B0606030504020204" pitchFamily="34" charset="0"/>
                        </a:rPr>
                        <a:t>3.75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rtl="1" fontAlgn="b"/>
                      <a:r>
                        <a:rPr lang="fr-FR" sz="1600" b="0" i="0" u="none" strike="noStrike" dirty="0">
                          <a:solidFill>
                            <a:srgbClr val="FFFFFF"/>
                          </a:solidFill>
                          <a:effectLst/>
                          <a:latin typeface="Open Sans" panose="020B0606030504020204" pitchFamily="34" charset="0"/>
                        </a:rPr>
                        <a:t>4.00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2717737996"/>
                  </a:ext>
                </a:extLst>
              </a:tr>
            </a:tbl>
          </a:graphicData>
        </a:graphic>
      </p:graphicFrame>
    </p:spTree>
    <p:extLst>
      <p:ext uri="{BB962C8B-B14F-4D97-AF65-F5344CB8AC3E}">
        <p14:creationId xmlns:p14="http://schemas.microsoft.com/office/powerpoint/2010/main" val="528317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مثال عن طريقة احتساب </a:t>
            </a:r>
            <a:r>
              <a:rPr lang="en-US" sz="3600" kern="1400" spc="230" dirty="0">
                <a:solidFill>
                  <a:schemeClr val="tx1"/>
                </a:solidFill>
                <a:latin typeface="HALDEN SOLID" pitchFamily="2" charset="0"/>
              </a:rPr>
              <a:t>CARI</a:t>
            </a:r>
            <a:endParaRPr lang="en-GB" sz="3600" kern="1400" spc="230" dirty="0">
              <a:solidFill>
                <a:schemeClr val="tx1"/>
              </a:solidFill>
              <a:latin typeface="HALDEN SOLID" pitchFamily="2" charset="0"/>
            </a:endParaRPr>
          </a:p>
        </p:txBody>
      </p:sp>
      <p:sp>
        <p:nvSpPr>
          <p:cNvPr id="6" name="TextBox 5">
            <a:extLst>
              <a:ext uri="{FF2B5EF4-FFF2-40B4-BE49-F238E27FC236}">
                <a16:creationId xmlns:a16="http://schemas.microsoft.com/office/drawing/2014/main" id="{93C61487-3E6D-C1D3-086C-896A53A19175}"/>
              </a:ext>
            </a:extLst>
          </p:cNvPr>
          <p:cNvSpPr txBox="1"/>
          <p:nvPr/>
        </p:nvSpPr>
        <p:spPr>
          <a:xfrm>
            <a:off x="1123039" y="1378973"/>
            <a:ext cx="10646144" cy="2800767"/>
          </a:xfrm>
          <a:prstGeom prst="rect">
            <a:avLst/>
          </a:prstGeom>
          <a:noFill/>
        </p:spPr>
        <p:txBody>
          <a:bodyPr wrap="square">
            <a:spAutoFit/>
          </a:bodyPr>
          <a:lstStyle/>
          <a:p>
            <a:pPr algn="r" rtl="1"/>
            <a:r>
              <a:rPr lang="ar-LB" sz="2200" dirty="0">
                <a:latin typeface="Open Sans" panose="020B0606030504020204" pitchFamily="34" charset="0"/>
                <a:ea typeface="Open Sans" panose="020B0606030504020204" pitchFamily="34" charset="0"/>
                <a:cs typeface="Open Sans" panose="020B0606030504020204" pitchFamily="34" charset="0"/>
              </a:rPr>
              <a:t>يتم تصنيف كل أسرة في مجموعة من مجموعات الأمن الغذائي بناءً على عملية حساب المتوسط باستخدام مقياس من 4 نقاط الذي تم الحصول عليه لكل مؤشر. يتم تصنيف الأمن الغذائي لكل أسرة بناءً على متوسط بسيط لدرجات </a:t>
            </a:r>
            <a:r>
              <a:rPr lang="ar-LB" sz="2200" b="1" dirty="0">
                <a:latin typeface="Open Sans" panose="020B0606030504020204" pitchFamily="34" charset="0"/>
                <a:ea typeface="Open Sans" panose="020B0606030504020204" pitchFamily="34" charset="0"/>
                <a:cs typeface="Open Sans" panose="020B0606030504020204" pitchFamily="34" charset="0"/>
              </a:rPr>
              <a:t>الوضع الحالي وقدرة التأقلم</a:t>
            </a:r>
            <a:r>
              <a:rPr lang="ar-LB" sz="2200" dirty="0">
                <a:latin typeface="Open Sans" panose="020B0606030504020204" pitchFamily="34" charset="0"/>
                <a:ea typeface="Open Sans" panose="020B0606030504020204" pitchFamily="34" charset="0"/>
                <a:cs typeface="Open Sans" panose="020B0606030504020204" pitchFamily="34" charset="0"/>
              </a:rPr>
              <a:t>. يتم تقريب </a:t>
            </a:r>
            <a:r>
              <a:rPr lang="ar-LB" sz="2200" b="1" dirty="0">
                <a:latin typeface="Open Sans" panose="020B0606030504020204" pitchFamily="34" charset="0"/>
                <a:ea typeface="Open Sans" panose="020B0606030504020204" pitchFamily="34" charset="0"/>
                <a:cs typeface="Open Sans" panose="020B0606030504020204" pitchFamily="34" charset="0"/>
              </a:rPr>
              <a:t>مؤشر</a:t>
            </a:r>
            <a:r>
              <a:rPr lang="en-US" sz="2200" b="1" dirty="0">
                <a:latin typeface="Open Sans" panose="020B0606030504020204" pitchFamily="34" charset="0"/>
                <a:ea typeface="Open Sans" panose="020B0606030504020204" pitchFamily="34" charset="0"/>
                <a:cs typeface="Open Sans" panose="020B0606030504020204" pitchFamily="34" charset="0"/>
              </a:rPr>
              <a:t> CARI </a:t>
            </a:r>
            <a:r>
              <a:rPr lang="ar-LB" sz="2200" dirty="0">
                <a:latin typeface="Open Sans" panose="020B0606030504020204" pitchFamily="34" charset="0"/>
                <a:ea typeface="Open Sans" panose="020B0606030504020204" pitchFamily="34" charset="0"/>
                <a:cs typeface="Open Sans" panose="020B0606030504020204" pitchFamily="34" charset="0"/>
              </a:rPr>
              <a:t>النهائي لتصنيف كل أسرة إلى أربع فئات (آمنة غذائيًا، آمنة غذائيًا بشكل هش، غير آمنة غذائيًا بشكل معتدل، وغير آمنة غذائيًا بشكل شديد).</a:t>
            </a:r>
          </a:p>
          <a:p>
            <a:pPr algn="r" rtl="1"/>
            <a:endParaRPr lang="ar-LB" sz="2200" dirty="0">
              <a:latin typeface="Open Sans" panose="020B0606030504020204" pitchFamily="34" charset="0"/>
              <a:ea typeface="Open Sans" panose="020B0606030504020204" pitchFamily="34" charset="0"/>
              <a:cs typeface="Open Sans" panose="020B0606030504020204" pitchFamily="34" charset="0"/>
            </a:endParaRPr>
          </a:p>
          <a:p>
            <a:pPr algn="r" rtl="1"/>
            <a:endParaRPr lang="ar-LB" sz="2200" dirty="0">
              <a:latin typeface="Open Sans" panose="020B0606030504020204" pitchFamily="34" charset="0"/>
              <a:ea typeface="Open Sans" panose="020B0606030504020204" pitchFamily="34" charset="0"/>
              <a:cs typeface="Open Sans" panose="020B0606030504020204" pitchFamily="34" charset="0"/>
            </a:endParaRPr>
          </a:p>
          <a:p>
            <a:pPr algn="r" rtl="1"/>
            <a:endParaRPr lang="ar-LB" sz="2200" dirty="0">
              <a:latin typeface="Open Sans" panose="020B0606030504020204" pitchFamily="34" charset="0"/>
              <a:ea typeface="Open Sans" panose="020B0606030504020204" pitchFamily="34" charset="0"/>
              <a:cs typeface="Open Sans" panose="020B0606030504020204" pitchFamily="34" charset="0"/>
            </a:endParaRPr>
          </a:p>
          <a:p>
            <a:pPr algn="r" rtl="1"/>
            <a:endParaRPr lang="ar-LB" sz="22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8F0221D5-0B31-F3BB-21A6-3459854CA6F2}"/>
              </a:ext>
            </a:extLst>
          </p:cNvPr>
          <p:cNvGraphicFramePr>
            <a:graphicFrameLocks noGrp="1"/>
          </p:cNvGraphicFramePr>
          <p:nvPr>
            <p:extLst>
              <p:ext uri="{D42A27DB-BD31-4B8C-83A1-F6EECF244321}">
                <p14:modId xmlns:p14="http://schemas.microsoft.com/office/powerpoint/2010/main" val="1223974472"/>
              </p:ext>
            </p:extLst>
          </p:nvPr>
        </p:nvGraphicFramePr>
        <p:xfrm>
          <a:off x="717182" y="3071972"/>
          <a:ext cx="11052005" cy="2619910"/>
        </p:xfrm>
        <a:graphic>
          <a:graphicData uri="http://schemas.openxmlformats.org/drawingml/2006/table">
            <a:tbl>
              <a:tblPr/>
              <a:tblGrid>
                <a:gridCol w="1871424">
                  <a:extLst>
                    <a:ext uri="{9D8B030D-6E8A-4147-A177-3AD203B41FA5}">
                      <a16:colId xmlns:a16="http://schemas.microsoft.com/office/drawing/2014/main" val="2279156581"/>
                    </a:ext>
                  </a:extLst>
                </a:gridCol>
                <a:gridCol w="300134">
                  <a:extLst>
                    <a:ext uri="{9D8B030D-6E8A-4147-A177-3AD203B41FA5}">
                      <a16:colId xmlns:a16="http://schemas.microsoft.com/office/drawing/2014/main" val="4137754461"/>
                    </a:ext>
                  </a:extLst>
                </a:gridCol>
                <a:gridCol w="556131">
                  <a:extLst>
                    <a:ext uri="{9D8B030D-6E8A-4147-A177-3AD203B41FA5}">
                      <a16:colId xmlns:a16="http://schemas.microsoft.com/office/drawing/2014/main" val="2033256125"/>
                    </a:ext>
                  </a:extLst>
                </a:gridCol>
                <a:gridCol w="556131">
                  <a:extLst>
                    <a:ext uri="{9D8B030D-6E8A-4147-A177-3AD203B41FA5}">
                      <a16:colId xmlns:a16="http://schemas.microsoft.com/office/drawing/2014/main" val="1928232295"/>
                    </a:ext>
                  </a:extLst>
                </a:gridCol>
                <a:gridCol w="538477">
                  <a:extLst>
                    <a:ext uri="{9D8B030D-6E8A-4147-A177-3AD203B41FA5}">
                      <a16:colId xmlns:a16="http://schemas.microsoft.com/office/drawing/2014/main" val="2151782907"/>
                    </a:ext>
                  </a:extLst>
                </a:gridCol>
                <a:gridCol w="556131">
                  <a:extLst>
                    <a:ext uri="{9D8B030D-6E8A-4147-A177-3AD203B41FA5}">
                      <a16:colId xmlns:a16="http://schemas.microsoft.com/office/drawing/2014/main" val="3822186199"/>
                    </a:ext>
                  </a:extLst>
                </a:gridCol>
                <a:gridCol w="467856">
                  <a:extLst>
                    <a:ext uri="{9D8B030D-6E8A-4147-A177-3AD203B41FA5}">
                      <a16:colId xmlns:a16="http://schemas.microsoft.com/office/drawing/2014/main" val="414999947"/>
                    </a:ext>
                  </a:extLst>
                </a:gridCol>
                <a:gridCol w="556131">
                  <a:extLst>
                    <a:ext uri="{9D8B030D-6E8A-4147-A177-3AD203B41FA5}">
                      <a16:colId xmlns:a16="http://schemas.microsoft.com/office/drawing/2014/main" val="1241961277"/>
                    </a:ext>
                  </a:extLst>
                </a:gridCol>
                <a:gridCol w="564959">
                  <a:extLst>
                    <a:ext uri="{9D8B030D-6E8A-4147-A177-3AD203B41FA5}">
                      <a16:colId xmlns:a16="http://schemas.microsoft.com/office/drawing/2014/main" val="1782434206"/>
                    </a:ext>
                  </a:extLst>
                </a:gridCol>
                <a:gridCol w="564959">
                  <a:extLst>
                    <a:ext uri="{9D8B030D-6E8A-4147-A177-3AD203B41FA5}">
                      <a16:colId xmlns:a16="http://schemas.microsoft.com/office/drawing/2014/main" val="823144318"/>
                    </a:ext>
                  </a:extLst>
                </a:gridCol>
                <a:gridCol w="564959">
                  <a:extLst>
                    <a:ext uri="{9D8B030D-6E8A-4147-A177-3AD203B41FA5}">
                      <a16:colId xmlns:a16="http://schemas.microsoft.com/office/drawing/2014/main" val="221355322"/>
                    </a:ext>
                  </a:extLst>
                </a:gridCol>
                <a:gridCol w="564959">
                  <a:extLst>
                    <a:ext uri="{9D8B030D-6E8A-4147-A177-3AD203B41FA5}">
                      <a16:colId xmlns:a16="http://schemas.microsoft.com/office/drawing/2014/main" val="2905543893"/>
                    </a:ext>
                  </a:extLst>
                </a:gridCol>
                <a:gridCol w="564959">
                  <a:extLst>
                    <a:ext uri="{9D8B030D-6E8A-4147-A177-3AD203B41FA5}">
                      <a16:colId xmlns:a16="http://schemas.microsoft.com/office/drawing/2014/main" val="3489486430"/>
                    </a:ext>
                  </a:extLst>
                </a:gridCol>
                <a:gridCol w="564959">
                  <a:extLst>
                    <a:ext uri="{9D8B030D-6E8A-4147-A177-3AD203B41FA5}">
                      <a16:colId xmlns:a16="http://schemas.microsoft.com/office/drawing/2014/main" val="3869231515"/>
                    </a:ext>
                  </a:extLst>
                </a:gridCol>
                <a:gridCol w="564959">
                  <a:extLst>
                    <a:ext uri="{9D8B030D-6E8A-4147-A177-3AD203B41FA5}">
                      <a16:colId xmlns:a16="http://schemas.microsoft.com/office/drawing/2014/main" val="2332198878"/>
                    </a:ext>
                  </a:extLst>
                </a:gridCol>
                <a:gridCol w="564959">
                  <a:extLst>
                    <a:ext uri="{9D8B030D-6E8A-4147-A177-3AD203B41FA5}">
                      <a16:colId xmlns:a16="http://schemas.microsoft.com/office/drawing/2014/main" val="619164188"/>
                    </a:ext>
                  </a:extLst>
                </a:gridCol>
                <a:gridCol w="564959">
                  <a:extLst>
                    <a:ext uri="{9D8B030D-6E8A-4147-A177-3AD203B41FA5}">
                      <a16:colId xmlns:a16="http://schemas.microsoft.com/office/drawing/2014/main" val="510286804"/>
                    </a:ext>
                  </a:extLst>
                </a:gridCol>
                <a:gridCol w="564959">
                  <a:extLst>
                    <a:ext uri="{9D8B030D-6E8A-4147-A177-3AD203B41FA5}">
                      <a16:colId xmlns:a16="http://schemas.microsoft.com/office/drawing/2014/main" val="2635194970"/>
                    </a:ext>
                  </a:extLst>
                </a:gridCol>
              </a:tblGrid>
              <a:tr h="359185">
                <a:tc gridSpan="2">
                  <a:txBody>
                    <a:bodyPr/>
                    <a:lstStyle/>
                    <a:p>
                      <a:pPr algn="ctr" fontAlgn="b"/>
                      <a:endParaRPr lang="fr-FR" sz="1600" b="0" i="0" u="none" strike="noStrike">
                        <a:solidFill>
                          <a:srgbClr val="000000"/>
                        </a:solidFill>
                        <a:effectLst/>
                        <a:latin typeface="Open Sans" panose="020B0606030504020204" pitchFamily="34" charset="0"/>
                      </a:endParaRPr>
                    </a:p>
                  </a:txBody>
                  <a:tcPr marL="6007" marR="6007" marT="6007" marB="0" anchor="b">
                    <a:lnL>
                      <a:noFill/>
                    </a:lnL>
                    <a:lnR>
                      <a:noFill/>
                    </a:lnR>
                    <a:lnT>
                      <a:noFill/>
                    </a:lnT>
                    <a:lnB>
                      <a:noFill/>
                    </a:lnB>
                  </a:tcPr>
                </a:tc>
                <a:tc hMerge="1">
                  <a:txBody>
                    <a:bodyPr/>
                    <a:lstStyle/>
                    <a:p>
                      <a:endParaRPr lang="fr-FR"/>
                    </a:p>
                  </a:txBody>
                  <a:tcPr/>
                </a:tc>
                <a:tc gridSpan="16">
                  <a:txBody>
                    <a:bodyPr/>
                    <a:lstStyle/>
                    <a:p>
                      <a:pPr algn="ctr" fontAlgn="b"/>
                      <a:r>
                        <a:rPr lang="ar-LB" sz="1600" b="1" i="0" u="none" strike="noStrike" dirty="0">
                          <a:solidFill>
                            <a:srgbClr val="000000"/>
                          </a:solidFill>
                          <a:effectLst/>
                          <a:latin typeface="Open Sans" panose="020B0606030504020204" pitchFamily="34" charset="0"/>
                        </a:rPr>
                        <a:t>مجموعات استهلاك الغذاء واستراتيجيات التأقلم مع سبل العيش على مقياس من 4 نقاط</a:t>
                      </a:r>
                      <a:endParaRPr lang="en-GB" sz="1600" b="1" i="0" u="none" strike="noStrike" dirty="0">
                        <a:solidFill>
                          <a:srgbClr val="000000"/>
                        </a:solidFill>
                        <a:effectLst/>
                        <a:latin typeface="Open Sans" panose="020B0606030504020204" pitchFamily="34" charset="0"/>
                      </a:endParaRPr>
                    </a:p>
                  </a:txBody>
                  <a:tcPr marL="6007" marR="6007" marT="6007" marB="0" anchor="b">
                    <a:lnL>
                      <a:noFill/>
                    </a:lnL>
                    <a:lnR>
                      <a:noFill/>
                    </a:lnR>
                    <a:lnT>
                      <a:noFill/>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89633757"/>
                  </a:ext>
                </a:extLst>
              </a:tr>
              <a:tr h="747487">
                <a:tc rowSpan="3" gridSpan="2">
                  <a:txBody>
                    <a:bodyPr/>
                    <a:lstStyle/>
                    <a:p>
                      <a:pPr algn="ctr" fontAlgn="b"/>
                      <a:endParaRPr lang="fr-FR" sz="1600" b="0" i="0" u="none" strike="noStrike" dirty="0">
                        <a:solidFill>
                          <a:srgbClr val="000000"/>
                        </a:solidFill>
                        <a:effectLst/>
                        <a:latin typeface="Open Sans" panose="020B0606030504020204" pitchFamily="34" charset="0"/>
                      </a:endParaRPr>
                    </a:p>
                  </a:txBody>
                  <a:tcPr marL="6007" marR="6007" marT="6007"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rowSpan="3" hMerge="1">
                  <a:txBody>
                    <a:bodyPr/>
                    <a:lstStyle/>
                    <a:p>
                      <a:endParaRPr lang="fr-FR"/>
                    </a:p>
                  </a:txBody>
                  <a:tcPr/>
                </a:tc>
                <a:tc gridSpan="4">
                  <a:txBody>
                    <a:bodyPr/>
                    <a:lstStyle/>
                    <a:p>
                      <a:pPr algn="ctr" fontAlgn="b"/>
                      <a:endParaRPr lang="en-US" sz="1600" b="0" i="0" u="none" strike="noStrike" dirty="0">
                        <a:solidFill>
                          <a:srgbClr val="000000"/>
                        </a:solidFill>
                        <a:effectLst/>
                        <a:latin typeface="Open Sans" panose="020B0606030504020204" pitchFamily="34" charset="0"/>
                      </a:endParaRPr>
                    </a:p>
                    <a:p>
                      <a:pPr algn="ctr" fontAlgn="b"/>
                      <a:r>
                        <a:rPr lang="ar-LB" sz="1600" b="0" i="0" u="none" strike="noStrike" dirty="0">
                          <a:solidFill>
                            <a:srgbClr val="000000"/>
                          </a:solidFill>
                          <a:effectLst/>
                          <a:latin typeface="Open Sans" panose="020B0606030504020204" pitchFamily="34" charset="0"/>
                        </a:rPr>
                        <a:t> استهلاك غذائي مقبول</a:t>
                      </a:r>
                      <a:r>
                        <a:rPr lang="fr-FR" sz="1600" b="0" i="0" u="none" strike="noStrike" dirty="0">
                          <a:solidFill>
                            <a:srgbClr val="000000"/>
                          </a:solidFill>
                          <a:effectLst/>
                          <a:latin typeface="Open Sans" panose="020B0606030504020204" pitchFamily="34" charset="0"/>
                        </a:rPr>
                        <a:t>FCS</a:t>
                      </a:r>
                    </a:p>
                    <a:p>
                      <a:pPr algn="ctr" fontAlgn="b"/>
                      <a:r>
                        <a:rPr lang="fr-FR" sz="1600" b="0" i="0" u="none" strike="noStrike" dirty="0">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ar-LB" sz="1600" b="0" i="0" u="none" strike="noStrike" dirty="0">
                          <a:solidFill>
                            <a:srgbClr val="000000"/>
                          </a:solidFill>
                          <a:effectLst/>
                          <a:latin typeface="Open Sans" panose="020B0606030504020204" pitchFamily="34" charset="0"/>
                        </a:rPr>
                        <a:t>استهلاك غذائي مقبول و</a:t>
                      </a:r>
                      <a:r>
                        <a:rPr lang="en-US" sz="1600" b="0" i="0" u="none" strike="noStrike" dirty="0">
                          <a:solidFill>
                            <a:srgbClr val="000000"/>
                          </a:solidFill>
                          <a:effectLst/>
                          <a:latin typeface="Open Sans" panose="020B0606030504020204" pitchFamily="34" charset="0"/>
                        </a:rPr>
                        <a:t> FCS</a:t>
                      </a:r>
                    </a:p>
                    <a:p>
                      <a:pPr algn="ctr" fontAlgn="b"/>
                      <a:r>
                        <a:rPr lang="en-US" sz="1600" b="0" i="0" u="none" strike="noStrike" dirty="0" err="1">
                          <a:solidFill>
                            <a:srgbClr val="000000"/>
                          </a:solidFill>
                          <a:effectLst/>
                          <a:latin typeface="Open Sans" panose="020B0606030504020204" pitchFamily="34" charset="0"/>
                        </a:rPr>
                        <a:t>rCSI</a:t>
                      </a:r>
                      <a:r>
                        <a:rPr lang="en-US" sz="1600" b="0" i="0" u="none" strike="noStrike" dirty="0">
                          <a:solidFill>
                            <a:srgbClr val="000000"/>
                          </a:solidFill>
                          <a:effectLst/>
                          <a:latin typeface="Open Sans" panose="020B0606030504020204" pitchFamily="34" charset="0"/>
                        </a:rPr>
                        <a:t> &gt;= 4</a:t>
                      </a:r>
                      <a:endParaRPr lang="ar-LB" sz="1600" b="0" i="0" u="none" strike="noStrike" dirty="0">
                        <a:solidFill>
                          <a:srgbClr val="000000"/>
                        </a:solidFill>
                        <a:effectLst/>
                        <a:latin typeface="Open Sans" panose="020B0606030504020204" pitchFamily="34" charset="0"/>
                      </a:endParaRPr>
                    </a:p>
                    <a:p>
                      <a:pPr algn="ctr" fontAlgn="b"/>
                      <a:r>
                        <a:rPr lang="en-US" sz="1600" b="0" i="0" u="none" strike="noStrike" dirty="0">
                          <a:solidFill>
                            <a:srgbClr val="000000"/>
                          </a:solidFill>
                          <a:effectLst/>
                          <a:latin typeface="Open Sans" panose="020B0606030504020204" pitchFamily="34" charset="0"/>
                        </a:rPr>
                        <a:t>(2)</a:t>
                      </a:r>
                      <a:endParaRPr lang="en-GB" sz="1600" b="0" i="0" u="none" strike="noStrike" dirty="0">
                        <a:solidFill>
                          <a:srgbClr val="000000"/>
                        </a:solidFill>
                        <a:effectLst/>
                        <a:latin typeface="Open Sans" panose="020B0606030504020204" pitchFamily="34" charset="0"/>
                      </a:endParaRP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ar-LB" sz="1600" b="0" i="0" u="none" strike="noStrike" dirty="0">
                          <a:solidFill>
                            <a:srgbClr val="000000"/>
                          </a:solidFill>
                          <a:effectLst/>
                          <a:latin typeface="Open Sans" panose="020B0606030504020204" pitchFamily="34" charset="0"/>
                        </a:rPr>
                        <a:t> استهلاك غذائي حدّي</a:t>
                      </a:r>
                      <a:r>
                        <a:rPr lang="en-US" sz="1600" b="0" i="0" u="none" strike="noStrike" dirty="0">
                          <a:solidFill>
                            <a:srgbClr val="000000"/>
                          </a:solidFill>
                          <a:effectLst/>
                          <a:latin typeface="Open Sans" panose="020B0606030504020204" pitchFamily="34" charset="0"/>
                        </a:rPr>
                        <a:t>FCS</a:t>
                      </a:r>
                    </a:p>
                    <a:p>
                      <a:pPr marL="0" marR="0" lvl="0" indent="0" algn="ctr" defTabSz="9144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ar-LB" sz="1600" b="0" i="0" u="none" strike="noStrike" dirty="0">
                          <a:solidFill>
                            <a:srgbClr val="000000"/>
                          </a:solidFill>
                          <a:effectLst/>
                          <a:latin typeface="Open Sans" panose="020B0606030504020204" pitchFamily="34" charset="0"/>
                        </a:rPr>
                        <a:t> استهلاك غذائي فقير</a:t>
                      </a:r>
                      <a:r>
                        <a:rPr lang="en-US" sz="1600" b="0" i="0" u="none" strike="noStrike" dirty="0">
                          <a:solidFill>
                            <a:srgbClr val="000000"/>
                          </a:solidFill>
                          <a:effectLst/>
                          <a:latin typeface="Open Sans" panose="020B0606030504020204" pitchFamily="34" charset="0"/>
                        </a:rPr>
                        <a:t>FCS</a:t>
                      </a:r>
                    </a:p>
                    <a:p>
                      <a:pPr marL="0" marR="0" lvl="0" indent="0" algn="ctr" defTabSz="9144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Open Sans" panose="020B0606030504020204" pitchFamily="34" charset="0"/>
                        </a:rPr>
                        <a:t>(4)</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49679782"/>
                  </a:ext>
                </a:extLst>
              </a:tr>
              <a:tr h="500354">
                <a:tc gridSpan="2" vMerge="1">
                  <a:txBody>
                    <a:bodyPr/>
                    <a:lstStyle/>
                    <a:p>
                      <a:endParaRPr lang="fr-FR"/>
                    </a:p>
                  </a:txBody>
                  <a:tcPr/>
                </a:tc>
                <a:tc hMerge="1" vMerge="1">
                  <a:txBody>
                    <a:bodyPr/>
                    <a:lstStyle/>
                    <a:p>
                      <a:endParaRPr lang="fr-FR"/>
                    </a:p>
                  </a:txBody>
                  <a:tcPr/>
                </a:tc>
                <a:tc gridSpan="4">
                  <a:txBody>
                    <a:bodyPr/>
                    <a:lstStyle/>
                    <a:p>
                      <a:pPr algn="ctr" fontAlgn="b"/>
                      <a:r>
                        <a:rPr lang="ar-LB" sz="1600" b="1" i="0" u="none" strike="noStrike" dirty="0">
                          <a:solidFill>
                            <a:srgbClr val="000000"/>
                          </a:solidFill>
                          <a:effectLst/>
                          <a:latin typeface="Open Sans" panose="020B0606030504020204" pitchFamily="34" charset="0"/>
                        </a:rPr>
                        <a:t>ملخص عن استراتيجيات التأقلم مع سبل العيش</a:t>
                      </a:r>
                      <a:endParaRPr lang="en-GB" sz="1600" b="1" i="0" u="none" strike="noStrike" dirty="0">
                        <a:solidFill>
                          <a:srgbClr val="000000"/>
                        </a:solidFill>
                        <a:effectLst/>
                        <a:latin typeface="Open Sans" panose="020B0606030504020204" pitchFamily="34" charset="0"/>
                      </a:endParaRP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ar-LB" sz="1600" b="1" i="0" u="none" strike="noStrike" dirty="0">
                          <a:solidFill>
                            <a:srgbClr val="000000"/>
                          </a:solidFill>
                          <a:effectLst/>
                          <a:latin typeface="Open Sans" panose="020B0606030504020204" pitchFamily="34" charset="0"/>
                        </a:rPr>
                        <a:t>ملخص عن استراتيجيات التأقلم مع سبل العيش</a:t>
                      </a:r>
                      <a:endParaRPr lang="en-GB" sz="1600" b="1" i="0" u="none" strike="noStrike" dirty="0">
                        <a:solidFill>
                          <a:srgbClr val="000000"/>
                        </a:solidFill>
                        <a:effectLst/>
                        <a:latin typeface="Open Sans" panose="020B0606030504020204" pitchFamily="34" charset="0"/>
                      </a:endParaRP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ar-LB" sz="1600" b="1" i="0" u="none" strike="noStrike" dirty="0">
                          <a:solidFill>
                            <a:srgbClr val="000000"/>
                          </a:solidFill>
                          <a:effectLst/>
                          <a:latin typeface="Open Sans" panose="020B0606030504020204" pitchFamily="34" charset="0"/>
                        </a:rPr>
                        <a:t>ملخص عن استراتيجيات التأقلم مع سبل العيش</a:t>
                      </a:r>
                      <a:endParaRPr lang="en-GB" sz="1600" b="1" i="0" u="none" strike="noStrike" dirty="0">
                        <a:solidFill>
                          <a:srgbClr val="000000"/>
                        </a:solidFill>
                        <a:effectLst/>
                        <a:latin typeface="Open Sans" panose="020B0606030504020204" pitchFamily="34" charset="0"/>
                      </a:endParaRP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ar-LB" sz="1600" b="1" i="0" u="none" strike="noStrike" dirty="0">
                          <a:solidFill>
                            <a:srgbClr val="000000"/>
                          </a:solidFill>
                          <a:effectLst/>
                          <a:latin typeface="Open Sans" panose="020B0606030504020204" pitchFamily="34" charset="0"/>
                        </a:rPr>
                        <a:t>ملخص عن استراتيجيات التأقلم مع سبل العيش</a:t>
                      </a:r>
                      <a:endParaRPr lang="en-GB" sz="1600" b="1" i="0" u="none" strike="noStrike" dirty="0">
                        <a:solidFill>
                          <a:srgbClr val="000000"/>
                        </a:solidFill>
                        <a:effectLst/>
                        <a:latin typeface="Open Sans" panose="020B0606030504020204" pitchFamily="34" charset="0"/>
                      </a:endParaRP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6017557"/>
                  </a:ext>
                </a:extLst>
              </a:tr>
              <a:tr h="253221">
                <a:tc gridSpan="2" vMerge="1">
                  <a:txBody>
                    <a:bodyPr/>
                    <a:lstStyle/>
                    <a:p>
                      <a:endParaRPr lang="fr-FR"/>
                    </a:p>
                  </a:txBody>
                  <a:tcPr/>
                </a:tc>
                <a:tc hMerge="1" vMerge="1">
                  <a:txBody>
                    <a:bodyPr/>
                    <a:lstStyle/>
                    <a:p>
                      <a:endParaRPr lang="fr-FR"/>
                    </a:p>
                  </a:txBody>
                  <a:tcPr/>
                </a:tc>
                <a:tc>
                  <a:txBody>
                    <a:bodyPr/>
                    <a:lstStyle/>
                    <a:p>
                      <a:pPr algn="ctr"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760233828"/>
                  </a:ext>
                </a:extLst>
              </a:tr>
              <a:tr h="253221">
                <a:tc rowSpan="3">
                  <a:txBody>
                    <a:bodyPr/>
                    <a:lstStyle/>
                    <a:p>
                      <a:pPr algn="ctr" fontAlgn="b"/>
                      <a:r>
                        <a:rPr lang="ar-LB" sz="1400" b="0" i="0" u="none" strike="noStrike" dirty="0">
                          <a:solidFill>
                            <a:srgbClr val="000000"/>
                          </a:solidFill>
                          <a:effectLst/>
                          <a:latin typeface="Open Sans" panose="020B0606030504020204" pitchFamily="34" charset="0"/>
                        </a:rPr>
                        <a:t>فئات الهشاشىة الاقتصادية</a:t>
                      </a:r>
                      <a:r>
                        <a:rPr lang="en-GB" sz="1400" b="0" i="0" u="none" strike="noStrike" dirty="0">
                          <a:solidFill>
                            <a:srgbClr val="000000"/>
                          </a:solidFill>
                          <a:effectLst/>
                          <a:latin typeface="Open Sans" panose="020B0606030504020204" pitchFamily="34" charset="0"/>
                        </a:rPr>
                        <a:t> (ECMEN)</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1.00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D7D7"/>
                    </a:solidFill>
                  </a:tcPr>
                </a:tc>
                <a:tc>
                  <a:txBody>
                    <a:bodyPr/>
                    <a:lstStyle/>
                    <a:p>
                      <a:pPr algn="ctr" fontAlgn="b"/>
                      <a:r>
                        <a:rPr lang="fr-FR" sz="1600" b="0" i="0" u="none" strike="noStrike" dirty="0">
                          <a:solidFill>
                            <a:srgbClr val="000000"/>
                          </a:solidFill>
                          <a:effectLst/>
                          <a:latin typeface="Open Sans" panose="020B0606030504020204" pitchFamily="34" charset="0"/>
                        </a:rPr>
                        <a:t>1.25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D7D7"/>
                    </a:solidFill>
                  </a:tcPr>
                </a:tc>
                <a:tc>
                  <a:txBody>
                    <a:bodyPr/>
                    <a:lstStyle/>
                    <a:p>
                      <a:pPr algn="ctr" fontAlgn="b"/>
                      <a:r>
                        <a:rPr lang="fr-FR" sz="16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extLst>
                  <a:ext uri="{0D108BD9-81ED-4DB2-BD59-A6C34878D82A}">
                    <a16:rowId xmlns:a16="http://schemas.microsoft.com/office/drawing/2014/main" val="1922549207"/>
                  </a:ext>
                </a:extLst>
              </a:tr>
              <a:tr h="253221">
                <a:tc vMerge="1">
                  <a:txBody>
                    <a:bodyPr/>
                    <a:lstStyle/>
                    <a:p>
                      <a:endParaRPr lang="fr-FR"/>
                    </a:p>
                  </a:txBody>
                  <a:tcPr/>
                </a:tc>
                <a:tc>
                  <a:txBody>
                    <a:bodyPr/>
                    <a:lstStyle/>
                    <a:p>
                      <a:pPr algn="ctr"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dirty="0">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dirty="0">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fontAlgn="b"/>
                      <a:r>
                        <a:rPr lang="fr-FR" sz="1600" b="0" i="0" u="none" strike="noStrike">
                          <a:solidFill>
                            <a:srgbClr val="FFFFFF"/>
                          </a:solidFill>
                          <a:effectLst/>
                          <a:latin typeface="Open Sans" panose="020B0606030504020204" pitchFamily="34" charset="0"/>
                        </a:rPr>
                        <a:t>3.75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1757156881"/>
                  </a:ext>
                </a:extLst>
              </a:tr>
              <a:tr h="253221">
                <a:tc vMerge="1">
                  <a:txBody>
                    <a:bodyPr/>
                    <a:lstStyle/>
                    <a:p>
                      <a:endParaRPr lang="fr-FR"/>
                    </a:p>
                  </a:txBody>
                  <a:tcPr/>
                </a:tc>
                <a:tc>
                  <a:txBody>
                    <a:bodyPr/>
                    <a:lstStyle/>
                    <a:p>
                      <a:pPr algn="ctr" fontAlgn="b"/>
                      <a:r>
                        <a:rPr lang="fr-FR" sz="1600" b="0" i="0" u="none" strike="noStrike">
                          <a:solidFill>
                            <a:srgbClr val="000000"/>
                          </a:solidFill>
                          <a:effectLst/>
                          <a:latin typeface="Open Sans" panose="020B0606030504020204" pitchFamily="34" charset="0"/>
                        </a:rPr>
                        <a:t>4</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dirty="0">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dirty="0">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dirty="0">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6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fontAlgn="b"/>
                      <a:r>
                        <a:rPr lang="fr-FR" sz="1600" b="0" i="0" u="none" strike="noStrike">
                          <a:solidFill>
                            <a:srgbClr val="FFFFFF"/>
                          </a:solidFill>
                          <a:effectLst/>
                          <a:latin typeface="Open Sans" panose="020B0606030504020204" pitchFamily="34" charset="0"/>
                        </a:rPr>
                        <a:t>3.75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fontAlgn="b"/>
                      <a:r>
                        <a:rPr lang="fr-FR" sz="1600" b="0" i="0" u="none" strike="noStrike" dirty="0">
                          <a:solidFill>
                            <a:srgbClr val="FFFFFF"/>
                          </a:solidFill>
                          <a:effectLst/>
                          <a:latin typeface="Open Sans" panose="020B0606030504020204" pitchFamily="34" charset="0"/>
                        </a:rPr>
                        <a:t>4.00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2717737996"/>
                  </a:ext>
                </a:extLst>
              </a:tr>
            </a:tbl>
          </a:graphicData>
        </a:graphic>
      </p:graphicFrame>
    </p:spTree>
    <p:extLst>
      <p:ext uri="{BB962C8B-B14F-4D97-AF65-F5344CB8AC3E}">
        <p14:creationId xmlns:p14="http://schemas.microsoft.com/office/powerpoint/2010/main" val="1810570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200" kern="1400" spc="230" dirty="0">
                <a:solidFill>
                  <a:schemeClr val="tx1"/>
                </a:solidFill>
                <a:latin typeface="HALDEN SOLID" pitchFamily="2" charset="0"/>
              </a:rPr>
              <a:t>مثال عن </a:t>
            </a:r>
            <a:r>
              <a:rPr lang="en-US" sz="3200" kern="1400" spc="230" dirty="0">
                <a:solidFill>
                  <a:schemeClr val="tx1"/>
                </a:solidFill>
                <a:latin typeface="HALDEN SOLID" pitchFamily="2" charset="0"/>
              </a:rPr>
              <a:t>CARI</a:t>
            </a:r>
            <a:endParaRPr lang="en-GB" sz="3200" kern="1400" spc="230" dirty="0">
              <a:solidFill>
                <a:schemeClr val="tx1"/>
              </a:solidFill>
              <a:latin typeface="HALDEN SOLID" pitchFamily="2" charset="0"/>
            </a:endParaRPr>
          </a:p>
        </p:txBody>
      </p:sp>
      <p:graphicFrame>
        <p:nvGraphicFramePr>
          <p:cNvPr id="2" name="Table 4">
            <a:extLst>
              <a:ext uri="{FF2B5EF4-FFF2-40B4-BE49-F238E27FC236}">
                <a16:creationId xmlns:a16="http://schemas.microsoft.com/office/drawing/2014/main" id="{FBEB1C45-4D3B-D447-A55C-86A07EFE1413}"/>
              </a:ext>
            </a:extLst>
          </p:cNvPr>
          <p:cNvGraphicFramePr>
            <a:graphicFrameLocks noGrp="1"/>
          </p:cNvGraphicFramePr>
          <p:nvPr>
            <p:extLst>
              <p:ext uri="{D42A27DB-BD31-4B8C-83A1-F6EECF244321}">
                <p14:modId xmlns:p14="http://schemas.microsoft.com/office/powerpoint/2010/main" val="4057249971"/>
              </p:ext>
            </p:extLst>
          </p:nvPr>
        </p:nvGraphicFramePr>
        <p:xfrm>
          <a:off x="1198518" y="1236417"/>
          <a:ext cx="10570665" cy="4596186"/>
        </p:xfrm>
        <a:graphic>
          <a:graphicData uri="http://schemas.openxmlformats.org/drawingml/2006/table">
            <a:tbl>
              <a:tblPr firstRow="1" bandRow="1">
                <a:tableStyleId>{5C22544A-7EE6-4342-B048-85BDC9FD1C3A}</a:tableStyleId>
              </a:tblPr>
              <a:tblGrid>
                <a:gridCol w="1115146">
                  <a:extLst>
                    <a:ext uri="{9D8B030D-6E8A-4147-A177-3AD203B41FA5}">
                      <a16:colId xmlns:a16="http://schemas.microsoft.com/office/drawing/2014/main" val="453322069"/>
                    </a:ext>
                  </a:extLst>
                </a:gridCol>
                <a:gridCol w="1549400">
                  <a:extLst>
                    <a:ext uri="{9D8B030D-6E8A-4147-A177-3AD203B41FA5}">
                      <a16:colId xmlns:a16="http://schemas.microsoft.com/office/drawing/2014/main" val="1923429993"/>
                    </a:ext>
                  </a:extLst>
                </a:gridCol>
                <a:gridCol w="1865739">
                  <a:extLst>
                    <a:ext uri="{9D8B030D-6E8A-4147-A177-3AD203B41FA5}">
                      <a16:colId xmlns:a16="http://schemas.microsoft.com/office/drawing/2014/main" val="729639254"/>
                    </a:ext>
                  </a:extLst>
                </a:gridCol>
                <a:gridCol w="1510095">
                  <a:extLst>
                    <a:ext uri="{9D8B030D-6E8A-4147-A177-3AD203B41FA5}">
                      <a16:colId xmlns:a16="http://schemas.microsoft.com/office/drawing/2014/main" val="344628070"/>
                    </a:ext>
                  </a:extLst>
                </a:gridCol>
                <a:gridCol w="1510095">
                  <a:extLst>
                    <a:ext uri="{9D8B030D-6E8A-4147-A177-3AD203B41FA5}">
                      <a16:colId xmlns:a16="http://schemas.microsoft.com/office/drawing/2014/main" val="332673572"/>
                    </a:ext>
                  </a:extLst>
                </a:gridCol>
                <a:gridCol w="1510095">
                  <a:extLst>
                    <a:ext uri="{9D8B030D-6E8A-4147-A177-3AD203B41FA5}">
                      <a16:colId xmlns:a16="http://schemas.microsoft.com/office/drawing/2014/main" val="1442437392"/>
                    </a:ext>
                  </a:extLst>
                </a:gridCol>
                <a:gridCol w="1510095">
                  <a:extLst>
                    <a:ext uri="{9D8B030D-6E8A-4147-A177-3AD203B41FA5}">
                      <a16:colId xmlns:a16="http://schemas.microsoft.com/office/drawing/2014/main" val="1320628370"/>
                    </a:ext>
                  </a:extLst>
                </a:gridCol>
              </a:tblGrid>
              <a:tr h="694526">
                <a:tc gridSpan="2">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المجال</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المؤشر</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آمن غذائيًا بشكل </a:t>
                      </a:r>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هش</a:t>
                      </a:r>
                      <a:endPar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معتدل</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1"/>
                      <a:r>
                        <a:rPr lang="ar-AE"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غير آمن غذائيًا بشكل شديد</a:t>
                      </a: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504807">
                <a:tc>
                  <a:txBody>
                    <a:bodyPr/>
                    <a:lstStyle/>
                    <a:p>
                      <a:pPr algn="ctr" rtl="1"/>
                      <a:r>
                        <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الوضع الحالي</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1"/>
                      <a:r>
                        <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الغذاء</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1"/>
                      <a:r>
                        <a:rPr lang="ar-LB"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مؤشر استهلاك الغذاء</a:t>
                      </a:r>
                      <a:r>
                        <a:rPr lang="en-US"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FCS </a:t>
                      </a:r>
                      <a:endParaRPr lang="ar-LB"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LB"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و</a:t>
                      </a:r>
                    </a:p>
                    <a:p>
                      <a:pPr algn="ctr" rtl="1"/>
                      <a:r>
                        <a:rPr lang="ar-LB"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مؤشر استراتيجيات التأقلم  المخفضة</a:t>
                      </a:r>
                      <a:r>
                        <a:rPr lang="en-US"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b="0" i="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rCSI</a:t>
                      </a:r>
                      <a:endParaRPr lang="fr-FR"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مقبول</a:t>
                      </a: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21.1%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مقبول و</a:t>
                      </a:r>
                    </a:p>
                    <a:p>
                      <a:pPr algn="ctr" rtl="1"/>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rCSI</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4</a:t>
                      </a: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30.3%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حدّي</a:t>
                      </a: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36.2%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استهلاك فقير</a:t>
                      </a: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13.4%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490842600"/>
                  </a:ext>
                </a:extLst>
              </a:tr>
              <a:tr h="916722">
                <a:tc rowSpan="2">
                  <a:txBody>
                    <a:bodyPr/>
                    <a:lstStyle/>
                    <a:p>
                      <a:pPr algn="ctr" rtl="1"/>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القدرة على التأقلم</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rtl="1"/>
                      <a:r>
                        <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الهشاشة الاقتصادية</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rtl="1"/>
                      <a:r>
                        <a:rPr lang="ar-LB"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القدرة الاقتصادية على تلبية الاحتياجات الاساسية </a:t>
                      </a:r>
                      <a:r>
                        <a:rPr lang="en-US"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ECMEN</a:t>
                      </a:r>
                      <a:endParaRPr lang="fr-FR"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 ≥ MEB</a:t>
                      </a: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10.1%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SMEB ≥ EC ≤ MEB</a:t>
                      </a: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18.4%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 ≤  SMEB</a:t>
                      </a: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71.5%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r h="916722">
                <a:tc vMerge="1">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rtl="1"/>
                      <a:r>
                        <a:rPr lang="ar-L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مع سبل العيش</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0" algn="ctr" defTabSz="914400" rtl="1" eaLnBrk="1" latinLnBrk="0" hangingPunct="1"/>
                      <a:r>
                        <a:rPr lang="ar-LB" sz="1400" b="0" i="1" kern="12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استراتيجيات التأقلم مع سبل العيش</a:t>
                      </a:r>
                    </a:p>
                    <a:p>
                      <a:pPr marL="0" algn="ctr" defTabSz="914400" rtl="1" eaLnBrk="1" latinLnBrk="0" hangingPunct="1"/>
                      <a:r>
                        <a:rPr lang="en-US" sz="1400" b="0" i="1" kern="1200" dirty="0">
                          <a:solidFill>
                            <a:srgbClr val="000000"/>
                          </a:solidFill>
                          <a:latin typeface="Open Sans" panose="020B0606030504020204" pitchFamily="34" charset="0"/>
                          <a:ea typeface="Open Sans" panose="020B0606030504020204" pitchFamily="34" charset="0"/>
                          <a:cs typeface="Open Sans" panose="020B0606030504020204" pitchFamily="34" charset="0"/>
                        </a:rPr>
                        <a:t>LCS-FS</a:t>
                      </a:r>
                      <a:endParaRPr lang="fr-FR" sz="1400" b="0" i="1" kern="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لا استراتيجيات تأقلم</a:t>
                      </a: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66.0%</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استراتيجية توتر</a:t>
                      </a: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19.0%</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استراتيجية ازمات</a:t>
                      </a: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3.6%</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استراتيجية طوارئ</a:t>
                      </a: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11.4%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956969528"/>
                  </a:ext>
                </a:extLst>
              </a:tr>
              <a:tr h="498257">
                <a:tc gridSpan="3">
                  <a:txBody>
                    <a:bodyPr/>
                    <a:lstStyle/>
                    <a:p>
                      <a:pPr algn="ctr" rtl="1"/>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CARI</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hMerge="1">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30.1%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27.0%</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25.3%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rtl="1"/>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17.6%</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838127440"/>
                  </a:ext>
                </a:extLst>
              </a:tr>
            </a:tbl>
          </a:graphicData>
        </a:graphic>
      </p:graphicFrame>
    </p:spTree>
    <p:extLst>
      <p:ext uri="{BB962C8B-B14F-4D97-AF65-F5344CB8AC3E}">
        <p14:creationId xmlns:p14="http://schemas.microsoft.com/office/powerpoint/2010/main" val="2587542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1"/>
            <a:endParaRPr lang="en-US" dirty="0"/>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تصميم الاستبيان</a:t>
            </a:r>
            <a:endParaRPr lang="en-G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gn="r" rtl="1">
              <a:lnSpc>
                <a:spcPts val="2700"/>
              </a:lnSpc>
              <a:buNone/>
            </a:pPr>
            <a:endParaRPr lang="en-US" spc="60" dirty="0"/>
          </a:p>
          <a:p>
            <a:pPr marL="0" indent="0" algn="r" rtl="1">
              <a:lnSpc>
                <a:spcPts val="2700"/>
              </a:lnSpc>
              <a:buNone/>
            </a:pPr>
            <a:r>
              <a:rPr lang="ar-LB" spc="60" dirty="0"/>
              <a:t>لبناء وحدة </a:t>
            </a:r>
            <a:r>
              <a:rPr lang="en-US" spc="60" dirty="0"/>
              <a:t>CARI</a:t>
            </a:r>
            <a:r>
              <a:rPr lang="ar-LB" spc="60" dirty="0"/>
              <a:t>, يحب أن يتضمن الاستبيان المؤشرات الرئيسة للأمن الغذائي, وهي:</a:t>
            </a:r>
          </a:p>
          <a:p>
            <a:pPr marL="0" indent="0" algn="r" rtl="1">
              <a:lnSpc>
                <a:spcPts val="2700"/>
              </a:lnSpc>
              <a:buNone/>
            </a:pPr>
            <a:endParaRPr lang="ar-LB" spc="60" dirty="0"/>
          </a:p>
          <a:p>
            <a:pPr marL="457200" indent="-457200" algn="r" rtl="1">
              <a:lnSpc>
                <a:spcPts val="2700"/>
              </a:lnSpc>
              <a:buFont typeface="+mj-lt"/>
              <a:buAutoNum type="arabicPeriod"/>
            </a:pPr>
            <a:r>
              <a:rPr lang="ar-LB" spc="60" dirty="0"/>
              <a:t>مؤشر استهلاك الغذاء </a:t>
            </a:r>
            <a:r>
              <a:rPr lang="en-US" spc="60" dirty="0"/>
              <a:t>FCS</a:t>
            </a:r>
          </a:p>
          <a:p>
            <a:pPr marL="457200" indent="-457200" algn="r" rtl="1">
              <a:lnSpc>
                <a:spcPts val="2700"/>
              </a:lnSpc>
              <a:buFont typeface="+mj-lt"/>
              <a:buAutoNum type="arabicPeriod"/>
            </a:pPr>
            <a:r>
              <a:rPr lang="ar-LB" spc="60" dirty="0"/>
              <a:t>مؤشر استراتيجيات التأقلم المخفضة</a:t>
            </a:r>
            <a:r>
              <a:rPr lang="en-US" spc="60" dirty="0"/>
              <a:t>  </a:t>
            </a:r>
            <a:r>
              <a:rPr lang="en-US" spc="60" dirty="0" err="1"/>
              <a:t>rCSI</a:t>
            </a:r>
            <a:r>
              <a:rPr lang="en-US" spc="60" dirty="0"/>
              <a:t> </a:t>
            </a:r>
          </a:p>
          <a:p>
            <a:pPr marL="457200" indent="-457200" algn="r" rtl="1">
              <a:lnSpc>
                <a:spcPts val="2700"/>
              </a:lnSpc>
              <a:buFont typeface="+mj-lt"/>
              <a:buAutoNum type="arabicPeriod"/>
            </a:pPr>
            <a:r>
              <a:rPr lang="ar-LB" spc="60" dirty="0"/>
              <a:t>القدرة الاقتصادية على تلبية الاحتياجات الأساسية </a:t>
            </a:r>
            <a:r>
              <a:rPr lang="en-US" spc="60" dirty="0"/>
              <a:t>ECMEN</a:t>
            </a:r>
            <a:r>
              <a:rPr lang="ar-LB" spc="60" dirty="0"/>
              <a:t> أو مؤشر الانفاق على الغذاء </a:t>
            </a:r>
            <a:r>
              <a:rPr lang="en-US" spc="60" dirty="0"/>
              <a:t>FES</a:t>
            </a:r>
          </a:p>
          <a:p>
            <a:pPr marL="457200" indent="-457200" algn="r" rtl="1">
              <a:lnSpc>
                <a:spcPts val="2700"/>
              </a:lnSpc>
              <a:buFont typeface="+mj-lt"/>
              <a:buAutoNum type="arabicPeriod"/>
            </a:pPr>
            <a:r>
              <a:rPr lang="ar-LB" spc="60" dirty="0"/>
              <a:t>استراتيجيات التأقلم مع سبل العيش</a:t>
            </a:r>
            <a:r>
              <a:rPr lang="en-US" spc="60" dirty="0"/>
              <a:t> LCS-FS </a:t>
            </a:r>
            <a:endParaRPr lang="en-US"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ما هي الأقسام التي تدخل في</a:t>
            </a:r>
            <a:r>
              <a:rPr lang="en-US" sz="3600" kern="1400" spc="230" dirty="0">
                <a:solidFill>
                  <a:schemeClr val="tx1"/>
                </a:solidFill>
                <a:latin typeface="HALDEN SOLID" pitchFamily="2" charset="0"/>
              </a:rPr>
              <a:t>CARI </a:t>
            </a:r>
            <a:r>
              <a:rPr lang="ar-LB" sz="3600" kern="1400" spc="230" dirty="0">
                <a:solidFill>
                  <a:schemeClr val="tx1"/>
                </a:solidFill>
                <a:latin typeface="HALDEN SOLID" pitchFamily="2" charset="0"/>
              </a:rPr>
              <a:t>؟</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3735898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2600" b="0" kern="1400" spc="230" dirty="0">
                <a:solidFill>
                  <a:schemeClr val="tx1"/>
                </a:solidFill>
                <a:latin typeface="HALDEN SOLID" pitchFamily="2" charset="0"/>
              </a:rPr>
              <a:t>مصمم الاستبيان الخاص ببرنامج الأغذية العالمي</a:t>
            </a:r>
            <a:r>
              <a:rPr lang="en-GB" sz="2800" b="0" kern="1400" spc="230" dirty="0">
                <a:solidFill>
                  <a:schemeClr val="tx1"/>
                </a:solidFill>
                <a:latin typeface="HALDEN SOLID" pitchFamily="2" charset="0"/>
              </a:rPr>
              <a:t> Survey Designer </a:t>
            </a:r>
            <a:endParaRPr lang="en-GB" sz="2600" b="0" kern="1400" spc="230" dirty="0">
              <a:solidFill>
                <a:schemeClr val="tx1"/>
              </a:solidFill>
              <a:latin typeface="HALDEN SOLID" pitchFamily="2" charset="0"/>
            </a:endParaRPr>
          </a:p>
        </p:txBody>
      </p:sp>
      <p:pic>
        <p:nvPicPr>
          <p:cNvPr id="5" name="Picture 4">
            <a:extLst>
              <a:ext uri="{FF2B5EF4-FFF2-40B4-BE49-F238E27FC236}">
                <a16:creationId xmlns:a16="http://schemas.microsoft.com/office/drawing/2014/main" id="{860891E7-82F7-4901-9119-DE076B8EF693}"/>
              </a:ext>
            </a:extLst>
          </p:cNvPr>
          <p:cNvPicPr>
            <a:picLocks noChangeAspect="1"/>
          </p:cNvPicPr>
          <p:nvPr/>
        </p:nvPicPr>
        <p:blipFill>
          <a:blip r:embed="rId3"/>
          <a:srcRect/>
          <a:stretch/>
        </p:blipFill>
        <p:spPr>
          <a:xfrm>
            <a:off x="2435915" y="1378973"/>
            <a:ext cx="3660085" cy="4739277"/>
          </a:xfrm>
          <a:prstGeom prst="rect">
            <a:avLst/>
          </a:prstGeom>
          <a:ln>
            <a:solidFill>
              <a:srgbClr val="0070C0"/>
            </a:solidFill>
          </a:ln>
        </p:spPr>
      </p:pic>
      <p:sp>
        <p:nvSpPr>
          <p:cNvPr id="4" name="TextBox 2">
            <a:extLst>
              <a:ext uri="{FF2B5EF4-FFF2-40B4-BE49-F238E27FC236}">
                <a16:creationId xmlns:a16="http://schemas.microsoft.com/office/drawing/2014/main" id="{FDBF9121-DAA8-9378-1876-5DC134BCCA63}"/>
              </a:ext>
            </a:extLst>
          </p:cNvPr>
          <p:cNvSpPr txBox="1"/>
          <p:nvPr/>
        </p:nvSpPr>
        <p:spPr>
          <a:xfrm>
            <a:off x="6547788" y="1721422"/>
            <a:ext cx="5221395" cy="3816429"/>
          </a:xfrm>
          <a:prstGeom prst="rect">
            <a:avLst/>
          </a:prstGeom>
          <a:noFill/>
          <a:ln w="57150">
            <a:no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LB" sz="2200" spc="60" dirty="0">
                <a:latin typeface="Open Sans" charset="0"/>
                <a:ea typeface="Open Sans" charset="0"/>
                <a:cs typeface="Open Sans" charset="0"/>
              </a:rPr>
              <a:t>بعد اختيار وحدات </a:t>
            </a:r>
          </a:p>
          <a:p>
            <a:pPr marL="342900" indent="-342900" algn="r" rtl="1">
              <a:buFont typeface="Arial" panose="020B0604020202020204" pitchFamily="34" charset="0"/>
              <a:buChar char="•"/>
            </a:pPr>
            <a:r>
              <a:rPr lang="en-US" sz="2200" b="1" spc="60" dirty="0">
                <a:latin typeface="Open Sans" charset="0"/>
                <a:ea typeface="Open Sans" charset="0"/>
                <a:cs typeface="Open Sans" charset="0"/>
              </a:rPr>
              <a:t>FCS</a:t>
            </a:r>
            <a:endParaRPr lang="ar-LB" sz="2200" b="1" spc="60" dirty="0">
              <a:latin typeface="Open Sans" charset="0"/>
              <a:ea typeface="Open Sans" charset="0"/>
              <a:cs typeface="Open Sans" charset="0"/>
            </a:endParaRPr>
          </a:p>
          <a:p>
            <a:pPr marL="342900" indent="-342900" algn="r" rtl="1">
              <a:buFont typeface="Arial" panose="020B0604020202020204" pitchFamily="34" charset="0"/>
              <a:buChar char="•"/>
            </a:pPr>
            <a:r>
              <a:rPr lang="ar-LB" sz="2200" b="1" spc="60" dirty="0">
                <a:latin typeface="Open Sans" charset="0"/>
                <a:ea typeface="Open Sans" charset="0"/>
                <a:cs typeface="Open Sans" charset="0"/>
              </a:rPr>
              <a:t>و</a:t>
            </a:r>
            <a:r>
              <a:rPr lang="en-US" sz="2200" b="1" spc="60" dirty="0" err="1">
                <a:latin typeface="Open Sans" charset="0"/>
                <a:ea typeface="Open Sans" charset="0"/>
                <a:cs typeface="Open Sans" charset="0"/>
              </a:rPr>
              <a:t>rCSI</a:t>
            </a:r>
            <a:r>
              <a:rPr lang="en-US" sz="2200" b="1" spc="60" dirty="0">
                <a:latin typeface="Open Sans" charset="0"/>
                <a:ea typeface="Open Sans" charset="0"/>
                <a:cs typeface="Open Sans" charset="0"/>
              </a:rPr>
              <a:t> </a:t>
            </a:r>
            <a:endParaRPr lang="ar-LB" sz="2200" b="1" spc="60" dirty="0">
              <a:latin typeface="Open Sans" charset="0"/>
              <a:ea typeface="Open Sans" charset="0"/>
              <a:cs typeface="Open Sans" charset="0"/>
            </a:endParaRPr>
          </a:p>
          <a:p>
            <a:pPr marL="342900" indent="-342900" algn="r" rtl="1">
              <a:buFont typeface="Arial" panose="020B0604020202020204" pitchFamily="34" charset="0"/>
              <a:buChar char="•"/>
            </a:pPr>
            <a:r>
              <a:rPr lang="ar-LB" sz="2200" b="1" spc="60" dirty="0">
                <a:latin typeface="Open Sans" charset="0"/>
                <a:ea typeface="Open Sans" charset="0"/>
                <a:cs typeface="Open Sans" charset="0"/>
              </a:rPr>
              <a:t>و</a:t>
            </a:r>
            <a:r>
              <a:rPr lang="en-US" sz="2200" b="1" spc="60" dirty="0">
                <a:latin typeface="Open Sans" charset="0"/>
                <a:ea typeface="Open Sans" charset="0"/>
                <a:cs typeface="Open Sans" charset="0"/>
              </a:rPr>
              <a:t>LCS-FS </a:t>
            </a:r>
            <a:endParaRPr lang="ar-LB" sz="2200" b="1" spc="60" dirty="0">
              <a:latin typeface="Open Sans" charset="0"/>
              <a:ea typeface="Open Sans" charset="0"/>
              <a:cs typeface="Open Sans" charset="0"/>
            </a:endParaRPr>
          </a:p>
          <a:p>
            <a:pPr marL="342900" indent="-342900" algn="r" rtl="1">
              <a:buFont typeface="Arial" panose="020B0604020202020204" pitchFamily="34" charset="0"/>
              <a:buChar char="•"/>
            </a:pPr>
            <a:r>
              <a:rPr lang="ar-LB" sz="2200" b="1" spc="60" dirty="0">
                <a:latin typeface="Open Sans" charset="0"/>
                <a:ea typeface="Open Sans" charset="0"/>
                <a:cs typeface="Open Sans" charset="0"/>
              </a:rPr>
              <a:t>والإنفاق</a:t>
            </a:r>
          </a:p>
          <a:p>
            <a:pPr marL="342900" indent="-342900" algn="r" rtl="1">
              <a:buFont typeface="Arial" panose="020B0604020202020204" pitchFamily="34" charset="0"/>
              <a:buChar char="•"/>
            </a:pPr>
            <a:r>
              <a:rPr lang="ar-LB" sz="2200" b="1" spc="60" dirty="0">
                <a:latin typeface="Open Sans" charset="0"/>
                <a:ea typeface="Open Sans" charset="0"/>
                <a:cs typeface="Open Sans" charset="0"/>
              </a:rPr>
              <a:t>والمساعدات </a:t>
            </a:r>
            <a:r>
              <a:rPr lang="en-US" sz="2200" b="1" spc="60" dirty="0">
                <a:latin typeface="Open Sans" charset="0"/>
                <a:ea typeface="Open Sans" charset="0"/>
                <a:cs typeface="Open Sans" charset="0"/>
              </a:rPr>
              <a:t> ENA</a:t>
            </a:r>
            <a:endParaRPr lang="ar-LB" sz="2200" b="1" spc="60" dirty="0">
              <a:latin typeface="Open Sans" charset="0"/>
              <a:ea typeface="Open Sans" charset="0"/>
              <a:cs typeface="Open Sans" charset="0"/>
            </a:endParaRPr>
          </a:p>
          <a:p>
            <a:pPr algn="r" rtl="1"/>
            <a:r>
              <a:rPr lang="ar-LB" sz="2200" spc="60" dirty="0">
                <a:latin typeface="Open Sans" charset="0"/>
                <a:ea typeface="Open Sans" charset="0"/>
                <a:cs typeface="Open Sans" charset="0"/>
              </a:rPr>
              <a:t>في مصمم الاستبيان الخاص ببرنامج الأغذية العالمي، ستتمكن من الانتقال إلى الخطوة التالية حيث ستختار الفترة الزمنية المناسبة والملائمة للسؤال عن فروع الإنفاق على الغذاء واستراتيجيات التأقلم مع سبل </a:t>
            </a:r>
            <a:r>
              <a:rPr lang="en-US" sz="2200" spc="60" dirty="0">
                <a:latin typeface="Open Sans" charset="0"/>
                <a:ea typeface="Open Sans" charset="0"/>
                <a:cs typeface="Open Sans" charset="0"/>
              </a:rPr>
              <a:t> </a:t>
            </a:r>
            <a:r>
              <a:rPr lang="ar-LB" sz="2200" spc="60" dirty="0">
                <a:latin typeface="Open Sans" charset="0"/>
                <a:ea typeface="Open Sans" charset="0"/>
                <a:cs typeface="Open Sans" charset="0"/>
              </a:rPr>
              <a:t>العيش</a:t>
            </a:r>
            <a:r>
              <a:rPr lang="en-US" sz="2200" spc="60" dirty="0">
                <a:latin typeface="Open Sans" charset="0"/>
                <a:ea typeface="Open Sans" charset="0"/>
                <a:cs typeface="Open Sans" charset="0"/>
              </a:rPr>
              <a:t>LCS-FS</a:t>
            </a:r>
            <a:r>
              <a:rPr lang="ar-LB" sz="2200" spc="60" dirty="0">
                <a:latin typeface="Open Sans" charset="0"/>
                <a:ea typeface="Open Sans" charset="0"/>
                <a:cs typeface="Open Sans" charset="0"/>
              </a:rPr>
              <a:t>.</a:t>
            </a:r>
            <a:endParaRPr lang="en-US" sz="2200" spc="60" dirty="0">
              <a:latin typeface="Open Sans" charset="0"/>
              <a:ea typeface="Open Sans" charset="0"/>
              <a:cs typeface="Open Sans" charset="0"/>
            </a:endParaRPr>
          </a:p>
        </p:txBody>
      </p:sp>
      <p:sp>
        <p:nvSpPr>
          <p:cNvPr id="3" name="TextBox 2">
            <a:extLst>
              <a:ext uri="{FF2B5EF4-FFF2-40B4-BE49-F238E27FC236}">
                <a16:creationId xmlns:a16="http://schemas.microsoft.com/office/drawing/2014/main" id="{3C7E3B0D-414C-A218-0A81-4F4CD32FAEEE}"/>
              </a:ext>
            </a:extLst>
          </p:cNvPr>
          <p:cNvSpPr txBox="1"/>
          <p:nvPr/>
        </p:nvSpPr>
        <p:spPr>
          <a:xfrm>
            <a:off x="8033996" y="6519446"/>
            <a:ext cx="4158004" cy="338554"/>
          </a:xfrm>
          <a:prstGeom prst="rect">
            <a:avLst/>
          </a:prstGeom>
          <a:noFill/>
        </p:spPr>
        <p:txBody>
          <a:bodyPr wrap="square">
            <a:spAutoFit/>
          </a:bodyPr>
          <a:lstStyle/>
          <a:p>
            <a:pPr algn="r" rtl="1"/>
            <a:r>
              <a:rPr lang="ar-LB" sz="1600" b="1" i="1" spc="60" dirty="0">
                <a:latin typeface="Open Sans" charset="0"/>
                <a:ea typeface="Open Sans" charset="0"/>
                <a:hlinkClick r:id="rId4">
                  <a:extLst>
                    <a:ext uri="{A12FA001-AC4F-418D-AE19-62706E023703}">
                      <ahyp:hlinkClr xmlns:ahyp="http://schemas.microsoft.com/office/drawing/2018/hyperlinkcolor" val="tx"/>
                    </a:ext>
                  </a:extLst>
                </a:hlinkClick>
              </a:rPr>
              <a:t>اضغط هنا للذهاب الى </a:t>
            </a:r>
            <a:r>
              <a:rPr lang="en-US" sz="1600" b="1" i="1" spc="60" dirty="0">
                <a:latin typeface="Open Sans" charset="0"/>
                <a:ea typeface="Open Sans" charset="0"/>
                <a:hlinkClick r:id="rId4">
                  <a:extLst>
                    <a:ext uri="{A12FA001-AC4F-418D-AE19-62706E023703}">
                      <ahyp:hlinkClr xmlns:ahyp="http://schemas.microsoft.com/office/drawing/2018/hyperlinkcolor" val="tx"/>
                    </a:ext>
                  </a:extLst>
                </a:hlinkClick>
              </a:rPr>
              <a:t>Survey Designer</a:t>
            </a:r>
            <a:endParaRPr lang="en-GB" sz="1600" b="1" i="1" spc="60" dirty="0">
              <a:latin typeface="Open Sans" charset="0"/>
              <a:ea typeface="Open Sans" charset="0"/>
            </a:endParaRPr>
          </a:p>
        </p:txBody>
      </p:sp>
    </p:spTree>
    <p:extLst>
      <p:ext uri="{BB962C8B-B14F-4D97-AF65-F5344CB8AC3E}">
        <p14:creationId xmlns:p14="http://schemas.microsoft.com/office/powerpoint/2010/main" val="3731271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D0F7F9-AFB0-AE99-86E0-A3730594157D}"/>
              </a:ext>
            </a:extLst>
          </p:cNvPr>
          <p:cNvPicPr>
            <a:picLocks noChangeAspect="1"/>
          </p:cNvPicPr>
          <p:nvPr/>
        </p:nvPicPr>
        <p:blipFill rotWithShape="1">
          <a:blip r:embed="rId3"/>
          <a:srcRect l="2028" t="13734" r="49805" b="-1585"/>
          <a:stretch/>
        </p:blipFill>
        <p:spPr>
          <a:xfrm>
            <a:off x="1912882" y="2771871"/>
            <a:ext cx="2469931" cy="3239197"/>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2600" b="0" kern="1400" spc="230" dirty="0">
                <a:solidFill>
                  <a:schemeClr val="tx1"/>
                </a:solidFill>
                <a:latin typeface="HALDEN SOLID" pitchFamily="2" charset="0"/>
              </a:rPr>
              <a:t>Survey Designer </a:t>
            </a:r>
          </a:p>
        </p:txBody>
      </p:sp>
      <p:sp>
        <p:nvSpPr>
          <p:cNvPr id="3" name="TextBox 2">
            <a:extLst>
              <a:ext uri="{FF2B5EF4-FFF2-40B4-BE49-F238E27FC236}">
                <a16:creationId xmlns:a16="http://schemas.microsoft.com/office/drawing/2014/main" id="{FDBF9121-DAA8-9378-1876-5DC134BCCA63}"/>
              </a:ext>
            </a:extLst>
          </p:cNvPr>
          <p:cNvSpPr txBox="1"/>
          <p:nvPr/>
        </p:nvSpPr>
        <p:spPr>
          <a:xfrm>
            <a:off x="717181" y="1389313"/>
            <a:ext cx="10891636" cy="830997"/>
          </a:xfrm>
          <a:prstGeom prst="rect">
            <a:avLst/>
          </a:prstGeom>
          <a:noFill/>
          <a:ln w="57150">
            <a:noFill/>
          </a:ln>
        </p:spPr>
        <p:txBody>
          <a:bodyPr wrap="square" rtlCol="0">
            <a:spAutoFit/>
          </a:bodyPr>
          <a:lstStyle/>
          <a:p>
            <a:pPr algn="r" rtl="1"/>
            <a:r>
              <a:rPr lang="ar-LB" sz="1600" spc="60" dirty="0">
                <a:latin typeface="Open Sans" charset="0"/>
                <a:ea typeface="Open Sans" charset="0"/>
                <a:cs typeface="Open Sans" charset="0"/>
              </a:rPr>
              <a:t>بعد اختيار وحدة </a:t>
            </a:r>
            <a:r>
              <a:rPr lang="en-US" sz="1600" spc="60" dirty="0">
                <a:latin typeface="Open Sans" charset="0"/>
                <a:ea typeface="Open Sans" charset="0"/>
                <a:cs typeface="Open Sans" charset="0"/>
              </a:rPr>
              <a:t> LCS-FS </a:t>
            </a:r>
            <a:r>
              <a:rPr lang="ar-LB" sz="1600" spc="60" dirty="0">
                <a:latin typeface="Open Sans" charset="0"/>
                <a:ea typeface="Open Sans" charset="0"/>
                <a:cs typeface="Open Sans" charset="0"/>
              </a:rPr>
              <a:t>والإعدادات ذات الصلة (حضري أو ريفي)، تأكد من تضمين الحد الأدنى الإلزامي لعدد الاستراتيجيات لحساب المؤشر، وهي 4 استراتيجيات توتر، و3 استراتيجيات أزمات، و3 استراتيجيات طوارئ. إذا كنت تغطي كل من المناطق الريفية والحضرية في التقييم، فتأكد من تضمين أكثر من 10 استراتيجيات إلزامية.</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70E0094-CBC8-2B5F-A0F7-A7680BF9F64C}"/>
              </a:ext>
            </a:extLst>
          </p:cNvPr>
          <p:cNvPicPr>
            <a:picLocks noChangeAspect="1"/>
          </p:cNvPicPr>
          <p:nvPr/>
        </p:nvPicPr>
        <p:blipFill>
          <a:blip r:embed="rId4"/>
          <a:stretch>
            <a:fillRect/>
          </a:stretch>
        </p:blipFill>
        <p:spPr>
          <a:xfrm>
            <a:off x="4873456" y="2871576"/>
            <a:ext cx="3076270" cy="2890821"/>
          </a:xfrm>
          <a:prstGeom prst="rect">
            <a:avLst/>
          </a:prstGeom>
        </p:spPr>
      </p:pic>
      <p:pic>
        <p:nvPicPr>
          <p:cNvPr id="11" name="Picture 10">
            <a:extLst>
              <a:ext uri="{FF2B5EF4-FFF2-40B4-BE49-F238E27FC236}">
                <a16:creationId xmlns:a16="http://schemas.microsoft.com/office/drawing/2014/main" id="{4045FFEC-F9F8-56C9-74AA-094A3C30D445}"/>
              </a:ext>
            </a:extLst>
          </p:cNvPr>
          <p:cNvPicPr>
            <a:picLocks noChangeAspect="1"/>
          </p:cNvPicPr>
          <p:nvPr/>
        </p:nvPicPr>
        <p:blipFill>
          <a:blip r:embed="rId5"/>
          <a:stretch>
            <a:fillRect/>
          </a:stretch>
        </p:blipFill>
        <p:spPr>
          <a:xfrm>
            <a:off x="7949726" y="3257338"/>
            <a:ext cx="3120538" cy="2119296"/>
          </a:xfrm>
          <a:prstGeom prst="rect">
            <a:avLst/>
          </a:prstGeom>
        </p:spPr>
      </p:pic>
      <p:sp>
        <p:nvSpPr>
          <p:cNvPr id="13" name="TextBox 12">
            <a:extLst>
              <a:ext uri="{FF2B5EF4-FFF2-40B4-BE49-F238E27FC236}">
                <a16:creationId xmlns:a16="http://schemas.microsoft.com/office/drawing/2014/main" id="{92F40E6F-FD6B-27D5-75D3-A4A49ACF63D8}"/>
              </a:ext>
            </a:extLst>
          </p:cNvPr>
          <p:cNvSpPr txBox="1"/>
          <p:nvPr/>
        </p:nvSpPr>
        <p:spPr>
          <a:xfrm>
            <a:off x="7562238" y="6491648"/>
            <a:ext cx="5012534" cy="307777"/>
          </a:xfrm>
          <a:prstGeom prst="rect">
            <a:avLst/>
          </a:prstGeom>
          <a:noFill/>
        </p:spPr>
        <p:txBody>
          <a:bodyPr wrap="square">
            <a:spAutoFit/>
          </a:bodyPr>
          <a:lstStyle/>
          <a:p>
            <a:r>
              <a:rPr lang="ar-LB" sz="1400" dirty="0">
                <a:latin typeface="Open Sans" panose="020B0606030504020204" pitchFamily="34" charset="0"/>
                <a:ea typeface="Open Sans" panose="020B0606030504020204" pitchFamily="34" charset="0"/>
                <a:cs typeface="Open Sans" panose="020B0606030504020204" pitchFamily="34" charset="0"/>
              </a:rPr>
              <a:t>لمزيد من المعلومات يرجى الرجوع إلى </a:t>
            </a:r>
            <a:r>
              <a:rPr lang="ar-LB" sz="1400" b="1" i="1" u="sng" dirty="0">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المذكرة التوجيهية </a:t>
            </a:r>
            <a:r>
              <a:rPr lang="ar-LB" sz="1400" b="1" i="1" u="sng" dirty="0">
                <a:latin typeface="Open Sans" panose="020B0606030504020204" pitchFamily="34" charset="0"/>
                <a:ea typeface="Open Sans" panose="020B0606030504020204" pitchFamily="34" charset="0"/>
                <a:cs typeface="Open Sans" panose="020B0606030504020204" pitchFamily="34" charset="0"/>
              </a:rPr>
              <a:t>حول الاستراتيجيات</a:t>
            </a:r>
            <a:r>
              <a:rPr lang="ar-LB" sz="14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13920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AE" sz="3600" kern="1400" spc="230" dirty="0">
                <a:solidFill>
                  <a:schemeClr val="tx1"/>
                </a:solidFill>
                <a:latin typeface="HALDEN SOLID" pitchFamily="2" charset="0"/>
              </a:rPr>
              <a:t>ما هي الأركان الأربعة للأمن الغذائي؟</a:t>
            </a:r>
            <a:endParaRPr lang="en-GB" sz="3600" kern="1400" spc="230" dirty="0">
              <a:solidFill>
                <a:schemeClr val="tx1"/>
              </a:solidFill>
              <a:latin typeface="HALDEN SOLID" pitchFamily="2" charset="0"/>
            </a:endParaRPr>
          </a:p>
        </p:txBody>
      </p:sp>
      <p:sp>
        <p:nvSpPr>
          <p:cNvPr id="2" name="Rectangle: Rounded Corners 1">
            <a:extLst>
              <a:ext uri="{FF2B5EF4-FFF2-40B4-BE49-F238E27FC236}">
                <a16:creationId xmlns:a16="http://schemas.microsoft.com/office/drawing/2014/main" id="{4732B5D5-0DF2-2F98-4356-A18303BFF8DA}"/>
              </a:ext>
            </a:extLst>
          </p:cNvPr>
          <p:cNvSpPr/>
          <p:nvPr/>
        </p:nvSpPr>
        <p:spPr>
          <a:xfrm>
            <a:off x="479005" y="1535051"/>
            <a:ext cx="3363421" cy="31147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1" anchor="ctr"/>
          <a:lstStyle/>
          <a:p>
            <a:pPr algn="ctr" rtl="1"/>
            <a:endParaRPr lang="ar-LB" b="1" spc="60" dirty="0">
              <a:solidFill>
                <a:schemeClr val="accent1"/>
              </a:solidFill>
              <a:latin typeface="Open Sans"/>
              <a:ea typeface="Open Sans"/>
              <a:cs typeface="Open Sans"/>
            </a:endParaRPr>
          </a:p>
          <a:p>
            <a:pPr algn="ctr" rtl="1"/>
            <a:endParaRPr lang="ar-LB" b="1" spc="60" dirty="0">
              <a:solidFill>
                <a:schemeClr val="accent1"/>
              </a:solidFill>
              <a:latin typeface="Open Sans"/>
              <a:ea typeface="Open Sans"/>
              <a:cs typeface="Open Sans"/>
            </a:endParaRPr>
          </a:p>
          <a:p>
            <a:pPr algn="ctr" rtl="1"/>
            <a:endParaRPr lang="en-GB" b="1" spc="60" dirty="0">
              <a:solidFill>
                <a:schemeClr val="accent1"/>
              </a:solidFill>
              <a:latin typeface="Open Sans"/>
              <a:ea typeface="Open Sans"/>
              <a:cs typeface="Open Sans"/>
            </a:endParaRPr>
          </a:p>
          <a:p>
            <a:pPr algn="ctr" rtl="1"/>
            <a:endParaRPr lang="en-GB" b="1" spc="60" dirty="0">
              <a:solidFill>
                <a:schemeClr val="accent1"/>
              </a:solidFill>
              <a:latin typeface="Open Sans"/>
              <a:ea typeface="Open Sans"/>
              <a:cs typeface="Open Sans"/>
            </a:endParaRPr>
          </a:p>
          <a:p>
            <a:pPr algn="ctr" rtl="1"/>
            <a:r>
              <a:rPr lang="ar-AE" b="1" spc="60" dirty="0">
                <a:solidFill>
                  <a:schemeClr val="accent1"/>
                </a:solidFill>
                <a:latin typeface="Open Sans"/>
                <a:ea typeface="Open Sans"/>
                <a:cs typeface="Open Sans"/>
              </a:rPr>
              <a:t>استخدام الغذاء</a:t>
            </a:r>
            <a:endParaRPr lang="en-US" b="1" spc="60">
              <a:solidFill>
                <a:schemeClr val="accent1"/>
              </a:solidFill>
              <a:latin typeface="Open Sans"/>
              <a:ea typeface="Open Sans"/>
              <a:cs typeface="Open Sans"/>
            </a:endParaRPr>
          </a:p>
          <a:p>
            <a:pPr algn="ctr" rtl="1"/>
            <a:r>
              <a:rPr lang="ar-AE" spc="60" dirty="0">
                <a:solidFill>
                  <a:schemeClr val="accent1"/>
                </a:solidFill>
                <a:latin typeface="Open Sans"/>
                <a:ea typeface="+mn-lt"/>
                <a:cs typeface="+mn-lt"/>
              </a:rPr>
              <a:t>يشير إلى القدرة الجسدية على استيعاب والاستفادة من العناصر الغذائية في الطعام، مع مراعاة عوامل مثل ممارسات التغذية، والنظام الغذائي المتنوع، وإعداد الطعام، مما يسهم في توفير كمية كافية من الطاقة والعناصر الغذائية للأفراد.</a:t>
            </a:r>
            <a:endParaRPr lang="ar-LB" dirty="0">
              <a:solidFill>
                <a:schemeClr val="accent1"/>
              </a:solidFill>
              <a:latin typeface="Open Sans"/>
              <a:ea typeface="+mn-lt"/>
              <a:cs typeface="+mn-lt"/>
            </a:endParaRPr>
          </a:p>
          <a:p>
            <a:pPr algn="ctr" rtl="1"/>
            <a:endParaRPr lang="ar-AE" sz="1600" b="1" spc="60" dirty="0">
              <a:solidFill>
                <a:schemeClr val="accent1"/>
              </a:solidFill>
              <a:latin typeface="Open Sans"/>
              <a:ea typeface="Open Sans"/>
              <a:cs typeface="Open Sans"/>
            </a:endParaRPr>
          </a:p>
          <a:p>
            <a:pPr algn="ctr" rtl="1"/>
            <a:endParaRPr lang="ar-AE" sz="1600" b="1" spc="60" dirty="0">
              <a:solidFill>
                <a:schemeClr val="accent1"/>
              </a:solidFill>
              <a:latin typeface="Open Sans"/>
              <a:ea typeface="Open Sans"/>
              <a:cs typeface="Open Sans"/>
            </a:endParaRPr>
          </a:p>
          <a:p>
            <a:pPr algn="ctr" rtl="1"/>
            <a:endParaRPr lang="ar-AE" sz="1600" b="1" spc="60" dirty="0">
              <a:solidFill>
                <a:schemeClr val="accent1"/>
              </a:solidFill>
              <a:latin typeface="Open Sans"/>
              <a:ea typeface="Open Sans"/>
              <a:cs typeface="Open Sans"/>
            </a:endParaRPr>
          </a:p>
          <a:p>
            <a:pPr algn="ctr" rtl="1"/>
            <a:endParaRPr lang="ar-AE" sz="1600" b="1" spc="60" dirty="0">
              <a:solidFill>
                <a:schemeClr val="accent1"/>
              </a:solidFill>
              <a:latin typeface="Open Sans"/>
              <a:ea typeface="Open Sans"/>
              <a:cs typeface="Open Sans"/>
            </a:endParaRPr>
          </a:p>
          <a:p>
            <a:pPr algn="ctr" rtl="1"/>
            <a:endParaRPr lang="ar-AE" sz="1600" b="1" spc="60" dirty="0">
              <a:solidFill>
                <a:schemeClr val="accent1"/>
              </a:solidFill>
              <a:latin typeface="Open Sans"/>
              <a:ea typeface="Open Sans"/>
              <a:cs typeface="Open Sans"/>
            </a:endParaRPr>
          </a:p>
        </p:txBody>
      </p:sp>
      <p:sp>
        <p:nvSpPr>
          <p:cNvPr id="4" name="Rectangle: Rounded Corners 3">
            <a:extLst>
              <a:ext uri="{FF2B5EF4-FFF2-40B4-BE49-F238E27FC236}">
                <a16:creationId xmlns:a16="http://schemas.microsoft.com/office/drawing/2014/main" id="{E1EA108B-6598-1C09-66AB-D1827B8AAB81}"/>
              </a:ext>
            </a:extLst>
          </p:cNvPr>
          <p:cNvSpPr/>
          <p:nvPr/>
        </p:nvSpPr>
        <p:spPr>
          <a:xfrm>
            <a:off x="4162753" y="1535051"/>
            <a:ext cx="3676969" cy="31147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LB" b="1" spc="60" dirty="0">
                <a:solidFill>
                  <a:schemeClr val="accent1"/>
                </a:solidFill>
                <a:latin typeface="Open Sans"/>
                <a:ea typeface="Open Sans"/>
                <a:cs typeface="Open Sans"/>
              </a:rPr>
              <a:t>الوصول الى الغذاء</a:t>
            </a:r>
            <a:endParaRPr lang="en-US" b="1" spc="60" dirty="0">
              <a:solidFill>
                <a:schemeClr val="accent1"/>
              </a:solidFill>
              <a:latin typeface="Open Sans"/>
              <a:ea typeface="Open Sans"/>
              <a:cs typeface="Open Sans"/>
            </a:endParaRPr>
          </a:p>
          <a:p>
            <a:pPr algn="ctr" rtl="1"/>
            <a:r>
              <a:rPr lang="ar-AE" spc="60" dirty="0">
                <a:solidFill>
                  <a:schemeClr val="accent1"/>
                </a:solidFill>
                <a:latin typeface="Open Sans"/>
                <a:ea typeface="Open Sans"/>
                <a:cs typeface="Open Sans"/>
              </a:rPr>
              <a:t>يشير إلى وجود موارد كافية للحصول على الأطعمة المناسبة التي تساهم في نظام غذائي غني بالعناصر الغذائية. يشمل عوامل مثل الدخل، والنفقات، والأسواق، والأسعار.</a:t>
            </a:r>
            <a:endParaRPr lang="ar-SY" dirty="0">
              <a:solidFill>
                <a:schemeClr val="accent1"/>
              </a:solidFill>
            </a:endParaRPr>
          </a:p>
        </p:txBody>
      </p:sp>
      <p:sp>
        <p:nvSpPr>
          <p:cNvPr id="5" name="Rectangle: Rounded Corners 4">
            <a:extLst>
              <a:ext uri="{FF2B5EF4-FFF2-40B4-BE49-F238E27FC236}">
                <a16:creationId xmlns:a16="http://schemas.microsoft.com/office/drawing/2014/main" id="{3F2C110C-B267-5A77-B162-3D2C3533609E}"/>
              </a:ext>
            </a:extLst>
          </p:cNvPr>
          <p:cNvSpPr/>
          <p:nvPr/>
        </p:nvSpPr>
        <p:spPr>
          <a:xfrm>
            <a:off x="8160050" y="1535051"/>
            <a:ext cx="3552945" cy="311476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LB" b="1" spc="60" dirty="0">
                <a:solidFill>
                  <a:schemeClr val="accent1"/>
                </a:solidFill>
                <a:latin typeface="Open Sans"/>
                <a:ea typeface="Open Sans"/>
                <a:cs typeface="Open Sans"/>
              </a:rPr>
              <a:t>توافر الغذاء</a:t>
            </a:r>
            <a:endParaRPr lang="en-US" b="1" spc="60" dirty="0">
              <a:solidFill>
                <a:schemeClr val="accent1"/>
              </a:solidFill>
              <a:latin typeface="Open Sans"/>
              <a:ea typeface="Open Sans"/>
              <a:cs typeface="Open Sans"/>
            </a:endParaRPr>
          </a:p>
          <a:p>
            <a:pPr algn="ctr" rtl="1"/>
            <a:r>
              <a:rPr lang="ar-LB" spc="60" dirty="0">
                <a:solidFill>
                  <a:schemeClr val="accent1"/>
                </a:solidFill>
                <a:latin typeface="Open Sans"/>
                <a:ea typeface="Open Sans"/>
                <a:cs typeface="Open Sans"/>
              </a:rPr>
              <a:t>تتناول </a:t>
            </a:r>
            <a:r>
              <a:rPr lang="ar-AE" spc="60" dirty="0">
                <a:solidFill>
                  <a:schemeClr val="accent1"/>
                </a:solidFill>
                <a:latin typeface="Open Sans"/>
                <a:ea typeface="Open Sans"/>
                <a:cs typeface="Open Sans"/>
              </a:rPr>
              <a:t>الجانب الإمدادي للأمن الغذائي، </a:t>
            </a:r>
            <a:r>
              <a:rPr lang="ar-LB" spc="60" dirty="0">
                <a:solidFill>
                  <a:schemeClr val="accent1"/>
                </a:solidFill>
                <a:latin typeface="Open Sans"/>
                <a:ea typeface="Open Sans"/>
                <a:cs typeface="Open Sans"/>
              </a:rPr>
              <a:t>مع </a:t>
            </a:r>
            <a:r>
              <a:rPr lang="ar-AE" spc="60" dirty="0">
                <a:solidFill>
                  <a:schemeClr val="accent1"/>
                </a:solidFill>
                <a:latin typeface="Open Sans"/>
                <a:ea typeface="Open Sans"/>
                <a:cs typeface="Open Sans"/>
              </a:rPr>
              <a:t>عوامل مثل مستويات إنتاج الغذاء، مستويات المخزون، التجارة الصافية، وتضمين المساعدات الغذائية. يركز على ضمان إمداد غذائي كاف ومنتظم.</a:t>
            </a:r>
          </a:p>
          <a:p>
            <a:pPr algn="ctr" rtl="1"/>
            <a:endParaRPr lang="ar-AE" sz="1600" b="1" spc="60" dirty="0">
              <a:solidFill>
                <a:schemeClr val="accent1"/>
              </a:solidFill>
              <a:latin typeface="Open Sans"/>
              <a:ea typeface="Open Sans"/>
              <a:cs typeface="Open Sans"/>
            </a:endParaRPr>
          </a:p>
        </p:txBody>
      </p:sp>
      <p:sp>
        <p:nvSpPr>
          <p:cNvPr id="6" name="Rectangle: Rounded Corners 5">
            <a:extLst>
              <a:ext uri="{FF2B5EF4-FFF2-40B4-BE49-F238E27FC236}">
                <a16:creationId xmlns:a16="http://schemas.microsoft.com/office/drawing/2014/main" id="{CF34E630-C8F5-2FF7-7AE8-8EE719FD94E0}"/>
              </a:ext>
            </a:extLst>
          </p:cNvPr>
          <p:cNvSpPr/>
          <p:nvPr/>
        </p:nvSpPr>
        <p:spPr>
          <a:xfrm>
            <a:off x="479005" y="4818905"/>
            <a:ext cx="11233990" cy="14883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r" rtl="1"/>
            <a:r>
              <a:rPr lang="ar-AE" b="1" spc="60" dirty="0">
                <a:solidFill>
                  <a:schemeClr val="accent1"/>
                </a:solidFill>
                <a:latin typeface="Open Sans"/>
                <a:ea typeface="Open Sans"/>
                <a:cs typeface="Open Sans"/>
              </a:rPr>
              <a:t>الاستقرار الغذائي</a:t>
            </a:r>
            <a:r>
              <a:rPr lang="ar-AE" spc="60" dirty="0">
                <a:solidFill>
                  <a:schemeClr val="accent1"/>
                </a:solidFill>
                <a:latin typeface="Open Sans"/>
                <a:ea typeface="Open Sans"/>
                <a:cs typeface="Open Sans"/>
              </a:rPr>
              <a:t> يشير إلى الوصول المتسق والموثوق به إلى كمية كافية من الغذاء الآمن والغني بالعناصر الغذائية على مر الزمن. يتضمن ذلك عوامل مثل استقرار إنتاج الغذاء، وأنظمة التوزيع، والوصول إلى الأسواق، والقدرة على </a:t>
            </a:r>
            <a:r>
              <a:rPr lang="ar-LB" spc="60" dirty="0">
                <a:solidFill>
                  <a:schemeClr val="accent1"/>
                </a:solidFill>
                <a:latin typeface="Open Sans"/>
                <a:ea typeface="Open Sans"/>
                <a:cs typeface="Open Sans"/>
              </a:rPr>
              <a:t>ال</a:t>
            </a:r>
            <a:r>
              <a:rPr lang="ar-AE" spc="60" dirty="0">
                <a:solidFill>
                  <a:schemeClr val="accent1"/>
                </a:solidFill>
                <a:latin typeface="Open Sans"/>
                <a:ea typeface="Open Sans"/>
                <a:cs typeface="Open Sans"/>
              </a:rPr>
              <a:t>تحمل والتعافي من مختلف الصدمات التي يمكن أن تهدد توافر الغذاء والوصول إليه.</a:t>
            </a:r>
            <a:endParaRPr lang="en-US" spc="60" dirty="0">
              <a:solidFill>
                <a:schemeClr val="accent1"/>
              </a:solidFill>
              <a:latin typeface="Open Sans"/>
              <a:ea typeface="Open Sans"/>
              <a:cs typeface="Open Sans"/>
            </a:endParaRPr>
          </a:p>
        </p:txBody>
      </p:sp>
    </p:spTree>
    <p:extLst>
      <p:ext uri="{BB962C8B-B14F-4D97-AF65-F5344CB8AC3E}">
        <p14:creationId xmlns:p14="http://schemas.microsoft.com/office/powerpoint/2010/main" val="325480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Survey Designer</a:t>
            </a:r>
          </a:p>
        </p:txBody>
      </p:sp>
      <p:sp>
        <p:nvSpPr>
          <p:cNvPr id="3" name="TextBox 2">
            <a:extLst>
              <a:ext uri="{FF2B5EF4-FFF2-40B4-BE49-F238E27FC236}">
                <a16:creationId xmlns:a16="http://schemas.microsoft.com/office/drawing/2014/main" id="{FDBF9121-DAA8-9378-1876-5DC134BCCA63}"/>
              </a:ext>
            </a:extLst>
          </p:cNvPr>
          <p:cNvSpPr txBox="1"/>
          <p:nvPr/>
        </p:nvSpPr>
        <p:spPr>
          <a:xfrm>
            <a:off x="700288" y="1473590"/>
            <a:ext cx="4709912" cy="1446550"/>
          </a:xfrm>
          <a:prstGeom prst="rect">
            <a:avLst/>
          </a:prstGeom>
          <a:noFill/>
          <a:ln w="57150">
            <a:noFill/>
          </a:ln>
        </p:spPr>
        <p:txBody>
          <a:bodyPr wrap="square" rtlCol="0">
            <a:spAutoFit/>
          </a:bodyPr>
          <a:lstStyle/>
          <a:p>
            <a:pPr algn="r" rtl="1"/>
            <a:r>
              <a:rPr lang="ar-LB" sz="2200" spc="60" dirty="0">
                <a:latin typeface="Open Sans" charset="0"/>
                <a:ea typeface="Open Sans" charset="0"/>
                <a:cs typeface="Open Sans" charset="0"/>
              </a:rPr>
              <a:t>بالنسبة لفترة الاسترجاع لفرع الإنفاق على الغذاء، يُوصى باستخدام فترة استرجاع 7 أيام، إلا إذا تبين أن فترة الاسترجاع لمدة 30 يومًا للإنفاق تناسب السياق بشكل أفضل.</a:t>
            </a:r>
            <a:endParaRPr lang="en-US" sz="1600" spc="60" dirty="0">
              <a:latin typeface="Open Sans" charset="0"/>
              <a:ea typeface="Open Sans" charset="0"/>
              <a:cs typeface="Open Sans" charset="0"/>
            </a:endParaRPr>
          </a:p>
        </p:txBody>
      </p:sp>
      <p:pic>
        <p:nvPicPr>
          <p:cNvPr id="5" name="Picture 4">
            <a:extLst>
              <a:ext uri="{FF2B5EF4-FFF2-40B4-BE49-F238E27FC236}">
                <a16:creationId xmlns:a16="http://schemas.microsoft.com/office/drawing/2014/main" id="{7EEC6F80-B3ED-37C1-3A19-A463D596653E}"/>
              </a:ext>
            </a:extLst>
          </p:cNvPr>
          <p:cNvPicPr>
            <a:picLocks noChangeAspect="1"/>
          </p:cNvPicPr>
          <p:nvPr/>
        </p:nvPicPr>
        <p:blipFill>
          <a:blip r:embed="rId3"/>
          <a:stretch>
            <a:fillRect/>
          </a:stretch>
        </p:blipFill>
        <p:spPr>
          <a:xfrm>
            <a:off x="6219826" y="876300"/>
            <a:ext cx="5549358" cy="5248010"/>
          </a:xfrm>
          <a:prstGeom prst="rect">
            <a:avLst/>
          </a:prstGeom>
          <a:ln w="19050">
            <a:solidFill>
              <a:schemeClr val="tx1"/>
            </a:solidFill>
          </a:ln>
        </p:spPr>
      </p:pic>
    </p:spTree>
    <p:extLst>
      <p:ext uri="{BB962C8B-B14F-4D97-AF65-F5344CB8AC3E}">
        <p14:creationId xmlns:p14="http://schemas.microsoft.com/office/powerpoint/2010/main" val="2592421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pPr algn="r" rtl="1"/>
            <a:r>
              <a:rPr lang="ar-LB" sz="3600" kern="1400" spc="230" dirty="0">
                <a:solidFill>
                  <a:schemeClr val="tx1"/>
                </a:solidFill>
                <a:latin typeface="HALDEN SOLID" pitchFamily="2" charset="0"/>
              </a:rPr>
              <a:t>نقاط للانتباه عند تصميم الاستبيان</a:t>
            </a:r>
            <a:endParaRPr lang="en-US" sz="360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p:txBody>
          <a:bodyPr vert="horz" lIns="91440" tIns="45720" rIns="91440" bIns="45720" rtlCol="0" anchor="t">
            <a:noAutofit/>
          </a:bodyPr>
          <a:lstStyle/>
          <a:p>
            <a:pPr algn="r" rtl="1">
              <a:buFont typeface="Wingdings" panose="05000000000000000000" pitchFamily="2" charset="2"/>
              <a:buChar char="v"/>
            </a:pPr>
            <a:r>
              <a:rPr lang="ar-LB" spc="60" dirty="0">
                <a:latin typeface="Open Sans"/>
                <a:ea typeface="Open Sans"/>
                <a:cs typeface="Open Sans"/>
              </a:rPr>
              <a:t>بينما لا يمكن تغيير مجموعات الطعام الثمانية القياسية، يجب تعديل المواد الغذائية المدرجة تحت مجموعات الطعام في وحدة </a:t>
            </a:r>
            <a:r>
              <a:rPr lang="en-US" spc="60" dirty="0">
                <a:latin typeface="Open Sans"/>
                <a:ea typeface="Open Sans"/>
                <a:cs typeface="Open Sans"/>
              </a:rPr>
              <a:t> FCS </a:t>
            </a:r>
            <a:r>
              <a:rPr lang="ar-LB" spc="60" dirty="0">
                <a:latin typeface="Open Sans"/>
                <a:ea typeface="Open Sans"/>
                <a:cs typeface="Open Sans"/>
              </a:rPr>
              <a:t>وفقًا للسياق المحلي.</a:t>
            </a:r>
          </a:p>
          <a:p>
            <a:pPr algn="r" rtl="1">
              <a:buFont typeface="Wingdings" panose="05000000000000000000" pitchFamily="2" charset="2"/>
              <a:buChar char="v"/>
            </a:pPr>
            <a:r>
              <a:rPr lang="ar-LB" spc="60" dirty="0">
                <a:latin typeface="Open Sans"/>
                <a:ea typeface="Open Sans"/>
                <a:cs typeface="Open Sans"/>
              </a:rPr>
              <a:t>يجب تعديل اختيار استراتيجيات التأقلم مع سبل العيش من القائمة الرئيسية بما يتناسب مع السياق المحلي والأسر المستهدفة.</a:t>
            </a:r>
          </a:p>
          <a:p>
            <a:pPr algn="r" rtl="1">
              <a:buFont typeface="Wingdings" panose="05000000000000000000" pitchFamily="2" charset="2"/>
              <a:buChar char="v"/>
            </a:pPr>
            <a:r>
              <a:rPr lang="ar-LB" spc="60" dirty="0">
                <a:latin typeface="Open Sans"/>
                <a:ea typeface="Open Sans"/>
                <a:cs typeface="Open Sans"/>
              </a:rPr>
              <a:t>يجب التفريق بين المخيمات والمناطق الريفية والحضرية.</a:t>
            </a:r>
          </a:p>
          <a:p>
            <a:pPr algn="r" rtl="1">
              <a:buFont typeface="Wingdings" panose="05000000000000000000" pitchFamily="2" charset="2"/>
              <a:buChar char="v"/>
            </a:pPr>
            <a:r>
              <a:rPr lang="ar-LB" spc="60" dirty="0">
                <a:latin typeface="Open Sans"/>
                <a:ea typeface="Open Sans"/>
                <a:cs typeface="Open Sans"/>
              </a:rPr>
              <a:t>يجب أن تحتوي القائمة النهائية لاستراتيجيات التأقلم مع سبل العيش على استراتيجيات ذات شدة مختلفة، على الأقل 4 استراتيجيات توتر، و3 استراتيجيات أزمات، و3 استراتيجيات طوارئ.</a:t>
            </a:r>
            <a:endParaRPr lang="en-GB" dirty="0"/>
          </a:p>
        </p:txBody>
      </p:sp>
    </p:spTree>
    <p:extLst>
      <p:ext uri="{BB962C8B-B14F-4D97-AF65-F5344CB8AC3E}">
        <p14:creationId xmlns:p14="http://schemas.microsoft.com/office/powerpoint/2010/main" val="4254616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pPr algn="r" rtl="1"/>
            <a:r>
              <a:rPr lang="ar-LB" sz="3600" kern="1400" spc="230" dirty="0">
                <a:solidFill>
                  <a:schemeClr val="tx1"/>
                </a:solidFill>
                <a:latin typeface="HALDEN SOLID" pitchFamily="2" charset="0"/>
              </a:rPr>
              <a:t>نقاط للانتباه عند تصميم الاستبيان</a:t>
            </a:r>
            <a:endParaRPr lang="en-US" sz="360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p:txBody>
          <a:bodyPr vert="horz" lIns="91440" tIns="45720" rIns="91440" bIns="45720" rtlCol="0" anchor="t">
            <a:noAutofit/>
          </a:bodyPr>
          <a:lstStyle/>
          <a:p>
            <a:pPr algn="r" rtl="1">
              <a:buFont typeface="Wingdings" panose="05000000000000000000" pitchFamily="2" charset="2"/>
              <a:buChar char="v"/>
            </a:pPr>
            <a:r>
              <a:rPr lang="ar-LB" spc="60" dirty="0">
                <a:highlight>
                  <a:srgbClr val="FFFFFF"/>
                </a:highlight>
                <a:latin typeface="Open Sans"/>
                <a:ea typeface="Open Sans"/>
                <a:cs typeface="Open Sans"/>
              </a:rPr>
              <a:t>يجب الحفاظ على مجموعات الإنفاق كما هي في الوحدة القياسية قدر الإمكان، بينما من المهم تخصيص أمثلة العناصر ضمن كل مجموعة.</a:t>
            </a:r>
          </a:p>
          <a:p>
            <a:pPr algn="r" rtl="1">
              <a:buFont typeface="Wingdings" panose="05000000000000000000" pitchFamily="2" charset="2"/>
              <a:buChar char="v"/>
            </a:pPr>
            <a:r>
              <a:rPr lang="ar-LB" spc="60" dirty="0">
                <a:highlight>
                  <a:srgbClr val="FFFFFF"/>
                </a:highlight>
                <a:latin typeface="Open Sans"/>
                <a:ea typeface="Open Sans"/>
                <a:cs typeface="Open Sans"/>
              </a:rPr>
              <a:t>يمكن تغيير وتخصيص مجموعات الإنفاق حسب السياق في حالات معينة:</a:t>
            </a:r>
          </a:p>
          <a:p>
            <a:pPr lvl="1" algn="r" rtl="1">
              <a:buFont typeface="Wingdings" panose="05000000000000000000" pitchFamily="2" charset="2"/>
              <a:buChar char="q"/>
            </a:pPr>
            <a:r>
              <a:rPr lang="ar-LB" spc="60" dirty="0">
                <a:highlight>
                  <a:srgbClr val="FFFFFF"/>
                </a:highlight>
                <a:latin typeface="Open Sans"/>
                <a:ea typeface="Open Sans"/>
                <a:cs typeface="Open Sans"/>
              </a:rPr>
              <a:t>يمكن حذفها إذا كان هناك فئة معينة لا ينفق عليها تقريبًا أحد في السكان (مثل المرافق في المخيمات).</a:t>
            </a:r>
          </a:p>
          <a:p>
            <a:pPr lvl="1" algn="r" rtl="1">
              <a:buFont typeface="Wingdings" panose="05000000000000000000" pitchFamily="2" charset="2"/>
              <a:buChar char="q"/>
            </a:pPr>
            <a:r>
              <a:rPr lang="ar-LB" spc="60" dirty="0">
                <a:highlight>
                  <a:srgbClr val="FFFFFF"/>
                </a:highlight>
                <a:latin typeface="Open Sans"/>
                <a:ea typeface="Open Sans"/>
                <a:cs typeface="Open Sans"/>
              </a:rPr>
              <a:t>يمكن تقسيمها بشكل أكبر إذا كانت فئة فرعية أو عنصر معين ذو أهمية خاصة, مثل </a:t>
            </a:r>
            <a:r>
              <a:rPr lang="ar-LB" dirty="0"/>
              <a:t>تقسيم فئة "الطوارئ الصحية" إلى "استشارات طبية" و "أدوية" و "لقاحات" و"معدات وقاية شخصية" في حال وجود تفشي وباء.</a:t>
            </a:r>
            <a:endParaRPr lang="ar-LB" spc="60" dirty="0">
              <a:highlight>
                <a:srgbClr val="FFFFFF"/>
              </a:highlight>
              <a:latin typeface="Open Sans"/>
              <a:ea typeface="Open Sans"/>
              <a:cs typeface="Open Sans"/>
            </a:endParaRPr>
          </a:p>
          <a:p>
            <a:pPr lvl="1" algn="r" rtl="1">
              <a:buFont typeface="Wingdings" panose="05000000000000000000" pitchFamily="2" charset="2"/>
              <a:buChar char="q"/>
            </a:pPr>
            <a:r>
              <a:rPr lang="ar-LB" spc="60" dirty="0">
                <a:highlight>
                  <a:srgbClr val="FFFFFF"/>
                </a:highlight>
                <a:latin typeface="Open Sans"/>
                <a:ea typeface="Open Sans"/>
                <a:cs typeface="Open Sans"/>
              </a:rPr>
              <a:t>كقاعدة عامة، فان الفئات ذات الصلة هي متعلقة بالسلع التي تمثل </a:t>
            </a:r>
            <a:r>
              <a:rPr lang="ar-LB" b="1" u="sng" spc="60" dirty="0">
                <a:highlight>
                  <a:srgbClr val="FFFFFF"/>
                </a:highlight>
                <a:latin typeface="Open Sans"/>
                <a:ea typeface="Open Sans"/>
                <a:cs typeface="Open Sans"/>
              </a:rPr>
              <a:t>الاستهلاك المنتظم </a:t>
            </a:r>
            <a:r>
              <a:rPr lang="ar-LB" spc="60" dirty="0">
                <a:highlight>
                  <a:srgbClr val="FFFFFF"/>
                </a:highlight>
                <a:latin typeface="Open Sans"/>
                <a:ea typeface="Open Sans"/>
                <a:cs typeface="Open Sans"/>
              </a:rPr>
              <a:t>(أي لا نفقات على الاستثمارات، المدخولات التجارية، التحويلات أو النفقات الكبيرة/غير المنتظمة).</a:t>
            </a:r>
            <a:endParaRPr lang="en-US" spc="60" dirty="0">
              <a:highlight>
                <a:srgbClr val="FFFFFF"/>
              </a:highlight>
              <a:latin typeface="Open Sans"/>
              <a:ea typeface="Open Sans"/>
              <a:cs typeface="Open Sans"/>
            </a:endParaRPr>
          </a:p>
        </p:txBody>
      </p:sp>
    </p:spTree>
    <p:extLst>
      <p:ext uri="{BB962C8B-B14F-4D97-AF65-F5344CB8AC3E}">
        <p14:creationId xmlns:p14="http://schemas.microsoft.com/office/powerpoint/2010/main" val="2483985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pPr algn="r" rtl="1"/>
            <a:r>
              <a:rPr lang="ar-LB" sz="3600" kern="1400" spc="230" dirty="0">
                <a:solidFill>
                  <a:schemeClr val="tx1"/>
                </a:solidFill>
                <a:latin typeface="HALDEN SOLID" pitchFamily="2" charset="0"/>
              </a:rPr>
              <a:t>نقاط للانتباه عند تصميم الاستبيان</a:t>
            </a:r>
            <a:endParaRPr lang="en-US" sz="360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2" y="1919941"/>
            <a:ext cx="10680670" cy="4100053"/>
          </a:xfrm>
        </p:spPr>
        <p:txBody>
          <a:bodyPr vert="horz" lIns="91440" tIns="45720" rIns="91440" bIns="45720" rtlCol="0" anchor="t">
            <a:noAutofit/>
          </a:bodyPr>
          <a:lstStyle/>
          <a:p>
            <a:pPr algn="r" rtl="1">
              <a:buFont typeface="Wingdings" panose="05000000000000000000" pitchFamily="2" charset="2"/>
              <a:buChar char="v"/>
            </a:pPr>
            <a:r>
              <a:rPr lang="ar-LB" spc="60" dirty="0">
                <a:highlight>
                  <a:srgbClr val="FFFFFF"/>
                </a:highlight>
                <a:latin typeface="Open Sans"/>
                <a:ea typeface="Open Sans"/>
                <a:cs typeface="Open Sans"/>
              </a:rPr>
              <a:t>وحدة المساعدات </a:t>
            </a:r>
            <a:r>
              <a:rPr lang="ar-LB" b="1" u="sng" spc="60" dirty="0">
                <a:highlight>
                  <a:srgbClr val="FFFFFF"/>
                </a:highlight>
                <a:latin typeface="Open Sans"/>
                <a:ea typeface="Open Sans"/>
                <a:cs typeface="Open Sans"/>
              </a:rPr>
              <a:t>ضرورية</a:t>
            </a:r>
            <a:r>
              <a:rPr lang="ar-LB" spc="60" dirty="0">
                <a:highlight>
                  <a:srgbClr val="FFFFFF"/>
                </a:highlight>
                <a:latin typeface="Open Sans"/>
                <a:ea typeface="Open Sans"/>
                <a:cs typeface="Open Sans"/>
              </a:rPr>
              <a:t> لحساب القدرة الاقتصادية على تلبية الاحتياجات الاساسية </a:t>
            </a:r>
            <a:r>
              <a:rPr lang="en-US" spc="60" dirty="0">
                <a:highlight>
                  <a:srgbClr val="FFFFFF"/>
                </a:highlight>
                <a:latin typeface="Open Sans"/>
                <a:ea typeface="Open Sans"/>
                <a:cs typeface="Open Sans"/>
              </a:rPr>
              <a:t> ECMEN</a:t>
            </a:r>
            <a:r>
              <a:rPr lang="ar-LB" spc="60" dirty="0">
                <a:highlight>
                  <a:srgbClr val="FFFFFF"/>
                </a:highlight>
                <a:latin typeface="Open Sans"/>
                <a:ea typeface="Open Sans"/>
                <a:cs typeface="Open Sans"/>
              </a:rPr>
              <a:t>لأنها توفر معلومات عن المساعدات النقدية المستلمة التي يتم خصمها من نفقات استهلاك الأسرة.</a:t>
            </a:r>
          </a:p>
          <a:p>
            <a:pPr algn="r" rtl="1">
              <a:buFont typeface="Wingdings" panose="05000000000000000000" pitchFamily="2" charset="2"/>
              <a:buChar char="v"/>
            </a:pPr>
            <a:r>
              <a:rPr lang="ar-LB" spc="60" dirty="0">
                <a:highlight>
                  <a:srgbClr val="FFFFFF"/>
                </a:highlight>
                <a:latin typeface="Open Sans"/>
                <a:ea typeface="Open Sans"/>
                <a:cs typeface="Open Sans"/>
              </a:rPr>
              <a:t>إذا كان الحد الأدنى للنفقات </a:t>
            </a:r>
            <a:r>
              <a:rPr lang="en-US" spc="60" dirty="0">
                <a:highlight>
                  <a:srgbClr val="FFFFFF"/>
                </a:highlight>
                <a:latin typeface="Open Sans"/>
                <a:ea typeface="Open Sans"/>
                <a:cs typeface="Open Sans"/>
              </a:rPr>
              <a:t>MEB</a:t>
            </a:r>
            <a:r>
              <a:rPr lang="ar-LB" spc="60" dirty="0">
                <a:highlight>
                  <a:srgbClr val="FFFFFF"/>
                </a:highlight>
                <a:latin typeface="Open Sans"/>
                <a:ea typeface="Open Sans"/>
                <a:cs typeface="Open Sans"/>
              </a:rPr>
              <a:t> يشمل الإيجار، فمن المهم أيضًا تضمين وحدة السكن في الاستبيان (لتقدير قيمة الإيجار المفترضة للأسر التي لا تدفع ايجار).</a:t>
            </a:r>
          </a:p>
          <a:p>
            <a:pPr algn="r" rtl="1">
              <a:buFont typeface="Wingdings" panose="05000000000000000000" pitchFamily="2" charset="2"/>
              <a:buChar char="v"/>
            </a:pPr>
            <a:r>
              <a:rPr lang="ar-LB" spc="60" dirty="0">
                <a:highlight>
                  <a:srgbClr val="FFFFFF"/>
                </a:highlight>
                <a:latin typeface="Open Sans"/>
                <a:ea typeface="Open Sans"/>
                <a:cs typeface="Open Sans"/>
              </a:rPr>
              <a:t>إذا كنت تستخدم وحدة الإنفاق على الغذاء بفترة استرجاع 7 أيام، </a:t>
            </a:r>
            <a:r>
              <a:rPr lang="ar-LB" b="1" u="sng" spc="60" dirty="0">
                <a:highlight>
                  <a:srgbClr val="FFFFFF"/>
                </a:highlight>
                <a:latin typeface="Open Sans"/>
                <a:ea typeface="Open Sans"/>
                <a:cs typeface="Open Sans"/>
              </a:rPr>
              <a:t>فلا تقم بتضمين </a:t>
            </a:r>
            <a:r>
              <a:rPr lang="ar-LB" spc="60" dirty="0">
                <a:highlight>
                  <a:srgbClr val="FFFFFF"/>
                </a:highlight>
                <a:latin typeface="Open Sans"/>
                <a:ea typeface="Open Sans"/>
                <a:cs typeface="Open Sans"/>
              </a:rPr>
              <a:t>أي قواعد للتحقق بين وحدة الانفاق على الغذاء ووحدة الاستهلاك الغذائي </a:t>
            </a:r>
            <a:r>
              <a:rPr lang="en-US" spc="60" dirty="0">
                <a:highlight>
                  <a:srgbClr val="FFFFFF"/>
                </a:highlight>
                <a:latin typeface="Open Sans"/>
                <a:ea typeface="Open Sans"/>
                <a:cs typeface="Open Sans"/>
              </a:rPr>
              <a:t>FCS، </a:t>
            </a:r>
            <a:r>
              <a:rPr lang="ar-LB" spc="60" dirty="0">
                <a:highlight>
                  <a:srgbClr val="FFFFFF"/>
                </a:highlight>
                <a:latin typeface="Open Sans"/>
                <a:ea typeface="Open Sans"/>
                <a:cs typeface="Open Sans"/>
              </a:rPr>
              <a:t>حيث أن الوحدتين تطرحان أسئلة مختلفة وتقيسان أشياء مختلفة.</a:t>
            </a:r>
            <a:endParaRPr lang="en-US" spc="60" dirty="0">
              <a:latin typeface="Open Sans"/>
              <a:ea typeface="Open Sans"/>
              <a:cs typeface="Open Sans"/>
            </a:endParaRPr>
          </a:p>
        </p:txBody>
      </p:sp>
    </p:spTree>
    <p:extLst>
      <p:ext uri="{BB962C8B-B14F-4D97-AF65-F5344CB8AC3E}">
        <p14:creationId xmlns:p14="http://schemas.microsoft.com/office/powerpoint/2010/main" val="2927413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endParaRPr lang="it-IT"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gn="r" rtl="1">
              <a:lnSpc>
                <a:spcPts val="3920"/>
              </a:lnSpc>
            </a:pPr>
            <a:r>
              <a:rPr lang="ar-LB" dirty="0">
                <a:solidFill>
                  <a:srgbClr val="FFFFFE"/>
                </a:solidFill>
                <a:latin typeface="HALDEN SOLID" pitchFamily="2" charset="0"/>
                <a:ea typeface="Open Sans Extrabold" panose="020B0606030504020204" pitchFamily="34" charset="0"/>
                <a:cs typeface="Open Sans Extrabold" panose="020B0606030504020204" pitchFamily="34" charset="0"/>
              </a:rPr>
              <a:t>القيود</a:t>
            </a:r>
            <a:r>
              <a:rPr lang="it-IT" dirty="0">
                <a:solidFill>
                  <a:srgbClr val="FFFFFE"/>
                </a:solidFill>
                <a:latin typeface="HALDEN SOLID" pitchFamily="2" charset="0"/>
                <a:ea typeface="Open Sans Extrabold" panose="020B0606030504020204" pitchFamily="34" charset="0"/>
                <a:cs typeface="Open Sans Extrabold" panose="020B0606030504020204" pitchFamily="34" charset="0"/>
              </a:rPr>
              <a:t> </a:t>
            </a:r>
            <a:endParaRPr lang="en-GB"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9C91-3BC6-2A02-5F0B-B3A6EE5332C3}"/>
              </a:ext>
            </a:extLst>
          </p:cNvPr>
          <p:cNvSpPr>
            <a:spLocks noGrp="1"/>
          </p:cNvSpPr>
          <p:nvPr>
            <p:ph type="title"/>
          </p:nvPr>
        </p:nvSpPr>
        <p:spPr/>
        <p:txBody>
          <a:bodyPr/>
          <a:lstStyle/>
          <a:p>
            <a:pPr algn="r" rtl="1"/>
            <a:r>
              <a:rPr lang="ar-LB" sz="3600" kern="1400" spc="230" dirty="0">
                <a:solidFill>
                  <a:schemeClr val="tx1"/>
                </a:solidFill>
                <a:latin typeface="HALDEN SOLID" pitchFamily="2" charset="0"/>
              </a:rPr>
              <a:t>قيود مؤشر </a:t>
            </a:r>
            <a:r>
              <a:rPr lang="en-US" sz="3600" kern="1400" spc="230" dirty="0">
                <a:solidFill>
                  <a:schemeClr val="tx1"/>
                </a:solidFill>
                <a:latin typeface="HALDEN SOLID" pitchFamily="2" charset="0"/>
              </a:rPr>
              <a:t>CARI</a:t>
            </a:r>
            <a:endParaRPr lang="ar-SY" sz="360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CEB1E37-9B02-BB8C-51DF-BAABAFF5CAF2}"/>
              </a:ext>
            </a:extLst>
          </p:cNvPr>
          <p:cNvSpPr>
            <a:spLocks noGrp="1"/>
          </p:cNvSpPr>
          <p:nvPr>
            <p:ph idx="1"/>
          </p:nvPr>
        </p:nvSpPr>
        <p:spPr>
          <a:xfrm>
            <a:off x="846311" y="1748491"/>
            <a:ext cx="10542124" cy="4100053"/>
          </a:xfrm>
        </p:spPr>
        <p:txBody>
          <a:bodyPr/>
          <a:lstStyle/>
          <a:p>
            <a:pPr algn="r" rtl="1">
              <a:buFont typeface="Wingdings" panose="05000000000000000000" pitchFamily="2" charset="2"/>
              <a:buChar char="v"/>
            </a:pPr>
            <a:r>
              <a:rPr lang="ar-LB" dirty="0"/>
              <a:t>كما هو الحال مع أي مؤشر مركب، يمكن أن يؤدي تلخيص بيانات متعددة من أبعاد مختلفة في مؤشر ملخص واحد إلى فقدان المعلومات.</a:t>
            </a:r>
          </a:p>
          <a:p>
            <a:pPr algn="r" rtl="1">
              <a:buFont typeface="Wingdings" panose="05000000000000000000" pitchFamily="2" charset="2"/>
              <a:buChar char="v"/>
            </a:pPr>
            <a:r>
              <a:rPr lang="ar-LB" dirty="0"/>
              <a:t>النظر فقط في التجميع النهائي لمؤشر</a:t>
            </a:r>
            <a:r>
              <a:rPr lang="en-US" dirty="0"/>
              <a:t> </a:t>
            </a:r>
            <a:r>
              <a:rPr lang="en-GB" dirty="0"/>
              <a:t>CARI </a:t>
            </a:r>
            <a:r>
              <a:rPr lang="ar-LB" dirty="0"/>
              <a:t>لن يمكننا من التمييز بين أسرة ذات استهلاك غذائي ضعيف ولكن بقدرة تكيف كافية، وأسرة في الوضع المعاكس.</a:t>
            </a:r>
          </a:p>
          <a:p>
            <a:pPr algn="r" rtl="1">
              <a:buFont typeface="Wingdings" panose="05000000000000000000" pitchFamily="2" charset="2"/>
              <a:buChar char="v"/>
            </a:pPr>
            <a:r>
              <a:rPr lang="ar-LB" dirty="0"/>
              <a:t>بالإضافة إلى </a:t>
            </a:r>
            <a:r>
              <a:rPr lang="en-GB" dirty="0"/>
              <a:t>CARI، </a:t>
            </a:r>
            <a:r>
              <a:rPr lang="ar-LB" dirty="0"/>
              <a:t>يحتاج المحللون إلى استخدام بيانات أخرى لتحليل العوامل المحركة والمساهمة في انعدام الأمن الغذائي.</a:t>
            </a:r>
          </a:p>
          <a:p>
            <a:pPr algn="r" rtl="1">
              <a:buFont typeface="Wingdings" panose="05000000000000000000" pitchFamily="2" charset="2"/>
              <a:buChar char="v"/>
            </a:pPr>
            <a:r>
              <a:rPr lang="ar-LB" dirty="0"/>
              <a:t>عند استخدام </a:t>
            </a:r>
            <a:r>
              <a:rPr lang="en-GB" dirty="0"/>
              <a:t>FES، </a:t>
            </a:r>
            <a:r>
              <a:rPr lang="ar-LB" dirty="0"/>
              <a:t>لا يمكن لمؤشر </a:t>
            </a:r>
            <a:r>
              <a:rPr lang="en-US" dirty="0"/>
              <a:t> </a:t>
            </a:r>
            <a:r>
              <a:rPr lang="en-GB" dirty="0"/>
              <a:t>CARI</a:t>
            </a:r>
            <a:r>
              <a:rPr lang="ar-LB" dirty="0"/>
              <a:t>أن يقدم صورة عن وضع الأمن الغذائي في غياب المساعدات.</a:t>
            </a:r>
            <a:endParaRPr lang="ar-SY" dirty="0"/>
          </a:p>
        </p:txBody>
      </p:sp>
    </p:spTree>
    <p:extLst>
      <p:ext uri="{BB962C8B-B14F-4D97-AF65-F5344CB8AC3E}">
        <p14:creationId xmlns:p14="http://schemas.microsoft.com/office/powerpoint/2010/main" val="1197754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092200" y="3069787"/>
            <a:ext cx="8785600" cy="718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4400" kern="1400" spc="230" dirty="0">
                <a:solidFill>
                  <a:srgbClr val="FFFFFE"/>
                </a:solidFill>
                <a:latin typeface="HALDEN SOLID"/>
                <a:ea typeface="Open Sans"/>
                <a:cs typeface="Open Sans"/>
              </a:rPr>
              <a:t>التقرير</a:t>
            </a:r>
            <a:r>
              <a:rPr lang="it-IT" sz="4400" dirty="0">
                <a:solidFill>
                  <a:srgbClr val="FFFFFE"/>
                </a:solidFill>
                <a:latin typeface="HALDEN SOLID"/>
                <a:ea typeface="Open Sans"/>
                <a:cs typeface="Open Sans"/>
              </a:rPr>
              <a:t> </a:t>
            </a:r>
            <a:endParaRPr lang="en-GB" sz="4400" dirty="0">
              <a:solidFill>
                <a:srgbClr val="FFFFFE"/>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10678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200" kern="1400" spc="230" dirty="0">
                <a:solidFill>
                  <a:schemeClr val="tx1"/>
                </a:solidFill>
                <a:latin typeface="HALDEN SOLID" pitchFamily="2" charset="0"/>
              </a:rPr>
              <a:t>عرض نتائج البيانات</a:t>
            </a:r>
            <a:r>
              <a:rPr lang="en-US" sz="3200" kern="1400" spc="230" dirty="0">
                <a:solidFill>
                  <a:schemeClr val="tx1"/>
                </a:solidFill>
                <a:latin typeface="HALDEN SOLID" pitchFamily="2" charset="0"/>
              </a:rPr>
              <a:t> </a:t>
            </a:r>
            <a:r>
              <a:rPr lang="ar-LB" sz="3200" kern="1400" spc="230" dirty="0">
                <a:solidFill>
                  <a:schemeClr val="tx1"/>
                </a:solidFill>
                <a:latin typeface="HALDEN SOLID" pitchFamily="2" charset="0"/>
              </a:rPr>
              <a:t>في </a:t>
            </a:r>
            <a:r>
              <a:rPr lang="en-US" sz="3200" kern="1400" spc="230" dirty="0">
                <a:solidFill>
                  <a:schemeClr val="tx1"/>
                </a:solidFill>
                <a:latin typeface="HALDEN SOLID" pitchFamily="2" charset="0"/>
              </a:rPr>
              <a:t>CARI</a:t>
            </a:r>
            <a:endParaRPr lang="en-GB" sz="3200" kern="1400" spc="230" dirty="0">
              <a:solidFill>
                <a:schemeClr val="tx1"/>
              </a:solidFill>
              <a:latin typeface="HALDEN SOLID" pitchFamily="2" charset="0"/>
            </a:endParaRPr>
          </a:p>
        </p:txBody>
      </p:sp>
      <p:sp>
        <p:nvSpPr>
          <p:cNvPr id="6" name="TextBox 5">
            <a:extLst>
              <a:ext uri="{FF2B5EF4-FFF2-40B4-BE49-F238E27FC236}">
                <a16:creationId xmlns:a16="http://schemas.microsoft.com/office/drawing/2014/main" id="{93139031-E510-88FE-F582-BBF2762267A5}"/>
              </a:ext>
            </a:extLst>
          </p:cNvPr>
          <p:cNvSpPr txBox="1"/>
          <p:nvPr/>
        </p:nvSpPr>
        <p:spPr>
          <a:xfrm>
            <a:off x="5810886" y="1674674"/>
            <a:ext cx="6101714" cy="1477328"/>
          </a:xfrm>
          <a:prstGeom prst="rect">
            <a:avLst/>
          </a:prstGeom>
          <a:noFill/>
        </p:spPr>
        <p:txBody>
          <a:bodyPr wrap="square" rtlCol="1">
            <a:spAutoFit/>
          </a:bodyPr>
          <a:lstStyle/>
          <a:p>
            <a:pPr algn="r" rtl="1"/>
            <a:r>
              <a:rPr lang="ar-LB" dirty="0">
                <a:solidFill>
                  <a:schemeClr val="accent1"/>
                </a:solidFill>
                <a:latin typeface="Open Sans" panose="020B0606030504020204" pitchFamily="34" charset="0"/>
                <a:ea typeface="Open Sans" panose="020B0606030504020204" pitchFamily="34" charset="0"/>
                <a:cs typeface="Open Sans" panose="020B0606030504020204" pitchFamily="34" charset="0"/>
              </a:rPr>
              <a:t>يمكن عرض نتائج الأمن الغذائي في رسم بياني </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Stacked Bar Chart</a:t>
            </a:r>
            <a:r>
              <a:rPr lang="ar-LB"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باستخدام رموز الألوان القياسية لعرض نسبة الأسر المعيشية في مستويات الشدّة المختلفة من الأمن الغذائي.</a:t>
            </a:r>
          </a:p>
          <a:p>
            <a:pPr algn="r" rtl="1"/>
            <a:r>
              <a:rPr lang="ar-LB" dirty="0">
                <a:solidFill>
                  <a:schemeClr val="accent1"/>
                </a:solidFill>
                <a:latin typeface="Open Sans" panose="020B0606030504020204" pitchFamily="34" charset="0"/>
                <a:ea typeface="Open Sans" panose="020B0606030504020204" pitchFamily="34" charset="0"/>
                <a:cs typeface="Open Sans" panose="020B0606030504020204" pitchFamily="34" charset="0"/>
              </a:rPr>
              <a:t>يسمح الرسم البياني بعرض نتائج نظام التصنيف المتكامل للأمن الغذائي</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  CARI </a:t>
            </a:r>
            <a:r>
              <a:rPr lang="ar-LB" dirty="0">
                <a:solidFill>
                  <a:schemeClr val="accent1"/>
                </a:solidFill>
                <a:latin typeface="Open Sans" panose="020B0606030504020204" pitchFamily="34" charset="0"/>
                <a:ea typeface="Open Sans" panose="020B0606030504020204" pitchFamily="34" charset="0"/>
                <a:cs typeface="Open Sans" panose="020B0606030504020204" pitchFamily="34" charset="0"/>
              </a:rPr>
              <a:t>على مر الزمن ومقارنة المناطق الجغرافية أو مجموعات الأسر المعيشية.</a:t>
            </a:r>
            <a:endParaRPr lang="ar-SY" dirty="0">
              <a:solidFill>
                <a:schemeClr val="accent1"/>
              </a:solidFill>
              <a:latin typeface="Open Sans" panose="020B0606030504020204" pitchFamily="34" charset="0"/>
              <a:ea typeface="Open Sans" panose="020B0606030504020204" pitchFamily="34" charset="0"/>
            </a:endParaRPr>
          </a:p>
        </p:txBody>
      </p:sp>
      <p:graphicFrame>
        <p:nvGraphicFramePr>
          <p:cNvPr id="2" name="Table 4">
            <a:extLst>
              <a:ext uri="{FF2B5EF4-FFF2-40B4-BE49-F238E27FC236}">
                <a16:creationId xmlns:a16="http://schemas.microsoft.com/office/drawing/2014/main" id="{FF638A0F-ED5C-DB44-F9E8-6C1DE1A1EB60}"/>
              </a:ext>
            </a:extLst>
          </p:cNvPr>
          <p:cNvGraphicFramePr>
            <a:graphicFrameLocks noGrp="1"/>
          </p:cNvGraphicFramePr>
          <p:nvPr>
            <p:extLst>
              <p:ext uri="{D42A27DB-BD31-4B8C-83A1-F6EECF244321}">
                <p14:modId xmlns:p14="http://schemas.microsoft.com/office/powerpoint/2010/main" val="677763049"/>
              </p:ext>
            </p:extLst>
          </p:nvPr>
        </p:nvGraphicFramePr>
        <p:xfrm>
          <a:off x="5815105" y="3948405"/>
          <a:ext cx="5816600" cy="2093413"/>
        </p:xfrm>
        <a:graphic>
          <a:graphicData uri="http://schemas.openxmlformats.org/drawingml/2006/table">
            <a:tbl>
              <a:tblPr firstRow="1" bandRow="1">
                <a:tableStyleId>{5C22544A-7EE6-4342-B048-85BDC9FD1C3A}</a:tableStyleId>
              </a:tblPr>
              <a:tblGrid>
                <a:gridCol w="3462693">
                  <a:extLst>
                    <a:ext uri="{9D8B030D-6E8A-4147-A177-3AD203B41FA5}">
                      <a16:colId xmlns:a16="http://schemas.microsoft.com/office/drawing/2014/main" val="4223273434"/>
                    </a:ext>
                  </a:extLst>
                </a:gridCol>
                <a:gridCol w="2353907">
                  <a:extLst>
                    <a:ext uri="{9D8B030D-6E8A-4147-A177-3AD203B41FA5}">
                      <a16:colId xmlns:a16="http://schemas.microsoft.com/office/drawing/2014/main" val="536929797"/>
                    </a:ext>
                  </a:extLst>
                </a:gridCol>
              </a:tblGrid>
              <a:tr h="630373">
                <a:tc>
                  <a:txBody>
                    <a:bodyPr/>
                    <a:lstStyle/>
                    <a:p>
                      <a:pPr algn="ctr" rtl="1"/>
                      <a:r>
                        <a:rPr lang="ar-LB">
                          <a:solidFill>
                            <a:srgbClr val="000000"/>
                          </a:solidFill>
                          <a:latin typeface="Open Sans" panose="020B0606030504020204" pitchFamily="34" charset="0"/>
                          <a:ea typeface="Open Sans" panose="020B0606030504020204" pitchFamily="34" charset="0"/>
                          <a:cs typeface="Open Sans" panose="020B0606030504020204" pitchFamily="34" charset="0"/>
                        </a:rPr>
                        <a:t>رمز اللون </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RGB</a:t>
                      </a:r>
                      <a:endParaRPr lang="fr-FR"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a:solidFill>
                            <a:srgbClr val="000000"/>
                          </a:solidFill>
                          <a:latin typeface="Open Sans" panose="020B0606030504020204" pitchFamily="34" charset="0"/>
                          <a:ea typeface="Open Sans" panose="020B0606030504020204" pitchFamily="34" charset="0"/>
                          <a:cs typeface="Open Sans" panose="020B0606030504020204" pitchFamily="34" charset="0"/>
                        </a:rPr>
                        <a:t>التصنيف</a:t>
                      </a:r>
                      <a:endParaRPr lang="fr-FR"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4020163"/>
                  </a:ext>
                </a:extLst>
              </a:tr>
              <a:tr h="365216">
                <a:tc>
                  <a:txBody>
                    <a:bodyPr/>
                    <a:lstStyle/>
                    <a:p>
                      <a:pPr algn="ctr" rtl="1"/>
                      <a:r>
                        <a:rPr lang="en-GB">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255, 215, 215</a:t>
                      </a:r>
                      <a:endParaRPr lang="fr-FR"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D7D7"/>
                    </a:solidFill>
                  </a:tcPr>
                </a:tc>
                <a:tc>
                  <a:txBody>
                    <a:bodyPr/>
                    <a:lstStyle/>
                    <a:p>
                      <a:pPr algn="ctr" rtl="1"/>
                      <a:r>
                        <a:rPr lang="ar-LB">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آمن غذائيًا</a:t>
                      </a:r>
                      <a:endParaRPr lang="fr-FR"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D7D7"/>
                    </a:solidFill>
                  </a:tcPr>
                </a:tc>
                <a:extLst>
                  <a:ext uri="{0D108BD9-81ED-4DB2-BD59-A6C34878D82A}">
                    <a16:rowId xmlns:a16="http://schemas.microsoft.com/office/drawing/2014/main" val="2172700283"/>
                  </a:ext>
                </a:extLst>
              </a:tr>
              <a:tr h="360213">
                <a:tc>
                  <a:txBody>
                    <a:bodyPr/>
                    <a:lstStyle/>
                    <a:p>
                      <a:pPr algn="ctr" rtl="1"/>
                      <a:r>
                        <a:rPr lang="en-GB">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255, 110, 110</a:t>
                      </a:r>
                      <a:endParaRPr lang="fr-FR"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6E6E"/>
                    </a:solidFill>
                  </a:tcPr>
                </a:tc>
                <a:tc>
                  <a:txBody>
                    <a:bodyPr/>
                    <a:lstStyle/>
                    <a:p>
                      <a:pPr algn="ctr" rtl="1"/>
                      <a:r>
                        <a:rPr lang="ar-L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آمن غذائيًا بشكل هش</a:t>
                      </a:r>
                      <a:endParaRPr lang="fr-FR"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6E6E"/>
                    </a:solidFill>
                  </a:tcPr>
                </a:tc>
                <a:extLst>
                  <a:ext uri="{0D108BD9-81ED-4DB2-BD59-A6C34878D82A}">
                    <a16:rowId xmlns:a16="http://schemas.microsoft.com/office/drawing/2014/main" val="3134665975"/>
                  </a:ext>
                </a:extLst>
              </a:tr>
              <a:tr h="365216">
                <a:tc>
                  <a:txBody>
                    <a:bodyPr/>
                    <a:lstStyle/>
                    <a:p>
                      <a:pPr algn="ctr" rtl="1"/>
                      <a:r>
                        <a:rPr lang="en-GB">
                          <a:solidFill>
                            <a:srgbClr val="FFFFFF"/>
                          </a:solidFill>
                          <a:latin typeface="Open Sans" panose="020B0606030504020204" pitchFamily="34" charset="0"/>
                          <a:ea typeface="Open Sans" panose="020B0606030504020204" pitchFamily="34" charset="0"/>
                          <a:cs typeface="Open Sans" panose="020B0606030504020204" pitchFamily="34" charset="0"/>
                        </a:rPr>
                        <a:t>215, 0, 0 </a:t>
                      </a:r>
                      <a:endParaRPr lang="fr-FR"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70000"/>
                    </a:solidFill>
                  </a:tcPr>
                </a:tc>
                <a:tc>
                  <a:txBody>
                    <a:bodyPr/>
                    <a:lstStyle/>
                    <a:p>
                      <a:pPr algn="ctr" rtl="1"/>
                      <a:r>
                        <a:rPr lang="ar-LB" dirty="0">
                          <a:solidFill>
                            <a:srgbClr val="FFFFFF"/>
                          </a:solidFill>
                          <a:latin typeface="Open Sans" panose="020B0606030504020204" pitchFamily="34" charset="0"/>
                          <a:ea typeface="Open Sans" panose="020B0606030504020204" pitchFamily="34" charset="0"/>
                          <a:cs typeface="Open Sans" panose="020B0606030504020204" pitchFamily="34" charset="0"/>
                        </a:rPr>
                        <a:t>غير آمن غذائيًا بشكل معتدل</a:t>
                      </a:r>
                      <a:endParaRPr lang="fr-FR"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70000"/>
                    </a:solidFill>
                  </a:tcPr>
                </a:tc>
                <a:extLst>
                  <a:ext uri="{0D108BD9-81ED-4DB2-BD59-A6C34878D82A}">
                    <a16:rowId xmlns:a16="http://schemas.microsoft.com/office/drawing/2014/main" val="1067270146"/>
                  </a:ext>
                </a:extLst>
              </a:tr>
              <a:tr h="365216">
                <a:tc>
                  <a:txBody>
                    <a:bodyPr/>
                    <a:lstStyle/>
                    <a:p>
                      <a:pPr algn="ctr" rtl="1"/>
                      <a:r>
                        <a:rPr lang="en-GB">
                          <a:solidFill>
                            <a:srgbClr val="FFFFFF"/>
                          </a:solidFill>
                          <a:latin typeface="Open Sans" panose="020B0606030504020204" pitchFamily="34" charset="0"/>
                          <a:ea typeface="Open Sans" panose="020B0606030504020204" pitchFamily="34" charset="0"/>
                          <a:cs typeface="Open Sans" panose="020B0606030504020204" pitchFamily="34" charset="0"/>
                        </a:rPr>
                        <a:t>130, 0, 0</a:t>
                      </a:r>
                      <a:endParaRPr lang="fr-FR"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820000"/>
                    </a:solidFill>
                  </a:tcPr>
                </a:tc>
                <a:tc>
                  <a:txBody>
                    <a:bodyPr/>
                    <a:lstStyle/>
                    <a:p>
                      <a:pPr algn="ctr" rtl="1"/>
                      <a:r>
                        <a:rPr lang="ar-LB" dirty="0">
                          <a:solidFill>
                            <a:srgbClr val="FFFFFF"/>
                          </a:solidFill>
                          <a:latin typeface="Open Sans" panose="020B0606030504020204" pitchFamily="34" charset="0"/>
                          <a:ea typeface="Open Sans" panose="020B0606030504020204" pitchFamily="34" charset="0"/>
                          <a:cs typeface="Open Sans" panose="020B0606030504020204" pitchFamily="34" charset="0"/>
                        </a:rPr>
                        <a:t>غير آمن غذائيًا بشكل شديد</a:t>
                      </a:r>
                      <a:endParaRPr lang="fr-FR"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820000"/>
                    </a:solidFill>
                  </a:tcPr>
                </a:tc>
                <a:extLst>
                  <a:ext uri="{0D108BD9-81ED-4DB2-BD59-A6C34878D82A}">
                    <a16:rowId xmlns:a16="http://schemas.microsoft.com/office/drawing/2014/main" val="3160055105"/>
                  </a:ext>
                </a:extLst>
              </a:tr>
            </a:tbl>
          </a:graphicData>
        </a:graphic>
      </p:graphicFrame>
      <p:pic>
        <p:nvPicPr>
          <p:cNvPr id="11" name="Picture 10">
            <a:extLst>
              <a:ext uri="{FF2B5EF4-FFF2-40B4-BE49-F238E27FC236}">
                <a16:creationId xmlns:a16="http://schemas.microsoft.com/office/drawing/2014/main" id="{583EB655-6759-1C94-3CD2-D9841F36B528}"/>
              </a:ext>
            </a:extLst>
          </p:cNvPr>
          <p:cNvPicPr>
            <a:picLocks noChangeAspect="1"/>
          </p:cNvPicPr>
          <p:nvPr/>
        </p:nvPicPr>
        <p:blipFill>
          <a:blip r:embed="rId3"/>
          <a:stretch>
            <a:fillRect/>
          </a:stretch>
        </p:blipFill>
        <p:spPr>
          <a:xfrm>
            <a:off x="433206" y="1378973"/>
            <a:ext cx="5169259" cy="3686187"/>
          </a:xfrm>
          <a:prstGeom prst="rect">
            <a:avLst/>
          </a:prstGeom>
        </p:spPr>
      </p:pic>
    </p:spTree>
    <p:extLst>
      <p:ext uri="{BB962C8B-B14F-4D97-AF65-F5344CB8AC3E}">
        <p14:creationId xmlns:p14="http://schemas.microsoft.com/office/powerpoint/2010/main" val="1143575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dirty="0">
                <a:solidFill>
                  <a:schemeClr val="tx1"/>
                </a:solidFill>
                <a:latin typeface="HALDEN SOLID" pitchFamily="2" charset="0"/>
              </a:rPr>
              <a:t>CARI </a:t>
            </a:r>
            <a:r>
              <a:rPr lang="ar-LB" sz="3600" kern="1400" spc="230" dirty="0">
                <a:solidFill>
                  <a:schemeClr val="tx1"/>
                </a:solidFill>
                <a:latin typeface="HALDEN SOLID" pitchFamily="2" charset="0"/>
              </a:rPr>
              <a:t>و</a:t>
            </a:r>
            <a:r>
              <a:rPr lang="en-US" sz="3600" kern="1400" spc="230" dirty="0">
                <a:solidFill>
                  <a:schemeClr val="tx1"/>
                </a:solidFill>
                <a:latin typeface="HALDEN SOLID" pitchFamily="2" charset="0"/>
              </a:rPr>
              <a:t>ECMEN</a:t>
            </a:r>
            <a:r>
              <a:rPr lang="ar-LB" sz="3600" kern="1400" spc="230" dirty="0">
                <a:solidFill>
                  <a:schemeClr val="tx1"/>
                </a:solidFill>
                <a:latin typeface="HALDEN SOLID" pitchFamily="2" charset="0"/>
              </a:rPr>
              <a:t>: جدول جمع المؤشرات, ونسبة الأسر</a:t>
            </a:r>
            <a:endParaRPr lang="en-GB" sz="3600" kern="1400" spc="230" dirty="0">
              <a:solidFill>
                <a:schemeClr val="tx1"/>
              </a:solidFill>
              <a:latin typeface="HALDEN SOLID" pitchFamily="2" charset="0"/>
            </a:endParaRPr>
          </a:p>
        </p:txBody>
      </p:sp>
      <p:sp>
        <p:nvSpPr>
          <p:cNvPr id="4" name="TextBox 3">
            <a:extLst>
              <a:ext uri="{FF2B5EF4-FFF2-40B4-BE49-F238E27FC236}">
                <a16:creationId xmlns:a16="http://schemas.microsoft.com/office/drawing/2014/main" id="{D8B49CDC-2D28-B12F-B6DA-1AFAFB222D14}"/>
              </a:ext>
            </a:extLst>
          </p:cNvPr>
          <p:cNvSpPr txBox="1"/>
          <p:nvPr/>
        </p:nvSpPr>
        <p:spPr>
          <a:xfrm>
            <a:off x="799644" y="1633097"/>
            <a:ext cx="10887075" cy="1477328"/>
          </a:xfrm>
          <a:prstGeom prst="rect">
            <a:avLst/>
          </a:prstGeom>
          <a:noFill/>
        </p:spPr>
        <p:txBody>
          <a:bodyPr wrap="square">
            <a:spAutoFit/>
          </a:bodyPr>
          <a:lstStyle/>
          <a:p>
            <a:pPr algn="r" rtl="1"/>
            <a:r>
              <a:rPr lang="ar-LB" dirty="0">
                <a:latin typeface="Open Sans" panose="020B0606030504020204" pitchFamily="34" charset="0"/>
                <a:ea typeface="Open Sans" panose="020B0606030504020204" pitchFamily="34" charset="0"/>
                <a:cs typeface="Open Sans" panose="020B0606030504020204" pitchFamily="34" charset="0"/>
              </a:rPr>
              <a:t>فيما يلي بعض الأمثلة على البيانات حول الأسر التي تعاني من انعدام الأمن الغذائي الشديد الموضحة في الجدول:</a:t>
            </a:r>
          </a:p>
          <a:p>
            <a:pPr marL="285750" indent="-285750" algn="r" rtl="1">
              <a:buFont typeface="Arial" panose="020B0604020202020204" pitchFamily="34" charset="0"/>
              <a:buChar char="•"/>
            </a:pPr>
            <a:r>
              <a:rPr lang="ar-LB" dirty="0">
                <a:latin typeface="Open Sans" panose="020B0606030504020204" pitchFamily="34" charset="0"/>
                <a:ea typeface="Open Sans" panose="020B0606030504020204" pitchFamily="34" charset="0"/>
                <a:cs typeface="Open Sans" panose="020B0606030504020204" pitchFamily="34" charset="0"/>
              </a:rPr>
              <a:t>بشكل عام، 100% من الأسر التي تعاني من انعدام الأمن الغذائي الشديد لديها قدرة اقتصادية أقل من الحد الأدنى للنفقات </a:t>
            </a:r>
            <a:r>
              <a:rPr lang="en-US" dirty="0">
                <a:latin typeface="Open Sans" panose="020B0606030504020204" pitchFamily="34" charset="0"/>
                <a:ea typeface="Open Sans" panose="020B0606030504020204" pitchFamily="34" charset="0"/>
                <a:cs typeface="Open Sans" panose="020B0606030504020204" pitchFamily="34" charset="0"/>
              </a:rPr>
              <a:t>MEB</a:t>
            </a:r>
            <a:r>
              <a:rPr lang="ar-LB"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buFont typeface="Arial" panose="020B0604020202020204" pitchFamily="34" charset="0"/>
              <a:buChar char="•"/>
            </a:pPr>
            <a:r>
              <a:rPr lang="ar-LB" dirty="0">
                <a:latin typeface="Open Sans" panose="020B0606030504020204" pitchFamily="34" charset="0"/>
                <a:ea typeface="Open Sans" panose="020B0606030504020204" pitchFamily="34" charset="0"/>
                <a:cs typeface="Open Sans" panose="020B0606030504020204" pitchFamily="34" charset="0"/>
              </a:rPr>
              <a:t>حوالي 63% من تلك الأسر التي تعاني من انعدام الأمن الغذائي الشديد لديها قدرة اقتصادية أقل من الحد الأدنى للنجاة</a:t>
            </a:r>
            <a:r>
              <a:rPr lang="en-US" dirty="0">
                <a:latin typeface="Open Sans" panose="020B0606030504020204" pitchFamily="34" charset="0"/>
                <a:ea typeface="Open Sans" panose="020B0606030504020204" pitchFamily="34" charset="0"/>
                <a:cs typeface="Open Sans" panose="020B0606030504020204" pitchFamily="34" charset="0"/>
              </a:rPr>
              <a:t>SMEB </a:t>
            </a:r>
            <a:r>
              <a:rPr lang="ar-LB"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25%</a:t>
            </a:r>
            <a:r>
              <a:rPr lang="ar-LB" dirty="0">
                <a:latin typeface="Open Sans" panose="020B0606030504020204" pitchFamily="34" charset="0"/>
                <a:ea typeface="Open Sans" panose="020B0606030504020204" pitchFamily="34" charset="0"/>
                <a:cs typeface="Open Sans" panose="020B0606030504020204" pitchFamily="34" charset="0"/>
              </a:rPr>
              <a:t> من الأسر التي تعاني من انعدام الأمن الغذائي الشديد لديها استهلاك حدّي، ولكن لديها قدرة اقتصادية أقل من الحد الأدنى للنجاة </a:t>
            </a:r>
            <a:r>
              <a:rPr lang="en-US" dirty="0">
                <a:latin typeface="Open Sans" panose="020B0606030504020204" pitchFamily="34" charset="0"/>
                <a:ea typeface="Open Sans" panose="020B0606030504020204" pitchFamily="34" charset="0"/>
                <a:cs typeface="Open Sans" panose="020B0606030504020204" pitchFamily="34" charset="0"/>
              </a:rPr>
              <a:t>SMEB </a:t>
            </a:r>
            <a:r>
              <a:rPr lang="ar-LB" dirty="0">
                <a:latin typeface="Open Sans" panose="020B0606030504020204" pitchFamily="34" charset="0"/>
                <a:ea typeface="Open Sans" panose="020B0606030504020204" pitchFamily="34" charset="0"/>
                <a:cs typeface="Open Sans" panose="020B0606030504020204" pitchFamily="34" charset="0"/>
              </a:rPr>
              <a:t>وتستخدم استراتيجيات "الطوارئ".</a:t>
            </a:r>
            <a:endParaRPr lang="ar-SY" dirty="0">
              <a:latin typeface="Open Sans" panose="020B0606030504020204" pitchFamily="34" charset="0"/>
              <a:ea typeface="Open Sans" panose="020B0606030504020204" pitchFamily="34" charset="0"/>
            </a:endParaRPr>
          </a:p>
        </p:txBody>
      </p:sp>
      <p:graphicFrame>
        <p:nvGraphicFramePr>
          <p:cNvPr id="2" name="Table 1">
            <a:extLst>
              <a:ext uri="{FF2B5EF4-FFF2-40B4-BE49-F238E27FC236}">
                <a16:creationId xmlns:a16="http://schemas.microsoft.com/office/drawing/2014/main" id="{C6547A11-C914-6FB4-1BBC-0FCBE0A19612}"/>
              </a:ext>
            </a:extLst>
          </p:cNvPr>
          <p:cNvGraphicFramePr>
            <a:graphicFrameLocks noGrp="1"/>
          </p:cNvGraphicFramePr>
          <p:nvPr>
            <p:extLst>
              <p:ext uri="{D42A27DB-BD31-4B8C-83A1-F6EECF244321}">
                <p14:modId xmlns:p14="http://schemas.microsoft.com/office/powerpoint/2010/main" val="2900450117"/>
              </p:ext>
            </p:extLst>
          </p:nvPr>
        </p:nvGraphicFramePr>
        <p:xfrm>
          <a:off x="1018721" y="3977892"/>
          <a:ext cx="10667998" cy="1630453"/>
        </p:xfrm>
        <a:graphic>
          <a:graphicData uri="http://schemas.openxmlformats.org/drawingml/2006/table">
            <a:tbl>
              <a:tblPr/>
              <a:tblGrid>
                <a:gridCol w="1737033">
                  <a:extLst>
                    <a:ext uri="{9D8B030D-6E8A-4147-A177-3AD203B41FA5}">
                      <a16:colId xmlns:a16="http://schemas.microsoft.com/office/drawing/2014/main" val="2927391565"/>
                    </a:ext>
                  </a:extLst>
                </a:gridCol>
                <a:gridCol w="278581">
                  <a:extLst>
                    <a:ext uri="{9D8B030D-6E8A-4147-A177-3AD203B41FA5}">
                      <a16:colId xmlns:a16="http://schemas.microsoft.com/office/drawing/2014/main" val="1745567521"/>
                    </a:ext>
                  </a:extLst>
                </a:gridCol>
                <a:gridCol w="540774">
                  <a:extLst>
                    <a:ext uri="{9D8B030D-6E8A-4147-A177-3AD203B41FA5}">
                      <a16:colId xmlns:a16="http://schemas.microsoft.com/office/drawing/2014/main" val="2747380213"/>
                    </a:ext>
                  </a:extLst>
                </a:gridCol>
                <a:gridCol w="540774">
                  <a:extLst>
                    <a:ext uri="{9D8B030D-6E8A-4147-A177-3AD203B41FA5}">
                      <a16:colId xmlns:a16="http://schemas.microsoft.com/office/drawing/2014/main" val="1462280901"/>
                    </a:ext>
                  </a:extLst>
                </a:gridCol>
                <a:gridCol w="540774">
                  <a:extLst>
                    <a:ext uri="{9D8B030D-6E8A-4147-A177-3AD203B41FA5}">
                      <a16:colId xmlns:a16="http://schemas.microsoft.com/office/drawing/2014/main" val="4020766027"/>
                    </a:ext>
                  </a:extLst>
                </a:gridCol>
                <a:gridCol w="540774">
                  <a:extLst>
                    <a:ext uri="{9D8B030D-6E8A-4147-A177-3AD203B41FA5}">
                      <a16:colId xmlns:a16="http://schemas.microsoft.com/office/drawing/2014/main" val="2194932483"/>
                    </a:ext>
                  </a:extLst>
                </a:gridCol>
                <a:gridCol w="586128">
                  <a:extLst>
                    <a:ext uri="{9D8B030D-6E8A-4147-A177-3AD203B41FA5}">
                      <a16:colId xmlns:a16="http://schemas.microsoft.com/office/drawing/2014/main" val="3252058581"/>
                    </a:ext>
                  </a:extLst>
                </a:gridCol>
                <a:gridCol w="586128">
                  <a:extLst>
                    <a:ext uri="{9D8B030D-6E8A-4147-A177-3AD203B41FA5}">
                      <a16:colId xmlns:a16="http://schemas.microsoft.com/office/drawing/2014/main" val="3517891228"/>
                    </a:ext>
                  </a:extLst>
                </a:gridCol>
                <a:gridCol w="586128">
                  <a:extLst>
                    <a:ext uri="{9D8B030D-6E8A-4147-A177-3AD203B41FA5}">
                      <a16:colId xmlns:a16="http://schemas.microsoft.com/office/drawing/2014/main" val="761816314"/>
                    </a:ext>
                  </a:extLst>
                </a:gridCol>
                <a:gridCol w="586128">
                  <a:extLst>
                    <a:ext uri="{9D8B030D-6E8A-4147-A177-3AD203B41FA5}">
                      <a16:colId xmlns:a16="http://schemas.microsoft.com/office/drawing/2014/main" val="476690984"/>
                    </a:ext>
                  </a:extLst>
                </a:gridCol>
                <a:gridCol w="359358">
                  <a:extLst>
                    <a:ext uri="{9D8B030D-6E8A-4147-A177-3AD203B41FA5}">
                      <a16:colId xmlns:a16="http://schemas.microsoft.com/office/drawing/2014/main" val="1971944044"/>
                    </a:ext>
                  </a:extLst>
                </a:gridCol>
                <a:gridCol w="540774">
                  <a:extLst>
                    <a:ext uri="{9D8B030D-6E8A-4147-A177-3AD203B41FA5}">
                      <a16:colId xmlns:a16="http://schemas.microsoft.com/office/drawing/2014/main" val="3737302671"/>
                    </a:ext>
                  </a:extLst>
                </a:gridCol>
                <a:gridCol w="540774">
                  <a:extLst>
                    <a:ext uri="{9D8B030D-6E8A-4147-A177-3AD203B41FA5}">
                      <a16:colId xmlns:a16="http://schemas.microsoft.com/office/drawing/2014/main" val="1407088912"/>
                    </a:ext>
                  </a:extLst>
                </a:gridCol>
                <a:gridCol w="540774">
                  <a:extLst>
                    <a:ext uri="{9D8B030D-6E8A-4147-A177-3AD203B41FA5}">
                      <a16:colId xmlns:a16="http://schemas.microsoft.com/office/drawing/2014/main" val="4000147971"/>
                    </a:ext>
                  </a:extLst>
                </a:gridCol>
                <a:gridCol w="540774">
                  <a:extLst>
                    <a:ext uri="{9D8B030D-6E8A-4147-A177-3AD203B41FA5}">
                      <a16:colId xmlns:a16="http://schemas.microsoft.com/office/drawing/2014/main" val="1926687228"/>
                    </a:ext>
                  </a:extLst>
                </a:gridCol>
                <a:gridCol w="540774">
                  <a:extLst>
                    <a:ext uri="{9D8B030D-6E8A-4147-A177-3AD203B41FA5}">
                      <a16:colId xmlns:a16="http://schemas.microsoft.com/office/drawing/2014/main" val="2216971176"/>
                    </a:ext>
                  </a:extLst>
                </a:gridCol>
                <a:gridCol w="540774">
                  <a:extLst>
                    <a:ext uri="{9D8B030D-6E8A-4147-A177-3AD203B41FA5}">
                      <a16:colId xmlns:a16="http://schemas.microsoft.com/office/drawing/2014/main" val="1630615358"/>
                    </a:ext>
                  </a:extLst>
                </a:gridCol>
                <a:gridCol w="540774">
                  <a:extLst>
                    <a:ext uri="{9D8B030D-6E8A-4147-A177-3AD203B41FA5}">
                      <a16:colId xmlns:a16="http://schemas.microsoft.com/office/drawing/2014/main" val="1018495787"/>
                    </a:ext>
                  </a:extLst>
                </a:gridCol>
              </a:tblGrid>
              <a:tr h="258068">
                <a:tc rowSpan="3" gridSpan="2">
                  <a:txBody>
                    <a:bodyPr/>
                    <a:lstStyle/>
                    <a:p>
                      <a:pPr algn="ctr" rtl="1" fontAlgn="b"/>
                      <a:endParaRPr lang="fr-FR" sz="1100" b="0" i="0" u="none" strike="noStrike" dirty="0">
                        <a:solidFill>
                          <a:srgbClr val="000000"/>
                        </a:solidFill>
                        <a:effectLst/>
                        <a:latin typeface="Open Sans" panose="020B0606030504020204" pitchFamily="34" charset="0"/>
                      </a:endParaRPr>
                    </a:p>
                  </a:txBody>
                  <a:tcPr marL="5748" marR="5748" marT="5748" marB="0" anchor="b">
                    <a:lnL>
                      <a:noFill/>
                    </a:lnL>
                    <a:lnR w="28575" cap="flat" cmpd="sng" algn="ctr">
                      <a:solidFill>
                        <a:srgbClr val="B2B2B2"/>
                      </a:solidFill>
                      <a:prstDash val="solid"/>
                      <a:round/>
                      <a:headEnd type="none" w="med" len="med"/>
                      <a:tailEnd type="none" w="med" len="med"/>
                    </a:lnR>
                    <a:lnT>
                      <a:noFill/>
                    </a:lnT>
                    <a:lnB w="28575" cap="flat" cmpd="sng" algn="ctr">
                      <a:solidFill>
                        <a:srgbClr val="B2B2B2"/>
                      </a:solidFill>
                      <a:prstDash val="solid"/>
                      <a:round/>
                      <a:headEnd type="none" w="med" len="med"/>
                      <a:tailEnd type="none" w="med" len="med"/>
                    </a:lnB>
                  </a:tcPr>
                </a:tc>
                <a:tc rowSpan="3"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استهلاك مقبول</a:t>
                      </a:r>
                    </a:p>
                    <a:p>
                      <a:pPr algn="ctr" rtl="1" fontAlgn="b"/>
                      <a:r>
                        <a:rPr lang="ar-LB" sz="1100" b="1" i="0" u="none" strike="noStrike" dirty="0">
                          <a:solidFill>
                            <a:srgbClr val="000000"/>
                          </a:solidFill>
                          <a:effectLst/>
                          <a:latin typeface="Open Sans" panose="020B0606030504020204" pitchFamily="34" charset="0"/>
                        </a:rPr>
                        <a:t> </a:t>
                      </a:r>
                      <a:r>
                        <a:rPr lang="fr-FR" sz="1100" b="1"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6350" cap="flat" cmpd="sng" algn="ctr">
                      <a:solidFill>
                        <a:srgbClr val="A5A5A5"/>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استهلاك مقبول  و </a:t>
                      </a:r>
                      <a:r>
                        <a:rPr lang="en-GB" sz="1100" b="1" i="0" u="none" strike="noStrike" dirty="0" err="1">
                          <a:solidFill>
                            <a:srgbClr val="000000"/>
                          </a:solidFill>
                          <a:effectLst/>
                          <a:latin typeface="Open Sans" panose="020B0606030504020204" pitchFamily="34" charset="0"/>
                        </a:rPr>
                        <a:t>rCSI</a:t>
                      </a:r>
                      <a:r>
                        <a:rPr lang="en-GB" sz="1100" b="1" i="0" u="none" strike="noStrike" dirty="0">
                          <a:solidFill>
                            <a:srgbClr val="000000"/>
                          </a:solidFill>
                          <a:effectLst/>
                          <a:latin typeface="Open Sans" panose="020B0606030504020204" pitchFamily="34" charset="0"/>
                        </a:rPr>
                        <a:t> &gt;= 4</a:t>
                      </a:r>
                      <a:endParaRPr lang="ar-LB" sz="1100" b="1" i="0" u="none" strike="noStrike" dirty="0">
                        <a:solidFill>
                          <a:srgbClr val="000000"/>
                        </a:solidFill>
                        <a:effectLst/>
                        <a:latin typeface="Open Sans" panose="020B0606030504020204" pitchFamily="34" charset="0"/>
                      </a:endParaRPr>
                    </a:p>
                    <a:p>
                      <a:pPr algn="ctr" rtl="1" fontAlgn="b"/>
                      <a:r>
                        <a:rPr lang="en-GB" sz="1100" b="1" i="0" u="none" strike="noStrike" dirty="0">
                          <a:solidFill>
                            <a:srgbClr val="000000"/>
                          </a:solidFill>
                          <a:effectLst/>
                          <a:latin typeface="Open Sans" panose="020B0606030504020204" pitchFamily="34" charset="0"/>
                        </a:rPr>
                        <a:t> (2)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6350" cap="flat" cmpd="sng" algn="ctr">
                      <a:solidFill>
                        <a:srgbClr val="A5A5A5"/>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استهلاك حدّي</a:t>
                      </a:r>
                      <a:r>
                        <a:rPr lang="fr-FR" sz="1100" b="1" i="0" u="none" strike="noStrike" dirty="0">
                          <a:solidFill>
                            <a:srgbClr val="000000"/>
                          </a:solidFill>
                          <a:effectLst/>
                          <a:latin typeface="Open Sans" panose="020B0606030504020204" pitchFamily="34" charset="0"/>
                        </a:rPr>
                        <a:t> </a:t>
                      </a:r>
                      <a:endParaRPr lang="ar-LB" sz="1100" b="1" i="0" u="none" strike="noStrike" dirty="0">
                        <a:solidFill>
                          <a:srgbClr val="000000"/>
                        </a:solidFill>
                        <a:effectLst/>
                        <a:latin typeface="Open Sans" panose="020B0606030504020204" pitchFamily="34" charset="0"/>
                      </a:endParaRPr>
                    </a:p>
                    <a:p>
                      <a:pPr algn="ctr" rtl="1" fontAlgn="b"/>
                      <a:r>
                        <a:rPr lang="fr-FR" sz="1100" b="1"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6350" cap="flat" cmpd="sng" algn="ctr">
                      <a:solidFill>
                        <a:srgbClr val="A5A5A5"/>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استهلاك فقير</a:t>
                      </a:r>
                    </a:p>
                    <a:p>
                      <a:pPr algn="ctr" rtl="1" fontAlgn="b"/>
                      <a:r>
                        <a:rPr lang="fr-FR" sz="1100" b="1" i="0" u="none" strike="noStrike" dirty="0">
                          <a:solidFill>
                            <a:srgbClr val="000000"/>
                          </a:solidFill>
                          <a:effectLst/>
                          <a:latin typeface="Open Sans" panose="020B0606030504020204" pitchFamily="34" charset="0"/>
                        </a:rPr>
                        <a:t>(4)</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29766644"/>
                  </a:ext>
                </a:extLst>
              </a:tr>
              <a:tr h="257153">
                <a:tc gridSpan="2" vMerge="1">
                  <a:txBody>
                    <a:bodyPr/>
                    <a:lstStyle/>
                    <a:p>
                      <a:endParaRPr lang="fr-FR"/>
                    </a:p>
                  </a:txBody>
                  <a:tcPr/>
                </a:tc>
                <a:tc hMerge="1" v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ملخص </a:t>
                      </a:r>
                      <a:r>
                        <a:rPr lang="en-US"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ملخص </a:t>
                      </a:r>
                      <a:r>
                        <a:rPr lang="en-US"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ملخص </a:t>
                      </a:r>
                      <a:r>
                        <a:rPr lang="en-US"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ملخص </a:t>
                      </a:r>
                      <a:r>
                        <a:rPr lang="en-US"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75633583"/>
                  </a:ext>
                </a:extLst>
              </a:tr>
              <a:tr h="258068">
                <a:tc gridSpan="2" vMerge="1">
                  <a:txBody>
                    <a:bodyPr/>
                    <a:lstStyle/>
                    <a:p>
                      <a:endParaRPr lang="fr-FR"/>
                    </a:p>
                  </a:txBody>
                  <a:tcPr/>
                </a:tc>
                <a:tc hMerge="1" vMerge="1">
                  <a:txBody>
                    <a:bodyPr/>
                    <a:lstStyle/>
                    <a:p>
                      <a:endParaRPr lang="fr-FR"/>
                    </a:p>
                  </a:txBody>
                  <a:tcPr/>
                </a:tc>
                <a:tc>
                  <a:txBody>
                    <a:bodyPr/>
                    <a:lstStyle/>
                    <a:p>
                      <a:pPr algn="ctr" rtl="1" fontAlgn="b"/>
                      <a:r>
                        <a:rPr lang="fr-FR" sz="110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100" b="0" i="0" u="none" strike="noStrike" dirty="0">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1713793876"/>
                  </a:ext>
                </a:extLst>
              </a:tr>
              <a:tr h="258068">
                <a:tc rowSpan="3">
                  <a:txBody>
                    <a:bodyPr/>
                    <a:lstStyle/>
                    <a:p>
                      <a:pPr algn="ctr" rtl="1" fontAlgn="b"/>
                      <a:r>
                        <a:rPr lang="ar-LB" sz="1050" b="0" i="0" u="none" strike="noStrike" dirty="0">
                          <a:solidFill>
                            <a:srgbClr val="000000"/>
                          </a:solidFill>
                          <a:effectLst/>
                          <a:latin typeface="Open Sans" panose="020B0606030504020204" pitchFamily="34" charset="0"/>
                        </a:rPr>
                        <a:t>القدرة الاقتصادية على تلبية الاحتياجات الأساسية</a:t>
                      </a:r>
                      <a:endParaRPr lang="en-US" sz="1050" b="0" i="0" u="none" strike="noStrike" dirty="0">
                        <a:solidFill>
                          <a:srgbClr val="000000"/>
                        </a:solidFill>
                        <a:effectLst/>
                        <a:latin typeface="Open Sans" panose="020B0606030504020204" pitchFamily="34" charset="0"/>
                      </a:endParaRPr>
                    </a:p>
                    <a:p>
                      <a:pPr algn="ctr" rtl="1" fontAlgn="b"/>
                      <a:r>
                        <a:rPr lang="ar-LB" sz="1050" b="0" i="0" u="none" strike="noStrike" dirty="0">
                          <a:solidFill>
                            <a:srgbClr val="000000"/>
                          </a:solidFill>
                          <a:effectLst/>
                          <a:latin typeface="Open Sans" panose="020B0606030504020204" pitchFamily="34" charset="0"/>
                        </a:rPr>
                        <a:t> </a:t>
                      </a:r>
                      <a:r>
                        <a:rPr lang="en-US" sz="1050" b="0" i="0" u="none" strike="noStrike" dirty="0">
                          <a:solidFill>
                            <a:srgbClr val="000000"/>
                          </a:solidFill>
                          <a:effectLst/>
                          <a:latin typeface="Open Sans" panose="020B0606030504020204" pitchFamily="34" charset="0"/>
                        </a:rPr>
                        <a:t>ECMEN</a:t>
                      </a:r>
                      <a:endParaRPr lang="en-GB" sz="1050" b="0" i="0" u="none" strike="noStrike" dirty="0">
                        <a:solidFill>
                          <a:srgbClr val="000000"/>
                        </a:solidFill>
                        <a:effectLst/>
                        <a:latin typeface="Open Sans" panose="020B0606030504020204" pitchFamily="34" charset="0"/>
                      </a:endParaRPr>
                    </a:p>
                  </a:txBody>
                  <a:tcPr marL="5748" marR="5748" marT="5748" marB="0" anchor="ctr">
                    <a:lnL w="6350" cap="flat" cmpd="sng" algn="ctr">
                      <a:solidFill>
                        <a:srgbClr val="A5A5A5"/>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00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00" b="0" i="0" u="none" strike="noStrike" dirty="0">
                          <a:solidFill>
                            <a:srgbClr val="000000"/>
                          </a:solidFill>
                          <a:effectLst/>
                          <a:latin typeface="Open Sans" panose="020B0606030504020204" pitchFamily="34" charset="0"/>
                        </a:rPr>
                        <a:t>6.8%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D7D7"/>
                    </a:solidFill>
                  </a:tcPr>
                </a:tc>
                <a:tc>
                  <a:txBody>
                    <a:bodyPr/>
                    <a:lstStyle/>
                    <a:p>
                      <a:pPr algn="ctr" rtl="1" fontAlgn="b"/>
                      <a:r>
                        <a:rPr lang="fr-FR" sz="1000" b="0" i="0" u="none" strike="noStrike" dirty="0">
                          <a:solidFill>
                            <a:srgbClr val="000000"/>
                          </a:solidFill>
                          <a:effectLst/>
                          <a:latin typeface="Open Sans" panose="020B0606030504020204" pitchFamily="34" charset="0"/>
                        </a:rPr>
                        <a:t>12.8%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D7D7"/>
                    </a:solidFill>
                  </a:tcPr>
                </a:tc>
                <a:tc>
                  <a:txBody>
                    <a:bodyPr/>
                    <a:lstStyle/>
                    <a:p>
                      <a:pPr algn="ctr" rtl="1" fontAlgn="b"/>
                      <a:r>
                        <a:rPr lang="fr-FR" sz="1000" b="0" i="0" u="none" strike="noStrike">
                          <a:solidFill>
                            <a:srgbClr val="000000"/>
                          </a:solidFill>
                          <a:effectLst/>
                          <a:latin typeface="Open Sans" panose="020B0606030504020204" pitchFamily="34" charset="0"/>
                        </a:rPr>
                        <a:t>1.9%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a:solidFill>
                            <a:srgbClr val="000000"/>
                          </a:solidFill>
                          <a:effectLst/>
                          <a:latin typeface="Open Sans" panose="020B0606030504020204" pitchFamily="34" charset="0"/>
                        </a:rPr>
                        <a:t>2.6%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a:solidFill>
                            <a:srgbClr val="000000"/>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a:solidFill>
                            <a:srgbClr val="000000"/>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dirty="0">
                          <a:solidFill>
                            <a:srgbClr val="000000"/>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dirty="0">
                          <a:solidFill>
                            <a:srgbClr val="000000"/>
                          </a:solidFill>
                          <a:effectLst/>
                          <a:latin typeface="Open Sans" panose="020B0606030504020204" pitchFamily="34" charset="0"/>
                        </a:rPr>
                        <a:t>1.7%</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a:solidFill>
                            <a:srgbClr val="000000"/>
                          </a:solidFill>
                          <a:effectLst/>
                          <a:latin typeface="Open Sans" panose="020B0606030504020204" pitchFamily="34" charset="0"/>
                        </a:rPr>
                        <a:t>0.4%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dirty="0">
                          <a:solidFill>
                            <a:srgbClr val="000000"/>
                          </a:solidFill>
                          <a:effectLst/>
                          <a:latin typeface="Open Sans" panose="020B0606030504020204" pitchFamily="34" charset="0"/>
                        </a:rPr>
                        <a:t>4.9%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dirty="0">
                          <a:solidFill>
                            <a:srgbClr val="FFFFFF"/>
                          </a:solidFill>
                          <a:effectLst/>
                          <a:latin typeface="Open Sans" panose="020B0606030504020204" pitchFamily="34" charset="0"/>
                        </a:rPr>
                        <a:t>0.4%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2.6%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extLst>
                  <a:ext uri="{0D108BD9-81ED-4DB2-BD59-A6C34878D82A}">
                    <a16:rowId xmlns:a16="http://schemas.microsoft.com/office/drawing/2014/main" val="2966258351"/>
                  </a:ext>
                </a:extLst>
              </a:tr>
              <a:tr h="258068">
                <a:tc vMerge="1">
                  <a:txBody>
                    <a:bodyPr/>
                    <a:lstStyle/>
                    <a:p>
                      <a:endParaRPr lang="fr-FR"/>
                    </a:p>
                  </a:txBody>
                  <a:tcPr/>
                </a:tc>
                <a:tc>
                  <a:txBody>
                    <a:bodyPr/>
                    <a:lstStyle/>
                    <a:p>
                      <a:pPr algn="ctr" rtl="1" fontAlgn="b"/>
                      <a:r>
                        <a:rPr lang="fr-FR" sz="100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00" b="0" i="0" u="none" strike="noStrike">
                          <a:solidFill>
                            <a:srgbClr val="000000"/>
                          </a:solidFill>
                          <a:effectLst/>
                          <a:latin typeface="Open Sans" panose="020B0606030504020204" pitchFamily="34" charset="0"/>
                        </a:rPr>
                        <a:t>1.5%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dirty="0">
                          <a:solidFill>
                            <a:srgbClr val="000000"/>
                          </a:solidFill>
                          <a:effectLst/>
                          <a:latin typeface="Open Sans" panose="020B0606030504020204" pitchFamily="34" charset="0"/>
                        </a:rPr>
                        <a:t>3.1%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dirty="0">
                          <a:solidFill>
                            <a:srgbClr val="000000"/>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dirty="0">
                          <a:solidFill>
                            <a:srgbClr val="000000"/>
                          </a:solidFill>
                          <a:effectLst/>
                          <a:latin typeface="Open Sans" panose="020B0606030504020204" pitchFamily="34" charset="0"/>
                        </a:rPr>
                        <a:t>7.1%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dirty="0">
                          <a:solidFill>
                            <a:srgbClr val="000000"/>
                          </a:solidFill>
                          <a:effectLst/>
                          <a:latin typeface="Open Sans" panose="020B0606030504020204" pitchFamily="34" charset="0"/>
                        </a:rPr>
                        <a:t>1.5%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dirty="0">
                          <a:solidFill>
                            <a:srgbClr val="000000"/>
                          </a:solidFill>
                          <a:effectLst/>
                          <a:latin typeface="Open Sans" panose="020B0606030504020204" pitchFamily="34" charset="0"/>
                        </a:rPr>
                        <a:t>3.0%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0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a:solidFill>
                            <a:srgbClr val="FFFFFF"/>
                          </a:solidFill>
                          <a:effectLst/>
                          <a:latin typeface="Open Sans" panose="020B0606030504020204" pitchFamily="34" charset="0"/>
                        </a:rPr>
                        <a:t>1.2%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0.2%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a:solidFill>
                            <a:srgbClr val="FFFFFF"/>
                          </a:solidFill>
                          <a:effectLst/>
                          <a:latin typeface="Open Sans" panose="020B0606030504020204" pitchFamily="34" charset="0"/>
                        </a:rPr>
                        <a:t>1.4%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3.4%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820000"/>
                    </a:solidFill>
                  </a:tcPr>
                </a:tc>
                <a:tc>
                  <a:txBody>
                    <a:bodyPr/>
                    <a:lstStyle/>
                    <a:p>
                      <a:pPr algn="ctr" rtl="1" fontAlgn="b"/>
                      <a:r>
                        <a:rPr lang="fr-FR" sz="1000" b="0" i="0" u="none" strike="noStrike" dirty="0">
                          <a:solidFill>
                            <a:srgbClr val="FFFFFF"/>
                          </a:solidFill>
                          <a:effectLst/>
                          <a:latin typeface="Open Sans" panose="020B0606030504020204" pitchFamily="34" charset="0"/>
                        </a:rPr>
                        <a:t>3.8%</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820000"/>
                    </a:solidFill>
                  </a:tcPr>
                </a:tc>
                <a:extLst>
                  <a:ext uri="{0D108BD9-81ED-4DB2-BD59-A6C34878D82A}">
                    <a16:rowId xmlns:a16="http://schemas.microsoft.com/office/drawing/2014/main" val="3331746677"/>
                  </a:ext>
                </a:extLst>
              </a:tr>
              <a:tr h="258068">
                <a:tc vMerge="1">
                  <a:txBody>
                    <a:bodyPr/>
                    <a:lstStyle/>
                    <a:p>
                      <a:endParaRPr lang="fr-FR"/>
                    </a:p>
                  </a:txBody>
                  <a:tcPr/>
                </a:tc>
                <a:tc>
                  <a:txBody>
                    <a:bodyPr/>
                    <a:lstStyle/>
                    <a:p>
                      <a:pPr algn="ctr" rtl="1" fontAlgn="b"/>
                      <a:r>
                        <a:rPr lang="fr-FR" sz="1000" b="0" i="0" u="none" strike="noStrike" dirty="0">
                          <a:solidFill>
                            <a:srgbClr val="000000"/>
                          </a:solidFill>
                          <a:effectLst/>
                          <a:latin typeface="Open Sans" panose="020B0606030504020204" pitchFamily="34" charset="0"/>
                        </a:rPr>
                        <a:t>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000" b="0" i="0" u="none" strike="noStrike">
                          <a:solidFill>
                            <a:srgbClr val="000000"/>
                          </a:solidFill>
                          <a:effectLst/>
                          <a:latin typeface="Open Sans" panose="020B0606030504020204" pitchFamily="34" charset="0"/>
                        </a:rPr>
                        <a:t>3.7%</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000" b="0" i="0" u="none" strike="noStrike">
                          <a:solidFill>
                            <a:srgbClr val="000000"/>
                          </a:solidFill>
                          <a:effectLst/>
                          <a:latin typeface="Open Sans" panose="020B0606030504020204" pitchFamily="34" charset="0"/>
                        </a:rPr>
                        <a:t>2.3%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000" b="0" i="0" u="none" strike="noStrike">
                          <a:solidFill>
                            <a:srgbClr val="000000"/>
                          </a:solidFill>
                          <a:effectLst/>
                          <a:latin typeface="Open Sans" panose="020B0606030504020204" pitchFamily="34" charset="0"/>
                        </a:rPr>
                        <a:t>6.9%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000" b="0" i="0" u="none" strike="noStrike">
                          <a:solidFill>
                            <a:srgbClr val="FFFFFF"/>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00" b="0" i="0" u="none" strike="noStrike">
                          <a:solidFill>
                            <a:srgbClr val="000000"/>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000" b="0" i="0" u="none" strike="noStrike">
                          <a:solidFill>
                            <a:srgbClr val="FFFFFF"/>
                          </a:solidFill>
                          <a:effectLst/>
                          <a:latin typeface="Open Sans" panose="020B0606030504020204" pitchFamily="34" charset="0"/>
                        </a:rPr>
                        <a:t>2.5%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0.6%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0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0.2%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00" b="0" i="0" u="none" strike="noStrike">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00" b="0" i="0" u="none" strike="noStrike">
                          <a:solidFill>
                            <a:srgbClr val="FFFFFF"/>
                          </a:solidFill>
                          <a:effectLst/>
                          <a:latin typeface="Open Sans" panose="020B0606030504020204" pitchFamily="34" charset="0"/>
                        </a:rPr>
                        <a:t>4.8%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rtl="1" fontAlgn="b"/>
                      <a:r>
                        <a:rPr lang="fr-FR" sz="1000" b="0" i="0" u="none" strike="noStrike">
                          <a:solidFill>
                            <a:srgbClr val="FFFFFF"/>
                          </a:solidFill>
                          <a:effectLst/>
                          <a:latin typeface="Open Sans" panose="020B0606030504020204" pitchFamily="34" charset="0"/>
                        </a:rPr>
                        <a:t>2.2%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00" b="0" i="0" u="none" strike="noStrike" dirty="0">
                          <a:solidFill>
                            <a:srgbClr val="FFFFFF"/>
                          </a:solidFill>
                          <a:effectLst/>
                          <a:latin typeface="Open Sans" panose="020B0606030504020204" pitchFamily="34" charset="0"/>
                        </a:rPr>
                        <a:t>3.1%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rtl="1" fontAlgn="b"/>
                      <a:r>
                        <a:rPr lang="fr-FR" sz="1000" b="0" i="0" u="none" strike="noStrike" dirty="0">
                          <a:solidFill>
                            <a:srgbClr val="FFFFFF"/>
                          </a:solidFill>
                          <a:effectLst/>
                          <a:latin typeface="Open Sans" panose="020B0606030504020204" pitchFamily="34" charset="0"/>
                        </a:rPr>
                        <a:t>2.6%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rtl="1" fontAlgn="b"/>
                      <a:r>
                        <a:rPr lang="fr-FR" sz="1000" b="0" i="0" u="none" strike="noStrike" dirty="0">
                          <a:solidFill>
                            <a:srgbClr val="FFFFFF"/>
                          </a:solidFill>
                          <a:effectLst/>
                          <a:latin typeface="Open Sans" panose="020B0606030504020204" pitchFamily="34" charset="0"/>
                        </a:rPr>
                        <a:t>1.5%</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2870447268"/>
                  </a:ext>
                </a:extLst>
              </a:tr>
            </a:tbl>
          </a:graphicData>
        </a:graphic>
      </p:graphicFrame>
    </p:spTree>
    <p:extLst>
      <p:ext uri="{BB962C8B-B14F-4D97-AF65-F5344CB8AC3E}">
        <p14:creationId xmlns:p14="http://schemas.microsoft.com/office/powerpoint/2010/main" val="652382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200" kern="1400" spc="230" dirty="0">
                <a:solidFill>
                  <a:schemeClr val="tx1"/>
                </a:solidFill>
                <a:latin typeface="HALDEN SOLID" pitchFamily="2" charset="0"/>
              </a:rPr>
              <a:t>CARI </a:t>
            </a:r>
            <a:r>
              <a:rPr lang="ar-LB" sz="3200" kern="1400" spc="230" dirty="0">
                <a:solidFill>
                  <a:schemeClr val="tx1"/>
                </a:solidFill>
                <a:latin typeface="HALDEN SOLID" pitchFamily="2" charset="0"/>
              </a:rPr>
              <a:t>و</a:t>
            </a:r>
            <a:r>
              <a:rPr lang="en-US" sz="3200" kern="1400" spc="230" dirty="0">
                <a:solidFill>
                  <a:schemeClr val="tx1"/>
                </a:solidFill>
                <a:latin typeface="HALDEN SOLID" pitchFamily="2" charset="0"/>
              </a:rPr>
              <a:t>ECMEN</a:t>
            </a:r>
            <a:r>
              <a:rPr lang="ar-LB" sz="3200" kern="1400" spc="230" dirty="0">
                <a:solidFill>
                  <a:schemeClr val="tx1"/>
                </a:solidFill>
                <a:latin typeface="HALDEN SOLID" pitchFamily="2" charset="0"/>
              </a:rPr>
              <a:t>: جدول جمع المؤشرات, ونسبة الأسر</a:t>
            </a:r>
            <a:endParaRPr lang="en-GB" sz="3600" kern="1400" spc="230" dirty="0">
              <a:solidFill>
                <a:schemeClr val="tx1"/>
              </a:solidFill>
              <a:latin typeface="HALDEN SOLID" pitchFamily="2" charset="0"/>
            </a:endParaRPr>
          </a:p>
        </p:txBody>
      </p:sp>
      <p:sp>
        <p:nvSpPr>
          <p:cNvPr id="4" name="TextBox 3">
            <a:extLst>
              <a:ext uri="{FF2B5EF4-FFF2-40B4-BE49-F238E27FC236}">
                <a16:creationId xmlns:a16="http://schemas.microsoft.com/office/drawing/2014/main" id="{8A361C1B-8710-9912-B45D-051A6A292172}"/>
              </a:ext>
            </a:extLst>
          </p:cNvPr>
          <p:cNvSpPr txBox="1"/>
          <p:nvPr/>
        </p:nvSpPr>
        <p:spPr>
          <a:xfrm>
            <a:off x="1954216" y="1860888"/>
            <a:ext cx="9686925" cy="646331"/>
          </a:xfrm>
          <a:prstGeom prst="rect">
            <a:avLst/>
          </a:prstGeom>
          <a:noFill/>
        </p:spPr>
        <p:txBody>
          <a:bodyPr wrap="square">
            <a:spAutoFit/>
          </a:bodyPr>
          <a:lstStyle/>
          <a:p>
            <a:pPr algn="r" rtl="1"/>
            <a:r>
              <a:rPr lang="ar-LB" dirty="0">
                <a:latin typeface="Open Sans" panose="020B0606030504020204" pitchFamily="34" charset="0"/>
                <a:ea typeface="Open Sans" panose="020B0606030504020204" pitchFamily="34" charset="0"/>
                <a:cs typeface="Open Sans" panose="020B0606030504020204" pitchFamily="34" charset="0"/>
              </a:rPr>
              <a:t>جدول توزيع الأسر مفيد في توليد سرد تحليلي عالي المستوى ليرافق وحدة </a:t>
            </a:r>
            <a:r>
              <a:rPr lang="en-US" dirty="0">
                <a:latin typeface="Open Sans" panose="020B0606030504020204" pitchFamily="34" charset="0"/>
                <a:ea typeface="Open Sans" panose="020B0606030504020204" pitchFamily="34" charset="0"/>
                <a:cs typeface="Open Sans" panose="020B0606030504020204" pitchFamily="34" charset="0"/>
              </a:rPr>
              <a:t>CARI</a:t>
            </a:r>
            <a:r>
              <a:rPr lang="ar-LB" dirty="0">
                <a:latin typeface="Open Sans" panose="020B0606030504020204" pitchFamily="34" charset="0"/>
                <a:ea typeface="Open Sans" panose="020B0606030504020204" pitchFamily="34" charset="0"/>
                <a:cs typeface="Open Sans" panose="020B0606030504020204" pitchFamily="34" charset="0"/>
              </a:rPr>
              <a:t>. ومع ذلك، فإن هذا ليس بديلاً عن الأساليب التقليدية للإبلاغ عن المؤشرات الموجودة في الوحدة.</a:t>
            </a:r>
            <a:endParaRPr lang="ar-SY" dirty="0">
              <a:latin typeface="Open Sans" panose="020B0606030504020204" pitchFamily="34" charset="0"/>
              <a:ea typeface="Open Sans" panose="020B0606030504020204" pitchFamily="34" charset="0"/>
            </a:endParaRPr>
          </a:p>
        </p:txBody>
      </p:sp>
      <p:graphicFrame>
        <p:nvGraphicFramePr>
          <p:cNvPr id="3" name="Table 2">
            <a:extLst>
              <a:ext uri="{FF2B5EF4-FFF2-40B4-BE49-F238E27FC236}">
                <a16:creationId xmlns:a16="http://schemas.microsoft.com/office/drawing/2014/main" id="{DD834FB4-26C2-8AF5-B8D5-D040082C3A02}"/>
              </a:ext>
            </a:extLst>
          </p:cNvPr>
          <p:cNvGraphicFramePr>
            <a:graphicFrameLocks noGrp="1"/>
          </p:cNvGraphicFramePr>
          <p:nvPr>
            <p:extLst>
              <p:ext uri="{D42A27DB-BD31-4B8C-83A1-F6EECF244321}">
                <p14:modId xmlns:p14="http://schemas.microsoft.com/office/powerpoint/2010/main" val="3748660114"/>
              </p:ext>
            </p:extLst>
          </p:nvPr>
        </p:nvGraphicFramePr>
        <p:xfrm>
          <a:off x="973136" y="3136106"/>
          <a:ext cx="10668005" cy="1817765"/>
        </p:xfrm>
        <a:graphic>
          <a:graphicData uri="http://schemas.openxmlformats.org/drawingml/2006/table">
            <a:tbl>
              <a:tblPr/>
              <a:tblGrid>
                <a:gridCol w="1737033">
                  <a:extLst>
                    <a:ext uri="{9D8B030D-6E8A-4147-A177-3AD203B41FA5}">
                      <a16:colId xmlns:a16="http://schemas.microsoft.com/office/drawing/2014/main" val="1077150778"/>
                    </a:ext>
                  </a:extLst>
                </a:gridCol>
                <a:gridCol w="278581">
                  <a:extLst>
                    <a:ext uri="{9D8B030D-6E8A-4147-A177-3AD203B41FA5}">
                      <a16:colId xmlns:a16="http://schemas.microsoft.com/office/drawing/2014/main" val="2391044713"/>
                    </a:ext>
                  </a:extLst>
                </a:gridCol>
                <a:gridCol w="516194">
                  <a:extLst>
                    <a:ext uri="{9D8B030D-6E8A-4147-A177-3AD203B41FA5}">
                      <a16:colId xmlns:a16="http://schemas.microsoft.com/office/drawing/2014/main" val="1230074561"/>
                    </a:ext>
                  </a:extLst>
                </a:gridCol>
                <a:gridCol w="516194">
                  <a:extLst>
                    <a:ext uri="{9D8B030D-6E8A-4147-A177-3AD203B41FA5}">
                      <a16:colId xmlns:a16="http://schemas.microsoft.com/office/drawing/2014/main" val="331528155"/>
                    </a:ext>
                  </a:extLst>
                </a:gridCol>
                <a:gridCol w="499807">
                  <a:extLst>
                    <a:ext uri="{9D8B030D-6E8A-4147-A177-3AD203B41FA5}">
                      <a16:colId xmlns:a16="http://schemas.microsoft.com/office/drawing/2014/main" val="2253489282"/>
                    </a:ext>
                  </a:extLst>
                </a:gridCol>
                <a:gridCol w="516194">
                  <a:extLst>
                    <a:ext uri="{9D8B030D-6E8A-4147-A177-3AD203B41FA5}">
                      <a16:colId xmlns:a16="http://schemas.microsoft.com/office/drawing/2014/main" val="3484336628"/>
                    </a:ext>
                  </a:extLst>
                </a:gridCol>
                <a:gridCol w="434258">
                  <a:extLst>
                    <a:ext uri="{9D8B030D-6E8A-4147-A177-3AD203B41FA5}">
                      <a16:colId xmlns:a16="http://schemas.microsoft.com/office/drawing/2014/main" val="2875639250"/>
                    </a:ext>
                  </a:extLst>
                </a:gridCol>
                <a:gridCol w="516194">
                  <a:extLst>
                    <a:ext uri="{9D8B030D-6E8A-4147-A177-3AD203B41FA5}">
                      <a16:colId xmlns:a16="http://schemas.microsoft.com/office/drawing/2014/main" val="2552103669"/>
                    </a:ext>
                  </a:extLst>
                </a:gridCol>
                <a:gridCol w="565355">
                  <a:extLst>
                    <a:ext uri="{9D8B030D-6E8A-4147-A177-3AD203B41FA5}">
                      <a16:colId xmlns:a16="http://schemas.microsoft.com/office/drawing/2014/main" val="1972092339"/>
                    </a:ext>
                  </a:extLst>
                </a:gridCol>
                <a:gridCol w="565355">
                  <a:extLst>
                    <a:ext uri="{9D8B030D-6E8A-4147-A177-3AD203B41FA5}">
                      <a16:colId xmlns:a16="http://schemas.microsoft.com/office/drawing/2014/main" val="2865417129"/>
                    </a:ext>
                  </a:extLst>
                </a:gridCol>
                <a:gridCol w="565355">
                  <a:extLst>
                    <a:ext uri="{9D8B030D-6E8A-4147-A177-3AD203B41FA5}">
                      <a16:colId xmlns:a16="http://schemas.microsoft.com/office/drawing/2014/main" val="2834957068"/>
                    </a:ext>
                  </a:extLst>
                </a:gridCol>
                <a:gridCol w="565355">
                  <a:extLst>
                    <a:ext uri="{9D8B030D-6E8A-4147-A177-3AD203B41FA5}">
                      <a16:colId xmlns:a16="http://schemas.microsoft.com/office/drawing/2014/main" val="3499347527"/>
                    </a:ext>
                  </a:extLst>
                </a:gridCol>
                <a:gridCol w="565355">
                  <a:extLst>
                    <a:ext uri="{9D8B030D-6E8A-4147-A177-3AD203B41FA5}">
                      <a16:colId xmlns:a16="http://schemas.microsoft.com/office/drawing/2014/main" val="1731250141"/>
                    </a:ext>
                  </a:extLst>
                </a:gridCol>
                <a:gridCol w="565355">
                  <a:extLst>
                    <a:ext uri="{9D8B030D-6E8A-4147-A177-3AD203B41FA5}">
                      <a16:colId xmlns:a16="http://schemas.microsoft.com/office/drawing/2014/main" val="2873758806"/>
                    </a:ext>
                  </a:extLst>
                </a:gridCol>
                <a:gridCol w="565355">
                  <a:extLst>
                    <a:ext uri="{9D8B030D-6E8A-4147-A177-3AD203B41FA5}">
                      <a16:colId xmlns:a16="http://schemas.microsoft.com/office/drawing/2014/main" val="2411740101"/>
                    </a:ext>
                  </a:extLst>
                </a:gridCol>
                <a:gridCol w="565355">
                  <a:extLst>
                    <a:ext uri="{9D8B030D-6E8A-4147-A177-3AD203B41FA5}">
                      <a16:colId xmlns:a16="http://schemas.microsoft.com/office/drawing/2014/main" val="2717868361"/>
                    </a:ext>
                  </a:extLst>
                </a:gridCol>
                <a:gridCol w="565355">
                  <a:extLst>
                    <a:ext uri="{9D8B030D-6E8A-4147-A177-3AD203B41FA5}">
                      <a16:colId xmlns:a16="http://schemas.microsoft.com/office/drawing/2014/main" val="2442891572"/>
                    </a:ext>
                  </a:extLst>
                </a:gridCol>
                <a:gridCol w="565355">
                  <a:extLst>
                    <a:ext uri="{9D8B030D-6E8A-4147-A177-3AD203B41FA5}">
                      <a16:colId xmlns:a16="http://schemas.microsoft.com/office/drawing/2014/main" val="3637251706"/>
                    </a:ext>
                  </a:extLst>
                </a:gridCol>
              </a:tblGrid>
              <a:tr h="189679">
                <a:tc gridSpan="2">
                  <a:txBody>
                    <a:bodyPr/>
                    <a:lstStyle/>
                    <a:p>
                      <a:pPr algn="ctr" rtl="1" fontAlgn="b"/>
                      <a:endParaRPr lang="fr-FR" sz="1400" b="0" i="0" u="none" strike="noStrike" dirty="0">
                        <a:solidFill>
                          <a:srgbClr val="000000"/>
                        </a:solidFill>
                        <a:effectLst/>
                        <a:latin typeface="Open Sans" panose="020B0606030504020204" pitchFamily="34" charset="0"/>
                      </a:endParaRPr>
                    </a:p>
                  </a:txBody>
                  <a:tcPr marL="5748" marR="5748" marT="5748" marB="0" anchor="ctr">
                    <a:lnL>
                      <a:noFill/>
                    </a:lnL>
                    <a:lnR w="28575" cap="flat" cmpd="sng" algn="ctr">
                      <a:solidFill>
                        <a:srgbClr val="B2B2B2"/>
                      </a:solidFill>
                      <a:prstDash val="solid"/>
                      <a:round/>
                      <a:headEnd type="none" w="med" len="med"/>
                      <a:tailEnd type="none" w="med" len="med"/>
                    </a:lnR>
                    <a:lnT>
                      <a:noFill/>
                    </a:lnT>
                    <a:lnB w="28575" cap="flat" cmpd="sng" algn="ctr">
                      <a:solidFill>
                        <a:srgbClr val="B2B2B2"/>
                      </a:solidFill>
                      <a:prstDash val="solid"/>
                      <a:round/>
                      <a:headEnd type="none" w="med" len="med"/>
                      <a:tailEnd type="none" w="med" len="med"/>
                    </a:lnB>
                  </a:tcPr>
                </a:tc>
                <a:tc hMerge="1">
                  <a:txBody>
                    <a:bodyPr/>
                    <a:lstStyle/>
                    <a:p>
                      <a:endParaRPr lang="fr-FR"/>
                    </a:p>
                  </a:txBody>
                  <a:tcPr/>
                </a:tc>
                <a:tc gridSpan="16">
                  <a:txBody>
                    <a:bodyPr/>
                    <a:lstStyle/>
                    <a:p>
                      <a:pPr algn="ctr" rtl="1" fontAlgn="b"/>
                      <a:r>
                        <a:rPr lang="ar-LB" sz="1400" b="1" i="0" u="none" strike="noStrike" dirty="0">
                          <a:solidFill>
                            <a:srgbClr val="000000"/>
                          </a:solidFill>
                          <a:effectLst/>
                          <a:latin typeface="Open Sans" panose="020B0606030504020204" pitchFamily="34" charset="0"/>
                        </a:rPr>
                        <a:t> الاستهلاك الغذائي واستراتيجيات التأقلم مع سبل العيش على مقياس 4 نقاط</a:t>
                      </a:r>
                      <a:endParaRPr lang="en-GB" sz="14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a:noFill/>
                    </a:lnR>
                    <a:lnT>
                      <a:noFill/>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67493497"/>
                  </a:ext>
                </a:extLst>
              </a:tr>
              <a:tr h="189679">
                <a:tc rowSpan="3" gridSpan="2">
                  <a:txBody>
                    <a:bodyPr/>
                    <a:lstStyle/>
                    <a:p>
                      <a:pPr algn="ctr" rtl="1" fontAlgn="b"/>
                      <a:endParaRPr lang="fr-FR" sz="1400" b="0" i="0" u="none" strike="noStrike">
                        <a:solidFill>
                          <a:srgbClr val="000000"/>
                        </a:solidFill>
                        <a:effectLst/>
                        <a:latin typeface="Open Sans" panose="020B0606030504020204" pitchFamily="34" charset="0"/>
                      </a:endParaRPr>
                    </a:p>
                  </a:txBody>
                  <a:tcPr marL="5748" marR="5748" marT="5748" marB="0" anchor="ctr">
                    <a:lnL>
                      <a:noFill/>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rowSpan="3"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استهلاك مقبول</a:t>
                      </a:r>
                    </a:p>
                    <a:p>
                      <a:pPr algn="ctr" rtl="1" fontAlgn="b"/>
                      <a:r>
                        <a:rPr lang="ar-LB" sz="1100" b="1" i="0" u="none" strike="noStrike" dirty="0">
                          <a:solidFill>
                            <a:srgbClr val="000000"/>
                          </a:solidFill>
                          <a:effectLst/>
                          <a:latin typeface="Open Sans" panose="020B0606030504020204" pitchFamily="34" charset="0"/>
                        </a:rPr>
                        <a:t> </a:t>
                      </a:r>
                      <a:r>
                        <a:rPr lang="fr-FR" sz="1100" b="1"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استهلاك مقبول  و </a:t>
                      </a:r>
                      <a:r>
                        <a:rPr lang="en-GB" sz="1100" b="1" i="0" u="none" strike="noStrike" dirty="0" err="1">
                          <a:solidFill>
                            <a:srgbClr val="000000"/>
                          </a:solidFill>
                          <a:effectLst/>
                          <a:latin typeface="Open Sans" panose="020B0606030504020204" pitchFamily="34" charset="0"/>
                        </a:rPr>
                        <a:t>rCSI</a:t>
                      </a:r>
                      <a:r>
                        <a:rPr lang="en-GB" sz="1100" b="1" i="0" u="none" strike="noStrike" dirty="0">
                          <a:solidFill>
                            <a:srgbClr val="000000"/>
                          </a:solidFill>
                          <a:effectLst/>
                          <a:latin typeface="Open Sans" panose="020B0606030504020204" pitchFamily="34" charset="0"/>
                        </a:rPr>
                        <a:t> &gt;= 4</a:t>
                      </a:r>
                      <a:endParaRPr lang="ar-LB" sz="1100" b="1" i="0" u="none" strike="noStrike" dirty="0">
                        <a:solidFill>
                          <a:srgbClr val="000000"/>
                        </a:solidFill>
                        <a:effectLst/>
                        <a:latin typeface="Open Sans" panose="020B0606030504020204" pitchFamily="34" charset="0"/>
                      </a:endParaRPr>
                    </a:p>
                    <a:p>
                      <a:pPr algn="ctr" rtl="1" fontAlgn="b"/>
                      <a:r>
                        <a:rPr lang="en-GB" sz="1100" b="1" i="0" u="none" strike="noStrike" dirty="0">
                          <a:solidFill>
                            <a:srgbClr val="000000"/>
                          </a:solidFill>
                          <a:effectLst/>
                          <a:latin typeface="Open Sans" panose="020B0606030504020204" pitchFamily="34" charset="0"/>
                        </a:rPr>
                        <a:t> (2)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استهلاك حدّي</a:t>
                      </a:r>
                      <a:r>
                        <a:rPr lang="fr-FR" sz="1100" b="1" i="0" u="none" strike="noStrike" dirty="0">
                          <a:solidFill>
                            <a:srgbClr val="000000"/>
                          </a:solidFill>
                          <a:effectLst/>
                          <a:latin typeface="Open Sans" panose="020B0606030504020204" pitchFamily="34" charset="0"/>
                        </a:rPr>
                        <a:t> </a:t>
                      </a:r>
                      <a:endParaRPr lang="ar-LB" sz="1100" b="1" i="0" u="none" strike="noStrike" dirty="0">
                        <a:solidFill>
                          <a:srgbClr val="000000"/>
                        </a:solidFill>
                        <a:effectLst/>
                        <a:latin typeface="Open Sans" panose="020B0606030504020204" pitchFamily="34" charset="0"/>
                      </a:endParaRPr>
                    </a:p>
                    <a:p>
                      <a:pPr algn="ctr" rtl="1" fontAlgn="b"/>
                      <a:r>
                        <a:rPr lang="fr-FR" sz="1100" b="1"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استهلاك فقير</a:t>
                      </a:r>
                    </a:p>
                    <a:p>
                      <a:pPr algn="ctr" rtl="1" fontAlgn="b"/>
                      <a:r>
                        <a:rPr lang="fr-FR" sz="1100" b="1" i="0" u="none" strike="noStrike" dirty="0">
                          <a:solidFill>
                            <a:srgbClr val="000000"/>
                          </a:solidFill>
                          <a:effectLst/>
                          <a:latin typeface="Open Sans" panose="020B0606030504020204" pitchFamily="34" charset="0"/>
                        </a:rPr>
                        <a:t>(4)</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95110860"/>
                  </a:ext>
                </a:extLst>
              </a:tr>
              <a:tr h="309234">
                <a:tc gridSpan="2" vMerge="1">
                  <a:txBody>
                    <a:bodyPr/>
                    <a:lstStyle/>
                    <a:p>
                      <a:endParaRPr lang="fr-FR"/>
                    </a:p>
                  </a:txBody>
                  <a:tcPr/>
                </a:tc>
                <a:tc hMerge="1" v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ملخص </a:t>
                      </a:r>
                      <a:r>
                        <a:rPr lang="en-US"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ملخص </a:t>
                      </a:r>
                      <a:r>
                        <a:rPr lang="en-US"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ملخص </a:t>
                      </a:r>
                      <a:r>
                        <a:rPr lang="en-US"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1" fontAlgn="b"/>
                      <a:r>
                        <a:rPr lang="ar-LB" sz="1100" b="1" i="0" u="none" strike="noStrike" dirty="0">
                          <a:solidFill>
                            <a:srgbClr val="000000"/>
                          </a:solidFill>
                          <a:effectLst/>
                          <a:latin typeface="Open Sans" panose="020B0606030504020204" pitchFamily="34" charset="0"/>
                        </a:rPr>
                        <a:t>ملخص </a:t>
                      </a:r>
                      <a:r>
                        <a:rPr lang="en-US"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2004847"/>
                  </a:ext>
                </a:extLst>
              </a:tr>
              <a:tr h="189679">
                <a:tc gridSpan="2" vMerge="1">
                  <a:txBody>
                    <a:bodyPr/>
                    <a:lstStyle/>
                    <a:p>
                      <a:endParaRPr lang="fr-FR"/>
                    </a:p>
                  </a:txBody>
                  <a:tcPr/>
                </a:tc>
                <a:tc hMerge="1" vMerge="1">
                  <a:txBody>
                    <a:bodyPr/>
                    <a:lstStyle/>
                    <a:p>
                      <a:endParaRPr lang="fr-FR"/>
                    </a:p>
                  </a:txBody>
                  <a:tcPr/>
                </a:tc>
                <a:tc>
                  <a:txBody>
                    <a:bodyPr/>
                    <a:lstStyle/>
                    <a:p>
                      <a:pPr algn="ctr" rtl="1" fontAlgn="b"/>
                      <a:r>
                        <a:rPr lang="fr-FR" sz="105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96128703"/>
                  </a:ext>
                </a:extLst>
              </a:tr>
              <a:tr h="189679">
                <a:tc rowSpan="4">
                  <a:txBody>
                    <a:bodyPr/>
                    <a:lstStyle/>
                    <a:p>
                      <a:pPr algn="ctr" rtl="1" fontAlgn="b"/>
                      <a:r>
                        <a:rPr lang="ar-LB" sz="1200" b="0" i="0" u="none" strike="noStrike" dirty="0">
                          <a:solidFill>
                            <a:srgbClr val="000000"/>
                          </a:solidFill>
                          <a:effectLst/>
                          <a:latin typeface="Open Sans" panose="020B0606030504020204" pitchFamily="34" charset="0"/>
                        </a:rPr>
                        <a:t>مجموعات الهشاشة الاقتصادية</a:t>
                      </a:r>
                      <a:endParaRPr lang="fr-FR" sz="1200" b="0" i="0" u="none" strike="noStrike" dirty="0">
                        <a:solidFill>
                          <a:srgbClr val="000000"/>
                        </a:solidFill>
                        <a:effectLst/>
                        <a:latin typeface="Open Sans" panose="020B0606030504020204" pitchFamily="34" charset="0"/>
                      </a:endParaRPr>
                    </a:p>
                  </a:txBody>
                  <a:tcPr marL="5748" marR="5748" marT="5748" marB="0" anchor="ctr">
                    <a:lnL w="6350" cap="flat" cmpd="sng" algn="ctr">
                      <a:solidFill>
                        <a:srgbClr val="A5A5A5"/>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05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5.0%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D7D7"/>
                    </a:solidFill>
                  </a:tcPr>
                </a:tc>
                <a:tc>
                  <a:txBody>
                    <a:bodyPr/>
                    <a:lstStyle/>
                    <a:p>
                      <a:pPr algn="ctr" rtl="1" fontAlgn="b"/>
                      <a:r>
                        <a:rPr lang="fr-FR" sz="1050" b="0" i="0" u="none" strike="noStrike">
                          <a:solidFill>
                            <a:srgbClr val="000000"/>
                          </a:solidFill>
                          <a:effectLst/>
                          <a:latin typeface="Open Sans" panose="020B0606030504020204" pitchFamily="34" charset="0"/>
                        </a:rPr>
                        <a:t>7.8%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D7D7"/>
                    </a:solidFill>
                  </a:tcPr>
                </a:tc>
                <a:tc>
                  <a:txBody>
                    <a:bodyPr/>
                    <a:lstStyle/>
                    <a:p>
                      <a:pPr algn="ctr" rtl="1" fontAlgn="b"/>
                      <a:r>
                        <a:rPr lang="fr-FR" sz="1050" b="0" i="0" u="none" strike="noStrike">
                          <a:solidFill>
                            <a:srgbClr val="000000"/>
                          </a:solidFill>
                          <a:effectLst/>
                          <a:latin typeface="Open Sans" panose="020B0606030504020204" pitchFamily="34" charset="0"/>
                        </a:rPr>
                        <a:t>1.9%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2.6%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dirty="0">
                          <a:solidFill>
                            <a:srgbClr val="000000"/>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dirty="0">
                          <a:solidFill>
                            <a:srgbClr val="000000"/>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dirty="0">
                          <a:solidFill>
                            <a:srgbClr val="000000"/>
                          </a:solidFill>
                          <a:effectLst/>
                          <a:latin typeface="Open Sans" panose="020B0606030504020204" pitchFamily="34" charset="0"/>
                        </a:rPr>
                        <a:t>0.7%</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0.4%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1.6%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dirty="0">
                          <a:solidFill>
                            <a:srgbClr val="FFFFFF"/>
                          </a:solidFill>
                          <a:effectLst/>
                          <a:latin typeface="Open Sans" panose="020B0606030504020204" pitchFamily="34" charset="0"/>
                        </a:rPr>
                        <a:t>0.4%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dirty="0">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extLst>
                  <a:ext uri="{0D108BD9-81ED-4DB2-BD59-A6C34878D82A}">
                    <a16:rowId xmlns:a16="http://schemas.microsoft.com/office/drawing/2014/main" val="3973113128"/>
                  </a:ext>
                </a:extLst>
              </a:tr>
              <a:tr h="189679">
                <a:tc vMerge="1">
                  <a:txBody>
                    <a:bodyPr/>
                    <a:lstStyle/>
                    <a:p>
                      <a:endParaRPr lang="fr-FR"/>
                    </a:p>
                  </a:txBody>
                  <a:tcPr/>
                </a:tc>
                <a:tc>
                  <a:txBody>
                    <a:bodyPr/>
                    <a:lstStyle/>
                    <a:p>
                      <a:pPr algn="ctr" rtl="1" fontAlgn="b"/>
                      <a:r>
                        <a:rPr lang="fr-FR" sz="105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6.8%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D7D7"/>
                    </a:solidFill>
                  </a:tcPr>
                </a:tc>
                <a:tc>
                  <a:txBody>
                    <a:bodyPr/>
                    <a:lstStyle/>
                    <a:p>
                      <a:pPr algn="ctr" rtl="1" fontAlgn="b"/>
                      <a:r>
                        <a:rPr lang="fr-FR" sz="1050" b="0" i="0" u="none" strike="noStrike">
                          <a:solidFill>
                            <a:srgbClr val="000000"/>
                          </a:solidFill>
                          <a:effectLst/>
                          <a:latin typeface="Open Sans" panose="020B0606030504020204" pitchFamily="34" charset="0"/>
                        </a:rPr>
                        <a:t>1.3%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0.2%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3.8%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4.9%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dirty="0">
                          <a:solidFill>
                            <a:srgbClr val="000000"/>
                          </a:solidFill>
                          <a:effectLst/>
                          <a:latin typeface="Open Sans" panose="020B0606030504020204" pitchFamily="34" charset="0"/>
                        </a:rPr>
                        <a:t>4.0%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dirty="0">
                          <a:solidFill>
                            <a:srgbClr val="FFFFFF"/>
                          </a:solidFill>
                          <a:effectLst/>
                          <a:latin typeface="Open Sans" panose="020B0606030504020204" pitchFamily="34" charset="0"/>
                        </a:rPr>
                        <a:t>0.6%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dirty="0">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dirty="0">
                          <a:solidFill>
                            <a:srgbClr val="FFFFFF"/>
                          </a:solidFill>
                          <a:effectLst/>
                          <a:latin typeface="Open Sans" panose="020B0606030504020204" pitchFamily="34" charset="0"/>
                        </a:rPr>
                        <a:t>0.8%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1.3%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7.1%</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820000"/>
                    </a:solidFill>
                  </a:tcPr>
                </a:tc>
                <a:extLst>
                  <a:ext uri="{0D108BD9-81ED-4DB2-BD59-A6C34878D82A}">
                    <a16:rowId xmlns:a16="http://schemas.microsoft.com/office/drawing/2014/main" val="2395336865"/>
                  </a:ext>
                </a:extLst>
              </a:tr>
              <a:tr h="189679">
                <a:tc vMerge="1">
                  <a:txBody>
                    <a:bodyPr/>
                    <a:lstStyle/>
                    <a:p>
                      <a:endParaRPr lang="fr-FR"/>
                    </a:p>
                  </a:txBody>
                  <a:tcPr/>
                </a:tc>
                <a:tc>
                  <a:txBody>
                    <a:bodyPr/>
                    <a:lstStyle/>
                    <a:p>
                      <a:pPr algn="ctr" rtl="1" fontAlgn="b"/>
                      <a:r>
                        <a:rPr lang="fr-FR" sz="105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1.5%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1.1%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7.1%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0.0%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dirty="0">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dirty="0">
                          <a:solidFill>
                            <a:srgbClr val="FFFFFF"/>
                          </a:solidFill>
                          <a:effectLst/>
                          <a:latin typeface="Open Sans" panose="020B0606030504020204" pitchFamily="34" charset="0"/>
                        </a:rPr>
                        <a:t>1.4%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dirty="0">
                          <a:solidFill>
                            <a:srgbClr val="FFFFFF"/>
                          </a:solidFill>
                          <a:effectLst/>
                          <a:latin typeface="Open Sans" panose="020B0606030504020204" pitchFamily="34" charset="0"/>
                        </a:rPr>
                        <a:t>1.4%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rtl="1" fontAlgn="b"/>
                      <a:r>
                        <a:rPr lang="fr-FR" sz="1050" b="0" i="0" u="none" strike="noStrike" dirty="0">
                          <a:solidFill>
                            <a:srgbClr val="FFFFFF"/>
                          </a:solidFill>
                          <a:effectLst/>
                          <a:latin typeface="Open Sans" panose="020B0606030504020204" pitchFamily="34" charset="0"/>
                        </a:rPr>
                        <a:t>1.3%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820000"/>
                    </a:solidFill>
                  </a:tcPr>
                </a:tc>
                <a:tc>
                  <a:txBody>
                    <a:bodyPr/>
                    <a:lstStyle/>
                    <a:p>
                      <a:pPr algn="ctr" rtl="1" fontAlgn="b"/>
                      <a:r>
                        <a:rPr lang="fr-FR" sz="1050" b="0" i="0" u="none" strike="noStrike" dirty="0">
                          <a:solidFill>
                            <a:srgbClr val="FFFFFF"/>
                          </a:solidFill>
                          <a:effectLst/>
                          <a:latin typeface="Open Sans" panose="020B0606030504020204" pitchFamily="34" charset="0"/>
                        </a:rPr>
                        <a:t>3.8%</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820000"/>
                    </a:solidFill>
                  </a:tcPr>
                </a:tc>
                <a:extLst>
                  <a:ext uri="{0D108BD9-81ED-4DB2-BD59-A6C34878D82A}">
                    <a16:rowId xmlns:a16="http://schemas.microsoft.com/office/drawing/2014/main" val="804389442"/>
                  </a:ext>
                </a:extLst>
              </a:tr>
              <a:tr h="189679">
                <a:tc vMerge="1">
                  <a:txBody>
                    <a:bodyPr/>
                    <a:lstStyle/>
                    <a:p>
                      <a:endParaRPr lang="fr-FR"/>
                    </a:p>
                  </a:txBody>
                  <a:tcPr/>
                </a:tc>
                <a:tc>
                  <a:txBody>
                    <a:bodyPr/>
                    <a:lstStyle/>
                    <a:p>
                      <a:pPr algn="ctr" rtl="1" fontAlgn="b"/>
                      <a:r>
                        <a:rPr lang="fr-FR" sz="1050" b="0" i="0" u="none" strike="noStrike" dirty="0">
                          <a:solidFill>
                            <a:srgbClr val="000000"/>
                          </a:solidFill>
                          <a:effectLst/>
                          <a:latin typeface="Open Sans" panose="020B0606030504020204" pitchFamily="34" charset="0"/>
                        </a:rPr>
                        <a:t>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rtl="1" fontAlgn="b"/>
                      <a:r>
                        <a:rPr lang="fr-FR" sz="1050" b="0" i="0" u="none" strike="noStrike">
                          <a:solidFill>
                            <a:srgbClr val="000000"/>
                          </a:solidFill>
                          <a:effectLst/>
                          <a:latin typeface="Open Sans" panose="020B0606030504020204" pitchFamily="34" charset="0"/>
                        </a:rPr>
                        <a:t>3.7%</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2.3%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000000"/>
                          </a:solidFill>
                          <a:effectLst/>
                          <a:latin typeface="Open Sans" panose="020B0606030504020204" pitchFamily="34" charset="0"/>
                        </a:rPr>
                        <a:t>5.3%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FFFFFF"/>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000000"/>
                          </a:solidFill>
                          <a:effectLst/>
                          <a:latin typeface="Open Sans" panose="020B0606030504020204" pitchFamily="34" charset="0"/>
                        </a:rPr>
                        <a:t>0.0%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rtl="1" fontAlgn="b"/>
                      <a:r>
                        <a:rPr lang="fr-FR" sz="1050" b="0" i="0" u="none" strike="noStrike">
                          <a:solidFill>
                            <a:srgbClr val="FFFFFF"/>
                          </a:solidFill>
                          <a:effectLst/>
                          <a:latin typeface="Open Sans" panose="020B0606030504020204" pitchFamily="34" charset="0"/>
                        </a:rPr>
                        <a:t>2.5%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2.8%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rtl="1" fontAlgn="b"/>
                      <a:r>
                        <a:rPr lang="fr-FR" sz="1050" b="0" i="0" u="none" strike="noStrike">
                          <a:solidFill>
                            <a:srgbClr val="FFFFFF"/>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rtl="1" fontAlgn="b"/>
                      <a:r>
                        <a:rPr lang="fr-FR" sz="1050" b="0" i="0" u="none" strike="noStrike">
                          <a:solidFill>
                            <a:srgbClr val="FFFFFF"/>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rtl="1" fontAlgn="b"/>
                      <a:r>
                        <a:rPr lang="fr-FR" sz="1050" b="0" i="0" u="none" strike="noStrike" dirty="0">
                          <a:solidFill>
                            <a:srgbClr val="FFFFFF"/>
                          </a:solidFill>
                          <a:effectLst/>
                          <a:latin typeface="Open Sans" panose="020B0606030504020204" pitchFamily="34" charset="0"/>
                        </a:rPr>
                        <a:t>1.4%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rtl="1" fontAlgn="b"/>
                      <a:r>
                        <a:rPr lang="fr-FR" sz="1050" b="0" i="0" u="none" strike="noStrike" dirty="0">
                          <a:solidFill>
                            <a:srgbClr val="FFFFFF"/>
                          </a:solidFill>
                          <a:effectLst/>
                          <a:latin typeface="Open Sans" panose="020B0606030504020204" pitchFamily="34" charset="0"/>
                        </a:rPr>
                        <a:t>0.8%</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3530172446"/>
                  </a:ext>
                </a:extLst>
              </a:tr>
            </a:tbl>
          </a:graphicData>
        </a:graphic>
      </p:graphicFrame>
    </p:spTree>
    <p:extLst>
      <p:ext uri="{BB962C8B-B14F-4D97-AF65-F5344CB8AC3E}">
        <p14:creationId xmlns:p14="http://schemas.microsoft.com/office/powerpoint/2010/main" val="352214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35" y="1026243"/>
            <a:ext cx="10935194" cy="4805514"/>
          </a:xfrm>
        </p:spPr>
        <p:txBody>
          <a:bodyPr vert="horz" lIns="91440" tIns="45720" rIns="91440" bIns="45720" rtlCol="0" anchor="ctr">
            <a:noAutofit/>
          </a:bodyPr>
          <a:lstStyle/>
          <a:p>
            <a:pPr algn="r" rtl="1">
              <a:lnSpc>
                <a:spcPct val="150000"/>
              </a:lnSpc>
              <a:buFont typeface="Wingdings" panose="05000000000000000000" pitchFamily="2" charset="2"/>
              <a:buChar char="v"/>
            </a:pPr>
            <a:r>
              <a:rPr lang="ar-AE" spc="60" dirty="0">
                <a:latin typeface="Open Sans"/>
                <a:ea typeface="Open Sans"/>
                <a:cs typeface="Open Sans"/>
              </a:rPr>
              <a:t>تعني</a:t>
            </a:r>
            <a:r>
              <a:rPr lang="ar-LB" spc="60" dirty="0">
                <a:latin typeface="Open Sans"/>
                <a:ea typeface="Open Sans"/>
                <a:cs typeface="Open Sans"/>
              </a:rPr>
              <a:t> </a:t>
            </a:r>
            <a:r>
              <a:rPr lang="en-US" b="1" spc="60" dirty="0">
                <a:latin typeface="Open Sans"/>
                <a:ea typeface="Open Sans"/>
                <a:cs typeface="Open Sans"/>
              </a:rPr>
              <a:t>CARI</a:t>
            </a:r>
            <a:r>
              <a:rPr lang="ar-AE" spc="60" dirty="0">
                <a:latin typeface="Open Sans"/>
                <a:ea typeface="Open Sans"/>
                <a:cs typeface="Open Sans"/>
              </a:rPr>
              <a:t> المنهجيّة الموحدة لقياس مؤشّرات الأمن الغذائي</a:t>
            </a:r>
            <a:r>
              <a:rPr lang="ar-LB" spc="60" dirty="0">
                <a:latin typeface="Open Sans"/>
                <a:ea typeface="Open Sans"/>
                <a:cs typeface="Open Sans"/>
              </a:rPr>
              <a:t>.</a:t>
            </a:r>
            <a:r>
              <a:rPr lang="en-GB" spc="60" dirty="0">
                <a:latin typeface="Open Sans"/>
                <a:ea typeface="Open Sans"/>
                <a:cs typeface="Open Sans"/>
              </a:rPr>
              <a:t> </a:t>
            </a:r>
            <a:endParaRPr lang="ar-SY" spc="60" dirty="0">
              <a:latin typeface="Open Sans"/>
              <a:ea typeface="Open Sans"/>
              <a:cs typeface="Open Sans"/>
            </a:endParaRPr>
          </a:p>
          <a:p>
            <a:pPr algn="r" rtl="1">
              <a:lnSpc>
                <a:spcPct val="150000"/>
              </a:lnSpc>
              <a:buFont typeface="Wingdings" panose="05000000000000000000" pitchFamily="2" charset="2"/>
              <a:buChar char="v"/>
            </a:pPr>
            <a:r>
              <a:rPr lang="ar-AE" spc="60" dirty="0">
                <a:latin typeface="Open Sans"/>
                <a:ea typeface="Open Sans"/>
                <a:cs typeface="Open Sans"/>
              </a:rPr>
              <a:t>ه</a:t>
            </a:r>
            <a:r>
              <a:rPr lang="ar-LB" spc="60" dirty="0">
                <a:latin typeface="Open Sans"/>
                <a:ea typeface="Open Sans"/>
                <a:cs typeface="Open Sans"/>
              </a:rPr>
              <a:t>ي منهجية تُ</a:t>
            </a:r>
            <a:r>
              <a:rPr lang="ar-AE" spc="60" dirty="0">
                <a:latin typeface="Open Sans"/>
                <a:ea typeface="Open Sans"/>
                <a:cs typeface="Open Sans"/>
              </a:rPr>
              <a:t>ستخدم لتجميع مؤشرات الأمن الغذائي المختلفة في مؤشر واحد للإبلاغ عن حالة الأمن الغذائي العامة</a:t>
            </a:r>
            <a:r>
              <a:rPr lang="ar-SY" spc="60" dirty="0">
                <a:latin typeface="Open Sans"/>
                <a:ea typeface="Open Sans"/>
                <a:cs typeface="Open Sans"/>
              </a:rPr>
              <a:t> </a:t>
            </a:r>
            <a:r>
              <a:rPr lang="ar-LB" spc="60" dirty="0">
                <a:latin typeface="Open Sans"/>
                <a:ea typeface="Open Sans"/>
                <a:cs typeface="Open Sans"/>
              </a:rPr>
              <a:t>للأسر</a:t>
            </a:r>
            <a:r>
              <a:rPr lang="en-US" spc="60" dirty="0">
                <a:latin typeface="Open Sans"/>
                <a:ea typeface="Open Sans"/>
                <a:cs typeface="Open Sans"/>
              </a:rPr>
              <a:t> </a:t>
            </a:r>
            <a:r>
              <a:rPr lang="ar-LB" spc="60" dirty="0">
                <a:latin typeface="Open Sans"/>
                <a:ea typeface="Open Sans"/>
                <a:cs typeface="Open Sans"/>
              </a:rPr>
              <a:t>المعيشية</a:t>
            </a:r>
            <a:r>
              <a:rPr lang="ar-AE" spc="60" dirty="0">
                <a:latin typeface="Open Sans"/>
                <a:ea typeface="Open Sans"/>
                <a:cs typeface="Open Sans"/>
              </a:rPr>
              <a:t>.</a:t>
            </a:r>
            <a:r>
              <a:rPr lang="ar-LB" spc="60" dirty="0">
                <a:latin typeface="Open Sans"/>
                <a:ea typeface="Open Sans"/>
                <a:cs typeface="Open Sans"/>
              </a:rPr>
              <a:t> </a:t>
            </a:r>
            <a:endParaRPr lang="ar-SY" spc="60" dirty="0">
              <a:latin typeface="Open Sans"/>
              <a:ea typeface="Open Sans"/>
              <a:cs typeface="Open Sans"/>
            </a:endParaRPr>
          </a:p>
          <a:p>
            <a:pPr algn="r" rtl="1">
              <a:lnSpc>
                <a:spcPct val="150000"/>
              </a:lnSpc>
              <a:buFont typeface="Wingdings" panose="05000000000000000000" pitchFamily="2" charset="2"/>
              <a:buChar char="v"/>
            </a:pPr>
            <a:r>
              <a:rPr lang="ar-LB" spc="60" dirty="0">
                <a:latin typeface="Open Sans"/>
                <a:ea typeface="Open Sans"/>
                <a:cs typeface="Open Sans"/>
              </a:rPr>
              <a:t>ت</a:t>
            </a:r>
            <a:r>
              <a:rPr lang="ar-AE" spc="60" dirty="0">
                <a:latin typeface="Open Sans"/>
                <a:ea typeface="Open Sans"/>
                <a:cs typeface="Open Sans"/>
              </a:rPr>
              <a:t>وف</a:t>
            </a:r>
            <a:r>
              <a:rPr lang="ar-LB" spc="60" dirty="0">
                <a:latin typeface="Open Sans"/>
                <a:ea typeface="Open Sans"/>
                <a:cs typeface="Open Sans"/>
              </a:rPr>
              <a:t>ّ</a:t>
            </a:r>
            <a:r>
              <a:rPr lang="ar-AE" spc="60" dirty="0">
                <a:latin typeface="Open Sans"/>
                <a:ea typeface="Open Sans"/>
                <a:cs typeface="Open Sans"/>
              </a:rPr>
              <a:t>ر </a:t>
            </a:r>
            <a:r>
              <a:rPr lang="ar-LB" spc="60" dirty="0">
                <a:latin typeface="Open Sans"/>
                <a:ea typeface="Open Sans"/>
                <a:cs typeface="Open Sans"/>
              </a:rPr>
              <a:t>بسرعة </a:t>
            </a:r>
            <a:r>
              <a:rPr lang="ar-AE" spc="60" dirty="0">
                <a:latin typeface="Open Sans"/>
                <a:ea typeface="Open Sans"/>
                <a:cs typeface="Open Sans"/>
              </a:rPr>
              <a:t>لمحة واضحة عن معدلات مستويات الأمن الغذائي المختلفة </a:t>
            </a:r>
            <a:r>
              <a:rPr lang="ar-LB" spc="60" dirty="0">
                <a:latin typeface="Open Sans"/>
                <a:ea typeface="Open Sans"/>
                <a:cs typeface="Open Sans"/>
              </a:rPr>
              <a:t>للأسر المعيشية</a:t>
            </a:r>
            <a:r>
              <a:rPr lang="ar-AE" spc="60" dirty="0">
                <a:latin typeface="Open Sans"/>
                <a:ea typeface="Open Sans"/>
                <a:cs typeface="Open Sans"/>
              </a:rPr>
              <a:t>.</a:t>
            </a:r>
            <a:endParaRPr lang="ar-SY" spc="60" dirty="0">
              <a:latin typeface="Open Sans"/>
              <a:ea typeface="Open Sans"/>
              <a:cs typeface="Open Sans"/>
            </a:endParaRPr>
          </a:p>
          <a:p>
            <a:pPr algn="r" rtl="1">
              <a:lnSpc>
                <a:spcPct val="150000"/>
              </a:lnSpc>
              <a:buFont typeface="Wingdings" panose="05000000000000000000" pitchFamily="2" charset="2"/>
              <a:buChar char="v"/>
            </a:pPr>
            <a:r>
              <a:rPr lang="ar-AE" spc="60" dirty="0">
                <a:latin typeface="Open Sans"/>
                <a:ea typeface="Open Sans"/>
                <a:cs typeface="Open Sans"/>
              </a:rPr>
              <a:t>لد</a:t>
            </a:r>
            <a:r>
              <a:rPr lang="ar-LB" spc="60" dirty="0">
                <a:latin typeface="Open Sans"/>
                <a:ea typeface="Open Sans"/>
                <a:cs typeface="Open Sans"/>
              </a:rPr>
              <a:t>ى منهجية </a:t>
            </a:r>
            <a:r>
              <a:rPr lang="en-US" spc="60" dirty="0">
                <a:latin typeface="Open Sans"/>
                <a:ea typeface="Open Sans"/>
                <a:cs typeface="Open Sans"/>
              </a:rPr>
              <a:t>CARI</a:t>
            </a:r>
            <a:r>
              <a:rPr lang="ar-AE" spc="60" dirty="0">
                <a:latin typeface="Open Sans"/>
                <a:ea typeface="Open Sans"/>
                <a:cs typeface="Open Sans"/>
              </a:rPr>
              <a:t> مجالين:</a:t>
            </a:r>
            <a:endParaRPr lang="ar-SY" spc="60" dirty="0">
              <a:latin typeface="Open Sans"/>
              <a:ea typeface="Open Sans"/>
              <a:cs typeface="Open Sans"/>
            </a:endParaRPr>
          </a:p>
          <a:p>
            <a:pPr marL="457200" indent="-457200" algn="r" rtl="1">
              <a:lnSpc>
                <a:spcPct val="150000"/>
              </a:lnSpc>
              <a:buFont typeface="+mj-lt"/>
              <a:buAutoNum type="arabicPeriod"/>
            </a:pPr>
            <a:r>
              <a:rPr lang="ar-LB" spc="60" dirty="0">
                <a:latin typeface="Open Sans"/>
                <a:ea typeface="Open Sans"/>
                <a:cs typeface="Open Sans"/>
              </a:rPr>
              <a:t>المجال الأول </a:t>
            </a:r>
            <a:r>
              <a:rPr lang="ar-AE" spc="60" dirty="0">
                <a:latin typeface="Open Sans"/>
                <a:ea typeface="Open Sans"/>
                <a:cs typeface="Open Sans"/>
              </a:rPr>
              <a:t>يقيّم توافر ووصول الغذاء عن طريق قياس </a:t>
            </a:r>
            <a:r>
              <a:rPr lang="ar-AE" b="1" spc="60" dirty="0">
                <a:latin typeface="Open Sans"/>
                <a:ea typeface="Open Sans"/>
                <a:cs typeface="Open Sans"/>
              </a:rPr>
              <a:t>الوضع الحالي </a:t>
            </a:r>
            <a:r>
              <a:rPr lang="ar-AE" spc="60" dirty="0">
                <a:latin typeface="Open Sans"/>
                <a:ea typeface="Open Sans"/>
                <a:cs typeface="Open Sans"/>
              </a:rPr>
              <a:t>لاستهلاك الغذاء في الأسر.</a:t>
            </a:r>
          </a:p>
          <a:p>
            <a:pPr marL="457200" indent="-457200" algn="r" rtl="1">
              <a:lnSpc>
                <a:spcPct val="150000"/>
              </a:lnSpc>
              <a:buFont typeface="+mj-lt"/>
              <a:buAutoNum type="arabicPeriod"/>
            </a:pPr>
            <a:r>
              <a:rPr lang="ar-LB" spc="60" dirty="0">
                <a:latin typeface="Open Sans"/>
                <a:ea typeface="Open Sans"/>
                <a:cs typeface="Open Sans"/>
              </a:rPr>
              <a:t>المجال الثاني </a:t>
            </a:r>
            <a:r>
              <a:rPr lang="ar-AE" spc="60" dirty="0">
                <a:latin typeface="Open Sans"/>
                <a:ea typeface="Open Sans"/>
                <a:cs typeface="Open Sans"/>
              </a:rPr>
              <a:t>يقيس قدرة الأسرة على </a:t>
            </a:r>
            <a:r>
              <a:rPr lang="ar-LB" spc="60" dirty="0">
                <a:latin typeface="Open Sans"/>
                <a:ea typeface="Open Sans"/>
                <a:cs typeface="Open Sans"/>
              </a:rPr>
              <a:t>جعل استهلاكها مستقر </a:t>
            </a:r>
            <a:r>
              <a:rPr lang="ar-AE" spc="60" dirty="0">
                <a:latin typeface="Open Sans"/>
                <a:ea typeface="Open Sans"/>
                <a:cs typeface="Open Sans"/>
              </a:rPr>
              <a:t>على مر الزمن من خلال تقييم </a:t>
            </a:r>
            <a:r>
              <a:rPr lang="ar-AE" b="1" spc="60" dirty="0">
                <a:latin typeface="Open Sans"/>
                <a:ea typeface="Open Sans"/>
                <a:cs typeface="Open Sans"/>
              </a:rPr>
              <a:t>القدرة على </a:t>
            </a:r>
            <a:r>
              <a:rPr lang="ar-LB" b="1" spc="60" dirty="0">
                <a:latin typeface="Open Sans"/>
                <a:ea typeface="Open Sans"/>
                <a:cs typeface="Open Sans"/>
              </a:rPr>
              <a:t>التأقلم</a:t>
            </a:r>
            <a:r>
              <a:rPr lang="ar-AE" b="1" spc="60" dirty="0">
                <a:latin typeface="Open Sans"/>
                <a:ea typeface="Open Sans"/>
                <a:cs typeface="Open Sans"/>
              </a:rPr>
              <a:t> </a:t>
            </a:r>
            <a:r>
              <a:rPr lang="ar-AE" spc="60" dirty="0">
                <a:latin typeface="Open Sans"/>
                <a:ea typeface="Open Sans"/>
                <a:cs typeface="Open Sans"/>
              </a:rPr>
              <a:t>الاقتصادي </a:t>
            </a:r>
            <a:r>
              <a:rPr lang="ar-LB" spc="60" dirty="0">
                <a:latin typeface="Open Sans"/>
                <a:ea typeface="Open Sans"/>
                <a:cs typeface="Open Sans"/>
              </a:rPr>
              <a:t>و</a:t>
            </a:r>
            <a:r>
              <a:rPr lang="ar-SY" spc="60" dirty="0">
                <a:latin typeface="Open Sans"/>
                <a:ea typeface="Open Sans"/>
                <a:cs typeface="Open Sans"/>
              </a:rPr>
              <a:t>استراتيجيات التأقلم </a:t>
            </a:r>
            <a:r>
              <a:rPr lang="ar-AE" spc="60" dirty="0">
                <a:latin typeface="Open Sans"/>
                <a:ea typeface="Open Sans"/>
                <a:cs typeface="Open Sans"/>
              </a:rPr>
              <a:t>مع سبل </a:t>
            </a:r>
            <a:r>
              <a:rPr lang="ar-LB" spc="60" dirty="0">
                <a:latin typeface="Open Sans"/>
                <a:ea typeface="Open Sans"/>
                <a:cs typeface="Open Sans"/>
              </a:rPr>
              <a:t>العيش</a:t>
            </a:r>
            <a:r>
              <a:rPr lang="ar-AE" spc="60" dirty="0">
                <a:latin typeface="Open Sans"/>
                <a:ea typeface="Open Sans"/>
                <a:cs typeface="Open Sans"/>
              </a:rPr>
              <a:t>.</a:t>
            </a:r>
            <a:endParaRPr lang="en-US"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9435" y="514439"/>
            <a:ext cx="11052002" cy="662558"/>
          </a:xfrm>
        </p:spPr>
        <p:txBody>
          <a:bodyPr anchor="t" anchorCtr="0"/>
          <a:lstStyle/>
          <a:p>
            <a:pPr algn="r" rtl="1"/>
            <a:r>
              <a:rPr lang="ar-LB" sz="3600" kern="1400" spc="230" dirty="0">
                <a:solidFill>
                  <a:schemeClr val="tx1"/>
                </a:solidFill>
                <a:latin typeface="HALDEN SOLID" pitchFamily="2" charset="0"/>
              </a:rPr>
              <a:t>ما هو تعريف </a:t>
            </a:r>
            <a:r>
              <a:rPr lang="en-US" sz="3600" kern="1400" spc="230" dirty="0">
                <a:solidFill>
                  <a:schemeClr val="tx1"/>
                </a:solidFill>
                <a:latin typeface="HALDEN SOLID" pitchFamily="2" charset="0"/>
              </a:rPr>
              <a:t>CARI</a:t>
            </a:r>
            <a:r>
              <a:rPr lang="ar-LB" sz="3600" kern="1400" spc="230" dirty="0">
                <a:solidFill>
                  <a:schemeClr val="tx1"/>
                </a:solidFill>
                <a:latin typeface="HALDEN SOLID" pitchFamily="2" charset="0"/>
              </a:rPr>
              <a:t>؟</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27973571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24938" y="199714"/>
            <a:ext cx="10542124" cy="1152000"/>
          </a:xfrm>
        </p:spPr>
        <p:txBody>
          <a:bodyPr anchor="ctr" anchorCtr="0">
            <a:normAutofit/>
          </a:bodyPr>
          <a:lstStyle/>
          <a:p>
            <a:pPr algn="r" rtl="1"/>
            <a:r>
              <a:rPr lang="ar-LB" sz="3200" b="0" kern="1400" spc="230" dirty="0">
                <a:solidFill>
                  <a:schemeClr val="tx1"/>
                </a:solidFill>
                <a:latin typeface="HALDEN SOLID" pitchFamily="2" charset="0"/>
              </a:rPr>
              <a:t>عرض البيانات والخرائط في </a:t>
            </a:r>
            <a:r>
              <a:rPr lang="en-US" sz="3200" b="0" kern="1400" spc="230" dirty="0">
                <a:solidFill>
                  <a:schemeClr val="tx1"/>
                </a:solidFill>
                <a:latin typeface="HALDEN SOLID" pitchFamily="2" charset="0"/>
              </a:rPr>
              <a:t>CARI</a:t>
            </a:r>
            <a:endParaRPr lang="en-GB" sz="3200" b="0" kern="1400" spc="230" dirty="0">
              <a:solidFill>
                <a:schemeClr val="tx1"/>
              </a:solidFill>
              <a:latin typeface="HALDEN SOLID" pitchFamily="2" charset="0"/>
            </a:endParaRPr>
          </a:p>
        </p:txBody>
      </p:sp>
      <p:pic>
        <p:nvPicPr>
          <p:cNvPr id="3" name="Picture 2">
            <a:extLst>
              <a:ext uri="{FF2B5EF4-FFF2-40B4-BE49-F238E27FC236}">
                <a16:creationId xmlns:a16="http://schemas.microsoft.com/office/drawing/2014/main" id="{94623043-AD08-B745-B415-16D38D2CC280}"/>
              </a:ext>
            </a:extLst>
          </p:cNvPr>
          <p:cNvPicPr>
            <a:picLocks noChangeAspect="1"/>
          </p:cNvPicPr>
          <p:nvPr/>
        </p:nvPicPr>
        <p:blipFill rotWithShape="1">
          <a:blip r:embed="rId3"/>
          <a:srcRect t="3652"/>
          <a:stretch/>
        </p:blipFill>
        <p:spPr>
          <a:xfrm>
            <a:off x="606206" y="1272654"/>
            <a:ext cx="4029294" cy="5336290"/>
          </a:xfrm>
          <a:prstGeom prst="rect">
            <a:avLst/>
          </a:prstGeom>
          <a:noFill/>
          <a:ln w="3175">
            <a:solidFill>
              <a:schemeClr val="tx1"/>
            </a:solidFill>
          </a:ln>
        </p:spPr>
      </p:pic>
      <p:sp>
        <p:nvSpPr>
          <p:cNvPr id="6" name="TextBox 5">
            <a:extLst>
              <a:ext uri="{FF2B5EF4-FFF2-40B4-BE49-F238E27FC236}">
                <a16:creationId xmlns:a16="http://schemas.microsoft.com/office/drawing/2014/main" id="{2B8C6D49-15FC-1977-4F65-FFBBEB1A94C2}"/>
              </a:ext>
            </a:extLst>
          </p:cNvPr>
          <p:cNvSpPr txBox="1"/>
          <p:nvPr/>
        </p:nvSpPr>
        <p:spPr>
          <a:xfrm>
            <a:off x="4954881" y="1428658"/>
            <a:ext cx="6412181" cy="1815882"/>
          </a:xfrm>
          <a:prstGeom prst="rect">
            <a:avLst/>
          </a:prstGeom>
          <a:noFill/>
        </p:spPr>
        <p:txBody>
          <a:bodyPr wrap="square" rtlCol="1">
            <a:spAutoFit/>
          </a:bodyPr>
          <a:lstStyle/>
          <a:p>
            <a:pPr algn="r" rtl="1"/>
            <a:r>
              <a:rPr lang="ar-LB" sz="1600" dirty="0">
                <a:latin typeface="Open Sans" panose="020B0606030504020204" pitchFamily="34" charset="0"/>
                <a:ea typeface="Open Sans" panose="020B0606030504020204" pitchFamily="34" charset="0"/>
                <a:cs typeface="Open Sans" panose="020B0606030504020204" pitchFamily="34" charset="0"/>
              </a:rPr>
              <a:t>المنطقة مصنفة إلى أربع فئات من الأمن الغذائي بناءً على انتشار مؤشر الأمن الغذائي </a:t>
            </a:r>
            <a:r>
              <a:rPr lang="en-US" sz="1600" dirty="0">
                <a:latin typeface="Open Sans" panose="020B0606030504020204" pitchFamily="34" charset="0"/>
                <a:ea typeface="Open Sans" panose="020B0606030504020204" pitchFamily="34" charset="0"/>
                <a:cs typeface="Open Sans" panose="020B0606030504020204" pitchFamily="34" charset="0"/>
              </a:rPr>
              <a:t> CARI</a:t>
            </a:r>
            <a:r>
              <a:rPr lang="ar-LB" sz="1600" dirty="0">
                <a:latin typeface="Open Sans" panose="020B0606030504020204" pitchFamily="34" charset="0"/>
                <a:ea typeface="Open Sans" panose="020B0606030504020204" pitchFamily="34" charset="0"/>
                <a:cs typeface="Open Sans" panose="020B0606030504020204" pitchFamily="34" charset="0"/>
              </a:rPr>
              <a:t>في المنطقة. سيتم استخدام حالة الأمن الغذائي لأكثر 25٪ من الأسر المعيشية غير الآمنين غذائيًا لتصنيف كل منطقة.</a:t>
            </a:r>
          </a:p>
          <a:p>
            <a:pPr algn="r" rtl="1"/>
            <a:endParaRPr lang="ar-LB" sz="1600" dirty="0">
              <a:latin typeface="Open Sans" panose="020B0606030504020204" pitchFamily="34" charset="0"/>
              <a:ea typeface="Open Sans" panose="020B0606030504020204" pitchFamily="34" charset="0"/>
              <a:cs typeface="Open Sans" panose="020B0606030504020204" pitchFamily="34" charset="0"/>
            </a:endParaRPr>
          </a:p>
          <a:p>
            <a:pPr algn="r" rtl="1"/>
            <a:r>
              <a:rPr lang="ar-LB" sz="1600" dirty="0">
                <a:latin typeface="Open Sans" panose="020B0606030504020204" pitchFamily="34" charset="0"/>
                <a:ea typeface="Open Sans" panose="020B0606030504020204" pitchFamily="34" charset="0"/>
                <a:cs typeface="Open Sans" panose="020B0606030504020204" pitchFamily="34" charset="0"/>
              </a:rPr>
              <a:t>ثم، يتم إنشاء طبقة ثانية من معلومات الأمن الغذائي وتطبيقها على الخريطة الخلفية. يتم تقديم انتشار طبقة الأمن الغذائي على شكل مخططات دائرية، لتصوير تصنيفات الأمن الغذائي الأربعة لكل تقسيم إداري.</a:t>
            </a:r>
            <a:endParaRPr lang="ar-SY" sz="1600" dirty="0">
              <a:latin typeface="Open Sans" panose="020B0606030504020204" pitchFamily="34" charset="0"/>
              <a:ea typeface="Open Sans" panose="020B0606030504020204" pitchFamily="34" charset="0"/>
            </a:endParaRPr>
          </a:p>
        </p:txBody>
      </p:sp>
      <p:graphicFrame>
        <p:nvGraphicFramePr>
          <p:cNvPr id="2" name="Table 4">
            <a:extLst>
              <a:ext uri="{FF2B5EF4-FFF2-40B4-BE49-F238E27FC236}">
                <a16:creationId xmlns:a16="http://schemas.microsoft.com/office/drawing/2014/main" id="{95F40969-8D64-AB0F-12C7-DD36365C6FEF}"/>
              </a:ext>
            </a:extLst>
          </p:cNvPr>
          <p:cNvGraphicFramePr>
            <a:graphicFrameLocks noGrp="1"/>
          </p:cNvGraphicFramePr>
          <p:nvPr>
            <p:extLst>
              <p:ext uri="{D42A27DB-BD31-4B8C-83A1-F6EECF244321}">
                <p14:modId xmlns:p14="http://schemas.microsoft.com/office/powerpoint/2010/main" val="2508054353"/>
              </p:ext>
            </p:extLst>
          </p:nvPr>
        </p:nvGraphicFramePr>
        <p:xfrm>
          <a:off x="4851134" y="4137092"/>
          <a:ext cx="6939814" cy="2261391"/>
        </p:xfrm>
        <a:graphic>
          <a:graphicData uri="http://schemas.openxmlformats.org/drawingml/2006/table">
            <a:tbl>
              <a:tblPr firstRow="1" bandRow="1">
                <a:tableStyleId>{5C22544A-7EE6-4342-B048-85BDC9FD1C3A}</a:tableStyleId>
              </a:tblPr>
              <a:tblGrid>
                <a:gridCol w="4795387">
                  <a:extLst>
                    <a:ext uri="{9D8B030D-6E8A-4147-A177-3AD203B41FA5}">
                      <a16:colId xmlns:a16="http://schemas.microsoft.com/office/drawing/2014/main" val="4223273434"/>
                    </a:ext>
                  </a:extLst>
                </a:gridCol>
                <a:gridCol w="2144427">
                  <a:extLst>
                    <a:ext uri="{9D8B030D-6E8A-4147-A177-3AD203B41FA5}">
                      <a16:colId xmlns:a16="http://schemas.microsoft.com/office/drawing/2014/main" val="536929797"/>
                    </a:ext>
                  </a:extLst>
                </a:gridCol>
              </a:tblGrid>
              <a:tr h="353130">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تصنيف المنطقة</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L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رمز اللون </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RGB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4020163"/>
                  </a:ext>
                </a:extLst>
              </a:tr>
              <a:tr h="617977">
                <a:tc>
                  <a:txBody>
                    <a:bodyPr/>
                    <a:lstStyle/>
                    <a:p>
                      <a:pPr algn="ctr" rtl="1"/>
                      <a:r>
                        <a:rPr lang="ar-LB"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اكتر من 75% من الأسر المعيشية في المنطقة أمنين غذائياً</a:t>
                      </a:r>
                      <a:endParaRPr lang="fr-FR"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D4"/>
                    </a:solidFill>
                  </a:tcPr>
                </a:tc>
                <a:tc>
                  <a:txBody>
                    <a:bodyPr/>
                    <a:lstStyle/>
                    <a:p>
                      <a:pPr algn="ctr" rtl="1"/>
                      <a:r>
                        <a:rPr lang="en-GB"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255, 255, 212</a:t>
                      </a:r>
                      <a:endParaRPr lang="fr-FR"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D4"/>
                    </a:solidFill>
                  </a:tcPr>
                </a:tc>
                <a:extLst>
                  <a:ext uri="{0D108BD9-81ED-4DB2-BD59-A6C34878D82A}">
                    <a16:rowId xmlns:a16="http://schemas.microsoft.com/office/drawing/2014/main" val="2172700283"/>
                  </a:ext>
                </a:extLst>
              </a:tr>
              <a:tr h="584024">
                <a:tc>
                  <a:txBody>
                    <a:bodyPr/>
                    <a:lstStyle/>
                    <a:p>
                      <a:pPr algn="ctr" rtl="1"/>
                      <a:r>
                        <a:rPr lang="ar-LB"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أكثر من 25% من الأسر المعيشية في المنطقة أمنين غذائياً بشكل هش, أو غير أمنين غذائياً بشكل معتدل أو شديد</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52"/>
                    </a:solidFill>
                  </a:tcPr>
                </a:tc>
                <a:tc>
                  <a:txBody>
                    <a:bodyPr/>
                    <a:lstStyle/>
                    <a:p>
                      <a:pPr algn="ctr" rtl="1"/>
                      <a:r>
                        <a:rPr lang="en-GB"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255, 255, 82</a:t>
                      </a:r>
                      <a:endParaRPr lang="fr-FR"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52"/>
                    </a:solidFill>
                  </a:tcPr>
                </a:tc>
                <a:extLst>
                  <a:ext uri="{0D108BD9-81ED-4DB2-BD59-A6C34878D82A}">
                    <a16:rowId xmlns:a16="http://schemas.microsoft.com/office/drawing/2014/main" val="3134665975"/>
                  </a:ext>
                </a:extLst>
              </a:tr>
              <a:tr h="353130">
                <a:tc>
                  <a:txBody>
                    <a:bodyPr/>
                    <a:lstStyle/>
                    <a:p>
                      <a:pPr algn="ctr" rtl="1"/>
                      <a:r>
                        <a:rPr lang="ar-LB"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غير أمنين غذائياً بشكل معتدل</a:t>
                      </a:r>
                      <a:endParaRPr lang="fr-FR" sz="1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5CC02"/>
                    </a:solidFill>
                  </a:tcPr>
                </a:tc>
                <a:tc>
                  <a:txBody>
                    <a:bodyPr/>
                    <a:lstStyle/>
                    <a:p>
                      <a:pPr algn="ctr" rtl="1"/>
                      <a:r>
                        <a:rPr lang="en-G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245, 204, 2 </a:t>
                      </a:r>
                      <a:endParaRPr lang="fr-FR" sz="1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5CC02"/>
                    </a:solidFill>
                  </a:tcPr>
                </a:tc>
                <a:extLst>
                  <a:ext uri="{0D108BD9-81ED-4DB2-BD59-A6C34878D82A}">
                    <a16:rowId xmlns:a16="http://schemas.microsoft.com/office/drawing/2014/main" val="1067270146"/>
                  </a:ext>
                </a:extLst>
              </a:tr>
              <a:tr h="353130">
                <a:tc>
                  <a:txBody>
                    <a:bodyPr/>
                    <a:lstStyle/>
                    <a:p>
                      <a:pPr algn="ctr" rtl="1"/>
                      <a:r>
                        <a:rPr lang="ar-LB"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غير أمنين غذائياً بشكل شديد</a:t>
                      </a:r>
                      <a:endParaRPr lang="fr-FR" sz="1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7A600"/>
                    </a:solidFill>
                  </a:tcPr>
                </a:tc>
                <a:tc>
                  <a:txBody>
                    <a:bodyPr/>
                    <a:lstStyle/>
                    <a:p>
                      <a:pPr algn="ctr" rtl="1"/>
                      <a:r>
                        <a:rPr lang="en-G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199, 166, 0</a:t>
                      </a:r>
                      <a:endParaRPr lang="fr-FR" sz="1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7A600"/>
                    </a:solidFill>
                  </a:tcPr>
                </a:tc>
                <a:extLst>
                  <a:ext uri="{0D108BD9-81ED-4DB2-BD59-A6C34878D82A}">
                    <a16:rowId xmlns:a16="http://schemas.microsoft.com/office/drawing/2014/main" val="3160055105"/>
                  </a:ext>
                </a:extLst>
              </a:tr>
            </a:tbl>
          </a:graphicData>
        </a:graphic>
      </p:graphicFrame>
      <p:sp>
        <p:nvSpPr>
          <p:cNvPr id="4" name="TextBox 3">
            <a:extLst>
              <a:ext uri="{FF2B5EF4-FFF2-40B4-BE49-F238E27FC236}">
                <a16:creationId xmlns:a16="http://schemas.microsoft.com/office/drawing/2014/main" id="{A97964C9-F36E-583D-22CF-865277DA4AF8}"/>
              </a:ext>
            </a:extLst>
          </p:cNvPr>
          <p:cNvSpPr txBox="1"/>
          <p:nvPr/>
        </p:nvSpPr>
        <p:spPr>
          <a:xfrm>
            <a:off x="667829" y="1272654"/>
            <a:ext cx="3906048" cy="584775"/>
          </a:xfrm>
          <a:prstGeom prst="rect">
            <a:avLst/>
          </a:prstGeom>
          <a:solidFill>
            <a:srgbClr val="FFFFFF"/>
          </a:solidFill>
        </p:spPr>
        <p:txBody>
          <a:bodyPr wrap="square" rtlCol="0">
            <a:spAutoFit/>
          </a:bodyPr>
          <a:lstStyle/>
          <a:p>
            <a:pPr algn="r" rtl="1"/>
            <a:r>
              <a:rPr lang="ar-L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خريطة</a:t>
            </a: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CARI </a:t>
            </a:r>
            <a:r>
              <a:rPr lang="ar-L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تدمج بين انتشار الأمن الغذائي وتصنيف المناطق</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68627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620917" y="493420"/>
            <a:ext cx="10542124" cy="1152000"/>
          </a:xfrm>
        </p:spPr>
        <p:txBody>
          <a:bodyPr anchor="ctr" anchorCtr="0">
            <a:normAutofit/>
          </a:bodyPr>
          <a:lstStyle/>
          <a:p>
            <a:pPr algn="r" rtl="1"/>
            <a:r>
              <a:rPr lang="ar-LB" sz="3200" kern="1400" spc="230" dirty="0">
                <a:solidFill>
                  <a:schemeClr val="tx1"/>
                </a:solidFill>
                <a:latin typeface="HALDEN SOLID" pitchFamily="2" charset="0"/>
              </a:rPr>
              <a:t>مثال عن تقرير </a:t>
            </a:r>
            <a:r>
              <a:rPr lang="en-US" sz="3200" kern="1400" spc="230" dirty="0">
                <a:solidFill>
                  <a:schemeClr val="tx1"/>
                </a:solidFill>
                <a:latin typeface="HALDEN SOLID" pitchFamily="2" charset="0"/>
              </a:rPr>
              <a:t>CARI</a:t>
            </a:r>
            <a:endParaRPr lang="en-GB" sz="3200" kern="1400" spc="230" dirty="0">
              <a:solidFill>
                <a:schemeClr val="tx1"/>
              </a:solidFill>
              <a:latin typeface="HALDEN SOLID" pitchFamily="2" charset="0"/>
            </a:endParaRPr>
          </a:p>
        </p:txBody>
      </p:sp>
      <p:pic>
        <p:nvPicPr>
          <p:cNvPr id="4" name="Picture 3">
            <a:extLst>
              <a:ext uri="{FF2B5EF4-FFF2-40B4-BE49-F238E27FC236}">
                <a16:creationId xmlns:a16="http://schemas.microsoft.com/office/drawing/2014/main" id="{C4D5210D-C486-EBCB-ACFD-97DC6C51EB91}"/>
              </a:ext>
            </a:extLst>
          </p:cNvPr>
          <p:cNvPicPr>
            <a:picLocks noChangeAspect="1"/>
          </p:cNvPicPr>
          <p:nvPr/>
        </p:nvPicPr>
        <p:blipFill rotWithShape="1">
          <a:blip r:embed="rId3"/>
          <a:srcRect l="14081" r="7884"/>
          <a:stretch/>
        </p:blipFill>
        <p:spPr>
          <a:xfrm>
            <a:off x="4913747" y="1645420"/>
            <a:ext cx="6964217" cy="4399762"/>
          </a:xfrm>
          <a:prstGeom prst="rect">
            <a:avLst/>
          </a:prstGeom>
        </p:spPr>
      </p:pic>
      <p:sp>
        <p:nvSpPr>
          <p:cNvPr id="2" name="TextBox 1">
            <a:extLst>
              <a:ext uri="{FF2B5EF4-FFF2-40B4-BE49-F238E27FC236}">
                <a16:creationId xmlns:a16="http://schemas.microsoft.com/office/drawing/2014/main" id="{26E2B29E-34F3-469B-3122-8E0B44E57BFA}"/>
              </a:ext>
            </a:extLst>
          </p:cNvPr>
          <p:cNvSpPr txBox="1"/>
          <p:nvPr/>
        </p:nvSpPr>
        <p:spPr>
          <a:xfrm>
            <a:off x="620917" y="1520147"/>
            <a:ext cx="4292829" cy="2862322"/>
          </a:xfrm>
          <a:prstGeom prst="rect">
            <a:avLst/>
          </a:prstGeom>
          <a:noFill/>
        </p:spPr>
        <p:txBody>
          <a:bodyPr wrap="square" rtlCol="1">
            <a:spAutoFit/>
          </a:bodyPr>
          <a:lstStyle/>
          <a:p>
            <a:pPr algn="r"/>
            <a:r>
              <a:rPr lang="ar-LB" sz="1200" dirty="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تختلف تقديرات الأمن الغذائي بين المناطق وبين مجموعات الأسر. وُجد أن المناطق في الأجزاء الشرقية والجنوبية من البلاد لديها أعلى مستويات متوقعة من انعدام الأمن الغذائي، حيث يُعد نصف الأسر تقريبًا غير آمنة غذائيًا (انظر الخريطة 1). تبرز منطقة لوهانسك كالأكثر سوءًا من حيث الأمن الغذائي. هذه الأوبلاست تواجه أيضًا تحديات كبيرة في الوصول إلى الخدمات، مما قد يلعب دورًا كبيرًا في وضع الأمن الغذائي.</a:t>
            </a:r>
          </a:p>
          <a:p>
            <a:pPr algn="r"/>
            <a:endParaRPr lang="ar-LB" sz="1200" dirty="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algn="r" rtl="1"/>
            <a:r>
              <a:rPr lang="ar-LB" sz="1200" dirty="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تظهر المقارنات بين النازحين داخليًا والمقيمين مستوى أعلى من انعدام الأمن الغذائي بين النازحين داخليًا (54%)، مقارنة بالمقيمين (23%). النازحون داخليًا في الشرق والجنوب هم الأكثر انعدامًا للأمن الغذائي. في الشرق، 62% من النازحين داخليًا يعانون من انعدام الأمن الغذائي (14% شديد و48% معتدل)، بينما هذه النسبة 59% في الجنوب (8% شديد و51% معتدل). بالإضافة إلى ذلك، أظهرت النتائج أن الأسر المنفصلة لديها مستوى أعلى من انعدام الأمن الغذائي مقارنةً بالأسر غير المنفصلة. في المتوسط، يعد واحد من كل اثنين من الأسر المنفصلة غير آمن غذائيًا مقارنةً بواحد من كل أربعة أسر غير منفصلة.</a:t>
            </a:r>
            <a:endParaRPr lang="ar-SY" sz="1200" b="1" dirty="0">
              <a:solidFill>
                <a:schemeClr val="accent5">
                  <a:lumMod val="10000"/>
                </a:schemeClr>
              </a:solidFill>
              <a:latin typeface="Open Sans" panose="020B0606030504020204" pitchFamily="34" charset="0"/>
              <a:ea typeface="Open Sans" panose="020B0606030504020204" pitchFamily="34" charset="0"/>
            </a:endParaRPr>
          </a:p>
        </p:txBody>
      </p:sp>
      <p:sp>
        <p:nvSpPr>
          <p:cNvPr id="3" name="TextBox 2">
            <a:extLst>
              <a:ext uri="{FF2B5EF4-FFF2-40B4-BE49-F238E27FC236}">
                <a16:creationId xmlns:a16="http://schemas.microsoft.com/office/drawing/2014/main" id="{4ED4F76D-DC2E-BA8A-3152-A0DE85D62A9A}"/>
              </a:ext>
            </a:extLst>
          </p:cNvPr>
          <p:cNvSpPr txBox="1"/>
          <p:nvPr/>
        </p:nvSpPr>
        <p:spPr>
          <a:xfrm>
            <a:off x="5270643" y="5800405"/>
            <a:ext cx="6001703" cy="276999"/>
          </a:xfrm>
          <a:prstGeom prst="rect">
            <a:avLst/>
          </a:prstGeom>
          <a:solidFill>
            <a:srgbClr val="FFFFFF"/>
          </a:solidFill>
        </p:spPr>
        <p:txBody>
          <a:bodyPr wrap="square" rtlCol="0">
            <a:spAutoFit/>
          </a:bodyPr>
          <a:lstStyle/>
          <a:p>
            <a:pPr algn="r" rtl="1"/>
            <a:r>
              <a:rPr lang="ar-L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الخريطة 1: نسبة الأسر المعيشية غير الآمنين غذائيًا (معتدل + شديد) حسب المنطقة</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4652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مثال عن تقرير </a:t>
            </a:r>
            <a:r>
              <a:rPr lang="en-US" sz="3600" kern="1400" spc="230" dirty="0">
                <a:solidFill>
                  <a:schemeClr val="tx1"/>
                </a:solidFill>
                <a:latin typeface="HALDEN SOLID" pitchFamily="2" charset="0"/>
              </a:rPr>
              <a:t>CARI</a:t>
            </a:r>
            <a:endParaRPr lang="en-GB" sz="3600" b="0" kern="1400" spc="230" dirty="0">
              <a:solidFill>
                <a:schemeClr val="tx1"/>
              </a:solidFill>
              <a:latin typeface="HALDEN SOLID" pitchFamily="2" charset="0"/>
            </a:endParaRPr>
          </a:p>
        </p:txBody>
      </p:sp>
      <p:sp>
        <p:nvSpPr>
          <p:cNvPr id="3" name="TextBox 2">
            <a:extLst>
              <a:ext uri="{FF2B5EF4-FFF2-40B4-BE49-F238E27FC236}">
                <a16:creationId xmlns:a16="http://schemas.microsoft.com/office/drawing/2014/main" id="{81A1FCD3-C026-556A-DCB3-9D9A9CEBB64F}"/>
              </a:ext>
            </a:extLst>
          </p:cNvPr>
          <p:cNvSpPr txBox="1"/>
          <p:nvPr/>
        </p:nvSpPr>
        <p:spPr>
          <a:xfrm>
            <a:off x="924020" y="1454829"/>
            <a:ext cx="10638324" cy="646331"/>
          </a:xfrm>
          <a:prstGeom prst="rect">
            <a:avLst/>
          </a:prstGeom>
          <a:noFill/>
        </p:spPr>
        <p:txBody>
          <a:bodyPr wrap="square">
            <a:spAutoFit/>
          </a:bodyPr>
          <a:lstStyle/>
          <a:p>
            <a:pPr algn="r" rtl="1">
              <a:defRPr sz="1000" b="0" i="0" u="none" strike="noStrike" kern="1200" spc="0" baseline="0">
                <a:solidFill>
                  <a:sysClr val="windowText" lastClr="000000">
                    <a:lumMod val="65000"/>
                    <a:lumOff val="35000"/>
                  </a:sysClr>
                </a:solidFill>
                <a:latin typeface="Open Sans" panose="020B0606030504020204" pitchFamily="34" charset="0"/>
                <a:ea typeface="Open Sans" panose="020B0606030504020204" pitchFamily="34" charset="0"/>
                <a:cs typeface="Open Sans" panose="020B0606030504020204" pitchFamily="34" charset="0"/>
              </a:defRPr>
            </a:pPr>
            <a:r>
              <a:rPr lang="ar-LB" sz="1800" dirty="0"/>
              <a:t>يوضح الرسم البياني أدناه الأمن الغذائي حسب حالة النزوح والانفصال. تُظهر الأسر التي تكون نازحة ومنفصلة في نفس الوقت أعلى مستويات انعدام الأمن الغذائي (56%).</a:t>
            </a:r>
            <a:endParaRPr lang="en-GB" sz="1800" dirty="0"/>
          </a:p>
        </p:txBody>
      </p:sp>
      <p:pic>
        <p:nvPicPr>
          <p:cNvPr id="4" name="Picture 3">
            <a:extLst>
              <a:ext uri="{FF2B5EF4-FFF2-40B4-BE49-F238E27FC236}">
                <a16:creationId xmlns:a16="http://schemas.microsoft.com/office/drawing/2014/main" id="{EE002235-06B8-B0C7-67A1-EC322B9994D2}"/>
              </a:ext>
            </a:extLst>
          </p:cNvPr>
          <p:cNvPicPr>
            <a:picLocks noChangeAspect="1"/>
          </p:cNvPicPr>
          <p:nvPr/>
        </p:nvPicPr>
        <p:blipFill>
          <a:blip r:embed="rId3"/>
          <a:stretch>
            <a:fillRect/>
          </a:stretch>
        </p:blipFill>
        <p:spPr>
          <a:xfrm>
            <a:off x="2393885" y="2096495"/>
            <a:ext cx="7404230" cy="3912995"/>
          </a:xfrm>
          <a:prstGeom prst="rect">
            <a:avLst/>
          </a:prstGeom>
        </p:spPr>
      </p:pic>
    </p:spTree>
    <p:extLst>
      <p:ext uri="{BB962C8B-B14F-4D97-AF65-F5344CB8AC3E}">
        <p14:creationId xmlns:p14="http://schemas.microsoft.com/office/powerpoint/2010/main" val="795692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092200" y="3069787"/>
            <a:ext cx="8785600" cy="718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4400" kern="1400" spc="230" dirty="0">
                <a:solidFill>
                  <a:srgbClr val="FFFFFE"/>
                </a:solidFill>
                <a:latin typeface="Open Sans" pitchFamily="2" charset="0"/>
                <a:ea typeface="Open Sans" pitchFamily="2" charset="0"/>
                <a:cs typeface="Open Sans" pitchFamily="2" charset="0"/>
              </a:rPr>
              <a:t>التقرير</a:t>
            </a:r>
            <a:r>
              <a:rPr lang="it-IT" sz="4400" dirty="0">
                <a:solidFill>
                  <a:srgbClr val="FFFFFE"/>
                </a:solidFill>
                <a:latin typeface="Open Sans" pitchFamily="2" charset="0"/>
                <a:ea typeface="Open Sans" pitchFamily="2" charset="0"/>
                <a:cs typeface="Open Sans" pitchFamily="2" charset="0"/>
              </a:rPr>
              <a:t> </a:t>
            </a:r>
            <a:endParaRPr lang="en-GB" sz="4400" dirty="0">
              <a:solidFill>
                <a:srgbClr val="FFFFFE"/>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365489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dirty="0">
                <a:solidFill>
                  <a:srgbClr val="FFFFFE"/>
                </a:solidFill>
                <a:latin typeface="HALDEN SOLID" pitchFamily="2" charset="0"/>
                <a:ea typeface="Open Sans Extrabold" panose="020B0606030504020204" pitchFamily="34" charset="0"/>
                <a:cs typeface="Open Sans Extrabold" panose="020B0606030504020204" pitchFamily="34" charset="0"/>
              </a:rPr>
              <a:t>الموارد المتاحة</a:t>
            </a:r>
            <a:endParaRPr lang="en-GB"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405719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DDD417CA-04ED-DA85-5B3F-43090D88E122}"/>
              </a:ext>
            </a:extLst>
          </p:cNvPr>
          <p:cNvPicPr>
            <a:picLocks noChangeAspect="1"/>
          </p:cNvPicPr>
          <p:nvPr/>
        </p:nvPicPr>
        <p:blipFill rotWithShape="1">
          <a:blip r:embed="rId3"/>
          <a:srcRect l="26592" t="17663" r="42727" b="5801"/>
          <a:stretch/>
        </p:blipFill>
        <p:spPr>
          <a:xfrm>
            <a:off x="1505800" y="340675"/>
            <a:ext cx="3853851" cy="5407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8DCD396E-9F37-45DC-C73F-D748AA5417B4}"/>
              </a:ext>
            </a:extLst>
          </p:cNvPr>
          <p:cNvSpPr txBox="1"/>
          <p:nvPr/>
        </p:nvSpPr>
        <p:spPr>
          <a:xfrm>
            <a:off x="5629275" y="1703443"/>
            <a:ext cx="6381750" cy="4154984"/>
          </a:xfrm>
          <a:prstGeom prst="rect">
            <a:avLst/>
          </a:prstGeom>
          <a:noFill/>
        </p:spPr>
        <p:txBody>
          <a:bodyPr wrap="square">
            <a:spAutoFit/>
          </a:bodyPr>
          <a:lstStyle/>
          <a:p>
            <a:pPr algn="r" rtl="1"/>
            <a:r>
              <a:rPr lang="ar-LB" dirty="0">
                <a:latin typeface="Open Sans" panose="020B0606030504020204" pitchFamily="34" charset="0"/>
                <a:ea typeface="Open Sans" panose="020B0606030504020204" pitchFamily="34" charset="0"/>
                <a:cs typeface="Open Sans" panose="020B0606030504020204" pitchFamily="34" charset="0"/>
              </a:rPr>
              <a:t>لمزيد من المعلومات يُرجى التوجه </a:t>
            </a:r>
            <a:r>
              <a:rPr lang="ar-LB">
                <a:latin typeface="Open Sans" panose="020B0606030504020204" pitchFamily="34" charset="0"/>
                <a:ea typeface="Open Sans" panose="020B0606030504020204" pitchFamily="34" charset="0"/>
                <a:cs typeface="Open Sans" panose="020B0606030504020204" pitchFamily="34" charset="0"/>
              </a:rPr>
              <a:t>الى </a:t>
            </a:r>
            <a:r>
              <a:rPr lang="ar-LB" b="1" i="1">
                <a:latin typeface="Open Sans" panose="020B0606030504020204" pitchFamily="34" charset="0"/>
                <a:ea typeface="Open Sans" panose="020B0606030504020204" pitchFamily="34" charset="0"/>
                <a:hlinkClick r:id="rId4">
                  <a:extLst>
                    <a:ext uri="{A12FA001-AC4F-418D-AE19-62706E023703}">
                      <ahyp:hlinkClr xmlns:ahyp="http://schemas.microsoft.com/office/drawing/2018/hyperlinkcolor" val="tx"/>
                    </a:ext>
                  </a:extLst>
                </a:hlinkClick>
              </a:rPr>
              <a:t>مذكرة </a:t>
            </a:r>
            <a:r>
              <a:rPr lang="ar-LB" b="1" i="1" dirty="0">
                <a:latin typeface="Open Sans" panose="020B0606030504020204" pitchFamily="34" charset="0"/>
                <a:ea typeface="Open Sans" panose="020B0606030504020204" pitchFamily="34" charset="0"/>
                <a:hlinkClick r:id="rId4">
                  <a:extLst>
                    <a:ext uri="{A12FA001-AC4F-418D-AE19-62706E023703}">
                      <ahyp:hlinkClr xmlns:ahyp="http://schemas.microsoft.com/office/drawing/2018/hyperlinkcolor" val="tx"/>
                    </a:ext>
                  </a:extLst>
                </a:hlinkClick>
              </a:rPr>
              <a:t>التوجيه الخاصة ب </a:t>
            </a:r>
            <a:r>
              <a:rPr lang="en-US" b="1" i="1"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CARI</a:t>
            </a:r>
            <a:endParaRPr lang="en-US" b="1" i="1" dirty="0">
              <a:latin typeface="Open Sans" panose="020B0606030504020204" pitchFamily="34" charset="0"/>
              <a:ea typeface="Open Sans" panose="020B0606030504020204" pitchFamily="34" charset="0"/>
              <a:cs typeface="Open Sans" panose="020B0606030504020204" pitchFamily="34" charset="0"/>
            </a:endParaRPr>
          </a:p>
          <a:p>
            <a:pPr algn="r" rtl="1"/>
            <a:r>
              <a:rPr lang="ar-LB" dirty="0">
                <a:latin typeface="Open Sans" panose="020B0606030504020204" pitchFamily="34" charset="0"/>
                <a:ea typeface="Open Sans" panose="020B0606030504020204" pitchFamily="34" charset="0"/>
                <a:cs typeface="Open Sans" panose="020B0606030504020204" pitchFamily="34" charset="0"/>
              </a:rPr>
              <a:t>والى الصفحات التالية:</a:t>
            </a:r>
          </a:p>
          <a:p>
            <a:pPr algn="r" rtl="1"/>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buFont typeface="Arial" panose="020B0604020202020204" pitchFamily="34" charset="0"/>
              <a:buChar char="•"/>
            </a:pPr>
            <a:r>
              <a:rPr lang="ar-LB" b="1" i="1" dirty="0">
                <a:latin typeface="Open Sans" panose="020B0606030504020204" pitchFamily="34" charset="0"/>
                <a:hlinkClick r:id="rId5">
                  <a:extLst>
                    <a:ext uri="{A12FA001-AC4F-418D-AE19-62706E023703}">
                      <ahyp:hlinkClr xmlns:ahyp="http://schemas.microsoft.com/office/drawing/2018/hyperlinkcolor" val="tx"/>
                    </a:ext>
                  </a:extLst>
                </a:hlinkClick>
              </a:rPr>
              <a:t>مؤشر الاستهلاك الغذائي</a:t>
            </a:r>
            <a:r>
              <a:rPr lang="en-CA" b="1" i="1" dirty="0">
                <a:latin typeface="Open Sans" panose="020B0606030504020204" pitchFamily="34" charset="0"/>
                <a:hlinkClick r:id="rId5">
                  <a:extLst>
                    <a:ext uri="{A12FA001-AC4F-418D-AE19-62706E023703}">
                      <ahyp:hlinkClr xmlns:ahyp="http://schemas.microsoft.com/office/drawing/2018/hyperlinkcolor" val="tx"/>
                    </a:ext>
                  </a:extLst>
                </a:hlinkClick>
              </a:rPr>
              <a:t> (FCS) </a:t>
            </a:r>
            <a:r>
              <a:rPr lang="en-CA" b="1" i="1" dirty="0">
                <a:effectLst/>
                <a:latin typeface="Open Sans" panose="020B0606030504020204" pitchFamily="34" charset="0"/>
                <a:hlinkClick r:id="rId5"/>
              </a:rPr>
              <a:t> </a:t>
            </a:r>
            <a:endParaRPr lang="en-CA" b="1" i="1" dirty="0">
              <a:effectLst/>
              <a:latin typeface="Open Sans" panose="020B0606030504020204" pitchFamily="34" charset="0"/>
            </a:endParaRPr>
          </a:p>
          <a:p>
            <a:pPr marL="285750" indent="-285750" algn="r" rtl="1">
              <a:buFont typeface="Arial" panose="020B0604020202020204" pitchFamily="34" charset="0"/>
              <a:buChar char="•"/>
            </a:pPr>
            <a:endParaRPr lang="en-CA" b="1" i="1" dirty="0">
              <a:effectLst/>
              <a:latin typeface="Open Sans" panose="020B0606030504020204" pitchFamily="34" charset="0"/>
            </a:endParaRPr>
          </a:p>
          <a:p>
            <a:pPr marL="285750" indent="-285750" algn="r" rtl="1">
              <a:buFont typeface="Arial" panose="020B0604020202020204" pitchFamily="34" charset="0"/>
              <a:buChar char="•"/>
            </a:pPr>
            <a:r>
              <a:rPr lang="ar-LB" b="1" i="1" dirty="0">
                <a:latin typeface="Open Sans" panose="020B0606030504020204" pitchFamily="34" charset="0"/>
                <a:hlinkClick r:id="rId6">
                  <a:extLst>
                    <a:ext uri="{A12FA001-AC4F-418D-AE19-62706E023703}">
                      <ahyp:hlinkClr xmlns:ahyp="http://schemas.microsoft.com/office/drawing/2018/hyperlinkcolor" val="tx"/>
                    </a:ext>
                  </a:extLst>
                </a:hlinkClick>
              </a:rPr>
              <a:t>مؤشر استراتيجيات التأقلم المخفضة </a:t>
            </a:r>
            <a:r>
              <a:rPr lang="en-US" b="1" i="1" dirty="0">
                <a:latin typeface="Open Sans" panose="020B0606030504020204" pitchFamily="34" charset="0"/>
              </a:rPr>
              <a:t>(</a:t>
            </a:r>
            <a:r>
              <a:rPr lang="en-US" b="1" i="1" dirty="0" err="1">
                <a:latin typeface="Open Sans" panose="020B0606030504020204" pitchFamily="34" charset="0"/>
                <a:hlinkClick r:id="rId6">
                  <a:extLst>
                    <a:ext uri="{A12FA001-AC4F-418D-AE19-62706E023703}">
                      <ahyp:hlinkClr xmlns:ahyp="http://schemas.microsoft.com/office/drawing/2018/hyperlinkcolor" val="tx"/>
                    </a:ext>
                  </a:extLst>
                </a:hlinkClick>
              </a:rPr>
              <a:t>rCSI</a:t>
            </a:r>
            <a:r>
              <a:rPr lang="en-US" b="1" i="1" dirty="0">
                <a:latin typeface="Open Sans" panose="020B0606030504020204" pitchFamily="34" charset="0"/>
              </a:rPr>
              <a:t>)</a:t>
            </a:r>
          </a:p>
          <a:p>
            <a:pPr marL="285750" indent="-285750" algn="r" rtl="1">
              <a:buFont typeface="Arial" panose="020B0604020202020204" pitchFamily="34" charset="0"/>
              <a:buChar char="•"/>
            </a:pPr>
            <a:endParaRPr lang="en-CA" b="1" i="1" dirty="0">
              <a:latin typeface="Open Sans" panose="020B0606030504020204" pitchFamily="34" charset="0"/>
            </a:endParaRPr>
          </a:p>
          <a:p>
            <a:pPr marL="285750" indent="-285750" algn="r" rtl="1">
              <a:buFont typeface="Arial" panose="020B0604020202020204" pitchFamily="34" charset="0"/>
              <a:buChar char="•"/>
            </a:pPr>
            <a:r>
              <a:rPr lang="ar-LB" b="1" i="1" dirty="0">
                <a:latin typeface="Open Sans" panose="020B0606030504020204" pitchFamily="34" charset="0"/>
                <a:hlinkClick r:id="rId7">
                  <a:extLst>
                    <a:ext uri="{A12FA001-AC4F-418D-AE19-62706E023703}">
                      <ahyp:hlinkClr xmlns:ahyp="http://schemas.microsoft.com/office/drawing/2018/hyperlinkcolor" val="tx"/>
                    </a:ext>
                  </a:extLst>
                </a:hlinkClick>
              </a:rPr>
              <a:t>القدرة الاقتصادية على تلبية الاحتياجات الأساسية (</a:t>
            </a:r>
            <a:r>
              <a:rPr lang="en-US" b="1" i="1" dirty="0">
                <a:latin typeface="Open Sans" panose="020B0606030504020204" pitchFamily="34" charset="0"/>
                <a:hlinkClick r:id="rId7">
                  <a:extLst>
                    <a:ext uri="{A12FA001-AC4F-418D-AE19-62706E023703}">
                      <ahyp:hlinkClr xmlns:ahyp="http://schemas.microsoft.com/office/drawing/2018/hyperlinkcolor" val="tx"/>
                    </a:ext>
                  </a:extLst>
                </a:hlinkClick>
              </a:rPr>
              <a:t>ECMEN</a:t>
            </a:r>
            <a:r>
              <a:rPr lang="ar-LB" b="1" i="1" dirty="0">
                <a:latin typeface="Open Sans" panose="020B0606030504020204" pitchFamily="34" charset="0"/>
                <a:hlinkClick r:id="rId7">
                  <a:extLst>
                    <a:ext uri="{A12FA001-AC4F-418D-AE19-62706E023703}">
                      <ahyp:hlinkClr xmlns:ahyp="http://schemas.microsoft.com/office/drawing/2018/hyperlinkcolor" val="tx"/>
                    </a:ext>
                  </a:extLst>
                </a:hlinkClick>
              </a:rPr>
              <a:t>)</a:t>
            </a:r>
            <a:endParaRPr lang="en-US" b="1" i="1" dirty="0">
              <a:latin typeface="Open Sans" panose="020B0606030504020204" pitchFamily="34" charset="0"/>
            </a:endParaRPr>
          </a:p>
          <a:p>
            <a:pPr marL="285750" indent="-285750" algn="r" rtl="1">
              <a:buFont typeface="Arial" panose="020B0604020202020204" pitchFamily="34" charset="0"/>
              <a:buChar char="•"/>
            </a:pPr>
            <a:endParaRPr lang="en-US" b="1" i="1" dirty="0">
              <a:latin typeface="Open Sans" panose="020B0606030504020204" pitchFamily="34" charset="0"/>
            </a:endParaRPr>
          </a:p>
          <a:p>
            <a:pPr marL="285750" indent="-285750" algn="r" rtl="1">
              <a:buFont typeface="Arial" panose="020B0604020202020204" pitchFamily="34" charset="0"/>
              <a:buChar char="•"/>
            </a:pPr>
            <a:r>
              <a:rPr lang="ar-LB" b="1" i="1" dirty="0">
                <a:latin typeface="Open Sans" panose="020B0606030504020204" pitchFamily="34" charset="0"/>
                <a:hlinkClick r:id="rId8">
                  <a:extLst>
                    <a:ext uri="{A12FA001-AC4F-418D-AE19-62706E023703}">
                      <ahyp:hlinkClr xmlns:ahyp="http://schemas.microsoft.com/office/drawing/2018/hyperlinkcolor" val="tx"/>
                    </a:ext>
                  </a:extLst>
                </a:hlinkClick>
              </a:rPr>
              <a:t>مؤشر الانفاق على الغذاء (</a:t>
            </a:r>
            <a:r>
              <a:rPr lang="en-US" b="1" i="1" dirty="0">
                <a:latin typeface="Open Sans" panose="020B0606030504020204" pitchFamily="34" charset="0"/>
                <a:hlinkClick r:id="rId8">
                  <a:extLst>
                    <a:ext uri="{A12FA001-AC4F-418D-AE19-62706E023703}">
                      <ahyp:hlinkClr xmlns:ahyp="http://schemas.microsoft.com/office/drawing/2018/hyperlinkcolor" val="tx"/>
                    </a:ext>
                  </a:extLst>
                </a:hlinkClick>
              </a:rPr>
              <a:t>FES</a:t>
            </a:r>
            <a:r>
              <a:rPr lang="ar-LB" b="1" i="1" dirty="0">
                <a:latin typeface="Open Sans" panose="020B0606030504020204" pitchFamily="34" charset="0"/>
                <a:hlinkClick r:id="rId8">
                  <a:extLst>
                    <a:ext uri="{A12FA001-AC4F-418D-AE19-62706E023703}">
                      <ahyp:hlinkClr xmlns:ahyp="http://schemas.microsoft.com/office/drawing/2018/hyperlinkcolor" val="tx"/>
                    </a:ext>
                  </a:extLst>
                </a:hlinkClick>
              </a:rPr>
              <a:t>)</a:t>
            </a:r>
            <a:endParaRPr lang="en-US" b="1" i="1" dirty="0">
              <a:latin typeface="Open Sans" panose="020B0606030504020204" pitchFamily="34" charset="0"/>
            </a:endParaRPr>
          </a:p>
          <a:p>
            <a:pPr marL="285750" indent="-285750" algn="r" rtl="1">
              <a:buFont typeface="Arial" panose="020B0604020202020204" pitchFamily="34" charset="0"/>
              <a:buChar char="•"/>
            </a:pPr>
            <a:endParaRPr lang="en-US" b="1" i="1" dirty="0">
              <a:latin typeface="Open Sans" panose="020B0606030504020204" pitchFamily="34" charset="0"/>
            </a:endParaRPr>
          </a:p>
          <a:p>
            <a:pPr marL="285750" indent="-285750" algn="r" rtl="1">
              <a:buFont typeface="Arial" panose="020B0604020202020204" pitchFamily="34" charset="0"/>
              <a:buChar char="•"/>
            </a:pPr>
            <a:r>
              <a:rPr lang="ar-LB" b="1" i="1" dirty="0">
                <a:latin typeface="Open Sans" panose="020B0606030504020204" pitchFamily="34" charset="0"/>
                <a:hlinkClick r:id="rId9">
                  <a:extLst>
                    <a:ext uri="{A12FA001-AC4F-418D-AE19-62706E023703}">
                      <ahyp:hlinkClr xmlns:ahyp="http://schemas.microsoft.com/office/drawing/2018/hyperlinkcolor" val="tx"/>
                    </a:ext>
                  </a:extLst>
                </a:hlinkClick>
              </a:rPr>
              <a:t>مؤشر استراتيجات التأقلم مع سبل العيش </a:t>
            </a:r>
            <a:r>
              <a:rPr lang="en-US" b="1" i="1" dirty="0">
                <a:latin typeface="Open Sans" panose="020B0606030504020204" pitchFamily="34" charset="0"/>
                <a:hlinkClick r:id="rId9">
                  <a:extLst>
                    <a:ext uri="{A12FA001-AC4F-418D-AE19-62706E023703}">
                      <ahyp:hlinkClr xmlns:ahyp="http://schemas.microsoft.com/office/drawing/2018/hyperlinkcolor" val="tx"/>
                    </a:ext>
                  </a:extLst>
                </a:hlinkClick>
              </a:rPr>
              <a:t>(LCS-FS)</a:t>
            </a:r>
            <a:endParaRPr lang="en-CA" b="1" i="1" dirty="0">
              <a:latin typeface="Open Sans" panose="020B0606030504020204" pitchFamily="34" charset="0"/>
            </a:endParaRPr>
          </a:p>
          <a:p>
            <a:pPr algn="r" rtl="1"/>
            <a:br>
              <a:rPr lang="en-CA" sz="1600" dirty="0"/>
            </a:br>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algn="r" rtl="1"/>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9978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445883" y="3069787"/>
            <a:ext cx="8785600" cy="718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r>
              <a:rPr lang="ar-LB" sz="4400" kern="1400" spc="230" dirty="0">
                <a:solidFill>
                  <a:srgbClr val="FFFFFE"/>
                </a:solidFill>
                <a:latin typeface="Open Sans" pitchFamily="2" charset="0"/>
                <a:ea typeface="Open Sans" pitchFamily="2" charset="0"/>
                <a:cs typeface="Open Sans" pitchFamily="2" charset="0"/>
              </a:rPr>
              <a:t>شكرا لكم!</a:t>
            </a:r>
            <a:endParaRPr lang="en-GB" sz="4400" dirty="0">
              <a:solidFill>
                <a:srgbClr val="FFFFFE"/>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54750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07951"/>
            <a:ext cx="11052000" cy="4100053"/>
          </a:xfrm>
        </p:spPr>
        <p:txBody>
          <a:bodyPr vert="horz" lIns="91440" tIns="45720" rIns="91440" bIns="45720" rtlCol="0" anchor="ctr">
            <a:noAutofit/>
          </a:bodyPr>
          <a:lstStyle/>
          <a:p>
            <a:pPr algn="r" rtl="1">
              <a:buFont typeface="Wingdings" panose="05000000000000000000" pitchFamily="2" charset="2"/>
              <a:buChar char="v"/>
            </a:pPr>
            <a:r>
              <a:rPr lang="ar-LB" spc="60" dirty="0"/>
              <a:t>تصنّف منهجيّة </a:t>
            </a:r>
            <a:r>
              <a:rPr lang="en-US" spc="60" dirty="0"/>
              <a:t>CARI</a:t>
            </a:r>
            <a:r>
              <a:rPr lang="ar-AE" spc="60" dirty="0"/>
              <a:t> </a:t>
            </a:r>
            <a:r>
              <a:rPr lang="ar-LB" spc="60" dirty="0"/>
              <a:t>الأسر </a:t>
            </a:r>
            <a:r>
              <a:rPr lang="ar-LB" spc="60" dirty="0">
                <a:latin typeface="Open Sans"/>
                <a:ea typeface="Open Sans"/>
                <a:cs typeface="Open Sans"/>
              </a:rPr>
              <a:t>المعيشية</a:t>
            </a:r>
            <a:r>
              <a:rPr lang="ar-AE" spc="60" dirty="0"/>
              <a:t> إلى أربع مجموعات</a:t>
            </a:r>
            <a:r>
              <a:rPr lang="ar-LB" spc="60" dirty="0"/>
              <a:t>.</a:t>
            </a:r>
            <a:r>
              <a:rPr lang="ar-AE" spc="60" dirty="0"/>
              <a:t> تتراوح</a:t>
            </a:r>
            <a:r>
              <a:rPr lang="ar-LB" spc="60" dirty="0"/>
              <a:t> هذه المجموعات</a:t>
            </a:r>
            <a:r>
              <a:rPr lang="ar-AE" spc="60" dirty="0"/>
              <a:t> بين </a:t>
            </a:r>
            <a:r>
              <a:rPr lang="ar-LB" spc="60" dirty="0"/>
              <a:t>الآمنة غذائياً</a:t>
            </a:r>
            <a:r>
              <a:rPr lang="ar-AE" spc="60" dirty="0"/>
              <a:t> و</a:t>
            </a:r>
            <a:r>
              <a:rPr lang="ar-LB" spc="60" dirty="0"/>
              <a:t>شديدة انعدام ا</a:t>
            </a:r>
            <a:r>
              <a:rPr lang="ar-AE" spc="60" dirty="0"/>
              <a:t>لأمن الغذائي، وتقدر عدد الأشخاص في مستويات مختلفة من الأمن الغذائي في كل منطقة.</a:t>
            </a:r>
          </a:p>
          <a:p>
            <a:pPr algn="r" rtl="1">
              <a:buFont typeface="Wingdings" panose="05000000000000000000" pitchFamily="2" charset="2"/>
              <a:buChar char="v"/>
            </a:pPr>
            <a:r>
              <a:rPr lang="ar-AE" spc="60" dirty="0"/>
              <a:t>في غياب تصنيف المرحلة المتكاملة</a:t>
            </a:r>
            <a:r>
              <a:rPr lang="en-US" spc="60" dirty="0"/>
              <a:t>IPC </a:t>
            </a:r>
            <a:r>
              <a:rPr lang="ar-AE" spc="60" dirty="0"/>
              <a:t> ل</a:t>
            </a:r>
            <a:r>
              <a:rPr lang="ar-LB" spc="60" dirty="0"/>
              <a:t>ان</a:t>
            </a:r>
            <a:r>
              <a:rPr lang="ar-AE" spc="60" dirty="0"/>
              <a:t>عد</a:t>
            </a:r>
            <a:r>
              <a:rPr lang="ar-LB" spc="60" dirty="0"/>
              <a:t>ا</a:t>
            </a:r>
            <a:r>
              <a:rPr lang="ar-AE" spc="60" dirty="0"/>
              <a:t>م الأمان الغذائي الحاد </a:t>
            </a:r>
            <a:r>
              <a:rPr lang="en-US" spc="60" dirty="0"/>
              <a:t> AFI</a:t>
            </a:r>
            <a:r>
              <a:rPr lang="ar-AE" spc="60" dirty="0"/>
              <a:t>والكادر الموحّد </a:t>
            </a:r>
            <a:r>
              <a:rPr lang="en-US" spc="60" dirty="0"/>
              <a:t>CH، </a:t>
            </a:r>
            <a:r>
              <a:rPr lang="ar-AE" spc="60" dirty="0"/>
              <a:t>يتم استخدام</a:t>
            </a:r>
            <a:r>
              <a:rPr lang="en-US" spc="60" dirty="0"/>
              <a:t> CARI </a:t>
            </a:r>
            <a:r>
              <a:rPr lang="ar-AE" spc="60" dirty="0"/>
              <a:t>لتقدير عدد </a:t>
            </a:r>
            <a:r>
              <a:rPr lang="ar-LB" spc="60" dirty="0"/>
              <a:t>الأسر </a:t>
            </a:r>
            <a:r>
              <a:rPr lang="ar-LB" spc="60" dirty="0">
                <a:latin typeface="Open Sans"/>
                <a:ea typeface="Open Sans"/>
                <a:cs typeface="Open Sans"/>
              </a:rPr>
              <a:t>المعيشية</a:t>
            </a:r>
            <a:r>
              <a:rPr lang="ar-AE" spc="60" dirty="0"/>
              <a:t> المحتاج</a:t>
            </a:r>
            <a:r>
              <a:rPr lang="ar-LB" spc="60" dirty="0"/>
              <a:t>ة</a:t>
            </a:r>
            <a:r>
              <a:rPr lang="ar-AE" spc="60" dirty="0"/>
              <a:t> ل</a:t>
            </a:r>
            <a:r>
              <a:rPr lang="ar-LB" spc="60" dirty="0"/>
              <a:t>ل</a:t>
            </a:r>
            <a:r>
              <a:rPr lang="ar-AE" spc="60" dirty="0"/>
              <a:t>مساعدة </a:t>
            </a:r>
            <a:r>
              <a:rPr lang="ar-LB" spc="60" dirty="0"/>
              <a:t>الغذائية</a:t>
            </a:r>
            <a:r>
              <a:rPr lang="ar-AE" spc="60" dirty="0"/>
              <a:t>.</a:t>
            </a:r>
            <a:endParaRPr lang="en-US" spc="60" dirty="0"/>
          </a:p>
          <a:p>
            <a:pPr algn="r" rtl="1">
              <a:buFont typeface="Wingdings" panose="05000000000000000000" pitchFamily="2" charset="2"/>
              <a:buChar char="v"/>
            </a:pPr>
            <a:r>
              <a:rPr lang="ar-LB" spc="60" dirty="0"/>
              <a:t>ت</a:t>
            </a:r>
            <a:r>
              <a:rPr lang="ar-AE" spc="60" dirty="0"/>
              <a:t>ُستخدم </a:t>
            </a:r>
            <a:r>
              <a:rPr lang="ar-LB" spc="60" dirty="0"/>
              <a:t>منهجية </a:t>
            </a:r>
            <a:r>
              <a:rPr lang="en-US" spc="60" dirty="0"/>
              <a:t> CARI</a:t>
            </a:r>
            <a:r>
              <a:rPr lang="ar-AE" spc="60" dirty="0"/>
              <a:t>لتحديد العوامل المرتبطة ب</a:t>
            </a:r>
            <a:r>
              <a:rPr lang="ar-LB" spc="60" dirty="0"/>
              <a:t>ان</a:t>
            </a:r>
            <a:r>
              <a:rPr lang="ar-AE" spc="60" dirty="0"/>
              <a:t>ع</a:t>
            </a:r>
            <a:r>
              <a:rPr lang="ar-LB" spc="60" dirty="0"/>
              <a:t>دا</a:t>
            </a:r>
            <a:r>
              <a:rPr lang="ar-AE" spc="60" dirty="0"/>
              <a:t>م الأمن الغذائي </a:t>
            </a:r>
            <a:r>
              <a:rPr lang="ar-LB" spc="60" dirty="0"/>
              <a:t>للأسر </a:t>
            </a:r>
            <a:r>
              <a:rPr lang="ar-LB" spc="60" dirty="0">
                <a:latin typeface="Open Sans"/>
                <a:ea typeface="Open Sans"/>
                <a:cs typeface="Open Sans"/>
              </a:rPr>
              <a:t>المعيشية</a:t>
            </a:r>
            <a:r>
              <a:rPr lang="ar-AE" spc="60" dirty="0"/>
              <a:t> ويمكن استخدامه</a:t>
            </a:r>
            <a:r>
              <a:rPr lang="ar-LB" spc="60" dirty="0"/>
              <a:t>ا</a:t>
            </a:r>
            <a:r>
              <a:rPr lang="ar-AE" spc="60" dirty="0"/>
              <a:t> لتحديد معايير الاستهداف.</a:t>
            </a: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686809" y="574372"/>
            <a:ext cx="11052002" cy="662558"/>
          </a:xfrm>
        </p:spPr>
        <p:txBody>
          <a:bodyPr anchor="t" anchorCtr="0"/>
          <a:lstStyle/>
          <a:p>
            <a:pPr algn="r" rtl="1"/>
            <a:r>
              <a:rPr lang="ar-LB" sz="3600" kern="1400" spc="230" dirty="0">
                <a:solidFill>
                  <a:schemeClr val="tx1"/>
                </a:solidFill>
                <a:latin typeface="HALDEN SOLID" pitchFamily="2" charset="0"/>
              </a:rPr>
              <a:t>كيفية استخدام </a:t>
            </a:r>
            <a:r>
              <a:rPr lang="en-US" sz="3600" kern="1400" spc="230" dirty="0">
                <a:solidFill>
                  <a:schemeClr val="tx1"/>
                </a:solidFill>
                <a:latin typeface="HALDEN SOLID" pitchFamily="2" charset="0"/>
              </a:rPr>
              <a:t>CARI</a:t>
            </a:r>
            <a:br>
              <a:rPr lang="ar-LB" sz="3600" kern="1400" spc="230" dirty="0">
                <a:solidFill>
                  <a:schemeClr val="tx1"/>
                </a:solidFill>
                <a:latin typeface="HALDEN SOLID" pitchFamily="2" charset="0"/>
              </a:rPr>
            </a:b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126575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448364"/>
            <a:ext cx="11052002" cy="662558"/>
          </a:xfrm>
        </p:spPr>
        <p:txBody>
          <a:bodyPr anchor="t" anchorCtr="0"/>
          <a:lstStyle/>
          <a:p>
            <a:pPr algn="r" rtl="1"/>
            <a:r>
              <a:rPr lang="ar-LB" sz="3600" kern="1400" spc="230" dirty="0">
                <a:solidFill>
                  <a:schemeClr val="tx1"/>
                </a:solidFill>
                <a:latin typeface="HALDEN SOLID" pitchFamily="2" charset="0"/>
              </a:rPr>
              <a:t>تركيبات المؤشرات</a:t>
            </a:r>
            <a:endParaRPr lang="en-GB" sz="3600" kern="1400" spc="230" dirty="0">
              <a:solidFill>
                <a:schemeClr val="tx1"/>
              </a:solidFill>
              <a:latin typeface="HALDEN SOLID" pitchFamily="2" charset="0"/>
            </a:endParaRPr>
          </a:p>
        </p:txBody>
      </p:sp>
      <p:sp>
        <p:nvSpPr>
          <p:cNvPr id="3" name="TextBox 2">
            <a:extLst>
              <a:ext uri="{FF2B5EF4-FFF2-40B4-BE49-F238E27FC236}">
                <a16:creationId xmlns:a16="http://schemas.microsoft.com/office/drawing/2014/main" id="{A2639C0B-78E4-5CFF-F38C-C7FD1DD3C1A1}"/>
              </a:ext>
            </a:extLst>
          </p:cNvPr>
          <p:cNvSpPr txBox="1"/>
          <p:nvPr/>
        </p:nvSpPr>
        <p:spPr>
          <a:xfrm>
            <a:off x="743578" y="1038817"/>
            <a:ext cx="11025605" cy="923330"/>
          </a:xfrm>
          <a:prstGeom prst="rect">
            <a:avLst/>
          </a:prstGeom>
          <a:noFill/>
        </p:spPr>
        <p:txBody>
          <a:bodyPr wrap="square" rtlCol="1">
            <a:spAutoFit/>
          </a:bodyPr>
          <a:lstStyle/>
          <a:p>
            <a:pPr algn="r" rtl="1"/>
            <a:r>
              <a:rPr lang="ar-LB" b="1" spc="60" dirty="0">
                <a:latin typeface="Open Sans" charset="0"/>
                <a:ea typeface="Open Sans" charset="0"/>
                <a:cs typeface="Open Sans" charset="0"/>
              </a:rPr>
              <a:t>الاصدار الثالث من </a:t>
            </a:r>
            <a:r>
              <a:rPr lang="en-US" b="1" spc="60" dirty="0">
                <a:latin typeface="Open Sans" charset="0"/>
                <a:ea typeface="Open Sans" charset="0"/>
                <a:cs typeface="Open Sans" charset="0"/>
              </a:rPr>
              <a:t>CARI</a:t>
            </a:r>
            <a:r>
              <a:rPr lang="ar-LB" b="1" spc="60" dirty="0">
                <a:latin typeface="Open Sans" charset="0"/>
                <a:ea typeface="Open Sans" charset="0"/>
                <a:cs typeface="Open Sans" charset="0"/>
              </a:rPr>
              <a:t>:</a:t>
            </a:r>
            <a:endParaRPr lang="en-US" b="1" spc="60" dirty="0">
              <a:latin typeface="Open Sans" charset="0"/>
              <a:ea typeface="Open Sans" charset="0"/>
              <a:cs typeface="Open Sans" charset="0"/>
            </a:endParaRPr>
          </a:p>
          <a:p>
            <a:pPr algn="r" rtl="1"/>
            <a:r>
              <a:rPr lang="ar-LB" spc="60" dirty="0">
                <a:latin typeface="Open Sans" charset="0"/>
                <a:ea typeface="Open Sans" charset="0"/>
                <a:cs typeface="Open Sans" charset="0"/>
              </a:rPr>
              <a:t>يحتوي هذا الاصدار على اثنين من التركيبات الممكنة (السيناريوهات). وقد تم اعتبار أن كل سيناريو يحتوي على معلومات كافية لتحديد الامن الغذائي للاسر.</a:t>
            </a:r>
          </a:p>
        </p:txBody>
      </p:sp>
      <p:graphicFrame>
        <p:nvGraphicFramePr>
          <p:cNvPr id="9" name="Table 9">
            <a:extLst>
              <a:ext uri="{FF2B5EF4-FFF2-40B4-BE49-F238E27FC236}">
                <a16:creationId xmlns:a16="http://schemas.microsoft.com/office/drawing/2014/main" id="{899FB0B8-2798-93C4-D7EB-B62AD0C2AC3B}"/>
              </a:ext>
            </a:extLst>
          </p:cNvPr>
          <p:cNvGraphicFramePr>
            <a:graphicFrameLocks noGrp="1"/>
          </p:cNvGraphicFramePr>
          <p:nvPr>
            <p:ph idx="1"/>
            <p:extLst>
              <p:ext uri="{D42A27DB-BD31-4B8C-83A1-F6EECF244321}">
                <p14:modId xmlns:p14="http://schemas.microsoft.com/office/powerpoint/2010/main" val="1583660727"/>
              </p:ext>
            </p:extLst>
          </p:nvPr>
        </p:nvGraphicFramePr>
        <p:xfrm>
          <a:off x="462337" y="2131887"/>
          <a:ext cx="11196233" cy="4454081"/>
        </p:xfrm>
        <a:graphic>
          <a:graphicData uri="http://schemas.openxmlformats.org/drawingml/2006/table">
            <a:tbl>
              <a:tblPr firstRow="1" bandRow="1">
                <a:tableStyleId>{00A15C55-8517-42AA-B614-E9B94910E393}</a:tableStyleId>
              </a:tblPr>
              <a:tblGrid>
                <a:gridCol w="1192377">
                  <a:extLst>
                    <a:ext uri="{9D8B030D-6E8A-4147-A177-3AD203B41FA5}">
                      <a16:colId xmlns:a16="http://schemas.microsoft.com/office/drawing/2014/main" val="372278026"/>
                    </a:ext>
                  </a:extLst>
                </a:gridCol>
                <a:gridCol w="1766479">
                  <a:extLst>
                    <a:ext uri="{9D8B030D-6E8A-4147-A177-3AD203B41FA5}">
                      <a16:colId xmlns:a16="http://schemas.microsoft.com/office/drawing/2014/main" val="743619889"/>
                    </a:ext>
                  </a:extLst>
                </a:gridCol>
                <a:gridCol w="1979444">
                  <a:extLst>
                    <a:ext uri="{9D8B030D-6E8A-4147-A177-3AD203B41FA5}">
                      <a16:colId xmlns:a16="http://schemas.microsoft.com/office/drawing/2014/main" val="1152680495"/>
                    </a:ext>
                  </a:extLst>
                </a:gridCol>
                <a:gridCol w="2103161">
                  <a:extLst>
                    <a:ext uri="{9D8B030D-6E8A-4147-A177-3AD203B41FA5}">
                      <a16:colId xmlns:a16="http://schemas.microsoft.com/office/drawing/2014/main" val="3278095179"/>
                    </a:ext>
                  </a:extLst>
                </a:gridCol>
                <a:gridCol w="2020683">
                  <a:extLst>
                    <a:ext uri="{9D8B030D-6E8A-4147-A177-3AD203B41FA5}">
                      <a16:colId xmlns:a16="http://schemas.microsoft.com/office/drawing/2014/main" val="150287137"/>
                    </a:ext>
                  </a:extLst>
                </a:gridCol>
                <a:gridCol w="2134089">
                  <a:extLst>
                    <a:ext uri="{9D8B030D-6E8A-4147-A177-3AD203B41FA5}">
                      <a16:colId xmlns:a16="http://schemas.microsoft.com/office/drawing/2014/main" val="6184785"/>
                    </a:ext>
                  </a:extLst>
                </a:gridCol>
              </a:tblGrid>
              <a:tr h="318732">
                <a:tc rowSpan="3">
                  <a:txBody>
                    <a:bodyPr/>
                    <a:lstStyle/>
                    <a:p>
                      <a:pPr algn="ctr" rtl="1"/>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تركيبات المؤشرات</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gridSpan="5">
                  <a:txBody>
                    <a:bodyPr/>
                    <a:lstStyle/>
                    <a:p>
                      <a:pPr algn="ctr" rtl="1"/>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مؤشرات الأمن الغذائي</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2320619123"/>
                  </a:ext>
                </a:extLst>
              </a:tr>
              <a:tr h="318732">
                <a:tc vMerge="1">
                  <a:txBody>
                    <a:bodyPr/>
                    <a:lstStyle/>
                    <a:p>
                      <a:endParaRPr lang="fr-FR" dirty="0"/>
                    </a:p>
                  </a:txBody>
                  <a:tcPr/>
                </a:tc>
                <a:tc gridSpan="2">
                  <a:txBody>
                    <a:bodyPr/>
                    <a:lstStyle/>
                    <a:p>
                      <a:pPr algn="ctr" rtl="1"/>
                      <a:r>
                        <a:rPr lang="ar-AE"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الوضع الحالي</a:t>
                      </a:r>
                      <a:endParaRPr lang="fr-FR"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hMerge="1">
                  <a:txBody>
                    <a:bodyPr/>
                    <a:lstStyle/>
                    <a:p>
                      <a:endParaRPr lang="fr-FR" dirty="0"/>
                    </a:p>
                  </a:txBody>
                  <a:tcPr/>
                </a:tc>
                <a:tc gridSpan="3">
                  <a:txBody>
                    <a:bodyPr/>
                    <a:lstStyle/>
                    <a:p>
                      <a:pPr algn="ctr" rtl="1"/>
                      <a:r>
                        <a:rPr lang="ar-AE"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القدرة على </a:t>
                      </a:r>
                      <a:r>
                        <a:rPr lang="ar-LB"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التأقلم</a:t>
                      </a:r>
                      <a:endParaRPr lang="fr-FR"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264088987"/>
                  </a:ext>
                </a:extLst>
              </a:tr>
              <a:tr h="784572">
                <a:tc vMerge="1">
                  <a:txBody>
                    <a:bodyPr/>
                    <a:lstStyle/>
                    <a:p>
                      <a:endParaRPr lang="fr-FR" dirty="0"/>
                    </a:p>
                  </a:txBody>
                  <a:tcPr/>
                </a:tc>
                <a:tc>
                  <a:txBody>
                    <a:bodyPr/>
                    <a:lstStyle/>
                    <a:p>
                      <a:pPr algn="ctr" rtl="1"/>
                      <a:r>
                        <a:rPr lang="ar-L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مؤشر</a:t>
                      </a:r>
                      <a:r>
                        <a:rPr lang="ar-AE"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ar-L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a:t>
                      </a:r>
                      <a:r>
                        <a:rPr lang="ar-AE"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استهلاك الغذا</a:t>
                      </a:r>
                      <a:r>
                        <a:rPr lang="ar-L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ئي</a:t>
                      </a:r>
                    </a:p>
                    <a:p>
                      <a:pPr algn="ctr" rtl="1"/>
                      <a:r>
                        <a:rPr lang="en-US"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FCS</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rtl="1"/>
                      <a:r>
                        <a:rPr lang="ar-AE"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مؤشر استراتيجيات </a:t>
                      </a:r>
                      <a:r>
                        <a:rPr lang="ar-L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التأقلم</a:t>
                      </a:r>
                      <a:r>
                        <a:rPr lang="ar-AE"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المخفضة</a:t>
                      </a:r>
                      <a:endParaRPr lang="ar-L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US" sz="1200" b="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rCSI</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rtl="1"/>
                      <a:r>
                        <a:rPr lang="ar-AE"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القدرة الاقتصادية على تلبية الاحتياجات الأساسية</a:t>
                      </a:r>
                      <a:endParaRPr lang="en-US"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US"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ECMEN</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rtl="1"/>
                      <a:r>
                        <a:rPr lang="ar-L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مؤشر</a:t>
                      </a:r>
                      <a:r>
                        <a:rPr lang="ar-AE"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الإنفاق على الغذاء</a:t>
                      </a:r>
                      <a:endParaRPr lang="en-US"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US"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FES</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rtl="1"/>
                      <a:r>
                        <a:rPr lang="ar-L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مؤشر </a:t>
                      </a:r>
                      <a:r>
                        <a:rPr lang="ar-AE"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استراتيجيات التأقلم مع سبل </a:t>
                      </a:r>
                      <a:r>
                        <a:rPr lang="ar-L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العيش</a:t>
                      </a:r>
                      <a:r>
                        <a:rPr lang="ar-AE"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 الأمن الغذائي </a:t>
                      </a:r>
                      <a:endParaRPr lang="en-US"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en-G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LCS-FS</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3227876827"/>
                  </a:ext>
                </a:extLst>
              </a:tr>
              <a:tr h="318732">
                <a:tc>
                  <a:txBody>
                    <a:bodyPr/>
                    <a:lstStyle/>
                    <a:p>
                      <a:pPr algn="ctr" rtl="1"/>
                      <a:r>
                        <a:rPr lang="ar-L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السيناريو</a:t>
                      </a:r>
                      <a:r>
                        <a:rPr lang="ar-AE"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الأول</a:t>
                      </a:r>
                      <a:endPar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07548917"/>
                  </a:ext>
                </a:extLst>
              </a:tr>
              <a:tr h="318732">
                <a:tc>
                  <a:txBody>
                    <a:bodyPr/>
                    <a:lstStyle/>
                    <a:p>
                      <a:pPr algn="ctr" rtl="1"/>
                      <a:r>
                        <a:rPr lang="ar-L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السيناريو</a:t>
                      </a:r>
                      <a:r>
                        <a:rPr lang="ar-AE"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الثاني</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7745871"/>
                  </a:ext>
                </a:extLst>
              </a:tr>
              <a:tr h="2394581">
                <a:tc>
                  <a:txBody>
                    <a:bodyPr/>
                    <a:lstStyle/>
                    <a:p>
                      <a:pPr algn="ctr" rtl="1"/>
                      <a:r>
                        <a:rPr lang="ar-L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شرح المؤشر</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يقيس استهلاك الغذاء الحالي.</a:t>
                      </a:r>
                    </a:p>
                    <a:p>
                      <a:pPr algn="ctr" rtl="1"/>
                      <a:endPar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تقسم</a:t>
                      </a:r>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الأسر</a:t>
                      </a:r>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المعيشية</a:t>
                      </a:r>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إلى مجموعات استنادًا إلى تنوع وتكرار الأطعمة المستهلكة.</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يقيس التدابير القصيرة الأمد للتكيف لتلبية الاحتياجات الغذائية الأساسية. </a:t>
                      </a:r>
                      <a:endPar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تحصل الأسر على درجة استنادًا إلى تكرار تطبيق استراتيجيات التأقلم المخفضة.</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يقيس الضعف الاقتصادي.</a:t>
                      </a:r>
                    </a:p>
                    <a:p>
                      <a:pPr algn="ctr" rtl="1"/>
                      <a:endPar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يقارن </a:t>
                      </a:r>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قيمة النفقات لدى الأسر</a:t>
                      </a:r>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المعيشية</a:t>
                      </a:r>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مع الحد الأدنى للنفقات.</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يقيس الضعف الاقتصادي.</a:t>
                      </a:r>
                    </a:p>
                    <a:p>
                      <a:pPr algn="ctr" rtl="1"/>
                      <a:endPar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تصنف الأسر استنادًا إلى نسبة</a:t>
                      </a:r>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النفقات الغذائية من قيمة</a:t>
                      </a:r>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النفقات </a:t>
                      </a:r>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الإجمالية</a:t>
                      </a:r>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يقيس القدرة المتوسطة والطويلة الأمد على الإنتاجية المستقبلية.</a:t>
                      </a:r>
                    </a:p>
                    <a:p>
                      <a:pPr algn="ctr" rtl="1"/>
                      <a:endPar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تصنف الأسر استنادًا إلى شدة التدابير التي تطبقها للتكيف مع سبل </a:t>
                      </a:r>
                      <a:r>
                        <a:rPr lang="ar-L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العيش</a:t>
                      </a:r>
                      <a:r>
                        <a:rPr lang="ar-AE"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بسبب نقص الغذاء.</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14654703"/>
                  </a:ext>
                </a:extLst>
              </a:tr>
            </a:tbl>
          </a:graphicData>
        </a:graphic>
      </p:graphicFrame>
      <p:sp>
        <p:nvSpPr>
          <p:cNvPr id="10" name="Rectangle: Rounded Corners 9">
            <a:extLst>
              <a:ext uri="{FF2B5EF4-FFF2-40B4-BE49-F238E27FC236}">
                <a16:creationId xmlns:a16="http://schemas.microsoft.com/office/drawing/2014/main" id="{F398DB1C-EE74-48C3-8450-2871566298CA}"/>
              </a:ext>
            </a:extLst>
          </p:cNvPr>
          <p:cNvSpPr/>
          <p:nvPr/>
        </p:nvSpPr>
        <p:spPr>
          <a:xfrm>
            <a:off x="6035613" y="3536828"/>
            <a:ext cx="985652" cy="294838"/>
          </a:xfrm>
          <a:prstGeom prst="round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02C71968-5462-449F-4954-42B7C25BAD91}"/>
              </a:ext>
            </a:extLst>
          </p:cNvPr>
          <p:cNvSpPr/>
          <p:nvPr/>
        </p:nvSpPr>
        <p:spPr>
          <a:xfrm>
            <a:off x="8068174" y="3859667"/>
            <a:ext cx="985652" cy="302320"/>
          </a:xfrm>
          <a:prstGeom prst="round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71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789210" y="462536"/>
            <a:ext cx="4065131" cy="662558"/>
          </a:xfrm>
        </p:spPr>
        <p:txBody>
          <a:bodyPr anchor="t" anchorCtr="0"/>
          <a:lstStyle/>
          <a:p>
            <a:pPr algn="ctr" rtl="1"/>
            <a:r>
              <a:rPr lang="ar-LB" sz="3600" kern="1400" spc="230" dirty="0">
                <a:solidFill>
                  <a:schemeClr val="tx1"/>
                </a:solidFill>
                <a:latin typeface="HALDEN SOLID" pitchFamily="2" charset="0"/>
              </a:rPr>
              <a:t>تركيبات المؤشرات</a:t>
            </a:r>
            <a:endParaRPr lang="en-GB" sz="3600" kern="1400" spc="230" dirty="0">
              <a:solidFill>
                <a:schemeClr val="tx1"/>
              </a:solidFill>
              <a:latin typeface="HALDEN SOLID" pitchFamily="2" charset="0"/>
            </a:endParaRPr>
          </a:p>
        </p:txBody>
      </p:sp>
      <p:sp>
        <p:nvSpPr>
          <p:cNvPr id="3" name="TextBox 2">
            <a:extLst>
              <a:ext uri="{FF2B5EF4-FFF2-40B4-BE49-F238E27FC236}">
                <a16:creationId xmlns:a16="http://schemas.microsoft.com/office/drawing/2014/main" id="{330D6B70-BE97-BD1D-8AD6-E993D8EA2341}"/>
              </a:ext>
            </a:extLst>
          </p:cNvPr>
          <p:cNvSpPr txBox="1"/>
          <p:nvPr/>
        </p:nvSpPr>
        <p:spPr>
          <a:xfrm>
            <a:off x="320454" y="1594973"/>
            <a:ext cx="3322256" cy="4093428"/>
          </a:xfrm>
          <a:prstGeom prst="rect">
            <a:avLst/>
          </a:prstGeom>
          <a:noFill/>
        </p:spPr>
        <p:txBody>
          <a:bodyPr wrap="square" lIns="91440" tIns="45720" rIns="91440" bIns="45720" rtlCol="1" anchor="t">
            <a:spAutoFit/>
          </a:bodyPr>
          <a:lstStyle/>
          <a:p>
            <a:pPr algn="r" rtl="1"/>
            <a:r>
              <a:rPr lang="ar-AE" sz="2000" spc="60" dirty="0">
                <a:latin typeface="Open Sans"/>
                <a:ea typeface="Open Sans"/>
                <a:cs typeface="Open Sans"/>
              </a:rPr>
              <a:t>تبسيط لعدد التركيبات المختلفة لمؤشرات الأمن الغذائي المستخدمة لحساب</a:t>
            </a:r>
            <a:r>
              <a:rPr lang="ar-LB" sz="2000" spc="60" dirty="0">
                <a:latin typeface="Open Sans"/>
                <a:ea typeface="Open Sans"/>
                <a:cs typeface="Open Sans"/>
              </a:rPr>
              <a:t> </a:t>
            </a:r>
            <a:r>
              <a:rPr lang="en-US" sz="2000" b="1" spc="60" dirty="0">
                <a:latin typeface="Open Sans"/>
                <a:ea typeface="Open Sans"/>
                <a:cs typeface="Open Sans"/>
              </a:rPr>
              <a:t>CARI</a:t>
            </a:r>
          </a:p>
          <a:p>
            <a:pPr algn="r" rtl="1"/>
            <a:endParaRPr lang="en-US" sz="2000" spc="60" dirty="0">
              <a:latin typeface="Open Sans" charset="0"/>
              <a:ea typeface="Open Sans" charset="0"/>
              <a:cs typeface="Open Sans" charset="0"/>
            </a:endParaRPr>
          </a:p>
          <a:p>
            <a:pPr algn="r" rtl="1"/>
            <a:r>
              <a:rPr lang="ar-LB" sz="2000" b="1" spc="60" dirty="0">
                <a:latin typeface="Open Sans"/>
                <a:ea typeface="Open Sans"/>
                <a:cs typeface="Open Sans"/>
              </a:rPr>
              <a:t> السيناريو الأول هو السيناريو المفضل – باستخدام</a:t>
            </a:r>
            <a:r>
              <a:rPr lang="en-US" sz="2000" b="1" spc="60" dirty="0">
                <a:latin typeface="Open Sans"/>
                <a:ea typeface="Open Sans"/>
                <a:cs typeface="Open Sans"/>
              </a:rPr>
              <a:t> ECMEN </a:t>
            </a:r>
            <a:endParaRPr lang="ar-LB" sz="2000" b="1" spc="60" dirty="0">
              <a:latin typeface="Open Sans"/>
              <a:ea typeface="Open Sans"/>
              <a:cs typeface="Open Sans"/>
            </a:endParaRPr>
          </a:p>
          <a:p>
            <a:pPr algn="r" rtl="1"/>
            <a:endParaRPr lang="en-US" sz="2000" b="1" spc="60" dirty="0">
              <a:latin typeface="Open Sans"/>
              <a:ea typeface="Open Sans"/>
              <a:cs typeface="Open Sans"/>
            </a:endParaRPr>
          </a:p>
          <a:p>
            <a:pPr algn="r" rtl="1"/>
            <a:endParaRPr lang="en-US" sz="2000" b="1" spc="60" dirty="0">
              <a:latin typeface="Open Sans"/>
              <a:ea typeface="Open Sans"/>
              <a:cs typeface="Open Sans"/>
            </a:endParaRPr>
          </a:p>
          <a:p>
            <a:pPr algn="r" rtl="1"/>
            <a:endParaRPr lang="en-US" sz="2000" b="1" spc="60" dirty="0">
              <a:latin typeface="Open Sans"/>
              <a:ea typeface="Open Sans"/>
              <a:cs typeface="Open Sans"/>
            </a:endParaRPr>
          </a:p>
          <a:p>
            <a:pPr algn="r" rtl="1"/>
            <a:endParaRPr lang="en-US" sz="2000" b="1" spc="60" dirty="0">
              <a:latin typeface="Open Sans"/>
              <a:ea typeface="Open Sans"/>
              <a:cs typeface="Open Sans"/>
            </a:endParaRPr>
          </a:p>
          <a:p>
            <a:pPr algn="r" rtl="1"/>
            <a:r>
              <a:rPr lang="ar-LB" sz="2000" b="1" spc="60" dirty="0">
                <a:latin typeface="Open Sans"/>
                <a:ea typeface="Open Sans"/>
                <a:cs typeface="Open Sans"/>
              </a:rPr>
              <a:t>السيناريو الثاني, باستخدام مؤشر الانفاق على الغذاء</a:t>
            </a:r>
            <a:r>
              <a:rPr lang="en-US" sz="2000" b="1" spc="60" dirty="0">
                <a:latin typeface="Open Sans"/>
                <a:ea typeface="Open Sans"/>
                <a:cs typeface="Open Sans"/>
              </a:rPr>
              <a:t>FES </a:t>
            </a:r>
            <a:endParaRPr lang="ar-LB" sz="2000" b="1" spc="60" dirty="0">
              <a:latin typeface="Open Sans"/>
              <a:ea typeface="Open Sans"/>
              <a:cs typeface="Open Sans"/>
            </a:endParaRPr>
          </a:p>
          <a:p>
            <a:pPr algn="r" rtl="1"/>
            <a:r>
              <a:rPr lang="ar-LB" sz="2000" b="1" spc="60" dirty="0">
                <a:latin typeface="Open Sans"/>
                <a:ea typeface="Open Sans"/>
                <a:cs typeface="Open Sans"/>
              </a:rPr>
              <a:t>يُستخدم عند عدم توفر </a:t>
            </a:r>
            <a:r>
              <a:rPr lang="en-US" sz="2000" b="1" spc="60" dirty="0">
                <a:latin typeface="Open Sans"/>
                <a:ea typeface="Open Sans"/>
                <a:cs typeface="Open Sans"/>
              </a:rPr>
              <a:t>ECMEN</a:t>
            </a:r>
          </a:p>
        </p:txBody>
      </p:sp>
      <p:pic>
        <p:nvPicPr>
          <p:cNvPr id="7" name="Graphic 6" descr="Arrow Right with solid fill">
            <a:extLst>
              <a:ext uri="{FF2B5EF4-FFF2-40B4-BE49-F238E27FC236}">
                <a16:creationId xmlns:a16="http://schemas.microsoft.com/office/drawing/2014/main" id="{C533AC42-DA93-A701-335B-1164B394DF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46358">
            <a:off x="3475889" y="2564426"/>
            <a:ext cx="1140432" cy="649829"/>
          </a:xfrm>
          <a:prstGeom prst="rect">
            <a:avLst/>
          </a:prstGeom>
        </p:spPr>
      </p:pic>
      <p:grpSp>
        <p:nvGrpSpPr>
          <p:cNvPr id="21" name="Group 20">
            <a:extLst>
              <a:ext uri="{FF2B5EF4-FFF2-40B4-BE49-F238E27FC236}">
                <a16:creationId xmlns:a16="http://schemas.microsoft.com/office/drawing/2014/main" id="{267F977C-A405-61CB-74BF-FA5AB8B029D4}"/>
              </a:ext>
            </a:extLst>
          </p:cNvPr>
          <p:cNvGrpSpPr/>
          <p:nvPr/>
        </p:nvGrpSpPr>
        <p:grpSpPr>
          <a:xfrm>
            <a:off x="4496591" y="1316295"/>
            <a:ext cx="7357750" cy="2595358"/>
            <a:chOff x="4038726" y="1347607"/>
            <a:chExt cx="7730457" cy="2859430"/>
          </a:xfrm>
        </p:grpSpPr>
        <p:sp>
          <p:nvSpPr>
            <p:cNvPr id="9" name="Rectangle 8">
              <a:extLst>
                <a:ext uri="{FF2B5EF4-FFF2-40B4-BE49-F238E27FC236}">
                  <a16:creationId xmlns:a16="http://schemas.microsoft.com/office/drawing/2014/main" id="{74080013-A75F-4D10-CC7B-0CC2F7E8973B}"/>
                </a:ext>
              </a:extLst>
            </p:cNvPr>
            <p:cNvSpPr/>
            <p:nvPr/>
          </p:nvSpPr>
          <p:spPr>
            <a:xfrm>
              <a:off x="9285261" y="1378973"/>
              <a:ext cx="2483922" cy="21806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مجموعة </a:t>
              </a:r>
              <a:r>
                <a:rPr lang="ar-L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ان</a:t>
              </a:r>
              <a:r>
                <a:rPr lang="ar-AE"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عد</a:t>
              </a:r>
              <a:r>
                <a:rPr lang="ar-L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a:t>
              </a:r>
              <a:r>
                <a:rPr lang="ar-AE"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 الأمن الغذائي لبرنامج الأغذية العالمي (1-4)</a:t>
              </a:r>
            </a:p>
            <a:p>
              <a:pPr algn="ctr" rtl="1"/>
              <a:r>
                <a:rPr lang="ar-AE"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بناءً على </a:t>
              </a:r>
              <a:r>
                <a:rPr lang="ar-L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القيمة المتوسطة</a:t>
              </a:r>
              <a:r>
                <a:rPr lang="ar-AE"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لملخصات الوضع الحالي وقدرة </a:t>
              </a:r>
              <a:r>
                <a:rPr lang="ar-L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التأقلم</a:t>
              </a:r>
              <a:endPar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8C6BDD78-6148-90B4-D019-AB6141E7EDEC}"/>
                </a:ext>
              </a:extLst>
            </p:cNvPr>
            <p:cNvSpPr/>
            <p:nvPr/>
          </p:nvSpPr>
          <p:spPr>
            <a:xfrm>
              <a:off x="6678468" y="1368245"/>
              <a:ext cx="2394858" cy="6625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ملخص عن</a:t>
              </a:r>
              <a:endParaRPr lang="en-G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L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الوضع الحالي</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53B9C84-A902-A622-1EF4-2CD4A963A447}"/>
                </a:ext>
              </a:extLst>
            </p:cNvPr>
            <p:cNvSpPr/>
            <p:nvPr/>
          </p:nvSpPr>
          <p:spPr>
            <a:xfrm>
              <a:off x="6678468" y="2421036"/>
              <a:ext cx="2394858" cy="114947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ملخص عن</a:t>
              </a:r>
              <a:endParaRPr lang="en-G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LB" sz="15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قدرة التأقلم</a:t>
              </a:r>
              <a:endParaRPr lang="en-GB" sz="15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L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بناء على القيمة المتوسطة ل</a:t>
              </a:r>
            </a:p>
            <a:p>
              <a:pPr algn="ctr" rtl="1"/>
              <a:r>
                <a:rPr lang="en-G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ECMEN </a:t>
              </a:r>
              <a:r>
                <a:rPr lang="ar-L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و</a:t>
              </a:r>
              <a:r>
                <a:rPr lang="en-G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LCS-FS</a:t>
              </a:r>
              <a:endParaRPr lang="fr-FR" sz="15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C4994163-A6F9-4C93-47A5-4DBA817E8E7F}"/>
                </a:ext>
              </a:extLst>
            </p:cNvPr>
            <p:cNvSpPr/>
            <p:nvPr/>
          </p:nvSpPr>
          <p:spPr>
            <a:xfrm>
              <a:off x="4038726" y="1378973"/>
              <a:ext cx="2394858" cy="574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FCS &amp; </a:t>
              </a:r>
              <a:r>
                <a:rPr lang="en-GB" sz="1600" b="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rCSI</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4FD1978F-3DA6-5767-C2D0-59F3C787FC5F}"/>
                </a:ext>
              </a:extLst>
            </p:cNvPr>
            <p:cNvSpPr/>
            <p:nvPr/>
          </p:nvSpPr>
          <p:spPr>
            <a:xfrm>
              <a:off x="4071675" y="2402330"/>
              <a:ext cx="2394858" cy="4536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ECMEN</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0CFEBF5D-1FCD-B8F6-6985-BDDA1B9387F4}"/>
                </a:ext>
              </a:extLst>
            </p:cNvPr>
            <p:cNvSpPr/>
            <p:nvPr/>
          </p:nvSpPr>
          <p:spPr>
            <a:xfrm>
              <a:off x="4050156" y="2995774"/>
              <a:ext cx="2394858" cy="5594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LCS - FS</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8A219E33-A3F8-FD7E-1F8C-185094E7D88F}"/>
                </a:ext>
              </a:extLst>
            </p:cNvPr>
            <p:cNvSpPr txBox="1"/>
            <p:nvPr/>
          </p:nvSpPr>
          <p:spPr>
            <a:xfrm>
              <a:off x="4726618" y="3800126"/>
              <a:ext cx="977175" cy="406911"/>
            </a:xfrm>
            <a:prstGeom prst="rect">
              <a:avLst/>
            </a:prstGeom>
            <a:noFill/>
          </p:spPr>
          <p:txBody>
            <a:bodyPr wrap="none" rtlCol="0">
              <a:spAutoFit/>
            </a:bodyPr>
            <a:lstStyle/>
            <a:p>
              <a:pPr algn="ctr" rtl="1"/>
              <a:r>
                <a:rPr lang="ar-L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ال</a:t>
              </a:r>
              <a:r>
                <a:rPr lang="ar-AE"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مؤشرات</a:t>
              </a:r>
              <a:endParaRPr lang="fr-FR" dirty="0">
                <a:solidFill>
                  <a:schemeClr val="accent4"/>
                </a:solidFill>
              </a:endParaRPr>
            </a:p>
          </p:txBody>
        </p:sp>
        <p:sp>
          <p:nvSpPr>
            <p:cNvPr id="17" name="TextBox 16">
              <a:extLst>
                <a:ext uri="{FF2B5EF4-FFF2-40B4-BE49-F238E27FC236}">
                  <a16:creationId xmlns:a16="http://schemas.microsoft.com/office/drawing/2014/main" id="{954B575B-52D6-B1FA-B64D-903A4B4CA667}"/>
                </a:ext>
              </a:extLst>
            </p:cNvPr>
            <p:cNvSpPr txBox="1"/>
            <p:nvPr/>
          </p:nvSpPr>
          <p:spPr>
            <a:xfrm>
              <a:off x="7217077" y="3775421"/>
              <a:ext cx="1307279" cy="406911"/>
            </a:xfrm>
            <a:prstGeom prst="rect">
              <a:avLst/>
            </a:prstGeom>
            <a:noFill/>
          </p:spPr>
          <p:txBody>
            <a:bodyPr wrap="none" rtlCol="0">
              <a:spAutoFit/>
            </a:bodyPr>
            <a:lstStyle/>
            <a:p>
              <a:pPr algn="ctr" rtl="1"/>
              <a:r>
                <a:rPr lang="ar-AE"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ملخص المجال</a:t>
              </a:r>
              <a:endParaRPr lang="fr-FR" dirty="0">
                <a:solidFill>
                  <a:schemeClr val="accent4"/>
                </a:solidFill>
              </a:endParaRPr>
            </a:p>
          </p:txBody>
        </p:sp>
        <p:sp>
          <p:nvSpPr>
            <p:cNvPr id="18" name="TextBox 17">
              <a:extLst>
                <a:ext uri="{FF2B5EF4-FFF2-40B4-BE49-F238E27FC236}">
                  <a16:creationId xmlns:a16="http://schemas.microsoft.com/office/drawing/2014/main" id="{44550A0B-F747-4A1F-AA44-BBE3710E8583}"/>
                </a:ext>
              </a:extLst>
            </p:cNvPr>
            <p:cNvSpPr txBox="1"/>
            <p:nvPr/>
          </p:nvSpPr>
          <p:spPr>
            <a:xfrm>
              <a:off x="10173923" y="3790922"/>
              <a:ext cx="727913" cy="406911"/>
            </a:xfrm>
            <a:prstGeom prst="rect">
              <a:avLst/>
            </a:prstGeom>
            <a:noFill/>
          </p:spPr>
          <p:txBody>
            <a:bodyPr wrap="none" rtlCol="0">
              <a:spAutoFit/>
            </a:bodyPr>
            <a:lstStyle/>
            <a:p>
              <a:pPr algn="ctr" rtl="1"/>
              <a:r>
                <a:rPr lang="ar-LB" b="1" dirty="0">
                  <a:solidFill>
                    <a:schemeClr val="accent4"/>
                  </a:solidFill>
                  <a:latin typeface="Open Sans" panose="020B0606030504020204" pitchFamily="34" charset="0"/>
                  <a:ea typeface="Open Sans" panose="020B0606030504020204" pitchFamily="34" charset="0"/>
                </a:rPr>
                <a:t>النتيجة</a:t>
              </a:r>
              <a:endParaRPr lang="fr-FR" dirty="0">
                <a:solidFill>
                  <a:schemeClr val="accent4"/>
                </a:solidFill>
              </a:endParaRPr>
            </a:p>
          </p:txBody>
        </p:sp>
        <p:sp>
          <p:nvSpPr>
            <p:cNvPr id="19" name="Rectangle 18">
              <a:extLst>
                <a:ext uri="{FF2B5EF4-FFF2-40B4-BE49-F238E27FC236}">
                  <a16:creationId xmlns:a16="http://schemas.microsoft.com/office/drawing/2014/main" id="{A41256C1-09AE-E79A-8FFF-CB1BEA26E7E5}"/>
                </a:ext>
              </a:extLst>
            </p:cNvPr>
            <p:cNvSpPr/>
            <p:nvPr/>
          </p:nvSpPr>
          <p:spPr>
            <a:xfrm>
              <a:off x="6485541" y="1378973"/>
              <a:ext cx="152400" cy="21806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a:p>
          </p:txBody>
        </p:sp>
        <p:sp>
          <p:nvSpPr>
            <p:cNvPr id="20" name="Rectangle 19">
              <a:extLst>
                <a:ext uri="{FF2B5EF4-FFF2-40B4-BE49-F238E27FC236}">
                  <a16:creationId xmlns:a16="http://schemas.microsoft.com/office/drawing/2014/main" id="{43F7C938-829B-CA48-C1FB-7465FAE91239}"/>
                </a:ext>
              </a:extLst>
            </p:cNvPr>
            <p:cNvSpPr/>
            <p:nvPr/>
          </p:nvSpPr>
          <p:spPr>
            <a:xfrm>
              <a:off x="9111256" y="1347607"/>
              <a:ext cx="152400" cy="22229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a:p>
          </p:txBody>
        </p:sp>
      </p:grpSp>
      <p:grpSp>
        <p:nvGrpSpPr>
          <p:cNvPr id="22" name="Group 21">
            <a:extLst>
              <a:ext uri="{FF2B5EF4-FFF2-40B4-BE49-F238E27FC236}">
                <a16:creationId xmlns:a16="http://schemas.microsoft.com/office/drawing/2014/main" id="{18B32BB6-C853-57FC-76A5-E34B2C48855F}"/>
              </a:ext>
            </a:extLst>
          </p:cNvPr>
          <p:cNvGrpSpPr/>
          <p:nvPr/>
        </p:nvGrpSpPr>
        <p:grpSpPr>
          <a:xfrm>
            <a:off x="4469845" y="4112307"/>
            <a:ext cx="7401701" cy="2484849"/>
            <a:chOff x="4038726" y="1368245"/>
            <a:chExt cx="7730457" cy="2841137"/>
          </a:xfrm>
          <a:solidFill>
            <a:schemeClr val="accent5">
              <a:lumMod val="90000"/>
            </a:schemeClr>
          </a:solidFill>
        </p:grpSpPr>
        <p:sp>
          <p:nvSpPr>
            <p:cNvPr id="23" name="Rectangle 22">
              <a:extLst>
                <a:ext uri="{FF2B5EF4-FFF2-40B4-BE49-F238E27FC236}">
                  <a16:creationId xmlns:a16="http://schemas.microsoft.com/office/drawing/2014/main" id="{FB77F2D5-2E42-D815-61AD-9FED66634EC7}"/>
                </a:ext>
              </a:extLst>
            </p:cNvPr>
            <p:cNvSpPr/>
            <p:nvPr/>
          </p:nvSpPr>
          <p:spPr>
            <a:xfrm>
              <a:off x="9285261" y="1378973"/>
              <a:ext cx="2483922" cy="2180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مجموعة </a:t>
              </a:r>
              <a:r>
                <a:rPr lang="ar-L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ان</a:t>
              </a:r>
              <a:r>
                <a:rPr lang="ar-AE"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عد</a:t>
              </a:r>
              <a:r>
                <a:rPr lang="ar-L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a:t>
              </a:r>
              <a:r>
                <a:rPr lang="ar-AE"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 الأمن الغذائي لبرنامج الأغذية العالمي (1-4)</a:t>
              </a:r>
            </a:p>
            <a:p>
              <a:pPr algn="ctr" rtl="1"/>
              <a:r>
                <a:rPr lang="ar-AE"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بناءً على </a:t>
              </a:r>
              <a:r>
                <a:rPr lang="ar-L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القيمة المتوسطة</a:t>
              </a:r>
              <a:r>
                <a:rPr lang="ar-AE"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لملخصات الوضع الحالي وقدرة </a:t>
              </a:r>
              <a:r>
                <a:rPr lang="ar-L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التأقلم</a:t>
              </a:r>
              <a:endPar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C1DF6E44-109C-0D0A-34A2-10404AD3E6B7}"/>
                </a:ext>
              </a:extLst>
            </p:cNvPr>
            <p:cNvSpPr/>
            <p:nvPr/>
          </p:nvSpPr>
          <p:spPr>
            <a:xfrm>
              <a:off x="6678468" y="1368245"/>
              <a:ext cx="2394858" cy="6625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ملخص عن</a:t>
              </a:r>
              <a:endParaRPr lang="en-G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L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الوضع الحالي</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283A407C-5185-88FE-B498-A78C9D212E6D}"/>
                </a:ext>
              </a:extLst>
            </p:cNvPr>
            <p:cNvSpPr/>
            <p:nvPr/>
          </p:nvSpPr>
          <p:spPr>
            <a:xfrm>
              <a:off x="6678468" y="2421036"/>
              <a:ext cx="2394858" cy="11494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ملخص عن</a:t>
              </a:r>
              <a:endParaRPr lang="en-G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LB" sz="15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قدرة التأقلم</a:t>
              </a:r>
              <a:endParaRPr lang="en-GB" sz="15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rtl="1"/>
              <a:r>
                <a:rPr lang="ar-L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بناء على القيمة المتوسطة ل</a:t>
              </a:r>
            </a:p>
            <a:p>
              <a:pPr algn="ctr" rtl="1"/>
              <a:r>
                <a:rPr lang="en-G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ECMEN </a:t>
              </a:r>
              <a:r>
                <a:rPr lang="ar-L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و</a:t>
              </a:r>
              <a:r>
                <a:rPr lang="en-GB" sz="15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LCS-FS</a:t>
              </a:r>
              <a:endParaRPr lang="fr-FR" sz="15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2AD7544E-2CF1-A266-65DB-D5CA6A50B9C5}"/>
                </a:ext>
              </a:extLst>
            </p:cNvPr>
            <p:cNvSpPr/>
            <p:nvPr/>
          </p:nvSpPr>
          <p:spPr>
            <a:xfrm>
              <a:off x="4038726" y="1378973"/>
              <a:ext cx="2394858" cy="5747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FCS &amp; </a:t>
              </a:r>
              <a:r>
                <a:rPr lang="en-GB" sz="1600" b="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rCSI</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3C26D0B3-1A2D-14E3-9D8A-84AFDF96B413}"/>
                </a:ext>
              </a:extLst>
            </p:cNvPr>
            <p:cNvSpPr/>
            <p:nvPr/>
          </p:nvSpPr>
          <p:spPr>
            <a:xfrm>
              <a:off x="4071675" y="2402330"/>
              <a:ext cx="2394858" cy="453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FES</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82E70E72-6984-0A4D-AE3C-59B9FC9D9963}"/>
                </a:ext>
              </a:extLst>
            </p:cNvPr>
            <p:cNvSpPr/>
            <p:nvPr/>
          </p:nvSpPr>
          <p:spPr>
            <a:xfrm>
              <a:off x="4050156" y="2995774"/>
              <a:ext cx="2394858" cy="559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LCS - FS</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54FB7333-D037-59DD-C161-CFD828D5FDDE}"/>
                </a:ext>
              </a:extLst>
            </p:cNvPr>
            <p:cNvSpPr txBox="1"/>
            <p:nvPr/>
          </p:nvSpPr>
          <p:spPr>
            <a:xfrm>
              <a:off x="4418976" y="3787094"/>
              <a:ext cx="971373" cy="422288"/>
            </a:xfrm>
            <a:prstGeom prst="rect">
              <a:avLst/>
            </a:prstGeom>
            <a:noFill/>
          </p:spPr>
          <p:txBody>
            <a:bodyPr wrap="none" rtlCol="0">
              <a:spAutoFit/>
            </a:bodyPr>
            <a:lstStyle/>
            <a:p>
              <a:pPr algn="ctr" rtl="1"/>
              <a:r>
                <a:rPr lang="ar-L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ال</a:t>
              </a:r>
              <a:r>
                <a:rPr lang="ar-AE"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مؤشرات</a:t>
              </a:r>
              <a:endParaRPr lang="fr-FR" dirty="0">
                <a:solidFill>
                  <a:schemeClr val="accent4"/>
                </a:solidFill>
              </a:endParaRPr>
            </a:p>
          </p:txBody>
        </p:sp>
        <p:sp>
          <p:nvSpPr>
            <p:cNvPr id="30" name="TextBox 29">
              <a:extLst>
                <a:ext uri="{FF2B5EF4-FFF2-40B4-BE49-F238E27FC236}">
                  <a16:creationId xmlns:a16="http://schemas.microsoft.com/office/drawing/2014/main" id="{5EB3A395-9F83-6109-0CF8-6AEE4CF752A4}"/>
                </a:ext>
              </a:extLst>
            </p:cNvPr>
            <p:cNvSpPr txBox="1"/>
            <p:nvPr/>
          </p:nvSpPr>
          <p:spPr>
            <a:xfrm>
              <a:off x="7226138" y="3760615"/>
              <a:ext cx="1299516" cy="422288"/>
            </a:xfrm>
            <a:prstGeom prst="rect">
              <a:avLst/>
            </a:prstGeom>
            <a:noFill/>
          </p:spPr>
          <p:txBody>
            <a:bodyPr wrap="none" rtlCol="0">
              <a:spAutoFit/>
            </a:bodyPr>
            <a:lstStyle/>
            <a:p>
              <a:pPr algn="ctr" rtl="1"/>
              <a:r>
                <a:rPr lang="ar-AE"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ملخص المجال</a:t>
              </a:r>
            </a:p>
          </p:txBody>
        </p:sp>
        <p:sp>
          <p:nvSpPr>
            <p:cNvPr id="31" name="TextBox 30">
              <a:extLst>
                <a:ext uri="{FF2B5EF4-FFF2-40B4-BE49-F238E27FC236}">
                  <a16:creationId xmlns:a16="http://schemas.microsoft.com/office/drawing/2014/main" id="{54C331AA-4E87-94DF-F06D-D06ADF1B568D}"/>
                </a:ext>
              </a:extLst>
            </p:cNvPr>
            <p:cNvSpPr txBox="1"/>
            <p:nvPr/>
          </p:nvSpPr>
          <p:spPr>
            <a:xfrm>
              <a:off x="10154832" y="3760615"/>
              <a:ext cx="723590" cy="422288"/>
            </a:xfrm>
            <a:prstGeom prst="rect">
              <a:avLst/>
            </a:prstGeom>
            <a:noFill/>
          </p:spPr>
          <p:txBody>
            <a:bodyPr wrap="none" rtlCol="0">
              <a:spAutoFit/>
            </a:bodyPr>
            <a:lstStyle/>
            <a:p>
              <a:pPr algn="ctr" rtl="1"/>
              <a:r>
                <a:rPr lang="ar-LB" b="1" dirty="0">
                  <a:solidFill>
                    <a:schemeClr val="accent4"/>
                  </a:solidFill>
                  <a:latin typeface="Open Sans" panose="020B0606030504020204" pitchFamily="34" charset="0"/>
                  <a:ea typeface="Open Sans" panose="020B0606030504020204" pitchFamily="34" charset="0"/>
                </a:rPr>
                <a:t>النتيجة</a:t>
              </a:r>
              <a:endParaRPr lang="fr-FR" dirty="0">
                <a:solidFill>
                  <a:schemeClr val="accent4"/>
                </a:solidFill>
              </a:endParaRPr>
            </a:p>
          </p:txBody>
        </p:sp>
        <p:sp>
          <p:nvSpPr>
            <p:cNvPr id="32" name="Rectangle 31">
              <a:extLst>
                <a:ext uri="{FF2B5EF4-FFF2-40B4-BE49-F238E27FC236}">
                  <a16:creationId xmlns:a16="http://schemas.microsoft.com/office/drawing/2014/main" id="{C2C4B378-0B12-0279-C00C-353FF70864B9}"/>
                </a:ext>
              </a:extLst>
            </p:cNvPr>
            <p:cNvSpPr/>
            <p:nvPr/>
          </p:nvSpPr>
          <p:spPr>
            <a:xfrm>
              <a:off x="6485541" y="1378973"/>
              <a:ext cx="152400" cy="21806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a:p>
          </p:txBody>
        </p:sp>
        <p:sp>
          <p:nvSpPr>
            <p:cNvPr id="33" name="Rectangle 32">
              <a:extLst>
                <a:ext uri="{FF2B5EF4-FFF2-40B4-BE49-F238E27FC236}">
                  <a16:creationId xmlns:a16="http://schemas.microsoft.com/office/drawing/2014/main" id="{BD8499E3-DA68-7EF2-969B-D60BF1326360}"/>
                </a:ext>
              </a:extLst>
            </p:cNvPr>
            <p:cNvSpPr/>
            <p:nvPr/>
          </p:nvSpPr>
          <p:spPr>
            <a:xfrm>
              <a:off x="9111256" y="1368245"/>
              <a:ext cx="152400" cy="2202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a:p>
          </p:txBody>
        </p:sp>
      </p:grpSp>
    </p:spTree>
    <p:extLst>
      <p:ext uri="{BB962C8B-B14F-4D97-AF65-F5344CB8AC3E}">
        <p14:creationId xmlns:p14="http://schemas.microsoft.com/office/powerpoint/2010/main" val="24830129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SharedWithUsers xmlns="3940b711-dc1d-4235-b0a5-48d487f0d3b9">
      <UserInfo>
        <DisplayName>Ali ASSI</DisplayName>
        <AccountId>1220</AccountId>
        <AccountType/>
      </UserInfo>
      <UserInfo>
        <DisplayName>Mohamed SALEM</DisplayName>
        <AccountId>20</AccountId>
        <AccountType/>
      </UserInfo>
      <UserInfo>
        <DisplayName>Marianne JENSBY</DisplayName>
        <AccountId>1110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44BB7B-CE34-4D68-9B7C-68D737AEA431}">
  <ds:schemaRefs>
    <ds:schemaRef ds:uri="http://purl.org/dc/elements/1.1/"/>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3940b711-dc1d-4235-b0a5-48d487f0d3b9"/>
    <ds:schemaRef ds:uri="http://schemas.microsoft.com/office/infopath/2007/PartnerControls"/>
    <ds:schemaRef ds:uri="49256dcf-74b5-4e0f-b2ab-e17546be8a80"/>
    <ds:schemaRef ds:uri="http://purl.org/dc/dcmitype/"/>
    <ds:schemaRef ds:uri="http://purl.org/dc/terms/"/>
  </ds:schemaRefs>
</ds:datastoreItem>
</file>

<file path=customXml/itemProps2.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3.xml><?xml version="1.0" encoding="utf-8"?>
<ds:datastoreItem xmlns:ds="http://schemas.openxmlformats.org/officeDocument/2006/customXml" ds:itemID="{CC8C36D6-9B30-4C99-99E8-1161FBE4B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12932</TotalTime>
  <Words>7064</Words>
  <Application>Microsoft Office PowerPoint</Application>
  <PresentationFormat>Widescreen</PresentationFormat>
  <Paragraphs>1240</Paragraphs>
  <Slides>66</Slides>
  <Notes>52</Notes>
  <HiddenSlides>1</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Theme2</vt:lpstr>
      <vt:lpstr>PowerPoint Presentation</vt:lpstr>
      <vt:lpstr>الجمهور  </vt:lpstr>
      <vt:lpstr>PowerPoint Presentation</vt:lpstr>
      <vt:lpstr>ما هو الأمن الغذائي؟</vt:lpstr>
      <vt:lpstr>ما هي الأركان الأربعة للأمن الغذائي؟</vt:lpstr>
      <vt:lpstr>ما هو تعريف CARI؟</vt:lpstr>
      <vt:lpstr>كيفية استخدام CARI </vt:lpstr>
      <vt:lpstr>تركيبات المؤشرات</vt:lpstr>
      <vt:lpstr>تركيبات المؤشرات</vt:lpstr>
      <vt:lpstr>وصف لتصنيفات الأمن الغذائي الشاملة لبرنامج الأغذية العالمي</vt:lpstr>
      <vt:lpstr>لماذا يُفضَّل مؤشر القدرة الاقتصادية لتلبية الاحتياجات الأساسية ECMEN على مؤشر الانفاق على الغذاء FES؟</vt:lpstr>
      <vt:lpstr>لماذا يُفضَّل مؤشر القدرة الاقتصادية لتلبية الاحتياجات الأساسية ECMEN على مؤشر الانفاق على الغذاء FES؟</vt:lpstr>
      <vt:lpstr>PowerPoint Presentation</vt:lpstr>
      <vt:lpstr>مجال الوضع الحالي</vt:lpstr>
      <vt:lpstr>PowerPoint Presentation</vt:lpstr>
      <vt:lpstr>الوضع الحالي: مؤشر استهلاك الغذاءFCS </vt:lpstr>
      <vt:lpstr>الوضع الحالي: تحويل درجة استهلاك الغذاء إلى مقياس 4 نقاط</vt:lpstr>
      <vt:lpstr>PowerPoint Presentation</vt:lpstr>
      <vt:lpstr>الوضع الحالي: مؤشر استراتيجيات التأقلم المخفضةrCSI </vt:lpstr>
      <vt:lpstr>الوضع الحالي: تحويل مؤشر استراتيجيات التأقلم المخفضة الى مقياس 4 نقاط</vt:lpstr>
      <vt:lpstr>الوضع الحالي</vt:lpstr>
      <vt:lpstr>PowerPoint Presentation</vt:lpstr>
      <vt:lpstr>الوضع الحالي: لماذا يتقارب مؤشر استهلاك الغذاء FCS مع مؤشر استراتيجيات التأقلم المخفضة rCSI؟</vt:lpstr>
      <vt:lpstr>PowerPoint Presentation</vt:lpstr>
      <vt:lpstr>PowerPoint Presentation</vt:lpstr>
      <vt:lpstr>القدرة الاقتصادية على تلبية الاحتياجات الأساسيةECMEN </vt:lpstr>
      <vt:lpstr>كيفية احتساب القدرة الاقتصادية على تلبية الاحتياجات الأساسية ECMEN </vt:lpstr>
      <vt:lpstr>القدرة الاقتصادية على تلبية الاحتياجات الأساسيةECMEN </vt:lpstr>
      <vt:lpstr>PowerPoint Presentation</vt:lpstr>
      <vt:lpstr>مؤشر الانفاق على الغذاءFES </vt:lpstr>
      <vt:lpstr>مؤشر الانفاق على الغذاءFES </vt:lpstr>
      <vt:lpstr>مؤشر الانفاق على الغذاءFES </vt:lpstr>
      <vt:lpstr>مؤشر الانفاق على الغذاءFES </vt:lpstr>
      <vt:lpstr>PowerPoint Presentation</vt:lpstr>
      <vt:lpstr>ما هو مؤشر استراتيجيات التأقلم مع سبل العيش LCS-FS؟</vt:lpstr>
      <vt:lpstr>تصنيف الأسر في LCS-FS</vt:lpstr>
      <vt:lpstr>طريقة الحساب في LCS-FS </vt:lpstr>
      <vt:lpstr>مجال القدرة على التأقلم</vt:lpstr>
      <vt:lpstr>PowerPoint Presentation</vt:lpstr>
      <vt:lpstr>PowerPoint Presentation</vt:lpstr>
      <vt:lpstr>سيناريوهات الجمع في CARI</vt:lpstr>
      <vt:lpstr>طريقة احتساب CARI</vt:lpstr>
      <vt:lpstr>مثال عن طريقة احتساب CARI</vt:lpstr>
      <vt:lpstr>مثال عن طريقة احتساب CARI</vt:lpstr>
      <vt:lpstr>مثال عن CARI</vt:lpstr>
      <vt:lpstr>PowerPoint Presentation</vt:lpstr>
      <vt:lpstr>ما هي الأقسام التي تدخل فيCARI ؟</vt:lpstr>
      <vt:lpstr>مصمم الاستبيان الخاص ببرنامج الأغذية العالمي Survey Designer </vt:lpstr>
      <vt:lpstr>Survey Designer </vt:lpstr>
      <vt:lpstr>Survey Designer</vt:lpstr>
      <vt:lpstr>نقاط للانتباه عند تصميم الاستبيان</vt:lpstr>
      <vt:lpstr>نقاط للانتباه عند تصميم الاستبيان</vt:lpstr>
      <vt:lpstr>نقاط للانتباه عند تصميم الاستبيان</vt:lpstr>
      <vt:lpstr>PowerPoint Presentation</vt:lpstr>
      <vt:lpstr>قيود مؤشر CARI</vt:lpstr>
      <vt:lpstr>PowerPoint Presentation</vt:lpstr>
      <vt:lpstr>عرض نتائج البيانات في CARI</vt:lpstr>
      <vt:lpstr>CARI وECMEN: جدول جمع المؤشرات, ونسبة الأسر</vt:lpstr>
      <vt:lpstr>CARI وECMEN: جدول جمع المؤشرات, ونسبة الأسر</vt:lpstr>
      <vt:lpstr>عرض البيانات والخرائط في CARI</vt:lpstr>
      <vt:lpstr>مثال عن تقرير CARI</vt:lpstr>
      <vt:lpstr>مثال عن تقرير CARI</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Ali ASSI</cp:lastModifiedBy>
  <cp:revision>110</cp:revision>
  <dcterms:created xsi:type="dcterms:W3CDTF">2018-08-20T09:35:59Z</dcterms:created>
  <dcterms:modified xsi:type="dcterms:W3CDTF">2024-09-11T10:52:18Z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ies>
</file>