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3"/>
  </p:notesMasterIdLst>
  <p:handoutMasterIdLst>
    <p:handoutMasterId r:id="rId64"/>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8" r:id="rId21"/>
    <p:sldId id="4119" r:id="rId22"/>
    <p:sldId id="4120" r:id="rId23"/>
    <p:sldId id="4121" r:id="rId24"/>
    <p:sldId id="4166" r:id="rId25"/>
    <p:sldId id="4153" r:id="rId26"/>
    <p:sldId id="4154" r:id="rId27"/>
    <p:sldId id="277" r:id="rId28"/>
    <p:sldId id="4128" r:id="rId29"/>
    <p:sldId id="4123" r:id="rId30"/>
    <p:sldId id="4124" r:id="rId31"/>
    <p:sldId id="329" r:id="rId32"/>
    <p:sldId id="309" r:id="rId33"/>
    <p:sldId id="293" r:id="rId34"/>
    <p:sldId id="4163" r:id="rId35"/>
    <p:sldId id="4164" r:id="rId36"/>
    <p:sldId id="4115" r:id="rId37"/>
    <p:sldId id="4116" r:id="rId38"/>
    <p:sldId id="4117" r:id="rId39"/>
    <p:sldId id="4167" r:id="rId40"/>
    <p:sldId id="322" r:id="rId41"/>
    <p:sldId id="331" r:id="rId42"/>
    <p:sldId id="4158" r:id="rId43"/>
    <p:sldId id="298" r:id="rId44"/>
    <p:sldId id="4150" r:id="rId45"/>
    <p:sldId id="4159" r:id="rId46"/>
    <p:sldId id="4131" r:id="rId47"/>
    <p:sldId id="4144" r:id="rId48"/>
    <p:sldId id="4160" r:id="rId49"/>
    <p:sldId id="324" r:id="rId50"/>
    <p:sldId id="4127" r:id="rId51"/>
    <p:sldId id="4162" r:id="rId52"/>
    <p:sldId id="4125" r:id="rId53"/>
    <p:sldId id="4161" r:id="rId54"/>
    <p:sldId id="4132" r:id="rId55"/>
    <p:sldId id="299" r:id="rId56"/>
    <p:sldId id="311" r:id="rId57"/>
    <p:sldId id="300" r:id="rId58"/>
    <p:sldId id="4129" r:id="rId59"/>
    <p:sldId id="313" r:id="rId60"/>
    <p:sldId id="296" r:id="rId61"/>
    <p:sldId id="333"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8"/>
            <p14:sldId id="4119"/>
            <p14:sldId id="4120"/>
            <p14:sldId id="4121"/>
            <p14:sldId id="4166"/>
            <p14:sldId id="4153"/>
            <p14:sldId id="4154"/>
            <p14:sldId id="277"/>
            <p14:sldId id="4128"/>
            <p14:sldId id="4123"/>
            <p14:sldId id="4124"/>
            <p14:sldId id="329"/>
            <p14:sldId id="309"/>
            <p14:sldId id="293"/>
          </p14:sldIdLst>
        </p14:section>
        <p14:section name="Enumerator training (optional)" id="{F14BAD09-83F2-476E-85E4-C01F7092CFE0}">
          <p14:sldIdLst>
            <p14:sldId id="4163"/>
            <p14:sldId id="4164"/>
            <p14:sldId id="4115"/>
            <p14:sldId id="4116"/>
            <p14:sldId id="4117"/>
            <p14:sldId id="4167"/>
          </p14:sldIdLst>
        </p14:section>
        <p14:section name="Relevance: Analyst training" id="{ADA42E1E-067A-4161-B943-799BD9EB83DE}">
          <p14:sldIdLst>
            <p14:sldId id="322"/>
            <p14:sldId id="331"/>
            <p14:sldId id="4158"/>
            <p14:sldId id="298"/>
            <p14:sldId id="4150"/>
            <p14:sldId id="4159"/>
            <p14:sldId id="4131"/>
            <p14:sldId id="4144"/>
            <p14:sldId id="4160"/>
            <p14:sldId id="324"/>
            <p14:sldId id="4127"/>
            <p14:sldId id="4162"/>
            <p14:sldId id="4125"/>
            <p14:sldId id="4161"/>
            <p14:sldId id="4132"/>
            <p14:sldId id="299"/>
            <p14:sldId id="311"/>
            <p14:sldId id="300"/>
            <p14:sldId id="4129"/>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6CE38735-3B30-8226-26F6-2FF304F7D9C7}" name="Lina BADAWY" initials="LB" userId="S::lina.badawy@wfp.org::12db3dd9-6fdc-4d78-be73-0a4b2228c85d"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0070BA"/>
    <a:srgbClr val="B2B2B2"/>
    <a:srgbClr val="C00000"/>
    <a:srgbClr val="F4B1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F634B-AEE7-40B8-AE8F-C752B49B54AC}" v="20" dt="2024-08-13T11:16:42.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8" autoAdjust="0"/>
  </p:normalViewPr>
  <p:slideViewPr>
    <p:cSldViewPr snapToGrid="0">
      <p:cViewPr varScale="1">
        <p:scale>
          <a:sx n="53" d="100"/>
          <a:sy n="53" d="100"/>
        </p:scale>
        <p:origin x="1152"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11/09/2024</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11/09/2024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147366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on LCS-EN requires a bit of clarification:</a:t>
            </a:r>
          </a:p>
          <a:p>
            <a:endParaRPr lang="en-GB" dirty="0">
              <a:cs typeface="Calibri" panose="020F0502020204030204"/>
            </a:endParaRPr>
          </a:p>
          <a:p>
            <a:r>
              <a:rPr lang="en-GB" dirty="0">
                <a:cs typeface="Calibri" panose="020F0502020204030204"/>
              </a:rPr>
              <a:t>1) </a:t>
            </a:r>
            <a:r>
              <a:rPr lang="en-GB" b="1" dirty="0">
                <a:cs typeface="Calibri" panose="020F0502020204030204"/>
              </a:rPr>
              <a:t>Lack of resources </a:t>
            </a:r>
            <a:r>
              <a:rPr lang="en-GB" dirty="0">
                <a:cs typeface="Calibri" panose="020F0502020204030204"/>
              </a:rPr>
              <a:t>means either lack of direct access to good and services or lack of money to buy them…the rational is the same than for FS</a:t>
            </a:r>
          </a:p>
          <a:p>
            <a:endParaRPr lang="en-GB" dirty="0">
              <a:cs typeface="Calibri" panose="020F0502020204030204"/>
            </a:endParaRPr>
          </a:p>
          <a:p>
            <a:r>
              <a:rPr lang="en-GB" dirty="0">
                <a:cs typeface="Calibri" panose="020F0502020204030204"/>
              </a:rPr>
              <a:t>2) But what do we mean by </a:t>
            </a:r>
            <a:r>
              <a:rPr lang="en-GB" b="1" dirty="0">
                <a:cs typeface="Calibri" panose="020F0502020204030204"/>
              </a:rPr>
              <a:t>essential needs</a:t>
            </a:r>
            <a:r>
              <a:rPr lang="en-GB" dirty="0">
                <a:cs typeface="Calibri" panose="020F0502020204030204"/>
              </a:rPr>
              <a:t>? We have a general definition here, but as you can imagine, what is defined as ‘essential’ is somehow subjective and depends on the context, but typically refers to food, shelter, education, health services,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structure of the module, another difference of the EN version of the LCS module is that the module must include an additional final question asking the </a:t>
            </a:r>
            <a:r>
              <a:rPr lang="en-US" b="1" dirty="0"/>
              <a:t>main reasons </a:t>
            </a:r>
            <a:r>
              <a:rPr lang="en-US" dirty="0"/>
              <a:t>for adopting the strategies. We will come back to this later.</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Codes are standard for questionnaire module design and analysis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268576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103714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104899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1188615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Saving is that part of income which is not spent on current consumption. Saving - gradually putting money or gold aside, typically into a bank account. People generally save for a particular goal, like paying for a car, a down payment on a house, or any emergencies that might come up. It provides a person or a household with some financial security. </a:t>
            </a:r>
          </a:p>
          <a:p>
            <a:endParaRPr lang="en-US"/>
          </a:p>
          <a:p>
            <a:r>
              <a:rPr lang="en-US"/>
              <a:t>Income is </a:t>
            </a:r>
            <a:r>
              <a:rPr lang="en-US" b="0" i="0">
                <a:solidFill>
                  <a:srgbClr val="202124"/>
                </a:solidFill>
                <a:effectLst/>
                <a:latin typeface="arial" panose="020B0604020202020204" pitchFamily="34" charset="0"/>
              </a:rPr>
              <a:t>money received, especially on a regular or irregular basis, from work or through investments.</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dirty="0"/>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35</a:t>
            </a:fld>
            <a:endParaRPr lang="it-IT"/>
          </a:p>
        </p:txBody>
      </p:sp>
    </p:spTree>
    <p:extLst>
      <p:ext uri="{BB962C8B-B14F-4D97-AF65-F5344CB8AC3E}">
        <p14:creationId xmlns:p14="http://schemas.microsoft.com/office/powerpoint/2010/main" val="1168863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XLS Form is the Excel format of the content in a Survey questionnaire It contains all the questions and</a:t>
            </a:r>
          </a:p>
          <a:p>
            <a:r>
              <a:rPr lang="en-US" dirty="0"/>
              <a:t>the answer of each survey in chosen languages the skip logic and the rules that will inform the data</a:t>
            </a:r>
          </a:p>
          <a:p>
            <a:r>
              <a:rPr lang="en-US" dirty="0"/>
              <a:t>collection This allows transferring questions selected in the Survey Designer to online ODK tools for data</a:t>
            </a:r>
          </a:p>
          <a:p>
            <a:r>
              <a:rPr lang="en-US" dirty="0"/>
              <a:t>collection coded in a </a:t>
            </a:r>
            <a:r>
              <a:rPr lang="en-US" dirty="0" err="1"/>
              <a:t>standardised</a:t>
            </a:r>
            <a:r>
              <a:rPr lang="en-US" dirty="0"/>
              <a:t> way and facilitates data analysis following the data collection exercise</a:t>
            </a:r>
          </a:p>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Open Sans" panose="020B0606030504020204" pitchFamily="34" charset="0"/>
              </a:rPr>
              <a:t>The </a:t>
            </a:r>
            <a:r>
              <a:rPr lang="en-US" sz="1800" b="1" i="0" u="none" strike="noStrike" baseline="0" dirty="0">
                <a:solidFill>
                  <a:srgbClr val="096DB4"/>
                </a:solidFill>
                <a:latin typeface="Open Sans" panose="020B0606030504020204" pitchFamily="34" charset="0"/>
              </a:rPr>
              <a:t>Survey Designer </a:t>
            </a:r>
            <a:r>
              <a:rPr lang="en-US" sz="1800" b="0" i="0" u="none" strike="noStrike" baseline="0" dirty="0">
                <a:solidFill>
                  <a:srgbClr val="000000"/>
                </a:solidFill>
                <a:latin typeface="Open Sans" panose="020B0606030504020204" pitchFamily="34" charset="0"/>
              </a:rPr>
              <a:t>is WFP’s web-based tool that allows users to build tailored </a:t>
            </a:r>
            <a:r>
              <a:rPr lang="en-US" sz="1800" b="1" i="0" u="none" strike="noStrike" baseline="0" dirty="0">
                <a:solidFill>
                  <a:srgbClr val="000000"/>
                </a:solidFill>
                <a:latin typeface="Open Sans" panose="020B0606030504020204" pitchFamily="34" charset="0"/>
              </a:rPr>
              <a:t>assessment, monitoring, and market-based questionnaires </a:t>
            </a:r>
            <a:r>
              <a:rPr lang="en-US" sz="1800" b="0" i="0" u="none" strike="noStrike" baseline="0" dirty="0">
                <a:solidFill>
                  <a:srgbClr val="000000"/>
                </a:solidFill>
                <a:latin typeface="Open Sans" panose="020B0606030504020204" pitchFamily="34" charset="0"/>
              </a:rPr>
              <a:t>using standardized content in multiple languages. </a:t>
            </a:r>
            <a:endParaRPr lang="en-US" b="0" dirty="0"/>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**Mohamed**</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the calculation per se now….and let’s start by clarifying something very important…</a:t>
            </a:r>
          </a:p>
          <a:p>
            <a:endParaRPr lang="en-US">
              <a:cs typeface="Calibri"/>
            </a:endParaRPr>
          </a:p>
          <a:p>
            <a:r>
              <a:rPr lang="en-US">
                <a:cs typeface="Calibri"/>
              </a:rPr>
              <a:t>…</a:t>
            </a:r>
          </a:p>
          <a:p>
            <a:endParaRPr lang="en-US">
              <a:cs typeface="Calibri"/>
            </a:endParaRPr>
          </a:p>
          <a:p>
            <a:r>
              <a:rPr lang="en-US">
                <a:cs typeface="Calibri"/>
              </a:rPr>
              <a:t>So how do you choose within each level? …</a:t>
            </a:r>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household responds with “No, because we already sold those assets or have engaged in this activity within the last 12 months and cannot continue to” to a strategy, that household is considered to have experienced that strategy. Conversely, if a household responds with “No because we did not need to” or “Not applicable (don’t have access to this strategy)”, then the household is considered to not have experienced that particular strategy.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51</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57</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Last point: At an early onset of an emergency, households tend to resort to shorter-term consumption-based coping strategies to overcome immediate challenges in food shortages. If the situation persists, households begin seeking other outlets to meet their basic food or other essential needs. LCS indicators specifically aim at capturing these behaviors.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The LCS-EN can be used in a range of ways, including for </a:t>
            </a:r>
            <a:r>
              <a:rPr lang="en-US" sz="1200" spc="60" dirty="0" err="1">
                <a:latin typeface="Open Sans"/>
                <a:ea typeface="Open Sans"/>
                <a:cs typeface="Open Sans"/>
              </a:rPr>
              <a:t>programme</a:t>
            </a:r>
            <a:r>
              <a:rPr lang="en-US" sz="1200" spc="60" dirty="0">
                <a:latin typeface="Open Sans"/>
                <a:ea typeface="Open Sans"/>
                <a:cs typeface="Open Sans"/>
              </a:rPr>
              <a:t> activity monitoring, determining the food security and vulnerability situation of a population, and population-level targeting.</a:t>
            </a:r>
          </a:p>
          <a:p>
            <a:pPr>
              <a:lnSpc>
                <a:spcPts val="2700"/>
              </a:lnSpc>
              <a:buFont typeface="Wingdings" panose="05000000000000000000" pitchFamily="2" charset="2"/>
              <a:buChar char="v"/>
            </a:pPr>
            <a:r>
              <a:rPr lang="en-US" sz="1200" spc="60" dirty="0">
                <a:latin typeface="Open Sans"/>
                <a:ea typeface="Open Sans"/>
                <a:cs typeface="Open Sans"/>
              </a:rPr>
              <a:t>The LCS-EN is used to classify households according to their vulnerability to meet essential needs in the ENA vulnerability classification method.</a:t>
            </a:r>
          </a:p>
          <a:p>
            <a:pPr>
              <a:lnSpc>
                <a:spcPts val="2700"/>
              </a:lnSpc>
              <a:buFont typeface="Wingdings" panose="05000000000000000000" pitchFamily="2" charset="2"/>
              <a:buChar char="v"/>
            </a:pPr>
            <a:r>
              <a:rPr lang="en-US" sz="1200" spc="60" dirty="0">
                <a:latin typeface="Open Sans"/>
                <a:ea typeface="Open Sans"/>
                <a:cs typeface="Open Sans"/>
              </a:rPr>
              <a:t>The LCS-EN provides information on which gaps in essential needs drive the adoption of negative coping strategies.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This involves longer-term alteration of income-earning or food production patterns and one-off responses such as asset sales.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docs.wfp.org/api/documents/WFP-0000152116/downloa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urveydesigner.vam.wfp.org/design/surve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docs.wfp.org/api/documents/WFP-0000152117/download/" TargetMode="Externa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Livelihood-Coping-Strategies-E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Livelihood-Coping-Strategies-EN"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sv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resources.vam.wfp.org/data-analysis/quantitative/food-security/livelihood-coping-strategies-food-securit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LB"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استراتيجيات التأقلم مع سبل العيش لتلبية الاحتياجات الاساسية </a:t>
            </a:r>
            <a:r>
              <a:rPr lang="en-GB"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(LCS-EN)</a:t>
            </a:r>
            <a:br>
              <a:rPr lang="en-GB"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ar-LB" sz="2800" b="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وحدة </a:t>
            </a:r>
            <a:r>
              <a:rPr lang="ar-LB" sz="2400" b="0" dirty="0">
                <a:solidFill>
                  <a:schemeClr val="tx1"/>
                </a:solidFill>
                <a:latin typeface="Open Sans" panose="020B0606030504020204" pitchFamily="34" charset="0"/>
                <a:ea typeface="Open Sans" panose="020B0606030504020204" pitchFamily="34" charset="0"/>
                <a:cs typeface="Open Sans Extrabold" panose="020B0606030504020204" pitchFamily="34" charset="0"/>
              </a:rPr>
              <a:t>المسوحات</a:t>
            </a:r>
            <a:r>
              <a:rPr lang="ar-AE"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 والاستهداف</a:t>
            </a:r>
            <a:endParaRPr lang="en-GB" sz="24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sz="1600" b="1">
                <a:latin typeface="Open Sans"/>
                <a:ea typeface="Open Sans"/>
                <a:cs typeface="Open Sans"/>
              </a:rPr>
              <a:t>اغسطس </a:t>
            </a:r>
            <a:r>
              <a:rPr lang="ar-LB" sz="1600" b="1" dirty="0">
                <a:latin typeface="Open Sans"/>
                <a:ea typeface="Open Sans"/>
                <a:cs typeface="Open Sans"/>
              </a:rPr>
              <a:t>2024</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2085000"/>
            <a:ext cx="11052000" cy="4100053"/>
          </a:xfrm>
        </p:spPr>
        <p:txBody>
          <a:bodyPr vert="horz" lIns="91440" tIns="45720" rIns="91440" bIns="45720" rtlCol="0" anchor="t">
            <a:noAutofit/>
          </a:bodyPr>
          <a:lstStyle/>
          <a:p>
            <a:pPr algn="r" rtl="1">
              <a:lnSpc>
                <a:spcPts val="2700"/>
              </a:lnSpc>
              <a:buFont typeface="Wingdings" panose="05000000000000000000" pitchFamily="2" charset="2"/>
              <a:buChar char="v"/>
            </a:pPr>
            <a:r>
              <a:rPr lang="ar-LB" sz="2200" spc="60" dirty="0">
                <a:latin typeface="Open Sans"/>
                <a:ea typeface="Open Sans"/>
                <a:cs typeface="Open Sans"/>
              </a:rPr>
              <a:t>تقيس إلى أي مدى اعتمدت الأسر على استراتيجيات التأقلم مع سبل العيش كاستجابة لعدم توفر الموارد للوصول إلى الاحتياجات الأساسية (مثل الغذاء، والإسكان، والتعليم، والخدمات الصحية، إلخ) خلال الـ30 يومًا الأخيرة قبل الاستبيان.</a:t>
            </a:r>
          </a:p>
          <a:p>
            <a:pPr algn="r" rtl="1">
              <a:lnSpc>
                <a:spcPts val="2700"/>
              </a:lnSpc>
              <a:buFont typeface="Wingdings" panose="05000000000000000000" pitchFamily="2" charset="2"/>
              <a:buChar char="v"/>
            </a:pPr>
            <a:r>
              <a:rPr lang="ar-LB" sz="2200" spc="60" dirty="0">
                <a:latin typeface="Open Sans"/>
                <a:ea typeface="Open Sans"/>
                <a:cs typeface="Open Sans"/>
              </a:rPr>
              <a:t>تشمل التغييرات على المدى الطويل في الأنشطة المدرّة للدخل وردود افعال لمرة واحدة مثل بيع الأصول بسبب عدم توفر الموارد لتلبية الاحتياجات الأساسية.</a:t>
            </a:r>
          </a:p>
          <a:p>
            <a:pPr algn="r" rtl="1">
              <a:lnSpc>
                <a:spcPts val="2700"/>
              </a:lnSpc>
              <a:buFont typeface="Wingdings" panose="05000000000000000000" pitchFamily="2" charset="2"/>
              <a:buChar char="v"/>
            </a:pPr>
            <a:r>
              <a:rPr lang="ar-LB" sz="2200" spc="60" dirty="0">
                <a:latin typeface="Open Sans"/>
                <a:ea typeface="Open Sans"/>
                <a:cs typeface="Open Sans"/>
              </a:rPr>
              <a:t>يساعد </a:t>
            </a:r>
            <a:r>
              <a:rPr lang="en-US" sz="2200" spc="60" dirty="0">
                <a:latin typeface="Open Sans"/>
                <a:ea typeface="Open Sans"/>
                <a:cs typeface="Open Sans"/>
              </a:rPr>
              <a:t>LCS-EN </a:t>
            </a:r>
            <a:r>
              <a:rPr lang="ar-LB" sz="2200" spc="60" dirty="0">
                <a:latin typeface="Open Sans"/>
                <a:ea typeface="Open Sans"/>
                <a:cs typeface="Open Sans"/>
              </a:rPr>
              <a:t> على تقييم قدرات التأقلم والقدرات الإنتاجية للأسر على المدى الطويل وتأثيرها المستقبلي على الوصول إلى الاحتياجات الأساسية.</a:t>
            </a:r>
            <a:endParaRPr lang="en-US" sz="22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ما هو </a:t>
            </a:r>
            <a:r>
              <a:rPr lang="en-US" sz="3600" kern="1400" spc="230" dirty="0">
                <a:solidFill>
                  <a:schemeClr val="tx1"/>
                </a:solidFill>
                <a:latin typeface="HALDEN SOLID" pitchFamily="2" charset="0"/>
              </a:rPr>
              <a:t>LCS-EN</a:t>
            </a:r>
            <a:r>
              <a:rPr lang="ar-LB"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3770815" y="3254493"/>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وحدة </a:t>
            </a:r>
            <a:r>
              <a:rPr lang="en-US"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LCS-EN </a:t>
            </a: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في الاستبيانات</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2353531"/>
            <a:ext cx="11052000" cy="4100053"/>
          </a:xfrm>
        </p:spPr>
        <p:txBody>
          <a:bodyPr vert="horz" lIns="91440" tIns="45720" rIns="91440" bIns="45720" rtlCol="0" anchor="t">
            <a:noAutofit/>
          </a:bodyPr>
          <a:lstStyle/>
          <a:p>
            <a:pPr marL="0" indent="0" algn="r" rtl="1">
              <a:lnSpc>
                <a:spcPts val="2700"/>
              </a:lnSpc>
              <a:buNone/>
            </a:pPr>
            <a:endParaRPr lang="en-US" spc="60" dirty="0"/>
          </a:p>
          <a:p>
            <a:pPr algn="r" rtl="1">
              <a:lnSpc>
                <a:spcPct val="90000"/>
              </a:lnSpc>
            </a:pPr>
            <a:r>
              <a:rPr lang="ar-LB" sz="2400" spc="60" dirty="0">
                <a:latin typeface="Open Sans"/>
                <a:ea typeface="Open Sans"/>
                <a:cs typeface="Open Sans"/>
              </a:rPr>
              <a:t>يرجى ملاحظة كيفية صياغة السؤال الرئيسي (في الشريحة التالية). يشير السؤال إلى ما إذا كانت الأسرة قد اعتمدت أي من استراتيجيات التأقلم مع سبل العيش خلال الـ30 يومًا الماضية.</a:t>
            </a:r>
          </a:p>
          <a:p>
            <a:pPr algn="r" rtl="1">
              <a:lnSpc>
                <a:spcPct val="90000"/>
              </a:lnSpc>
            </a:pPr>
            <a:r>
              <a:rPr lang="ar-LB" sz="2400" spc="60" dirty="0">
                <a:latin typeface="Open Sans"/>
                <a:ea typeface="Open Sans"/>
                <a:cs typeface="Open Sans"/>
              </a:rPr>
              <a:t>قم بشرح المنطق وراء كل استراتيجية تأقلم في وحدة الاستبيان من خلال الرجوع إلى </a:t>
            </a:r>
            <a:r>
              <a:rPr lang="ar-LB" sz="2400" b="1" u="sng" spc="60" dirty="0">
                <a:latin typeface="Open Sans"/>
                <a:ea typeface="Open Sans"/>
                <a:cs typeface="Open Sans"/>
                <a:hlinkClick r:id="rId3">
                  <a:extLst>
                    <a:ext uri="{A12FA001-AC4F-418D-AE19-62706E023703}">
                      <ahyp:hlinkClr xmlns:ahyp="http://schemas.microsoft.com/office/drawing/2018/hyperlinkcolor" val="tx"/>
                    </a:ext>
                  </a:extLst>
                </a:hlinkClick>
              </a:rPr>
              <a:t>قائمة الاستراتيجيات</a:t>
            </a:r>
            <a:r>
              <a:rPr lang="ar-LB" sz="2400" spc="60" dirty="0">
                <a:latin typeface="Open Sans"/>
                <a:ea typeface="Open Sans"/>
                <a:cs typeface="Open Sans"/>
              </a:rPr>
              <a:t>.</a:t>
            </a:r>
          </a:p>
          <a:p>
            <a:pPr algn="r" rtl="1">
              <a:lnSpc>
                <a:spcPct val="90000"/>
              </a:lnSpc>
            </a:pPr>
            <a:r>
              <a:rPr lang="ar-LB" sz="2400" spc="60" dirty="0">
                <a:latin typeface="Open Sans"/>
                <a:ea typeface="Open Sans"/>
                <a:cs typeface="Open Sans"/>
              </a:rPr>
              <a:t>اشرح كل إجابة وما تعنيه، مع ضمان فهم الأسئلة التكميلية المحتملة والتوضيحات. </a:t>
            </a:r>
            <a:endParaRPr lang="ar-EG" sz="2400" spc="60" dirty="0">
              <a:latin typeface="Open Sans"/>
              <a:ea typeface="Open Sans"/>
              <a:cs typeface="Open Sans"/>
            </a:endParaRPr>
          </a:p>
          <a:p>
            <a:pPr algn="r" rtl="1">
              <a:lnSpc>
                <a:spcPct val="90000"/>
              </a:lnSpc>
            </a:pPr>
            <a:r>
              <a:rPr lang="ar-LB" sz="2400" spc="60" dirty="0">
                <a:latin typeface="Open Sans"/>
                <a:ea typeface="Open Sans"/>
                <a:cs typeface="Open Sans"/>
              </a:rPr>
              <a:t>من الممكن طرح اسئلة تحقّقيّة لالتقاط الإجابات الأكثر دقة خلال جمع البيانات.</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استراتيجيات التأقلم مع سبل العيش لتلبية الاحتياجات الأساسية: تعليمات التدريب رقم 2</a:t>
            </a:r>
            <a:endParaRPr lang="en-GB" sz="3600" b="0" kern="1400" spc="230" dirty="0">
              <a:solidFill>
                <a:schemeClr val="tx1"/>
              </a:solidFill>
              <a:latin typeface="HALDEN SOLID" pitchFamily="2" charset="0"/>
            </a:endParaRP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392637"/>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السؤال الرئيسي</a:t>
            </a: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2714624" cy="2554545"/>
          </a:xfrm>
          <a:prstGeom prst="rect">
            <a:avLst/>
          </a:prstGeom>
          <a:solidFill>
            <a:srgbClr val="FFFFFE"/>
          </a:solidFill>
          <a:ln w="57150">
            <a:solidFill>
              <a:schemeClr val="bg1">
                <a:lumMod val="50000"/>
              </a:schemeClr>
            </a:solidFill>
          </a:ln>
        </p:spPr>
        <p:txBody>
          <a:bodyPr wrap="square" rtlCol="0">
            <a:spAutoFit/>
          </a:bodyPr>
          <a:lstStyle/>
          <a:p>
            <a:pPr algn="r" rtl="1"/>
            <a:r>
              <a:rPr lang="ar-LB" sz="2000" spc="60" dirty="0">
                <a:latin typeface="Open Sans" charset="0"/>
                <a:ea typeface="Open Sans" charset="0"/>
                <a:cs typeface="Open Sans" charset="0"/>
              </a:rPr>
              <a:t>خلال </a:t>
            </a:r>
            <a:r>
              <a:rPr lang="ar-LB" sz="2000" b="1" spc="60" dirty="0">
                <a:latin typeface="Open Sans" charset="0"/>
                <a:ea typeface="Open Sans" charset="0"/>
                <a:cs typeface="Open Sans" charset="0"/>
              </a:rPr>
              <a:t>الثلاثين يومًا الماضية</a:t>
            </a:r>
            <a:r>
              <a:rPr lang="ar-LB" sz="2000" spc="60" dirty="0">
                <a:latin typeface="Open Sans" charset="0"/>
                <a:ea typeface="Open Sans" charset="0"/>
                <a:cs typeface="Open Sans" charset="0"/>
              </a:rPr>
              <a:t>، هل اضطر أي شخص في أسرتك إلى [ ... ] </a:t>
            </a:r>
            <a:r>
              <a:rPr lang="ar-LB" sz="2000" b="1" spc="60" dirty="0">
                <a:latin typeface="Open Sans" charset="0"/>
                <a:ea typeface="Open Sans" charset="0"/>
                <a:cs typeface="Open Sans" charset="0"/>
              </a:rPr>
              <a:t>بسبب عدم توفر الموارد للوصول إلى الاحتياجات الأساسية (مثل الغذاء، والإسكان، والتعليم، والخدمات الصحية، إلخ</a:t>
            </a:r>
            <a:r>
              <a:rPr lang="ar-LB" sz="2000" spc="60" dirty="0">
                <a:latin typeface="Open Sans" charset="0"/>
                <a:ea typeface="Open Sans" charset="0"/>
                <a:cs typeface="Open Sans" charset="0"/>
              </a:rPr>
              <a:t>)؟</a:t>
            </a:r>
            <a:endParaRPr lang="en-US" sz="2000" dirty="0"/>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1158778100"/>
              </p:ext>
            </p:extLst>
          </p:nvPr>
        </p:nvGraphicFramePr>
        <p:xfrm>
          <a:off x="3765336" y="1163806"/>
          <a:ext cx="7709483" cy="5536029"/>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939106">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53423">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292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292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292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9438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2584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770153" y="1344940"/>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dirty="0"/>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a:xfrm>
            <a:off x="1287264" y="466851"/>
            <a:ext cx="10542124" cy="1152000"/>
          </a:xfrm>
        </p:spPr>
        <p:txBody>
          <a:bodyPr/>
          <a:lstStyle/>
          <a:p>
            <a:pPr algn="r" rtl="1"/>
            <a:r>
              <a:rPr lang="ar-LB" sz="3200" kern="1400" spc="230" dirty="0">
                <a:solidFill>
                  <a:schemeClr val="tx1"/>
                </a:solidFill>
                <a:latin typeface="HALDEN SOLID" pitchFamily="2" charset="0"/>
              </a:rPr>
              <a:t>وحدة</a:t>
            </a:r>
            <a:r>
              <a:rPr lang="en-GB" sz="3200" kern="1400" spc="230" dirty="0">
                <a:solidFill>
                  <a:schemeClr val="tx1"/>
                </a:solidFill>
                <a:latin typeface="HALDEN SOLID" pitchFamily="2" charset="0"/>
              </a:rPr>
              <a:t>LCS-EN </a:t>
            </a:r>
            <a:r>
              <a:rPr lang="ar-LB" sz="3200" kern="1400" spc="230" dirty="0">
                <a:solidFill>
                  <a:schemeClr val="tx1"/>
                </a:solidFill>
                <a:latin typeface="HALDEN SOLID" pitchFamily="2" charset="0"/>
              </a:rPr>
              <a:t> في الاستبيانات: السؤال الرئيسي</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579033" y="1671848"/>
            <a:ext cx="5376471" cy="830543"/>
          </a:xfrm>
          <a:solidFill>
            <a:schemeClr val="accent4">
              <a:lumMod val="20000"/>
              <a:lumOff val="80000"/>
            </a:schemeClr>
          </a:solidFill>
        </p:spPr>
        <p:txBody>
          <a:bodyPr vert="horz" lIns="91440" tIns="45720" rIns="91440" bIns="45720" rtlCol="0" anchor="t">
            <a:noAutofit/>
          </a:bodyPr>
          <a:lstStyle/>
          <a:p>
            <a:pPr marL="0" indent="0" algn="r" rtl="1">
              <a:buNone/>
            </a:pPr>
            <a:r>
              <a:rPr lang="ar-LB" spc="60" dirty="0">
                <a:latin typeface="Open Sans"/>
                <a:ea typeface="Open Sans"/>
                <a:cs typeface="Open Sans"/>
              </a:rPr>
              <a:t>... للوصول إلى </a:t>
            </a:r>
            <a:r>
              <a:rPr lang="ar-LB" b="1" spc="60" dirty="0">
                <a:solidFill>
                  <a:schemeClr val="accent2">
                    <a:lumMod val="75000"/>
                  </a:schemeClr>
                </a:solidFill>
                <a:latin typeface="Open Sans"/>
                <a:ea typeface="Open Sans"/>
                <a:cs typeface="Open Sans"/>
              </a:rPr>
              <a:t>الاحتياجات الأساسية </a:t>
            </a:r>
            <a:r>
              <a:rPr lang="ar-LB" spc="60" dirty="0">
                <a:latin typeface="Open Sans"/>
                <a:ea typeface="Open Sans"/>
                <a:cs typeface="Open Sans"/>
              </a:rPr>
              <a:t>(مثل الغذاء، والإسكان، والتعليم، والخدمات الصحية، إلخ)؟</a:t>
            </a:r>
            <a:endParaRPr lang="en-GB" dirty="0"/>
          </a:p>
        </p:txBody>
      </p:sp>
      <p:sp>
        <p:nvSpPr>
          <p:cNvPr id="7" name="TextBox 6">
            <a:extLst>
              <a:ext uri="{FF2B5EF4-FFF2-40B4-BE49-F238E27FC236}">
                <a16:creationId xmlns:a16="http://schemas.microsoft.com/office/drawing/2014/main" id="{73AA70E4-0E31-752C-90DF-1DC93494D2A2}"/>
              </a:ext>
            </a:extLst>
          </p:cNvPr>
          <p:cNvSpPr txBox="1"/>
          <p:nvPr/>
        </p:nvSpPr>
        <p:spPr>
          <a:xfrm>
            <a:off x="6562383" y="3260968"/>
            <a:ext cx="5399051" cy="2862322"/>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b="1" spc="60" dirty="0">
                <a:solidFill>
                  <a:schemeClr val="accent2">
                    <a:lumMod val="50000"/>
                  </a:schemeClr>
                </a:solidFill>
                <a:latin typeface="Open Sans"/>
                <a:ea typeface="Open Sans"/>
                <a:cs typeface="Open Sans"/>
              </a:rPr>
              <a:t>الاحتياجات الأساسية </a:t>
            </a:r>
            <a:r>
              <a:rPr lang="ar-LB" sz="2000" spc="60" dirty="0">
                <a:latin typeface="Open Sans"/>
                <a:ea typeface="Open Sans"/>
                <a:cs typeface="Open Sans"/>
              </a:rPr>
              <a:t>هي "السلع، والخدمات، والمرافق، والموارد المطلوبة بشكل منتظم، أو موسمي، أو استثنائي من قبل الأسر لضمان البقاء والحد الأدنى من معايير العيش، دون اللجوء إلى استراتيجيات التأقلم السلبية أو المساس بالصحة أو الكرامة أو الأصول الأساسية لسبل العيش".</a:t>
            </a:r>
          </a:p>
          <a:p>
            <a:pPr algn="r" rtl="1"/>
            <a:endParaRPr lang="ar-LB" sz="2000" b="1" i="1" spc="60" dirty="0">
              <a:latin typeface="Open Sans"/>
              <a:ea typeface="Open Sans"/>
              <a:cs typeface="Open Sans"/>
            </a:endParaRPr>
          </a:p>
          <a:p>
            <a:pPr algn="r" rtl="1"/>
            <a:r>
              <a:rPr lang="ar-LB" sz="2000" b="1" i="1" spc="60" dirty="0">
                <a:latin typeface="Open Sans"/>
                <a:ea typeface="Open Sans"/>
                <a:cs typeface="Open Sans"/>
              </a:rPr>
              <a:t>على الرغم من تقديم أمثلة على الاحتياجات الأساسية الشائعة في السؤال الرئيسي، فإن ما يُعتبر أساسيًا يعتمد على السياق.</a:t>
            </a: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912329" y="2551924"/>
            <a:ext cx="6017025" cy="762000"/>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pPr algn="r" rtl="1"/>
              <a:r>
                <a:rPr lang="ar-LB" dirty="0">
                  <a:latin typeface="Open Sans"/>
                  <a:ea typeface="Open Sans"/>
                  <a:cs typeface="Open Sans"/>
                </a:rPr>
                <a:t>ماذا نعني ب "الاحتياجات الاساسية"؟</a:t>
              </a:r>
              <a:endParaRPr lang="en-GB" dirty="0">
                <a:latin typeface="Open Sans"/>
                <a:ea typeface="Open Sans"/>
                <a:cs typeface="Open Sans"/>
              </a:endParaRP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48774" y="3365854"/>
            <a:ext cx="4607313" cy="1631216"/>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b="1" spc="60" dirty="0">
                <a:solidFill>
                  <a:schemeClr val="accent2">
                    <a:lumMod val="50000"/>
                  </a:schemeClr>
                </a:solidFill>
                <a:latin typeface="Open Sans"/>
                <a:ea typeface="Open Sans"/>
                <a:cs typeface="Open Sans"/>
              </a:rPr>
              <a:t>نقص الموارد </a:t>
            </a:r>
            <a:r>
              <a:rPr lang="ar-LB" sz="2000" dirty="0">
                <a:latin typeface="Open Sans" panose="020B0606030504020204" pitchFamily="34" charset="0"/>
                <a:ea typeface="Open Sans" panose="020B0606030504020204" pitchFamily="34" charset="0"/>
                <a:cs typeface="Open Sans" panose="020B0606030504020204" pitchFamily="34" charset="0"/>
              </a:rPr>
              <a:t>يشمل عدم قدرة الأسر على الوصول المباشر إلى السلع والخدمات الأساسية (مثل إنتاج الطعام والوقود للاستخدام الشخصي؛ خدمات الصحة العامة المجانية)، أو عدم امتلاكها الأموال اللازمة لشراء هذه السلع والخدمات الأساسية.</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357" y="2610099"/>
            <a:ext cx="5409398" cy="852031"/>
            <a:chOff x="7266432" y="207670"/>
            <a:chExt cx="4970045"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12428" y="450366"/>
              <a:ext cx="4324049"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dirty="0">
                  <a:latin typeface="Open Sans" panose="020B0606030504020204" pitchFamily="34" charset="0"/>
                  <a:ea typeface="Open Sans" panose="020B0606030504020204" pitchFamily="34" charset="0"/>
                  <a:cs typeface="Open Sans" panose="020B0606030504020204" pitchFamily="34" charset="0"/>
                </a:rPr>
                <a:t>ماذا نعني ب </a:t>
              </a:r>
              <a:r>
                <a:rPr lang="en-US" dirty="0">
                  <a:latin typeface="Open Sans" panose="020B0606030504020204" pitchFamily="34" charset="0"/>
                  <a:ea typeface="Open Sans" panose="020B0606030504020204" pitchFamily="34" charset="0"/>
                  <a:cs typeface="Open Sans" panose="020B0606030504020204" pitchFamily="34" charset="0"/>
                </a:rPr>
                <a:t>“</a:t>
              </a:r>
              <a:r>
                <a:rPr lang="ar-LB" dirty="0">
                  <a:latin typeface="Open Sans" panose="020B0606030504020204" pitchFamily="34" charset="0"/>
                  <a:ea typeface="Open Sans" panose="020B0606030504020204" pitchFamily="34" charset="0"/>
                  <a:cs typeface="Open Sans" panose="020B0606030504020204" pitchFamily="34" charset="0"/>
                </a:rPr>
                <a:t>نقص الموارد"؟</a:t>
              </a:r>
              <a:endParaRPr lang="en-GB"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2"/>
            <a:ext cx="4534729" cy="405240"/>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Font typeface="Arial" charset="0"/>
              <a:buNone/>
            </a:pPr>
            <a:r>
              <a:rPr lang="ar-LB" spc="60" dirty="0">
                <a:latin typeface="Open Sans"/>
                <a:ea typeface="Open Sans"/>
                <a:cs typeface="Open Sans"/>
              </a:rPr>
              <a:t>...بسبب </a:t>
            </a:r>
            <a:r>
              <a:rPr lang="ar-LB" b="1" spc="60" dirty="0">
                <a:solidFill>
                  <a:schemeClr val="accent2">
                    <a:lumMod val="75000"/>
                  </a:schemeClr>
                </a:solidFill>
                <a:latin typeface="Open Sans"/>
                <a:ea typeface="Open Sans"/>
                <a:cs typeface="Open Sans"/>
              </a:rPr>
              <a:t>نقص الموارد</a:t>
            </a:r>
          </a:p>
          <a:p>
            <a:pPr marL="0" indent="0">
              <a:buNone/>
            </a:pPr>
            <a:endParaRPr lang="en-GB" dirty="0"/>
          </a:p>
        </p:txBody>
      </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301207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السؤال الذي يتبع السؤال الرئيسي</a:t>
            </a:r>
            <a:endParaRPr lang="en-GB" sz="3600" b="0" kern="1400" spc="230" dirty="0">
              <a:solidFill>
                <a:schemeClr val="tx1"/>
              </a:solidFill>
              <a:latin typeface="HALDEN SOLID" pitchFamily="2" charset="0"/>
            </a:endParaRP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842554380"/>
              </p:ext>
            </p:extLst>
          </p:nvPr>
        </p:nvGraphicFramePr>
        <p:xfrm>
          <a:off x="4373267" y="62257"/>
          <a:ext cx="7709483" cy="6625019"/>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r" defTabSz="914400" rtl="1" eaLnBrk="1" fontAlgn="base" latinLnBrk="0" hangingPunct="1">
                        <a:lnSpc>
                          <a:spcPct val="115000"/>
                        </a:lnSpc>
                        <a:spcBef>
                          <a:spcPts val="0"/>
                        </a:spcBef>
                        <a:spcAft>
                          <a:spcPts val="0"/>
                        </a:spcAft>
                      </a:pPr>
                      <a:r>
                        <a:rPr lang="ar-LB" sz="1300" kern="1200" dirty="0">
                          <a:solidFill>
                            <a:schemeClr val="accent1">
                              <a:lumMod val="50000"/>
                            </a:schemeClr>
                          </a:solidFill>
                          <a:effectLst/>
                          <a:latin typeface="+mn-lt"/>
                          <a:ea typeface="+mn-ea"/>
                          <a:cs typeface="Arial"/>
                        </a:rPr>
                        <a:t>ما هي </a:t>
                      </a:r>
                      <a:r>
                        <a:rPr lang="ar-LB" sz="1300" b="1" kern="1200" dirty="0">
                          <a:solidFill>
                            <a:schemeClr val="accent1">
                              <a:lumMod val="50000"/>
                            </a:schemeClr>
                          </a:solidFill>
                          <a:effectLst/>
                          <a:latin typeface="+mn-lt"/>
                          <a:ea typeface="+mn-ea"/>
                          <a:cs typeface="Arial"/>
                        </a:rPr>
                        <a:t>الأسباب الرئيسية </a:t>
                      </a:r>
                      <a:r>
                        <a:rPr lang="ar-LB" sz="1300" kern="1200" dirty="0">
                          <a:solidFill>
                            <a:schemeClr val="accent1">
                              <a:lumMod val="50000"/>
                            </a:schemeClr>
                          </a:solidFill>
                          <a:effectLst/>
                          <a:latin typeface="+mn-lt"/>
                          <a:ea typeface="+mn-ea"/>
                          <a:cs typeface="Arial"/>
                        </a:rPr>
                        <a:t>- أي الاحتياجات الأساسية التي تسعى أنت أو أفراد آخرين في أسرتك إلى الوصول إليها من خلال تطبيق استراتيجيات التأقلم هذه؟</a:t>
                      </a:r>
                    </a:p>
                    <a:p>
                      <a:pPr marL="0" marR="0" algn="r" defTabSz="914400" rtl="1" eaLnBrk="1" fontAlgn="base" latinLnBrk="0" hangingPunct="1">
                        <a:lnSpc>
                          <a:spcPct val="115000"/>
                        </a:lnSpc>
                        <a:spcBef>
                          <a:spcPts val="0"/>
                        </a:spcBef>
                        <a:spcAft>
                          <a:spcPts val="0"/>
                        </a:spcAft>
                      </a:pPr>
                      <a:endParaRPr lang="en-GB" sz="1300" kern="1200" dirty="0">
                        <a:solidFill>
                          <a:schemeClr val="accent1">
                            <a:lumMod val="50000"/>
                          </a:schemeClr>
                        </a:solidFill>
                        <a:effectLst/>
                        <a:latin typeface="Calibri"/>
                        <a:ea typeface="+mn-ea"/>
                        <a:cs typeface="Arial"/>
                      </a:endParaRPr>
                    </a:p>
                    <a:p>
                      <a:pPr marL="0" marR="0" algn="r" defTabSz="914400" rtl="1" eaLnBrk="1" latinLnBrk="0" hangingPunct="1">
                        <a:lnSpc>
                          <a:spcPct val="115000"/>
                        </a:lnSpc>
                        <a:spcBef>
                          <a:spcPts val="0"/>
                        </a:spcBef>
                        <a:spcAft>
                          <a:spcPts val="0"/>
                        </a:spcAft>
                      </a:pPr>
                      <a:r>
                        <a:rPr lang="ar-LB" sz="1300" i="1" kern="1200" dirty="0">
                          <a:solidFill>
                            <a:schemeClr val="accent1">
                              <a:lumMod val="50000"/>
                            </a:schemeClr>
                          </a:solidFill>
                          <a:effectLst/>
                          <a:latin typeface="+mn-lt"/>
                          <a:ea typeface="+mn-ea"/>
                          <a:cs typeface="Arial"/>
                        </a:rPr>
                        <a:t>ملاحظة لجامع البيانات: لا تقدم القائمة التاستراتيجية كخيارات للمستجيب. بدلاً من ذلك، قم بوضع علامة على جميع الخيارات التي تنطبق استنادًا إلى الإجابة المقدمة</a:t>
                      </a:r>
                      <a:endParaRPr lang="en-US" sz="1300" i="1" kern="12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١ لشراء الطعام</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٢ لدفع الإيجار</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٣ لدفع تكاليف المدرسة والتعليم</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٤ لتغطية نفقات الصحة</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٥ لشراء الأغراض غير الغذائية (الملابس، الأثاث الصغير...)</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٦ للوصول إلى مرافق المياه/الصرف الصحي</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٧ للوصول إلى الخدمات الأساسية في المسكن (الكهرباء، الطاقة، التخلص من النفايات...)</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٨ لسداد الديون الحاستراتيجية</a:t>
                      </a:r>
                    </a:p>
                    <a:p>
                      <a:pPr marL="0" marR="0" algn="r" defTabSz="914400" rtl="1" eaLnBrk="1" fontAlgn="base" latinLnBrk="0" hangingPunct="1">
                        <a:lnSpc>
                          <a:spcPct val="115000"/>
                        </a:lnSpc>
                        <a:spcBef>
                          <a:spcPts val="0"/>
                        </a:spcBef>
                        <a:spcAft>
                          <a:spcPts val="0"/>
                        </a:spcAft>
                      </a:pPr>
                      <a:r>
                        <a:rPr lang="ar-LB" sz="900" kern="1200" dirty="0">
                          <a:solidFill>
                            <a:schemeClr val="accent1">
                              <a:lumMod val="50000"/>
                            </a:schemeClr>
                          </a:solidFill>
                          <a:effectLst/>
                          <a:latin typeface="+mn-lt"/>
                          <a:ea typeface="+mn-ea"/>
                          <a:cs typeface="Arial"/>
                        </a:rPr>
                        <a:t>٩٩٩ آخر (يرجى التحديد)</a:t>
                      </a:r>
                      <a:endParaRPr lang="en-US" sz="900" kern="120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7" name="TextBox 6">
            <a:extLst>
              <a:ext uri="{FF2B5EF4-FFF2-40B4-BE49-F238E27FC236}">
                <a16:creationId xmlns:a16="http://schemas.microsoft.com/office/drawing/2014/main" id="{BFEEFE5C-65FA-6D20-8303-3075408B42E9}"/>
              </a:ext>
            </a:extLst>
          </p:cNvPr>
          <p:cNvSpPr txBox="1"/>
          <p:nvPr/>
        </p:nvSpPr>
        <p:spPr>
          <a:xfrm>
            <a:off x="606092" y="3429000"/>
            <a:ext cx="2714624" cy="1664558"/>
          </a:xfrm>
          <a:prstGeom prst="rect">
            <a:avLst/>
          </a:prstGeom>
          <a:noFill/>
          <a:ln w="57150">
            <a:solidFill>
              <a:schemeClr val="accent2"/>
            </a:solidFill>
          </a:ln>
        </p:spPr>
        <p:txBody>
          <a:bodyPr wrap="square" rtlCol="0">
            <a:spAutoFit/>
          </a:bodyPr>
          <a:lstStyle/>
          <a:p>
            <a:pPr marL="0" marR="0" algn="r" defTabSz="914400" rtl="1" eaLnBrk="1" fontAlgn="base" latinLnBrk="0" hangingPunct="1">
              <a:lnSpc>
                <a:spcPct val="115000"/>
              </a:lnSpc>
              <a:spcBef>
                <a:spcPts val="0"/>
              </a:spcBef>
              <a:spcAft>
                <a:spcPts val="0"/>
              </a:spcAft>
            </a:pPr>
            <a:r>
              <a:rPr lang="ar-LB" sz="1800" kern="1200" dirty="0">
                <a:solidFill>
                  <a:schemeClr val="accent1">
                    <a:lumMod val="50000"/>
                  </a:schemeClr>
                </a:solidFill>
                <a:effectLst/>
                <a:latin typeface="Calibri"/>
                <a:ea typeface="+mn-ea"/>
                <a:cs typeface="Arial"/>
              </a:rPr>
              <a:t>ما هي </a:t>
            </a:r>
            <a:r>
              <a:rPr lang="ar-LB" sz="1800" b="1" kern="1200" dirty="0">
                <a:solidFill>
                  <a:schemeClr val="accent1">
                    <a:lumMod val="50000"/>
                  </a:schemeClr>
                </a:solidFill>
                <a:effectLst/>
                <a:latin typeface="Calibri"/>
                <a:ea typeface="+mn-ea"/>
                <a:cs typeface="Arial"/>
              </a:rPr>
              <a:t>الأسباب الرئيسية </a:t>
            </a:r>
            <a:r>
              <a:rPr lang="ar-LB" sz="1800" kern="1200" dirty="0">
                <a:solidFill>
                  <a:schemeClr val="accent1">
                    <a:lumMod val="50000"/>
                  </a:schemeClr>
                </a:solidFill>
                <a:effectLst/>
                <a:latin typeface="Calibri"/>
                <a:ea typeface="+mn-ea"/>
                <a:cs typeface="Arial"/>
              </a:rPr>
              <a:t>- أي الاحتياجات الأساسية التي تسعى أنت أو أفراد آخرين في أسرتك إلى الوصول إليها من خلال تطبيق استراتيجيات التأقلم هذه؟</a:t>
            </a:r>
            <a:endParaRPr lang="en-GB" sz="1800" kern="1200" dirty="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a:endCxn id="7" idx="3"/>
          </p:cNvCxnSpPr>
          <p:nvPr/>
        </p:nvCxnSpPr>
        <p:spPr>
          <a:xfrm flipH="1" flipV="1">
            <a:off x="3320716" y="4261279"/>
            <a:ext cx="1052551" cy="576909"/>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838188"/>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636081"/>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خيارات الاجابة</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631972" y="1629917"/>
            <a:ext cx="2975294" cy="397031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هناك </a:t>
            </a:r>
            <a:r>
              <a:rPr lang="ar-LB" b="1" spc="60" dirty="0">
                <a:latin typeface="Open Sans" charset="0"/>
                <a:ea typeface="Open Sans" charset="0"/>
                <a:cs typeface="Open Sans" charset="0"/>
              </a:rPr>
              <a:t>فقط ٤ خيارات ممكنة</a:t>
            </a:r>
            <a:r>
              <a:rPr lang="ar-LB"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pc="60" dirty="0">
                <a:latin typeface="Open Sans" charset="0"/>
                <a:ea typeface="Open Sans" charset="0"/>
                <a:cs typeface="Open Sans" charset="0"/>
              </a:rPr>
              <a:t>9999= غير قابل للتطبيق (ليس لدينا وصول إلى هذه الاستراتيجية)</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4035590494"/>
              </p:ext>
            </p:extLst>
          </p:nvPr>
        </p:nvGraphicFramePr>
        <p:xfrm>
          <a:off x="3850545" y="1366971"/>
          <a:ext cx="7709483" cy="4851073"/>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544552">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644690" y="1366971"/>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خيارات الاجابة</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960267" y="1581791"/>
            <a:ext cx="2975294" cy="4401205"/>
          </a:xfrm>
          <a:prstGeom prst="rect">
            <a:avLst/>
          </a:prstGeom>
          <a:noFill/>
          <a:ln w="57150">
            <a:solidFill>
              <a:schemeClr val="bg1">
                <a:lumMod val="50000"/>
              </a:schemeClr>
            </a:solidFill>
          </a:ln>
        </p:spPr>
        <p:txBody>
          <a:bodyPr wrap="square" rtlCol="0">
            <a:spAutoFit/>
          </a:bodyPr>
          <a:lstStyle/>
          <a:p>
            <a:pPr algn="r" rtl="1"/>
            <a:r>
              <a:rPr lang="ar-LB" sz="2000" spc="60" dirty="0">
                <a:latin typeface="Open Sans" charset="0"/>
                <a:ea typeface="Open Sans" charset="0"/>
                <a:cs typeface="Open Sans" charset="0"/>
              </a:rPr>
              <a:t>هناك </a:t>
            </a:r>
            <a:r>
              <a:rPr lang="ar-LB" sz="2000" b="1" spc="60" dirty="0">
                <a:latin typeface="Open Sans" charset="0"/>
                <a:ea typeface="Open Sans" charset="0"/>
                <a:cs typeface="Open Sans" charset="0"/>
              </a:rPr>
              <a:t>فقط ٤ خيارات ممكنة</a:t>
            </a:r>
            <a:r>
              <a:rPr lang="ar-LB" sz="2000"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z="2000" spc="60" dirty="0">
              <a:latin typeface="Open Sans" charset="0"/>
              <a:ea typeface="Open Sans" charset="0"/>
              <a:cs typeface="Open Sans" charset="0"/>
            </a:endParaRPr>
          </a:p>
          <a:p>
            <a:pPr marL="285750" indent="-285750" algn="r" rtl="1">
              <a:buFont typeface="Arial" panose="020B0604020202020204" pitchFamily="34" charset="0"/>
              <a:buChar char="•"/>
            </a:pPr>
            <a:r>
              <a:rPr lang="ar-LB" sz="2000"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136859" cy="2554545"/>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b="1" spc="60" dirty="0">
                <a:latin typeface="Open Sans"/>
                <a:ea typeface="Open Sans"/>
                <a:cs typeface="Open Sans"/>
              </a:rPr>
              <a:t>تظهر سيناريوهين مختلفين:</a:t>
            </a:r>
          </a:p>
          <a:p>
            <a:pPr algn="r" rtl="1"/>
            <a:endParaRPr lang="ar-LB" sz="2000" spc="60" dirty="0">
              <a:latin typeface="Open Sans"/>
              <a:ea typeface="Open Sans"/>
              <a:cs typeface="Open Sans"/>
            </a:endParaRPr>
          </a:p>
          <a:p>
            <a:pPr marL="342900" indent="-342900" algn="r" rtl="1">
              <a:buAutoNum type="arabicPeriod"/>
            </a:pPr>
            <a:r>
              <a:rPr lang="ar-LB" sz="2000" spc="60" dirty="0">
                <a:latin typeface="Open Sans"/>
                <a:ea typeface="Open Sans"/>
                <a:cs typeface="Open Sans"/>
              </a:rPr>
              <a:t>لم تحتاج الأسرة إلى الاعتماد على هذه الاستراتيجية بالتحديد لأنها لم تواجه نقصًا في الموارد للوصول إلى الاحتياجات الأساسية.</a:t>
            </a:r>
          </a:p>
          <a:p>
            <a:pPr marL="342900" indent="-342900" algn="r" rtl="1">
              <a:buAutoNum type="arabicPeriod"/>
            </a:pPr>
            <a:endParaRPr lang="ar-LB" sz="2000" spc="60" dirty="0">
              <a:latin typeface="Open Sans"/>
              <a:ea typeface="Open Sans"/>
              <a:cs typeface="Open Sans"/>
            </a:endParaRPr>
          </a:p>
          <a:p>
            <a:pPr algn="r" rtl="1"/>
            <a:r>
              <a:rPr lang="ar-LB" sz="2000" spc="60" dirty="0">
                <a:latin typeface="Open Sans"/>
                <a:ea typeface="Open Sans"/>
                <a:cs typeface="Open Sans"/>
              </a:rPr>
              <a:t>2. اعتمدت الأسرة على استراتيجية مختلفة للتغلب على نقص الوصول إلى الاحتياجات الأساسية.</a:t>
            </a:r>
            <a:endParaRPr lang="en-US" sz="2000" spc="60" dirty="0">
              <a:highlight>
                <a:srgbClr val="FFFFFF"/>
              </a:highlight>
              <a:latin typeface="Open Sans"/>
              <a:ea typeface="Open Sans"/>
              <a:cs typeface="Open Sans"/>
            </a:endParaRP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170805" y="4893467"/>
            <a:ext cx="5503876" cy="757130"/>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z="2400" spc="60" dirty="0">
                <a:solidFill>
                  <a:schemeClr val="accent2">
                    <a:lumMod val="75000"/>
                  </a:schemeClr>
                </a:solidFill>
                <a:latin typeface="Open Sans"/>
                <a:ea typeface="Open Sans"/>
                <a:cs typeface="Open Sans"/>
              </a:rPr>
              <a:t>إذا كان جواب المجيب "لا"، فيجب على الباحث أن يسأل لماذا، حتى يتمكن من اختيار الاجابة الأنسب.</a:t>
            </a:r>
            <a:endParaRPr lang="en-US" sz="2400" spc="60" dirty="0">
              <a:solidFill>
                <a:schemeClr val="accent2">
                  <a:lumMod val="75000"/>
                </a:schemeClr>
              </a:solidFill>
              <a:latin typeface="Open Sans"/>
              <a:ea typeface="Open Sans"/>
              <a:cs typeface="Open Sans"/>
            </a:endParaRP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628" y="26690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خيارات الاجابة</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4401205"/>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2000" spc="60" dirty="0">
                <a:latin typeface="Open Sans" charset="0"/>
                <a:ea typeface="Open Sans" charset="0"/>
                <a:cs typeface="Open Sans" charset="0"/>
              </a:rPr>
              <a:t>هناك </a:t>
            </a:r>
            <a:r>
              <a:rPr lang="ar-LB" sz="2000" b="1" spc="60" dirty="0">
                <a:latin typeface="Open Sans" charset="0"/>
                <a:ea typeface="Open Sans" charset="0"/>
                <a:cs typeface="Open Sans" charset="0"/>
              </a:rPr>
              <a:t>فقط ٤ خيارات ممكنة</a:t>
            </a:r>
            <a:r>
              <a:rPr lang="ar-LB" sz="2000"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z="2000" spc="60" dirty="0">
              <a:latin typeface="Open Sans" charset="0"/>
              <a:ea typeface="Open Sans" charset="0"/>
              <a:cs typeface="Open Sans" charset="0"/>
            </a:endParaRPr>
          </a:p>
          <a:p>
            <a:pPr marL="285750" indent="-285750" algn="r" rtl="1">
              <a:buFont typeface="Arial" panose="020B0604020202020204" pitchFamily="34" charset="0"/>
              <a:buChar char="•"/>
            </a:pPr>
            <a:r>
              <a:rPr lang="ar-LB" sz="2000"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483292" y="2611611"/>
            <a:ext cx="5136859" cy="1200329"/>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ذلك يعني أن الأسرة قد لا تكون قادرة على تطبيق استراتيجية التأقلم هذه خلال الـ30 يومًا الماضية (ولكن سبق أن طبقتها خلال فترة الـ12 شهر الماضية)، نظرًا لعدم توفر الموارد للوصول إلى الاحتياجات الأساسية.</a:t>
            </a:r>
            <a:endParaRPr lang="en-US" spc="60" dirty="0">
              <a:highlight>
                <a:srgbClr val="FFFFFF"/>
              </a:highlight>
              <a:latin typeface="Open Sans" charset="0"/>
              <a:ea typeface="Open Sans" charset="0"/>
              <a:cs typeface="Open Sans" charset="0"/>
            </a:endParaRPr>
          </a:p>
        </p:txBody>
      </p:sp>
      <p:sp>
        <p:nvSpPr>
          <p:cNvPr id="3" name="Oval 2">
            <a:extLst>
              <a:ext uri="{FF2B5EF4-FFF2-40B4-BE49-F238E27FC236}">
                <a16:creationId xmlns:a16="http://schemas.microsoft.com/office/drawing/2014/main" id="{1ED3B5E6-EE47-DD23-1048-DD0DF99EC29B}"/>
              </a:ext>
            </a:extLst>
          </p:cNvPr>
          <p:cNvSpPr/>
          <p:nvPr/>
        </p:nvSpPr>
        <p:spPr>
          <a:xfrm>
            <a:off x="1446724" y="3089717"/>
            <a:ext cx="3638403" cy="1732546"/>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968470"/>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z="1800" spc="60" dirty="0">
                <a:solidFill>
                  <a:schemeClr val="accent2">
                    <a:lumMod val="75000"/>
                  </a:schemeClr>
                </a:solidFill>
                <a:latin typeface="Open Sans"/>
                <a:ea typeface="Open Sans"/>
                <a:cs typeface="Open Sans"/>
              </a:rPr>
              <a:t>مجدداً, إذا كان جواب المجيب "لا"، فيجب على الباحث أن يسأل لماذا، حتى يتمكن من اختيار الاجابة الأنسب.</a:t>
            </a:r>
          </a:p>
          <a:p>
            <a:pPr marR="0" lvl="0" algn="r" defTabSz="914400" rtl="1" eaLnBrk="1" fontAlgn="auto" latinLnBrk="0" hangingPunct="1">
              <a:lnSpc>
                <a:spcPct val="90000"/>
              </a:lnSpc>
              <a:spcBef>
                <a:spcPts val="1000"/>
              </a:spcBef>
              <a:spcAft>
                <a:spcPts val="0"/>
              </a:spcAft>
              <a:buClr>
                <a:srgbClr val="0070BA"/>
              </a:buClr>
              <a:buSzTx/>
              <a:tabLst/>
              <a:defRPr/>
            </a:pPr>
            <a:endParaRPr lang="en-US" sz="1800" spc="60" dirty="0">
              <a:solidFill>
                <a:schemeClr val="accent2">
                  <a:lumMod val="75000"/>
                </a:schemeClr>
              </a:solidFill>
              <a:latin typeface="Open Sans"/>
              <a:ea typeface="Open Sans"/>
              <a:cs typeface="Open Sans"/>
            </a:endParaRP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81" y="210823"/>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525549" y="4115677"/>
            <a:ext cx="6094602" cy="2720745"/>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pc="60" dirty="0">
                <a:solidFill>
                  <a:schemeClr val="accent2">
                    <a:lumMod val="75000"/>
                  </a:schemeClr>
                </a:solidFill>
                <a:latin typeface="Open Sans"/>
                <a:ea typeface="Open Sans"/>
                <a:cs typeface="Open Sans"/>
              </a:rPr>
              <a:t>إذا أشارت الأسرة إلى أنها استنفدت استراتيجية معينة، فتأكد من التقاط السبب.</a:t>
            </a:r>
          </a:p>
          <a:p>
            <a:pPr marL="342900" marR="0" lvl="0" indent="-342900" algn="r" defTabSz="914400" rtl="1" eaLnBrk="1" fontAlgn="auto" latinLnBrk="0" hangingPunct="1">
              <a:lnSpc>
                <a:spcPct val="90000"/>
              </a:lnSpc>
              <a:spcBef>
                <a:spcPts val="1000"/>
              </a:spcBef>
              <a:spcAft>
                <a:spcPts val="0"/>
              </a:spcAft>
              <a:buClr>
                <a:srgbClr val="0070BA"/>
              </a:buClr>
              <a:buSzTx/>
              <a:buFont typeface="+mj-lt"/>
              <a:buAutoNum type="alphaLcPeriod"/>
              <a:tabLst/>
              <a:defRPr/>
            </a:pPr>
            <a:r>
              <a:rPr lang="ar-LB" spc="60" dirty="0">
                <a:solidFill>
                  <a:schemeClr val="accent2">
                    <a:lumMod val="75000"/>
                  </a:schemeClr>
                </a:solidFill>
                <a:latin typeface="Open Sans"/>
                <a:ea typeface="Open Sans"/>
                <a:cs typeface="Open Sans"/>
              </a:rPr>
              <a:t>إذا كان السبب </a:t>
            </a:r>
            <a:r>
              <a:rPr lang="ar-LB" b="1" spc="60" dirty="0">
                <a:solidFill>
                  <a:schemeClr val="accent2">
                    <a:lumMod val="75000"/>
                  </a:schemeClr>
                </a:solidFill>
                <a:latin typeface="Open Sans"/>
                <a:ea typeface="Open Sans"/>
                <a:cs typeface="Open Sans"/>
              </a:rPr>
              <a:t>غير متعلق بنقص الموارد للوصول إلى الاحتياجات الأساسية</a:t>
            </a:r>
            <a:r>
              <a:rPr lang="ar-LB" spc="60" dirty="0">
                <a:solidFill>
                  <a:schemeClr val="accent2">
                    <a:lumMod val="75000"/>
                  </a:schemeClr>
                </a:solidFill>
                <a:latin typeface="Open Sans"/>
                <a:ea typeface="Open Sans"/>
                <a:cs typeface="Open Sans"/>
              </a:rPr>
              <a:t>، فإن الاستجابة المناسبة هي "لا لأنه لم يكن لدينا حاجة لذلك ".</a:t>
            </a:r>
          </a:p>
          <a:p>
            <a:pPr marL="342900" marR="0" lvl="0" indent="-342900" algn="r" defTabSz="914400" rtl="1" eaLnBrk="1" fontAlgn="auto" latinLnBrk="0" hangingPunct="1">
              <a:lnSpc>
                <a:spcPct val="90000"/>
              </a:lnSpc>
              <a:spcBef>
                <a:spcPts val="1000"/>
              </a:spcBef>
              <a:spcAft>
                <a:spcPts val="0"/>
              </a:spcAft>
              <a:buClr>
                <a:srgbClr val="0070BA"/>
              </a:buClr>
              <a:buSzTx/>
              <a:buFont typeface="+mj-lt"/>
              <a:buAutoNum type="alphaLcPeriod"/>
              <a:tabLst/>
              <a:defRPr/>
            </a:pPr>
            <a:r>
              <a:rPr lang="ar-LB" spc="60" dirty="0">
                <a:solidFill>
                  <a:schemeClr val="accent2">
                    <a:lumMod val="75000"/>
                  </a:schemeClr>
                </a:solidFill>
                <a:latin typeface="Open Sans"/>
                <a:ea typeface="Open Sans"/>
                <a:cs typeface="Open Sans"/>
              </a:rPr>
              <a:t>تأكد من أن هذا حدث </a:t>
            </a:r>
            <a:r>
              <a:rPr lang="ar-LB" b="1" spc="60" dirty="0">
                <a:solidFill>
                  <a:schemeClr val="accent2">
                    <a:lumMod val="75000"/>
                  </a:schemeClr>
                </a:solidFill>
                <a:latin typeface="Open Sans"/>
                <a:ea typeface="Open Sans"/>
                <a:cs typeface="Open Sans"/>
              </a:rPr>
              <a:t>خلال الـ12 شهر الماضية</a:t>
            </a:r>
            <a:r>
              <a:rPr lang="ar-LB" spc="60" dirty="0">
                <a:solidFill>
                  <a:schemeClr val="accent2">
                    <a:lumMod val="75000"/>
                  </a:schemeClr>
                </a:solidFill>
                <a:latin typeface="Open Sans"/>
                <a:ea typeface="Open Sans"/>
                <a:cs typeface="Open Sans"/>
              </a:rPr>
              <a:t>. في حال كان غير ذلك، فإن الإجابة المناسبة هي "غير قابل للتطبيق...".</a:t>
            </a:r>
          </a:p>
          <a:p>
            <a:pPr marL="342900" marR="0" lvl="0" indent="-342900" algn="r" defTabSz="914400" rtl="1" eaLnBrk="1" fontAlgn="auto" latinLnBrk="0" hangingPunct="1">
              <a:lnSpc>
                <a:spcPct val="90000"/>
              </a:lnSpc>
              <a:spcBef>
                <a:spcPts val="1000"/>
              </a:spcBef>
              <a:spcAft>
                <a:spcPts val="0"/>
              </a:spcAft>
              <a:buClr>
                <a:srgbClr val="0070BA"/>
              </a:buClr>
              <a:buSzTx/>
              <a:buFont typeface="+mj-lt"/>
              <a:buAutoNum type="alphaLcPeriod"/>
              <a:tabLst/>
              <a:defRPr/>
            </a:pPr>
            <a:r>
              <a:rPr lang="ar-LB" spc="60" dirty="0">
                <a:solidFill>
                  <a:schemeClr val="accent2">
                    <a:lumMod val="75000"/>
                  </a:schemeClr>
                </a:solidFill>
                <a:latin typeface="Open Sans"/>
                <a:ea typeface="Open Sans"/>
                <a:cs typeface="Open Sans"/>
              </a:rPr>
              <a:t>تأكد من أن </a:t>
            </a:r>
            <a:r>
              <a:rPr lang="ar-LB" b="1" spc="60" dirty="0">
                <a:solidFill>
                  <a:schemeClr val="accent2">
                    <a:lumMod val="75000"/>
                  </a:schemeClr>
                </a:solidFill>
                <a:latin typeface="Open Sans"/>
                <a:ea typeface="Open Sans"/>
                <a:cs typeface="Open Sans"/>
              </a:rPr>
              <a:t>استنفاد الاستراتيجية ممكن</a:t>
            </a:r>
            <a:r>
              <a:rPr lang="ar-LB" spc="60" dirty="0">
                <a:solidFill>
                  <a:schemeClr val="accent2">
                    <a:lumMod val="75000"/>
                  </a:schemeClr>
                </a:solidFill>
                <a:latin typeface="Open Sans"/>
                <a:ea typeface="Open Sans"/>
                <a:cs typeface="Open Sans"/>
              </a:rPr>
              <a:t>، على سبيل المثال، فمن النادر أن يمكن استنفاد التسول.</a:t>
            </a:r>
          </a:p>
        </p:txBody>
      </p:sp>
    </p:spTree>
    <p:extLst>
      <p:ext uri="{BB962C8B-B14F-4D97-AF65-F5344CB8AC3E}">
        <p14:creationId xmlns:p14="http://schemas.microsoft.com/office/powerpoint/2010/main" val="39655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خيارات الاجابة</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4401205"/>
          </a:xfrm>
          <a:prstGeom prst="rect">
            <a:avLst/>
          </a:prstGeom>
          <a:noFill/>
          <a:ln w="57150">
            <a:solidFill>
              <a:schemeClr val="bg1">
                <a:lumMod val="50000"/>
              </a:schemeClr>
            </a:solidFill>
          </a:ln>
        </p:spPr>
        <p:txBody>
          <a:bodyPr wrap="square" rtlCol="0">
            <a:spAutoFit/>
          </a:bodyPr>
          <a:lstStyle/>
          <a:p>
            <a:pPr algn="r" rtl="1"/>
            <a:r>
              <a:rPr lang="ar-LB" sz="2000" spc="60" dirty="0">
                <a:latin typeface="Open Sans" charset="0"/>
                <a:ea typeface="Open Sans" charset="0"/>
                <a:cs typeface="Open Sans" charset="0"/>
              </a:rPr>
              <a:t>هناك </a:t>
            </a:r>
            <a:r>
              <a:rPr lang="ar-LB" sz="2000" b="1" spc="60" dirty="0">
                <a:latin typeface="Open Sans" charset="0"/>
                <a:ea typeface="Open Sans" charset="0"/>
                <a:cs typeface="Open Sans" charset="0"/>
              </a:rPr>
              <a:t>فقط ٤ خيارات ممكنة</a:t>
            </a:r>
            <a:r>
              <a:rPr lang="ar-LB" sz="2000"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z="2000" spc="60" dirty="0">
              <a:latin typeface="Open Sans" charset="0"/>
              <a:ea typeface="Open Sans" charset="0"/>
              <a:cs typeface="Open Sans" charset="0"/>
            </a:endParaRPr>
          </a:p>
          <a:p>
            <a:pPr marL="285750" indent="-285750" algn="r" rtl="1">
              <a:buFont typeface="Arial" panose="020B0604020202020204" pitchFamily="34" charset="0"/>
              <a:buChar char="•"/>
            </a:pPr>
            <a:r>
              <a:rPr lang="ar-LB" sz="2000"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z="2000"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632324" y="4481051"/>
            <a:ext cx="5136859" cy="923330"/>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ذلك يعني أن الأسرة اعتمدت استراتيجية التأقلم مع سبل العيش خلال الـ30 يومًا الماضية نتيجةً لعدم توفر الموارد للوصول إلى الاحتياجات الأساسية.</a:t>
            </a:r>
            <a:endParaRPr lang="en-US" spc="60" dirty="0">
              <a:latin typeface="Open Sans" charset="0"/>
              <a:ea typeface="Open Sans" charset="0"/>
              <a:cs typeface="Open Sans" charset="0"/>
            </a:endParaRP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467928" y="4850383"/>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60290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1550168"/>
          </a:xfrm>
          <a:prstGeom prst="rect">
            <a:avLst/>
          </a:prstGeom>
          <a:noFill/>
        </p:spPr>
        <p:txBody>
          <a:bodyPr wrap="square">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kumimoji="0" lang="ar-LB" sz="24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إذا كان جواب المجيب "نعم"، فيجب على الباحث أن يطرح أسئلة إضافية لفهم السبب واختيار خيار الاجابة الأنسب.</a:t>
            </a:r>
          </a:p>
          <a:p>
            <a:pPr marR="0" lvl="0" algn="r" defTabSz="914400" rtl="1" eaLnBrk="1" fontAlgn="auto" latinLnBrk="0" hangingPunct="1">
              <a:lnSpc>
                <a:spcPct val="90000"/>
              </a:lnSpc>
              <a:spcBef>
                <a:spcPts val="1000"/>
              </a:spcBef>
              <a:spcAft>
                <a:spcPts val="0"/>
              </a:spcAft>
              <a:buClr>
                <a:srgbClr val="0070BA"/>
              </a:buClr>
              <a:buSzTx/>
              <a:tabLst/>
              <a:defRPr/>
            </a:pPr>
            <a:r>
              <a:rPr kumimoji="0" lang="ar-LB" sz="24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 قد يكون لدى الأسرة سبب اخر لاستخدام هذه الاستراتيجية غير متعلق بنقص الموارد للوصول إلى الاحتياجات الأساسية.</a:t>
            </a:r>
            <a:endParaRPr lang="en-US" sz="2400" spc="60" dirty="0">
              <a:solidFill>
                <a:schemeClr val="accent2">
                  <a:lumMod val="75000"/>
                </a:schemeClr>
              </a:solidFill>
              <a:latin typeface="Open Sans"/>
              <a:ea typeface="Open Sans"/>
              <a:cs typeface="Open Sans"/>
            </a:endParaRP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17" y="22372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a:lnSpc>
                <a:spcPts val="2700"/>
              </a:lnSpc>
              <a:buNone/>
            </a:pPr>
            <a:endParaRPr lang="ar-LB" sz="1800" spc="60" dirty="0">
              <a:solidFill>
                <a:srgbClr val="000000"/>
              </a:solidFill>
              <a:latin typeface="Open Sans" panose="020B0606030504020204" pitchFamily="34" charset="0"/>
            </a:endParaRPr>
          </a:p>
          <a:p>
            <a:pPr marL="0" indent="0" algn="r" rtl="1">
              <a:lnSpc>
                <a:spcPts val="2700"/>
              </a:lnSpc>
              <a:buNone/>
            </a:pPr>
            <a:endParaRPr lang="en-US" sz="2400" dirty="0">
              <a:solidFill>
                <a:srgbClr val="000000"/>
              </a:solidFill>
              <a:latin typeface="Open Sans" panose="020B0606030504020204" pitchFamily="34" charset="0"/>
            </a:endParaRPr>
          </a:p>
          <a:p>
            <a:pPr marL="0" indent="0" algn="r" rtl="1">
              <a:lnSpc>
                <a:spcPts val="2700"/>
              </a:lnSpc>
              <a:buNone/>
            </a:pPr>
            <a:endParaRPr lang="en-US" sz="2400" b="0" i="0" dirty="0">
              <a:solidFill>
                <a:srgbClr val="000000"/>
              </a:solidFill>
              <a:effectLst/>
              <a:latin typeface="Open Sans" panose="020B0606030504020204" pitchFamily="34" charset="0"/>
            </a:endParaRPr>
          </a:p>
          <a:p>
            <a:pPr marL="0" indent="0" algn="r" rtl="1">
              <a:lnSpc>
                <a:spcPts val="2700"/>
              </a:lnSpc>
              <a:buNone/>
            </a:pPr>
            <a:r>
              <a:rPr lang="ar-AE" sz="2400" spc="60" dirty="0">
                <a:latin typeface="Open Sans"/>
                <a:ea typeface="Open Sans"/>
                <a:cs typeface="Open Sans"/>
              </a:rPr>
              <a:t>يمكن أن </a:t>
            </a:r>
            <a:r>
              <a:rPr lang="ar-LB" sz="2400" spc="60" dirty="0">
                <a:latin typeface="Open Sans"/>
                <a:ea typeface="Open Sans"/>
                <a:cs typeface="Open Sans"/>
              </a:rPr>
              <a:t>يتراوح</a:t>
            </a:r>
            <a:r>
              <a:rPr lang="ar-AE" sz="2400" spc="60" dirty="0">
                <a:latin typeface="Open Sans"/>
                <a:ea typeface="Open Sans"/>
                <a:cs typeface="Open Sans"/>
              </a:rPr>
              <a:t> </a:t>
            </a:r>
            <a:r>
              <a:rPr lang="ar-LB" sz="2400" spc="60" dirty="0">
                <a:latin typeface="Open Sans"/>
                <a:ea typeface="Open Sans"/>
                <a:cs typeface="Open Sans"/>
              </a:rPr>
              <a:t>حضور</a:t>
            </a:r>
            <a:r>
              <a:rPr lang="ar-AE" sz="2400" spc="60" dirty="0">
                <a:latin typeface="Open Sans"/>
                <a:ea typeface="Open Sans"/>
                <a:cs typeface="Open Sans"/>
              </a:rPr>
              <a:t> هذا العرض التقديمي </a:t>
            </a:r>
            <a:r>
              <a:rPr lang="ar-LB" sz="2400" spc="60" dirty="0">
                <a:latin typeface="Open Sans"/>
                <a:ea typeface="Open Sans"/>
                <a:cs typeface="Open Sans"/>
              </a:rPr>
              <a:t>من جامعي البيانات الى</a:t>
            </a:r>
            <a:r>
              <a:rPr lang="ar-AE" sz="2400" spc="60" dirty="0">
                <a:latin typeface="Open Sans"/>
                <a:ea typeface="Open Sans"/>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r>
              <a:rPr lang="ar-LB" sz="2400" spc="60" dirty="0">
                <a:latin typeface="Open Sans"/>
                <a:ea typeface="Open Sans"/>
                <a:cs typeface="Open Sans"/>
              </a:rPr>
              <a:t> أو مقدمي الخدمات</a:t>
            </a:r>
            <a:r>
              <a:rPr lang="ar-AE" sz="2400" spc="60" dirty="0">
                <a:latin typeface="Open Sans"/>
                <a:ea typeface="Open Sans"/>
                <a:cs typeface="Open Sans"/>
              </a:rPr>
              <a:t>.</a:t>
            </a:r>
            <a:endParaRPr lang="en-US" sz="2400" spc="60" dirty="0"/>
          </a:p>
          <a:p>
            <a:pPr marL="0" indent="0" algn="r" rtl="1">
              <a:lnSpc>
                <a:spcPts val="2700"/>
              </a:lnSpc>
              <a:buNone/>
            </a:pP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ar-LB" sz="3600" kern="1400" spc="230" dirty="0">
                <a:solidFill>
                  <a:schemeClr val="tx1"/>
                </a:solidFill>
                <a:latin typeface="HALDEN SOLID" pitchFamily="2" charset="0"/>
              </a:rPr>
              <a:t>الجمهور</a:t>
            </a:r>
            <a:r>
              <a:rPr lang="en-GB" sz="3600" kern="1400" spc="230" dirty="0">
                <a:solidFill>
                  <a:schemeClr val="tx1"/>
                </a:solidFill>
                <a:latin typeface="HALDEN SOLID" pitchFamily="2" charset="0"/>
              </a:rPr>
              <a:t>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خيارات الاجابة</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1"/>
            <a:ext cx="2975294" cy="397031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هناك </a:t>
            </a:r>
            <a:r>
              <a:rPr lang="ar-LB" b="1" spc="60" dirty="0">
                <a:latin typeface="Open Sans" charset="0"/>
                <a:ea typeface="Open Sans" charset="0"/>
                <a:cs typeface="Open Sans" charset="0"/>
              </a:rPr>
              <a:t>فقط ٤ خيارات ممكنة</a:t>
            </a:r>
            <a:r>
              <a:rPr lang="ar-LB"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pc="60" dirty="0">
                <a:latin typeface="Open Sans" charset="0"/>
                <a:ea typeface="Open Sans" charset="0"/>
                <a:cs typeface="Open Sans" charset="0"/>
              </a:rPr>
              <a:t>9999= غير قابل للتطبيق (ليس لدينا وصول إلى هذه الاستراتيجية)</a:t>
            </a:r>
          </a:p>
        </p:txBody>
      </p:sp>
      <p:sp>
        <p:nvSpPr>
          <p:cNvPr id="2" name="TextBox 1">
            <a:extLst>
              <a:ext uri="{FF2B5EF4-FFF2-40B4-BE49-F238E27FC236}">
                <a16:creationId xmlns:a16="http://schemas.microsoft.com/office/drawing/2014/main" id="{7927E180-AB69-33EF-BC86-1B5DD6F9DF15}"/>
              </a:ext>
            </a:extLst>
          </p:cNvPr>
          <p:cNvSpPr txBox="1"/>
          <p:nvPr/>
        </p:nvSpPr>
        <p:spPr>
          <a:xfrm>
            <a:off x="6187420" y="4721758"/>
            <a:ext cx="5198379" cy="147732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ذلك يعني أن الأسرة غير قادرة على الاعتماد على استراتيجية التأقلم هذه لأنها </a:t>
            </a:r>
            <a:r>
              <a:rPr lang="ar-LB" b="1" spc="60" dirty="0">
                <a:latin typeface="Open Sans" charset="0"/>
                <a:ea typeface="Open Sans" charset="0"/>
                <a:cs typeface="Open Sans" charset="0"/>
              </a:rPr>
              <a:t>لا تنطبق عليهم </a:t>
            </a:r>
            <a:r>
              <a:rPr lang="ar-LB" spc="60" dirty="0">
                <a:latin typeface="Open Sans" charset="0"/>
                <a:ea typeface="Open Sans" charset="0"/>
                <a:cs typeface="Open Sans" charset="0"/>
              </a:rPr>
              <a:t>ولأنهم لا يمتلكون وسيلة للوصول إلى هذه الاستراتيجية (على سبيل المثال، لا يوجد أطفال في الأسرة لسحبهم من المدرسة)، أو أن الأسرة استنفدت هذه الاستراتيجية </a:t>
            </a:r>
            <a:r>
              <a:rPr lang="ar-LB" b="1" spc="60" dirty="0">
                <a:latin typeface="Open Sans" charset="0"/>
                <a:ea typeface="Open Sans" charset="0"/>
                <a:cs typeface="Open Sans" charset="0"/>
              </a:rPr>
              <a:t>قبل أكثر من 12 شهرًا..</a:t>
            </a:r>
            <a:endParaRPr lang="en-US" b="1" spc="60" dirty="0">
              <a:latin typeface="Open Sans" charset="0"/>
              <a:ea typeface="Open Sans" charset="0"/>
              <a:cs typeface="Open Sans" charset="0"/>
            </a:endParaRP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05925" y="531276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0" y="4866326"/>
            <a:ext cx="3855385" cy="92282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817" y="406455"/>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006429"/>
          </a:xfrm>
          <a:prstGeom prst="rect">
            <a:avLst/>
          </a:prstGeom>
          <a:noFill/>
        </p:spPr>
        <p:txBody>
          <a:bodyPr wrap="square" lIns="91440" tIns="45720" rIns="91440" bIns="45720" anchor="t">
            <a:spAutoFit/>
          </a:bodyPr>
          <a:lstStyle/>
          <a:p>
            <a:pPr marR="0" lvl="0" algn="r" defTabSz="914400" rtl="1" eaLnBrk="1" fontAlgn="auto" latinLnBrk="0" hangingPunct="1">
              <a:lnSpc>
                <a:spcPct val="90000"/>
              </a:lnSpc>
              <a:spcBef>
                <a:spcPts val="1000"/>
              </a:spcBef>
              <a:spcAft>
                <a:spcPts val="0"/>
              </a:spcAft>
              <a:buClr>
                <a:srgbClr val="0070BA"/>
              </a:buClr>
              <a:buSzTx/>
              <a:tabLst/>
              <a:defRPr/>
            </a:pPr>
            <a:r>
              <a:rPr lang="ar-LB" sz="2200" spc="60" dirty="0">
                <a:solidFill>
                  <a:schemeClr val="accent2">
                    <a:lumMod val="75000"/>
                  </a:schemeClr>
                </a:solidFill>
                <a:latin typeface="Open Sans"/>
                <a:ea typeface="Open Sans"/>
                <a:cs typeface="Open Sans"/>
              </a:rPr>
              <a:t>إذا كان جواب المجيب "لا" أو "غير قابل للتطبيق"، فيجب على الباحث التحقق لفهم السبب واختيار الاجابة الأكثر ملاءمة. في هذه الحالة، قد لا تكون الاستراتيجية قابلة للتطبيق لأسرتهم.</a:t>
            </a:r>
            <a:endParaRPr lang="en-US" sz="2200" spc="60" dirty="0">
              <a:solidFill>
                <a:schemeClr val="accent2">
                  <a:lumMod val="75000"/>
                </a:schemeClr>
              </a:solidFill>
              <a:latin typeface="Open Sans"/>
              <a:ea typeface="Open Sans"/>
              <a:cs typeface="Open Sans"/>
            </a:endParaRPr>
          </a:p>
        </p:txBody>
      </p:sp>
      <p:sp>
        <p:nvSpPr>
          <p:cNvPr id="7" name="Speech Bubble: Oval 6">
            <a:extLst>
              <a:ext uri="{FF2B5EF4-FFF2-40B4-BE49-F238E27FC236}">
                <a16:creationId xmlns:a16="http://schemas.microsoft.com/office/drawing/2014/main" id="{FDA32DA1-D5FE-6B6B-E385-C2BEC61623D4}"/>
              </a:ext>
            </a:extLst>
          </p:cNvPr>
          <p:cNvSpPr/>
          <p:nvPr/>
        </p:nvSpPr>
        <p:spPr>
          <a:xfrm>
            <a:off x="8285938" y="2802843"/>
            <a:ext cx="2661005" cy="1786849"/>
          </a:xfrm>
          <a:prstGeom prst="wedgeEllipseCallout">
            <a:avLst>
              <a:gd name="adj1" fmla="val -95606"/>
              <a:gd name="adj2" fmla="val 5759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انتبه! </a:t>
            </a:r>
          </a:p>
          <a:p>
            <a:pPr algn="ctr" rtl="1"/>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غالباُ ما نرى أنه تم تسجيل خيار الرد</a:t>
            </a:r>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"غير قابل للتطبيق"</a:t>
            </a:r>
            <a:r>
              <a:rPr lang="en-G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بسبب سوء الفهم لهذا الخيار أو سوء الاستخدام.</a:t>
            </a:r>
            <a:endParaRPr lang="en-US"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174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وحدة</a:t>
            </a:r>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في الاستبيانات: انتبه على ...</a:t>
            </a:r>
            <a:endParaRPr lang="en-GB" sz="3600" b="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914130" y="1378973"/>
            <a:ext cx="2976814" cy="3970318"/>
          </a:xfrm>
          <a:prstGeom prst="rect">
            <a:avLst/>
          </a:prstGeom>
          <a:noFill/>
          <a:ln w="57150">
            <a:solidFill>
              <a:schemeClr val="bg1">
                <a:lumMod val="50000"/>
              </a:schemeClr>
            </a:solidFill>
          </a:ln>
        </p:spPr>
        <p:txBody>
          <a:bodyPr wrap="square" rtlCol="0">
            <a:spAutoFit/>
          </a:bodyPr>
          <a:lstStyle/>
          <a:p>
            <a:pPr algn="r" rtl="1"/>
            <a:r>
              <a:rPr lang="ar-LB" spc="60" dirty="0">
                <a:latin typeface="Open Sans" charset="0"/>
                <a:ea typeface="Open Sans" charset="0"/>
                <a:cs typeface="Open Sans" charset="0"/>
              </a:rPr>
              <a:t>هناك </a:t>
            </a:r>
            <a:r>
              <a:rPr lang="ar-LB" b="1" spc="60" dirty="0">
                <a:latin typeface="Open Sans" charset="0"/>
                <a:ea typeface="Open Sans" charset="0"/>
                <a:cs typeface="Open Sans" charset="0"/>
              </a:rPr>
              <a:t>فقط ٤ خيارات ممكنة</a:t>
            </a:r>
            <a:r>
              <a:rPr lang="ar-LB" spc="60" dirty="0">
                <a:latin typeface="Open Sans" charset="0"/>
                <a:ea typeface="Open Sans" charset="0"/>
                <a:cs typeface="Open Sans" charset="0"/>
              </a:rPr>
              <a:t> للاجابة على كل استراتيجية:</a:t>
            </a:r>
          </a:p>
          <a:p>
            <a:pPr marL="285750" indent="-285750" algn="r" rtl="1">
              <a:buFont typeface="Arial" panose="020B0604020202020204" pitchFamily="34" charset="0"/>
              <a:buChar char="•"/>
            </a:pPr>
            <a:endParaRPr lang="en-US"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10 = لا، لأنه لم يكن لدينا حاجة لذلك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20 = لا، لأننا بالفعل قد بعنا تلك الأصول أو اشتركنا في هذا النشاط خلال الـ12 شهرًا الماضية ولا يمكننا الاستمرار في ذلك</a:t>
            </a:r>
          </a:p>
          <a:p>
            <a:pPr marL="285750" indent="-285750" algn="r" rtl="1">
              <a:buFont typeface="Arial" panose="020B0604020202020204" pitchFamily="34" charset="0"/>
              <a:buChar char="•"/>
            </a:pPr>
            <a:r>
              <a:rPr lang="ar-LB" spc="60" dirty="0">
                <a:latin typeface="Open Sans" charset="0"/>
                <a:ea typeface="Open Sans" charset="0"/>
                <a:cs typeface="Open Sans" charset="0"/>
              </a:rPr>
              <a:t> 30= نعم</a:t>
            </a:r>
          </a:p>
          <a:p>
            <a:pPr marL="285750" indent="-285750" algn="r" rtl="1">
              <a:buFont typeface="Arial" panose="020B0604020202020204" pitchFamily="34" charset="0"/>
              <a:buChar char="•"/>
            </a:pPr>
            <a:r>
              <a:rPr lang="ar-LB" spc="60" dirty="0">
                <a:latin typeface="Open Sans" charset="0"/>
                <a:ea typeface="Open Sans" charset="0"/>
                <a:cs typeface="Open Sans" charset="0"/>
              </a:rPr>
              <a:t>9999= غير قابل للتطبيق (ليس لدينا وصول إلى هذه الاستراتيجية)</a:t>
            </a:r>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 y="84990"/>
            <a:ext cx="1824237" cy="120630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06FAF20-A71C-8542-61E7-94D329562AFC}"/>
              </a:ext>
            </a:extLst>
          </p:cNvPr>
          <p:cNvGrpSpPr/>
          <p:nvPr/>
        </p:nvGrpSpPr>
        <p:grpSpPr>
          <a:xfrm>
            <a:off x="734505" y="2675668"/>
            <a:ext cx="3786630" cy="1349829"/>
            <a:chOff x="545042" y="2745092"/>
            <a:chExt cx="3786630" cy="1598308"/>
          </a:xfrm>
        </p:grpSpPr>
        <p:cxnSp>
          <p:nvCxnSpPr>
            <p:cNvPr id="2" name="Straight Arrow Connector 1">
              <a:extLst>
                <a:ext uri="{FF2B5EF4-FFF2-40B4-BE49-F238E27FC236}">
                  <a16:creationId xmlns:a16="http://schemas.microsoft.com/office/drawing/2014/main" id="{F2F6D3EC-D848-AA8C-0161-F82F54A2CB5C}"/>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4925352-A843-0C4B-2B0A-19B74ABCF4F7}"/>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F99F472-03C3-8F94-BD47-921E2EA1EF2C}"/>
              </a:ext>
            </a:extLst>
          </p:cNvPr>
          <p:cNvGrpSpPr/>
          <p:nvPr/>
        </p:nvGrpSpPr>
        <p:grpSpPr>
          <a:xfrm>
            <a:off x="832648" y="4394868"/>
            <a:ext cx="3786630" cy="866742"/>
            <a:chOff x="545042" y="2745092"/>
            <a:chExt cx="3786630" cy="1598308"/>
          </a:xfrm>
        </p:grpSpPr>
        <p:cxnSp>
          <p:nvCxnSpPr>
            <p:cNvPr id="13" name="Straight Arrow Connector 12">
              <a:extLst>
                <a:ext uri="{FF2B5EF4-FFF2-40B4-BE49-F238E27FC236}">
                  <a16:creationId xmlns:a16="http://schemas.microsoft.com/office/drawing/2014/main" id="{5881F023-8EE2-FF12-06EE-73E8DCE74CC6}"/>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D691E7F-B778-2F3F-5C6B-866DD66268E5}"/>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A69B1FB-5FE3-1932-902D-8CAB988069AD}"/>
              </a:ext>
            </a:extLst>
          </p:cNvPr>
          <p:cNvSpPr txBox="1"/>
          <p:nvPr/>
        </p:nvSpPr>
        <p:spPr>
          <a:xfrm>
            <a:off x="4260031" y="4416515"/>
            <a:ext cx="6692889" cy="1200329"/>
          </a:xfrm>
          <a:prstGeom prst="rect">
            <a:avLst/>
          </a:prstGeom>
          <a:solidFill>
            <a:schemeClr val="accent5"/>
          </a:solidFill>
        </p:spPr>
        <p:txBody>
          <a:bodyPr wrap="square" lIns="91440" tIns="45720" rIns="91440" bIns="45720" anchor="t">
            <a:spAutoFit/>
          </a:bodyPr>
          <a:lstStyle>
            <a:defPPr>
              <a:defRPr lang="it-IT"/>
            </a:defPPr>
            <a:lvl1pPr marR="0" lvl="0" fontAlgn="auto">
              <a:lnSpc>
                <a:spcPct val="90000"/>
              </a:lnSpc>
              <a:spcBef>
                <a:spcPts val="1000"/>
              </a:spcBef>
              <a:spcAft>
                <a:spcPts val="0"/>
              </a:spcAft>
              <a:buClr>
                <a:srgbClr val="0070BA"/>
              </a:buClr>
              <a:buSzTx/>
              <a:tabLst/>
              <a:defRPr sz="2000" spc="60">
                <a:solidFill>
                  <a:schemeClr val="accent2">
                    <a:lumMod val="75000"/>
                  </a:schemeClr>
                </a:solidFill>
                <a:latin typeface="Open Sans"/>
                <a:ea typeface="Open Sans"/>
                <a:cs typeface="Open Sans"/>
              </a:defRPr>
            </a:lvl1pPr>
          </a:lstStyle>
          <a:p>
            <a:pPr algn="ctr" rtl="1"/>
            <a:r>
              <a:rPr lang="ar-LB" dirty="0"/>
              <a:t>إضافةً إلى ذلك، خيار</a:t>
            </a:r>
            <a:r>
              <a:rPr lang="en-US" dirty="0"/>
              <a:t> </a:t>
            </a:r>
            <a:r>
              <a:rPr lang="ar-LB" dirty="0"/>
              <a:t>"غير قابل للتطبيق" ليس خيارًا، لأنه بغض النظر عن مدى "عدم قبول المجتمع" لهذه الاستراتيجيات، فإنها لا تزال خيارات. بالنسبة لهذه الاستراتيجيات، يجب أن تكون الإجابة إما "نعم" أو "لا، لم نكن بحاجة إلى ذلك (أو طبقنا استراتيجيات أخرى)".</a:t>
            </a:r>
            <a:endParaRPr lang="en-US" dirty="0"/>
          </a:p>
        </p:txBody>
      </p:sp>
      <p:grpSp>
        <p:nvGrpSpPr>
          <p:cNvPr id="10" name="Group 9">
            <a:extLst>
              <a:ext uri="{FF2B5EF4-FFF2-40B4-BE49-F238E27FC236}">
                <a16:creationId xmlns:a16="http://schemas.microsoft.com/office/drawing/2014/main" id="{2DEA78B2-BDE1-12CE-D60E-62CB3BDE1AF6}"/>
              </a:ext>
            </a:extLst>
          </p:cNvPr>
          <p:cNvGrpSpPr/>
          <p:nvPr/>
        </p:nvGrpSpPr>
        <p:grpSpPr>
          <a:xfrm>
            <a:off x="4331672" y="2745092"/>
            <a:ext cx="6990335" cy="1671423"/>
            <a:chOff x="4331672" y="2745092"/>
            <a:chExt cx="6990335" cy="1671423"/>
          </a:xfrm>
        </p:grpSpPr>
        <p:sp>
          <p:nvSpPr>
            <p:cNvPr id="6" name="TextBox 5">
              <a:extLst>
                <a:ext uri="{FF2B5EF4-FFF2-40B4-BE49-F238E27FC236}">
                  <a16:creationId xmlns:a16="http://schemas.microsoft.com/office/drawing/2014/main" id="{E2F93A7C-B6A2-BBCE-2EC9-9EBAA62EF448}"/>
                </a:ext>
              </a:extLst>
            </p:cNvPr>
            <p:cNvSpPr txBox="1"/>
            <p:nvPr/>
          </p:nvSpPr>
          <p:spPr>
            <a:xfrm>
              <a:off x="4331672" y="2745092"/>
              <a:ext cx="6621249" cy="923330"/>
            </a:xfrm>
            <a:prstGeom prst="rect">
              <a:avLst/>
            </a:prstGeom>
            <a:solidFill>
              <a:schemeClr val="accent5"/>
            </a:solidFill>
          </p:spPr>
          <p:txBody>
            <a:bodyPr wrap="square" lIns="91440" tIns="45720" rIns="91440" bIns="45720" anchor="t">
              <a:spAutoFit/>
            </a:bodyPr>
            <a:lstStyle/>
            <a:p>
              <a:pPr marR="0" lvl="0" algn="ctr" defTabSz="914400" rtl="1" eaLnBrk="1" fontAlgn="auto" latinLnBrk="0" hangingPunct="1">
                <a:lnSpc>
                  <a:spcPct val="90000"/>
                </a:lnSpc>
                <a:spcBef>
                  <a:spcPts val="1000"/>
                </a:spcBef>
                <a:spcAft>
                  <a:spcPts val="0"/>
                </a:spcAft>
                <a:buClr>
                  <a:srgbClr val="0070BA"/>
                </a:buClr>
                <a:buSzTx/>
                <a:tabLst/>
                <a:defRPr/>
              </a:pPr>
              <a:r>
                <a:rPr lang="ar-LB" sz="2000" spc="60" dirty="0">
                  <a:solidFill>
                    <a:schemeClr val="accent2">
                      <a:lumMod val="75000"/>
                    </a:schemeClr>
                  </a:solidFill>
                  <a:latin typeface="Open Sans"/>
                  <a:ea typeface="Open Sans"/>
                  <a:cs typeface="Open Sans"/>
                </a:rPr>
                <a:t>بالنسبة لبعض الاستراتيجيات، مثل التسول أو السرقة، فمن النادر أن يكون من الممكن استنفاد هذه الاستراتيجيات (ما لم تكن الأسرة موجودة في مناطق معزولة للغاية حيث لا يوجد أحد آخر للتسول/السرقة منه).</a:t>
              </a:r>
              <a:endParaRPr lang="en-US" sz="2000" spc="60" dirty="0">
                <a:solidFill>
                  <a:schemeClr val="accent2">
                    <a:lumMod val="75000"/>
                  </a:schemeClr>
                </a:solidFill>
                <a:latin typeface="Open Sans"/>
                <a:ea typeface="Open Sans"/>
                <a:cs typeface="Open Sans"/>
              </a:endParaRPr>
            </a:p>
          </p:txBody>
        </p:sp>
        <p:pic>
          <p:nvPicPr>
            <p:cNvPr id="7" name="Graphic 6" descr="Warning with solid fill">
              <a:extLst>
                <a:ext uri="{FF2B5EF4-FFF2-40B4-BE49-F238E27FC236}">
                  <a16:creationId xmlns:a16="http://schemas.microsoft.com/office/drawing/2014/main" id="{141628D7-2913-D1F8-CBBE-B0128E120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0499" y="3505007"/>
              <a:ext cx="911508" cy="911508"/>
            </a:xfrm>
            <a:prstGeom prst="rect">
              <a:avLst/>
            </a:prstGeom>
          </p:spPr>
        </p:pic>
      </p:grpSp>
      <p:pic>
        <p:nvPicPr>
          <p:cNvPr id="9" name="Graphic 8" descr="Warning with solid fill">
            <a:extLst>
              <a:ext uri="{FF2B5EF4-FFF2-40B4-BE49-F238E27FC236}">
                <a16:creationId xmlns:a16="http://schemas.microsoft.com/office/drawing/2014/main" id="{E7008DD0-E87B-3FD9-6DFF-4742E53FB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6947" y="5198616"/>
            <a:ext cx="911508" cy="911508"/>
          </a:xfrm>
          <a:prstGeom prst="rect">
            <a:avLst/>
          </a:prstGeom>
        </p:spPr>
      </p:pic>
    </p:spTree>
    <p:extLst>
      <p:ext uri="{BB962C8B-B14F-4D97-AF65-F5344CB8AC3E}">
        <p14:creationId xmlns:p14="http://schemas.microsoft.com/office/powerpoint/2010/main" val="35638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a:xfrm>
            <a:off x="803566" y="452321"/>
            <a:ext cx="4531805" cy="1152000"/>
          </a:xfrm>
        </p:spPr>
        <p:txBody>
          <a:bodyPr/>
          <a:lstStyle/>
          <a:p>
            <a:pPr algn="r" rtl="1"/>
            <a:r>
              <a:rPr lang="ar-LB" sz="3200" kern="1400" spc="230" dirty="0">
                <a:solidFill>
                  <a:schemeClr val="tx1"/>
                </a:solidFill>
                <a:latin typeface="HALDEN SOLID" pitchFamily="2" charset="0"/>
              </a:rPr>
              <a:t>وحدة</a:t>
            </a:r>
            <a:r>
              <a:rPr lang="en-GB" sz="3200" kern="1400" spc="230" dirty="0">
                <a:solidFill>
                  <a:schemeClr val="tx1"/>
                </a:solidFill>
                <a:latin typeface="HALDEN SOLID" pitchFamily="2" charset="0"/>
              </a:rPr>
              <a:t>LCS-EN </a:t>
            </a:r>
            <a:r>
              <a:rPr lang="ar-LB" sz="3200" kern="1400" spc="230" dirty="0">
                <a:solidFill>
                  <a:schemeClr val="tx1"/>
                </a:solidFill>
                <a:latin typeface="HALDEN SOLID" pitchFamily="2" charset="0"/>
              </a:rPr>
              <a:t> في الاستبيانات: السؤال الذي يتبع السؤال الرئيسي</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797080" y="2412505"/>
            <a:ext cx="4788030" cy="3785652"/>
          </a:xfrm>
          <a:prstGeom prst="rect">
            <a:avLst/>
          </a:prstGeom>
          <a:noFill/>
        </p:spPr>
        <p:txBody>
          <a:bodyPr wrap="square" lIns="91440" tIns="45720" rIns="91440" bIns="45720" rtlCol="0" anchor="t">
            <a:spAutoFit/>
          </a:bodyPr>
          <a:lstStyle/>
          <a:p>
            <a:pPr algn="r" rtl="1"/>
            <a:r>
              <a:rPr lang="ar-LB" sz="2000" dirty="0">
                <a:latin typeface="Open Sans" panose="020B0606030504020204" pitchFamily="34" charset="0"/>
                <a:ea typeface="Open Sans" panose="020B0606030504020204" pitchFamily="34" charset="0"/>
                <a:cs typeface="Open Sans" panose="020B0606030504020204" pitchFamily="34" charset="0"/>
              </a:rPr>
              <a:t>يتم طرح السؤال التالي في نهاية القسم إذا أبلغ المجيب عن تطبيق أو استنفاد استراتيجية واحدة على الأقل:</a:t>
            </a:r>
          </a:p>
          <a:p>
            <a:pPr algn="r" rtl="1"/>
            <a:endParaRPr lang="ar-LB" sz="2000" dirty="0">
              <a:latin typeface="Open Sans" panose="020B0606030504020204" pitchFamily="34" charset="0"/>
              <a:ea typeface="Open Sans" panose="020B0606030504020204" pitchFamily="34" charset="0"/>
              <a:cs typeface="Open Sans" panose="020B0606030504020204" pitchFamily="34" charset="0"/>
            </a:endParaRPr>
          </a:p>
          <a:p>
            <a:pPr algn="r" rtl="1"/>
            <a:r>
              <a:rPr lang="ar-LB" sz="2000" dirty="0">
                <a:latin typeface="Open Sans" panose="020B0606030504020204" pitchFamily="34" charset="0"/>
                <a:ea typeface="Open Sans" panose="020B0606030504020204" pitchFamily="34" charset="0"/>
                <a:cs typeface="Open Sans" panose="020B0606030504020204" pitchFamily="34" charset="0"/>
              </a:rPr>
              <a:t>الغرض:</a:t>
            </a:r>
          </a:p>
          <a:p>
            <a:pPr marL="342900" indent="-342900" algn="r" rtl="1">
              <a:buFont typeface="Arial" panose="020B0604020202020204" pitchFamily="34" charset="0"/>
              <a:buChar char="•"/>
            </a:pPr>
            <a:r>
              <a:rPr lang="ar-LB" sz="2000" dirty="0">
                <a:latin typeface="Open Sans" panose="020B0606030504020204" pitchFamily="34" charset="0"/>
                <a:ea typeface="Open Sans" panose="020B0606030504020204" pitchFamily="34" charset="0"/>
                <a:cs typeface="Open Sans" panose="020B0606030504020204" pitchFamily="34" charset="0"/>
              </a:rPr>
              <a:t>جمع الملاحظات حول الاحتياجات الأساسية الرئيسية غير الملباة.</a:t>
            </a:r>
          </a:p>
          <a:p>
            <a:pPr marL="342900" indent="-342900" algn="r" rtl="1">
              <a:buFont typeface="Arial" panose="020B0604020202020204" pitchFamily="34" charset="0"/>
              <a:buChar char="•"/>
            </a:pPr>
            <a:r>
              <a:rPr lang="ar-LB" sz="2000" dirty="0">
                <a:latin typeface="Open Sans" panose="020B0606030504020204" pitchFamily="34" charset="0"/>
                <a:ea typeface="Open Sans" panose="020B0606030504020204" pitchFamily="34" charset="0"/>
                <a:cs typeface="Open Sans" panose="020B0606030504020204" pitchFamily="34" charset="0"/>
              </a:rPr>
              <a:t>القدرة على استخدام وحدة </a:t>
            </a:r>
            <a:r>
              <a:rPr lang="en-US" sz="2000" dirty="0">
                <a:latin typeface="Open Sans" panose="020B0606030504020204" pitchFamily="34" charset="0"/>
                <a:ea typeface="Open Sans" panose="020B0606030504020204" pitchFamily="34" charset="0"/>
                <a:cs typeface="Open Sans" panose="020B0606030504020204" pitchFamily="34" charset="0"/>
              </a:rPr>
              <a:t> LCS-EN</a:t>
            </a:r>
            <a:r>
              <a:rPr lang="ar-LB" sz="2000" dirty="0">
                <a:latin typeface="Open Sans" panose="020B0606030504020204" pitchFamily="34" charset="0"/>
                <a:ea typeface="Open Sans" panose="020B0606030504020204" pitchFamily="34" charset="0"/>
                <a:cs typeface="Open Sans" panose="020B0606030504020204" pitchFamily="34" charset="0"/>
              </a:rPr>
              <a:t>لحساب مؤشر </a:t>
            </a:r>
            <a:r>
              <a:rPr lang="en-US" sz="2000" dirty="0">
                <a:latin typeface="Open Sans" panose="020B0606030504020204" pitchFamily="34" charset="0"/>
                <a:ea typeface="Open Sans" panose="020B0606030504020204" pitchFamily="34" charset="0"/>
                <a:cs typeface="Open Sans" panose="020B0606030504020204" pitchFamily="34" charset="0"/>
              </a:rPr>
              <a:t>LCS-EN، </a:t>
            </a:r>
            <a:r>
              <a:rPr lang="ar-LB" sz="2000" dirty="0">
                <a:latin typeface="Open Sans" panose="020B0606030504020204" pitchFamily="34" charset="0"/>
                <a:ea typeface="Open Sans" panose="020B0606030504020204" pitchFamily="34" charset="0"/>
                <a:cs typeface="Open Sans" panose="020B0606030504020204" pitchFamily="34" charset="0"/>
              </a:rPr>
              <a:t>عند الحاجة إليها (أي، لتمكين حساب </a:t>
            </a:r>
            <a:r>
              <a:rPr lang="en-US" sz="2000" dirty="0">
                <a:latin typeface="Open Sans" panose="020B0606030504020204" pitchFamily="34" charset="0"/>
                <a:ea typeface="Open Sans" panose="020B0606030504020204" pitchFamily="34" charset="0"/>
                <a:cs typeface="Open Sans" panose="020B0606030504020204" pitchFamily="34" charset="0"/>
              </a:rPr>
              <a:t>CARI </a:t>
            </a:r>
            <a:r>
              <a:rPr lang="ar-LB" sz="2000" dirty="0">
                <a:latin typeface="Open Sans" panose="020B0606030504020204" pitchFamily="34" charset="0"/>
                <a:ea typeface="Open Sans" panose="020B0606030504020204" pitchFamily="34" charset="0"/>
                <a:cs typeface="Open Sans" panose="020B0606030504020204" pitchFamily="34" charset="0"/>
              </a:rPr>
              <a:t> او من أجل ال </a:t>
            </a:r>
            <a:r>
              <a:rPr lang="en-US" sz="2000" dirty="0">
                <a:latin typeface="Open Sans" panose="020B0606030504020204" pitchFamily="34" charset="0"/>
                <a:ea typeface="Open Sans" panose="020B0606030504020204" pitchFamily="34" charset="0"/>
                <a:cs typeface="Open Sans" panose="020B0606030504020204" pitchFamily="34" charset="0"/>
              </a:rPr>
              <a:t>IPC</a:t>
            </a:r>
            <a:r>
              <a:rPr lang="ar-LB" sz="2000" dirty="0">
                <a:latin typeface="Open Sans" panose="020B0606030504020204" pitchFamily="34" charset="0"/>
                <a:ea typeface="Open Sans" panose="020B0606030504020204" pitchFamily="34" charset="0"/>
                <a:cs typeface="Open Sans" panose="020B0606030504020204" pitchFamily="34" charset="0"/>
              </a:rPr>
              <a:t>.</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r" rtl="1">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r" rtl="1"/>
            <a:endParaRPr lang="en-US" sz="2000"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7578361" y="540581"/>
            <a:ext cx="4194934" cy="1110707"/>
            <a:chOff x="7578361" y="540581"/>
            <a:chExt cx="4194934" cy="1110707"/>
          </a:xfrm>
        </p:grpSpPr>
        <p:sp>
          <p:nvSpPr>
            <p:cNvPr id="5" name="TextBox 4">
              <a:extLst>
                <a:ext uri="{FF2B5EF4-FFF2-40B4-BE49-F238E27FC236}">
                  <a16:creationId xmlns:a16="http://schemas.microsoft.com/office/drawing/2014/main" id="{EBC83D45-906A-28A2-3593-A580C25A5730}"/>
                </a:ext>
              </a:extLst>
            </p:cNvPr>
            <p:cNvSpPr txBox="1"/>
            <p:nvPr/>
          </p:nvSpPr>
          <p:spPr>
            <a:xfrm>
              <a:off x="7999765" y="540581"/>
              <a:ext cx="3773530" cy="923330"/>
            </a:xfrm>
            <a:prstGeom prst="rect">
              <a:avLst/>
            </a:prstGeom>
            <a:solidFill>
              <a:schemeClr val="accent5"/>
            </a:solidFill>
          </p:spPr>
          <p:txBody>
            <a:bodyPr wrap="square" lIns="91440" tIns="45720" rIns="91440" bIns="45720" rtlCol="0" anchor="t">
              <a:spAutoFit/>
            </a:bodyPr>
            <a:lstStyle/>
            <a:p>
              <a:pPr algn="r" rtl="1"/>
              <a:r>
                <a:rPr lang="ar-LB" dirty="0">
                  <a:latin typeface="Open Sans"/>
                  <a:ea typeface="Open Sans"/>
                  <a:cs typeface="Open Sans"/>
                </a:rPr>
                <a:t>توجد ملاحظة هامة: </a:t>
              </a:r>
              <a:r>
                <a:rPr lang="ar-LB" u="sng" dirty="0">
                  <a:latin typeface="Open Sans"/>
                  <a:ea typeface="Open Sans"/>
                  <a:cs typeface="Open Sans"/>
                </a:rPr>
                <a:t>يجب</a:t>
              </a:r>
              <a:r>
                <a:rPr lang="ar-LB" dirty="0">
                  <a:latin typeface="Open Sans"/>
                  <a:ea typeface="Open Sans"/>
                  <a:cs typeface="Open Sans"/>
                </a:rPr>
                <a:t> طرح سؤال المتابعة الخاص بوحدة </a:t>
              </a:r>
              <a:r>
                <a:rPr lang="en-GB" dirty="0">
                  <a:latin typeface="Open Sans"/>
                  <a:ea typeface="Open Sans"/>
                  <a:cs typeface="Open Sans"/>
                </a:rPr>
                <a:t>LCS-EN </a:t>
              </a:r>
              <a:r>
                <a:rPr lang="ar-LB" dirty="0">
                  <a:latin typeface="Open Sans"/>
                  <a:ea typeface="Open Sans"/>
                  <a:cs typeface="Open Sans"/>
                </a:rPr>
                <a:t> كجزء من الوحدة الأساسية.</a:t>
              </a:r>
              <a:endParaRPr lang="en-US" dirty="0"/>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78361" y="1047004"/>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extLst>
              <p:ext uri="{D42A27DB-BD31-4B8C-83A1-F6EECF244321}">
                <p14:modId xmlns:p14="http://schemas.microsoft.com/office/powerpoint/2010/main" val="877961041"/>
              </p:ext>
            </p:extLst>
          </p:nvPr>
        </p:nvGraphicFramePr>
        <p:xfrm>
          <a:off x="5778712" y="1793865"/>
          <a:ext cx="4619319" cy="3663500"/>
        </p:xfrm>
        <a:graphic>
          <a:graphicData uri="http://schemas.openxmlformats.org/drawingml/2006/table">
            <a:tbl>
              <a:tblPr firstRow="1" firstCol="1" bandRow="1"/>
              <a:tblGrid>
                <a:gridCol w="4619319">
                  <a:extLst>
                    <a:ext uri="{9D8B030D-6E8A-4147-A177-3AD203B41FA5}">
                      <a16:colId xmlns:a16="http://schemas.microsoft.com/office/drawing/2014/main" val="180640817"/>
                    </a:ext>
                  </a:extLst>
                </a:gridCol>
              </a:tblGrid>
              <a:tr h="1391787">
                <a:tc>
                  <a:txBody>
                    <a:bodyPr/>
                    <a:lstStyle/>
                    <a:p>
                      <a:pPr algn="r" rtl="1">
                        <a:lnSpc>
                          <a:spcPct val="107000"/>
                        </a:lnSpc>
                        <a:spcAft>
                          <a:spcPts val="800"/>
                        </a:spcAft>
                      </a:pPr>
                      <a:r>
                        <a:rPr lang="ar-LB" sz="14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ما هي </a:t>
                      </a:r>
                      <a:r>
                        <a:rPr lang="ar-LB" sz="1400" b="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الأسباب الرئيسية </a:t>
                      </a:r>
                      <a:r>
                        <a:rPr lang="ar-LB" sz="1400"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أي الاحتياجات الأساسية التي تسعى أنت أو أفراد آخرين في أسرتك إلى الوصول إليها من خلال تطبيق استراتيجيات التأقلم هذه؟</a:t>
                      </a: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١ لشراء الطعام</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٢لدفع الايجار او الوصول الى المأوى المناسب</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٣ لدفع تكاليف المدرسة والتعليم</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٤ لتغطية نفقات الصحة</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٥ لشراء الأغراض غير الغذائية (الملابس، الأثاث الصغير...)</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٦ للوصول إلى مرافق المياه/الصرف الصحي</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٧ للوصول إلى الخدمات الأساسية في المسكن (الكهرباء، الطاقة، التخلص من النفايات...)</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٨ لسداد الديون الحالية</a:t>
                      </a:r>
                    </a:p>
                    <a:p>
                      <a:pPr marL="392430" indent="-392430" algn="r" rtl="1">
                        <a:lnSpc>
                          <a:spcPct val="107000"/>
                        </a:lnSpc>
                        <a:spcAft>
                          <a:spcPts val="0"/>
                        </a:spcAft>
                        <a:tabLst>
                          <a:tab pos="356235" algn="l"/>
                          <a:tab pos="740410" algn="ctr"/>
                        </a:tabLst>
                      </a:pPr>
                      <a:r>
                        <a:rPr lang="ar-LB" sz="1400" i="1" dirty="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٩٩٩ آخر (يرجى التحديد)</a:t>
                      </a: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6502236" y="5787319"/>
            <a:ext cx="5136859" cy="961482"/>
          </a:xfrm>
          <a:prstGeom prst="rect">
            <a:avLst/>
          </a:prstGeom>
          <a:noFill/>
          <a:ln w="57150">
            <a:solidFill>
              <a:schemeClr val="bg1">
                <a:lumMod val="50000"/>
              </a:schemeClr>
            </a:solidFill>
          </a:ln>
        </p:spPr>
        <p:txBody>
          <a:bodyPr wrap="square" lIns="91440" tIns="45720" rIns="91440" bIns="45720" rtlCol="0" anchor="t">
            <a:spAutoFit/>
          </a:bodyPr>
          <a:lstStyle/>
          <a:p>
            <a:pPr algn="r" rtl="1">
              <a:lnSpc>
                <a:spcPct val="107000"/>
              </a:lnSpc>
              <a:spcAft>
                <a:spcPts val="800"/>
              </a:spcAft>
            </a:pPr>
            <a:r>
              <a:rPr lang="ar-LB" i="1" dirty="0">
                <a:solidFill>
                  <a:schemeClr val="accent1">
                    <a:lumMod val="50000"/>
                  </a:schemeClr>
                </a:solidFill>
                <a:ea typeface="Times New Roman" panose="02020603050405020304" pitchFamily="18" charset="0"/>
                <a:cs typeface="Times New Roman" panose="02020603050405020304" pitchFamily="18" charset="0"/>
              </a:rPr>
              <a:t>ملاحظة لجامع البيانات: </a:t>
            </a:r>
            <a:r>
              <a:rPr lang="ar-LB" i="1" u="sng" dirty="0">
                <a:solidFill>
                  <a:schemeClr val="accent1">
                    <a:lumMod val="50000"/>
                  </a:schemeClr>
                </a:solidFill>
                <a:ea typeface="Times New Roman" panose="02020603050405020304" pitchFamily="18" charset="0"/>
                <a:cs typeface="Times New Roman" panose="02020603050405020304" pitchFamily="18" charset="0"/>
              </a:rPr>
              <a:t>لا تقدم القائمة التالية كخيارات للمستجيب</a:t>
            </a:r>
            <a:r>
              <a:rPr lang="ar-LB" i="1" dirty="0">
                <a:solidFill>
                  <a:schemeClr val="accent1">
                    <a:lumMod val="50000"/>
                  </a:schemeClr>
                </a:solidFill>
                <a:ea typeface="Times New Roman" panose="02020603050405020304" pitchFamily="18" charset="0"/>
                <a:cs typeface="Times New Roman" panose="02020603050405020304" pitchFamily="18" charset="0"/>
              </a:rPr>
              <a:t>. بدلاً من ذلك، قم بوضع علامة على </a:t>
            </a:r>
            <a:r>
              <a:rPr lang="ar-LB" i="1" u="sng" dirty="0">
                <a:solidFill>
                  <a:schemeClr val="accent1">
                    <a:lumMod val="50000"/>
                  </a:schemeClr>
                </a:solidFill>
                <a:ea typeface="Times New Roman" panose="02020603050405020304" pitchFamily="18" charset="0"/>
                <a:cs typeface="Times New Roman" panose="02020603050405020304" pitchFamily="18" charset="0"/>
              </a:rPr>
              <a:t>جميع الخيارات التي تنطبق</a:t>
            </a:r>
            <a:r>
              <a:rPr lang="ar-LB" i="1" dirty="0">
                <a:solidFill>
                  <a:schemeClr val="accent1">
                    <a:lumMod val="50000"/>
                  </a:schemeClr>
                </a:solidFill>
                <a:ea typeface="Times New Roman" panose="02020603050405020304" pitchFamily="18" charset="0"/>
                <a:cs typeface="Times New Roman" panose="02020603050405020304" pitchFamily="18" charset="0"/>
              </a:rPr>
              <a:t> استنادًا إلى الإجابة المقدمة</a:t>
            </a: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398036" y="21534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0964091" y="21534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736099" y="307401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مستويات الخطورة لاستراتيجيات التأقلم مع سبل العيش</a:t>
            </a:r>
            <a:endParaRPr lang="en-GB" kern="1400" spc="230" dirty="0">
              <a:solidFill>
                <a:srgbClr val="FFFFFE"/>
              </a:solidFill>
              <a:latin typeface="HALDEN SOLID"/>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03771" y="433585"/>
            <a:ext cx="11052002" cy="662558"/>
          </a:xfrm>
        </p:spPr>
        <p:txBody>
          <a:bodyPr anchor="t" anchorCtr="0"/>
          <a:lstStyle/>
          <a:p>
            <a:pPr algn="r" rtl="1"/>
            <a:r>
              <a:rPr lang="ar-LB" sz="3600" kern="1400" spc="230" dirty="0">
                <a:solidFill>
                  <a:schemeClr val="tx1"/>
                </a:solidFill>
                <a:highlight>
                  <a:srgbClr val="FFFFFF"/>
                </a:highlight>
                <a:latin typeface="HALDEN SOLID" pitchFamily="2" charset="0"/>
              </a:rPr>
              <a:t>وحدة </a:t>
            </a:r>
            <a:r>
              <a:rPr lang="en-US" sz="3600" kern="1400" spc="230" dirty="0">
                <a:solidFill>
                  <a:schemeClr val="tx1"/>
                </a:solidFill>
                <a:highlight>
                  <a:srgbClr val="FFFFFF"/>
                </a:highlight>
                <a:latin typeface="HALDEN SOLID" pitchFamily="2" charset="0"/>
              </a:rPr>
              <a:t>LCS-EN</a:t>
            </a:r>
            <a:r>
              <a:rPr lang="ar-LB" sz="3600" kern="1400" spc="230" dirty="0">
                <a:solidFill>
                  <a:schemeClr val="tx1"/>
                </a:solidFill>
                <a:highlight>
                  <a:srgbClr val="FFFFFF"/>
                </a:highlight>
                <a:latin typeface="HALDEN SOLID" pitchFamily="2" charset="0"/>
              </a:rPr>
              <a:t>: استراتيجيات التأقلم</a:t>
            </a:r>
            <a:endParaRPr lang="en-GB" sz="3600" kern="1400" spc="230" dirty="0">
              <a:solidFill>
                <a:schemeClr val="tx1"/>
              </a:solidFill>
              <a:latin typeface="HALDEN SOLID" pitchFamily="2" charset="0"/>
            </a:endParaRP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2685127269"/>
              </p:ext>
            </p:extLst>
          </p:nvPr>
        </p:nvGraphicFramePr>
        <p:xfrm>
          <a:off x="2642534" y="1316440"/>
          <a:ext cx="7709483" cy="5402886"/>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136294">
                  <a:extLst>
                    <a:ext uri="{9D8B030D-6E8A-4147-A177-3AD203B41FA5}">
                      <a16:colId xmlns:a16="http://schemas.microsoft.com/office/drawing/2014/main" val="4194993987"/>
                    </a:ext>
                  </a:extLst>
                </a:gridCol>
                <a:gridCol w="1412554">
                  <a:extLst>
                    <a:ext uri="{9D8B030D-6E8A-4147-A177-3AD203B41FA5}">
                      <a16:colId xmlns:a16="http://schemas.microsoft.com/office/drawing/2014/main" val="758318216"/>
                    </a:ext>
                  </a:extLst>
                </a:gridCol>
              </a:tblGrid>
              <a:tr h="2096365">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خلال الثلاثين يومًا الماضية، هل اضطر أي شخص في أسرتك إلى [ ... ] بسبب عدم توفر الموارد للوصول إلى الاحتياجات الأساسية (مثل الغذاء، والإسكان، والتعليم، والخدمات الصحية، إلخ)؟</a:t>
                      </a: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10 = لا، لأنه لم يكن لدينا حاجة لذلك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ar-LB" sz="900" dirty="0">
                          <a:solidFill>
                            <a:schemeClr val="accent1">
                              <a:lumMod val="50000"/>
                            </a:schemeClr>
                          </a:solidFill>
                          <a:effectLst/>
                          <a:latin typeface="+mn-lt"/>
                          <a:ea typeface="Times New Roman" panose="02020603050405020304" pitchFamily="18" charset="0"/>
                          <a:cs typeface="Arial"/>
                        </a:rPr>
                        <a:t>20 = لا، لأننا بالفعل قد بعنا تلك الأصول أو اشتركنا في هذا النشاط خلال الـ12 شهرًا الماضية ولا يمكننا الاستمرار في ذلك</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 30</a:t>
                      </a:r>
                      <a:r>
                        <a:rPr lang="ar-LB" sz="900" dirty="0">
                          <a:solidFill>
                            <a:schemeClr val="accent1">
                              <a:lumMod val="50000"/>
                            </a:schemeClr>
                          </a:solidFill>
                          <a:effectLst/>
                          <a:latin typeface="+mn-lt"/>
                          <a:ea typeface="Times New Roman" panose="02020603050405020304" pitchFamily="18" charset="0"/>
                          <a:cs typeface="Arial"/>
                        </a:rPr>
                        <a:t>= نعم</a:t>
                      </a:r>
                      <a:endParaRPr lang="en-US" sz="900" dirty="0">
                        <a:solidFill>
                          <a:schemeClr val="accent1">
                            <a:lumMod val="50000"/>
                          </a:schemeClr>
                        </a:solidFill>
                        <a:effectLst/>
                        <a:latin typeface="+mn-lt"/>
                        <a:ea typeface="Times New Roman" panose="02020603050405020304" pitchFamily="18" charset="0"/>
                        <a:cs typeface="Arial"/>
                      </a:endParaRPr>
                    </a:p>
                    <a:p>
                      <a:pPr marL="171450" marR="0" indent="-171450" algn="r" rtl="1">
                        <a:lnSpc>
                          <a:spcPct val="115000"/>
                        </a:lnSpc>
                        <a:spcBef>
                          <a:spcPts val="0"/>
                        </a:spcBef>
                        <a:spcAft>
                          <a:spcPts val="0"/>
                        </a:spcAft>
                        <a:buFont typeface="Arial" panose="020B0604020202020204" pitchFamily="34" charset="0"/>
                        <a:buChar char="•"/>
                      </a:pPr>
                      <a:r>
                        <a:rPr lang="en-US" sz="900" dirty="0">
                          <a:solidFill>
                            <a:schemeClr val="accent1">
                              <a:lumMod val="50000"/>
                            </a:schemeClr>
                          </a:solidFill>
                          <a:effectLst/>
                          <a:latin typeface="+mn-lt"/>
                          <a:ea typeface="Times New Roman" panose="02020603050405020304" pitchFamily="18" charset="0"/>
                          <a:cs typeface="Arial"/>
                        </a:rPr>
                        <a:t>9999</a:t>
                      </a:r>
                      <a:r>
                        <a:rPr lang="ar-LB" sz="900" dirty="0">
                          <a:solidFill>
                            <a:schemeClr val="accent1">
                              <a:lumMod val="50000"/>
                            </a:schemeClr>
                          </a:solidFill>
                          <a:effectLst/>
                          <a:latin typeface="+mn-lt"/>
                          <a:ea typeface="Times New Roman" panose="02020603050405020304" pitchFamily="18" charset="0"/>
                          <a:cs typeface="Arial"/>
                        </a:rPr>
                        <a:t>= غير قابل للتطبيق (ليس لدينا وصول إلى هذه الاستراتيجية)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مؤشر خطورة اعتماد استراتيجيات التأقلم</a:t>
                      </a:r>
                    </a:p>
                    <a:p>
                      <a:pPr marL="0" marR="0" algn="ctr" rtl="1">
                        <a:lnSpc>
                          <a:spcPct val="115000"/>
                        </a:lnSpc>
                        <a:spcBef>
                          <a:spcPts val="0"/>
                        </a:spcBef>
                        <a:spcAft>
                          <a:spcPts val="0"/>
                        </a:spcAft>
                      </a:pPr>
                      <a:endParaRPr lang="ar-LB" sz="900" dirty="0">
                        <a:solidFill>
                          <a:schemeClr val="accent1">
                            <a:lumMod val="50000"/>
                          </a:schemeClr>
                        </a:solidFill>
                        <a:effectLst/>
                        <a:latin typeface="+mn-lt"/>
                        <a:ea typeface="Times New Roman" panose="02020603050405020304" pitchFamily="18" charset="0"/>
                        <a:cs typeface="Arial"/>
                      </a:endParaRPr>
                    </a:p>
                    <a:p>
                      <a:pPr marL="0" marR="0" algn="ctr" rtl="1">
                        <a:lnSpc>
                          <a:spcPct val="115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(يجب على المكتب تحديد الخطورة ذات الصلة، ما يلي هو مجرد مثال)</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rtl="1">
                        <a:lnSpc>
                          <a:spcPct val="115000"/>
                        </a:lnSpc>
                        <a:spcBef>
                          <a:spcPts val="0"/>
                        </a:spcBef>
                        <a:spcAft>
                          <a:spcPts val="0"/>
                        </a:spcAft>
                      </a:pPr>
                      <a:r>
                        <a:rPr lang="ar-LB" sz="900" i="1" dirty="0">
                          <a:solidFill>
                            <a:schemeClr val="accent1">
                              <a:lumMod val="50000"/>
                            </a:schemeClr>
                          </a:solidFill>
                          <a:effectLst/>
                          <a:latin typeface="Calibri"/>
                          <a:ea typeface="Calibri" panose="020F0502020204030204" pitchFamily="34" charset="0"/>
                          <a:cs typeface="Arial"/>
                        </a:rPr>
                        <a:t>اسماء المتغيرات</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1.1 بيع الأصول/السلع المنزلية (الراديو، الأثاث، التلفاز، المجوهرات، إلخ) بسبب عدم توفر الموارد للوصول إلى الاحتياجات الأساسية</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LcsEN_stress_DomAsset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1.2 اقترض المال لتغطية الاحتياجات الأساسية</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a:t>
                      </a:r>
                      <a:r>
                        <a:rPr lang="en-GB" sz="900" kern="12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988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Times New Roman" panose="02020603050405020304" pitchFamily="18" charset="0"/>
                          <a:cs typeface="Arial"/>
                        </a:rPr>
                        <a:t>1.3 أنفق من المدخرات بسبب عدم توفر الموارد للوصول إلى الاحتياجات الأساسية</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1.4 باع أو قسّم أو تبادل المساعدة العينية نظير عدم توفر الموارد للوصول إلى الاحتياجات الأساسية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توتر</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a:t>
                      </a:r>
                      <a:r>
                        <a:rPr lang="en-GB" sz="900" dirty="0" err="1">
                          <a:solidFill>
                            <a:schemeClr val="accent1">
                              <a:lumMod val="50000"/>
                            </a:schemeClr>
                          </a:solidFill>
                          <a:effectLst/>
                          <a:highlight>
                            <a:srgbClr val="C0C0C0"/>
                          </a:highlight>
                          <a:latin typeface="Calibri"/>
                          <a:ea typeface="Calibri" panose="020F0502020204030204" pitchFamily="34" charset="0"/>
                          <a:cs typeface="Arial"/>
                        </a:rPr>
                        <a:t>_stress</a:t>
                      </a:r>
                      <a:r>
                        <a:rPr lang="en-GB" sz="900" kern="1200" dirty="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1.5 باع الأصول الإنتاجية أو وسائل النقل (آلة خياطة، عربة، دراجة، سيارة، إلخ)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LcsEN_crisis_ProdAssets</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1.6 قلص النفقات على الرعاية الصحية الأساسية (بما في ذلك الأدوية)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LcsEN_crisis_Health</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1.7 سحب الأطفال من المدرسة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ازمة</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LcsEN_crisis_OutSchool</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MS Mincho" panose="02020609040205080304" pitchFamily="49" charset="-128"/>
                          <a:cs typeface="Arial"/>
                        </a:rPr>
                        <a:t>1.8 رهن/بيع المنزل الذي كانت تعيش فيه الأسرة بشكل دائم أو الأرض بسبب عدم توفر الموارد للوصول إلى الاحتياجات الأساسية</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Calibri"/>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LcsEN_em_ResAsset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Open Sans" panose="020B0606030504020204" pitchFamily="34" charset="0"/>
                          <a:ea typeface="MS Mincho" panose="02020609040205080304" pitchFamily="49" charset="-128"/>
                          <a:cs typeface="+mn-cs"/>
                        </a:rPr>
                        <a:t>1.9 تسول (طلب المال/الطعام من الغرباء في الشوارع) أو جمع القمامة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LcsEN_em_Begged</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gn="ctr" rtl="1">
                        <a:lnSpc>
                          <a:spcPct val="100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1.10 المشاركة في أعمال أو أنشطة مدرّة للدخل والني تقلل من قيمة الشخص أو تشكل خطرًا على الحياة (مثل التهريب، السرقة، الانضمام إلى جماعات مسلحة، الدعارة) بسبب عدم توفر الموارد للوصول إلى الاحتياجات الأساسية</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LB" sz="900" dirty="0">
                          <a:solidFill>
                            <a:schemeClr val="accent1">
                              <a:lumMod val="50000"/>
                            </a:schemeClr>
                          </a:solidFill>
                          <a:effectLst/>
                          <a:latin typeface="+mn-lt"/>
                          <a:ea typeface="Calibri" panose="020F0502020204030204" pitchFamily="34" charset="0"/>
                          <a:cs typeface="Arial"/>
                        </a:rPr>
                        <a:t>طوارئ</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LcsEN_em_IllegalAct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436227" y="1617469"/>
            <a:ext cx="2108163" cy="3416320"/>
          </a:xfrm>
          <a:prstGeom prst="rect">
            <a:avLst/>
          </a:prstGeom>
          <a:solidFill>
            <a:schemeClr val="accent5"/>
          </a:solidFill>
          <a:ln w="38100">
            <a:solidFill>
              <a:schemeClr val="bg1">
                <a:lumMod val="50000"/>
              </a:schemeClr>
            </a:solidFill>
          </a:ln>
        </p:spPr>
        <p:txBody>
          <a:bodyPr wrap="square" rtlCol="0">
            <a:spAutoFit/>
          </a:bodyPr>
          <a:lstStyle/>
          <a:p>
            <a:pPr algn="r" rtl="1"/>
            <a:r>
              <a:rPr lang="ar-LB" b="1" dirty="0">
                <a:latin typeface="Segoe"/>
              </a:rPr>
              <a:t>التعليمات: </a:t>
            </a:r>
          </a:p>
          <a:p>
            <a:pPr algn="r" rtl="1"/>
            <a:endParaRPr lang="ar-LB" dirty="0">
              <a:latin typeface="Segoe"/>
            </a:endParaRPr>
          </a:p>
          <a:p>
            <a:pPr algn="r" rtl="1"/>
            <a:r>
              <a:rPr lang="ar-LB" dirty="0">
                <a:latin typeface="Segoe"/>
              </a:rPr>
              <a:t>تأكد من تحديث الاستراتيجيات في قسم استراتيجيات التأقلم</a:t>
            </a:r>
            <a:r>
              <a:rPr lang="en-US" dirty="0">
                <a:latin typeface="Segoe"/>
              </a:rPr>
              <a:t> </a:t>
            </a:r>
            <a:r>
              <a:rPr lang="ar-LB" dirty="0">
                <a:latin typeface="Segoe"/>
              </a:rPr>
              <a:t>بما يتناسق مع سياق الدولة</a:t>
            </a:r>
            <a:r>
              <a:rPr lang="en-US" dirty="0">
                <a:latin typeface="Segoe"/>
              </a:rPr>
              <a:t>/</a:t>
            </a:r>
            <a:r>
              <a:rPr lang="ar-LB" dirty="0">
                <a:latin typeface="Segoe"/>
              </a:rPr>
              <a:t>البلد.</a:t>
            </a:r>
          </a:p>
          <a:p>
            <a:pPr algn="r" rtl="1"/>
            <a:endParaRPr lang="ar-LB" dirty="0">
              <a:latin typeface="Segoe"/>
            </a:endParaRPr>
          </a:p>
          <a:p>
            <a:pPr algn="r" rtl="1"/>
            <a:r>
              <a:rPr lang="ar-LB" dirty="0">
                <a:latin typeface="Segoe"/>
              </a:rPr>
              <a:t>يرجى الرجوع إلى المواد المتاحة على </a:t>
            </a:r>
            <a:r>
              <a:rPr lang="ar-LB" b="1" u="sng" dirty="0">
                <a:latin typeface="Segoe"/>
                <a:hlinkClick r:id="rId3">
                  <a:extLst>
                    <a:ext uri="{A12FA001-AC4F-418D-AE19-62706E023703}">
                      <ahyp:hlinkClr xmlns:ahyp="http://schemas.microsoft.com/office/drawing/2018/hyperlinkcolor" val="tx"/>
                    </a:ext>
                  </a:extLst>
                </a:hlinkClick>
              </a:rPr>
              <a:t>مركز الموارد الخاص بـ </a:t>
            </a:r>
            <a:r>
              <a:rPr lang="en-US" b="1" u="sng" dirty="0">
                <a:latin typeface="Segoe"/>
                <a:hlinkClick r:id="rId3">
                  <a:extLst>
                    <a:ext uri="{A12FA001-AC4F-418D-AE19-62706E023703}">
                      <ahyp:hlinkClr xmlns:ahyp="http://schemas.microsoft.com/office/drawing/2018/hyperlinkcolor" val="tx"/>
                    </a:ext>
                  </a:extLst>
                </a:hlinkClick>
              </a:rPr>
              <a:t>VAM</a:t>
            </a:r>
            <a:endParaRPr lang="en-US" b="1" u="sng" dirty="0">
              <a:latin typeface="Segoe"/>
            </a:endParaRPr>
          </a:p>
          <a:p>
            <a:pPr algn="r" rtl="1"/>
            <a:endParaRPr lang="en-US"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419127" y="3470728"/>
            <a:ext cx="125834"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F6778FE-F59A-FE46-90FA-BF292FF90E9C}"/>
              </a:ext>
            </a:extLst>
          </p:cNvPr>
          <p:cNvSpPr/>
          <p:nvPr/>
        </p:nvSpPr>
        <p:spPr>
          <a:xfrm>
            <a:off x="10419127" y="4547601"/>
            <a:ext cx="125834"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E3E8B6E-0E06-422A-7483-CD6A1A5CD38A}"/>
              </a:ext>
            </a:extLst>
          </p:cNvPr>
          <p:cNvSpPr/>
          <p:nvPr/>
        </p:nvSpPr>
        <p:spPr>
          <a:xfrm>
            <a:off x="10419127" y="5503946"/>
            <a:ext cx="125834"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2988B6E-8FD1-CAD7-DBC9-BADFB9E7B7CD}"/>
              </a:ext>
            </a:extLst>
          </p:cNvPr>
          <p:cNvSpPr/>
          <p:nvPr/>
        </p:nvSpPr>
        <p:spPr>
          <a:xfrm>
            <a:off x="10612071" y="3741826"/>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6C3D87-5FC0-7193-E50F-0377EB147F70}"/>
              </a:ext>
            </a:extLst>
          </p:cNvPr>
          <p:cNvSpPr txBox="1"/>
          <p:nvPr/>
        </p:nvSpPr>
        <p:spPr>
          <a:xfrm>
            <a:off x="10618776" y="3720840"/>
            <a:ext cx="1143701" cy="523220"/>
          </a:xfrm>
          <a:prstGeom prst="rect">
            <a:avLst/>
          </a:prstGeom>
          <a:noFill/>
        </p:spPr>
        <p:txBody>
          <a:bodyPr wrap="square" rtlCol="0">
            <a:spAutoFit/>
          </a:bodyPr>
          <a:lstStyle/>
          <a:p>
            <a:pPr algn="ctr" rtl="1"/>
            <a:r>
              <a:rPr lang="ar-LB" sz="1400" dirty="0">
                <a:solidFill>
                  <a:schemeClr val="accent5">
                    <a:lumMod val="50000"/>
                  </a:schemeClr>
                </a:solidFill>
                <a:latin typeface="Segoe"/>
              </a:rPr>
              <a:t>4 استراتيجيات توتر</a:t>
            </a:r>
            <a:endParaRPr lang="en-US" sz="1400" dirty="0">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0612071" y="4740116"/>
            <a:ext cx="115711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7E509E-A173-E8B5-CB3D-6003B6C78459}"/>
              </a:ext>
            </a:extLst>
          </p:cNvPr>
          <p:cNvSpPr txBox="1"/>
          <p:nvPr/>
        </p:nvSpPr>
        <p:spPr>
          <a:xfrm>
            <a:off x="10679186" y="4734774"/>
            <a:ext cx="1089997" cy="523220"/>
          </a:xfrm>
          <a:prstGeom prst="rect">
            <a:avLst/>
          </a:prstGeom>
          <a:noFill/>
        </p:spPr>
        <p:txBody>
          <a:bodyPr wrap="square" rtlCol="0">
            <a:spAutoFit/>
          </a:bodyPr>
          <a:lstStyle/>
          <a:p>
            <a:pPr algn="ctr" rtl="1"/>
            <a:r>
              <a:rPr lang="ar-LB" sz="1400" dirty="0">
                <a:solidFill>
                  <a:srgbClr val="C00000"/>
                </a:solidFill>
                <a:latin typeface="Segoe"/>
              </a:rPr>
              <a:t>3 استراتيجيات ازمات</a:t>
            </a:r>
            <a:endParaRPr lang="en-US" sz="1400" dirty="0">
              <a:solidFill>
                <a:srgbClr val="C00000"/>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0612071" y="5897797"/>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D34B0D-1221-15A6-C5C2-FD56E7AC9485}"/>
              </a:ext>
            </a:extLst>
          </p:cNvPr>
          <p:cNvSpPr txBox="1"/>
          <p:nvPr/>
        </p:nvSpPr>
        <p:spPr>
          <a:xfrm>
            <a:off x="10563000" y="5871568"/>
            <a:ext cx="1255251" cy="523220"/>
          </a:xfrm>
          <a:prstGeom prst="rect">
            <a:avLst/>
          </a:prstGeom>
          <a:noFill/>
        </p:spPr>
        <p:txBody>
          <a:bodyPr wrap="square" rtlCol="0">
            <a:spAutoFit/>
          </a:bodyPr>
          <a:lstStyle/>
          <a:p>
            <a:pPr algn="ctr" rtl="1"/>
            <a:r>
              <a:rPr lang="ar-LB" sz="1400" dirty="0">
                <a:solidFill>
                  <a:srgbClr val="C00000"/>
                </a:solidFill>
                <a:latin typeface="Segoe"/>
              </a:rPr>
              <a:t>3 استراتيجيات طوارئ</a:t>
            </a:r>
            <a:endParaRPr lang="en-US" sz="1400"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a:ea typeface="Open Sans Extrabold"/>
                <a:cs typeface="Open Sans Extrabold"/>
              </a:rPr>
              <a:t>مستويات الخطورة لاستراتيجيات التأقلم مع سبل العيش </a:t>
            </a:r>
            <a:r>
              <a:rPr lang="ar-LB" sz="3600" u="sng" kern="1400" spc="230" dirty="0">
                <a:solidFill>
                  <a:schemeClr val="tx1"/>
                </a:solidFill>
                <a:latin typeface="HALDEN SOLID"/>
                <a:ea typeface="Open Sans Extrabold"/>
                <a:cs typeface="Open Sans Extrabold"/>
              </a:rPr>
              <a:t>(التوتر)</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53829" y="2563312"/>
            <a:ext cx="571535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2600" spc="60" dirty="0">
                <a:latin typeface="Open Sans"/>
                <a:ea typeface="Open Sans"/>
                <a:cs typeface="Open Sans"/>
              </a:rPr>
              <a:t>على سبيل المثال، أول إجراء تقوم به الأسرة عندما تواجه صدمة أو ضغط هو التخلص التدريجي من الأصول - على سبيل المثال، إنفاق المدخرات، بيع الأصول البسيطة، أو اقتراض المال.</a:t>
            </a:r>
            <a:endParaRPr lang="en-US" sz="2600" dirty="0"/>
          </a:p>
        </p:txBody>
      </p:sp>
      <p:sp>
        <p:nvSpPr>
          <p:cNvPr id="2" name="TextBox 5">
            <a:extLst>
              <a:ext uri="{FF2B5EF4-FFF2-40B4-BE49-F238E27FC236}">
                <a16:creationId xmlns:a16="http://schemas.microsoft.com/office/drawing/2014/main" id="{73BECF91-AA4C-CC66-6BAF-E5B8D6273610}"/>
              </a:ext>
            </a:extLst>
          </p:cNvPr>
          <p:cNvSpPr txBox="1"/>
          <p:nvPr/>
        </p:nvSpPr>
        <p:spPr>
          <a:xfrm>
            <a:off x="1364953" y="2563312"/>
            <a:ext cx="3363457" cy="1876341"/>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التوتر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يشير إلى القدرة المنخفضة على التعامل مع الصدمات المستقبلية بسبب تقليل حالي في الموارد أو زيادة الديون.</a:t>
            </a:r>
            <a:endParaRPr kumimoji="0" lang="en-US" sz="22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a:ea typeface="Open Sans Extrabold"/>
                <a:cs typeface="Open Sans Extrabold"/>
              </a:rPr>
              <a:t>مستويات الخطورة لاستراتيجيات التأقلم مع سبل العيش (</a:t>
            </a:r>
            <a:r>
              <a:rPr lang="ar-LB" sz="3600" u="sng" kern="1400" spc="230" dirty="0">
                <a:solidFill>
                  <a:schemeClr val="tx1"/>
                </a:solidFill>
                <a:latin typeface="HALDEN SOLID"/>
                <a:ea typeface="Open Sans Extrabold"/>
                <a:cs typeface="Open Sans Extrabold"/>
              </a:rPr>
              <a:t>الازمة</a:t>
            </a:r>
            <a:r>
              <a:rPr lang="ar-LB" sz="3600" kern="1400" spc="230" dirty="0">
                <a:solidFill>
                  <a:schemeClr val="tx1"/>
                </a:solidFill>
                <a:latin typeface="HALDEN SOLID"/>
                <a:ea typeface="Open Sans Extrabold"/>
                <a:cs typeface="Open Sans Extrabold"/>
              </a:rPr>
              <a:t>)</a:t>
            </a:r>
            <a:endParaRPr lang="en-GB" sz="360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614215" y="2269077"/>
            <a:ext cx="6154968"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2600" spc="60" dirty="0"/>
              <a:t>إذا استمرت الحالة أو تفاقمت، فإنهم سيلجأون إلى استراتيجيات التأقلم في الأزمات، وعندما، على سبيل المثال، يتم بيع الأصول الإنتاجية أو يتم تقليل الإنفاق على الرعاية الصحية الأساسية/الأدوية، يصبح من الصعب على الشخص أو الأسرة العودة إلى حالة ما قبل الأزمة.</a:t>
            </a:r>
            <a:endParaRPr lang="en-US" sz="2600" dirty="0"/>
          </a:p>
        </p:txBody>
      </p:sp>
      <p:sp>
        <p:nvSpPr>
          <p:cNvPr id="3" name="TextBox 6">
            <a:extLst>
              <a:ext uri="{FF2B5EF4-FFF2-40B4-BE49-F238E27FC236}">
                <a16:creationId xmlns:a16="http://schemas.microsoft.com/office/drawing/2014/main" id="{8DE45853-2242-0EB9-6D69-4FDA34967032}"/>
              </a:ext>
            </a:extLst>
          </p:cNvPr>
          <p:cNvSpPr txBox="1"/>
          <p:nvPr/>
        </p:nvSpPr>
        <p:spPr>
          <a:xfrm>
            <a:off x="912009" y="2268789"/>
            <a:ext cx="3407327" cy="172050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الأزمة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2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تقلل مباشرة من الإنتاجية المستقبلية، بما في ذلك تكوين رأس المال البشري.</a:t>
            </a:r>
            <a:endParaRPr kumimoji="0" lang="en-US" sz="22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575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a:ea typeface="Open Sans Extrabold"/>
                <a:cs typeface="Open Sans Extrabold"/>
              </a:rPr>
              <a:t>مستويات الخطورة لاستراتيجيات التأقلم مع سبل العيش (</a:t>
            </a:r>
            <a:r>
              <a:rPr lang="ar-LB" sz="3600" u="sng" kern="1400" spc="230" dirty="0">
                <a:solidFill>
                  <a:schemeClr val="tx1"/>
                </a:solidFill>
                <a:latin typeface="HALDEN SOLID"/>
                <a:ea typeface="Open Sans Extrabold"/>
                <a:cs typeface="Open Sans Extrabold"/>
              </a:rPr>
              <a:t>الطوارئ</a:t>
            </a:r>
            <a:r>
              <a:rPr lang="ar-LB" sz="3600" kern="1400" spc="230" dirty="0">
                <a:solidFill>
                  <a:schemeClr val="tx1"/>
                </a:solidFill>
                <a:latin typeface="HALDEN SOLID"/>
                <a:ea typeface="Open Sans Extrabold"/>
                <a:cs typeface="Open Sans Extrabold"/>
              </a:rPr>
              <a:t>)</a:t>
            </a:r>
            <a:endParaRPr lang="en-GB" sz="360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765208" y="2950779"/>
            <a:ext cx="6003975"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2600" spc="60" dirty="0"/>
              <a:t>أخيرًا، قد تضطر الأسرة إلى بيع بيتها/أرضها الوحيدة، أو التسول، أو البحث في القمامة، أو بيع آخر حيوان انثى منتجة لديهم، مما يقلل من الإنتاجية المستقبلية ويصعب عكسه، أو تكون هذه الخيارات مهينة ومأساوية بطبيعتها.</a:t>
            </a:r>
            <a:endParaRPr lang="en-US" sz="2600" dirty="0"/>
          </a:p>
        </p:txBody>
      </p:sp>
      <p:sp>
        <p:nvSpPr>
          <p:cNvPr id="5" name="TextBox 7">
            <a:extLst>
              <a:ext uri="{FF2B5EF4-FFF2-40B4-BE49-F238E27FC236}">
                <a16:creationId xmlns:a16="http://schemas.microsoft.com/office/drawing/2014/main" id="{FAA82E55-A464-5D30-44B3-3F78C5C86F75}"/>
              </a:ext>
            </a:extLst>
          </p:cNvPr>
          <p:cNvSpPr txBox="1"/>
          <p:nvPr/>
        </p:nvSpPr>
        <p:spPr>
          <a:xfrm>
            <a:off x="906537" y="2977039"/>
            <a:ext cx="3581242" cy="1775435"/>
          </a:xfrm>
          <a:prstGeom prst="rect">
            <a:avLst/>
          </a:prstGeom>
          <a:solidFill>
            <a:srgbClr val="C00000"/>
          </a:solidFill>
        </p:spPr>
        <p:txBody>
          <a:bodyPr wrap="square" rtlCol="0">
            <a:noAutofit/>
          </a:bodyPr>
          <a:lstStyle/>
          <a:p>
            <a:pPr algn="ctr"/>
            <a:r>
              <a:rPr lang="ar-LB" sz="2200" b="1" dirty="0">
                <a:solidFill>
                  <a:srgbClr val="FFFFFF"/>
                </a:solidFill>
                <a:latin typeface="Open Sans" panose="020B0606030504020204" pitchFamily="34" charset="0"/>
                <a:ea typeface="Calibri" panose="020F0502020204030204" pitchFamily="34" charset="0"/>
                <a:cs typeface="Arial" panose="020B0604020202020204" pitchFamily="34" charset="0"/>
              </a:rPr>
              <a:t>الطوارئ</a:t>
            </a:r>
          </a:p>
          <a:p>
            <a:pPr algn="ctr"/>
            <a:r>
              <a:rPr lang="ar-LB" sz="2200" dirty="0">
                <a:solidFill>
                  <a:srgbClr val="FFFFFF"/>
                </a:solidFill>
                <a:latin typeface="Open Sans" panose="020B0606030504020204" pitchFamily="34" charset="0"/>
                <a:ea typeface="Calibri" panose="020F0502020204030204" pitchFamily="34" charset="0"/>
                <a:cs typeface="Arial" panose="020B0604020202020204" pitchFamily="34" charset="0"/>
              </a:rPr>
              <a:t> تؤثر على الإنتاجية المستقبلية، ولكنها أكثر صعوبة في عكسها ويكون لها تأثيرًا مأساويًا  أكثر.</a:t>
            </a:r>
            <a:endParaRPr lang="en-US" sz="22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452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93702"/>
            <a:ext cx="11052002" cy="662558"/>
          </a:xfrm>
        </p:spPr>
        <p:txBody>
          <a:bodyPr anchor="t" anchorCtr="0"/>
          <a:lstStyle/>
          <a:p>
            <a:pPr algn="r" rtl="1"/>
            <a:r>
              <a:rPr lang="ar-LB" sz="3600" kern="1400" spc="230" dirty="0">
                <a:solidFill>
                  <a:schemeClr val="tx1"/>
                </a:solidFill>
                <a:latin typeface="HALDEN SOLID"/>
                <a:ea typeface="Open Sans Extrabold"/>
                <a:cs typeface="Open Sans Extrabold"/>
              </a:rPr>
              <a:t>مستويات الخطورة لاستراتيجيات التأقلم مع سبل العيش</a:t>
            </a:r>
            <a:endParaRPr lang="en-GB" sz="360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286138" y="212579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3200" spc="60" dirty="0"/>
              <a:t>اعتماد استراتيجيات التأقلم مع سبل العيش في حالات التوتر، الأزمة، والطوارئ يحدث بتتابع تدريجي بدلاً من تزامنها في نفس الوقت.</a:t>
            </a:r>
            <a:endParaRPr lang="en-US" sz="3200" dirty="0"/>
          </a:p>
        </p:txBody>
      </p:sp>
      <p:sp>
        <p:nvSpPr>
          <p:cNvPr id="6" name="TextBox 5">
            <a:extLst>
              <a:ext uri="{FF2B5EF4-FFF2-40B4-BE49-F238E27FC236}">
                <a16:creationId xmlns:a16="http://schemas.microsoft.com/office/drawing/2014/main" id="{0A5205C0-0A92-270F-2070-6636F9552A18}"/>
              </a:ext>
            </a:extLst>
          </p:cNvPr>
          <p:cNvSpPr txBox="1"/>
          <p:nvPr/>
        </p:nvSpPr>
        <p:spPr>
          <a:xfrm>
            <a:off x="717181" y="1378973"/>
            <a:ext cx="3363457" cy="1472511"/>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التوتر</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يشير إلى القدرة المنخفضة على التعامل مع الصدمات المستقبلية بسبب تقليل حالي في الموارد أو زيادة الديون.</a:t>
            </a:r>
            <a:endParaRPr kumimoji="0" lang="en-US" sz="20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43FC369-CBAD-ED53-17A6-1849C8F2E210}"/>
              </a:ext>
            </a:extLst>
          </p:cNvPr>
          <p:cNvSpPr txBox="1"/>
          <p:nvPr/>
        </p:nvSpPr>
        <p:spPr>
          <a:xfrm>
            <a:off x="695245" y="2921872"/>
            <a:ext cx="3385393" cy="1184339"/>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الأزمة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00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تقلل مباشرة من الإنتاجية المستقبلية، بما في ذلك تكوين رأس المال البشري.</a:t>
            </a:r>
            <a:endParaRPr kumimoji="0" lang="en-US" sz="200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9" name="TextBox 7">
            <a:extLst>
              <a:ext uri="{FF2B5EF4-FFF2-40B4-BE49-F238E27FC236}">
                <a16:creationId xmlns:a16="http://schemas.microsoft.com/office/drawing/2014/main" id="{B703F54F-09D8-9E50-F800-4278526D32BF}"/>
              </a:ext>
            </a:extLst>
          </p:cNvPr>
          <p:cNvSpPr txBox="1"/>
          <p:nvPr/>
        </p:nvSpPr>
        <p:spPr>
          <a:xfrm>
            <a:off x="693117" y="4176599"/>
            <a:ext cx="3407327" cy="1342298"/>
          </a:xfrm>
          <a:prstGeom prst="rect">
            <a:avLst/>
          </a:prstGeom>
          <a:solidFill>
            <a:srgbClr val="C00000"/>
          </a:solidFill>
        </p:spPr>
        <p:txBody>
          <a:bodyPr wrap="square" rtlCol="0">
            <a:noAutofit/>
          </a:bodyPr>
          <a:lstStyle/>
          <a:p>
            <a:pPr algn="ctr"/>
            <a:r>
              <a:rPr lang="ar-LB" sz="2000" b="1" dirty="0">
                <a:solidFill>
                  <a:srgbClr val="FFFFFF"/>
                </a:solidFill>
                <a:latin typeface="Open Sans" panose="020B0606030504020204" pitchFamily="34" charset="0"/>
                <a:ea typeface="Calibri" panose="020F0502020204030204" pitchFamily="34" charset="0"/>
                <a:cs typeface="Arial" panose="020B0604020202020204" pitchFamily="34" charset="0"/>
              </a:rPr>
              <a:t>الطوارئ</a:t>
            </a:r>
          </a:p>
          <a:p>
            <a:pPr algn="ctr"/>
            <a:r>
              <a:rPr lang="ar-LB" sz="2000" dirty="0">
                <a:solidFill>
                  <a:srgbClr val="FFFFFF"/>
                </a:solidFill>
                <a:latin typeface="Open Sans" panose="020B0606030504020204" pitchFamily="34" charset="0"/>
                <a:ea typeface="Calibri" panose="020F0502020204030204" pitchFamily="34" charset="0"/>
                <a:cs typeface="Arial" panose="020B0604020202020204" pitchFamily="34" charset="0"/>
              </a:rPr>
              <a:t> تؤثر على الإنتاجية المستقبلية، ولكنها أكثر صعوبة في عكسها ويكون لها تأثيرًا مأساويًا  أكثر.</a:t>
            </a:r>
            <a:endParaRPr lang="en-US" sz="2000" dirty="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603752" y="3025893"/>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كيف يتم الجمع بينها جميعًا؟</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b="0" kern="1400" spc="230" dirty="0">
                <a:solidFill>
                  <a:schemeClr val="tx1"/>
                </a:solidFill>
                <a:latin typeface="HALDEN SOLID"/>
                <a:ea typeface="Open Sans Extrabold"/>
                <a:cs typeface="Open Sans Extrabold"/>
              </a:rPr>
              <a:t>مذكرة التوجيه الخاصة باستراتيجيات التأقلم مع سبل العيش لتلبية الاحتياجات الاساسية </a:t>
            </a:r>
            <a:endParaRPr lang="en-GB" sz="3600" b="0" kern="1400" spc="230" dirty="0">
              <a:solidFill>
                <a:schemeClr val="tx1"/>
              </a:solidFill>
              <a:latin typeface="HALDEN SOLID"/>
              <a:ea typeface="Open Sans Extrabold"/>
              <a:cs typeface="Open Sans Extrabold"/>
            </a:endParaRP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6600751" y="1905506"/>
            <a:ext cx="5168432" cy="3416320"/>
          </a:xfrm>
          <a:prstGeom prst="rect">
            <a:avLst/>
          </a:prstGeom>
          <a:noFill/>
        </p:spPr>
        <p:txBody>
          <a:bodyPr wrap="square" lIns="91440" tIns="45720" rIns="91440" bIns="45720" rtlCol="0" anchor="t">
            <a:spAutoFit/>
          </a:bodyPr>
          <a:lstStyle/>
          <a:p>
            <a:pPr algn="r"/>
            <a:endParaRPr lang="en-US" sz="2400" dirty="0">
              <a:latin typeface="Open Sans" panose="020B0606030504020204" pitchFamily="34" charset="0"/>
              <a:ea typeface="Open Sans" panose="020B0606030504020204" pitchFamily="34" charset="0"/>
              <a:cs typeface="Open Sans" panose="020B0606030504020204" pitchFamily="34" charset="0"/>
            </a:endParaRPr>
          </a:p>
          <a:p>
            <a:pPr algn="r"/>
            <a:endParaRPr lang="en-US" sz="2400" dirty="0"/>
          </a:p>
          <a:p>
            <a:pPr algn="r"/>
            <a:r>
              <a:rPr lang="ar-LB" sz="2400" dirty="0"/>
              <a:t>يرجى الرجوع إلى </a:t>
            </a:r>
            <a:r>
              <a:rPr lang="ar-LB" sz="2400" b="1" i="1" dirty="0">
                <a:hlinkClick r:id="rId3">
                  <a:extLst>
                    <a:ext uri="{A12FA001-AC4F-418D-AE19-62706E023703}">
                      <ahyp:hlinkClr xmlns:ahyp="http://schemas.microsoft.com/office/drawing/2018/hyperlinkcolor" val="tx"/>
                    </a:ext>
                  </a:extLst>
                </a:hlinkClick>
              </a:rPr>
              <a:t>مذكرة التوجيه</a:t>
            </a:r>
            <a:r>
              <a:rPr lang="ar-LB" sz="2400" b="1" i="1" dirty="0"/>
              <a:t> </a:t>
            </a:r>
            <a:r>
              <a:rPr lang="ar-LB" sz="2400" b="1" i="1" dirty="0">
                <a:hlinkClick r:id="rId4">
                  <a:extLst>
                    <a:ext uri="{A12FA001-AC4F-418D-AE19-62706E023703}">
                      <ahyp:hlinkClr xmlns:ahyp="http://schemas.microsoft.com/office/drawing/2018/hyperlinkcolor" val="tx"/>
                    </a:ext>
                  </a:extLst>
                </a:hlinkClick>
              </a:rPr>
              <a:t>وقائمة استراتيجيات التأقلم</a:t>
            </a:r>
            <a:r>
              <a:rPr lang="ar-LB" sz="2400" b="1" i="1" dirty="0"/>
              <a:t> </a:t>
            </a:r>
            <a:r>
              <a:rPr lang="ar-LB" sz="2400" dirty="0"/>
              <a:t>في </a:t>
            </a:r>
            <a:r>
              <a:rPr lang="ar-LB" sz="2400" b="1" i="1" dirty="0">
                <a:hlinkClick r:id="rId5">
                  <a:extLst>
                    <a:ext uri="{A12FA001-AC4F-418D-AE19-62706E023703}">
                      <ahyp:hlinkClr xmlns:ahyp="http://schemas.microsoft.com/office/drawing/2018/hyperlinkcolor" val="tx"/>
                    </a:ext>
                  </a:extLst>
                </a:hlinkClick>
              </a:rPr>
              <a:t>مركز موارد تحليل الأمن الغذائي</a:t>
            </a:r>
            <a:r>
              <a:rPr lang="ar-LB" sz="2400" b="1" dirty="0">
                <a:hlinkClick r:id="rId5">
                  <a:extLst>
                    <a:ext uri="{A12FA001-AC4F-418D-AE19-62706E023703}">
                      <ahyp:hlinkClr xmlns:ahyp="http://schemas.microsoft.com/office/drawing/2018/hyperlinkcolor" val="tx"/>
                    </a:ext>
                  </a:extLst>
                </a:hlinkClick>
              </a:rPr>
              <a:t> </a:t>
            </a:r>
            <a:r>
              <a:rPr lang="ar-LB" sz="2400" dirty="0"/>
              <a:t>لدراسة استراتيجيات التأقلم مع سبل العيش لتلبية الاحتياجات الأساسية، بالإضافة إلى تفسيراتها وأهميتها.</a:t>
            </a:r>
          </a:p>
          <a:p>
            <a:pPr algn="r"/>
            <a:endParaRPr lang="ar-LB" sz="2400" dirty="0"/>
          </a:p>
          <a:p>
            <a:pPr algn="r"/>
            <a:endParaRPr lang="en-US" sz="2400" dirty="0"/>
          </a:p>
        </p:txBody>
      </p:sp>
      <p:pic>
        <p:nvPicPr>
          <p:cNvPr id="7" name="Picture 8" descr="A white paper with blue text&#10;&#10;Description automatically generated">
            <a:extLst>
              <a:ext uri="{FF2B5EF4-FFF2-40B4-BE49-F238E27FC236}">
                <a16:creationId xmlns:a16="http://schemas.microsoft.com/office/drawing/2014/main" id="{85CAFB99-A3B6-21A4-5614-A66907C07350}"/>
              </a:ext>
            </a:extLst>
          </p:cNvPr>
          <p:cNvPicPr>
            <a:picLocks noGrp="1" noChangeAspect="1"/>
          </p:cNvPicPr>
          <p:nvPr>
            <p:ph idx="1"/>
          </p:nvPr>
        </p:nvPicPr>
        <p:blipFill>
          <a:blip r:embed="rId6"/>
          <a:stretch>
            <a:fillRect/>
          </a:stretch>
        </p:blipFill>
        <p:spPr>
          <a:xfrm>
            <a:off x="1168297" y="1502407"/>
            <a:ext cx="3269798" cy="4601094"/>
          </a:xfr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 تصنيف الأسر في </a:t>
            </a:r>
            <a:r>
              <a:rPr lang="en-GB" sz="3600" kern="1400" spc="230" dirty="0">
                <a:solidFill>
                  <a:schemeClr val="tx1"/>
                </a:solidFill>
                <a:latin typeface="HALDEN SOLID" pitchFamily="2" charset="0"/>
              </a:rPr>
              <a:t>LCS-EN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3101790" y="1937464"/>
            <a:ext cx="8477065" cy="3652282"/>
          </a:xfrm>
          <a:prstGeom prst="rect">
            <a:avLst/>
          </a:prstGeom>
          <a:noFill/>
        </p:spPr>
        <p:txBody>
          <a:bodyPr wrap="square">
            <a:spAutoFit/>
          </a:bodyPr>
          <a:lstStyle/>
          <a:p>
            <a:pPr marL="342900" indent="-342900" algn="r" rtl="1">
              <a:lnSpc>
                <a:spcPct val="90000"/>
              </a:lnSpc>
              <a:spcBef>
                <a:spcPts val="1000"/>
              </a:spcBef>
              <a:buFont typeface="Wingdings" panose="05000000000000000000" pitchFamily="2" charset="2"/>
              <a:buChar char="v"/>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تأقلم مع سبل العيش واحدة أو أكثر من استراتيجيات التوتر </a:t>
            </a:r>
            <a:r>
              <a:rPr lang="ar-LB" sz="2000" spc="60" dirty="0">
                <a:latin typeface="Open Sans" charset="0"/>
                <a:ea typeface="Open Sans" charset="0"/>
                <a:cs typeface="Open Sans" charset="0"/>
              </a:rPr>
              <a:t>خلال الـ30 يومًا الماضية، أو استنفدت هذه الاستراتيجية (أو هذه الاستراتيجيات) خلال الـ12 شهرًا السابقة.</a:t>
            </a:r>
          </a:p>
          <a:p>
            <a:pPr marL="342900" indent="-342900" algn="r" rtl="1">
              <a:lnSpc>
                <a:spcPct val="90000"/>
              </a:lnSpc>
              <a:spcBef>
                <a:spcPts val="1000"/>
              </a:spcBef>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lnSpc>
                <a:spcPct val="90000"/>
              </a:lnSpc>
              <a:spcBef>
                <a:spcPts val="1000"/>
              </a:spcBef>
              <a:buFont typeface="Wingdings" panose="05000000000000000000" pitchFamily="2" charset="2"/>
              <a:buChar char="v"/>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تأقلم مع سبل العيش واحدة أو أكثر من استراتيجيات الازمات </a:t>
            </a:r>
            <a:r>
              <a:rPr lang="ar-LB" sz="2000" spc="60" dirty="0">
                <a:latin typeface="Open Sans" charset="0"/>
                <a:ea typeface="Open Sans" charset="0"/>
                <a:cs typeface="Open Sans" charset="0"/>
              </a:rPr>
              <a:t>خلال الـ30 يومًا الماضية، أو استنفدت هذه الاستراتيجية (أو هذه الاستراتيجيات) خلال الـ12 شهرًا السابقة.</a:t>
            </a:r>
          </a:p>
          <a:p>
            <a:pPr marL="342900" indent="-342900" algn="r" rtl="1">
              <a:lnSpc>
                <a:spcPct val="90000"/>
              </a:lnSpc>
              <a:spcBef>
                <a:spcPts val="1000"/>
              </a:spcBef>
              <a:buFont typeface="Wingdings" panose="05000000000000000000" pitchFamily="2" charset="2"/>
              <a:buChar char="v"/>
            </a:pPr>
            <a:endParaRPr lang="ar-LB" sz="2000" spc="60" dirty="0">
              <a:latin typeface="Open Sans" charset="0"/>
              <a:ea typeface="Open Sans" charset="0"/>
              <a:cs typeface="Open Sans" charset="0"/>
            </a:endParaRPr>
          </a:p>
          <a:p>
            <a:pPr marL="342900" indent="-342900" algn="r" rtl="1">
              <a:lnSpc>
                <a:spcPct val="90000"/>
              </a:lnSpc>
              <a:spcBef>
                <a:spcPts val="1000"/>
              </a:spcBef>
              <a:buFont typeface="Wingdings" panose="05000000000000000000" pitchFamily="2" charset="2"/>
              <a:buChar char="v"/>
            </a:pPr>
            <a:r>
              <a:rPr lang="ar-LB" sz="2000" spc="60" dirty="0">
                <a:latin typeface="Open Sans" charset="0"/>
                <a:ea typeface="Open Sans" charset="0"/>
                <a:cs typeface="Open Sans" charset="0"/>
              </a:rPr>
              <a:t>إذا اعتمدت الأسرة على </a:t>
            </a:r>
            <a:r>
              <a:rPr lang="ar-LB" sz="2000" b="1" spc="60" dirty="0">
                <a:latin typeface="Open Sans" charset="0"/>
                <a:ea typeface="Open Sans" charset="0"/>
                <a:cs typeface="Open Sans" charset="0"/>
              </a:rPr>
              <a:t>استراتيجية تأقلم مع سبل العيش واحدة أو أكثر من استراتيجيات الطوارئ </a:t>
            </a:r>
            <a:r>
              <a:rPr lang="ar-LB" sz="2000" spc="60" dirty="0">
                <a:latin typeface="Open Sans" charset="0"/>
                <a:ea typeface="Open Sans" charset="0"/>
                <a:cs typeface="Open Sans" charset="0"/>
              </a:rPr>
              <a:t>خلال الـ30 يومًا الماضية، أو استنفدت هذه الاستراتيجية (أو هذه الاستراتيجيات) خلال الـ12 شهرًا السابقة.</a:t>
            </a:r>
          </a:p>
        </p:txBody>
      </p:sp>
      <p:sp>
        <p:nvSpPr>
          <p:cNvPr id="4" name="TextBox 5">
            <a:extLst>
              <a:ext uri="{FF2B5EF4-FFF2-40B4-BE49-F238E27FC236}">
                <a16:creationId xmlns:a16="http://schemas.microsoft.com/office/drawing/2014/main" id="{FE6072B8-0635-29DF-AC83-9A0EA8F5F887}"/>
              </a:ext>
            </a:extLst>
          </p:cNvPr>
          <p:cNvSpPr txBox="1"/>
          <p:nvPr/>
        </p:nvSpPr>
        <p:spPr>
          <a:xfrm>
            <a:off x="905893"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a:t>
            </a:r>
            <a:r>
              <a:rPr lang="ar-LB" sz="14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استراتيجية</a:t>
            </a: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تأقلم (توتر)</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05893"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a:t>
            </a:r>
            <a:r>
              <a:rPr lang="ar-LB" sz="1400" b="1" kern="0" dirty="0">
                <a:solidFill>
                  <a:srgbClr val="3B3838"/>
                </a:solidFill>
                <a:latin typeface="Open Sans" panose="020B0606030504020204" pitchFamily="34" charset="0"/>
                <a:ea typeface="Calibri" panose="020F0502020204030204" pitchFamily="34" charset="0"/>
                <a:cs typeface="Arial" panose="020B0604020202020204" pitchFamily="34" charset="0"/>
              </a:rPr>
              <a:t>استراتيجية</a:t>
            </a:r>
            <a:r>
              <a:rPr kumimoji="0" lang="ar-L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 تأقلم (ازمة)</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05893"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ar-LB" sz="1400" b="1" i="0" u="none" strike="noStrike" kern="0" cap="none" spc="0" normalizeH="0" baseline="0" noProof="0" dirty="0">
              <a:ln>
                <a:noFill/>
              </a:ln>
              <a:solidFill>
                <a:srgbClr val="FFFFFE"/>
              </a:solidFill>
              <a:effectLst/>
              <a:uLnTx/>
              <a:uFillTx/>
              <a:latin typeface="Open Sans" panose="020B0606030504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1400" b="1" i="0" u="none" strike="noStrike" kern="0" cap="none" spc="0" normalizeH="0" baseline="0" noProof="0" dirty="0">
                <a:ln>
                  <a:noFill/>
                </a:ln>
                <a:solidFill>
                  <a:srgbClr val="FFFFFE"/>
                </a:solidFill>
                <a:effectLst/>
                <a:uLnTx/>
                <a:uFillTx/>
                <a:latin typeface="Open Sans" panose="020B0606030504020204" pitchFamily="34" charset="0"/>
                <a:ea typeface="Calibri" panose="020F0502020204030204" pitchFamily="34" charset="0"/>
                <a:cs typeface="Arial" panose="020B0604020202020204" pitchFamily="34" charset="0"/>
              </a:rPr>
              <a:t>الأسرة تطبق </a:t>
            </a:r>
            <a:r>
              <a:rPr lang="ar-LB" sz="1400" b="1" kern="0" dirty="0">
                <a:solidFill>
                  <a:srgbClr val="FFFFFE"/>
                </a:solidFill>
                <a:latin typeface="Open Sans" panose="020B0606030504020204" pitchFamily="34" charset="0"/>
                <a:ea typeface="Calibri" panose="020F0502020204030204" pitchFamily="34" charset="0"/>
                <a:cs typeface="Arial" panose="020B0604020202020204" pitchFamily="34" charset="0"/>
              </a:rPr>
              <a:t>استراتيجية</a:t>
            </a:r>
            <a:r>
              <a:rPr kumimoji="0" lang="ar-LB" sz="1400" b="1" i="0" u="none" strike="noStrike" kern="0" cap="none" spc="0" normalizeH="0" baseline="0" noProof="0" dirty="0">
                <a:ln>
                  <a:noFill/>
                </a:ln>
                <a:solidFill>
                  <a:srgbClr val="FFFFFE"/>
                </a:solidFill>
                <a:effectLst/>
                <a:uLnTx/>
                <a:uFillTx/>
                <a:latin typeface="Open Sans" panose="020B0606030504020204" pitchFamily="34" charset="0"/>
                <a:ea typeface="Calibri" panose="020F0502020204030204" pitchFamily="34" charset="0"/>
                <a:cs typeface="Arial" panose="020B0604020202020204" pitchFamily="34" charset="0"/>
              </a:rPr>
              <a:t> تأقلم (طوارئ)</a:t>
            </a:r>
            <a:endParaRPr kumimoji="0" lang="en-US" sz="1800" b="0" i="0" u="none" strike="noStrike" kern="0" cap="none" spc="0" normalizeH="0" baseline="0" noProof="0" dirty="0">
              <a:ln>
                <a:noFill/>
              </a:ln>
              <a:solidFill>
                <a:srgbClr val="FFFFFE"/>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749517"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749517"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471405" y="319433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L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استراتيجيات التأقلم مع سبل العيش</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069683"/>
            <a:ext cx="11052000" cy="4100053"/>
          </a:xfrm>
        </p:spPr>
        <p:txBody>
          <a:bodyPr vert="horz" lIns="91440" tIns="45720" rIns="91440" bIns="45720" rtlCol="0" anchor="t">
            <a:noAutofit/>
          </a:bodyPr>
          <a:lstStyle/>
          <a:p>
            <a:pPr marL="0" indent="0" algn="r" rtl="1">
              <a:lnSpc>
                <a:spcPts val="2700"/>
              </a:lnSpc>
              <a:buNone/>
            </a:pPr>
            <a:endParaRPr lang="en-US" spc="60" dirty="0"/>
          </a:p>
          <a:p>
            <a:pPr algn="r" rtl="1">
              <a:lnSpc>
                <a:spcPts val="2700"/>
              </a:lnSpc>
              <a:buFont typeface="Wingdings" panose="05000000000000000000" pitchFamily="2" charset="2"/>
              <a:buChar char="v"/>
            </a:pPr>
            <a:r>
              <a:rPr lang="ar-LB" spc="60" dirty="0">
                <a:latin typeface="Open Sans"/>
                <a:ea typeface="Open Sans"/>
                <a:cs typeface="Open Sans"/>
              </a:rPr>
              <a:t>اعتمادًا على الوقت المتاح لتدريب الباحثين، يُقترح مراجعة كل قائمة الاستراتيجيات والنقاط المحتملة للتحقق وأمثلة التحقق.</a:t>
            </a:r>
          </a:p>
          <a:p>
            <a:pPr algn="r" rtl="1">
              <a:lnSpc>
                <a:spcPts val="2700"/>
              </a:lnSpc>
              <a:buFont typeface="Wingdings" panose="05000000000000000000" pitchFamily="2" charset="2"/>
              <a:buChar char="v"/>
            </a:pPr>
            <a:endParaRPr lang="ar-LB" spc="60" dirty="0">
              <a:latin typeface="Open Sans"/>
              <a:ea typeface="Open Sans"/>
              <a:cs typeface="Open Sans"/>
            </a:endParaRPr>
          </a:p>
          <a:p>
            <a:pPr algn="r" rtl="1">
              <a:lnSpc>
                <a:spcPts val="2700"/>
              </a:lnSpc>
              <a:buFont typeface="Wingdings" panose="05000000000000000000" pitchFamily="2" charset="2"/>
              <a:buChar char="v"/>
            </a:pPr>
            <a:r>
              <a:rPr lang="ar-LB" spc="60" dirty="0">
                <a:latin typeface="Open Sans"/>
                <a:ea typeface="Open Sans"/>
                <a:cs typeface="Open Sans"/>
              </a:rPr>
              <a:t>راجع </a:t>
            </a:r>
            <a:r>
              <a:rPr lang="ar-LB" b="1" u="sng" spc="60" dirty="0">
                <a:latin typeface="Open Sans"/>
                <a:ea typeface="Open Sans"/>
                <a:cs typeface="Open Sans"/>
                <a:hlinkClick r:id="rId3">
                  <a:extLst>
                    <a:ext uri="{A12FA001-AC4F-418D-AE19-62706E023703}">
                      <ahyp:hlinkClr xmlns:ahyp="http://schemas.microsoft.com/office/drawing/2018/hyperlinkcolor" val="tx"/>
                    </a:ext>
                  </a:extLst>
                </a:hlinkClick>
              </a:rPr>
              <a:t>قائمة الاستراتيجيات</a:t>
            </a:r>
            <a:r>
              <a:rPr lang="ar-LB" spc="60" dirty="0">
                <a:latin typeface="Open Sans"/>
                <a:ea typeface="Open Sans"/>
                <a:cs typeface="Open Sans"/>
                <a:hlinkClick r:id="rId3">
                  <a:extLst>
                    <a:ext uri="{A12FA001-AC4F-418D-AE19-62706E023703}">
                      <ahyp:hlinkClr xmlns:ahyp="http://schemas.microsoft.com/office/drawing/2018/hyperlinkcolor" val="tx"/>
                    </a:ext>
                  </a:extLst>
                </a:hlinkClick>
              </a:rPr>
              <a:t> </a:t>
            </a:r>
            <a:r>
              <a:rPr lang="ar-LB" spc="60" dirty="0">
                <a:latin typeface="Open Sans"/>
                <a:ea typeface="Open Sans"/>
                <a:cs typeface="Open Sans"/>
              </a:rPr>
              <a:t>لضم الاستراتيجيات العشر أو أكثر التي تتناسب مع سياق بلدك (راجع الشرائح الثلاث التالية كأمثلة).</a:t>
            </a:r>
          </a:p>
          <a:p>
            <a:pPr algn="r" rtl="1">
              <a:lnSpc>
                <a:spcPts val="2700"/>
              </a:lnSpc>
              <a:buFont typeface="Wingdings" panose="05000000000000000000" pitchFamily="2" charset="2"/>
              <a:buChar char="v"/>
            </a:pPr>
            <a:endParaRPr lang="ar-LB" spc="60" dirty="0">
              <a:latin typeface="Open Sans"/>
              <a:ea typeface="Open Sans"/>
              <a:cs typeface="Open Sans"/>
            </a:endParaRPr>
          </a:p>
          <a:p>
            <a:pPr algn="r" rtl="1">
              <a:lnSpc>
                <a:spcPts val="2700"/>
              </a:lnSpc>
              <a:buFont typeface="Wingdings" panose="05000000000000000000" pitchFamily="2" charset="2"/>
              <a:buChar char="v"/>
            </a:pPr>
            <a:r>
              <a:rPr lang="ar-LB" spc="60" dirty="0">
                <a:latin typeface="Open Sans"/>
                <a:ea typeface="Open Sans"/>
                <a:cs typeface="Open Sans"/>
              </a:rPr>
              <a:t>تأكد من إبراز العناصر الرئيسية، بما في ذلك معنى كل خيار من خيارات الإجابة لكل سؤال وأمثلة التحقق واستراتيجيات الاستفسار.</a:t>
            </a:r>
          </a:p>
          <a:p>
            <a:pPr algn="r" rtl="1">
              <a:lnSpc>
                <a:spcPts val="2700"/>
              </a:lnSpc>
              <a:buFont typeface="Wingdings" panose="05000000000000000000" pitchFamily="2" charset="2"/>
              <a:buChar char="v"/>
            </a:pPr>
            <a:endParaRPr lang="ar-LB" spc="60" dirty="0">
              <a:latin typeface="Open Sans"/>
              <a:ea typeface="Open Sans"/>
              <a:cs typeface="Open Sans"/>
            </a:endParaRPr>
          </a:p>
          <a:p>
            <a:pPr algn="r" rtl="1">
              <a:lnSpc>
                <a:spcPts val="2700"/>
              </a:lnSpc>
              <a:buFont typeface="Wingdings" panose="05000000000000000000" pitchFamily="2" charset="2"/>
              <a:buChar char="v"/>
            </a:pPr>
            <a:r>
              <a:rPr lang="ar-LB" spc="60" dirty="0">
                <a:latin typeface="Open Sans"/>
                <a:ea typeface="Open Sans"/>
                <a:cs typeface="Open Sans"/>
              </a:rPr>
              <a:t>لاحظ أنه إذا لم يسمح الوقت بذلك، فيجب على الأقل تضمين المعلومات في دليل تدريب المسجل.</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259215"/>
            <a:ext cx="11052002" cy="662558"/>
          </a:xfrm>
        </p:spPr>
        <p:txBody>
          <a:bodyPr anchor="t" anchorCtr="0"/>
          <a:lstStyle/>
          <a:p>
            <a:pPr algn="r" rtl="1"/>
            <a:r>
              <a:rPr lang="ar-LB" sz="3600" kern="1400" spc="230" dirty="0">
                <a:solidFill>
                  <a:schemeClr val="tx1"/>
                </a:solidFill>
                <a:latin typeface="HALDEN SOLID" pitchFamily="2" charset="0"/>
              </a:rPr>
              <a:t>استراتيجيات التأقلم مع سبل العيش لتلبية الاحتياجات الأساسية: تعليمات التدريب رقم 3</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285195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pPr algn="r" rtl="1"/>
            <a:r>
              <a:rPr lang="ar-LB" sz="3600" kern="1400" spc="230" dirty="0">
                <a:solidFill>
                  <a:schemeClr val="tx1"/>
                </a:solidFill>
                <a:latin typeface="HALDEN SOLID" pitchFamily="2" charset="0"/>
              </a:rPr>
              <a:t>مثال عن شرح استراتيجية تأقلم (توتر)</a:t>
            </a:r>
            <a:endParaRPr lang="en-US" sz="3600" kern="1400" spc="230" dirty="0">
              <a:solidFill>
                <a:schemeClr val="tx1"/>
              </a:solidFill>
              <a:latin typeface="HALDEN SOLID" pitchFamily="2" charset="0"/>
            </a:endParaRPr>
          </a:p>
        </p:txBody>
      </p:sp>
      <p:sp>
        <p:nvSpPr>
          <p:cNvPr id="7" name="TextBox 6">
            <a:extLst>
              <a:ext uri="{FF2B5EF4-FFF2-40B4-BE49-F238E27FC236}">
                <a16:creationId xmlns:a16="http://schemas.microsoft.com/office/drawing/2014/main" id="{0F4B508C-53C7-574B-4DBB-F91508BEAFD6}"/>
              </a:ext>
            </a:extLst>
          </p:cNvPr>
          <p:cNvSpPr txBox="1"/>
          <p:nvPr/>
        </p:nvSpPr>
        <p:spPr>
          <a:xfrm>
            <a:off x="233091" y="1429706"/>
            <a:ext cx="11133969" cy="523220"/>
          </a:xfrm>
          <a:prstGeom prst="rect">
            <a:avLst/>
          </a:prstGeom>
          <a:noFill/>
        </p:spPr>
        <p:txBody>
          <a:bodyPr wrap="square" rtlCol="0">
            <a:spAutoFit/>
          </a:bodyPr>
          <a:lstStyle/>
          <a:p>
            <a:pPr algn="r" rtl="1"/>
            <a:r>
              <a:rPr lang="ar-LB" sz="1400" b="1" i="1" dirty="0">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اسم المتغير: </a:t>
            </a:r>
            <a:r>
              <a:rPr lang="en-US" sz="1400" b="1" i="1" dirty="0"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US" sz="1400" b="1" i="1" dirty="0">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ar-LB" sz="1400" b="1" i="1" dirty="0">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p>
          <a:p>
            <a:pPr algn="r" rtl="1"/>
            <a:r>
              <a:rPr lang="ar-LB" sz="1400" i="1" dirty="0">
                <a:effectLst/>
                <a:latin typeface="Calibri Light" panose="020F0302020204030204" pitchFamily="34" charset="0"/>
                <a:ea typeface="Yu Gothic Light" panose="020B0300000000000000" pitchFamily="34" charset="-128"/>
                <a:cs typeface="Open Sans" panose="020B0606030504020204" pitchFamily="34" charset="0"/>
              </a:rPr>
              <a:t>خلال الـ 30 يومًا الماضية، هل اضطر أي شخص في أسرتك إلى </a:t>
            </a:r>
            <a:r>
              <a:rPr lang="ar-LB" sz="1400" b="1" i="1" dirty="0">
                <a:effectLst/>
                <a:latin typeface="Calibri Light" panose="020F0302020204030204" pitchFamily="34" charset="0"/>
                <a:ea typeface="Yu Gothic Light" panose="020B0300000000000000" pitchFamily="34" charset="-128"/>
                <a:cs typeface="Open Sans" panose="020B0606030504020204" pitchFamily="34" charset="0"/>
              </a:rPr>
              <a:t>إنفاق المدخرات </a:t>
            </a:r>
            <a:r>
              <a:rPr lang="ar-LB" sz="1400" i="1" dirty="0">
                <a:effectLst/>
                <a:latin typeface="Calibri Light" panose="020F0302020204030204" pitchFamily="34" charset="0"/>
                <a:ea typeface="Yu Gothic Light" panose="020B0300000000000000" pitchFamily="34" charset="-128"/>
                <a:cs typeface="Open Sans" panose="020B0606030504020204" pitchFamily="34" charset="0"/>
              </a:rPr>
              <a:t>بسبب نقص الموارد للوصول إلى الاحتياجات الأساسية؟</a:t>
            </a: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69332"/>
          </a:xfrm>
          <a:prstGeom prst="rect">
            <a:avLst/>
          </a:prstGeom>
          <a:noFill/>
        </p:spPr>
        <p:txBody>
          <a:bodyPr wrap="square" rtlCol="0">
            <a:spAutoFit/>
          </a:bodyPr>
          <a:lstStyle/>
          <a:p>
            <a:pPr algn="ctr"/>
            <a:r>
              <a:rPr lang="ar-LB" b="1" dirty="0">
                <a:solidFill>
                  <a:schemeClr val="accent5">
                    <a:lumMod val="50000"/>
                  </a:schemeClr>
                </a:solidFill>
              </a:rPr>
              <a:t>توتر</a:t>
            </a:r>
            <a:endParaRPr lang="en-US" b="1" dirty="0">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1928193572"/>
              </p:ext>
            </p:extLst>
          </p:nvPr>
        </p:nvGraphicFramePr>
        <p:xfrm>
          <a:off x="824473" y="1952926"/>
          <a:ext cx="10542587" cy="3660375"/>
        </p:xfrm>
        <a:graphic>
          <a:graphicData uri="http://schemas.openxmlformats.org/drawingml/2006/table">
            <a:tbl>
              <a:tblPr firstRow="1" firstCol="1" bandRow="1"/>
              <a:tblGrid>
                <a:gridCol w="4157430">
                  <a:extLst>
                    <a:ext uri="{9D8B030D-6E8A-4147-A177-3AD203B41FA5}">
                      <a16:colId xmlns:a16="http://schemas.microsoft.com/office/drawing/2014/main" val="473549370"/>
                    </a:ext>
                  </a:extLst>
                </a:gridCol>
                <a:gridCol w="3351001">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en-US"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a:t>
                      </a: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الاستعمال</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ماذا يعني كل خيار من الاجابات المحتملة؟</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امثلة عن التحقق</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r" rtl="1">
                        <a:lnSpc>
                          <a:spcPct val="115000"/>
                        </a:lnSpc>
                        <a:spcBef>
                          <a:spcPts val="0"/>
                        </a:spcBef>
                        <a:spcAft>
                          <a:spcPts val="600"/>
                        </a:spcAft>
                      </a:pPr>
                      <a:r>
                        <a:rPr lang="ar-LB" sz="13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إنفاق المدخرات يُضعف قدرة الأسر على الاعتماد على النقد المتاح بسهولة، بخلاف الأصول التي تتطلب التصفية. تُفهم المدخرات على أنها أموال أو أشياء ثمينة أخرى (مثل المجوهرات الذهبية) تُوضع جانبًا للاستخدام/الاستهلاك المستقبلي. على سبيل المثال، النقد الذي يُوضع جانبًا للطوارئ الأسرية، أو المناسبات، أو التعليم، أو النفقات الكبيرة الأخرى. قد تكون المدخرات مخصصة أيضًا للاستثمارات المستقبلية (مثل الأعمال العائلية، شراء الأراضي أو الماشية، إلخ).</a:t>
                      </a:r>
                    </a:p>
                    <a:p>
                      <a:pPr marL="0" marR="0" algn="r" rtl="1">
                        <a:lnSpc>
                          <a:spcPct val="115000"/>
                        </a:lnSpc>
                        <a:spcBef>
                          <a:spcPts val="0"/>
                        </a:spcBef>
                        <a:spcAft>
                          <a:spcPts val="600"/>
                        </a:spcAft>
                      </a:pPr>
                      <a:r>
                        <a:rPr lang="ar-LB" sz="13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نقاط للتحذير</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من الضروري السؤال عن إنفاق المدخرات بدلاً من إنفاق دخل الأسرة. كن حذرًا بشأن استخدام هذه الاستراتيجية في بيئة النزوح الطويلة، حيث تكون معظم الأسر قد استنفدت هذه الاستراتيجية قبل أكثر من 12 شهرًا؛ وبالتالي، فإن هذه الاستراتيجية لن تنطبق على معظم الأسر. لاحظ أنه في حالة المجوهرات الذهبية، قد يكون هناك تداخل مع الرهن </a:t>
                      </a:r>
                      <a:r>
                        <a:rPr lang="en-US"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لذلك يُنصح بتجنب استخدام أكثر من واحدة من هذه الاستراتيجيات في الوحدة نفسها.</a:t>
                      </a:r>
                    </a:p>
                    <a:p>
                      <a:pPr marL="0" marR="0" algn="r" rtl="1">
                        <a:lnSpc>
                          <a:spcPct val="115000"/>
                        </a:lnSpc>
                        <a:spcBef>
                          <a:spcPts val="0"/>
                        </a:spcBef>
                        <a:spcAft>
                          <a:spcPts val="600"/>
                        </a:spcAft>
                      </a:pPr>
                      <a:r>
                        <a:rPr lang="ar-LB" sz="13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الخطورة</a:t>
                      </a:r>
                      <a:r>
                        <a:rPr lang="ar-LB" sz="13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دائمًا تقريبًا تكون لها خطورة توتر.</a:t>
                      </a:r>
                      <a:endParaRPr lang="en-US" sz="13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لا، لم يكن هناك حاجة لإنفاق المدخرات لأن الأسرة لم تواجه نقصًا في الموارد للوصول إلى الاحتياجات الأساسية أو قد استخدمت استراتيجية اخرى للتأقلم مع سبل العيش.</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يرجى التحقق من الاجابة لاختيار الاجابة الأكثر ملاءمة</a:t>
                      </a:r>
                      <a:r>
                        <a:rPr lang="en-GB" sz="12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 </a:t>
                      </a:r>
                      <a:endParaRPr lang="en-US" sz="12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endParaRPr>
                    </a:p>
                    <a:p>
                      <a:pPr marL="228600" marR="0" indent="-228600" algn="r" rtl="1">
                        <a:lnSpc>
                          <a:spcPct val="115000"/>
                        </a:lnSpc>
                        <a:spcBef>
                          <a:spcPts val="0"/>
                        </a:spcBef>
                        <a:spcAft>
                          <a:spcPts val="600"/>
                        </a:spcAft>
                        <a:buFont typeface="+mj-lt"/>
                        <a:buAutoNum type="arabicPeriod"/>
                        <a:tabLst>
                          <a:tab pos="3329940" algn="l"/>
                        </a:tabLst>
                      </a:pPr>
                      <a:r>
                        <a:rPr lang="ar-LB" sz="1200" kern="600" dirty="0">
                          <a:effectLst/>
                          <a:latin typeface="Open Sans" panose="020B0606030504020204" pitchFamily="34" charset="0"/>
                          <a:ea typeface="MS Mincho" panose="02020609040205080304" pitchFamily="49" charset="-128"/>
                          <a:cs typeface="Arial" panose="020B0604020202020204" pitchFamily="34" charset="0"/>
                        </a:rPr>
                        <a:t>هل لدى أسرتك أي مدخرات؟</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p>
                      <a:pPr marL="228600" marR="0" indent="-228600" algn="r" rtl="1">
                        <a:lnSpc>
                          <a:spcPct val="115000"/>
                        </a:lnSpc>
                        <a:spcBef>
                          <a:spcPts val="0"/>
                        </a:spcBef>
                        <a:spcAft>
                          <a:spcPts val="600"/>
                        </a:spcAft>
                        <a:buFont typeface="+mj-lt"/>
                        <a:buAutoNum type="arabicPeriod"/>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لماذا قمت بانفاق المدخرات أو لم تقم بذلك؟</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نعم، اضطرت الأسرة إلى إنفاق المدخرات خلال الـ 30 يومًا الماضية بسبب نقص الموارد للوصول إلى الاحتياجات الأساسية.</a:t>
                      </a:r>
                      <a:endParaRPr lang="en-US" sz="1200" dirty="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تأكد من أن الأسرة أنفقت المدخرات لتتمكن من تحمل تكاليف الاحتياجات الأساسية، وليس لأسباب أخرى.</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r" rtl="1">
                        <a:lnSpc>
                          <a:spcPct val="115000"/>
                        </a:lnSpc>
                        <a:spcBef>
                          <a:spcPts val="0"/>
                        </a:spcBef>
                        <a:spcAft>
                          <a:spcPts val="600"/>
                        </a:spcAf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لا، لأن الأسرة قد أنفقت جميع مدخراتها خلال الـ 12 شهرًا الماضية، والآن لم يتبق أي مدخرات.</a:t>
                      </a:r>
                      <a:endParaRPr lang="en-US"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إذا ردت الأسرة بـ "كنا نملك مدخرات ولكن اضطررنا لإنفاقها قبل الـ 30 يومًا الماضية ولكن خلال السنة الماضية"، فإن الخيار المناسب هو "لا لأنها استنفدت بالفعل خلال الـ 12 شهرًا الماضية".</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r" rtl="1">
                        <a:lnSpc>
                          <a:spcPct val="115000"/>
                        </a:lnSpc>
                        <a:spcBef>
                          <a:spcPts val="0"/>
                        </a:spcBef>
                        <a:spcAft>
                          <a:spcPts val="600"/>
                        </a:spcAf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غير قابل للتطبيق لأن الأسرة لم تكن لديها اي مدخرات منذ أكثر من 12 شهرًا.</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200" kern="600" dirty="0">
                          <a:effectLst/>
                          <a:latin typeface="Open Sans" panose="020B0606030504020204" pitchFamily="34" charset="0"/>
                          <a:ea typeface="MS Mincho" panose="02020609040205080304" pitchFamily="49" charset="-128"/>
                          <a:cs typeface="Open Sans" panose="020B0606030504020204" pitchFamily="34" charset="0"/>
                        </a:rPr>
                        <a:t>إذا ردت الأسرة بـ "ليس لدينا مدخرات ولم يكن لدينا مدخرات في السنة الماضية، حيث يغطي دخلنا بالكاد نفقاتنا"، فإن الخيار الذي يناسب هو "غير قابل للتطبيق".</a:t>
                      </a:r>
                      <a:endParaRPr lang="en-US" sz="12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293637" y="3046700"/>
            <a:ext cx="3073423" cy="52667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648082" y="1161275"/>
            <a:ext cx="11133969" cy="845681"/>
          </a:xfrm>
          <a:prstGeom prst="rect">
            <a:avLst/>
          </a:prstGeom>
          <a:noFill/>
        </p:spPr>
        <p:txBody>
          <a:bodyPr wrap="square" rtlCol="0">
            <a:spAutoFit/>
          </a:bodyPr>
          <a:lstStyle/>
          <a:p>
            <a:pPr marL="0" marR="0" algn="r" rtl="1">
              <a:lnSpc>
                <a:spcPct val="115000"/>
              </a:lnSpc>
              <a:spcBef>
                <a:spcPts val="200"/>
              </a:spcBef>
              <a:spcAft>
                <a:spcPts val="0"/>
              </a:spcAft>
            </a:pPr>
            <a:r>
              <a:rPr lang="ar-LB" sz="1400" b="1" i="1" dirty="0">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اسم المتغير: </a:t>
            </a:r>
            <a:r>
              <a:rPr lang="en-GB" sz="1400" b="1" i="1" dirty="0"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endParaRPr lang="ar-LB" sz="1400" b="1" i="1" dirty="0">
              <a:solidFill>
                <a:srgbClr val="133048"/>
              </a:solidFill>
              <a:latin typeface="Calibri Light" panose="020F0302020204030204" pitchFamily="34" charset="0"/>
              <a:ea typeface="Yu Gothic Light" panose="020B0300000000000000" pitchFamily="34" charset="-128"/>
              <a:cs typeface="Open Sans" panose="020B0606030504020204" pitchFamily="34" charset="0"/>
            </a:endParaRPr>
          </a:p>
          <a:p>
            <a:pPr marL="0" marR="0" algn="r" rtl="1">
              <a:lnSpc>
                <a:spcPct val="115000"/>
              </a:lnSpc>
              <a:spcBef>
                <a:spcPts val="200"/>
              </a:spcBef>
              <a:spcAft>
                <a:spcPts val="0"/>
              </a:spcAft>
            </a:pPr>
            <a:r>
              <a:rPr lang="ar-LB" sz="1400" i="1" dirty="0">
                <a:latin typeface="Calibri Light" panose="020F0302020204030204" pitchFamily="34" charset="0"/>
                <a:ea typeface="Yu Gothic Light" panose="020B0300000000000000" pitchFamily="34" charset="-128"/>
                <a:cs typeface="Open Sans" panose="020B0606030504020204" pitchFamily="34" charset="0"/>
              </a:rPr>
              <a:t>خلال الـ 30 يومًا الماضية، هل اضطرت أسرتك إلى</a:t>
            </a:r>
            <a:r>
              <a:rPr lang="ar-LB" sz="1400" b="1" i="1" dirty="0">
                <a:latin typeface="Calibri Light" panose="020F0302020204030204" pitchFamily="34" charset="0"/>
                <a:ea typeface="Yu Gothic Light" panose="020B0300000000000000" pitchFamily="34" charset="-128"/>
                <a:cs typeface="Open Sans" panose="020B0606030504020204" pitchFamily="34" charset="0"/>
              </a:rPr>
              <a:t> سحب الأطفال من المدرسة (التعليم الإلزامي)</a:t>
            </a:r>
            <a:r>
              <a:rPr lang="ar-LB" sz="1400" i="1" dirty="0">
                <a:latin typeface="Calibri Light" panose="020F0302020204030204" pitchFamily="34" charset="0"/>
                <a:ea typeface="Yu Gothic Light" panose="020B0300000000000000" pitchFamily="34" charset="-128"/>
                <a:cs typeface="Open Sans" panose="020B0606030504020204" pitchFamily="34" charset="0"/>
              </a:rPr>
              <a:t> بسبب نقص الموارد للوصول إلى الاحتياجات الأساسية (مثل الطعام، والمأوى، والتعليم، وخدمات الصحة، وما إلى ذلك)؟</a:t>
            </a:r>
            <a:endParaRPr lang="en-US" sz="1400" i="1" dirty="0">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pPr algn="r"/>
            <a:r>
              <a:rPr lang="ar-LB" sz="3600" kern="1400" spc="230" dirty="0">
                <a:solidFill>
                  <a:schemeClr val="tx1"/>
                </a:solidFill>
                <a:latin typeface="HALDEN SOLID" pitchFamily="2" charset="0"/>
              </a:rPr>
              <a:t>مثال عن شرح استراتيجية تأقلم (ازمة)</a:t>
            </a:r>
            <a:endParaRPr lang="en-US" sz="3600" b="0" kern="1400" spc="230" dirty="0">
              <a:solidFill>
                <a:schemeClr val="tx1"/>
              </a:solidFill>
              <a:latin typeface="HALDEN SOLID" pitchFamily="2" charset="0"/>
            </a:endParaRP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38554"/>
          </a:xfrm>
          <a:prstGeom prst="rect">
            <a:avLst/>
          </a:prstGeom>
          <a:noFill/>
        </p:spPr>
        <p:txBody>
          <a:bodyPr wrap="square" rtlCol="0">
            <a:spAutoFit/>
          </a:bodyPr>
          <a:lstStyle/>
          <a:p>
            <a:pPr algn="ctr"/>
            <a:r>
              <a:rPr lang="ar-LB" sz="1600" b="1" dirty="0">
                <a:solidFill>
                  <a:schemeClr val="accent6">
                    <a:lumMod val="75000"/>
                  </a:schemeClr>
                </a:solidFill>
              </a:rPr>
              <a:t>ازمة</a:t>
            </a:r>
            <a:endParaRPr lang="en-US" sz="1600" b="1" dirty="0">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2435585614"/>
              </p:ext>
            </p:extLst>
          </p:nvPr>
        </p:nvGraphicFramePr>
        <p:xfrm>
          <a:off x="846138" y="2038744"/>
          <a:ext cx="10542587" cy="3626332"/>
        </p:xfrm>
        <a:graphic>
          <a:graphicData uri="http://schemas.openxmlformats.org/drawingml/2006/table">
            <a:tbl>
              <a:tblPr firstRow="1" firstCol="1" bandRow="1"/>
              <a:tblGrid>
                <a:gridCol w="3988621">
                  <a:extLst>
                    <a:ext uri="{9D8B030D-6E8A-4147-A177-3AD203B41FA5}">
                      <a16:colId xmlns:a16="http://schemas.microsoft.com/office/drawing/2014/main" val="4187562312"/>
                    </a:ext>
                  </a:extLst>
                </a:gridCol>
                <a:gridCol w="3519810">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r" rtl="1">
                        <a:lnSpc>
                          <a:spcPct val="115000"/>
                        </a:lnSpc>
                        <a:spcBef>
                          <a:spcPts val="0"/>
                        </a:spcBef>
                        <a:spcAft>
                          <a:spcPts val="600"/>
                        </a:spcAft>
                        <a:tabLst>
                          <a:tab pos="3329940" algn="l"/>
                        </a:tabLst>
                      </a:pP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en-US"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a:t>
                      </a: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الاستعمال</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ماذا يعني كل خيار من الاجابات المحتملة؟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امثلة التحقق</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r" rtl="1">
                        <a:lnSpc>
                          <a:spcPct val="115000"/>
                        </a:lnSpc>
                        <a:spcBef>
                          <a:spcPts val="0"/>
                        </a:spcBef>
                        <a:spcAft>
                          <a:spcPts val="600"/>
                        </a:spcAft>
                      </a:pPr>
                      <a:r>
                        <a:rPr lang="ar-LB" sz="14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المبرر</a:t>
                      </a:r>
                      <a:r>
                        <a:rPr lang="ar-LB" sz="14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يقلل هذا من رأس المال البشري، لذا يعتبر استراتيجية أزمة، إذ إن سحب الأطفال من المدرسة سيكون له تأثير كبير على إنتاجيتهم المستقبلية ويعد انتهاكًا لحقهم في التعليم.</a:t>
                      </a:r>
                    </a:p>
                    <a:p>
                      <a:pPr marL="0" marR="0" algn="r" rtl="1">
                        <a:lnSpc>
                          <a:spcPct val="115000"/>
                        </a:lnSpc>
                        <a:spcBef>
                          <a:spcPts val="0"/>
                        </a:spcBef>
                        <a:spcAft>
                          <a:spcPts val="600"/>
                        </a:spcAft>
                      </a:pPr>
                      <a:r>
                        <a:rPr lang="ar-LB" sz="14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الملاحظات والاستخدام: </a:t>
                      </a:r>
                      <a:r>
                        <a:rPr lang="ar-LB" sz="14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هذه الاستراتيجية ذات صلة بالأسر التي لديها أطفال في سن التعليم الإلزامي (عادة يكون من 6-16 عامًا). إذا قامت الأسرة بسحب الأطفال من المدرسة الثانوية أو التعليم المهني العالي للمساهمة في دخل الأسرة، فإن هذا لا يُعتبر ضمن هذه الاستراتيجية التأقلمية.</a:t>
                      </a:r>
                    </a:p>
                    <a:p>
                      <a:pPr marL="0" marR="0" algn="r" rtl="1">
                        <a:lnSpc>
                          <a:spcPct val="115000"/>
                        </a:lnSpc>
                        <a:spcBef>
                          <a:spcPts val="0"/>
                        </a:spcBef>
                        <a:spcAft>
                          <a:spcPts val="600"/>
                        </a:spcAft>
                      </a:pPr>
                      <a:r>
                        <a:rPr lang="ar-LB" sz="1400" b="1"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الشدة</a:t>
                      </a:r>
                      <a:r>
                        <a:rPr lang="ar-LB" sz="1400" kern="600" dirty="0">
                          <a:solidFill>
                            <a:schemeClr val="tx1"/>
                          </a:solidFill>
                          <a:effectLst/>
                          <a:latin typeface="Open Sans" panose="020B0606030504020204" pitchFamily="34" charset="0"/>
                          <a:ea typeface="Times New Roman" panose="02020603050405020304" pitchFamily="18" charset="0"/>
                          <a:cs typeface="Open Sans" panose="020B0606030504020204" pitchFamily="34" charset="0"/>
                        </a:rPr>
                        <a:t>: عادة ما تكون الشدة "أزمة" لهذه الاستراتيجية، ولكن في بعض السياقات، يمكن اعتبارها على مستوى شدة "طوارئ".</a:t>
                      </a:r>
                      <a:endParaRPr lang="en-US" sz="1400" dirty="0">
                        <a:solidFill>
                          <a:schemeClr val="tx1"/>
                        </a:solidFill>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لا ، لم يكن هناك حاجة لسحب الأطفال من المدرسة لأن الأسرة لم تواجه نقصاً في الطعام أو نقصاً في الموارد للوصول إلى الاحتياجات الأساسية أو اعتمدت استراتيجية تأقلم أخرى لسبل العيش.</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lvl="0" indent="0" algn="r" defTabSz="914400" rtl="1" eaLnBrk="1" fontAlgn="auto" latinLnBrk="0" hangingPunct="1">
                        <a:lnSpc>
                          <a:spcPct val="115000"/>
                        </a:lnSpc>
                        <a:spcBef>
                          <a:spcPts val="0"/>
                        </a:spcBef>
                        <a:spcAft>
                          <a:spcPts val="600"/>
                        </a:spcAft>
                        <a:buClrTx/>
                        <a:buSzTx/>
                        <a:buFontTx/>
                        <a:buNone/>
                        <a:tabLst>
                          <a:tab pos="3329940" algn="l"/>
                        </a:tabLst>
                        <a:defRPr/>
                      </a:pPr>
                      <a:r>
                        <a:rPr lang="ar-LB" sz="9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يرجى التحقق من الاجابة لاختيار الاجابة الأكثر ملاءمة</a:t>
                      </a:r>
                      <a:r>
                        <a:rPr lang="en-GB" sz="9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1) هل لديكم أطفال في سن المدرسة؟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2) لماذا كان عليكم تطبيق هذه الاستراتيجية (أو لماذا لم تحتاجوا إلى تطبيقها)؟</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نعم، اضطرت الأسرة إلى سحب الأطفال من المدرسة في آخر 30 يومًا بسبب نقص الموارد للوصول إلى الاحتياجات الأساسية.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تأكد من أنهم سحبوا الأطفال من المدرسة بسبب نقص الموارد للوصول إلى الاحتياجات الأساسية.</a:t>
                      </a:r>
                      <a:endParaRPr lang="en-US" sz="1000" dirty="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r" rtl="1">
                        <a:lnSpc>
                          <a:spcPct val="115000"/>
                        </a:lnSpc>
                        <a:spcBef>
                          <a:spcPts val="0"/>
                        </a:spcBef>
                        <a:spcAft>
                          <a:spcPts val="600"/>
                        </a:spcAf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لا، لأن الأسرة قد سحبت الأطفال من المدرسة بالفعل خلال الـ 12 شهرًا الماضية.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إذا سحبت الأسرة جميع أطفالها في سن المدرسة من المدرسة بسبب نقص المال قبل فترة الـ 30 يومًا الماضية، أو في غضون الـ 12 شهرًا الماضية.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296671">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غير قابل للتطبيق لأن الأسرة ليس لديها أطفال في سن المدرسة ولم يكن لديها في آخر 12 شهرًا. من الممكن أيضًا أن يكون لدى الأسرة أطفال في سن المدرسة لم يتم تسجيلهم في المدرسة أبدًا أو تم سحبهم من المدرسة قبل أكثر من 12 شهرًا.</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الرد غير القابل للتطبيق يكون مناسبًا فقط إذا كانت الأسرة: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1. ليس لديها أطفال في الفئة العمرية المدرسية.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2. لم تسجل أطفالها في المدرسة أبدًا أو تم سحب الأطفال قبل أكثر من 12 شهرًا من تاريخ المقابلة.</a:t>
                      </a:r>
                    </a:p>
                    <a:p>
                      <a:pPr marL="0" marR="0" algn="r" rtl="1">
                        <a:lnSpc>
                          <a:spcPct val="115000"/>
                        </a:lnSpc>
                        <a:spcBef>
                          <a:spcPts val="0"/>
                        </a:spcBef>
                        <a:spcAft>
                          <a:spcPts val="600"/>
                        </a:spcAft>
                        <a:tabLst>
                          <a:tab pos="3329940" algn="l"/>
                        </a:tabLst>
                      </a:pPr>
                      <a:r>
                        <a:rPr lang="ar-LB" sz="900" kern="600" dirty="0">
                          <a:effectLst/>
                          <a:latin typeface="Open Sans" panose="020B0606030504020204" pitchFamily="34" charset="0"/>
                          <a:ea typeface="MS Mincho" panose="02020609040205080304" pitchFamily="49" charset="-128"/>
                          <a:cs typeface="Open Sans" panose="020B0606030504020204" pitchFamily="34" charset="0"/>
                        </a:rPr>
                        <a:t>3. لا توجد مدارس في المنطقة المحيطة.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704346" y="4307306"/>
            <a:ext cx="6684379" cy="138942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93637" y="2346517"/>
            <a:ext cx="3169630" cy="81164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82364" y="1307685"/>
            <a:ext cx="11133969" cy="845681"/>
          </a:xfrm>
          <a:prstGeom prst="rect">
            <a:avLst/>
          </a:prstGeom>
          <a:noFill/>
        </p:spPr>
        <p:txBody>
          <a:bodyPr wrap="square" lIns="91440" tIns="45720" rIns="91440" bIns="45720" rtlCol="0" anchor="t">
            <a:spAutoFit/>
          </a:bodyPr>
          <a:lstStyle/>
          <a:p>
            <a:pPr marL="0" marR="0" algn="r" rtl="1">
              <a:lnSpc>
                <a:spcPct val="115000"/>
              </a:lnSpc>
              <a:spcBef>
                <a:spcPts val="200"/>
              </a:spcBef>
              <a:spcAft>
                <a:spcPts val="0"/>
              </a:spcAft>
            </a:pPr>
            <a:r>
              <a:rPr lang="ar-LB" sz="1400" b="1" i="1" dirty="0">
                <a:solidFill>
                  <a:srgbClr val="133048"/>
                </a:solidFill>
                <a:latin typeface="Calibri Light"/>
                <a:ea typeface="Yu Gothic Light"/>
                <a:cs typeface="Open Sans"/>
              </a:rPr>
              <a:t>اسم المتغير: </a:t>
            </a:r>
            <a:r>
              <a:rPr lang="en-US" sz="1400" b="1" i="1" dirty="0" err="1">
                <a:solidFill>
                  <a:srgbClr val="133048"/>
                </a:solidFill>
                <a:latin typeface="Calibri Light"/>
                <a:ea typeface="Yu Gothic Light"/>
                <a:cs typeface="Open Sans"/>
              </a:rPr>
              <a:t>LcsEN_em_IllegalAct</a:t>
            </a:r>
            <a:endParaRPr lang="en-US" sz="1400" b="1" i="1" dirty="0">
              <a:solidFill>
                <a:srgbClr val="133048"/>
              </a:solidFill>
              <a:latin typeface="Calibri Light"/>
              <a:ea typeface="Yu Gothic Light"/>
              <a:cs typeface="Open Sans"/>
            </a:endParaRPr>
          </a:p>
          <a:p>
            <a:pPr marL="0" marR="0" algn="r" rtl="1">
              <a:lnSpc>
                <a:spcPct val="115000"/>
              </a:lnSpc>
              <a:spcBef>
                <a:spcPts val="200"/>
              </a:spcBef>
              <a:spcAft>
                <a:spcPts val="0"/>
              </a:spcAft>
            </a:pPr>
            <a:r>
              <a:rPr lang="ar-LB" sz="1400" i="1" dirty="0">
                <a:latin typeface="Calibri Light"/>
                <a:ea typeface="Yu Gothic Light"/>
                <a:cs typeface="Open Sans"/>
              </a:rPr>
              <a:t>خلال الـ 30 يومًا الماضية، هل اضطر أي شخص في أسرتك إلى </a:t>
            </a:r>
            <a:r>
              <a:rPr lang="ar-LB" sz="1400" b="1" i="1" dirty="0">
                <a:latin typeface="Calibri Light"/>
                <a:ea typeface="Yu Gothic Light"/>
                <a:cs typeface="Open Sans"/>
              </a:rPr>
              <a:t>الانخراط في وظائف مهينة اجتماعيًا، أو شديدة الخطورة ،أو استغلالية، أو مهددة للحياة لكسب المال (مثل التهريب، السرقة، الانضمام إلى الجماعات المسلحة، الدعارة) </a:t>
            </a:r>
            <a:r>
              <a:rPr lang="ar-LB" sz="1400" i="1" dirty="0">
                <a:latin typeface="Calibri Light"/>
                <a:ea typeface="Yu Gothic Light"/>
                <a:cs typeface="Open Sans"/>
              </a:rPr>
              <a:t>بسبب نقص الموارد للوصول إلى الاحتياجات الأساسية (مثل الطعام، والمأوى، والتعليم، وخدمات الصحة، وما إلى ذلك)؟</a:t>
            </a:r>
            <a:endParaRPr lang="en-US" sz="1400" i="1" dirty="0">
              <a:highlight>
                <a:srgbClr val="FFFFFF"/>
              </a:highlight>
              <a:latin typeface="Open Sans"/>
              <a:ea typeface="Open Sans"/>
              <a:cs typeface="Times New Roman"/>
            </a:endParaRP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pPr algn="r" rtl="1"/>
            <a:r>
              <a:rPr lang="ar-LB" sz="3600" kern="1400" spc="230" dirty="0">
                <a:solidFill>
                  <a:schemeClr val="tx1"/>
                </a:solidFill>
                <a:latin typeface="HALDEN SOLID" pitchFamily="2" charset="0"/>
              </a:rPr>
              <a:t>مثال عن شرح استراتيجية تأقلم (طوارئ)</a:t>
            </a:r>
            <a:endParaRPr lang="en-US" sz="3600" b="0" kern="1400" spc="230" dirty="0">
              <a:solidFill>
                <a:schemeClr val="tx1"/>
              </a:solidFill>
              <a:latin typeface="HALDEN SOLID" pitchFamily="2" charset="0"/>
            </a:endParaRP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ar-LB" sz="1400" b="1" dirty="0">
                <a:solidFill>
                  <a:srgbClr val="C00000"/>
                </a:solidFill>
              </a:rPr>
              <a:t>طوارئ</a:t>
            </a:r>
            <a:endParaRPr lang="en-US" b="1" dirty="0">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590450136"/>
              </p:ext>
            </p:extLst>
          </p:nvPr>
        </p:nvGraphicFramePr>
        <p:xfrm>
          <a:off x="824475" y="2305717"/>
          <a:ext cx="10542587" cy="4349384"/>
        </p:xfrm>
        <a:graphic>
          <a:graphicData uri="http://schemas.openxmlformats.org/drawingml/2006/table">
            <a:tbl>
              <a:tblPr firstRow="1" firstCol="1" bandRow="1"/>
              <a:tblGrid>
                <a:gridCol w="3858587">
                  <a:extLst>
                    <a:ext uri="{9D8B030D-6E8A-4147-A177-3AD203B41FA5}">
                      <a16:colId xmlns:a16="http://schemas.microsoft.com/office/drawing/2014/main" val="3592757116"/>
                    </a:ext>
                  </a:extLst>
                </a:gridCol>
                <a:gridCol w="3649844">
                  <a:extLst>
                    <a:ext uri="{9D8B030D-6E8A-4147-A177-3AD203B41FA5}">
                      <a16:colId xmlns:a16="http://schemas.microsoft.com/office/drawing/2014/main" val="2206734367"/>
                    </a:ext>
                  </a:extLst>
                </a:gridCol>
                <a:gridCol w="3034156">
                  <a:extLst>
                    <a:ext uri="{9D8B030D-6E8A-4147-A177-3AD203B41FA5}">
                      <a16:colId xmlns:a16="http://schemas.microsoft.com/office/drawing/2014/main" val="3305966542"/>
                    </a:ext>
                  </a:extLst>
                </a:gridCol>
              </a:tblGrid>
              <a:tr h="146028">
                <a:tc>
                  <a:txBody>
                    <a:bodyPr/>
                    <a:lstStyle/>
                    <a:p>
                      <a:pPr marL="0" marR="0" algn="r" rtl="1">
                        <a:lnSpc>
                          <a:spcPct val="115000"/>
                        </a:lnSpc>
                        <a:spcBef>
                          <a:spcPts val="0"/>
                        </a:spcBef>
                        <a:spcAft>
                          <a:spcPts val="600"/>
                        </a:spcAft>
                        <a:tabLst>
                          <a:tab pos="3329940" algn="l"/>
                        </a:tabLst>
                      </a:pP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السبب</a:t>
                      </a:r>
                      <a:r>
                        <a:rPr lang="en-US"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a:t>
                      </a: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الاستعمال</a:t>
                      </a:r>
                      <a:endParaRPr lang="en-US" sz="9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ماذا يعني كل خيار من الاجابات المحتملة؟</a:t>
                      </a:r>
                      <a:endParaRPr lang="en-US" sz="9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r" rtl="1">
                        <a:lnSpc>
                          <a:spcPct val="115000"/>
                        </a:lnSpc>
                        <a:spcBef>
                          <a:spcPts val="0"/>
                        </a:spcBef>
                        <a:spcAft>
                          <a:spcPts val="600"/>
                        </a:spcAft>
                        <a:tabLst>
                          <a:tab pos="3329940" algn="l"/>
                        </a:tabLst>
                      </a:pPr>
                      <a:r>
                        <a:rPr lang="ar-LB" sz="9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امثلة عن التحقق</a:t>
                      </a:r>
                      <a:endParaRPr lang="en-US" sz="9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832716">
                <a:tc rowSpan="4">
                  <a:txBody>
                    <a:bodyPr/>
                    <a:lstStyle/>
                    <a:p>
                      <a:pPr marL="0" marR="0" algn="r" rtl="1">
                        <a:lnSpc>
                          <a:spcPct val="115000"/>
                        </a:lnSpc>
                        <a:spcBef>
                          <a:spcPts val="0"/>
                        </a:spcBef>
                        <a:spcAft>
                          <a:spcPts val="600"/>
                        </a:spcAft>
                        <a:tabLst>
                          <a:tab pos="3329940" algn="l"/>
                        </a:tabLst>
                      </a:pPr>
                      <a:r>
                        <a:rPr lang="ar-LB" sz="1200" b="1"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المبرر</a:t>
                      </a: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تشير هذه الاستراتيجية التأقلمية إلى الأنشطة المدرة للدخل التي تنطوي على مخاطر عالية أو مهينة اجتماعيًا، مما يؤدي إلى فقدان الكرامة الإنسانية ويشكل مخاطر على حماية أفراد الأسرة المشاركين فيها.</a:t>
                      </a:r>
                    </a:p>
                    <a:p>
                      <a:pPr marL="0" marR="0" algn="r" rtl="1">
                        <a:lnSpc>
                          <a:spcPct val="115000"/>
                        </a:lnSpc>
                        <a:spcBef>
                          <a:spcPts val="0"/>
                        </a:spcBef>
                        <a:spcAft>
                          <a:spcPts val="600"/>
                        </a:spcAft>
                        <a:tabLst>
                          <a:tab pos="3329940" algn="l"/>
                        </a:tabLst>
                      </a:pPr>
                      <a:r>
                        <a:rPr lang="ar-LB" sz="1200" b="1"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الملاحظات والاستخدام:</a:t>
                      </a: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يجب التأكيد على أسباب الانخراط في الأنشطة غير القانونية: غالبًا ما تكون مربحة ماليًا (مثل التهريب، بيع المخدرات) ويقوم الناس بذلك لهذا السبب، وليس لأنهم في حاجة ماسة إلى الطعام أو غيره من الاحتياجات الأساسية. تجنب استخدام هذه الاستراتيجية في السياقات التي يخشى فيها الأسر من الإبلاغ عن مثل هذه الأنشطة.</a:t>
                      </a:r>
                    </a:p>
                    <a:p>
                      <a:pPr marL="0" marR="0" algn="r" rtl="1">
                        <a:lnSpc>
                          <a:spcPct val="115000"/>
                        </a:lnSpc>
                        <a:spcBef>
                          <a:spcPts val="0"/>
                        </a:spcBef>
                        <a:spcAft>
                          <a:spcPts val="600"/>
                        </a:spcAft>
                        <a:tabLst>
                          <a:tab pos="3329940" algn="l"/>
                        </a:tabLst>
                      </a:pP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بعض الأنشطة غير قانونية بموجب القانون، لكنها لا تزال تعتبر أنشطة عادية مثل إنتاج الفحم، أو اللاجئين الذين لا يُسمح لهم قانونًا بالعمل خارج المخيمات. نظرًا لأن هذه الأنشطة مقبولة بشكل منتظم، فلن تُصنف كاستراتيجية طارئة.</a:t>
                      </a:r>
                    </a:p>
                    <a:p>
                      <a:pPr marL="0" marR="0" algn="r" rtl="1">
                        <a:lnSpc>
                          <a:spcPct val="115000"/>
                        </a:lnSpc>
                        <a:spcBef>
                          <a:spcPts val="0"/>
                        </a:spcBef>
                        <a:spcAft>
                          <a:spcPts val="600"/>
                        </a:spcAft>
                        <a:tabLst>
                          <a:tab pos="3329940" algn="l"/>
                        </a:tabLst>
                      </a:pPr>
                      <a:r>
                        <a:rPr lang="ar-LB" sz="1200" b="1"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الشدة</a:t>
                      </a:r>
                      <a:r>
                        <a:rPr lang="ar-LB" sz="12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شدة هذه الاستراتيجية هي تقريبًا دائمًا "طوارئ".</a:t>
                      </a:r>
                      <a:endParaRPr lang="en-US" sz="1200" dirty="0">
                        <a:solidFill>
                          <a:schemeClr val="tx1"/>
                        </a:solidFill>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pPr>
                      <a:r>
                        <a:rPr lang="ar-LB" sz="1400" kern="600" dirty="0">
                          <a:effectLst/>
                          <a:latin typeface="Open Sans" panose="020B0606030504020204" pitchFamily="34" charset="0"/>
                          <a:ea typeface="MS Mincho" panose="02020609040205080304" pitchFamily="49" charset="-128"/>
                          <a:cs typeface="Open Sans" panose="020B0606030504020204" pitchFamily="34" charset="0"/>
                        </a:rPr>
                        <a:t>لا، لم يكن هناك حاجة للانخراط في وظائف تعرض الشخص للإهانة الاجتماعية أو المخاطر أو الاستغلال أو التهديدات للحياة أو أنشطة توليد الدخل، لأن الأسرة لم تواجه نقصاً في الموارد للوصول إلى الاحتياجات الأساسية أو قد اعتمدت استراتيجية أخرى لسبل العيش.</a:t>
                      </a:r>
                      <a:endParaRPr lang="en-US" sz="14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lvl="0" indent="0" algn="r" defTabSz="914400" rtl="1" eaLnBrk="1" fontAlgn="auto" latinLnBrk="0" hangingPunct="1">
                        <a:lnSpc>
                          <a:spcPct val="115000"/>
                        </a:lnSpc>
                        <a:spcBef>
                          <a:spcPts val="0"/>
                        </a:spcBef>
                        <a:spcAft>
                          <a:spcPts val="600"/>
                        </a:spcAft>
                        <a:buClrTx/>
                        <a:buSzTx/>
                        <a:buFontTx/>
                        <a:buNone/>
                        <a:tabLst>
                          <a:tab pos="3329940" algn="l"/>
                        </a:tabLst>
                        <a:defRPr/>
                      </a:pPr>
                      <a:r>
                        <a:rPr lang="ar-LB" sz="10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يرجى التحقق من الاجابة لاختيار الاجابة الأكثر ملاءمة</a:t>
                      </a:r>
                      <a:r>
                        <a:rPr lang="en-GB" sz="1000" kern="60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highlight>
                          <a:srgbClr val="008B8B"/>
                        </a:highlight>
                        <a:latin typeface="Open Sans" panose="020B0606030504020204" pitchFamily="34" charset="0"/>
                        <a:ea typeface="MS Mincho" panose="02020609040205080304" pitchFamily="49" charset="-128"/>
                        <a:cs typeface="Arial" panose="020B0604020202020204" pitchFamily="34" charset="0"/>
                      </a:endParaRPr>
                    </a:p>
                    <a:p>
                      <a:pPr marL="0" marR="0" algn="r" rtl="1">
                        <a:lnSpc>
                          <a:spcPct val="115000"/>
                        </a:lnSpc>
                        <a:spcBef>
                          <a:spcPts val="0"/>
                        </a:spcBef>
                        <a:spcAft>
                          <a:spcPts val="600"/>
                        </a:spcAft>
                        <a:tabLst>
                          <a:tab pos="3329940" algn="l"/>
                        </a:tabLs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ينبغي أن نكون أسئلة التحقق محددة للسياق ونشير إلى الأنشطة الاستغلالية أو المخزية اجتماعيًا أو الأنشطة التي تتضمن مخاطرة. على سبيل المثال، إذا كان التهريب نشاطًا شائعًا بين الأسر الضعيفة، فينبغي أن يركز التحقق على ذلك، بين أمور أخرى. يمكن استخدام مصطلحات مختلفة لوصف هذه الأنشطة لتخفيف شدّة اللغة. على سبيل المثال، يمكن إعادة صياغة التهريب بأنه عبور الحدود ببضائع غير مسجلة. ومثال آخر: يمكن إعادة صياغة الانضمام إلى جماعات مسلحة على أنه مشاركة في جماعات لحماية عائلاتهم/مجتمعاتهم.</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07739">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نعم، كانت الأسرة بحاجة إلى الانخراط في وظائف تعرض الشخص للإهانة الاجتماعية أو المخاطر العالية أو الاستغلال أو التهديدات للحياة خلال الـ30 يومًا الماضية نظرًا لنقص الموارد للوصول إلى الاحتياجات الأساسية.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lnSpc>
                          <a:spcPct val="115000"/>
                        </a:lnSpc>
                        <a:spcBef>
                          <a:spcPts val="0"/>
                        </a:spcBef>
                        <a:spcAft>
                          <a:spcPts val="600"/>
                        </a:spcAft>
                        <a:tabLst>
                          <a:tab pos="3329940" algn="l"/>
                        </a:tabLs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تأكد من أن هذه الاستراتيجية تم تطبيقها نتيجة لنقص الموارد للوصول إلى الاحتياجات الأساسية.</a:t>
                      </a:r>
                      <a:r>
                        <a:rPr lang="en-GB" sz="10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579655">
                <a:tc vMerge="1">
                  <a:txBody>
                    <a:bodyPr/>
                    <a:lstStyle/>
                    <a:p>
                      <a:pPr rtl="1"/>
                      <a:endParaRPr lang="ar-SY"/>
                    </a:p>
                  </a:txBody>
                  <a:tcPr/>
                </a:tc>
                <a:tc>
                  <a:txBody>
                    <a:bodyPr/>
                    <a:lstStyle/>
                    <a:p>
                      <a:pPr marL="0" marR="0" algn="r" rtl="1">
                        <a:lnSpc>
                          <a:spcPct val="115000"/>
                        </a:lnSpc>
                        <a:spcBef>
                          <a:spcPts val="0"/>
                        </a:spcBef>
                        <a:spcAft>
                          <a:spcPts val="600"/>
                        </a:spcAft>
                      </a:pPr>
                      <a:r>
                        <a:rPr lang="ar-LB" sz="1000" kern="600" dirty="0">
                          <a:effectLst/>
                          <a:latin typeface="Open Sans" panose="020B0606030504020204" pitchFamily="34" charset="0"/>
                          <a:ea typeface="MS Mincho" panose="02020609040205080304" pitchFamily="49" charset="-128"/>
                          <a:cs typeface="Open Sans" panose="020B0606030504020204" pitchFamily="34" charset="0"/>
                        </a:rPr>
                        <a:t>لا، لأن الأسرة قد انخرطت بالفعل في وظائف تعرض الشخص للإهانة الاجتماعية أو المخاطر العالية أو الاستغلال أو تهديد الحياة خلال الـ12 شهراً الماضية، وقد استنفدت هذه الاستراتيجية لأن استمرارها سيكون له عواقب أكثر خطورة.</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1024137">
                <a:tc vMerge="1">
                  <a:txBody>
                    <a:bodyPr/>
                    <a:lstStyle/>
                    <a:p>
                      <a:pPr rtl="1"/>
                      <a:endParaRPr lang="ar-SY"/>
                    </a:p>
                  </a:txBody>
                  <a:tcPr/>
                </a:tc>
                <a:tc>
                  <a:txBody>
                    <a:bodyPr/>
                    <a:lstStyle/>
                    <a:p>
                      <a:pPr marL="0" marR="0" algn="r" rtl="1">
                        <a:lnSpc>
                          <a:spcPct val="115000"/>
                        </a:lnSpc>
                        <a:spcBef>
                          <a:spcPts val="0"/>
                        </a:spcBef>
                        <a:spcAft>
                          <a:spcPts val="600"/>
                        </a:spcAft>
                        <a:tabLst>
                          <a:tab pos="3329940" algn="l"/>
                        </a:tabLst>
                      </a:pPr>
                      <a:r>
                        <a:rPr lang="ar-LB" sz="1400" dirty="0">
                          <a:solidFill>
                            <a:schemeClr val="accent3"/>
                          </a:solidFill>
                          <a:effectLst/>
                          <a:latin typeface="Open Sans" panose="020B0606030504020204" pitchFamily="34" charset="0"/>
                          <a:ea typeface="MS Mincho" panose="02020609040205080304" pitchFamily="49" charset="-128"/>
                          <a:cs typeface="+mn-cs"/>
                        </a:rPr>
                        <a:t>خيار “غير قابل للتطبيق" غير ملائم في هذه الحالة.</a:t>
                      </a:r>
                      <a:endParaRPr lang="en-US" sz="1400" dirty="0">
                        <a:solidFill>
                          <a:schemeClr val="accent3"/>
                        </a:solidFill>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r" rtl="1">
                        <a:spcBef>
                          <a:spcPts val="0"/>
                        </a:spcBef>
                        <a:spcAft>
                          <a:spcPts val="0"/>
                        </a:spcAft>
                      </a:pPr>
                      <a:r>
                        <a:rPr lang="en-GB" sz="10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ar-LB" sz="10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لا يمكن استخدام "غير قابل للتطبيق" كخيار في هذا السياق لأنه من الناحية التقنية يمكن أن يكون قابلاً للتطبيق على جميع الأسر إذا كانت في حاجة حقيقية. على الرغم من أن الأسر التي تطبق هذه الاستراتيجية قد تكون لديها مخاوف بشأن الرد على هذا السؤال، إلا أنه من الضروري طرحه لفهم ما إذا كانوا قد وصلوا إلى مستوى الطوارئ واستخدموا مثل هذه الاستراتيجية.</a:t>
                      </a:r>
                      <a:endParaRPr lang="en-US" sz="10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4709160" y="5573590"/>
            <a:ext cx="6720550" cy="109895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343900" y="2696734"/>
            <a:ext cx="3085810" cy="182018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a:ea typeface="Open Sans Extrabold"/>
                <a:cs typeface="Open Sans Extrabold"/>
              </a:rPr>
              <a:t>التحقق</a:t>
            </a:r>
            <a:r>
              <a:rPr lang="en-US" sz="3600" kern="1400" spc="230" dirty="0">
                <a:solidFill>
                  <a:schemeClr val="tx1"/>
                </a:solidFill>
                <a:latin typeface="HALDEN SOLID"/>
                <a:ea typeface="Open Sans Extrabold"/>
                <a:cs typeface="Open Sans Extrabold"/>
              </a:rPr>
              <a:t> </a:t>
            </a:r>
            <a:r>
              <a:rPr lang="ar-LB" sz="3600" kern="1400" spc="230" dirty="0">
                <a:solidFill>
                  <a:schemeClr val="tx1"/>
                </a:solidFill>
                <a:latin typeface="HALDEN SOLID"/>
                <a:ea typeface="Open Sans Extrabold"/>
                <a:cs typeface="Open Sans Extrabold"/>
              </a:rPr>
              <a:t>من المعلومات في </a:t>
            </a:r>
            <a:r>
              <a:rPr lang="en-US" sz="3600" kern="1400" spc="230" dirty="0">
                <a:solidFill>
                  <a:schemeClr val="tx1"/>
                </a:solidFill>
                <a:latin typeface="HALDEN SOLID"/>
                <a:ea typeface="Open Sans Extrabold"/>
                <a:cs typeface="Open Sans Extrabold"/>
              </a:rPr>
              <a:t>LCS</a:t>
            </a:r>
            <a:r>
              <a:rPr lang="ar-LB" sz="3600" kern="1400" spc="230" dirty="0">
                <a:solidFill>
                  <a:schemeClr val="tx1"/>
                </a:solidFill>
                <a:latin typeface="HALDEN SOLID"/>
                <a:ea typeface="Open Sans Extrabold"/>
                <a:cs typeface="Open Sans Extrabold"/>
              </a:rPr>
              <a:t> مع معلومات باقي الاقسام</a:t>
            </a:r>
            <a:endParaRPr lang="en-GB" sz="360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1240221" y="1626954"/>
            <a:ext cx="9655401"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LB" b="1" dirty="0">
                <a:latin typeface="Open Sans"/>
              </a:rPr>
              <a:t>التناقضات بين المعلومات الديموغرافية للأسرة واستراتيجيات التأقلم:</a:t>
            </a:r>
            <a:r>
              <a:rPr lang="ar-LB" dirty="0">
                <a:latin typeface="Open Sans"/>
              </a:rPr>
              <a:t> إذا أفادت الأسرة بعدم وجود أطفال، فيجب وضع علامة "غير قابل للتطبيق" على استراتيجيات التأقلم المتعلقة بالأطفال، مثل سحب الأطفال من المدرسة، أو نقل الأطفال إلى مدرسة أقل تكلفة، أو زواج القاصرات، وعمل الأطفال.</a:t>
            </a:r>
          </a:p>
          <a:p>
            <a:pPr algn="just" rtl="1"/>
            <a:r>
              <a:rPr lang="ar-LB" dirty="0">
                <a:latin typeface="Open Sans"/>
              </a:rPr>
              <a:t>ومع ذلك، من الممكن أن يكون هناك أعضاء في الأسرة المذكورين في استراتيجيات التأقلم الخاصة بالأطفال لم يتم احتسابهم في قسم الديموغرافيا إذا كانوا قد غادروا بالفعل بسبب الهجرة، أو الزواج، أو توجيههم للعيش في أماكن أخرى.</a:t>
            </a:r>
          </a:p>
          <a:p>
            <a:pPr algn="just" rtl="1"/>
            <a:endParaRPr lang="ar-LB" b="1" dirty="0">
              <a:latin typeface="Open Sans"/>
              <a:ea typeface="Open Sans"/>
              <a:cs typeface="Open Sans"/>
            </a:endParaRPr>
          </a:p>
          <a:p>
            <a:pPr algn="just" rtl="1"/>
            <a:r>
              <a:rPr lang="ar-LB" b="1" dirty="0">
                <a:latin typeface="Open Sans"/>
                <a:ea typeface="Open Sans"/>
                <a:cs typeface="Open Sans"/>
              </a:rPr>
              <a:t>التناقضات بين الأصول واستراتيجيات التأقلم:</a:t>
            </a:r>
            <a:r>
              <a:rPr lang="ar-LB" dirty="0">
                <a:latin typeface="Open Sans"/>
                <a:ea typeface="Open Sans"/>
                <a:cs typeface="Open Sans"/>
              </a:rPr>
              <a:t> إذا أفادت الأسرة بأنها تمتلك حاليًا أصولًا مثل الأغراض المنزلية أو الأجهزة الكهربائية، أو اليات النقل، فإنه لا يمكن تسجيل استراتيجيات التأقلم المتعلقة بالأصول المحلية والأصول الإنتاجية على أنها مستنفدة. أيضاً، إذا أفادت الأسرة بأنها اعتمدت على استراتيجيات تأقلم خاصة بالمناطق الريفية، مثل بيع الحيوانات، يجب أن يكون هناك بعض التناسق في ملكية الأصول الزراعية.</a:t>
            </a:r>
            <a:endParaRPr lang="en-GB" i="1" dirty="0">
              <a:latin typeface="Open Sans"/>
              <a:ea typeface="Open Sans"/>
              <a:cs typeface="Open Sans"/>
            </a:endParaRPr>
          </a:p>
        </p:txBody>
      </p:sp>
      <p:pic>
        <p:nvPicPr>
          <p:cNvPr id="6"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90854" y="1770900"/>
            <a:ext cx="528754" cy="547340"/>
          </a:xfrm>
          <a:prstGeom prst="rect">
            <a:avLst/>
          </a:prstGeom>
        </p:spPr>
      </p:pic>
      <p:pic>
        <p:nvPicPr>
          <p:cNvPr id="7" name="Graphic 2" descr="Warning with solid fill">
            <a:extLst>
              <a:ext uri="{FF2B5EF4-FFF2-40B4-BE49-F238E27FC236}">
                <a16:creationId xmlns:a16="http://schemas.microsoft.com/office/drawing/2014/main" id="{A2B62F41-06FA-F4E7-B490-32E9F12F306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66790" y="3992421"/>
            <a:ext cx="528754" cy="547340"/>
          </a:xfrm>
          <a:prstGeom prst="rect">
            <a:avLst/>
          </a:prstGeom>
        </p:spPr>
      </p:pic>
      <p:sp>
        <p:nvSpPr>
          <p:cNvPr id="2" name="Speech Bubble: Oval 1">
            <a:extLst>
              <a:ext uri="{FF2B5EF4-FFF2-40B4-BE49-F238E27FC236}">
                <a16:creationId xmlns:a16="http://schemas.microsoft.com/office/drawing/2014/main" id="{92B43102-0B19-EF8D-B4F8-07D8AAC6E335}"/>
              </a:ext>
            </a:extLst>
          </p:cNvPr>
          <p:cNvSpPr/>
          <p:nvPr/>
        </p:nvSpPr>
        <p:spPr>
          <a:xfrm>
            <a:off x="5017441" y="4763679"/>
            <a:ext cx="2661005" cy="1786849"/>
          </a:xfrm>
          <a:prstGeom prst="wedgeEllipseCallout">
            <a:avLst>
              <a:gd name="adj1" fmla="val -103823"/>
              <a:gd name="adj2" fmla="val 325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LB"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يجب على الباحثين استخدام الملاحظة والإشارات البصرية للاستجواب والتحقق من الإجابات.</a:t>
            </a:r>
            <a:endParaRPr lang="en-US"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12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99215" y="3013861"/>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8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تصميم الاستبيان</a:t>
            </a:r>
            <a:endParaRPr lang="en-GB" sz="3800"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pPr algn="r" rtl="1"/>
            <a:r>
              <a:rPr lang="ar-LB" sz="3600" kern="1400" spc="230" dirty="0">
                <a:solidFill>
                  <a:schemeClr val="tx1"/>
                </a:solidFill>
                <a:latin typeface="HALDEN SOLID" pitchFamily="2" charset="0"/>
              </a:rPr>
              <a:t>تصميم قسم ال </a:t>
            </a:r>
            <a:r>
              <a:rPr lang="en-US" sz="3600" kern="1400" spc="230" dirty="0">
                <a:solidFill>
                  <a:schemeClr val="tx1"/>
                </a:solidFill>
                <a:latin typeface="HALDEN SOLID" pitchFamily="2" charset="0"/>
              </a:rPr>
              <a:t>LCS-EN</a:t>
            </a:r>
            <a:r>
              <a:rPr lang="ar-LB" sz="3600" kern="1400" spc="230" dirty="0">
                <a:solidFill>
                  <a:schemeClr val="tx1"/>
                </a:solidFill>
                <a:latin typeface="HALDEN SOLID" pitchFamily="2" charset="0"/>
              </a:rPr>
              <a:t> في الاستبيان</a:t>
            </a:r>
            <a:endParaRPr lang="en-US" sz="3600" kern="1400" spc="230" dirty="0">
              <a:solidFill>
                <a:schemeClr val="tx1"/>
              </a:solidFill>
              <a:latin typeface="HALDEN SOLID" pitchFamily="2"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lgn="r" rtl="1">
              <a:buFont typeface="Wingdings" panose="05000000000000000000" pitchFamily="2" charset="2"/>
              <a:buChar char="v"/>
            </a:pPr>
            <a:r>
              <a:rPr lang="ar-LB" sz="2200" spc="60" dirty="0">
                <a:latin typeface="Open Sans"/>
                <a:ea typeface="Open Sans"/>
                <a:cs typeface="Open Sans"/>
              </a:rPr>
              <a:t>عند تصميم الاستبيان الخاص بك، بما في ذلك وحدة </a:t>
            </a:r>
            <a:r>
              <a:rPr lang="en-US" sz="2200" spc="60" dirty="0">
                <a:latin typeface="Open Sans"/>
                <a:ea typeface="Open Sans"/>
                <a:cs typeface="Open Sans"/>
              </a:rPr>
              <a:t>LCS-EN، </a:t>
            </a:r>
            <a:r>
              <a:rPr lang="ar-LB" sz="2200" spc="60" dirty="0">
                <a:latin typeface="Open Sans"/>
                <a:ea typeface="Open Sans"/>
                <a:cs typeface="Open Sans"/>
              </a:rPr>
              <a:t>يرجى الرجوع إلى مصمم الاستبيان الخاص ببرنامج الأغذية العالمي </a:t>
            </a:r>
            <a:r>
              <a:rPr lang="en-US" sz="2200" spc="60" dirty="0">
                <a:latin typeface="Open Sans"/>
                <a:ea typeface="Open Sans"/>
                <a:cs typeface="Open Sans"/>
              </a:rPr>
              <a:t>Survey Designer</a:t>
            </a:r>
            <a:r>
              <a:rPr lang="ar-LB" sz="2200" spc="60" dirty="0">
                <a:latin typeface="Open Sans"/>
                <a:ea typeface="Open Sans"/>
                <a:cs typeface="Open Sans"/>
              </a:rPr>
              <a:t> لأنه يقدم وحدات جاهزة للاستعمال على شكل </a:t>
            </a:r>
            <a:r>
              <a:rPr lang="en-US" sz="2200" spc="60" dirty="0" err="1">
                <a:latin typeface="Open Sans"/>
                <a:ea typeface="Open Sans"/>
                <a:cs typeface="Open Sans"/>
              </a:rPr>
              <a:t>XLSform</a:t>
            </a:r>
            <a:r>
              <a:rPr lang="en-US" sz="2200" spc="60" dirty="0">
                <a:latin typeface="Open Sans"/>
                <a:ea typeface="Open Sans"/>
                <a:cs typeface="Open Sans"/>
              </a:rPr>
              <a:t> </a:t>
            </a:r>
            <a:r>
              <a:rPr lang="ar-LB" sz="2200" spc="60" dirty="0">
                <a:latin typeface="Open Sans"/>
                <a:ea typeface="Open Sans"/>
                <a:cs typeface="Open Sans"/>
              </a:rPr>
              <a:t> أو </a:t>
            </a:r>
            <a:r>
              <a:rPr lang="en-US" sz="2200" spc="60" dirty="0">
                <a:latin typeface="Open Sans"/>
                <a:ea typeface="Open Sans"/>
                <a:cs typeface="Open Sans"/>
              </a:rPr>
              <a:t>Word</a:t>
            </a:r>
            <a:r>
              <a:rPr lang="ar-LB" sz="2200" spc="60" dirty="0">
                <a:latin typeface="Open Sans"/>
                <a:ea typeface="Open Sans"/>
                <a:cs typeface="Open Sans"/>
              </a:rPr>
              <a:t>.</a:t>
            </a:r>
            <a:endParaRPr lang="en-US" sz="2200" spc="60" dirty="0">
              <a:latin typeface="Open Sans"/>
              <a:ea typeface="Open Sans"/>
              <a:cs typeface="Open Sans"/>
            </a:endParaRPr>
          </a:p>
          <a:p>
            <a:pPr algn="r" rtl="1">
              <a:buFont typeface="Wingdings" panose="05000000000000000000" pitchFamily="2" charset="2"/>
              <a:buChar char="v"/>
            </a:pPr>
            <a:endParaRPr lang="en-US" sz="2200" spc="60" dirty="0">
              <a:latin typeface="Open Sans"/>
              <a:ea typeface="Open Sans"/>
              <a:cs typeface="Open Sans"/>
            </a:endParaRPr>
          </a:p>
          <a:p>
            <a:pPr algn="r" rtl="1">
              <a:buFont typeface="Wingdings" panose="05000000000000000000" pitchFamily="2" charset="2"/>
              <a:buChar char="v"/>
            </a:pPr>
            <a:r>
              <a:rPr lang="ar-LB" sz="2200" spc="60" dirty="0">
                <a:latin typeface="Open Sans"/>
                <a:ea typeface="Open Sans"/>
                <a:cs typeface="Open Sans"/>
              </a:rPr>
              <a:t>يمكن اضافة استراتيجيات تأقلم اخرى، ولكن يجب أن تتواجد الاستراتيجيات الأساسية والأسئلة الرئيسية.</a:t>
            </a:r>
          </a:p>
          <a:p>
            <a:pPr algn="r" rtl="1">
              <a:buFont typeface="Wingdings" panose="05000000000000000000" pitchFamily="2" charset="2"/>
              <a:buChar char="v"/>
            </a:pPr>
            <a:endParaRPr lang="ar-LB" sz="2200" spc="60" dirty="0">
              <a:latin typeface="Open Sans"/>
              <a:ea typeface="Open Sans"/>
              <a:cs typeface="Open Sans"/>
            </a:endParaRPr>
          </a:p>
          <a:p>
            <a:pPr algn="r" rtl="1">
              <a:buFont typeface="Wingdings" panose="05000000000000000000" pitchFamily="2" charset="2"/>
              <a:buChar char="v"/>
            </a:pPr>
            <a:r>
              <a:rPr lang="ar-LB" sz="2200" spc="60" dirty="0">
                <a:latin typeface="Open Sans"/>
                <a:ea typeface="Open Sans"/>
                <a:cs typeface="Open Sans"/>
              </a:rPr>
              <a:t>إذا اعتمدت على أدوات جمع البيانات والمنصات التي لا تدعم </a:t>
            </a:r>
            <a:r>
              <a:rPr lang="en-US" sz="2200" spc="60" dirty="0" err="1">
                <a:latin typeface="Open Sans"/>
                <a:ea typeface="Open Sans"/>
                <a:cs typeface="Open Sans"/>
              </a:rPr>
              <a:t>XLSforms</a:t>
            </a:r>
            <a:r>
              <a:rPr lang="en-US" sz="2200" spc="60" dirty="0">
                <a:latin typeface="Open Sans"/>
                <a:ea typeface="Open Sans"/>
                <a:cs typeface="Open Sans"/>
              </a:rPr>
              <a:t>، </a:t>
            </a:r>
            <a:r>
              <a:rPr lang="ar-LB" sz="2200" spc="60" dirty="0">
                <a:latin typeface="Open Sans"/>
                <a:ea typeface="Open Sans"/>
                <a:cs typeface="Open Sans"/>
              </a:rPr>
              <a:t>يجب عليك تكرار نسخ هذه الوحدة من </a:t>
            </a:r>
            <a:r>
              <a:rPr lang="en-US" sz="2200" spc="60" dirty="0">
                <a:latin typeface="Open Sans"/>
                <a:ea typeface="Open Sans"/>
                <a:cs typeface="Open Sans"/>
              </a:rPr>
              <a:t>Survey Designer</a:t>
            </a:r>
            <a:r>
              <a:rPr lang="ar-LB" sz="2200" spc="60" dirty="0">
                <a:latin typeface="Open Sans"/>
                <a:ea typeface="Open Sans"/>
                <a:cs typeface="Open Sans"/>
              </a:rPr>
              <a:t> الى المنصة التي تستعملها بشكل صحيح.</a:t>
            </a:r>
            <a:endParaRPr lang="en-US" sz="2200" spc="60" dirty="0">
              <a:latin typeface="Open Sans"/>
              <a:ea typeface="Open Sans"/>
              <a:cs typeface="Open Sans"/>
            </a:endParaRPr>
          </a:p>
        </p:txBody>
      </p:sp>
    </p:spTree>
    <p:extLst>
      <p:ext uri="{BB962C8B-B14F-4D97-AF65-F5344CB8AC3E}">
        <p14:creationId xmlns:p14="http://schemas.microsoft.com/office/powerpoint/2010/main" val="42546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20316" y="294789"/>
            <a:ext cx="11648867" cy="662558"/>
          </a:xfrm>
        </p:spPr>
        <p:txBody>
          <a:bodyPr anchor="t" anchorCtr="0"/>
          <a:lstStyle/>
          <a:p>
            <a:pPr algn="r" rtl="1"/>
            <a:r>
              <a:rPr lang="ar-LB" sz="3600" spc="60" dirty="0">
                <a:latin typeface="Open Sans"/>
                <a:ea typeface="Open Sans"/>
                <a:cs typeface="Open Sans"/>
              </a:rPr>
              <a:t>مصمم الاستبيان الخاص ببرنامج الأغذية العالمي </a:t>
            </a:r>
            <a:r>
              <a:rPr lang="en-US" sz="3600" spc="60" dirty="0">
                <a:latin typeface="Open Sans"/>
                <a:ea typeface="Open Sans"/>
                <a:cs typeface="Open Sans"/>
              </a:rPr>
              <a:t>Survey Designer</a:t>
            </a:r>
            <a:endParaRPr lang="en-GB" sz="3600" b="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7129780E-FD5B-4550-664F-D7732B645BED}"/>
              </a:ext>
            </a:extLst>
          </p:cNvPr>
          <p:cNvSpPr txBox="1"/>
          <p:nvPr/>
        </p:nvSpPr>
        <p:spPr>
          <a:xfrm>
            <a:off x="2786878" y="5882626"/>
            <a:ext cx="3157871" cy="369332"/>
          </a:xfrm>
          <a:prstGeom prst="rect">
            <a:avLst/>
          </a:prstGeom>
          <a:noFill/>
        </p:spPr>
        <p:txBody>
          <a:bodyPr wrap="square">
            <a:spAutoFit/>
          </a:bodyPr>
          <a:lstStyle/>
          <a:p>
            <a:pPr algn="ctr"/>
            <a:r>
              <a:rPr lang="en-GB" b="1"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(Survey Designer)</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2031325"/>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LB" sz="1400" b="1" spc="60" dirty="0">
                <a:latin typeface="Open Sans"/>
                <a:ea typeface="Open Sans"/>
                <a:cs typeface="Open Sans"/>
              </a:rPr>
              <a:t>هناك خطوتين:</a:t>
            </a:r>
          </a:p>
          <a:p>
            <a:pPr algn="r" rtl="1"/>
            <a:r>
              <a:rPr lang="ar-LB" sz="1400" spc="60" dirty="0">
                <a:latin typeface="Open Sans"/>
                <a:ea typeface="Open Sans"/>
                <a:cs typeface="Open Sans"/>
              </a:rPr>
              <a:t>الخطوة الأولى: اختر الوحدة الصحيحة لـ </a:t>
            </a:r>
            <a:r>
              <a:rPr lang="en-US" sz="1400" spc="60" dirty="0">
                <a:latin typeface="Open Sans"/>
                <a:ea typeface="Open Sans"/>
                <a:cs typeface="Open Sans"/>
              </a:rPr>
              <a:t>LCS</a:t>
            </a:r>
          </a:p>
          <a:p>
            <a:pPr algn="r" rtl="1"/>
            <a:endParaRPr lang="en-US" sz="1400" spc="60" dirty="0">
              <a:latin typeface="Open Sans"/>
              <a:ea typeface="Open Sans"/>
              <a:cs typeface="Open Sans"/>
            </a:endParaRPr>
          </a:p>
          <a:p>
            <a:pPr algn="r" rtl="1"/>
            <a:r>
              <a:rPr lang="ar-LB" sz="1400" spc="60" dirty="0">
                <a:latin typeface="Open Sans"/>
                <a:ea typeface="Open Sans"/>
                <a:cs typeface="Open Sans"/>
              </a:rPr>
              <a:t>الخطوة الثانية: اختر الاستراتيجيات المناسبة والملائمة لسياقك في كل مستوى من مستويات الخطورة</a:t>
            </a:r>
          </a:p>
          <a:p>
            <a:pPr algn="r" rtl="1"/>
            <a:endParaRPr lang="ar-LB" sz="1400" spc="60" dirty="0">
              <a:latin typeface="Open Sans"/>
              <a:ea typeface="Open Sans"/>
              <a:cs typeface="Open Sans"/>
            </a:endParaRPr>
          </a:p>
          <a:p>
            <a:pPr algn="r" rtl="1"/>
            <a:r>
              <a:rPr lang="ar-LB" sz="1400" b="1" spc="60" dirty="0">
                <a:latin typeface="Open Sans"/>
                <a:ea typeface="Open Sans"/>
                <a:cs typeface="Open Sans"/>
              </a:rPr>
              <a:t>مهم</a:t>
            </a:r>
            <a:r>
              <a:rPr lang="ar-LB" sz="1400" spc="60" dirty="0">
                <a:latin typeface="Open Sans"/>
                <a:ea typeface="Open Sans"/>
                <a:cs typeface="Open Sans"/>
              </a:rPr>
              <a:t>: تأكد من تضمين الحد الأدنى الإلزامي من الاستراتيجيات: </a:t>
            </a:r>
            <a:r>
              <a:rPr lang="ar-LB" sz="1400" spc="60" dirty="0">
                <a:solidFill>
                  <a:srgbClr val="FFFFFF"/>
                </a:solidFill>
                <a:highlight>
                  <a:srgbClr val="982B56"/>
                </a:highlight>
                <a:latin typeface="Open Sans"/>
                <a:ea typeface="Open Sans"/>
                <a:cs typeface="Open Sans"/>
              </a:rPr>
              <a:t>4 استراتيجيات للتوتر</a:t>
            </a:r>
            <a:r>
              <a:rPr lang="ar-LB" sz="1400" spc="60" dirty="0">
                <a:latin typeface="Open Sans"/>
                <a:ea typeface="Open Sans"/>
                <a:cs typeface="Open Sans"/>
              </a:rPr>
              <a:t>، و </a:t>
            </a:r>
            <a:r>
              <a:rPr lang="ar-LB" sz="1400" spc="60" dirty="0">
                <a:solidFill>
                  <a:srgbClr val="FFFFFF"/>
                </a:solidFill>
                <a:highlight>
                  <a:srgbClr val="982B56"/>
                </a:highlight>
                <a:latin typeface="Open Sans"/>
                <a:ea typeface="Open Sans"/>
                <a:cs typeface="Open Sans"/>
              </a:rPr>
              <a:t>3 استراتيجيات للأزمة</a:t>
            </a:r>
            <a:r>
              <a:rPr lang="ar-LB" sz="1400" spc="60" dirty="0">
                <a:latin typeface="Open Sans"/>
                <a:ea typeface="Open Sans"/>
                <a:cs typeface="Open Sans"/>
              </a:rPr>
              <a:t>، و </a:t>
            </a:r>
            <a:r>
              <a:rPr lang="ar-LB" sz="1400" spc="60" dirty="0">
                <a:solidFill>
                  <a:srgbClr val="FFFFFF"/>
                </a:solidFill>
                <a:highlight>
                  <a:srgbClr val="982B56"/>
                </a:highlight>
                <a:latin typeface="Open Sans"/>
                <a:ea typeface="Open Sans"/>
                <a:cs typeface="Open Sans"/>
              </a:rPr>
              <a:t>3 استراتيجيات للطوارئ</a:t>
            </a:r>
          </a:p>
          <a:p>
            <a:pPr algn="r" rtl="1"/>
            <a:endParaRPr lang="en-US" sz="1400" spc="60" dirty="0">
              <a:latin typeface="Open Sans" charset="0"/>
              <a:ea typeface="Open Sans" charset="0"/>
              <a:cs typeface="Open Sans" charset="0"/>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6964329" y="3545787"/>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327712" y="4810020"/>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3566279" y="3211495"/>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LB" sz="40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المقدمة</a:t>
            </a:r>
            <a:endParaRPr lang="en-GB" sz="4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204537" y="388544"/>
            <a:ext cx="11552615" cy="662558"/>
          </a:xfrm>
        </p:spPr>
        <p:txBody>
          <a:bodyPr anchor="t" anchorCtr="0"/>
          <a:lstStyle/>
          <a:p>
            <a:pPr algn="r" rtl="1"/>
            <a:r>
              <a:rPr lang="ar-LB" sz="3600" spc="60" dirty="0">
                <a:latin typeface="Open Sans"/>
                <a:ea typeface="Open Sans"/>
                <a:cs typeface="Open Sans"/>
              </a:rPr>
              <a:t>مصمم الاستبيان الخاص ببرنامج الأغذية العالمي </a:t>
            </a:r>
            <a:r>
              <a:rPr lang="en-US" sz="3600" spc="60" dirty="0">
                <a:latin typeface="Open Sans"/>
                <a:ea typeface="Open Sans"/>
                <a:cs typeface="Open Sans"/>
              </a:rPr>
              <a:t>Survey Designer</a:t>
            </a:r>
            <a:endParaRPr lang="en-GB" sz="3600" b="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649A4464-81EA-E517-A9B8-6846BD59B40B}"/>
              </a:ext>
            </a:extLst>
          </p:cNvPr>
          <p:cNvSpPr txBox="1"/>
          <p:nvPr/>
        </p:nvSpPr>
        <p:spPr>
          <a:xfrm>
            <a:off x="1525274" y="4695554"/>
            <a:ext cx="9052520" cy="523220"/>
          </a:xfrm>
          <a:prstGeom prst="rect">
            <a:avLst/>
          </a:prstGeom>
          <a:noFill/>
          <a:ln w="57150">
            <a:solidFill>
              <a:schemeClr val="bg1">
                <a:lumMod val="50000"/>
              </a:schemeClr>
            </a:solidFill>
          </a:ln>
        </p:spPr>
        <p:txBody>
          <a:bodyPr wrap="square" lIns="91440" tIns="45720" rIns="91440" bIns="45720" rtlCol="0" anchor="t">
            <a:spAutoFit/>
          </a:bodyPr>
          <a:lstStyle/>
          <a:p>
            <a:pPr algn="r" rtl="1"/>
            <a:r>
              <a:rPr lang="ar-LB" sz="1400" spc="60" dirty="0">
                <a:latin typeface="Open Sans"/>
                <a:ea typeface="Open Sans"/>
                <a:cs typeface="Open Sans"/>
              </a:rPr>
              <a:t>بعد اختيار الحد الأدنى من 4 استراتيجيات للتوتر، و 3 استراتيجيات للأزمة، و 3 استراتيجيات للطوارئ، ذات الصلة بسياقك، وإضافة اللغة(اللغات) المحلية، يمكنك المضي قدمًا إلى الخطوة النهائية في مصمم الاستبيان حيث يمكنك إنشاء </a:t>
            </a:r>
            <a:r>
              <a:rPr lang="en-US" sz="1400" spc="60" dirty="0" err="1">
                <a:latin typeface="Open Sans"/>
                <a:ea typeface="Open Sans"/>
                <a:cs typeface="Open Sans"/>
              </a:rPr>
              <a:t>XLSForm</a:t>
            </a:r>
            <a:endParaRPr lang="en-US" sz="1400" spc="60" dirty="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3"/>
          <a:stretch>
            <a:fillRect/>
          </a:stretch>
        </p:blipFill>
        <p:spPr>
          <a:xfrm>
            <a:off x="1470042" y="1265595"/>
            <a:ext cx="9251916" cy="3279337"/>
          </a:xfrm>
          <a:prstGeom prst="rect">
            <a:avLst/>
          </a:prstGeom>
        </p:spPr>
      </p:pic>
      <p:sp>
        <p:nvSpPr>
          <p:cNvPr id="3" name="TextBox 2">
            <a:extLst>
              <a:ext uri="{FF2B5EF4-FFF2-40B4-BE49-F238E27FC236}">
                <a16:creationId xmlns:a16="http://schemas.microsoft.com/office/drawing/2014/main" id="{120B0329-F822-B401-38BF-00AAE71E267E}"/>
              </a:ext>
            </a:extLst>
          </p:cNvPr>
          <p:cNvSpPr txBox="1"/>
          <p:nvPr/>
        </p:nvSpPr>
        <p:spPr>
          <a:xfrm>
            <a:off x="2133600" y="6439519"/>
            <a:ext cx="10058400" cy="646331"/>
          </a:xfrm>
          <a:prstGeom prst="rect">
            <a:avLst/>
          </a:prstGeom>
          <a:noFill/>
        </p:spPr>
        <p:txBody>
          <a:bodyPr wrap="square" lIns="91440" tIns="45720" rIns="91440" bIns="45720" anchor="t">
            <a:spAutoFit/>
          </a:bodyPr>
          <a:lstStyle/>
          <a:p>
            <a:pPr algn="r" rtl="1"/>
            <a:r>
              <a:rPr lang="ar-LB" dirty="0">
                <a:solidFill>
                  <a:schemeClr val="tx1">
                    <a:lumMod val="75000"/>
                  </a:schemeClr>
                </a:solidFill>
                <a:latin typeface="Open Sans"/>
                <a:ea typeface="Open Sans"/>
                <a:cs typeface="Open Sans"/>
              </a:rPr>
              <a:t>يمكتك ايجاد أحدث استراتيجيات التأقلم مع سبل العيش لتلبية الاحتياجات الاساسية على شكل </a:t>
            </a:r>
            <a:r>
              <a:rPr lang="en-US" dirty="0" err="1">
                <a:solidFill>
                  <a:schemeClr val="tx1">
                    <a:lumMod val="75000"/>
                  </a:schemeClr>
                </a:solidFill>
                <a:latin typeface="Open Sans"/>
                <a:ea typeface="Open Sans"/>
                <a:cs typeface="Open Sans"/>
              </a:rPr>
              <a:t>XLSform</a:t>
            </a:r>
            <a:r>
              <a:rPr lang="ar-LB" dirty="0">
                <a:solidFill>
                  <a:schemeClr val="tx1">
                    <a:lumMod val="75000"/>
                  </a:schemeClr>
                </a:solidFill>
                <a:latin typeface="Open Sans"/>
                <a:ea typeface="Open Sans"/>
                <a:cs typeface="Open Sans"/>
              </a:rPr>
              <a:t> على </a:t>
            </a:r>
            <a:r>
              <a:rPr lang="en-US" sz="18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8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r" rtl="1"/>
            <a:endParaRPr lang="en-US"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96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772195" y="311011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جعل وحدة ال </a:t>
            </a:r>
            <a:r>
              <a:rPr lang="en-US"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LCS</a:t>
            </a:r>
            <a:r>
              <a:rPr lang="ar-LB"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 متناسبة</a:t>
            </a:r>
            <a:r>
              <a:rPr lang="en-US"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 </a:t>
            </a:r>
            <a:r>
              <a:rPr lang="ar-LB" sz="3400" dirty="0">
                <a:solidFill>
                  <a:srgbClr val="FFFFFE"/>
                </a:solidFill>
                <a:latin typeface="Open Sans Extrabold" panose="020B0606030504020204" pitchFamily="34" charset="0"/>
                <a:ea typeface="Open Sans Extrabold" panose="020B0606030504020204" pitchFamily="34" charset="0"/>
                <a:cs typeface="Open Sans" panose="020B0606030504020204" pitchFamily="34" charset="0"/>
              </a:rPr>
              <a:t> مع السياق المحلي</a:t>
            </a:r>
            <a:endParaRPr lang="en-GB" sz="2900" dirty="0">
              <a:solidFill>
                <a:srgbClr val="FFFFFE"/>
              </a:solidFill>
              <a:latin typeface="HALDEN SOLID"/>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24938" y="395601"/>
            <a:ext cx="10542124" cy="1152000"/>
          </a:xfrm>
        </p:spPr>
        <p:txBody>
          <a:bodyPr/>
          <a:lstStyle/>
          <a:p>
            <a:pPr algn="r" rtl="1"/>
            <a:r>
              <a:rPr lang="ar-LB" sz="3600" kern="1400" spc="230" dirty="0">
                <a:solidFill>
                  <a:schemeClr val="tx1"/>
                </a:solidFill>
                <a:latin typeface="HALDEN SOLID" pitchFamily="2" charset="0"/>
              </a:rPr>
              <a:t>تطوير استراتيجيات جديدة</a:t>
            </a:r>
            <a:endParaRPr lang="en-GB" sz="3600" kern="1400" spc="230" dirty="0">
              <a:solidFill>
                <a:schemeClr val="tx1"/>
              </a:solidFill>
              <a:latin typeface="HALDEN SOLID" pitchFamily="2" charset="0"/>
            </a:endParaRPr>
          </a:p>
        </p:txBody>
      </p:sp>
      <p:graphicFrame>
        <p:nvGraphicFramePr>
          <p:cNvPr id="2" name="Table 1">
            <a:extLst>
              <a:ext uri="{FF2B5EF4-FFF2-40B4-BE49-F238E27FC236}">
                <a16:creationId xmlns:a16="http://schemas.microsoft.com/office/drawing/2014/main" id="{41B60556-6066-C3FC-30F2-2E753F370C4C}"/>
              </a:ext>
            </a:extLst>
          </p:cNvPr>
          <p:cNvGraphicFramePr>
            <a:graphicFrameLocks noGrp="1"/>
          </p:cNvGraphicFramePr>
          <p:nvPr>
            <p:extLst>
              <p:ext uri="{D42A27DB-BD31-4B8C-83A1-F6EECF244321}">
                <p14:modId xmlns:p14="http://schemas.microsoft.com/office/powerpoint/2010/main" val="4218207378"/>
              </p:ext>
            </p:extLst>
          </p:nvPr>
        </p:nvGraphicFramePr>
        <p:xfrm>
          <a:off x="1928192" y="1547601"/>
          <a:ext cx="8587408" cy="4230391"/>
        </p:xfrm>
        <a:graphic>
          <a:graphicData uri="http://schemas.openxmlformats.org/drawingml/2006/table">
            <a:tbl>
              <a:tblPr firstRow="1" firstCol="1" bandRow="1">
                <a:tableStyleId>{D7AC3CCA-C797-4891-BE02-D94E43425B78}</a:tableStyleId>
              </a:tblPr>
              <a:tblGrid>
                <a:gridCol w="4542024">
                  <a:extLst>
                    <a:ext uri="{9D8B030D-6E8A-4147-A177-3AD203B41FA5}">
                      <a16:colId xmlns:a16="http://schemas.microsoft.com/office/drawing/2014/main" val="2447660265"/>
                    </a:ext>
                  </a:extLst>
                </a:gridCol>
                <a:gridCol w="4045384">
                  <a:extLst>
                    <a:ext uri="{9D8B030D-6E8A-4147-A177-3AD203B41FA5}">
                      <a16:colId xmlns:a16="http://schemas.microsoft.com/office/drawing/2014/main" val="3774325555"/>
                    </a:ext>
                  </a:extLst>
                </a:gridCol>
              </a:tblGrid>
              <a:tr h="1328268">
                <a:tc gridSpan="2">
                  <a:txBody>
                    <a:bodyPr/>
                    <a:lstStyle/>
                    <a:p>
                      <a:pPr marL="91440" marR="477520" algn="r" rtl="1">
                        <a:lnSpc>
                          <a:spcPct val="115000"/>
                        </a:lnSpc>
                        <a:spcBef>
                          <a:spcPts val="355"/>
                        </a:spcBef>
                        <a:spcAft>
                          <a:spcPts val="600"/>
                        </a:spcAft>
                      </a:pPr>
                      <a:r>
                        <a:rPr lang="ar-LB" sz="160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المربع 1: المبادئ لإدخال استراتيجيات التأقلم مع سبل العيش في الاستبيان</a:t>
                      </a:r>
                    </a:p>
                    <a:p>
                      <a:pPr marL="91440" marR="477520" algn="r" rtl="1">
                        <a:lnSpc>
                          <a:spcPct val="115000"/>
                        </a:lnSpc>
                        <a:spcBef>
                          <a:spcPts val="355"/>
                        </a:spcBef>
                        <a:spcAft>
                          <a:spcPts val="600"/>
                        </a:spcAft>
                      </a:pPr>
                      <a:r>
                        <a:rPr lang="ar-LB" sz="160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على الرغم من وجود العديد من أنواع استراتيجيات التأقلم، إلا أن أنواع معينة من الاستراتيجيات الاستبقائية تعتبر جزءًا من استبيان التأقلم مع سبل العيش. اطرح الأسئلة التالية حول كل سلوك محدد:</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tc hMerge="1">
                  <a:txBody>
                    <a:bodyPr/>
                    <a:lstStyle/>
                    <a:p>
                      <a:endParaRPr lang="fr-FR"/>
                    </a:p>
                  </a:txBody>
                  <a:tcPr/>
                </a:tc>
                <a:extLst>
                  <a:ext uri="{0D108BD9-81ED-4DB2-BD59-A6C34878D82A}">
                    <a16:rowId xmlns:a16="http://schemas.microsoft.com/office/drawing/2014/main" val="1024593961"/>
                  </a:ext>
                </a:extLst>
              </a:tr>
              <a:tr h="222235">
                <a:tc>
                  <a:txBody>
                    <a:bodyPr/>
                    <a:lstStyle/>
                    <a:p>
                      <a:pPr marR="167640" algn="ctr" rtl="1">
                        <a:lnSpc>
                          <a:spcPct val="115000"/>
                        </a:lnSpc>
                        <a:spcAft>
                          <a:spcPts val="600"/>
                        </a:spcAft>
                      </a:pPr>
                      <a:r>
                        <a:rPr lang="ar-LB" sz="1600" b="1" kern="600"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لا</a:t>
                      </a:r>
                      <a:r>
                        <a:rPr lang="ar-LB"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تُعتبر استراتيجية تأقلم مع سبل العيش </a:t>
                      </a:r>
                      <a:r>
                        <a:rPr lang="en-US"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tc>
                  <a:txBody>
                    <a:bodyPr/>
                    <a:lstStyle/>
                    <a:p>
                      <a:pPr marR="167640" algn="ctr" rtl="1">
                        <a:lnSpc>
                          <a:spcPct val="115000"/>
                        </a:lnSpc>
                        <a:spcAft>
                          <a:spcPts val="600"/>
                        </a:spcAft>
                      </a:pPr>
                      <a:r>
                        <a:rPr lang="ar-LB"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تُعتبر استراتيجية تأقلم مع سبل العيش </a:t>
                      </a:r>
                      <a:r>
                        <a:rPr lang="en-US" sz="16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6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extLst>
                  <a:ext uri="{0D108BD9-81ED-4DB2-BD59-A6C34878D82A}">
                    <a16:rowId xmlns:a16="http://schemas.microsoft.com/office/drawing/2014/main" val="721283918"/>
                  </a:ext>
                </a:extLst>
              </a:tr>
              <a:tr h="796037">
                <a:tc>
                  <a:txBody>
                    <a:bodyPr/>
                    <a:lstStyle/>
                    <a:p>
                      <a:pPr marR="539750" algn="r" rtl="1">
                        <a:lnSpc>
                          <a:spcPct val="115000"/>
                        </a:lnSpc>
                        <a:spcBef>
                          <a:spcPts val="595"/>
                        </a:spcBef>
                        <a:spcAft>
                          <a:spcPts val="600"/>
                        </a:spcAft>
                        <a:tabLst>
                          <a:tab pos="178435" algn="l"/>
                        </a:tabLst>
                      </a:pPr>
                      <a:r>
                        <a:rPr lang="ar-LB" sz="1600" b="0" kern="600" dirty="0">
                          <a:effectLst/>
                          <a:latin typeface="Open Sans" panose="020B0606030504020204" pitchFamily="34" charset="0"/>
                          <a:ea typeface="Open Sans" panose="020B0606030504020204" pitchFamily="34" charset="0"/>
                          <a:cs typeface="Open Sans" panose="020B0606030504020204" pitchFamily="34" charset="0"/>
                        </a:rPr>
                        <a:t>... أم هي موجهة نحو بناء المرونة (قبل الحدوث)؟</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L="0" marR="539750" algn="r" defTabSz="914400" rtl="1" eaLnBrk="1" latinLnBrk="0" hangingPunct="1">
                        <a:lnSpc>
                          <a:spcPct val="115000"/>
                        </a:lnSpc>
                        <a:spcBef>
                          <a:spcPts val="595"/>
                        </a:spcBef>
                        <a:spcAft>
                          <a:spcPts val="600"/>
                        </a:spcAft>
                        <a:tabLst>
                          <a:tab pos="178435" algn="l"/>
                        </a:tabLst>
                      </a:pPr>
                      <a:r>
                        <a:rPr lang="ar-LB" sz="1600" b="0" kern="600" dirty="0">
                          <a:solidFill>
                            <a:schemeClr val="dk1"/>
                          </a:solidFill>
                          <a:effectLst/>
                          <a:latin typeface="Open Sans" panose="020B0606030504020204" pitchFamily="34" charset="0"/>
                          <a:ea typeface="Open Sans" panose="020B0606030504020204" pitchFamily="34" charset="0"/>
                          <a:cs typeface="Arial" panose="020B0604020202020204" pitchFamily="34" charset="0"/>
                        </a:rPr>
                        <a:t>هل تُستخدم هذه الاستراتيجية للتأقلم مع صدمة قائمة (بعد الحدوث)؟</a:t>
                      </a:r>
                      <a:endParaRPr lang="en-US" sz="1600" b="0" kern="6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solidFill>
                      <a:schemeClr val="accent1">
                        <a:lumMod val="20000"/>
                        <a:lumOff val="80000"/>
                      </a:schemeClr>
                    </a:solidFill>
                  </a:tcPr>
                </a:tc>
                <a:extLst>
                  <a:ext uri="{0D108BD9-81ED-4DB2-BD59-A6C34878D82A}">
                    <a16:rowId xmlns:a16="http://schemas.microsoft.com/office/drawing/2014/main" val="1109195470"/>
                  </a:ext>
                </a:extLst>
              </a:tr>
              <a:tr h="1113760">
                <a:tc>
                  <a:txBody>
                    <a:bodyPr/>
                    <a:lstStyle/>
                    <a:p>
                      <a:pPr marR="539750" algn="r" rtl="1">
                        <a:lnSpc>
                          <a:spcPct val="115000"/>
                        </a:lnSpc>
                        <a:spcBef>
                          <a:spcPts val="595"/>
                        </a:spcBef>
                        <a:spcAft>
                          <a:spcPts val="600"/>
                        </a:spcAft>
                        <a:tabLst>
                          <a:tab pos="178435" algn="l"/>
                        </a:tabLst>
                      </a:pPr>
                      <a:r>
                        <a:rPr lang="ar-LB" sz="1600" b="0" kern="600" dirty="0">
                          <a:effectLst/>
                          <a:latin typeface="Open Sans" panose="020B0606030504020204" pitchFamily="34" charset="0"/>
                          <a:ea typeface="Open Sans" panose="020B0606030504020204" pitchFamily="34" charset="0"/>
                          <a:cs typeface="Open Sans" panose="020B0606030504020204" pitchFamily="34" charset="0"/>
                        </a:rPr>
                        <a:t>... أم هي استراتيجية لتغيير سلوكيات استهلاك الطعام على المدى القصير؟</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L="0" marR="539750" algn="r" defTabSz="914400" rtl="1" eaLnBrk="1" latinLnBrk="0" hangingPunct="1">
                        <a:lnSpc>
                          <a:spcPct val="115000"/>
                        </a:lnSpc>
                        <a:spcBef>
                          <a:spcPts val="595"/>
                        </a:spcBef>
                        <a:spcAft>
                          <a:spcPts val="600"/>
                        </a:spcAft>
                        <a:tabLst>
                          <a:tab pos="178435" algn="l"/>
                        </a:tabLst>
                      </a:pPr>
                      <a:r>
                        <a:rPr lang="ar-LB" sz="1600" b="0" kern="600">
                          <a:solidFill>
                            <a:schemeClr val="dk1"/>
                          </a:solidFill>
                          <a:effectLst/>
                          <a:latin typeface="Open Sans" panose="020B0606030504020204" pitchFamily="34" charset="0"/>
                          <a:ea typeface="Open Sans" panose="020B0606030504020204" pitchFamily="34" charset="0"/>
                          <a:cs typeface="Arial" panose="020B0604020202020204" pitchFamily="34" charset="0"/>
                        </a:rPr>
                        <a:t>هل تؤثر هذه الاستراتيجية على الأسر على المدى المتوسط ​​أو الطويل من حيث سبل العيش، أو رأس المال البشري، أو الكرامة؟</a:t>
                      </a:r>
                      <a:endParaRPr lang="en-US" sz="1600" b="0" kern="60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solidFill>
                      <a:schemeClr val="accent1">
                        <a:lumMod val="20000"/>
                        <a:lumOff val="80000"/>
                      </a:schemeClr>
                    </a:solidFill>
                  </a:tcPr>
                </a:tc>
                <a:extLst>
                  <a:ext uri="{0D108BD9-81ED-4DB2-BD59-A6C34878D82A}">
                    <a16:rowId xmlns:a16="http://schemas.microsoft.com/office/drawing/2014/main" val="825838438"/>
                  </a:ext>
                </a:extLst>
              </a:tr>
              <a:tr h="729499">
                <a:tc>
                  <a:txBody>
                    <a:bodyPr/>
                    <a:lstStyle/>
                    <a:p>
                      <a:pPr marR="167640" algn="r" rtl="1">
                        <a:lnSpc>
                          <a:spcPct val="115000"/>
                        </a:lnSpc>
                        <a:spcAft>
                          <a:spcPts val="600"/>
                        </a:spcAft>
                      </a:pPr>
                      <a:r>
                        <a:rPr lang="ar-LB" sz="1600" b="0" kern="600" dirty="0">
                          <a:effectLst/>
                          <a:latin typeface="Open Sans" panose="020B0606030504020204" pitchFamily="34" charset="0"/>
                          <a:ea typeface="Open Sans" panose="020B0606030504020204" pitchFamily="34" charset="0"/>
                          <a:cs typeface="Open Sans" panose="020B0606030504020204" pitchFamily="34" charset="0"/>
                        </a:rPr>
                        <a:t>... أم أنها جزء من الثقافة المعتادة في المجتمع؟</a:t>
                      </a:r>
                      <a:endParaRPr lang="fr-FR" sz="16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L="0" marR="539750" algn="r" defTabSz="914400" rtl="1" eaLnBrk="1" latinLnBrk="0" hangingPunct="1">
                        <a:lnSpc>
                          <a:spcPct val="115000"/>
                        </a:lnSpc>
                        <a:spcBef>
                          <a:spcPts val="595"/>
                        </a:spcBef>
                        <a:spcAft>
                          <a:spcPts val="600"/>
                        </a:spcAft>
                        <a:tabLst>
                          <a:tab pos="178435" algn="l"/>
                        </a:tabLst>
                      </a:pPr>
                      <a:r>
                        <a:rPr lang="ar-LB" sz="1600" b="0" kern="600" dirty="0">
                          <a:solidFill>
                            <a:schemeClr val="dk1"/>
                          </a:solidFill>
                          <a:effectLst/>
                          <a:latin typeface="Open Sans" panose="020B0606030504020204" pitchFamily="34" charset="0"/>
                          <a:ea typeface="Open Sans" panose="020B0606030504020204" pitchFamily="34" charset="0"/>
                          <a:cs typeface="Arial" panose="020B0604020202020204" pitchFamily="34" charset="0"/>
                        </a:rPr>
                        <a:t>هل تم اعتماد هذه الاستراتيجية للتأقلم مع الصدمات؟</a:t>
                      </a:r>
                      <a:endParaRPr lang="en-US" sz="1600" b="0" kern="6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9525" marB="0">
                    <a:solidFill>
                      <a:schemeClr val="accent1">
                        <a:lumMod val="20000"/>
                        <a:lumOff val="80000"/>
                      </a:schemeClr>
                    </a:solidFill>
                  </a:tcPr>
                </a:tc>
                <a:extLst>
                  <a:ext uri="{0D108BD9-81ED-4DB2-BD59-A6C34878D82A}">
                    <a16:rowId xmlns:a16="http://schemas.microsoft.com/office/drawing/2014/main" val="4068116748"/>
                  </a:ext>
                </a:extLst>
              </a:tr>
            </a:tbl>
          </a:graphicData>
        </a:graphic>
      </p:graphicFrame>
    </p:spTree>
    <p:extLst>
      <p:ext uri="{BB962C8B-B14F-4D97-AF65-F5344CB8AC3E}">
        <p14:creationId xmlns:p14="http://schemas.microsoft.com/office/powerpoint/2010/main" val="40274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pPr algn="r"/>
            <a:r>
              <a:rPr lang="ar-LB" sz="3600" kern="1400" spc="230" dirty="0">
                <a:solidFill>
                  <a:schemeClr val="tx1"/>
                </a:solidFill>
                <a:latin typeface="HALDEN SOLID"/>
                <a:ea typeface="Open Sans Extrabold"/>
                <a:cs typeface="Open Sans Extrabold"/>
              </a:rPr>
              <a:t>الخطوة 1: المراجعة المكتبية</a:t>
            </a:r>
            <a:endParaRPr lang="en-US" sz="3600" kern="1400" spc="230" dirty="0">
              <a:solidFill>
                <a:schemeClr val="tx1"/>
              </a:solidFill>
              <a:latin typeface="HALDEN SOLID" pitchFamily="2"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412854" y="1352497"/>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586762" y="1656836"/>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04147" y="1352497"/>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1021532" y="1656836"/>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1238917" y="1903205"/>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787412" y="4891140"/>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1164401" y="494499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410423" y="494499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351182" y="5292364"/>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343104" y="5160920"/>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718746" y="5107065"/>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1095735" y="5160920"/>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518729" y="3011312"/>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718746" y="3684859"/>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718746" y="3857051"/>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992260" y="372878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992260" y="390097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992260" y="3384396"/>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992260" y="3556589"/>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701067" y="3322794"/>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701067" y="3494987"/>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1789625" y="1368182"/>
            <a:ext cx="2219479" cy="1169551"/>
          </a:xfrm>
          <a:prstGeom prst="rect">
            <a:avLst/>
          </a:prstGeom>
          <a:noFill/>
        </p:spPr>
        <p:txBody>
          <a:bodyPr wrap="square" rtlCol="1">
            <a:spAutoFit/>
          </a:bodyPr>
          <a:lstStyle/>
          <a:p>
            <a:pPr algn="ctr" rtl="1"/>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تحليل البيانات الحالية للاستراتيجيات المتبعة للتأقلم مع سبل العيش من الأنشطة الأخيرة لجمع البيانات، وإزالة الاستراتيجيات غير المنطقية.</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1789624" y="3095319"/>
            <a:ext cx="2219479" cy="738664"/>
          </a:xfrm>
          <a:prstGeom prst="rect">
            <a:avLst/>
          </a:prstGeom>
          <a:noFill/>
        </p:spPr>
        <p:txBody>
          <a:bodyPr wrap="square" rtlCol="1">
            <a:spAutoFit/>
          </a:bodyPr>
          <a:lstStyle/>
          <a:p>
            <a:pPr algn="ctr" rtl="1"/>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مراجعة مصادر البيانات الثانوية والمعلومات التوضيحية حول كيفية تأقلم الأشخاص.</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1977621" y="4815310"/>
            <a:ext cx="2031482" cy="738664"/>
          </a:xfrm>
          <a:prstGeom prst="rect">
            <a:avLst/>
          </a:prstGeom>
          <a:noFill/>
        </p:spPr>
        <p:txBody>
          <a:bodyPr wrap="square" rtlCol="1">
            <a:spAutoFit/>
          </a:bodyPr>
          <a:lstStyle/>
          <a:p>
            <a:pPr algn="ctr" rtl="1"/>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إجراء مناقشات جماعية مركزة </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FGDs</a:t>
            </a:r>
            <a:r>
              <a:rPr lang="ar-LB"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للتحقق من مدى صلابة هذه الاستراتيجيات.</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5361699" y="1708704"/>
            <a:ext cx="6115610" cy="4154984"/>
          </a:xfrm>
          <a:prstGeom prst="rect">
            <a:avLst/>
          </a:prstGeom>
          <a:noFill/>
        </p:spPr>
        <p:txBody>
          <a:bodyPr wrap="square">
            <a:spAutoFit/>
          </a:bodyPr>
          <a:lstStyle/>
          <a:p>
            <a:pPr algn="r" rtl="1"/>
            <a:r>
              <a:rPr lang="ar-LB" sz="2400" dirty="0">
                <a:latin typeface="Open Sans"/>
                <a:ea typeface="Open Sans"/>
                <a:cs typeface="Open Sans"/>
              </a:rPr>
              <a:t>للوصول إلى الإرشادات وقائمة الاستراتيجيات لـ </a:t>
            </a:r>
            <a:r>
              <a:rPr lang="en-US" sz="2400"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a:t>
            </a:r>
            <a:r>
              <a:rPr lang="ar-LB" sz="2400" dirty="0">
                <a:latin typeface="Open Sans"/>
                <a:ea typeface="Open Sans"/>
                <a:cs typeface="Open Sans"/>
              </a:rPr>
              <a:t>يرجى الاطلاع على </a:t>
            </a:r>
            <a:r>
              <a:rPr lang="ar-LB" sz="2400" b="1" u="sng" dirty="0">
                <a:latin typeface="Open Sans"/>
                <a:ea typeface="Open Sans"/>
                <a:cs typeface="Open Sans"/>
                <a:hlinkClick r:id="rId3">
                  <a:extLst>
                    <a:ext uri="{A12FA001-AC4F-418D-AE19-62706E023703}">
                      <ahyp:hlinkClr xmlns:ahyp="http://schemas.microsoft.com/office/drawing/2018/hyperlinkcolor" val="tx"/>
                    </a:ext>
                  </a:extLst>
                </a:hlinkClick>
              </a:rPr>
              <a:t>مذكرة التوجيه </a:t>
            </a:r>
            <a:r>
              <a:rPr lang="ar-LB" sz="2400" dirty="0">
                <a:latin typeface="Open Sans"/>
                <a:ea typeface="Open Sans"/>
                <a:cs typeface="Open Sans"/>
              </a:rPr>
              <a:t>و</a:t>
            </a:r>
            <a:r>
              <a:rPr lang="ar-LB" sz="2400" b="1" u="sng" dirty="0">
                <a:latin typeface="Open Sans"/>
                <a:ea typeface="Open Sans"/>
                <a:cs typeface="Open Sans"/>
                <a:hlinkClick r:id="rId4">
                  <a:extLst>
                    <a:ext uri="{A12FA001-AC4F-418D-AE19-62706E023703}">
                      <ahyp:hlinkClr xmlns:ahyp="http://schemas.microsoft.com/office/drawing/2018/hyperlinkcolor" val="tx"/>
                    </a:ext>
                  </a:extLst>
                </a:hlinkClick>
              </a:rPr>
              <a:t>قائمة الاستراتيجيات</a:t>
            </a:r>
            <a:r>
              <a:rPr lang="ar-LB" sz="2400" dirty="0">
                <a:latin typeface="Open Sans"/>
                <a:ea typeface="Open Sans"/>
                <a:cs typeface="Open Sans"/>
              </a:rPr>
              <a:t> المتاحة في </a:t>
            </a:r>
            <a:r>
              <a:rPr lang="ar-LB" sz="2400" b="1" u="sng" dirty="0">
                <a:latin typeface="Open Sans"/>
                <a:ea typeface="Open Sans"/>
                <a:cs typeface="Open Sans"/>
                <a:hlinkClick r:id="rId5">
                  <a:extLst>
                    <a:ext uri="{A12FA001-AC4F-418D-AE19-62706E023703}">
                      <ahyp:hlinkClr xmlns:ahyp="http://schemas.microsoft.com/office/drawing/2018/hyperlinkcolor" val="tx"/>
                    </a:ext>
                  </a:extLst>
                </a:hlinkClick>
              </a:rPr>
              <a:t>مركز الموارد لوحدة ال </a:t>
            </a:r>
            <a:r>
              <a:rPr lang="en-US" sz="2400" b="1" u="sng" dirty="0">
                <a:latin typeface="Open Sans"/>
                <a:ea typeface="Open Sans"/>
                <a:cs typeface="Open Sans"/>
                <a:hlinkClick r:id="rId5">
                  <a:extLst>
                    <a:ext uri="{A12FA001-AC4F-418D-AE19-62706E023703}">
                      <ahyp:hlinkClr xmlns:ahyp="http://schemas.microsoft.com/office/drawing/2018/hyperlinkcolor" val="tx"/>
                    </a:ext>
                  </a:extLst>
                </a:hlinkClick>
              </a:rPr>
              <a:t> VAM</a:t>
            </a:r>
            <a:r>
              <a:rPr lang="ar-LB" sz="2400" dirty="0">
                <a:latin typeface="Open Sans"/>
                <a:ea typeface="Open Sans"/>
                <a:cs typeface="Open Sans"/>
              </a:rPr>
              <a:t>توفر هذه الموارد شرحًا مفصلاً وتوضيحًا لصلة استراتيجيات التأقلم مع سبل العيش لتلبية الاحتياجات الأساسية.</a:t>
            </a:r>
          </a:p>
          <a:p>
            <a:pPr algn="r" rtl="1"/>
            <a:endParaRPr lang="ar-LB" sz="2400" dirty="0">
              <a:latin typeface="Open Sans"/>
              <a:ea typeface="Open Sans"/>
              <a:cs typeface="Open Sans"/>
            </a:endParaRPr>
          </a:p>
          <a:p>
            <a:pPr algn="r" rtl="1"/>
            <a:r>
              <a:rPr lang="ar-LB" sz="2400" dirty="0">
                <a:latin typeface="Open Sans"/>
                <a:ea typeface="Open Sans"/>
                <a:cs typeface="Open Sans"/>
              </a:rPr>
              <a:t>يمكنك أيضًا الرجوع إلى الاستبيان النوعي المقترح للمناقشات الجماعية المركزة</a:t>
            </a:r>
            <a:r>
              <a:rPr lang="en-US" sz="2400" dirty="0">
                <a:latin typeface="Open Sans"/>
                <a:ea typeface="Open Sans"/>
                <a:cs typeface="Open Sans"/>
              </a:rPr>
              <a:t>FGDs </a:t>
            </a:r>
            <a:r>
              <a:rPr lang="ar-LB" sz="2400" dirty="0">
                <a:latin typeface="Open Sans"/>
                <a:ea typeface="Open Sans"/>
                <a:cs typeface="Open Sans"/>
              </a:rPr>
              <a:t> من خلال </a:t>
            </a:r>
            <a:endParaRPr lang="en-US" sz="2400" dirty="0">
              <a:latin typeface="Open Sans"/>
              <a:ea typeface="Open Sans"/>
              <a:cs typeface="Open Sans"/>
            </a:endParaRPr>
          </a:p>
          <a:p>
            <a:pPr algn="r" rtl="1"/>
            <a:endParaRPr lang="en-US" sz="2400" dirty="0">
              <a:latin typeface="Open Sans"/>
              <a:ea typeface="Open Sans"/>
              <a:cs typeface="Open Sans"/>
            </a:endParaRPr>
          </a:p>
          <a:p>
            <a:pPr algn="r" rtl="1"/>
            <a:r>
              <a:rPr lang="ar-LB" sz="2400" spc="60" dirty="0">
                <a:solidFill>
                  <a:srgbClr val="FFFFFF"/>
                </a:solidFill>
                <a:highlight>
                  <a:srgbClr val="982B56"/>
                </a:highlight>
                <a:latin typeface="Open Sans"/>
                <a:ea typeface="Open Sans"/>
              </a:rPr>
              <a:t>أداة </a:t>
            </a:r>
            <a:r>
              <a:rPr lang="en-US" sz="2400" spc="60" dirty="0">
                <a:solidFill>
                  <a:srgbClr val="FFFFFF"/>
                </a:solidFill>
                <a:highlight>
                  <a:srgbClr val="982B56"/>
                </a:highlight>
                <a:latin typeface="Open Sans"/>
                <a:ea typeface="Open Sans"/>
              </a:rPr>
              <a:t> </a:t>
            </a:r>
            <a:r>
              <a:rPr lang="en-US" sz="2400" spc="60" dirty="0">
                <a:solidFill>
                  <a:srgbClr val="FFFFFF"/>
                </a:solidFill>
                <a:highlight>
                  <a:srgbClr val="982B56"/>
                </a:highlight>
                <a:latin typeface="Open Sans"/>
                <a:ea typeface="Open Sans"/>
                <a:cs typeface="Open Sans"/>
              </a:rPr>
              <a:t>LCS-EN </a:t>
            </a:r>
            <a:r>
              <a:rPr lang="ar-LB" sz="2400" spc="60" dirty="0">
                <a:solidFill>
                  <a:srgbClr val="FFFFFF"/>
                </a:solidFill>
                <a:highlight>
                  <a:srgbClr val="982B56"/>
                </a:highlight>
                <a:latin typeface="Open Sans"/>
                <a:ea typeface="Open Sans"/>
                <a:cs typeface="Open Sans"/>
              </a:rPr>
              <a:t>الموجودة</a:t>
            </a:r>
            <a:r>
              <a:rPr lang="ar-LB" sz="2400" spc="60" dirty="0">
                <a:solidFill>
                  <a:srgbClr val="FFFFFF"/>
                </a:solidFill>
                <a:highlight>
                  <a:srgbClr val="982B56"/>
                </a:highlight>
                <a:latin typeface="Open Sans"/>
                <a:ea typeface="Open Sans"/>
              </a:rPr>
              <a:t> </a:t>
            </a:r>
            <a:r>
              <a:rPr lang="ar-LB" sz="2400" b="1" u="sng" spc="60" dirty="0">
                <a:solidFill>
                  <a:srgbClr val="FFFFFF"/>
                </a:solidFill>
                <a:highlight>
                  <a:srgbClr val="982B56"/>
                </a:highlight>
                <a:latin typeface="Open Sans"/>
                <a:ea typeface="Open Sans"/>
                <a:hlinkClick r:id="rId6"/>
              </a:rPr>
              <a:t>[هنا].</a:t>
            </a:r>
            <a:endParaRPr lang="en-US" sz="2400" b="1" u="sng" spc="60" dirty="0">
              <a:solidFill>
                <a:srgbClr val="FFFFFF"/>
              </a:solidFill>
              <a:highlight>
                <a:srgbClr val="982B56"/>
              </a:highlight>
              <a:latin typeface="Open Sans"/>
              <a:ea typeface="Open Sans"/>
              <a:cs typeface="Open Sans"/>
            </a:endParaRPr>
          </a:p>
          <a:p>
            <a:pPr algn="r" rtl="1"/>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pPr algn="r" rtl="1"/>
            <a:r>
              <a:rPr lang="ar-LB" sz="3600" kern="1400" spc="230" dirty="0">
                <a:solidFill>
                  <a:schemeClr val="tx1"/>
                </a:solidFill>
                <a:latin typeface="HALDEN SOLID" pitchFamily="2" charset="0"/>
              </a:rPr>
              <a:t>الخطوة 2: المناقشات الجماعية المركزة </a:t>
            </a:r>
            <a:r>
              <a:rPr lang="en-US" sz="3600" kern="1400" spc="230" dirty="0">
                <a:solidFill>
                  <a:schemeClr val="tx1"/>
                </a:solidFill>
                <a:latin typeface="HALDEN SOLID" pitchFamily="2" charset="0"/>
              </a:rPr>
              <a:t>FGDs</a:t>
            </a:r>
          </a:p>
        </p:txBody>
      </p:sp>
      <p:sp>
        <p:nvSpPr>
          <p:cNvPr id="2" name="Text Box 5">
            <a:extLst>
              <a:ext uri="{FF2B5EF4-FFF2-40B4-BE49-F238E27FC236}">
                <a16:creationId xmlns:a16="http://schemas.microsoft.com/office/drawing/2014/main" id="{19330046-8995-08F2-6D4A-A1F33EA260CD}"/>
              </a:ext>
            </a:extLst>
          </p:cNvPr>
          <p:cNvSpPr txBox="1">
            <a:spLocks noChangeArrowheads="1"/>
          </p:cNvSpPr>
          <p:nvPr/>
        </p:nvSpPr>
        <p:spPr bwMode="auto">
          <a:xfrm>
            <a:off x="5633575" y="1935340"/>
            <a:ext cx="5810962" cy="781305"/>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algn="r" rtl="1" eaLnBrk="0" fontAlgn="base" hangingPunct="0">
              <a:spcBef>
                <a:spcPct val="0"/>
              </a:spcBef>
              <a:spcAft>
                <a:spcPct val="0"/>
              </a:spcAft>
            </a:pPr>
            <a:r>
              <a:rPr lang="ar-LB" altLang="fr-FR" sz="1400" dirty="0">
                <a:solidFill>
                  <a:srgbClr val="1F3864"/>
                </a:solidFill>
                <a:latin typeface="Open Sans" panose="020B0606030504020204" pitchFamily="34" charset="0"/>
                <a:ea typeface="Open Sans" panose="020B0606030504020204" pitchFamily="34" charset="0"/>
                <a:cs typeface="Open Sans" panose="020B0606030504020204" pitchFamily="34" charset="0"/>
              </a:rPr>
              <a:t>تأكد من مشاركة جميع أصحاب القرار من السكان في المناقشات الجماعية المركزة. سيتيح لك ذلك فهم استراتيجيات التأقلم المختلفة التي يطبقها مختلف السكان.</a:t>
            </a:r>
            <a:endParaRPr kumimoji="0" lang="fr-FR" altLang="fr-FR"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ext Box 6">
            <a:extLst>
              <a:ext uri="{FF2B5EF4-FFF2-40B4-BE49-F238E27FC236}">
                <a16:creationId xmlns:a16="http://schemas.microsoft.com/office/drawing/2014/main" id="{F822F5DE-5B9E-6935-7C1C-3272DE36FE47}"/>
              </a:ext>
            </a:extLst>
          </p:cNvPr>
          <p:cNvSpPr txBox="1">
            <a:spLocks noChangeArrowheads="1"/>
          </p:cNvSpPr>
          <p:nvPr/>
        </p:nvSpPr>
        <p:spPr bwMode="auto">
          <a:xfrm>
            <a:off x="5685407" y="3136063"/>
            <a:ext cx="5759130" cy="969604"/>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algn="r" rtl="1" eaLnBrk="0" fontAlgn="base" hangingPunct="0">
              <a:spcBef>
                <a:spcPct val="0"/>
              </a:spcBef>
              <a:spcAft>
                <a:spcPct val="0"/>
              </a:spcAft>
            </a:pPr>
            <a:r>
              <a:rPr lang="ar-LB" altLang="fr-FR" sz="1400" dirty="0">
                <a:solidFill>
                  <a:srgbClr val="1F3864"/>
                </a:solidFill>
                <a:latin typeface="Open Sans" panose="020B0606030504020204" pitchFamily="34" charset="0"/>
                <a:ea typeface="Open Sans" panose="020B0606030504020204" pitchFamily="34" charset="0"/>
                <a:cs typeface="Open Sans" panose="020B0606030504020204" pitchFamily="34" charset="0"/>
              </a:rPr>
              <a:t>من الضروري أيضًا التأكد من تغطية جميع البيئات الموجودة في مكتب بلدك.</a:t>
            </a:r>
            <a:endParaRPr kumimoji="0" lang="fr-FR" altLang="fr-FR"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17">
            <a:extLst>
              <a:ext uri="{FF2B5EF4-FFF2-40B4-BE49-F238E27FC236}">
                <a16:creationId xmlns:a16="http://schemas.microsoft.com/office/drawing/2014/main" id="{1C2D9C62-EB2E-DC6E-15E1-E9D713A4E3F8}"/>
              </a:ext>
            </a:extLst>
          </p:cNvPr>
          <p:cNvSpPr>
            <a:spLocks noChangeArrowheads="1"/>
          </p:cNvSpPr>
          <p:nvPr/>
        </p:nvSpPr>
        <p:spPr bwMode="auto">
          <a:xfrm>
            <a:off x="1584110" y="1739625"/>
            <a:ext cx="2101857"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تشمل فئات السكان المشاركون: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النازحون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السكان المقيمون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اللاجئون</a:t>
            </a:r>
          </a:p>
          <a:p>
            <a:pPr marL="171450" lvl="0" indent="-171450" algn="r" rtl="1">
              <a:buFont typeface="Arial" panose="020B0604020202020204" pitchFamily="34" charset="0"/>
              <a:buChar char="•"/>
            </a:pPr>
            <a:r>
              <a:rPr lang="ar-LB" altLang="fr-FR" sz="1400" dirty="0">
                <a:latin typeface="Open Sans" panose="020B0606030504020204" pitchFamily="34" charset="0"/>
                <a:ea typeface="Open Sans" panose="020B0606030504020204" pitchFamily="34" charset="0"/>
                <a:cs typeface="Open Sans" panose="020B0606030504020204" pitchFamily="34" charset="0"/>
              </a:rPr>
              <a:t>المهاجرون</a:t>
            </a:r>
            <a:endParaRPr kumimoji="0" lang="fr-FR" altLang="fr-FR" sz="14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6D33421-21EB-AF14-625D-786B14A37BAF}"/>
              </a:ext>
            </a:extLst>
          </p:cNvPr>
          <p:cNvSpPr>
            <a:spLocks noChangeArrowheads="1"/>
          </p:cNvSpPr>
          <p:nvPr/>
        </p:nvSpPr>
        <p:spPr bwMode="auto">
          <a:xfrm>
            <a:off x="2469054" y="2998949"/>
            <a:ext cx="126188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r" rtl="1" eaLnBrk="0" fontAlgn="base" hangingPunct="0">
              <a:spcBef>
                <a:spcPct val="0"/>
              </a:spcBef>
              <a:spcAft>
                <a:spcPct val="0"/>
              </a:spcAft>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البيئات ذات الصلة:</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ريفي</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حضري</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مخيم</a:t>
            </a:r>
          </a:p>
          <a:p>
            <a:pPr marL="285750" indent="-285750" algn="r" rtl="1" eaLnBrk="0" fontAlgn="base" hangingPunct="0">
              <a:spcBef>
                <a:spcPct val="0"/>
              </a:spcBef>
              <a:spcAft>
                <a:spcPct val="0"/>
              </a:spcAft>
              <a:buFont typeface="Arial" panose="020B0604020202020204" pitchFamily="34" charset="0"/>
              <a:buChar char="•"/>
              <a:tabLst>
                <a:tab pos="5667375" algn="l"/>
              </a:tabLst>
            </a:pPr>
            <a:r>
              <a:rPr lang="ar-LB" altLang="fr-FR" sz="1400" dirty="0">
                <a:latin typeface="Open Sans" panose="020B0606030504020204" pitchFamily="34" charset="0"/>
                <a:ea typeface="MS Mincho" panose="02020609040205080304" pitchFamily="49" charset="-128"/>
                <a:cs typeface="Open Sans" panose="020B0606030504020204" pitchFamily="34" charset="0"/>
              </a:rPr>
              <a:t>إلخ.</a:t>
            </a:r>
            <a:endParaRPr lang="fr-FR" altLang="fr-FR" sz="1400" dirty="0">
              <a:latin typeface="Open Sans" panose="020B0606030504020204" pitchFamily="34" charset="0"/>
              <a:ea typeface="MS Mincho" panose="02020609040205080304" pitchFamily="49" charset="-128"/>
              <a:cs typeface="Open Sans" panose="020B0606030504020204" pitchFamily="34" charset="0"/>
            </a:endParaRPr>
          </a:p>
        </p:txBody>
      </p:sp>
      <p:graphicFrame>
        <p:nvGraphicFramePr>
          <p:cNvPr id="7" name="Table 6">
            <a:extLst>
              <a:ext uri="{FF2B5EF4-FFF2-40B4-BE49-F238E27FC236}">
                <a16:creationId xmlns:a16="http://schemas.microsoft.com/office/drawing/2014/main" id="{6A94AE4B-8AEB-0425-7A3B-AB5948FD3499}"/>
              </a:ext>
            </a:extLst>
          </p:cNvPr>
          <p:cNvGraphicFramePr>
            <a:graphicFrameLocks noGrp="1"/>
          </p:cNvGraphicFramePr>
          <p:nvPr>
            <p:extLst>
              <p:ext uri="{D42A27DB-BD31-4B8C-83A1-F6EECF244321}">
                <p14:modId xmlns:p14="http://schemas.microsoft.com/office/powerpoint/2010/main" val="62298132"/>
              </p:ext>
            </p:extLst>
          </p:nvPr>
        </p:nvGraphicFramePr>
        <p:xfrm>
          <a:off x="4414882" y="5007336"/>
          <a:ext cx="6512569" cy="1456627"/>
        </p:xfrm>
        <a:graphic>
          <a:graphicData uri="http://schemas.openxmlformats.org/drawingml/2006/table">
            <a:tbl>
              <a:tblPr firstRow="1" firstCol="1" bandRow="1">
                <a:tableStyleId>{5C22544A-7EE6-4342-B048-85BDC9FD1C3A}</a:tableStyleId>
              </a:tblPr>
              <a:tblGrid>
                <a:gridCol w="6512569">
                  <a:extLst>
                    <a:ext uri="{9D8B030D-6E8A-4147-A177-3AD203B41FA5}">
                      <a16:colId xmlns:a16="http://schemas.microsoft.com/office/drawing/2014/main" val="2388580346"/>
                    </a:ext>
                  </a:extLst>
                </a:gridCol>
              </a:tblGrid>
              <a:tr h="271780">
                <a:tc>
                  <a:txBody>
                    <a:bodyPr/>
                    <a:lstStyle/>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الأسئلة التي يجب طرحها أثناء المناقشات الجماعية المركزة :</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1. كيف تتأقلم الأسر في مجتمعكم مع هذا التأثير المحدد (مثل الفيضانات، الجفاف، الأزمات الاقتصادية، إلخ)؟</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2. كيف تتمكن الأسر في مجتمعكم من زيادة مواردها للوصول إلى الاحتياجات الأساسية؟</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3. كيف تقلل الأسر في مجتمعكم من الطلب على الاحتياجات الأساسية؟</a:t>
                      </a:r>
                    </a:p>
                    <a:p>
                      <a:pPr algn="r" rtl="1">
                        <a:lnSpc>
                          <a:spcPct val="107000"/>
                        </a:lnSpc>
                        <a:spcAft>
                          <a:spcPts val="800"/>
                        </a:spcAft>
                      </a:pPr>
                      <a:r>
                        <a:rPr lang="ar-LB" sz="13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4. كيف تدير الأسر في مجتمعكم توزيع موارد الاحتياجات الأساسية داخل منازلها؟</a:t>
                      </a:r>
                      <a:endParaRPr lang="fr-FR"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8" name="Rectangle 21">
            <a:extLst>
              <a:ext uri="{FF2B5EF4-FFF2-40B4-BE49-F238E27FC236}">
                <a16:creationId xmlns:a16="http://schemas.microsoft.com/office/drawing/2014/main" id="{BCC32B85-8690-6B29-3FB9-2D3A6019D7B8}"/>
              </a:ext>
            </a:extLst>
          </p:cNvPr>
          <p:cNvSpPr>
            <a:spLocks noChangeArrowheads="1"/>
          </p:cNvSpPr>
          <p:nvPr/>
        </p:nvSpPr>
        <p:spPr bwMode="auto">
          <a:xfrm>
            <a:off x="3675320" y="4401521"/>
            <a:ext cx="7769217" cy="372794"/>
          </a:xfrm>
          <a:prstGeom prst="rect">
            <a:avLst/>
          </a:prstGeom>
          <a:solidFill>
            <a:schemeClr val="tx1">
              <a:lumMod val="20000"/>
              <a:lumOff val="80000"/>
            </a:schemeClr>
          </a:solidFill>
        </p:spPr>
        <p:txBody>
          <a:bodyPr wrap="square">
            <a:spAutoFit/>
          </a:bodyPr>
          <a:lstStyle/>
          <a:p>
            <a:pPr algn="just" rtl="1">
              <a:lnSpc>
                <a:spcPct val="107000"/>
              </a:lnSpc>
              <a:spcAft>
                <a:spcPts val="600"/>
              </a:spcAft>
              <a:tabLst>
                <a:tab pos="5667375" algn="l"/>
              </a:tabLst>
            </a:pPr>
            <a:r>
              <a:rPr lang="ar-LB" alt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سؤال البحث: ماذا يفعل الناس عندما لا يكون لديهم ما يكفي من المال لتغطية الاحتياجات الأساسية؟</a:t>
            </a:r>
            <a:endParaRPr lang="en-US" altLang="fr-FR" dirty="0">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CF90C3-06B3-69AF-93B2-0C5AFD29B1E7}"/>
              </a:ext>
            </a:extLst>
          </p:cNvPr>
          <p:cNvSpPr txBox="1"/>
          <p:nvPr/>
        </p:nvSpPr>
        <p:spPr>
          <a:xfrm>
            <a:off x="902413" y="1364329"/>
            <a:ext cx="10542124" cy="375296"/>
          </a:xfrm>
          <a:prstGeom prst="rect">
            <a:avLst/>
          </a:prstGeom>
          <a:solidFill>
            <a:schemeClr val="tx1">
              <a:lumMod val="20000"/>
              <a:lumOff val="80000"/>
            </a:schemeClr>
          </a:solidFill>
        </p:spPr>
        <p:txBody>
          <a:bodyPr wrap="square">
            <a:spAutoFit/>
          </a:bodyPr>
          <a:lstStyle/>
          <a:p>
            <a:pPr algn="r" rtl="1"/>
            <a:r>
              <a:rPr lang="ar-LB" b="1" dirty="0">
                <a:solidFill>
                  <a:srgbClr val="000000"/>
                </a:solidFill>
                <a:latin typeface="Open Sans" panose="020B0606030504020204" pitchFamily="34" charset="0"/>
                <a:cs typeface="Arial" panose="020B0604020202020204" pitchFamily="34" charset="0"/>
              </a:rPr>
              <a:t>نطاق البحث</a:t>
            </a:r>
            <a:endParaRPr lang="es-ES" b="1" dirty="0">
              <a:solidFill>
                <a:srgbClr val="000000"/>
              </a:solidFill>
              <a:latin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3941236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الخطوة 3: المناقشات الجماعية المركزة (تعديل الخطورة)</a:t>
            </a:r>
            <a:endParaRPr lang="en-GB" sz="3600" b="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738201" y="1552240"/>
            <a:ext cx="5725956" cy="40032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1">
              <a:lnSpc>
                <a:spcPct val="100000"/>
              </a:lnSpc>
              <a:buFont typeface="Wingdings" panose="05000000000000000000" pitchFamily="2" charset="2"/>
              <a:buChar char="v"/>
            </a:pPr>
            <a:r>
              <a:rPr lang="ar-LB" sz="2200" spc="60" dirty="0">
                <a:latin typeface="Open Sans"/>
                <a:ea typeface="Open Sans"/>
                <a:cs typeface="Open Sans"/>
              </a:rPr>
              <a:t>تخطيط النقاش في المناقشة الجماعية المركزة بهدف الحصول على قائمة من استراتيجيات التأقلم أو السلوكيات المتفق عليها أولاً، ثم يتم مناقشة الخطورة.</a:t>
            </a:r>
          </a:p>
          <a:p>
            <a:pPr algn="r" rtl="1">
              <a:lnSpc>
                <a:spcPct val="100000"/>
              </a:lnSpc>
              <a:buFont typeface="Wingdings" panose="05000000000000000000" pitchFamily="2" charset="2"/>
              <a:buChar char="v"/>
            </a:pPr>
            <a:r>
              <a:rPr lang="ar-LB" sz="2200" spc="60" dirty="0">
                <a:latin typeface="Open Sans"/>
                <a:ea typeface="Open Sans"/>
                <a:cs typeface="Open Sans"/>
              </a:rPr>
              <a:t>يجب تصنيف الخطورة إلى 3 فئات (التوتر، الأزمة، والطوارئ). اتفق على الأقل خطورة أولاً، ثم الأكثر خطورة، وسيتم تحديد المجموعة الوسطى بشكل طبيعي.</a:t>
            </a:r>
          </a:p>
          <a:p>
            <a:pPr algn="r" rtl="1">
              <a:lnSpc>
                <a:spcPct val="100000"/>
              </a:lnSpc>
              <a:buFont typeface="Wingdings" panose="05000000000000000000" pitchFamily="2" charset="2"/>
              <a:buChar char="v"/>
            </a:pPr>
            <a:r>
              <a:rPr lang="ar-LB" sz="2200" spc="60" dirty="0">
                <a:latin typeface="Open Sans"/>
                <a:ea typeface="Open Sans"/>
                <a:cs typeface="Open Sans"/>
              </a:rPr>
              <a:t>تعتمد الخطورة النهائية المحددة على التأثير المتوقع في المدى المتوسط ​​أو البعيد على الأسر من قبل المشاركين ويجب أن تصل المجموعة إلى اتفاق بشأن هذا التأثير.</a:t>
            </a:r>
            <a:endParaRPr lang="en-GB" sz="2200" spc="60" dirty="0">
              <a:latin typeface="Open Sans" panose="020B0606030504020204" pitchFamily="34" charset="0"/>
              <a:ea typeface="Open Sans" panose="020B0606030504020204" pitchFamily="34" charset="0"/>
              <a:cs typeface="Open Sans" panose="020B0606030504020204" pitchFamily="34" charset="0"/>
            </a:endParaRPr>
          </a:p>
          <a:p>
            <a:pPr marL="0" indent="0" algn="r" rtl="1">
              <a:lnSpc>
                <a:spcPct val="100000"/>
              </a:lnSpc>
              <a:buNone/>
            </a:pPr>
            <a:endParaRPr lang="en-GB" sz="2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407905" y="4958478"/>
            <a:ext cx="5579538" cy="1660329"/>
            <a:chOff x="3589225" y="4941989"/>
            <a:chExt cx="5188696" cy="131168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ar-LB" sz="1400" b="1" dirty="0">
                  <a:solidFill>
                    <a:srgbClr val="FFFFFF"/>
                  </a:solidFill>
                  <a:latin typeface="Open Sans"/>
                  <a:ea typeface="Open Sans"/>
                  <a:cs typeface="Open Sans"/>
                </a:rPr>
                <a:t>أي استراتيجيات تأقلم جديدة يجب ان تناقش مع فريق </a:t>
              </a:r>
              <a:r>
                <a:rPr lang="en-US" sz="1400" b="1" dirty="0">
                  <a:solidFill>
                    <a:srgbClr val="FFFFFF"/>
                  </a:solidFill>
                  <a:latin typeface="Open Sans"/>
                  <a:ea typeface="Open Sans"/>
                  <a:cs typeface="Open Sans"/>
                </a:rPr>
                <a:t>RAM-N</a:t>
              </a:r>
              <a:r>
                <a:rPr lang="ar-LB" sz="1400" b="1" dirty="0">
                  <a:solidFill>
                    <a:srgbClr val="FFFFFF"/>
                  </a:solidFill>
                  <a:latin typeface="Open Sans"/>
                  <a:ea typeface="Open Sans"/>
                  <a:cs typeface="Open Sans"/>
                </a:rPr>
                <a:t> لمراجعتها واضافتها في دليل الاستراتيجيات وفي مصمم الاستبيان </a:t>
              </a:r>
              <a:r>
                <a:rPr lang="en-US" sz="1400" b="1" dirty="0">
                  <a:solidFill>
                    <a:srgbClr val="FFFFFF"/>
                  </a:solidFill>
                  <a:latin typeface="Open Sans"/>
                  <a:ea typeface="Open Sans"/>
                  <a:cs typeface="Open Sans"/>
                </a:rPr>
                <a:t>Survey Designer</a:t>
              </a:r>
              <a:r>
                <a:rPr lang="ar-LB" sz="1400" b="1" dirty="0">
                  <a:solidFill>
                    <a:srgbClr val="FFFFFF"/>
                  </a:solidFill>
                  <a:latin typeface="Open Sans"/>
                  <a:ea typeface="Open Sans"/>
                  <a:cs typeface="Open Sans"/>
                </a:rPr>
                <a:t>.</a:t>
              </a:r>
            </a:p>
            <a:p>
              <a:pPr algn="r" rtl="1"/>
              <a:r>
                <a:rPr lang="ar-LB" sz="1400" b="1" dirty="0">
                  <a:solidFill>
                    <a:srgbClr val="FFFFFF"/>
                  </a:solidFill>
                  <a:latin typeface="Open Sans"/>
                  <a:ea typeface="Open Sans"/>
                  <a:cs typeface="Open Sans"/>
                </a:rPr>
                <a:t>البريد الإلكتروني: </a:t>
              </a:r>
              <a:r>
                <a:rPr lang="en-GB" sz="1400" b="1" dirty="0">
                  <a:solidFill>
                    <a:srgbClr val="FFFFFF"/>
                  </a:solidFill>
                  <a:latin typeface="Open Sans"/>
                  <a:ea typeface="Open Sans"/>
                  <a:cs typeface="Open Sans"/>
                </a:rPr>
                <a:t>Global.ResearchAssessmentandTargeting@wfp.org</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89225" y="4941989"/>
              <a:ext cx="612939" cy="546701"/>
            </a:xfrm>
            <a:prstGeom prst="rect">
              <a:avLst/>
            </a:prstGeom>
          </p:spPr>
        </p:pic>
      </p:grpSp>
      <p:graphicFrame>
        <p:nvGraphicFramePr>
          <p:cNvPr id="10" name="Table 9">
            <a:extLst>
              <a:ext uri="{FF2B5EF4-FFF2-40B4-BE49-F238E27FC236}">
                <a16:creationId xmlns:a16="http://schemas.microsoft.com/office/drawing/2014/main" id="{5DDA911E-EF8F-2531-6352-86CD48BB2D27}"/>
              </a:ext>
            </a:extLst>
          </p:cNvPr>
          <p:cNvGraphicFramePr>
            <a:graphicFrameLocks noGrp="1"/>
          </p:cNvGraphicFramePr>
          <p:nvPr>
            <p:extLst>
              <p:ext uri="{D42A27DB-BD31-4B8C-83A1-F6EECF244321}">
                <p14:modId xmlns:p14="http://schemas.microsoft.com/office/powerpoint/2010/main" val="3772561364"/>
              </p:ext>
            </p:extLst>
          </p:nvPr>
        </p:nvGraphicFramePr>
        <p:xfrm>
          <a:off x="6646363" y="1755457"/>
          <a:ext cx="5393690" cy="2659375"/>
        </p:xfrm>
        <a:graphic>
          <a:graphicData uri="http://schemas.openxmlformats.org/drawingml/2006/table">
            <a:tbl>
              <a:tblPr firstRow="1" firstCol="1" bandRow="1">
                <a:tableStyleId>{5C22544A-7EE6-4342-B048-85BDC9FD1C3A}</a:tableStyleId>
              </a:tblPr>
              <a:tblGrid>
                <a:gridCol w="5393690">
                  <a:extLst>
                    <a:ext uri="{9D8B030D-6E8A-4147-A177-3AD203B41FA5}">
                      <a16:colId xmlns:a16="http://schemas.microsoft.com/office/drawing/2014/main" val="3680772614"/>
                    </a:ext>
                  </a:extLst>
                </a:gridCol>
              </a:tblGrid>
              <a:tr h="2659375">
                <a:tc>
                  <a:txBody>
                    <a:bodyPr/>
                    <a:lstStyle/>
                    <a:p>
                      <a:pPr marL="91440" marR="187325" indent="0" algn="just" rtl="1">
                        <a:lnSpc>
                          <a:spcPct val="115000"/>
                        </a:lnSpc>
                        <a:spcBef>
                          <a:spcPts val="600"/>
                        </a:spcBef>
                        <a:spcAft>
                          <a:spcPts val="600"/>
                        </a:spcAft>
                        <a:buFont typeface="Arial" panose="020B0604020202020204" pitchFamily="34" charset="0"/>
                        <a:buNone/>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الصندوق 3: أسئلة لتوجيه مناقشة الخطورة خلال المناقشات الجماعية المركزة :</a:t>
                      </a:r>
                    </a:p>
                    <a:p>
                      <a:pPr marL="262890" marR="187325" indent="-171450" algn="just" rtl="1">
                        <a:lnSpc>
                          <a:spcPct val="115000"/>
                        </a:lnSpc>
                        <a:spcBef>
                          <a:spcPts val="600"/>
                        </a:spcBef>
                        <a:spcAft>
                          <a:spcPts val="600"/>
                        </a:spcAft>
                        <a:buFont typeface="Arial" panose="020B0604020202020204" pitchFamily="34" charset="0"/>
                        <a:buChar char="•"/>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هل يمكن عكسه أو استرجاعه عندما لا يكون مطلوبًا بعد الآن؟</a:t>
                      </a:r>
                    </a:p>
                    <a:p>
                      <a:pPr marL="262890" marR="187325" indent="-171450" algn="just" rtl="1">
                        <a:lnSpc>
                          <a:spcPct val="115000"/>
                        </a:lnSpc>
                        <a:spcBef>
                          <a:spcPts val="600"/>
                        </a:spcBef>
                        <a:spcAft>
                          <a:spcPts val="600"/>
                        </a:spcAft>
                        <a:buFont typeface="Arial" panose="020B0604020202020204" pitchFamily="34" charset="0"/>
                        <a:buChar char="•"/>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هل له طابع دراماتيكي أو يشكل خطرًا على حماية الأفراد (على سبيل المثال، الأنشطة غير القانونية، عالية الخطورة، أو استغلالية)؟</a:t>
                      </a:r>
                    </a:p>
                    <a:p>
                      <a:pPr marL="262890" marR="187325" indent="-171450" algn="just" rtl="1">
                        <a:lnSpc>
                          <a:spcPct val="115000"/>
                        </a:lnSpc>
                        <a:spcBef>
                          <a:spcPts val="600"/>
                        </a:spcBef>
                        <a:spcAft>
                          <a:spcPts val="600"/>
                        </a:spcAft>
                        <a:buFont typeface="Arial" panose="020B0604020202020204" pitchFamily="34" charset="0"/>
                        <a:buChar char="•"/>
                        <a:tabLst>
                          <a:tab pos="178435" algn="l"/>
                        </a:tabLst>
                      </a:pPr>
                      <a:r>
                        <a:rPr lang="ar-LB" sz="16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هل يمكن استخدام الاستراتيجية بشكل مستمر، أم أنها استراتيجية لمرة واحدة فقط؟</a:t>
                      </a:r>
                      <a:endParaRPr lang="fr-FR" sz="160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647212122"/>
                  </a:ext>
                </a:extLst>
              </a:tr>
            </a:tbl>
          </a:graphicData>
        </a:graphic>
      </p:graphicFrame>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072012" y="3009574"/>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40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فحص جودة البيانات والتحليل</a:t>
            </a:r>
            <a:endParaRPr lang="en-GB" sz="4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استكشاف البيانات في </a:t>
            </a:r>
            <a:r>
              <a:rPr lang="en-US" sz="3600" kern="1400" spc="230" dirty="0">
                <a:solidFill>
                  <a:schemeClr val="tx1"/>
                </a:solidFill>
                <a:latin typeface="HALDEN SOLID" pitchFamily="2" charset="0"/>
              </a:rPr>
              <a:t>LCS-EN</a:t>
            </a:r>
            <a:endParaRPr lang="en-GB" sz="3600" kern="1400" spc="230" dirty="0">
              <a:solidFill>
                <a:schemeClr val="tx1"/>
              </a:solidFill>
              <a:latin typeface="HALDEN SOLID" pitchFamily="2" charset="0"/>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1103745" y="1516376"/>
            <a:ext cx="9984509" cy="3816429"/>
          </a:xfrm>
          <a:prstGeom prst="rect">
            <a:avLst/>
          </a:prstGeom>
          <a:noFill/>
        </p:spPr>
        <p:txBody>
          <a:bodyPr wrap="square" lIns="91440" tIns="45720" rIns="91440" bIns="45720" rtlCol="1" anchor="t">
            <a:spAutoFit/>
          </a:bodyPr>
          <a:lstStyle/>
          <a:p>
            <a:pPr marL="342900" indent="-342900" algn="r" rtl="1">
              <a:buFont typeface="+mj-lt"/>
              <a:buAutoNum type="arabicPeriod"/>
            </a:pPr>
            <a:r>
              <a:rPr lang="ar-LB" sz="2200" spc="60" dirty="0">
                <a:latin typeface="Open Sans"/>
                <a:ea typeface="Open Sans"/>
                <a:cs typeface="Open Sans"/>
              </a:rPr>
              <a:t>تحليل مدى استعمال وتكرار كل استراتيجية في الوحدة القياسية المُستخدمة.</a:t>
            </a:r>
          </a:p>
          <a:p>
            <a:pPr marL="342900" indent="-342900" algn="r" rtl="1">
              <a:buFont typeface="+mj-lt"/>
              <a:buAutoNum type="arabicPeriod"/>
            </a:pPr>
            <a:endParaRPr lang="en-US" sz="2200" spc="60" dirty="0">
              <a:latin typeface="Open Sans"/>
              <a:ea typeface="Open Sans"/>
              <a:cs typeface="Open Sans"/>
            </a:endParaRPr>
          </a:p>
          <a:p>
            <a:pPr marL="342900" indent="-342900" algn="r" rtl="1">
              <a:buFont typeface="+mj-lt"/>
              <a:buAutoNum type="arabicPeriod"/>
            </a:pPr>
            <a:r>
              <a:rPr lang="ar-LB" sz="2200" spc="60" dirty="0">
                <a:latin typeface="Open Sans"/>
                <a:ea typeface="Open Sans"/>
                <a:cs typeface="Open Sans"/>
              </a:rPr>
              <a:t>في حال كان ذلك ملائمًا، تُربط النتائج مع مجموعات السكان (النازحين داخليًا، اللاجئين، إلخ) و/أو البيئات (الحضرية، الريفية، المخيمات) لاستكشافها بشكل منفصل.</a:t>
            </a:r>
          </a:p>
          <a:p>
            <a:pPr marL="342900" indent="-342900" algn="r" rtl="1">
              <a:buFont typeface="+mj-lt"/>
              <a:buAutoNum type="arabicPeriod"/>
            </a:pPr>
            <a:endParaRPr lang="en-US" sz="2200" spc="60" dirty="0">
              <a:latin typeface="Open Sans"/>
              <a:ea typeface="Open Sans"/>
              <a:cs typeface="Open Sans"/>
            </a:endParaRPr>
          </a:p>
          <a:p>
            <a:pPr marL="342900" indent="-342900" algn="r" rtl="1">
              <a:buFont typeface="+mj-lt"/>
              <a:buAutoNum type="arabicPeriod"/>
            </a:pPr>
            <a:r>
              <a:rPr lang="ar-LB" sz="2200" spc="60" dirty="0">
                <a:latin typeface="Open Sans"/>
                <a:ea typeface="Open Sans"/>
                <a:cs typeface="Open Sans"/>
              </a:rPr>
              <a:t>إذا كان هناك أكثر من الاستراتيجيات العشر المطلوبة (4 للتوتر، 3 للأزمات، و 4 للطوارئ)، تُحلّل البيانات بهدف حذف الاستراتيجيات التي لا تنطبق على أكثر من 50٪ من السكان.</a:t>
            </a:r>
          </a:p>
          <a:p>
            <a:pPr marL="342900" indent="-342900" algn="r" rtl="1">
              <a:buFont typeface="+mj-lt"/>
              <a:buAutoNum type="arabicPeriod"/>
            </a:pPr>
            <a:endParaRPr lang="ar-LB" sz="2200" spc="60" dirty="0">
              <a:latin typeface="Open Sans"/>
              <a:ea typeface="Open Sans"/>
              <a:cs typeface="Open Sans"/>
            </a:endParaRPr>
          </a:p>
          <a:p>
            <a:pPr indent="-342900" algn="r" rtl="1">
              <a:buFont typeface="+mj-lt"/>
              <a:buAutoNum type="arabicPeriod"/>
            </a:pPr>
            <a:r>
              <a:rPr lang="ar-LB" sz="2200" dirty="0">
                <a:solidFill>
                  <a:schemeClr val="accent3">
                    <a:lumMod val="50000"/>
                  </a:schemeClr>
                </a:solidFill>
              </a:rPr>
              <a:t>مهم: إذا كانت هناك فقط 10 استراتيجيات وتحليل الاجابات لبعض من هذه الاستراتيجيات تضمنت نسبة عالية من اجابة "غير قابل للتطبيق"، فيجب إجراء مراجعة كاملة للوحدة القياسية مع الرجوع إلى دليل التوجيه والمواد ذات الصلة على </a:t>
            </a:r>
            <a:r>
              <a:rPr lang="ar-LB" sz="2200" b="1" u="sng" dirty="0">
                <a:solidFill>
                  <a:schemeClr val="accent3">
                    <a:lumMod val="50000"/>
                  </a:schemeClr>
                </a:solidFill>
                <a:hlinkClick r:id="rId3">
                  <a:extLst>
                    <a:ext uri="{A12FA001-AC4F-418D-AE19-62706E023703}">
                      <ahyp:hlinkClr xmlns:ahyp="http://schemas.microsoft.com/office/drawing/2018/hyperlinkcolor" val="tx"/>
                    </a:ext>
                  </a:extLst>
                </a:hlinkClick>
              </a:rPr>
              <a:t>مركز موارد </a:t>
            </a:r>
            <a:r>
              <a:rPr lang="en-US" sz="2200" b="1" u="sng" dirty="0">
                <a:solidFill>
                  <a:schemeClr val="accent3">
                    <a:lumMod val="50000"/>
                  </a:schemeClr>
                </a:solidFill>
                <a:hlinkClick r:id="rId3">
                  <a:extLst>
                    <a:ext uri="{A12FA001-AC4F-418D-AE19-62706E023703}">
                      <ahyp:hlinkClr xmlns:ahyp="http://schemas.microsoft.com/office/drawing/2018/hyperlinkcolor" val="tx"/>
                    </a:ext>
                  </a:extLst>
                </a:hlinkClick>
              </a:rPr>
              <a:t>VAM</a:t>
            </a:r>
            <a:endParaRPr lang="en-US" sz="2200" b="1" u="sng" dirty="0">
              <a:solidFill>
                <a:schemeClr val="accent3">
                  <a:lumMod val="50000"/>
                </a:schemeClr>
              </a:solidFill>
            </a:endParaRPr>
          </a:p>
        </p:txBody>
      </p:sp>
      <p:sp>
        <p:nvSpPr>
          <p:cNvPr id="2" name="TextBox 1">
            <a:extLst>
              <a:ext uri="{FF2B5EF4-FFF2-40B4-BE49-F238E27FC236}">
                <a16:creationId xmlns:a16="http://schemas.microsoft.com/office/drawing/2014/main" id="{E0F84BBC-0335-44B1-76D0-18A89BC726AF}"/>
              </a:ext>
            </a:extLst>
          </p:cNvPr>
          <p:cNvSpPr txBox="1"/>
          <p:nvPr/>
        </p:nvSpPr>
        <p:spPr>
          <a:xfrm>
            <a:off x="3898232" y="6519446"/>
            <a:ext cx="8293768" cy="338554"/>
          </a:xfrm>
          <a:prstGeom prst="rect">
            <a:avLst/>
          </a:prstGeom>
          <a:noFill/>
        </p:spPr>
        <p:txBody>
          <a:bodyPr wrap="square" lIns="91440" tIns="45720" rIns="91440" bIns="45720" anchor="t">
            <a:spAutoFit/>
          </a:bodyPr>
          <a:lstStyle/>
          <a:p>
            <a:pPr algn="r" rtl="1"/>
            <a:r>
              <a:rPr lang="ar-LB" sz="1600" dirty="0">
                <a:latin typeface="Open Sans"/>
                <a:ea typeface="Open Sans"/>
              </a:rPr>
              <a:t>لايجاد النصوص البرمجية لاستراتيجيات التأقلم مع سبل العيش لتلبية الاحتياجات الاساسية الغذائي اذهب الى </a:t>
            </a:r>
            <a:r>
              <a:rPr lang="en-US" sz="1600" b="1" i="1" u="sng" dirty="0">
                <a:latin typeface="Open Sans"/>
                <a:ea typeface="Open Sans"/>
                <a:hlinkClick r:id="rId4">
                  <a:extLst>
                    <a:ext uri="{A12FA001-AC4F-418D-AE19-62706E023703}">
                      <ahyp:hlinkClr xmlns:ahyp="http://schemas.microsoft.com/office/drawing/2018/hyperlinkcolor" val="tx"/>
                    </a:ext>
                  </a:extLst>
                </a:hlinkClick>
              </a:rPr>
              <a:t>GITHUB WFP</a:t>
            </a:r>
            <a:endParaRPr lang="ar-SY" sz="1600" b="1" i="1" u="sng" dirty="0">
              <a:latin typeface="Open Sans"/>
              <a:ea typeface="Open Sans"/>
            </a:endParaRPr>
          </a:p>
        </p:txBody>
      </p:sp>
    </p:spTree>
    <p:extLst>
      <p:ext uri="{BB962C8B-B14F-4D97-AF65-F5344CB8AC3E}">
        <p14:creationId xmlns:p14="http://schemas.microsoft.com/office/powerpoint/2010/main" val="334276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امثلة عن فحص جودة البيانات(1)</a:t>
            </a:r>
            <a:br>
              <a:rPr lang="ar-LB" sz="3600" kern="1400" spc="230" dirty="0">
                <a:solidFill>
                  <a:schemeClr val="tx1"/>
                </a:solidFill>
                <a:latin typeface="HALDEN SOLID" pitchFamily="2" charset="0"/>
              </a:rPr>
            </a:br>
            <a:endParaRPr lang="en-GB" sz="360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تُربط </a:t>
            </a:r>
            <a:r>
              <a:rPr lang="ar-LB" sz="2200" b="1" spc="60" dirty="0">
                <a:latin typeface="Open Sans"/>
                <a:ea typeface="Open Sans"/>
                <a:cs typeface="Open Sans"/>
              </a:rPr>
              <a:t>نتائج كل استراتيجية مع كل جامع بيانات </a:t>
            </a:r>
            <a:r>
              <a:rPr lang="ar-LB" sz="2200" spc="60" dirty="0">
                <a:latin typeface="Open Sans"/>
                <a:ea typeface="Open Sans"/>
                <a:cs typeface="Open Sans"/>
              </a:rPr>
              <a:t>من خلال جداول الارتباط المتقاطع لـ </a:t>
            </a:r>
            <a:r>
              <a:rPr lang="en-US" sz="2200" spc="60" dirty="0">
                <a:latin typeface="Open Sans"/>
                <a:ea typeface="Open Sans"/>
                <a:cs typeface="Open Sans"/>
              </a:rPr>
              <a:t>LCS</a:t>
            </a:r>
            <a:r>
              <a:rPr lang="ar-LB" sz="2200" spc="60" dirty="0">
                <a:latin typeface="Open Sans"/>
                <a:ea typeface="Open Sans"/>
                <a:cs typeface="Open Sans"/>
              </a:rPr>
              <a:t> مع جامعي البيانات.</a:t>
            </a:r>
          </a:p>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إذا كان بعض جامعي البيانات يميلون إلى تصنيف الأسر بشكل مختلف عن المتوسط ​​أو يميلون إلى اختيار نفس خيارات الاجابة في معظم الاستراتيجيات، فقد يكون ذلك بسبب عدم فهمهم للوحدة، ويجب </a:t>
            </a:r>
            <a:r>
              <a:rPr lang="ar-LB" sz="2200" b="1" spc="60" dirty="0">
                <a:latin typeface="Open Sans"/>
                <a:ea typeface="Open Sans"/>
                <a:cs typeface="Open Sans"/>
              </a:rPr>
              <a:t>تحديدهم وإعادة تدريبهم</a:t>
            </a:r>
            <a:r>
              <a:rPr lang="ar-LB" sz="2200" spc="60" dirty="0">
                <a:latin typeface="Open Sans"/>
                <a:ea typeface="Open Sans"/>
                <a:cs typeface="Open Sans"/>
              </a:rPr>
              <a:t>.</a:t>
            </a:r>
          </a:p>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يمكن استخدام قسم </a:t>
            </a:r>
            <a:r>
              <a:rPr lang="ar-LB" sz="2200" b="1" spc="60" dirty="0">
                <a:latin typeface="Open Sans"/>
                <a:ea typeface="Open Sans"/>
                <a:cs typeface="Open Sans"/>
              </a:rPr>
              <a:t>الأصول المنزلية</a:t>
            </a:r>
            <a:r>
              <a:rPr lang="ar-LB" sz="2200" spc="60" dirty="0">
                <a:latin typeface="Open Sans"/>
                <a:ea typeface="Open Sans"/>
                <a:cs typeface="Open Sans"/>
              </a:rPr>
              <a:t> للتحقق من بعض الإجابات على </a:t>
            </a:r>
            <a:r>
              <a:rPr lang="en-US" sz="2200" spc="60" dirty="0">
                <a:latin typeface="Open Sans"/>
                <a:ea typeface="Open Sans"/>
                <a:cs typeface="Open Sans"/>
              </a:rPr>
              <a:t>LCS</a:t>
            </a:r>
            <a:r>
              <a:rPr lang="ar-LB" sz="2200" spc="60" dirty="0">
                <a:latin typeface="Open Sans"/>
                <a:ea typeface="Open Sans"/>
                <a:cs typeface="Open Sans"/>
              </a:rPr>
              <a:t>.على سبيل المثال، إذا أبلغت أسرة عن ملكيتها الحالية للأصول الإنتاجية، فإن استراتيجية التأقلم المتعلقة ببيع تلك الأصول لا يمكن تسجيلها على أنها "استنفدت".</a:t>
            </a:r>
          </a:p>
          <a:p>
            <a:pPr marL="342900" indent="-342900" algn="r" rtl="1">
              <a:lnSpc>
                <a:spcPct val="100000"/>
              </a:lnSpc>
              <a:buClr>
                <a:srgbClr val="0070BA"/>
              </a:buClr>
              <a:buFont typeface="Wingdings" panose="05000000000000000000" pitchFamily="2" charset="2"/>
              <a:buChar char="v"/>
            </a:pPr>
            <a:r>
              <a:rPr lang="ar-LB" sz="2200" spc="60" dirty="0">
                <a:latin typeface="Open Sans"/>
                <a:ea typeface="Open Sans"/>
                <a:cs typeface="Open Sans"/>
              </a:rPr>
              <a:t>عندما يفيد المجيب بأن أسرتهم لا تحتوي على أطفال في السن المدرسي، </a:t>
            </a:r>
            <a:r>
              <a:rPr lang="ar-LB" sz="2200" b="1" spc="60" dirty="0">
                <a:latin typeface="Open Sans"/>
                <a:ea typeface="Open Sans"/>
                <a:cs typeface="Open Sans"/>
              </a:rPr>
              <a:t>يجب أن تكون الاستجابة "غير قابل للتطبيق" </a:t>
            </a:r>
            <a:r>
              <a:rPr lang="ar-LB" sz="2200" spc="60" dirty="0">
                <a:latin typeface="Open Sans"/>
                <a:ea typeface="Open Sans"/>
                <a:cs typeface="Open Sans"/>
              </a:rPr>
              <a:t>في حالة استراتيجيات التأقلم المتعلقة ب "سحب الأطفال من المدرسة" أو "نقل الأطفال إلى مدرسة أرخص"</a:t>
            </a:r>
            <a:r>
              <a:rPr lang="ar-LB" sz="2200" b="1" spc="60" dirty="0">
                <a:latin typeface="Open Sans"/>
                <a:ea typeface="Open Sans"/>
                <a:cs typeface="Open Sans"/>
              </a:rPr>
              <a:t>.</a:t>
            </a:r>
          </a:p>
          <a:p>
            <a:pPr marL="342900" indent="-342900" algn="r" rtl="1">
              <a:lnSpc>
                <a:spcPct val="100000"/>
              </a:lnSpc>
              <a:buClr>
                <a:srgbClr val="0070BA"/>
              </a:buClr>
              <a:buFont typeface="Wingdings" panose="05000000000000000000" pitchFamily="2" charset="2"/>
              <a:buChar char="v"/>
            </a:pPr>
            <a:endParaRPr lang="ar-LB" sz="2200" spc="60" dirty="0">
              <a:latin typeface="Open Sans"/>
              <a:ea typeface="Open Sans"/>
              <a:cs typeface="Open Sans"/>
            </a:endParaRPr>
          </a:p>
          <a:p>
            <a:pPr marL="342900" indent="-342900">
              <a:lnSpc>
                <a:spcPct val="100000"/>
              </a:lnSpc>
              <a:buClr>
                <a:srgbClr val="0070BA"/>
              </a:buClr>
              <a:buFont typeface="Wingdings" panose="05000000000000000000" pitchFamily="2" charset="2"/>
              <a:buChar char="v"/>
            </a:pPr>
            <a:endParaRPr lang="en-US" sz="22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امثلة عن فحص جودة البيانات(2)</a:t>
            </a:r>
            <a:br>
              <a:rPr lang="ar-LB" sz="3600" kern="1400" spc="230" dirty="0">
                <a:solidFill>
                  <a:schemeClr val="tx1"/>
                </a:solidFill>
                <a:latin typeface="HALDEN SOLID" pitchFamily="2" charset="0"/>
              </a:rPr>
            </a:br>
            <a:endParaRPr lang="en-GB" sz="3600" kern="1400" spc="230" dirty="0">
              <a:solidFill>
                <a:schemeClr val="tx1"/>
              </a:solidFill>
              <a:latin typeface="HALDEN SOLID" pitchFamily="2"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في الوقت نفسه، بالنسبة لبعض الاستراتيجيات، فإن خيار الاستجابة </a:t>
            </a:r>
            <a:r>
              <a:rPr lang="ar-LB" b="1" spc="60" dirty="0">
                <a:latin typeface="Open Sans"/>
                <a:ea typeface="Open Sans"/>
                <a:cs typeface="Open Sans"/>
              </a:rPr>
              <a:t>"غير قابل للتطبيق" ليس مناسبًا</a:t>
            </a:r>
            <a:r>
              <a:rPr lang="ar-LB" spc="60" dirty="0">
                <a:latin typeface="Open Sans"/>
                <a:ea typeface="Open Sans"/>
                <a:cs typeface="Open Sans"/>
              </a:rPr>
              <a:t>؛ هذا ينطبق بشكل خاص على </a:t>
            </a:r>
            <a:r>
              <a:rPr lang="ar-LB" b="1" spc="60" dirty="0">
                <a:latin typeface="Open Sans"/>
                <a:ea typeface="Open Sans"/>
                <a:cs typeface="Open Sans"/>
              </a:rPr>
              <a:t>استراتيجيات تأقلم "الطوارئ" </a:t>
            </a:r>
            <a:r>
              <a:rPr lang="ar-LB" spc="60" dirty="0">
                <a:latin typeface="Open Sans"/>
                <a:ea typeface="Open Sans"/>
                <a:cs typeface="Open Sans"/>
              </a:rPr>
              <a:t>مثل التسول والأنشطة غير القانونية.</a:t>
            </a:r>
          </a:p>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خيار "غير قابل للتطبيق" ليس خيارًا مناسبًا للاجابة على هذا السؤال لأنه قد يكون قابلاً للتطبيق على جميع الأسر إذا كانوا حقًا في حاجة. الأسر التي تطبق هذه الاستراتيجية قد تواجه مخاوف بشأن الرد على هذا السؤال، مع ذلك من الضروري طرحه من أجل فهم ما إذا كانوا قد وصلوا إلى مستوى الطوارئ وقد استخدموا مثل هذه الاستراتيجية.</a:t>
            </a:r>
          </a:p>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على الجانب نفسه، من غير الممكن "استنفاد" هذه الاستراتيجيات. يحدث استنفاد استراتيجيات التأقلم فقط في الحالات الكارثية/المجاعية حيث يكاد يكون هناك استنزاف لسبل العيش في المجتمع. عادة ما تكون هناك دائمًا المزيد من الأنشطة غير القانونية التي يمكن الانخراط فيها، أو غرباء لطلب المال منهم. </a:t>
            </a:r>
          </a:p>
          <a:p>
            <a:pPr marL="342900" indent="-342900" algn="r" rtl="1">
              <a:lnSpc>
                <a:spcPct val="100000"/>
              </a:lnSpc>
              <a:buClr>
                <a:srgbClr val="0070BA"/>
              </a:buClr>
              <a:buFont typeface="Wingdings" panose="05000000000000000000" pitchFamily="2" charset="2"/>
              <a:buChar char="v"/>
            </a:pPr>
            <a:r>
              <a:rPr lang="ar-LB" spc="60" dirty="0">
                <a:latin typeface="Open Sans"/>
                <a:ea typeface="Open Sans"/>
                <a:cs typeface="Open Sans"/>
              </a:rPr>
              <a:t>وبالتالي، إذا رأى محلل البيانات تكراراً عاليًا للاجابات "غير قابل للتطبيق" أو "لا، استنفذ"، فإنه يجب تحديد جامعي البيانات الذين اختاروا هذه الاجابات وإعادة تدريبهم.</a:t>
            </a:r>
            <a:endParaRPr lang="en-US"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3" y="2041532"/>
            <a:ext cx="11052000" cy="4100053"/>
          </a:xfrm>
        </p:spPr>
        <p:txBody>
          <a:bodyPr vert="horz" lIns="91440" tIns="45720" rIns="91440" bIns="45720" rtlCol="0" anchor="t">
            <a:noAutofit/>
          </a:bodyPr>
          <a:lstStyle/>
          <a:p>
            <a:pPr algn="r" rtl="1">
              <a:lnSpc>
                <a:spcPct val="90000"/>
              </a:lnSpc>
              <a:buFont typeface="Wingdings" panose="05000000000000000000" pitchFamily="2" charset="2"/>
              <a:buChar char="v"/>
            </a:pPr>
            <a:endParaRPr lang="en-US" sz="2600" spc="60" dirty="0">
              <a:latin typeface="Open Sans"/>
              <a:ea typeface="Open Sans"/>
              <a:cs typeface="Open Sans"/>
            </a:endParaRPr>
          </a:p>
          <a:p>
            <a:pPr algn="r" rtl="1">
              <a:lnSpc>
                <a:spcPct val="90000"/>
              </a:lnSpc>
              <a:buFont typeface="Wingdings" panose="05000000000000000000" pitchFamily="2" charset="2"/>
              <a:buChar char="v"/>
            </a:pPr>
            <a:r>
              <a:rPr lang="ar-LB" sz="2600" spc="60" dirty="0">
                <a:latin typeface="Open Sans"/>
                <a:ea typeface="Open Sans"/>
                <a:cs typeface="Open Sans"/>
              </a:rPr>
              <a:t>ناقش أهداف هذا القسم، وهي الحصول على معلومات حول استراتيجيات التأقلم مع سبل العيش (لتلبية الاحتياجات الأساسية) التي تطبقها الأسر. يتضمن ذلك قدرة الأسر المعيسية على التعامل مع الصدمات الأخيرة وقدرتها على التغلب على الصدمات المستقبلية.</a:t>
            </a:r>
          </a:p>
          <a:p>
            <a:pPr algn="r" rtl="1">
              <a:lnSpc>
                <a:spcPct val="90000"/>
              </a:lnSpc>
              <a:buFont typeface="Wingdings" panose="05000000000000000000" pitchFamily="2" charset="2"/>
              <a:buChar char="v"/>
            </a:pPr>
            <a:endParaRPr lang="ar-LB" sz="2600" spc="60" dirty="0">
              <a:latin typeface="Open Sans"/>
              <a:ea typeface="Open Sans"/>
              <a:cs typeface="Open Sans"/>
            </a:endParaRPr>
          </a:p>
          <a:p>
            <a:pPr algn="r" rtl="1">
              <a:lnSpc>
                <a:spcPct val="90000"/>
              </a:lnSpc>
              <a:buFont typeface="Wingdings" panose="05000000000000000000" pitchFamily="2" charset="2"/>
              <a:buChar char="v"/>
            </a:pPr>
            <a:r>
              <a:rPr lang="ar-LB" sz="2600" spc="60" dirty="0">
                <a:latin typeface="Open Sans"/>
                <a:ea typeface="Open Sans"/>
                <a:cs typeface="Open Sans"/>
              </a:rPr>
              <a:t>اشرح دور هذا المؤشر واستخدام المعلومات، داخليًا وخارجيًا. يمنح هذا جامعي البيانات فهمًا واضحًا لأهمية البيانات التي سيجمعونها قريبًا.</a:t>
            </a:r>
          </a:p>
          <a:p>
            <a:pPr algn="r" rtl="1">
              <a:lnSpc>
                <a:spcPct val="90000"/>
              </a:lnSpc>
              <a:buFont typeface="Wingdings" panose="05000000000000000000" pitchFamily="2" charset="2"/>
              <a:buChar char="v"/>
            </a:pPr>
            <a:endParaRPr lang="en-GB" sz="26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استراتيجيات التأقلم مع سبل العيش لتلبية الاحتياجات الأساسية: تعليمات التدريب رقم 1</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طريقة الحساب في </a:t>
            </a:r>
            <a:r>
              <a:rPr lang="en-US" sz="3600" kern="1400" spc="230" dirty="0">
                <a:solidFill>
                  <a:schemeClr val="tx1"/>
                </a:solidFill>
                <a:latin typeface="HALDEN SOLID" pitchFamily="2" charset="0"/>
              </a:rPr>
              <a:t>LCS-EN</a:t>
            </a:r>
            <a:endParaRPr lang="en-GB" sz="3600" kern="1400" spc="230" dirty="0">
              <a:solidFill>
                <a:schemeClr val="tx1"/>
              </a:solidFill>
              <a:latin typeface="HALDEN SOLID" pitchFamily="2" charset="0"/>
            </a:endParaRPr>
          </a:p>
        </p:txBody>
      </p:sp>
      <p:sp>
        <p:nvSpPr>
          <p:cNvPr id="2" name="TextBox 1">
            <a:extLst>
              <a:ext uri="{FF2B5EF4-FFF2-40B4-BE49-F238E27FC236}">
                <a16:creationId xmlns:a16="http://schemas.microsoft.com/office/drawing/2014/main" id="{1EBDB8A1-B908-BC2E-9B96-8059F73C6F22}"/>
              </a:ext>
            </a:extLst>
          </p:cNvPr>
          <p:cNvSpPr txBox="1"/>
          <p:nvPr/>
        </p:nvSpPr>
        <p:spPr>
          <a:xfrm>
            <a:off x="4339273" y="2358393"/>
            <a:ext cx="7240235" cy="707886"/>
          </a:xfrm>
          <a:prstGeom prst="rect">
            <a:avLst/>
          </a:prstGeom>
          <a:solidFill>
            <a:schemeClr val="accent5"/>
          </a:solidFill>
        </p:spPr>
        <p:txBody>
          <a:bodyPr wrap="square" lIns="91440" tIns="45720" rIns="91440" bIns="45720" rtlCol="0" anchor="t">
            <a:spAutoFit/>
          </a:bodyPr>
          <a:lstStyle/>
          <a:p>
            <a:pPr algn="r" rtl="1"/>
            <a:r>
              <a:rPr lang="ar-LB" sz="2000" dirty="0">
                <a:latin typeface="Open Sans"/>
                <a:ea typeface="Open Sans"/>
                <a:cs typeface="Open Sans"/>
              </a:rPr>
              <a:t>بغض النظر عن عدد الاستراتيجيات المتضمنة في وحدة القياس، يجب حساب المؤشر فقط استنادًا إلى 10 استراتيجيات (4 للتوتر، 3 للأزمات، و 3 للطوارئ).</a:t>
            </a:r>
            <a:endParaRPr lang="en-US" sz="2000" dirty="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4464" y="2100654"/>
            <a:ext cx="1088889" cy="108888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1881352" y="3629043"/>
            <a:ext cx="9210202" cy="1754326"/>
          </a:xfrm>
          <a:prstGeom prst="rect">
            <a:avLst/>
          </a:prstGeom>
          <a:noFill/>
        </p:spPr>
        <p:txBody>
          <a:bodyPr wrap="square" rtlCol="0">
            <a:spAutoFit/>
          </a:bodyPr>
          <a:lstStyle/>
          <a:p>
            <a:pPr algn="r" rtl="1"/>
            <a:r>
              <a:rPr lang="ar-LB" b="1" spc="60" dirty="0">
                <a:latin typeface="Open Sans" charset="0"/>
                <a:ea typeface="Open Sans" charset="0"/>
                <a:cs typeface="Open Sans" charset="0"/>
              </a:rPr>
              <a:t>كيفية اختيار الاستراتيجيات العشر للاستخدام في حال كان هناك أكثر من الاستراتيجيات العشر المطلوبة:</a:t>
            </a:r>
          </a:p>
          <a:p>
            <a:pPr marL="285750" indent="-285750" algn="r" rtl="1">
              <a:buFont typeface="Arial" panose="020B0604020202020204" pitchFamily="34" charset="0"/>
              <a:buChar char="•"/>
            </a:pPr>
            <a:endParaRPr lang="ar-LB"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استبعاد الاستراتيجيات التي لا تنطبق على أكثر من 50% من السكان.</a:t>
            </a:r>
          </a:p>
          <a:p>
            <a:pPr marL="285750" indent="-285750" algn="r" rtl="1">
              <a:buFont typeface="Arial" panose="020B0604020202020204" pitchFamily="34" charset="0"/>
              <a:buChar char="•"/>
            </a:pPr>
            <a:endParaRPr lang="ar-LB" spc="60" dirty="0">
              <a:latin typeface="Open Sans" charset="0"/>
              <a:ea typeface="Open Sans" charset="0"/>
              <a:cs typeface="Open Sans" charset="0"/>
            </a:endParaRPr>
          </a:p>
          <a:p>
            <a:pPr marL="285750" indent="-285750" algn="r" rtl="1">
              <a:buFont typeface="Arial" panose="020B0604020202020204" pitchFamily="34" charset="0"/>
              <a:buChar char="•"/>
            </a:pPr>
            <a:r>
              <a:rPr lang="ar-LB" spc="60" dirty="0">
                <a:latin typeface="Open Sans" charset="0"/>
                <a:ea typeface="Open Sans" charset="0"/>
                <a:cs typeface="Open Sans" charset="0"/>
              </a:rPr>
              <a:t>من بين الاستراتيجيات التي تُطبقها شريحة واسعة من السكان، عادة ما يتم اختيار تلك التي يتم تطبيقها بشكل أكبر.</a:t>
            </a:r>
            <a:endParaRPr lang="en-US" spc="60" dirty="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طريقة الحساب في </a:t>
            </a:r>
            <a:r>
              <a:rPr lang="en-US" sz="3600" kern="1400" spc="230" dirty="0">
                <a:solidFill>
                  <a:schemeClr val="tx1"/>
                </a:solidFill>
                <a:latin typeface="HALDEN SOLID" pitchFamily="2" charset="0"/>
              </a:rPr>
              <a:t>LCS-EN</a:t>
            </a:r>
            <a:endParaRPr lang="en-GB" sz="3600" kern="1400" spc="230" dirty="0">
              <a:solidFill>
                <a:schemeClr val="tx1"/>
              </a:solidFill>
              <a:latin typeface="HALDEN SOLID" pitchFamily="2"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6391905" y="2651380"/>
            <a:ext cx="5146859" cy="3105466"/>
          </a:xfrm>
          <a:prstGeom prst="rect">
            <a:avLst/>
          </a:prstGeom>
          <a:noFill/>
        </p:spPr>
        <p:txBody>
          <a:bodyPr wrap="square">
            <a:spAutoFit/>
          </a:bodyPr>
          <a:lstStyle/>
          <a:p>
            <a:pPr algn="r" rtl="1">
              <a:lnSpc>
                <a:spcPct val="90000"/>
              </a:lnSpc>
              <a:spcBef>
                <a:spcPts val="1000"/>
              </a:spcBef>
            </a:pPr>
            <a:r>
              <a:rPr lang="ar-LB" dirty="0">
                <a:latin typeface="Open Sans" panose="020B0606030504020204" pitchFamily="34" charset="0"/>
                <a:ea typeface="Open Sans" panose="020B0606030504020204" pitchFamily="34" charset="0"/>
                <a:cs typeface="Open Sans" panose="020B0606030504020204" pitchFamily="34" charset="0"/>
              </a:rPr>
              <a:t>بناء متغير ثنائي</a:t>
            </a:r>
            <a:r>
              <a:rPr lang="en-US" dirty="0">
                <a:latin typeface="Open Sans" panose="020B0606030504020204" pitchFamily="34" charset="0"/>
                <a:ea typeface="Open Sans" panose="020B0606030504020204" pitchFamily="34" charset="0"/>
                <a:cs typeface="Open Sans" panose="020B0606030504020204" pitchFamily="34" charset="0"/>
              </a:rPr>
              <a:t> </a:t>
            </a:r>
            <a:r>
              <a:rPr lang="ar-LB" dirty="0">
                <a:latin typeface="Open Sans" panose="020B0606030504020204" pitchFamily="34" charset="0"/>
                <a:ea typeface="Open Sans" panose="020B0606030504020204" pitchFamily="34" charset="0"/>
                <a:cs typeface="Open Sans" panose="020B0606030504020204" pitchFamily="34" charset="0"/>
              </a:rPr>
              <a:t>– 0 أو 1 - لكل مستوى من مستويات الخطورة التي تعبر عما إذا كانت الأسرة قد اعتمدت أو استنفدت أي استراتيجية بهذا المستوى من الخطورة. يجب إنشاء ثلاث متغيرات ثنائية: </a:t>
            </a:r>
          </a:p>
          <a:p>
            <a:pPr algn="r" rtl="1">
              <a:lnSpc>
                <a:spcPct val="90000"/>
              </a:lnSpc>
              <a:spcBef>
                <a:spcPts val="1000"/>
              </a:spcBef>
            </a:pPr>
            <a:endParaRPr lang="ar-LB"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stress_coping_EN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crisis_coping_EN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ct val="90000"/>
              </a:lnSpc>
              <a:spcBef>
                <a:spcPts val="1000"/>
              </a:spcBef>
              <a:buFont typeface="Arial" panose="020B0604020202020204" pitchFamily="34" charset="0"/>
              <a:buChar char="•"/>
            </a:pPr>
            <a:r>
              <a:rPr lang="en-US" dirty="0" err="1">
                <a:latin typeface="Open Sans" panose="020B0606030504020204" pitchFamily="34" charset="0"/>
                <a:ea typeface="Open Sans" panose="020B0606030504020204" pitchFamily="34" charset="0"/>
                <a:cs typeface="Open Sans" panose="020B0606030504020204" pitchFamily="34" charset="0"/>
              </a:rPr>
              <a:t>emergency_coping_EN</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72777" y="2640871"/>
            <a:ext cx="5368290" cy="2308324"/>
          </a:xfrm>
          <a:prstGeom prst="rect">
            <a:avLst/>
          </a:prstGeom>
          <a:noFill/>
        </p:spPr>
        <p:txBody>
          <a:bodyPr wrap="square" lIns="91440" tIns="45720" rIns="91440" bIns="45720" anchor="t">
            <a:spAutoFit/>
          </a:bodyPr>
          <a:lstStyle/>
          <a:p>
            <a:pPr algn="r" rtl="1"/>
            <a:r>
              <a:rPr lang="ar-LB" dirty="0">
                <a:latin typeface="Open Sans"/>
                <a:ea typeface="Open Sans"/>
                <a:cs typeface="Open Sans"/>
              </a:rPr>
              <a:t>ثم، يتم بناء متغير تصنيفي، يمثل مستوى الخطورة لأكثر استراتيجية خطورة اعتمدتها أو استنفدتها الأسرة. يتراوح المتغير التصنيفي من 1 إلى 4 ويعكس إحدى الفئات الأربع التي يتم تخصيص الأسر لها:</a:t>
            </a:r>
          </a:p>
          <a:p>
            <a:pPr algn="r" rtl="1"/>
            <a:endParaRPr lang="ar-LB" dirty="0">
              <a:latin typeface="Open Sans"/>
              <a:ea typeface="Open Sans"/>
              <a:cs typeface="Open Sans"/>
            </a:endParaRPr>
          </a:p>
          <a:p>
            <a:pPr algn="r" rtl="1"/>
            <a:r>
              <a:rPr lang="ar-LB" dirty="0">
                <a:latin typeface="Open Sans"/>
                <a:ea typeface="Open Sans"/>
                <a:cs typeface="Open Sans"/>
              </a:rPr>
              <a:t>• عدم استخدام استراتيجيات التوتر أو الأزمات أو الطوارئ</a:t>
            </a:r>
          </a:p>
          <a:p>
            <a:pPr algn="r" rtl="1"/>
            <a:r>
              <a:rPr lang="ar-LB" dirty="0">
                <a:latin typeface="Open Sans"/>
                <a:ea typeface="Open Sans"/>
                <a:cs typeface="Open Sans"/>
              </a:rPr>
              <a:t>• استخدام استراتيجيات التوتر</a:t>
            </a:r>
          </a:p>
          <a:p>
            <a:pPr algn="r" rtl="1"/>
            <a:r>
              <a:rPr lang="ar-LB" dirty="0">
                <a:latin typeface="Open Sans"/>
                <a:ea typeface="Open Sans"/>
                <a:cs typeface="Open Sans"/>
              </a:rPr>
              <a:t>• استخدام استراتيجيات الأزمات</a:t>
            </a:r>
          </a:p>
          <a:p>
            <a:pPr algn="r" rtl="1"/>
            <a:r>
              <a:rPr lang="ar-LB" dirty="0">
                <a:latin typeface="Open Sans"/>
                <a:ea typeface="Open Sans"/>
                <a:cs typeface="Open Sans"/>
              </a:rPr>
              <a:t>• استخدام استراتيجيات الطوارئ</a:t>
            </a:r>
            <a:endParaRPr lang="ar-SY" sz="1600" dirty="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4809"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7276" y="1621634"/>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2" end="2"/>
                                            </p:txEl>
                                          </p:spTgt>
                                        </p:tgtEl>
                                        <p:attrNameLst>
                                          <p:attrName>style.color</p:attrName>
                                        </p:attrNameLst>
                                      </p:cBhvr>
                                      <p:to>
                                        <a:srgbClr val="A5852E"/>
                                      </p:to>
                                    </p:animClr>
                                    <p:animClr clrSpc="rgb" dir="cw">
                                      <p:cBhvr>
                                        <p:cTn id="14" dur="500" fill="hold"/>
                                        <p:tgtEl>
                                          <p:spTgt spid="22">
                                            <p:txEl>
                                              <p:pRg st="2" end="2"/>
                                            </p:txEl>
                                          </p:spTgt>
                                        </p:tgtEl>
                                        <p:attrNameLst>
                                          <p:attrName>fillcolor</p:attrName>
                                        </p:attrNameLst>
                                      </p:cBhvr>
                                      <p:to>
                                        <a:srgbClr val="A5852E"/>
                                      </p:to>
                                    </p:animClr>
                                    <p:set>
                                      <p:cBhvr>
                                        <p:cTn id="15" dur="500" fill="hold"/>
                                        <p:tgtEl>
                                          <p:spTgt spid="22">
                                            <p:txEl>
                                              <p:pRg st="2" end="2"/>
                                            </p:txEl>
                                          </p:spTgt>
                                        </p:tgtEl>
                                        <p:attrNameLst>
                                          <p:attrName>fill.type</p:attrName>
                                        </p:attrNameLst>
                                      </p:cBhvr>
                                      <p:to>
                                        <p:strVal val="solid"/>
                                      </p:to>
                                    </p:set>
                                    <p:set>
                                      <p:cBhvr>
                                        <p:cTn id="16" dur="500" fill="hold"/>
                                        <p:tgtEl>
                                          <p:spTgt spid="22">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4" end="4"/>
                                            </p:txEl>
                                          </p:spTgt>
                                        </p:tgtEl>
                                        <p:attrNameLst>
                                          <p:attrName>style.color</p:attrName>
                                        </p:attrNameLst>
                                      </p:cBhvr>
                                      <p:to>
                                        <a:srgbClr val="A5852E"/>
                                      </p:to>
                                    </p:animClr>
                                    <p:animClr clrSpc="rgb" dir="cw">
                                      <p:cBhvr>
                                        <p:cTn id="21" dur="500" fill="hold"/>
                                        <p:tgtEl>
                                          <p:spTgt spid="22">
                                            <p:txEl>
                                              <p:pRg st="4" end="4"/>
                                            </p:txEl>
                                          </p:spTgt>
                                        </p:tgtEl>
                                        <p:attrNameLst>
                                          <p:attrName>fillcolor</p:attrName>
                                        </p:attrNameLst>
                                      </p:cBhvr>
                                      <p:to>
                                        <a:srgbClr val="A5852E"/>
                                      </p:to>
                                    </p:animClr>
                                    <p:set>
                                      <p:cBhvr>
                                        <p:cTn id="22" dur="500" fill="hold"/>
                                        <p:tgtEl>
                                          <p:spTgt spid="22">
                                            <p:txEl>
                                              <p:pRg st="4" end="4"/>
                                            </p:txEl>
                                          </p:spTgt>
                                        </p:tgtEl>
                                        <p:attrNameLst>
                                          <p:attrName>fill.type</p:attrName>
                                        </p:attrNameLst>
                                      </p:cBhvr>
                                      <p:to>
                                        <p:strVal val="solid"/>
                                      </p:to>
                                    </p:set>
                                    <p:set>
                                      <p:cBhvr>
                                        <p:cTn id="23" dur="500" fill="hold"/>
                                        <p:tgtEl>
                                          <p:spTgt spid="22">
                                            <p:txEl>
                                              <p:pRg st="4" end="4"/>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6" end="6"/>
                                            </p:txEl>
                                          </p:spTgt>
                                        </p:tgtEl>
                                        <p:attrNameLst>
                                          <p:attrName>style.color</p:attrName>
                                        </p:attrNameLst>
                                      </p:cBhvr>
                                      <p:to>
                                        <a:srgbClr val="A5852E"/>
                                      </p:to>
                                    </p:animClr>
                                    <p:animClr clrSpc="rgb" dir="cw">
                                      <p:cBhvr>
                                        <p:cTn id="28" dur="500" fill="hold"/>
                                        <p:tgtEl>
                                          <p:spTgt spid="22">
                                            <p:txEl>
                                              <p:pRg st="6" end="6"/>
                                            </p:txEl>
                                          </p:spTgt>
                                        </p:tgtEl>
                                        <p:attrNameLst>
                                          <p:attrName>fillcolor</p:attrName>
                                        </p:attrNameLst>
                                      </p:cBhvr>
                                      <p:to>
                                        <a:srgbClr val="A5852E"/>
                                      </p:to>
                                    </p:animClr>
                                    <p:set>
                                      <p:cBhvr>
                                        <p:cTn id="29" dur="500" fill="hold"/>
                                        <p:tgtEl>
                                          <p:spTgt spid="22">
                                            <p:txEl>
                                              <p:pRg st="6" end="6"/>
                                            </p:txEl>
                                          </p:spTgt>
                                        </p:tgtEl>
                                        <p:attrNameLst>
                                          <p:attrName>fill.type</p:attrName>
                                        </p:attrNameLst>
                                      </p:cBhvr>
                                      <p:to>
                                        <p:strVal val="solid"/>
                                      </p:to>
                                    </p:set>
                                    <p:set>
                                      <p:cBhvr>
                                        <p:cTn id="30" dur="500" fill="hold"/>
                                        <p:tgtEl>
                                          <p:spTgt spid="22">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6F4839-4BE9-D27F-6975-71E226D89CF5}"/>
              </a:ext>
            </a:extLst>
          </p:cNvPr>
          <p:cNvPicPr>
            <a:picLocks noChangeAspect="1"/>
          </p:cNvPicPr>
          <p:nvPr/>
        </p:nvPicPr>
        <p:blipFill>
          <a:blip r:embed="rId3"/>
          <a:stretch>
            <a:fillRect/>
          </a:stretch>
        </p:blipFill>
        <p:spPr>
          <a:xfrm>
            <a:off x="1419727" y="1253395"/>
            <a:ext cx="8758989" cy="4351209"/>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27691" y="561180"/>
            <a:ext cx="11052002" cy="662558"/>
          </a:xfrm>
        </p:spPr>
        <p:txBody>
          <a:bodyPr anchor="t" anchorCtr="0"/>
          <a:lstStyle/>
          <a:p>
            <a:pPr algn="r" rtl="1"/>
            <a:r>
              <a:rPr lang="en-GB" sz="3600" kern="1400" spc="230" dirty="0">
                <a:solidFill>
                  <a:schemeClr val="tx1"/>
                </a:solidFill>
                <a:latin typeface="HALDEN SOLID" pitchFamily="2" charset="0"/>
              </a:rPr>
              <a:t>LCS-EN </a:t>
            </a:r>
            <a:r>
              <a:rPr lang="ar-LB" sz="3600" kern="1400" spc="230" dirty="0">
                <a:solidFill>
                  <a:schemeClr val="tx1"/>
                </a:solidFill>
                <a:latin typeface="HALDEN SOLID" pitchFamily="2" charset="0"/>
              </a:rPr>
              <a:t> على </a:t>
            </a:r>
            <a:r>
              <a:rPr lang="en-US" sz="3600" kern="1400" spc="230" dirty="0">
                <a:solidFill>
                  <a:schemeClr val="tx1"/>
                </a:solidFill>
                <a:latin typeface="HALDEN SOLID" pitchFamily="2" charset="0"/>
              </a:rPr>
              <a:t>GITHUB</a:t>
            </a:r>
            <a:endParaRPr lang="en-GB" sz="3600" kern="1400" spc="230" dirty="0">
              <a:solidFill>
                <a:schemeClr val="tx1"/>
              </a:solidFill>
              <a:latin typeface="HALDEN SOLID" pitchFamily="2" charset="0"/>
            </a:endParaRPr>
          </a:p>
        </p:txBody>
      </p:sp>
      <p:sp>
        <p:nvSpPr>
          <p:cNvPr id="5" name="Rectangle 4">
            <a:extLst>
              <a:ext uri="{FF2B5EF4-FFF2-40B4-BE49-F238E27FC236}">
                <a16:creationId xmlns:a16="http://schemas.microsoft.com/office/drawing/2014/main" id="{D2F0E936-2698-4567-5D5E-94DD9F634E0E}"/>
              </a:ext>
            </a:extLst>
          </p:cNvPr>
          <p:cNvSpPr/>
          <p:nvPr/>
        </p:nvSpPr>
        <p:spPr>
          <a:xfrm>
            <a:off x="3569809" y="4085814"/>
            <a:ext cx="1458345" cy="181990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82C746-7F87-D0DD-CA20-73E67A00A329}"/>
              </a:ext>
            </a:extLst>
          </p:cNvPr>
          <p:cNvSpPr txBox="1"/>
          <p:nvPr/>
        </p:nvSpPr>
        <p:spPr>
          <a:xfrm>
            <a:off x="3898232" y="6519446"/>
            <a:ext cx="8293768" cy="338554"/>
          </a:xfrm>
          <a:prstGeom prst="rect">
            <a:avLst/>
          </a:prstGeom>
          <a:noFill/>
        </p:spPr>
        <p:txBody>
          <a:bodyPr wrap="square" lIns="91440" tIns="45720" rIns="91440" bIns="45720" anchor="t">
            <a:spAutoFit/>
          </a:bodyPr>
          <a:lstStyle/>
          <a:p>
            <a:pPr algn="r" rtl="1"/>
            <a:r>
              <a:rPr lang="ar-LB" sz="1600" dirty="0">
                <a:latin typeface="Open Sans"/>
                <a:ea typeface="Open Sans"/>
              </a:rPr>
              <a:t>لايجاد النصوص البرمجية لاستراتيجيات التأقلم مع سبل العيش لتلبية الاحتياجات الاساسية الغذائي اذهب الى </a:t>
            </a:r>
            <a:r>
              <a:rPr lang="en-US" sz="1600" b="1" i="1" u="sng" dirty="0">
                <a:latin typeface="Open Sans"/>
                <a:ea typeface="Open Sans"/>
                <a:hlinkClick r:id="rId4">
                  <a:extLst>
                    <a:ext uri="{A12FA001-AC4F-418D-AE19-62706E023703}">
                      <ahyp:hlinkClr xmlns:ahyp="http://schemas.microsoft.com/office/drawing/2018/hyperlinkcolor" val="tx"/>
                    </a:ext>
                  </a:extLst>
                </a:hlinkClick>
              </a:rPr>
              <a:t>GITHUB WFP</a:t>
            </a:r>
            <a:endParaRPr lang="ar-SY" sz="1600" b="1" i="1" u="sng" dirty="0">
              <a:latin typeface="Open Sans"/>
              <a:ea typeface="Open Sans"/>
            </a:endParaRPr>
          </a:p>
        </p:txBody>
      </p:sp>
    </p:spTree>
    <p:extLst>
      <p:ext uri="{BB962C8B-B14F-4D97-AF65-F5344CB8AC3E}">
        <p14:creationId xmlns:p14="http://schemas.microsoft.com/office/powerpoint/2010/main" val="3329884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التقرير</a:t>
            </a:r>
            <a:endParaRPr lang="en-GB" sz="29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001611" y="330862"/>
            <a:ext cx="11052002" cy="662558"/>
          </a:xfrm>
        </p:spPr>
        <p:txBody>
          <a:bodyPr anchor="t" anchorCtr="0"/>
          <a:lstStyle/>
          <a:p>
            <a:pPr algn="r" rtl="1"/>
            <a:r>
              <a:rPr lang="en-GB" sz="3600" kern="1400" spc="230" dirty="0">
                <a:solidFill>
                  <a:schemeClr val="tx1"/>
                </a:solidFill>
                <a:latin typeface="HALDEN SOLID" pitchFamily="2" charset="0"/>
              </a:rPr>
              <a:t>LCS-EN</a:t>
            </a:r>
            <a:r>
              <a:rPr lang="ar-LB" sz="3600" kern="1400" spc="230" dirty="0">
                <a:solidFill>
                  <a:schemeClr val="tx1"/>
                </a:solidFill>
                <a:latin typeface="HALDEN SOLID" pitchFamily="2" charset="0"/>
              </a:rPr>
              <a:t> مثال عن التقرير</a:t>
            </a:r>
            <a:endParaRPr lang="en-GB" sz="3600" kern="1400" spc="230" dirty="0">
              <a:solidFill>
                <a:schemeClr val="tx1"/>
              </a:solidFill>
              <a:latin typeface="HALDEN SOLID" pitchFamily="2" charset="0"/>
            </a:endParaRP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544358" y="1467997"/>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gn="r" rtl="1">
              <a:lnSpc>
                <a:spcPct val="115000"/>
              </a:lnSpc>
              <a:spcBef>
                <a:spcPts val="0"/>
              </a:spcBef>
              <a:spcAft>
                <a:spcPts val="1000"/>
              </a:spcAft>
            </a:pPr>
            <a:r>
              <a:rPr lang="ar-LB" sz="16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نسبة الأسر التي تعتمد على استراتيجيات التأقلم مع سبل العيش</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6387277" y="809499"/>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endParaRPr lang="ar-LB" sz="18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r>
              <a:rPr lang="ar-LB" sz="1800" dirty="0">
                <a:latin typeface="Open Sans" panose="020B0606030504020204" pitchFamily="34" charset="0"/>
                <a:ea typeface="Calibri" panose="020F0502020204030204" pitchFamily="34" charset="0"/>
                <a:cs typeface="Times New Roman" panose="02020603050405020304" pitchFamily="18" charset="0"/>
              </a:rPr>
              <a:t>نتائج تحليل مؤشر </a:t>
            </a:r>
            <a:r>
              <a:rPr lang="en-US" sz="1800" dirty="0">
                <a:latin typeface="Open Sans" panose="020B0606030504020204" pitchFamily="34" charset="0"/>
                <a:ea typeface="Calibri" panose="020F0502020204030204" pitchFamily="34" charset="0"/>
                <a:cs typeface="Times New Roman" panose="02020603050405020304" pitchFamily="18" charset="0"/>
              </a:rPr>
              <a:t>LCS-EN </a:t>
            </a:r>
            <a:r>
              <a:rPr lang="ar-LB" sz="1800" dirty="0">
                <a:latin typeface="Open Sans" panose="020B0606030504020204" pitchFamily="34" charset="0"/>
                <a:ea typeface="Calibri" panose="020F0502020204030204" pitchFamily="34" charset="0"/>
                <a:cs typeface="Times New Roman" panose="02020603050405020304" pitchFamily="18" charset="0"/>
              </a:rPr>
              <a:t> أظهرت أن 47% من الأسر التي تم مقابلتها أبلغت عن اعتمادها على استراتيجيات التأقلم مع سبل العيش في الشهر السابق أو أنها استنفدت تلك الاستراتيجيات خلال الـ 12 شهرًا الماضية بسبب نقص الموارد للوصول إلى الاحتياجات الأساسية.</a:t>
            </a:r>
          </a:p>
          <a:p>
            <a:pPr marL="0" indent="0" algn="r" rtl="1">
              <a:buNone/>
            </a:pPr>
            <a:endParaRPr lang="ar-LB" sz="18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r>
              <a:rPr lang="ar-LB" sz="1800" dirty="0">
                <a:latin typeface="Open Sans" panose="020B0606030504020204" pitchFamily="34" charset="0"/>
                <a:ea typeface="Calibri" panose="020F0502020204030204" pitchFamily="34" charset="0"/>
                <a:cs typeface="Times New Roman" panose="02020603050405020304" pitchFamily="18" charset="0"/>
              </a:rPr>
              <a:t>الأسر التي ترأسها نساء تعتمد بشكل أكبر على استراتيجيات التأقلم "التوتر" من الأسر التي يرأسها رجال. قد يُفسّر ذلك بمحدودية فرص العمل المتاحة للنساء.</a:t>
            </a: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742280" y="2195022"/>
            <a:ext cx="5020056" cy="2663797"/>
            <a:chOff x="730838" y="2549581"/>
            <a:chExt cx="5020056" cy="2663797"/>
          </a:xfrm>
        </p:grpSpPr>
        <p:sp>
          <p:nvSpPr>
            <p:cNvPr id="5" name="Rectangle 4">
              <a:extLst>
                <a:ext uri="{FF2B5EF4-FFF2-40B4-BE49-F238E27FC236}">
                  <a16:creationId xmlns:a16="http://schemas.microsoft.com/office/drawing/2014/main" id="{563F892B-BE3A-1536-2C27-FF17EE346942}"/>
                </a:ext>
              </a:extLst>
            </p:cNvPr>
            <p:cNvSpPr/>
            <p:nvPr/>
          </p:nvSpPr>
          <p:spPr>
            <a:xfrm>
              <a:off x="730838" y="2934116"/>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LB" b="1" dirty="0">
                  <a:solidFill>
                    <a:srgbClr val="FFFFFF"/>
                  </a:solidFill>
                  <a:latin typeface="Open Sans"/>
                  <a:ea typeface="Open Sans"/>
                  <a:cs typeface="Open Sans"/>
                </a:rPr>
                <a:t>الرجاء استعمال الالوان التالية</a:t>
              </a: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477" y="2549581"/>
              <a:ext cx="612939" cy="612939"/>
            </a:xfrm>
            <a:prstGeom prst="rect">
              <a:avLst/>
            </a:prstGeom>
          </p:spPr>
        </p:pic>
        <p:pic>
          <p:nvPicPr>
            <p:cNvPr id="10" name="Picture 9">
              <a:extLst>
                <a:ext uri="{FF2B5EF4-FFF2-40B4-BE49-F238E27FC236}">
                  <a16:creationId xmlns:a16="http://schemas.microsoft.com/office/drawing/2014/main" id="{51838615-E32D-86AE-B8A1-E30E8CFA335C}"/>
                </a:ext>
              </a:extLst>
            </p:cNvPr>
            <p:cNvPicPr>
              <a:picLocks noChangeAspect="1"/>
            </p:cNvPicPr>
            <p:nvPr/>
          </p:nvPicPr>
          <p:blipFill>
            <a:blip r:embed="rId5"/>
            <a:stretch>
              <a:fillRect/>
            </a:stretch>
          </p:blipFill>
          <p:spPr>
            <a:xfrm>
              <a:off x="1445404" y="3566580"/>
              <a:ext cx="3590925" cy="1476375"/>
            </a:xfrm>
            <a:prstGeom prst="rect">
              <a:avLst/>
            </a:prstGeom>
          </p:spPr>
        </p:pic>
      </p:grpSp>
      <p:pic>
        <p:nvPicPr>
          <p:cNvPr id="14" name="Picture 13" descr="A screenshot of a graph&#10;&#10;Description automatically generated">
            <a:extLst>
              <a:ext uri="{FF2B5EF4-FFF2-40B4-BE49-F238E27FC236}">
                <a16:creationId xmlns:a16="http://schemas.microsoft.com/office/drawing/2014/main" id="{5B2BC748-F8FB-ACA6-BF4A-2022E30DE17B}"/>
              </a:ext>
            </a:extLst>
          </p:cNvPr>
          <p:cNvPicPr>
            <a:picLocks noChangeAspect="1"/>
          </p:cNvPicPr>
          <p:nvPr/>
        </p:nvPicPr>
        <p:blipFill>
          <a:blip r:embed="rId6"/>
          <a:stretch>
            <a:fillRect/>
          </a:stretch>
        </p:blipFill>
        <p:spPr>
          <a:xfrm>
            <a:off x="1308080" y="1859481"/>
            <a:ext cx="3297698" cy="3524855"/>
          </a:xfrm>
          <a:prstGeom prst="rect">
            <a:avLst/>
          </a:prstGeom>
        </p:spPr>
      </p:pic>
    </p:spTree>
    <p:extLst>
      <p:ext uri="{BB962C8B-B14F-4D97-AF65-F5344CB8AC3E}">
        <p14:creationId xmlns:p14="http://schemas.microsoft.com/office/powerpoint/2010/main" val="1143575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0"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459824"/>
            <a:ext cx="11052002" cy="662558"/>
          </a:xfrm>
        </p:spPr>
        <p:txBody>
          <a:bodyPr anchor="t" anchorCtr="0"/>
          <a:lstStyle/>
          <a:p>
            <a:pPr algn="r" rtl="1"/>
            <a:r>
              <a:rPr lang="en-GB" sz="3600" kern="1400" spc="230" dirty="0">
                <a:solidFill>
                  <a:schemeClr val="tx1"/>
                </a:solidFill>
                <a:latin typeface="HALDEN SOLID" pitchFamily="2" charset="0"/>
              </a:rPr>
              <a:t>LCS-EN</a:t>
            </a:r>
            <a:r>
              <a:rPr lang="ar-LB" sz="3600" kern="1400" spc="230" dirty="0">
                <a:solidFill>
                  <a:schemeClr val="tx1"/>
                </a:solidFill>
                <a:latin typeface="HALDEN SOLID" pitchFamily="2" charset="0"/>
              </a:rPr>
              <a:t> مثال عن التقرير</a:t>
            </a:r>
            <a:endParaRPr lang="en-GB" sz="3600" b="0" kern="1400" spc="230" dirty="0">
              <a:solidFill>
                <a:schemeClr val="tx1"/>
              </a:solidFill>
              <a:latin typeface="HALDEN SOLID" pitchFamily="2" charset="0"/>
            </a:endParaRP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6246942" y="1297593"/>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r" rtl="1">
              <a:buNone/>
            </a:pPr>
            <a:r>
              <a:rPr lang="ar-LB" sz="1600" dirty="0">
                <a:latin typeface="Open Sans" panose="020B0606030504020204" pitchFamily="34" charset="0"/>
                <a:ea typeface="Calibri" panose="020F0502020204030204" pitchFamily="34" charset="0"/>
                <a:cs typeface="Times New Roman" panose="02020603050405020304" pitchFamily="18" charset="0"/>
              </a:rPr>
              <a:t>عند النظر إلى نتائج التحليل، يصبح واضحًا أن استعارة الأموال لتغطية الاحتياجات الأساسية (30٪)، وإنفاق التوفيرات (16٪)، بالإضافة إلى تقليل النفقات على الصحة الأساسية (15٪)، هي الاستراتيجيات الأكثر تطبيقًا من قبل الأسر.</a:t>
            </a: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endParaRPr lang="ar-LB" sz="1600" dirty="0">
              <a:latin typeface="Open Sans" panose="020B0606030504020204" pitchFamily="34" charset="0"/>
              <a:ea typeface="Calibri" panose="020F0502020204030204" pitchFamily="34" charset="0"/>
              <a:cs typeface="Times New Roman" panose="02020603050405020304" pitchFamily="18" charset="0"/>
            </a:endParaRPr>
          </a:p>
          <a:p>
            <a:pPr marL="0" indent="0" algn="r" rtl="1">
              <a:buNone/>
            </a:pPr>
            <a:r>
              <a:rPr lang="ar-LB" sz="1600" dirty="0">
                <a:latin typeface="Open Sans" panose="020B0606030504020204" pitchFamily="34" charset="0"/>
                <a:ea typeface="Calibri" panose="020F0502020204030204" pitchFamily="34" charset="0"/>
                <a:cs typeface="Times New Roman" panose="02020603050405020304" pitchFamily="18" charset="0"/>
              </a:rPr>
              <a:t>بالإضافة إلى ذلك، لجأت نسبة عالية نسبيًا من الأسر (9٪) إلى بيع آخر حيوان أنثوي لديهم. اللجوء إلى هذه الاستراتيجية قد يأتي مع عواقب سلبية على المدى الطويل على سبل عيش الأسر المتأثرة، حيث قد يكون من الصعب عكس هذه الاستراتيجية؛ حيث تعتبر الحيوانات الأنثوية من الأصول الإنتاجية لأصحاب المواشي، حيث توفر لأسرهم اللبن ومزيدًا من الحيوانات لتوليد الدخل.</a:t>
            </a:r>
          </a:p>
        </p:txBody>
      </p:sp>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47647" y="1214171"/>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gn="ctr" rtl="1">
              <a:lnSpc>
                <a:spcPct val="115000"/>
              </a:lnSpc>
              <a:spcBef>
                <a:spcPts val="0"/>
              </a:spcBef>
              <a:spcAft>
                <a:spcPts val="1000"/>
              </a:spcAft>
            </a:pPr>
            <a:r>
              <a:rPr lang="ar-LB" sz="1600" i="1" dirty="0">
                <a:solidFill>
                  <a:srgbClr val="FFFFFE"/>
                </a:solidFill>
                <a:effectLst/>
                <a:latin typeface="Open Sans" panose="020B0606030504020204" pitchFamily="34" charset="0"/>
                <a:ea typeface="MS Mincho" panose="02020609040205080304" pitchFamily="49" charset="-128"/>
                <a:cs typeface="Arial" panose="020B0604020202020204" pitchFamily="34" charset="0"/>
              </a:rPr>
              <a:t>نسبة الأسر التي تعتمد على كل من استراتيجيات التأقلم مع سبل العيش</a:t>
            </a:r>
            <a:endParaRPr lang="en-US" sz="1600" dirty="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pic>
        <p:nvPicPr>
          <p:cNvPr id="10" name="Picture 9" descr="A graph with different colored bars&#10;&#10;Description automatically generated">
            <a:extLst>
              <a:ext uri="{FF2B5EF4-FFF2-40B4-BE49-F238E27FC236}">
                <a16:creationId xmlns:a16="http://schemas.microsoft.com/office/drawing/2014/main" id="{638E891B-6D5A-FA62-37C6-A837D006967A}"/>
              </a:ext>
            </a:extLst>
          </p:cNvPr>
          <p:cNvPicPr>
            <a:picLocks noChangeAspect="1"/>
          </p:cNvPicPr>
          <p:nvPr/>
        </p:nvPicPr>
        <p:blipFill>
          <a:blip r:embed="rId3"/>
          <a:stretch>
            <a:fillRect/>
          </a:stretch>
        </p:blipFill>
        <p:spPr>
          <a:xfrm>
            <a:off x="823531" y="1847066"/>
            <a:ext cx="4010025" cy="4286250"/>
          </a:xfrm>
          <a:prstGeom prst="rect">
            <a:avLst/>
          </a:prstGeom>
        </p:spPr>
      </p:pic>
    </p:spTree>
    <p:extLst>
      <p:ext uri="{BB962C8B-B14F-4D97-AF65-F5344CB8AC3E}">
        <p14:creationId xmlns:p14="http://schemas.microsoft.com/office/powerpoint/2010/main" val="3756012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03240" y="3240803"/>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r>
              <a:rPr lang="ar-LB" sz="34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الموارد المتاحة</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930167" y="552562"/>
            <a:ext cx="11052002" cy="662558"/>
          </a:xfrm>
        </p:spPr>
        <p:txBody>
          <a:bodyPr anchor="t" anchorCtr="0"/>
          <a:lstStyle/>
          <a:p>
            <a:pPr algn="r" rtl="1"/>
            <a:r>
              <a:rPr lang="ar-LB" sz="3600" b="0" kern="1400" spc="230" dirty="0">
                <a:solidFill>
                  <a:schemeClr val="tx1"/>
                </a:solidFill>
                <a:latin typeface="HALDEN SOLID" pitchFamily="2" charset="0"/>
              </a:rPr>
              <a:t>مركز الموارد الخاص ب </a:t>
            </a:r>
            <a:r>
              <a:rPr lang="en-US" sz="3600" b="0" kern="1400" spc="230" dirty="0">
                <a:solidFill>
                  <a:schemeClr val="tx1"/>
                </a:solidFill>
                <a:latin typeface="HALDEN SOLID" pitchFamily="2" charset="0"/>
              </a:rPr>
              <a:t>VAM</a:t>
            </a:r>
            <a:endParaRPr lang="en-GB" sz="3600" b="0" kern="1400" spc="230" dirty="0">
              <a:solidFill>
                <a:schemeClr val="tx1"/>
              </a:solidFill>
              <a:latin typeface="HALDEN SOLID" pitchFamily="2" charset="0"/>
            </a:endParaRPr>
          </a:p>
        </p:txBody>
      </p:sp>
      <p:pic>
        <p:nvPicPr>
          <p:cNvPr id="7" name="Picture 6">
            <a:extLst>
              <a:ext uri="{FF2B5EF4-FFF2-40B4-BE49-F238E27FC236}">
                <a16:creationId xmlns:a16="http://schemas.microsoft.com/office/drawing/2014/main" id="{A7A3395E-BD5B-6238-1D95-C23BEEA5778B}"/>
              </a:ext>
            </a:extLst>
          </p:cNvPr>
          <p:cNvPicPr>
            <a:picLocks noChangeAspect="1"/>
          </p:cNvPicPr>
          <p:nvPr/>
        </p:nvPicPr>
        <p:blipFill>
          <a:blip r:embed="rId3"/>
          <a:stretch>
            <a:fillRect/>
          </a:stretch>
        </p:blipFill>
        <p:spPr>
          <a:xfrm>
            <a:off x="3774468" y="1298654"/>
            <a:ext cx="4283601" cy="4675505"/>
          </a:xfrm>
          <a:prstGeom prst="rect">
            <a:avLst/>
          </a:prstGeom>
        </p:spPr>
      </p:pic>
      <p:sp>
        <p:nvSpPr>
          <p:cNvPr id="4" name="TextBox 3">
            <a:extLst>
              <a:ext uri="{FF2B5EF4-FFF2-40B4-BE49-F238E27FC236}">
                <a16:creationId xmlns:a16="http://schemas.microsoft.com/office/drawing/2014/main" id="{254A8EE9-4C33-2631-5314-3A15501B2252}"/>
              </a:ext>
            </a:extLst>
          </p:cNvPr>
          <p:cNvSpPr txBox="1"/>
          <p:nvPr/>
        </p:nvSpPr>
        <p:spPr>
          <a:xfrm>
            <a:off x="3537284" y="6519446"/>
            <a:ext cx="8564785" cy="338554"/>
          </a:xfrm>
          <a:prstGeom prst="rect">
            <a:avLst/>
          </a:prstGeom>
          <a:noFill/>
        </p:spPr>
        <p:txBody>
          <a:bodyPr wrap="square">
            <a:spAutoFit/>
          </a:bodyPr>
          <a:lstStyle/>
          <a:p>
            <a:pPr algn="r" rtl="1"/>
            <a:r>
              <a:rPr lang="ar-LB"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لمزيد من المعلومات حول استراتيجيات التأقلم مع سبل العيش لتلبية الاحتياجات الاساسية اذهب الى </a:t>
            </a:r>
            <a:r>
              <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VAM Resource Center</a:t>
            </a:r>
            <a:endPar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975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3052457"/>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ctr">
              <a:lnSpc>
                <a:spcPts val="3920"/>
              </a:lnSpc>
            </a:pPr>
            <a:r>
              <a:rPr lang="ar-LB" sz="500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شكراً لكم!</a:t>
            </a:r>
            <a:endParaRPr lang="en-GB" sz="50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LB" sz="3600" kern="1400" spc="230" dirty="0">
                <a:solidFill>
                  <a:schemeClr val="tx1"/>
                </a:solidFill>
                <a:latin typeface="HALDEN SOLID" pitchFamily="2" charset="0"/>
              </a:rPr>
              <a:t>مؤشرات استراتيجيات التأقلم مع سبل العيش</a:t>
            </a:r>
            <a:r>
              <a:rPr lang="en-US" sz="3600" kern="1400" spc="230" dirty="0">
                <a:solidFill>
                  <a:schemeClr val="tx1"/>
                </a:solidFill>
                <a:latin typeface="HALDEN SOLID" pitchFamily="2" charset="0"/>
              </a:rPr>
              <a:t>LCS </a:t>
            </a:r>
            <a:endParaRPr lang="en-GB" sz="3600" kern="1400" spc="230" dirty="0">
              <a:solidFill>
                <a:schemeClr val="tx1"/>
              </a:solidFill>
              <a:latin typeface="HALDEN SOLID" pitchFamily="2"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1" y="1306871"/>
            <a:ext cx="11052000" cy="4100053"/>
          </a:xfrm>
        </p:spPr>
        <p:txBody>
          <a:bodyPr vert="horz" lIns="91440" tIns="45720" rIns="91440" bIns="45720" rtlCol="0" anchor="t">
            <a:noAutofit/>
          </a:bodyPr>
          <a:lstStyle/>
          <a:p>
            <a:pPr algn="r" rtl="1">
              <a:lnSpc>
                <a:spcPts val="2700"/>
              </a:lnSpc>
              <a:buFont typeface="Wingdings" panose="05000000000000000000" pitchFamily="2" charset="2"/>
              <a:buChar char="v"/>
            </a:pPr>
            <a:endParaRPr lang="en-US" sz="2400" spc="60" dirty="0"/>
          </a:p>
          <a:p>
            <a:pPr algn="r" rtl="1">
              <a:lnSpc>
                <a:spcPts val="2700"/>
              </a:lnSpc>
              <a:buFont typeface="Wingdings" panose="05000000000000000000" pitchFamily="2" charset="2"/>
              <a:buChar char="v"/>
            </a:pPr>
            <a:r>
              <a:rPr lang="ar-LB" sz="2400" spc="60" dirty="0"/>
              <a:t>مؤشرات استراتيجيات التأقلم مع سبل العيش</a:t>
            </a:r>
            <a:r>
              <a:rPr lang="en-US" sz="2400" spc="60" dirty="0"/>
              <a:t>LCS </a:t>
            </a:r>
            <a:r>
              <a:rPr lang="ar-LB" sz="2400" spc="60" dirty="0"/>
              <a:t> هي مؤشرات على مستوى الأسرة المعيشية وتتميز بسهولة جمعها نسبيًا، وترتبط بمقاييس أخرى لهشاشة الأمن الغذائي.</a:t>
            </a:r>
          </a:p>
          <a:p>
            <a:pPr algn="r" rtl="1">
              <a:lnSpc>
                <a:spcPts val="2700"/>
              </a:lnSpc>
              <a:buFont typeface="Wingdings" panose="05000000000000000000" pitchFamily="2" charset="2"/>
              <a:buChar char="v"/>
            </a:pPr>
            <a:endParaRPr lang="ar-LB" sz="2400" spc="60" dirty="0"/>
          </a:p>
          <a:p>
            <a:pPr algn="r" rtl="1">
              <a:lnSpc>
                <a:spcPts val="2700"/>
              </a:lnSpc>
              <a:buFont typeface="Wingdings" panose="05000000000000000000" pitchFamily="2" charset="2"/>
              <a:buChar char="v"/>
            </a:pPr>
            <a:r>
              <a:rPr lang="ar-LB" sz="2400" spc="60" dirty="0"/>
              <a:t>تستند هذه المؤشرات إلى سلسلة من الأسئلة حول كيفية تمكن الأسر المعيشية من التأقلم مع الصدمات التي تضع ضغوطًا على سبل عيشها.</a:t>
            </a:r>
          </a:p>
          <a:p>
            <a:pPr algn="r" rtl="1">
              <a:lnSpc>
                <a:spcPts val="2700"/>
              </a:lnSpc>
              <a:buFont typeface="Wingdings" panose="05000000000000000000" pitchFamily="2" charset="2"/>
              <a:buChar char="v"/>
            </a:pPr>
            <a:endParaRPr lang="ar-LB" sz="2400" spc="60" dirty="0"/>
          </a:p>
          <a:p>
            <a:pPr algn="r" rtl="1">
              <a:lnSpc>
                <a:spcPts val="2700"/>
              </a:lnSpc>
              <a:buFont typeface="Wingdings" panose="05000000000000000000" pitchFamily="2" charset="2"/>
              <a:buChar char="v"/>
            </a:pPr>
            <a:r>
              <a:rPr lang="ar-LB" sz="2400" spc="60" dirty="0"/>
              <a:t>تقيم مؤشرات استراتيجيات التأقلم مع سبل العيش قدرات التأقلم والقدرات الإنتاجية للأسر المعيشية على المدى المتوسط والطويل وتأثيرها المستقبلي على الاحتياجات الغذائية والأساسية الأخرى.</a:t>
            </a: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gn="r" rtl="1">
              <a:lnSpc>
                <a:spcPts val="2700"/>
              </a:lnSpc>
              <a:buNone/>
            </a:pPr>
            <a:endParaRPr lang="en-US" sz="2400" spc="60" dirty="0"/>
          </a:p>
          <a:p>
            <a:pPr marL="0" indent="0" algn="r" rtl="1">
              <a:lnSpc>
                <a:spcPts val="2700"/>
              </a:lnSpc>
              <a:buNone/>
            </a:pPr>
            <a:r>
              <a:rPr lang="ar-LB" sz="2400" spc="60" dirty="0"/>
              <a:t>هناك نسختين من مؤشر استراتيجيات التأقلم مع سبل العيش: واحدة </a:t>
            </a:r>
            <a:r>
              <a:rPr lang="ar-LB" sz="2400" b="1" spc="60" dirty="0">
                <a:hlinkClick r:id="rId3">
                  <a:extLst>
                    <a:ext uri="{A12FA001-AC4F-418D-AE19-62706E023703}">
                      <ahyp:hlinkClr xmlns:ahyp="http://schemas.microsoft.com/office/drawing/2018/hyperlinkcolor" val="tx"/>
                    </a:ext>
                  </a:extLst>
                </a:hlinkClick>
              </a:rPr>
              <a:t>للأمن الغذائي </a:t>
            </a:r>
            <a:r>
              <a:rPr lang="en-US" sz="2400" b="1" spc="60" dirty="0">
                <a:hlinkClick r:id="rId3">
                  <a:extLst>
                    <a:ext uri="{A12FA001-AC4F-418D-AE19-62706E023703}">
                      <ahyp:hlinkClr xmlns:ahyp="http://schemas.microsoft.com/office/drawing/2018/hyperlinkcolor" val="tx"/>
                    </a:ext>
                  </a:extLst>
                </a:hlinkClick>
              </a:rPr>
              <a:t>LCS-FS</a:t>
            </a:r>
            <a:r>
              <a:rPr lang="ar-LB" sz="2400" spc="60" dirty="0"/>
              <a:t> وأخرى </a:t>
            </a:r>
            <a:r>
              <a:rPr lang="ar-LB" sz="2400" b="1" spc="60" dirty="0">
                <a:hlinkClick r:id="rId4">
                  <a:extLst>
                    <a:ext uri="{A12FA001-AC4F-418D-AE19-62706E023703}">
                      <ahyp:hlinkClr xmlns:ahyp="http://schemas.microsoft.com/office/drawing/2018/hyperlinkcolor" val="tx"/>
                    </a:ext>
                  </a:extLst>
                </a:hlinkClick>
              </a:rPr>
              <a:t>للاحتياجات الأساسية</a:t>
            </a:r>
            <a:r>
              <a:rPr lang="en-US" sz="2400" b="1" spc="60" dirty="0">
                <a:hlinkClick r:id="rId4">
                  <a:extLst>
                    <a:ext uri="{A12FA001-AC4F-418D-AE19-62706E023703}">
                      <ahyp:hlinkClr xmlns:ahyp="http://schemas.microsoft.com/office/drawing/2018/hyperlinkcolor" val="tx"/>
                    </a:ext>
                  </a:extLst>
                </a:hlinkClick>
              </a:rPr>
              <a:t>  LCS-EN </a:t>
            </a:r>
            <a:endParaRPr lang="en-US" sz="2400" b="1" spc="60" dirty="0"/>
          </a:p>
          <a:p>
            <a:pPr marL="0" indent="0">
              <a:lnSpc>
                <a:spcPts val="2700"/>
              </a:lnSpc>
              <a:buNone/>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a:r>
              <a:rPr lang="en-GB" sz="3600" b="0" kern="1400" spc="230" dirty="0">
                <a:solidFill>
                  <a:schemeClr val="tx1"/>
                </a:solidFill>
                <a:latin typeface="HALDEN SOLID" pitchFamily="2" charset="0"/>
              </a:rPr>
              <a:t>LCS-FS </a:t>
            </a:r>
            <a:r>
              <a:rPr lang="ar-LB" sz="3600" b="0" kern="1400" spc="230" dirty="0">
                <a:solidFill>
                  <a:schemeClr val="tx1"/>
                </a:solidFill>
                <a:latin typeface="HALDEN SOLID" pitchFamily="2" charset="0"/>
              </a:rPr>
              <a:t>و</a:t>
            </a:r>
            <a:r>
              <a:rPr lang="en-GB" sz="3600" b="0" kern="1400" spc="230" dirty="0">
                <a:solidFill>
                  <a:schemeClr val="tx1"/>
                </a:solidFill>
                <a:latin typeface="HALDEN SOLID" pitchFamily="2" charset="0"/>
              </a:rPr>
              <a:t>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3285796966"/>
              </p:ext>
            </p:extLst>
          </p:nvPr>
        </p:nvGraphicFramePr>
        <p:xfrm>
          <a:off x="2004814" y="3123659"/>
          <a:ext cx="8476736" cy="2451620"/>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ar-LB" sz="2200" dirty="0">
                          <a:solidFill>
                            <a:srgbClr val="FFFFFF"/>
                          </a:solidFill>
                          <a:latin typeface="Open Sans" panose="020B0606030504020204" pitchFamily="34" charset="0"/>
                          <a:ea typeface="Open Sans" panose="020B0606030504020204" pitchFamily="34" charset="0"/>
                        </a:rPr>
                        <a:t>نسخة الاحتياجات الاساسية </a:t>
                      </a:r>
                      <a:r>
                        <a:rPr lang="en-US" sz="2200" dirty="0">
                          <a:solidFill>
                            <a:srgbClr val="FFFFFF"/>
                          </a:solidFill>
                          <a:latin typeface="Open Sans" panose="020B0606030504020204" pitchFamily="34" charset="0"/>
                          <a:ea typeface="Open Sans" panose="020B0606030504020204" pitchFamily="34" charset="0"/>
                        </a:rPr>
                        <a:t>LCS-EN</a:t>
                      </a:r>
                      <a:endParaRPr lang="ar-SY" sz="2200"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ar-LB" sz="2200" dirty="0">
                          <a:solidFill>
                            <a:srgbClr val="FFFFFF"/>
                          </a:solidFill>
                          <a:latin typeface="Open Sans" panose="020B0606030504020204" pitchFamily="34" charset="0"/>
                          <a:ea typeface="Open Sans" panose="020B0606030504020204" pitchFamily="34" charset="0"/>
                        </a:rPr>
                        <a:t>نسخة الأمن الغذائي </a:t>
                      </a:r>
                      <a:r>
                        <a:rPr lang="en-US" sz="2200" dirty="0">
                          <a:solidFill>
                            <a:srgbClr val="FFFFFF"/>
                          </a:solidFill>
                          <a:latin typeface="Open Sans" panose="020B0606030504020204" pitchFamily="34" charset="0"/>
                          <a:ea typeface="Open Sans" panose="020B0606030504020204" pitchFamily="34" charset="0"/>
                        </a:rPr>
                        <a:t>LCS-FS</a:t>
                      </a:r>
                      <a:endParaRPr lang="ar-SY" sz="2200"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200" spc="60" dirty="0">
                          <a:latin typeface="Open Sans"/>
                          <a:ea typeface="Open Sans"/>
                          <a:cs typeface="Open Sans"/>
                        </a:rPr>
                        <a:t>يتم استخدامه في تقييم الاحتياجات الأساسية، أو كلما كان نطاق التقييم أوسع من الأمن الغذائي.</a:t>
                      </a:r>
                      <a:endParaRPr lang="ar-SY" sz="2200" dirty="0">
                        <a:latin typeface="Open Sans" panose="020B0606030504020204" pitchFamily="34" charset="0"/>
                        <a:ea typeface="Open Sans" panose="020B060603050402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200" spc="60" dirty="0">
                          <a:latin typeface="Open Sans" panose="020B0606030504020204" pitchFamily="34" charset="0"/>
                          <a:ea typeface="Open Sans" panose="020B0606030504020204" pitchFamily="34" charset="0"/>
                          <a:cs typeface="Open Sans" panose="020B0606030504020204" pitchFamily="34" charset="0"/>
                        </a:rPr>
                        <a:t>يتم استخدامه عندما يكون الهدف من عملية جمع البيانات هو التركيز بشكل محدد على الأمن الغذائي.</a:t>
                      </a:r>
                      <a:endParaRPr lang="ar-SY" sz="2200"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20624"/>
            <a:ext cx="11052002" cy="662558"/>
          </a:xfrm>
        </p:spPr>
        <p:txBody>
          <a:bodyPr anchor="t" anchorCtr="0"/>
          <a:lstStyle/>
          <a:p>
            <a:pPr algn="r" rtl="1"/>
            <a:r>
              <a:rPr lang="ar-LB" sz="3600" kern="1400" spc="230" dirty="0">
                <a:solidFill>
                  <a:schemeClr val="tx1"/>
                </a:solidFill>
                <a:latin typeface="HALDEN SOLID" pitchFamily="2" charset="0"/>
              </a:rPr>
              <a:t>استخدامات المؤشرات</a:t>
            </a:r>
            <a:endParaRPr lang="en-GB" sz="3600" kern="1400" spc="230" dirty="0">
              <a:solidFill>
                <a:schemeClr val="tx1"/>
              </a:solidFill>
              <a:latin typeface="HALDEN SOLID" pitchFamily="2" charset="0"/>
            </a:endParaRP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3160131862"/>
              </p:ext>
            </p:extLst>
          </p:nvPr>
        </p:nvGraphicFramePr>
        <p:xfrm>
          <a:off x="569999" y="1386346"/>
          <a:ext cx="11052002" cy="5058403"/>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pPr algn="ctr" rtl="1"/>
                      <a:r>
                        <a:rPr lang="ar-LB" sz="2000" dirty="0">
                          <a:solidFill>
                            <a:srgbClr val="FFFFFF"/>
                          </a:solidFill>
                          <a:latin typeface="Open Sans" panose="020B0606030504020204" pitchFamily="34" charset="0"/>
                          <a:ea typeface="Open Sans" panose="020B0606030504020204" pitchFamily="34" charset="0"/>
                        </a:rPr>
                        <a:t>نسخة الأمن الغذائي </a:t>
                      </a:r>
                      <a:r>
                        <a:rPr lang="en-US" sz="2000" dirty="0">
                          <a:solidFill>
                            <a:srgbClr val="FFFFFF"/>
                          </a:solidFill>
                          <a:latin typeface="Open Sans" panose="020B0606030504020204" pitchFamily="34" charset="0"/>
                          <a:ea typeface="Open Sans" panose="020B0606030504020204" pitchFamily="34" charset="0"/>
                        </a:rPr>
                        <a:t>LCS-FS</a:t>
                      </a:r>
                      <a:endParaRPr lang="ar-SY" sz="2000"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ar-LB" sz="2000" dirty="0">
                          <a:solidFill>
                            <a:srgbClr val="FFFFFF"/>
                          </a:solidFill>
                          <a:latin typeface="Open Sans" panose="020B0606030504020204" pitchFamily="34" charset="0"/>
                          <a:ea typeface="Open Sans" panose="020B0606030504020204" pitchFamily="34" charset="0"/>
                        </a:rPr>
                        <a:t>نسخة الاحتياجات الاساسية </a:t>
                      </a:r>
                      <a:r>
                        <a:rPr lang="en-US" sz="2000" dirty="0">
                          <a:solidFill>
                            <a:srgbClr val="FFFFFF"/>
                          </a:solidFill>
                          <a:latin typeface="Open Sans" panose="020B0606030504020204" pitchFamily="34" charset="0"/>
                          <a:ea typeface="Open Sans" panose="020B0606030504020204" pitchFamily="34" charset="0"/>
                        </a:rPr>
                        <a:t>LCS-EN</a:t>
                      </a:r>
                      <a:endParaRPr lang="ar-SY" sz="2000"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059212568"/>
                  </a:ext>
                </a:extLst>
              </a:tr>
              <a:tr h="170206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000" spc="60" dirty="0">
                          <a:latin typeface="Open Sans"/>
                          <a:ea typeface="Open Sans"/>
                          <a:cs typeface="Open Sans"/>
                        </a:rPr>
                        <a:t>مراقبة أنشطة البرنامج (الغذاء، النقد مقابل الغذاء)؛ تقييم حالة الأمن الغذائي للسكان؛ واستهداف السكان على مستوى المجتمع.</a:t>
                      </a:r>
                      <a:endParaRPr lang="en-GB" sz="2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LB" sz="2000" spc="60" dirty="0">
                          <a:latin typeface="Open Sans" panose="020B0606030504020204" pitchFamily="34" charset="0"/>
                          <a:ea typeface="Open Sans" panose="020B0606030504020204" pitchFamily="34" charset="0"/>
                          <a:cs typeface="Open Sans" panose="020B0606030504020204" pitchFamily="34" charset="0"/>
                        </a:rPr>
                        <a:t>مراقبة أنشطة البرنامج (النقد متعدد الأغراض)؛ تقييم الضعف لتلبية الاحتياجات الأساسية للسكان؛ واستهداف السكان على مستوى المجتمع.</a:t>
                      </a:r>
                      <a:endParaRPr lang="en-GB" sz="2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algn="ctr" rtl="1"/>
                      <a:r>
                        <a:rPr lang="ar-LB" sz="2000" dirty="0">
                          <a:latin typeface="Open Sans" panose="020B0606030504020204" pitchFamily="34" charset="0"/>
                          <a:ea typeface="Open Sans" panose="020B0606030504020204" pitchFamily="34" charset="0"/>
                          <a:cs typeface="Open Sans" panose="020B0606030504020204" pitchFamily="34" charset="0"/>
                        </a:rPr>
                        <a:t>يستخدم لتصنيف الأسر المعيشية وفقًا لمستواها من الأمن الغذائي، من خلال </a:t>
                      </a:r>
                      <a:r>
                        <a:rPr lang="ar-LB"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المنهجيّة الموحدة لقياس مؤشّرات الأمن الغذائي</a:t>
                      </a:r>
                      <a:r>
                        <a:rPr lang="en-US"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 CARI </a:t>
                      </a:r>
                      <a:endParaRPr lang="en-GB" sz="2000" b="1" u="sng"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ctr" rtl="1" eaLnBrk="1" fontAlgn="auto" latinLnBrk="0" hangingPunct="1">
                        <a:lnSpc>
                          <a:spcPct val="100000"/>
                        </a:lnSpc>
                        <a:spcBef>
                          <a:spcPts val="0"/>
                        </a:spcBef>
                        <a:spcAft>
                          <a:spcPts val="0"/>
                        </a:spcAft>
                        <a:buClrTx/>
                        <a:buSzTx/>
                        <a:buFontTx/>
                        <a:buNone/>
                      </a:pPr>
                      <a:r>
                        <a:rPr lang="ar-LB" sz="2000" spc="60" dirty="0">
                          <a:latin typeface="Open Sans"/>
                          <a:ea typeface="Open Sans"/>
                          <a:cs typeface="Open Sans"/>
                        </a:rPr>
                        <a:t>يستخدم لتصنيف الأسر المعيشية وفقًا لضعفها في تلبية الاحتياجات الأساسية من خلال </a:t>
                      </a:r>
                      <a:r>
                        <a:rPr lang="ar-LB" sz="2000" b="1" u="sng" spc="60" dirty="0">
                          <a:solidFill>
                            <a:schemeClr val="tx1"/>
                          </a:solidFill>
                          <a:latin typeface="Open Sans"/>
                          <a:ea typeface="Open Sans"/>
                          <a:cs typeface="Open Sans"/>
                          <a:hlinkClick r:id="rId4">
                            <a:extLst>
                              <a:ext uri="{A12FA001-AC4F-418D-AE19-62706E023703}">
                                <ahyp:hlinkClr xmlns:ahyp="http://schemas.microsoft.com/office/drawing/2018/hyperlinkcolor" val="tx"/>
                              </a:ext>
                            </a:extLst>
                          </a:hlinkClick>
                        </a:rPr>
                        <a:t>تصنيف الهشاشة في </a:t>
                      </a:r>
                      <a:r>
                        <a:rPr lang="en-US" sz="2000" b="1" u="sng" spc="60" dirty="0">
                          <a:solidFill>
                            <a:schemeClr val="tx1"/>
                          </a:solidFill>
                          <a:latin typeface="Open Sans"/>
                          <a:ea typeface="Open Sans"/>
                          <a:cs typeface="Open Sans"/>
                          <a:hlinkClick r:id="rId4">
                            <a:extLst>
                              <a:ext uri="{A12FA001-AC4F-418D-AE19-62706E023703}">
                                <ahyp:hlinkClr xmlns:ahyp="http://schemas.microsoft.com/office/drawing/2018/hyperlinkcolor" val="tx"/>
                              </a:ext>
                            </a:extLst>
                          </a:hlinkClick>
                        </a:rPr>
                        <a:t>ENA</a:t>
                      </a:r>
                      <a:r>
                        <a:rPr lang="ar-LB" sz="2000" b="1" u="sng" spc="60" dirty="0">
                          <a:solidFill>
                            <a:schemeClr val="tx1"/>
                          </a:solidFill>
                          <a:latin typeface="Open Sans"/>
                          <a:ea typeface="Open Sans"/>
                          <a:cs typeface="Open Sans"/>
                        </a:rPr>
                        <a:t>.</a:t>
                      </a:r>
                    </a:p>
                  </a:txBody>
                  <a:tcPr/>
                </a:tc>
                <a:extLst>
                  <a:ext uri="{0D108BD9-81ED-4DB2-BD59-A6C34878D82A}">
                    <a16:rowId xmlns:a16="http://schemas.microsoft.com/office/drawing/2014/main" val="1912677326"/>
                  </a:ext>
                </a:extLst>
              </a:tr>
              <a:tr h="1222848">
                <a:tc>
                  <a:txBody>
                    <a:bodyPr/>
                    <a:lstStyle/>
                    <a:p>
                      <a:pPr algn="ctr" rtl="1"/>
                      <a:r>
                        <a:rPr lang="ar-LB" sz="2000" spc="60" dirty="0">
                          <a:latin typeface="Open Sans" panose="020B0606030504020204" pitchFamily="34" charset="0"/>
                          <a:ea typeface="Open Sans" panose="020B0606030504020204" pitchFamily="34" charset="0"/>
                          <a:cs typeface="Open Sans" panose="020B0606030504020204" pitchFamily="34" charset="0"/>
                        </a:rPr>
                        <a:t>أحد المؤشرات الناتجة عن الأمن الغذائي في تصنيف المراحل المتكاملة للأمن الغذائي</a:t>
                      </a:r>
                      <a:r>
                        <a:rPr lang="en-US" sz="2000" spc="60" dirty="0">
                          <a:latin typeface="Open Sans" panose="020B0606030504020204" pitchFamily="34" charset="0"/>
                          <a:ea typeface="Open Sans" panose="020B0606030504020204" pitchFamily="34" charset="0"/>
                          <a:cs typeface="Open Sans" panose="020B0606030504020204" pitchFamily="34" charset="0"/>
                        </a:rPr>
                        <a:t>IPC </a:t>
                      </a:r>
                      <a:r>
                        <a:rPr lang="ar-LB" sz="2000" spc="60" dirty="0">
                          <a:latin typeface="Open Sans" panose="020B0606030504020204" pitchFamily="34" charset="0"/>
                          <a:ea typeface="Open Sans" panose="020B0606030504020204" pitchFamily="34" charset="0"/>
                          <a:cs typeface="Open Sans" panose="020B0606030504020204" pitchFamily="34" charset="0"/>
                        </a:rPr>
                        <a:t>.</a:t>
                      </a:r>
                      <a:endParaRPr lang="en-US" sz="2000" spc="60" dirty="0">
                        <a:latin typeface="Open Sans" panose="020B0606030504020204" pitchFamily="34" charset="0"/>
                        <a:ea typeface="Open Sans" panose="020B0606030504020204" pitchFamily="34" charset="0"/>
                        <a:cs typeface="Open Sans" panose="020B0606030504020204" pitchFamily="34" charset="0"/>
                      </a:endParaRPr>
                    </a:p>
                    <a:p>
                      <a:pPr algn="ctr" rtl="1"/>
                      <a:r>
                        <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جدول المرجعية</a:t>
                      </a:r>
                      <a:endParaRPr lang="en-US"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algn="ctr" rtl="1"/>
                      <a:r>
                        <a:rPr lang="ar-LB" sz="2000" spc="60" dirty="0">
                          <a:latin typeface="Open Sans" panose="020B0606030504020204" pitchFamily="34" charset="0"/>
                          <a:ea typeface="Open Sans" panose="020B0606030504020204" pitchFamily="34" charset="0"/>
                          <a:cs typeface="Open Sans" panose="020B0606030504020204" pitchFamily="34" charset="0"/>
                        </a:rPr>
                        <a:t>أحد المؤشرات المستخدمة لتحديد الشدة المتقاطعة في </a:t>
                      </a:r>
                      <a:r>
                        <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الإطار التحليلي المشترك والمتقاطع </a:t>
                      </a:r>
                      <a:r>
                        <a:rPr lang="en-US"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JIAF</a:t>
                      </a:r>
                      <a:r>
                        <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a:t>
                      </a:r>
                      <a:endParaRPr lang="ar-LB" sz="2000" b="1" u="sng" spc="6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378973"/>
            <a:ext cx="5526001" cy="5058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9" y="1376049"/>
            <a:ext cx="5505407" cy="5061327"/>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848204"/>
            <a:ext cx="11052000" cy="4502843"/>
          </a:xfrm>
        </p:spPr>
        <p:txBody>
          <a:bodyPr vert="horz" lIns="91440" tIns="45720" rIns="91440" bIns="45720" rtlCol="0" anchor="t">
            <a:noAutofit/>
          </a:bodyPr>
          <a:lstStyle/>
          <a:p>
            <a:pPr marL="0" indent="0" algn="r" rtl="1">
              <a:buNone/>
            </a:pPr>
            <a:r>
              <a:rPr lang="ar-LB" sz="2200" spc="60" dirty="0">
                <a:latin typeface="Open Sans"/>
                <a:ea typeface="Open Sans"/>
                <a:cs typeface="Open Sans"/>
              </a:rPr>
              <a:t>تقيس مؤشرات استراتيجيات التأقلم مع سبل العيش أكثر استراتيجية تأقلم صارمة </a:t>
            </a:r>
            <a:r>
              <a:rPr lang="ar-LB" sz="2200" b="1" spc="60" dirty="0">
                <a:latin typeface="Open Sans"/>
                <a:ea typeface="Open Sans"/>
                <a:cs typeface="Open Sans"/>
              </a:rPr>
              <a:t>اتبعتها الأسرة خلال الـ30 يومًا السابقة </a:t>
            </a:r>
            <a:r>
              <a:rPr lang="ar-LB" sz="2200" spc="60" dirty="0">
                <a:latin typeface="Open Sans"/>
                <a:ea typeface="Open Sans"/>
                <a:cs typeface="Open Sans"/>
              </a:rPr>
              <a:t>للمقابلة، أو التي </a:t>
            </a:r>
            <a:r>
              <a:rPr lang="ar-LB" sz="2200" b="1" spc="60" dirty="0">
                <a:latin typeface="Open Sans"/>
                <a:ea typeface="Open Sans"/>
                <a:cs typeface="Open Sans"/>
              </a:rPr>
              <a:t>استنفذتها الأسرة خلال الـ12 شهرًا السابقة للمقابلة</a:t>
            </a:r>
            <a:r>
              <a:rPr lang="ar-LB" sz="2200" spc="60" dirty="0">
                <a:latin typeface="Open Sans"/>
                <a:ea typeface="Open Sans"/>
                <a:cs typeface="Open Sans"/>
              </a:rPr>
              <a:t>، كاستجابة لـ...</a:t>
            </a:r>
          </a:p>
          <a:p>
            <a:pPr marL="0" indent="0" algn="r" rtl="1">
              <a:buNone/>
            </a:pPr>
            <a:endParaRPr lang="ar-LB" sz="2200" spc="60" dirty="0">
              <a:latin typeface="Open Sans"/>
              <a:ea typeface="Open Sans"/>
              <a:cs typeface="Open Sans"/>
            </a:endParaRPr>
          </a:p>
          <a:p>
            <a:pPr algn="r" rtl="1"/>
            <a:r>
              <a:rPr lang="ar-LB" sz="2200" spc="60" dirty="0">
                <a:latin typeface="Open Sans"/>
                <a:ea typeface="Open Sans"/>
                <a:cs typeface="Open Sans"/>
              </a:rPr>
              <a:t>عدم وجود غذاء أو نقود لشراء الغذاء </a:t>
            </a:r>
            <a:r>
              <a:rPr lang="en-US" sz="2200" b="1" spc="60" dirty="0">
                <a:latin typeface="Open Sans"/>
                <a:ea typeface="Open Sans"/>
                <a:cs typeface="Open Sans"/>
              </a:rPr>
              <a:t>LCS-FS</a:t>
            </a:r>
            <a:r>
              <a:rPr lang="ar-LB" sz="2200" spc="60" dirty="0">
                <a:latin typeface="Open Sans"/>
                <a:ea typeface="Open Sans"/>
                <a:cs typeface="Open Sans"/>
              </a:rPr>
              <a:t>.</a:t>
            </a:r>
          </a:p>
          <a:p>
            <a:pPr algn="r" rtl="1"/>
            <a:endParaRPr lang="ar-LB" sz="2200" spc="60" dirty="0">
              <a:latin typeface="Open Sans"/>
              <a:ea typeface="Open Sans"/>
              <a:cs typeface="Open Sans"/>
            </a:endParaRPr>
          </a:p>
          <a:p>
            <a:pPr algn="r" rtl="1"/>
            <a:r>
              <a:rPr lang="ar-LB" sz="2200" spc="60" dirty="0">
                <a:latin typeface="Open Sans"/>
                <a:ea typeface="Open Sans"/>
                <a:cs typeface="Open Sans"/>
              </a:rPr>
              <a:t>عدم توفر الموارد للوصول إلى الاحتياجات الأساسية (مثل الغذاء، والإسكان، والتعليم، والخدمات الصحية، إلخ)</a:t>
            </a:r>
            <a:r>
              <a:rPr lang="en-US" sz="2200" spc="60" dirty="0">
                <a:latin typeface="Open Sans"/>
                <a:ea typeface="Open Sans"/>
                <a:cs typeface="Open Sans"/>
              </a:rPr>
              <a:t> </a:t>
            </a:r>
            <a:r>
              <a:rPr lang="en-US" sz="2200" b="1" spc="60" dirty="0">
                <a:latin typeface="Open Sans"/>
                <a:ea typeface="Open Sans"/>
                <a:cs typeface="Open Sans"/>
              </a:rPr>
              <a:t>LCS-EN</a:t>
            </a:r>
            <a:r>
              <a:rPr lang="ar-LB" sz="2200" spc="60" dirty="0">
                <a:latin typeface="Open Sans"/>
                <a:ea typeface="Open Sans"/>
                <a:cs typeface="Open Sans"/>
              </a:rPr>
              <a:t>.</a:t>
            </a:r>
            <a:endParaRPr lang="en-US" sz="2200" spc="60" dirty="0">
              <a:latin typeface="Open Sans"/>
              <a:ea typeface="Open Sans"/>
              <a:cs typeface="Open Sans"/>
            </a:endParaRPr>
          </a:p>
          <a:p>
            <a:pPr marL="0" indent="0" algn="r" rtl="1">
              <a:buNone/>
            </a:pPr>
            <a:endParaRPr lang="en-US" sz="2400" spc="60" dirty="0">
              <a:latin typeface="Open Sans"/>
              <a:ea typeface="Open Sans"/>
              <a:cs typeface="Open Sans"/>
            </a:endParaRPr>
          </a:p>
          <a:p>
            <a:pPr marL="0" indent="0" algn="r" rtl="1">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680320"/>
            <a:ext cx="11052002" cy="662558"/>
          </a:xfrm>
        </p:spPr>
        <p:txBody>
          <a:bodyPr anchor="t" anchorCtr="0"/>
          <a:lstStyle/>
          <a:p>
            <a:pPr algn="r" rtl="1"/>
            <a:r>
              <a:rPr lang="ar-LB" sz="3600" kern="1400" spc="230" dirty="0">
                <a:solidFill>
                  <a:schemeClr val="tx1"/>
                </a:solidFill>
                <a:latin typeface="HALDEN SOLID" pitchFamily="2" charset="0"/>
              </a:rPr>
              <a:t>ماذا يقيس ال </a:t>
            </a:r>
            <a:r>
              <a:rPr lang="en-US" sz="3600" kern="1400" spc="230" dirty="0">
                <a:solidFill>
                  <a:schemeClr val="tx1"/>
                </a:solidFill>
                <a:latin typeface="HALDEN SOLID" pitchFamily="2" charset="0"/>
              </a:rPr>
              <a:t>LCS</a:t>
            </a:r>
            <a:r>
              <a:rPr lang="ar-LB" sz="3600" kern="1400" spc="230" dirty="0">
                <a:solidFill>
                  <a:schemeClr val="tx1"/>
                </a:solidFill>
                <a:latin typeface="HALDEN SOLID" pitchFamily="2" charset="0"/>
              </a:rPr>
              <a:t>؟</a:t>
            </a:r>
            <a:endParaRPr lang="en-GB" sz="3600" kern="1400" spc="230" dirty="0">
              <a:solidFill>
                <a:schemeClr val="tx1"/>
              </a:solidFill>
              <a:latin typeface="HALDEN SOLID" pitchFamily="2" charset="0"/>
            </a:endParaRP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0ED46510-EAE8-46CD-83DB-C56F33C6E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7144BB7B-CE34-4D68-9B7C-68D737AEA431}">
  <ds:schemaRefs>
    <ds:schemaRef ds:uri="http://purl.org/dc/terms/"/>
    <ds:schemaRef ds:uri="http://purl.org/dc/dcmitype/"/>
    <ds:schemaRef ds:uri="http://www.w3.org/XML/1998/namespac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3940b711-dc1d-4235-b0a5-48d487f0d3b9"/>
    <ds:schemaRef ds:uri="49256dcf-74b5-4e0f-b2ab-e17546be8a80"/>
  </ds:schemaRefs>
</ds:datastoreItem>
</file>

<file path=docProps/app.xml><?xml version="1.0" encoding="utf-8"?>
<Properties xmlns="http://schemas.openxmlformats.org/officeDocument/2006/extended-properties" xmlns:vt="http://schemas.openxmlformats.org/officeDocument/2006/docPropsVTypes">
  <Template/>
  <TotalTime>3440</TotalTime>
  <Words>8282</Words>
  <Application>Microsoft Office PowerPoint</Application>
  <PresentationFormat>Widescreen</PresentationFormat>
  <Paragraphs>740</Paragraphs>
  <Slides>58</Slides>
  <Notes>48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Theme2</vt:lpstr>
      <vt:lpstr>PowerPoint Presentation</vt:lpstr>
      <vt:lpstr>الجمهور  </vt:lpstr>
      <vt:lpstr>مذكرة التوجيه الخاصة باستراتيجيات التأقلم مع سبل العيش لتلبية الاحتياجات الاساسية </vt:lpstr>
      <vt:lpstr>PowerPoint Presentation</vt:lpstr>
      <vt:lpstr>استراتيجيات التأقلم مع سبل العيش لتلبية الاحتياجات الأساسية: تعليمات التدريب رقم 1</vt:lpstr>
      <vt:lpstr>مؤشرات استراتيجيات التأقلم مع سبل العيشLCS </vt:lpstr>
      <vt:lpstr>LCS-FS و LCS-EN</vt:lpstr>
      <vt:lpstr>استخدامات المؤشرات</vt:lpstr>
      <vt:lpstr>ماذا يقيس ال LCS؟</vt:lpstr>
      <vt:lpstr>ما هو LCS-EN؟</vt:lpstr>
      <vt:lpstr>PowerPoint Presentation</vt:lpstr>
      <vt:lpstr>استراتيجيات التأقلم مع سبل العيش لتلبية الاحتياجات الأساسية: تعليمات التدريب رقم 2</vt:lpstr>
      <vt:lpstr>وحدةLCS-EN  في الاستبيانات: السؤال الرئيسي</vt:lpstr>
      <vt:lpstr>وحدةLCS-EN  في الاستبيانات: السؤال الرئيسي</vt:lpstr>
      <vt:lpstr>وحدةLCS-EN  في الاستبيانات: السؤال الذي يتبع السؤال الرئيسي</vt:lpstr>
      <vt:lpstr>وحدةLCS-EN  في الاستبيانات: خيارات الاجابة</vt:lpstr>
      <vt:lpstr>وحدةLCS-EN  في الاستبيانات: خيارات الاجابة</vt:lpstr>
      <vt:lpstr>وحدةLCS-EN  في الاستبيانات: خيارات الاجابة</vt:lpstr>
      <vt:lpstr>وحدةLCS-EN  في الاستبيانات: خيارات الاجابة</vt:lpstr>
      <vt:lpstr>وحدةLCS-EN  في الاستبيانات: خيارات الاجابة</vt:lpstr>
      <vt:lpstr>وحدةLCS-EN  في الاستبيانات: انتبه على ...</vt:lpstr>
      <vt:lpstr>وحدةLCS-EN  في الاستبيانات: السؤال الذي يتبع السؤال الرئيسي</vt:lpstr>
      <vt:lpstr>PowerPoint Presentation</vt:lpstr>
      <vt:lpstr>وحدة LCS-EN: استراتيجيات التأقلم</vt:lpstr>
      <vt:lpstr>مستويات الخطورة لاستراتيجيات التأقلم مع سبل العيش (التوتر)</vt:lpstr>
      <vt:lpstr>مستويات الخطورة لاستراتيجيات التأقلم مع سبل العيش (الازمة)</vt:lpstr>
      <vt:lpstr>مستويات الخطورة لاستراتيجيات التأقلم مع سبل العيش (الطوارئ)</vt:lpstr>
      <vt:lpstr>مستويات الخطورة لاستراتيجيات التأقلم مع سبل العيش</vt:lpstr>
      <vt:lpstr>PowerPoint Presentation</vt:lpstr>
      <vt:lpstr> تصنيف الأسر في LCS-EN</vt:lpstr>
      <vt:lpstr>PowerPoint Presentation</vt:lpstr>
      <vt:lpstr>استراتيجيات التأقلم مع سبل العيش لتلبية الاحتياجات الأساسية: تعليمات التدريب رقم 3</vt:lpstr>
      <vt:lpstr>مثال عن شرح استراتيجية تأقلم (توتر)</vt:lpstr>
      <vt:lpstr>مثال عن شرح استراتيجية تأقلم (ازمة)</vt:lpstr>
      <vt:lpstr>مثال عن شرح استراتيجية تأقلم (طوارئ)</vt:lpstr>
      <vt:lpstr>التحقق من المعلومات في LCS مع معلومات باقي الاقسام</vt:lpstr>
      <vt:lpstr>PowerPoint Presentation</vt:lpstr>
      <vt:lpstr>تصميم قسم ال LCS-EN في الاستبيان</vt:lpstr>
      <vt:lpstr>مصمم الاستبيان الخاص ببرنامج الأغذية العالمي Survey Designer</vt:lpstr>
      <vt:lpstr>مصمم الاستبيان الخاص ببرنامج الأغذية العالمي Survey Designer</vt:lpstr>
      <vt:lpstr>PowerPoint Presentation</vt:lpstr>
      <vt:lpstr>تطوير استراتيجيات جديدة</vt:lpstr>
      <vt:lpstr>الخطوة 1: المراجعة المكتبية</vt:lpstr>
      <vt:lpstr>الخطوة 2: المناقشات الجماعية المركزة FGDs</vt:lpstr>
      <vt:lpstr>الخطوة 3: المناقشات الجماعية المركزة (تعديل الخطورة)</vt:lpstr>
      <vt:lpstr>PowerPoint Presentation</vt:lpstr>
      <vt:lpstr>استكشاف البيانات في LCS-EN</vt:lpstr>
      <vt:lpstr>امثلة عن فحص جودة البيانات(1) </vt:lpstr>
      <vt:lpstr>امثلة عن فحص جودة البيانات(2) </vt:lpstr>
      <vt:lpstr>طريقة الحساب في LCS-EN</vt:lpstr>
      <vt:lpstr>طريقة الحساب في LCS-EN</vt:lpstr>
      <vt:lpstr>LCS-EN  على GITHUB</vt:lpstr>
      <vt:lpstr>PowerPoint Presentation</vt:lpstr>
      <vt:lpstr>LCS-EN مثال عن التقرير</vt:lpstr>
      <vt:lpstr>LCS-EN مثال عن التقرير</vt:lpstr>
      <vt:lpstr>PowerPoint Presentation</vt:lpstr>
      <vt:lpstr>مركز الموارد الخاص ب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Ali ASSI</cp:lastModifiedBy>
  <cp:revision>57</cp:revision>
  <dcterms:created xsi:type="dcterms:W3CDTF">2018-08-20T09:35:59Z</dcterms:created>
  <dcterms:modified xsi:type="dcterms:W3CDTF">2024-09-11T11:08:54Z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ies>
</file>