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74"/>
  </p:notesMasterIdLst>
  <p:handoutMasterIdLst>
    <p:handoutMasterId r:id="rId75"/>
  </p:handoutMasterIdLst>
  <p:sldIdLst>
    <p:sldId id="261" r:id="rId5"/>
    <p:sldId id="327" r:id="rId6"/>
    <p:sldId id="338" r:id="rId7"/>
    <p:sldId id="274" r:id="rId8"/>
    <p:sldId id="268" r:id="rId9"/>
    <p:sldId id="4112" r:id="rId10"/>
    <p:sldId id="291" r:id="rId11"/>
    <p:sldId id="644" r:id="rId12"/>
    <p:sldId id="4185" r:id="rId13"/>
    <p:sldId id="334" r:id="rId14"/>
    <p:sldId id="645" r:id="rId15"/>
    <p:sldId id="306" r:id="rId16"/>
    <p:sldId id="739" r:id="rId17"/>
    <p:sldId id="735" r:id="rId18"/>
    <p:sldId id="258" r:id="rId19"/>
    <p:sldId id="406" r:id="rId20"/>
    <p:sldId id="736"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3" r:id="rId53"/>
    <p:sldId id="4149" r:id="rId54"/>
    <p:sldId id="4160" r:id="rId55"/>
    <p:sldId id="4158" r:id="rId56"/>
    <p:sldId id="4134" r:id="rId57"/>
    <p:sldId id="336" r:id="rId58"/>
    <p:sldId id="4178" r:id="rId59"/>
    <p:sldId id="4187" r:id="rId60"/>
    <p:sldId id="721" r:id="rId61"/>
    <p:sldId id="4179" r:id="rId62"/>
    <p:sldId id="4188" r:id="rId63"/>
    <p:sldId id="4180" r:id="rId64"/>
    <p:sldId id="4190" r:id="rId65"/>
    <p:sldId id="4191" r:id="rId66"/>
    <p:sldId id="4192" r:id="rId67"/>
    <p:sldId id="299" r:id="rId68"/>
    <p:sldId id="311" r:id="rId69"/>
    <p:sldId id="300" r:id="rId70"/>
    <p:sldId id="313" r:id="rId71"/>
    <p:sldId id="296" r:id="rId72"/>
    <p:sldId id="333" r:id="rId7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291"/>
            <p14:sldId id="644"/>
            <p14:sldId id="4185"/>
            <p14:sldId id="334"/>
            <p14:sldId id="645"/>
            <p14:sldId id="306"/>
            <p14:sldId id="739"/>
            <p14:sldId id="735"/>
            <p14:sldId id="258"/>
            <p14:sldId id="406"/>
            <p14:sldId id="736"/>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 id="740"/>
            <p14:sldId id="331"/>
            <p14:sldId id="297"/>
            <p14:sldId id="4139"/>
            <p14:sldId id="4140"/>
            <p14:sldId id="4142"/>
            <p14:sldId id="4133"/>
            <p14:sldId id="4149"/>
            <p14:sldId id="4160"/>
            <p14:sldId id="4158"/>
            <p14:sldId id="4134"/>
            <p14:sldId id="336"/>
            <p14:sldId id="4178"/>
            <p14:sldId id="4187"/>
            <p14:sldId id="721"/>
            <p14:sldId id="4179"/>
            <p14:sldId id="4188"/>
            <p14:sldId id="4180"/>
            <p14:sldId id="4190"/>
            <p14:sldId id="4191"/>
            <p14:sldId id="4192"/>
            <p14:sldId id="299"/>
          </p14:sldIdLst>
        </p14:section>
        <p14:section name="Relevance: Analyst training" id="{ADA42E1E-067A-4161-B943-799BD9EB83DE}">
          <p14:sldIdLst>
            <p14:sldId id="311"/>
            <p14:sldId id="300"/>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0000"/>
    <a:srgbClr val="E67536"/>
    <a:srgbClr val="E6B068"/>
    <a:srgbClr val="ECE1B1"/>
    <a:srgbClr val="C00000"/>
    <a:srgbClr val="F37847"/>
    <a:srgbClr val="D5B868"/>
    <a:srgbClr val="F1ECE8"/>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61" d="100"/>
          <a:sy n="61" d="100"/>
        </p:scale>
        <p:origin x="860"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GB" sz="2000" b="1">
              <a:latin typeface="Open Sans" panose="020B0606030504020204" pitchFamily="34" charset="0"/>
              <a:ea typeface="Open Sans" panose="020B0606030504020204" pitchFamily="34" charset="0"/>
              <a:cs typeface="Open Sans" panose="020B0606030504020204" pitchFamily="34" charset="0"/>
            </a:rPr>
            <a:t>Assessment</a:t>
          </a: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rtl="0"/>
          <a:endParaRPr lang="en-GB" sz="2000" dirty="0">
            <a:latin typeface="Open Sans"/>
            <a:ea typeface="Open Sans"/>
            <a:cs typeface="Open Sans"/>
          </a:endParaRP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823B1AB-8E50-44AF-8FA8-739C3C490140}">
      <dgm:prSet phldrT="[Text]" custT="1"/>
      <dgm:spPr/>
      <dgm: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One of the indicators used to estimate the </a:t>
          </a:r>
          <a:r>
            <a:rPr lang="en-GB" sz="2000" b="1" dirty="0">
              <a:latin typeface="Open Sans" panose="020B0606030504020204" pitchFamily="34" charset="0"/>
              <a:ea typeface="Open Sans" panose="020B0606030504020204" pitchFamily="34" charset="0"/>
              <a:cs typeface="Open Sans" panose="020B0606030504020204" pitchFamily="34" charset="0"/>
            </a:rPr>
            <a:t>CARI</a:t>
          </a:r>
          <a:r>
            <a:rPr lang="en-GB" sz="2000" dirty="0">
              <a:latin typeface="Open Sans" panose="020B0606030504020204" pitchFamily="34" charset="0"/>
              <a:ea typeface="Open Sans" panose="020B0606030504020204" pitchFamily="34" charset="0"/>
              <a:cs typeface="Open Sans" panose="020B0606030504020204" pitchFamily="34" charset="0"/>
            </a:rPr>
            <a:t> in food security assessments.</a:t>
          </a:r>
          <a:endParaRPr lang="en-GB" sz="2000" dirty="0">
            <a:latin typeface="Open Sans"/>
            <a:ea typeface="Open Sans"/>
            <a:cs typeface="Open Sans"/>
          </a:endParaRPr>
        </a:p>
      </dgm:t>
    </dgm:pt>
    <dgm:pt modelId="{AE767DB9-56FB-4BDB-B313-DE191224269F}" type="par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7CAFC42-7599-4F98-BFA4-957C3D1B2B3A}" type="sib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Programme Design and Reporting</a:t>
          </a: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r>
            <a:rPr lang="en-US" sz="2000" dirty="0">
              <a:latin typeface="Open Sans"/>
              <a:ea typeface="Open Sans"/>
              <a:cs typeface="Open Sans"/>
            </a:rPr>
            <a:t>Inform food security interventions and guide program design and targeting.</a:t>
          </a:r>
          <a:endParaRPr lang="en-GB" sz="2000" dirty="0">
            <a:latin typeface="Open Sans"/>
            <a:ea typeface="Open Sans"/>
            <a:cs typeface="Open Sans"/>
          </a:endParaRP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F45BFA2-647A-4DA2-90B4-45BDAA194942}">
      <dgm:prSet phldrT="[Text]" custT="1"/>
      <dgm:spPr/>
      <dgm:t>
        <a:bodyPr/>
        <a:lstStyle/>
        <a:p>
          <a:r>
            <a:rPr lang="en-US" sz="2000" dirty="0">
              <a:latin typeface="Open Sans"/>
              <a:ea typeface="Open Sans"/>
              <a:cs typeface="Open Sans"/>
            </a:rPr>
            <a:t>Report to stakeholders and donors.</a:t>
          </a:r>
          <a:endParaRPr lang="en-GB" sz="2000" dirty="0">
            <a:latin typeface="Open Sans"/>
            <a:ea typeface="Open Sans"/>
            <a:cs typeface="Open Sans"/>
          </a:endParaRPr>
        </a:p>
      </dgm:t>
    </dgm:pt>
    <dgm:pt modelId="{7BB61DA7-45BF-4025-8151-6CC8DCD92821}" type="par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98A544B5-C065-4064-A138-27670D4724A9}" type="sib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64829067-9692-4D33-9549-BB2DD05D5560}" type="presOf" srcId="{805669CF-015B-4BEA-B036-A598E3EBA9DD}" destId="{0B2649A6-2F20-4E8F-990F-380A3E70C7B2}" srcOrd="0" destOrd="0" presId="urn:microsoft.com/office/officeart/2005/8/layout/hList1"/>
    <dgm:cxn modelId="{60796857-FEC5-444C-9FDA-B78D3778B118}" srcId="{CCF31D8D-9EDF-4945-956E-7BDA4464F8DA}" destId="{F823B1AB-8E50-44AF-8FA8-739C3C490140}" srcOrd="1" destOrd="0" parTransId="{AE767DB9-56FB-4BDB-B313-DE191224269F}" sibTransId="{D7CAFC42-7599-4F98-BFA4-957C3D1B2B3A}"/>
    <dgm:cxn modelId="{91DC9858-0727-4F18-92F4-35E873954BC1}" type="presOf" srcId="{F823B1AB-8E50-44AF-8FA8-739C3C490140}" destId="{0B2649A6-2F20-4E8F-990F-380A3E70C7B2}" srcOrd="0" destOrd="1" presId="urn:microsoft.com/office/officeart/2005/8/layout/hList1"/>
    <dgm:cxn modelId="{A3B1BA7C-F0E6-49AF-8F7E-D113600512E6}" type="presOf" srcId="{590EF3B5-FC67-4CC1-ABCB-B0095874D24A}" destId="{F15E5F37-C82A-42EB-A373-288E241CE9F7}" srcOrd="0" destOrd="0" presId="urn:microsoft.com/office/officeart/2005/8/layout/hList1"/>
    <dgm:cxn modelId="{BCF6A087-5B60-452C-943E-CC290804DAF4}" srcId="{590EF3B5-FC67-4CC1-ABCB-B0095874D24A}" destId="{DF45BFA2-647A-4DA2-90B4-45BDAA194942}" srcOrd="1" destOrd="0" parTransId="{7BB61DA7-45BF-4025-8151-6CC8DCD92821}" sibTransId="{98A544B5-C065-4064-A138-27670D4724A9}"/>
    <dgm:cxn modelId="{B0045EB8-D054-40B3-A46F-449916EBBBED}" type="presOf" srcId="{DF45BFA2-647A-4DA2-90B4-45BDAA194942}" destId="{9DAF1E06-4C8E-46BF-BED2-2F82D4DA6A14}" srcOrd="0" destOrd="1"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Expenditure module</a:t>
          </a: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7 days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Non-food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30 days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Non-food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6 months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1">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1">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ED9F43B4-97CF-4F8F-9081-4DDC9278CE66}" type="presOf" srcId="{F94F438B-EA4F-4736-BE1D-4C515554168B}" destId="{939F9B30-F31B-4AEA-824A-5442210FEF06}" srcOrd="0" destOrd="1" presId="urn:microsoft.com/office/officeart/2005/8/layout/hList1"/>
    <dgm:cxn modelId="{7DE30AEE-1667-452F-8430-E2EBE32537F3}" srcId="{33AFEF9F-08A3-446D-A149-E95765919B8D}" destId="{634FF474-E188-43CF-927F-5916C56AAB8B}" srcOrd="2" destOrd="0" parTransId="{DD63364C-62A9-43F5-AA6C-117A50BDD6B8}" sibTransId="{E3517BE1-3816-40EA-BE11-0632CAC1A938}"/>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chemeClr val="accent2">
            <a:lumMod val="75000"/>
          </a:schemeClr>
        </a:solidFill>
      </dgm:spPr>
      <dgm:t>
        <a:bodyPr/>
        <a:lstStyle/>
        <a:p>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chemeClr val="accent1"/>
        </a:solidFill>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custLinFactNeighborY="1251">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a:xfrm>
          <a:off x="1830003" y="3411117"/>
          <a:ext cx="8805421" cy="962110"/>
        </a:xfrm>
        <a:prstGeom prst="roundRect">
          <a:avLst>
            <a:gd name="adj" fmla="val 10000"/>
          </a:avLst>
        </a:prstGeom>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Open Sans" panose="020B0606030504020204" pitchFamily="34" charset="0"/>
              <a:ea typeface="Open Sans" panose="020B0606030504020204" pitchFamily="34" charset="0"/>
              <a:cs typeface="Open Sans" panose="020B0606030504020204" pitchFamily="34" charset="0"/>
            </a:rPr>
            <a:t>Assessment</a:t>
          </a:r>
        </a:p>
      </dsp:txBody>
      <dsp:txXfrm>
        <a:off x="51" y="22602"/>
        <a:ext cx="4926394" cy="1468800"/>
      </dsp:txXfrm>
    </dsp:sp>
    <dsp:sp modelId="{0B2649A6-2F20-4E8F-990F-380A3E70C7B2}">
      <dsp:nvSpPr>
        <dsp:cNvPr id="0" name=""/>
        <dsp:cNvSpPr/>
      </dsp:nvSpPr>
      <dsp:spPr>
        <a:xfrm>
          <a:off x="5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en-GB" sz="2000" kern="1200" dirty="0">
              <a:latin typeface="Open Sans" panose="020B0606030504020204" pitchFamily="34" charset="0"/>
              <a:ea typeface="Open Sans" panose="020B0606030504020204" pitchFamily="34" charset="0"/>
              <a:cs typeface="Open Sans" panose="020B0606030504020204" pitchFamily="34" charset="0"/>
            </a:rPr>
            <a:t>One of the indicators used to estimate the </a:t>
          </a:r>
          <a:r>
            <a:rPr lang="en-GB" sz="2000" b="1" kern="1200" dirty="0">
              <a:latin typeface="Open Sans" panose="020B0606030504020204" pitchFamily="34" charset="0"/>
              <a:ea typeface="Open Sans" panose="020B0606030504020204" pitchFamily="34" charset="0"/>
              <a:cs typeface="Open Sans" panose="020B0606030504020204" pitchFamily="34" charset="0"/>
            </a:rPr>
            <a:t>CARI</a:t>
          </a:r>
          <a:r>
            <a:rPr lang="en-GB" sz="2000" kern="1200" dirty="0">
              <a:latin typeface="Open Sans" panose="020B0606030504020204" pitchFamily="34" charset="0"/>
              <a:ea typeface="Open Sans" panose="020B0606030504020204" pitchFamily="34" charset="0"/>
              <a:cs typeface="Open Sans" panose="020B0606030504020204" pitchFamily="34" charset="0"/>
            </a:rPr>
            <a:t> in food security assessments.</a:t>
          </a:r>
          <a:endParaRPr lang="en-GB" sz="2000" kern="1200" dirty="0">
            <a:latin typeface="Open Sans"/>
            <a:ea typeface="Open Sans"/>
            <a:cs typeface="Open Sans"/>
          </a:endParaRPr>
        </a:p>
      </dsp:txBody>
      <dsp:txXfrm>
        <a:off x="51" y="1491402"/>
        <a:ext cx="4926394" cy="2239920"/>
      </dsp:txXfrm>
    </dsp:sp>
    <dsp:sp modelId="{F15E5F37-C82A-42EB-A373-288E241CE9F7}">
      <dsp:nvSpPr>
        <dsp:cNvPr id="0" name=""/>
        <dsp:cNvSpPr/>
      </dsp:nvSpPr>
      <dsp:spPr>
        <a:xfrm>
          <a:off x="561614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Programme Design and Reporting</a:t>
          </a:r>
        </a:p>
      </dsp:txBody>
      <dsp:txXfrm>
        <a:off x="5616141" y="22602"/>
        <a:ext cx="4926394" cy="1468800"/>
      </dsp:txXfrm>
    </dsp:sp>
    <dsp:sp modelId="{9DAF1E06-4C8E-46BF-BED2-2F82D4DA6A14}">
      <dsp:nvSpPr>
        <dsp:cNvPr id="0" name=""/>
        <dsp:cNvSpPr/>
      </dsp:nvSpPr>
      <dsp:spPr>
        <a:xfrm>
          <a:off x="561614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Open Sans"/>
              <a:ea typeface="Open Sans"/>
              <a:cs typeface="Open Sans"/>
            </a:rPr>
            <a:t>Inform food security interventions and guide program design and targeting.</a:t>
          </a: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en-US" sz="2000" kern="1200" dirty="0">
              <a:latin typeface="Open Sans"/>
              <a:ea typeface="Open Sans"/>
              <a:cs typeface="Open Sans"/>
            </a:rPr>
            <a:t>Report to stakeholders and donors.</a:t>
          </a:r>
          <a:endParaRPr lang="en-GB" sz="2000" kern="1200" dirty="0">
            <a:latin typeface="Open Sans"/>
            <a:ea typeface="Open Sans"/>
            <a:cs typeface="Open Sans"/>
          </a:endParaRPr>
        </a:p>
      </dsp:txBody>
      <dsp:txXfrm>
        <a:off x="5616141" y="1491402"/>
        <a:ext cx="4926394" cy="223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0" y="7853"/>
          <a:ext cx="10542587"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Open Sans" panose="020B0606030504020204" pitchFamily="34" charset="0"/>
              <a:ea typeface="Open Sans" panose="020B0606030504020204" pitchFamily="34" charset="0"/>
              <a:cs typeface="Open Sans" panose="020B0606030504020204" pitchFamily="34" charset="0"/>
            </a:rPr>
            <a:t>Expenditure module</a:t>
          </a:r>
        </a:p>
      </dsp:txBody>
      <dsp:txXfrm>
        <a:off x="0" y="7853"/>
        <a:ext cx="10542587" cy="1468800"/>
      </dsp:txXfrm>
    </dsp:sp>
    <dsp:sp modelId="{939F9B30-F31B-4AEA-824A-5442210FEF06}">
      <dsp:nvSpPr>
        <dsp:cNvPr id="0" name=""/>
        <dsp:cNvSpPr/>
      </dsp:nvSpPr>
      <dsp:spPr>
        <a:xfrm>
          <a:off x="0" y="1476654"/>
          <a:ext cx="10542587"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7 days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Non-food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30 days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Non-food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6 months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0" y="1476654"/>
        <a:ext cx="10542587"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30/09/2024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30/09/2024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only asked about the value of purchases, households who access consumption through different channels (own production, assistance/gifts) would appear systematically more vulnerable than households relying on purchases, even when that is not the case. Imagine a farming household that self-produces most of its food. If we only ask about purchases, it would appear as unable to access any food.</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Includes also value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This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caterogy</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includes the following sources:  In-kind assistance from international and local NGOs, UN Agencies, government; gifts from family and friends;  borrowing from family and friends; begging</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use of the words “gathered, hunted, or fished” depends on each specific food group</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standard recall period for the food expenditure module is 7 days, with the alternative to choose a 30 days (_1M) recall period. This alternative is recommended if the objective of the module is monitoring programmes distributing value voucher if a) value vouchers should or are normally redeemed at once; b) the survey is purposedly fielded after redemption of the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 </a:t>
            </a:r>
            <a:endParaRPr kumimoji="0" lang="fr-FR" altLang="fr-FR" sz="1200" b="0" i="0" u="none" strike="noStrike" cap="none" normalizeH="0" baseline="0" bmk="">
              <a:ln>
                <a:noFill/>
              </a:ln>
              <a:solidFill>
                <a:schemeClr val="tx1"/>
              </a:solidFill>
              <a:effectLst/>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of goods and services should be replaced with items commonly consumed in the survey area(s).</a:t>
            </a:r>
            <a:endParaRPr kumimoji="0" lang="en-GB" altLang="fr-FR" sz="3600" b="0" i="0" u="none" strike="noStrike" cap="none" normalizeH="0" baseline="0">
              <a:ln>
                <a:noFill/>
              </a:ln>
              <a:solidFill>
                <a:schemeClr val="tx1"/>
              </a:solidFill>
              <a:effectLst/>
              <a:latin typeface="Arial" panose="020B0604020202020204" pitchFamily="34" charset="0"/>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expenditure module can be complemented by questions on agricultural land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agricultural workforce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farming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livestock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or other items used as intermediate goods for income generating activities</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the food expenditure sub-module, there are two options: a 7-day or 30-day recall period.</a:t>
            </a:r>
          </a:p>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09584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139118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154721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3548906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186142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370410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18990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66</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esources.vam.wfp.org/data-analysis/quantitative/essential-needs/livelihood-coping-strategies-essential-need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wfp.org/api/documents/WFP-0000145644/downloa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WFP-VAM/RAMResourcesScripts/blob/main/Indicators/Food-expenditure-share/FES.sp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expenditure-shar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Food Expenditure Share (FES)</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a:ea typeface="Open Sans"/>
                <a:cs typeface="Open Sans"/>
              </a:rPr>
              <a:t>2024 September</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pic>
        <p:nvPicPr>
          <p:cNvPr id="4" name="Picture 3" descr="A young child eating a snack&#10;&#10;Description automatically generated">
            <a:extLst>
              <a:ext uri="{FF2B5EF4-FFF2-40B4-BE49-F238E27FC236}">
                <a16:creationId xmlns:a16="http://schemas.microsoft.com/office/drawing/2014/main" id="{93FAF657-E989-55F4-3C73-69B221B8FF10}"/>
              </a:ext>
            </a:extLst>
          </p:cNvPr>
          <p:cNvPicPr>
            <a:picLocks noChangeAspect="1"/>
          </p:cNvPicPr>
          <p:nvPr/>
        </p:nvPicPr>
        <p:blipFill>
          <a:blip r:embed="rId4"/>
          <a:stretch>
            <a:fillRect/>
          </a:stretch>
        </p:blipFill>
        <p:spPr>
          <a:xfrm>
            <a:off x="2030831" y="164153"/>
            <a:ext cx="7406439" cy="4804889"/>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a:solidFill>
                  <a:schemeClr val="tx1"/>
                </a:solidFill>
                <a:latin typeface="HALDEN SOLID" pitchFamily="2" charset="0"/>
              </a:rPr>
              <a:t>Which sources of data are needed?</a:t>
            </a: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pPr marL="0" indent="0">
              <a:buNone/>
            </a:pPr>
            <a:endParaRPr lang="en-US" sz="2800" b="1" dirty="0">
              <a:latin typeface="Open Sans"/>
              <a:ea typeface="Open Sans"/>
              <a:cs typeface="Open Sans"/>
            </a:endParaRPr>
          </a:p>
          <a:p>
            <a:pPr marL="0" indent="0">
              <a:buNone/>
            </a:pPr>
            <a:endParaRPr lang="en-US" sz="2800" b="1" dirty="0">
              <a:latin typeface="Open Sans"/>
              <a:ea typeface="Open Sans"/>
              <a:cs typeface="Open Sans"/>
            </a:endParaRPr>
          </a:p>
          <a:p>
            <a:pPr marL="0" indent="0">
              <a:buNone/>
            </a:pPr>
            <a:r>
              <a:rPr lang="en-US" sz="2800" b="1" dirty="0">
                <a:latin typeface="Open Sans"/>
                <a:ea typeface="Open Sans"/>
                <a:cs typeface="Open Sans"/>
              </a:rPr>
              <a:t>Household economic capacity</a:t>
            </a:r>
            <a:r>
              <a:rPr lang="en-US" sz="2800" noProof="0" dirty="0">
                <a:latin typeface="Open Sans"/>
                <a:ea typeface="Open Sans"/>
                <a:cs typeface="Open Sans"/>
              </a:rPr>
              <a:t>: you will </a:t>
            </a:r>
            <a:r>
              <a:rPr lang="en-US" sz="2800" u="sng" noProof="0" dirty="0">
                <a:latin typeface="Open Sans"/>
                <a:ea typeface="Open Sans"/>
                <a:cs typeface="Open Sans"/>
              </a:rPr>
              <a:t>always</a:t>
            </a:r>
            <a:r>
              <a:rPr lang="en-US" sz="2800" noProof="0" dirty="0">
                <a:latin typeface="Open Sans"/>
                <a:ea typeface="Open Sans"/>
                <a:cs typeface="Open Sans"/>
              </a:rPr>
              <a:t> need a household survey with an </a:t>
            </a:r>
            <a:r>
              <a:rPr lang="en-US" sz="2800" b="1" noProof="0" dirty="0">
                <a:latin typeface="Open Sans"/>
                <a:ea typeface="Open Sans"/>
                <a:cs typeface="Open Sans"/>
              </a:rPr>
              <a:t>expenditure module.</a:t>
            </a:r>
          </a:p>
          <a:p>
            <a:pPr marL="0" indent="0">
              <a:buNone/>
            </a:pPr>
            <a:endParaRPr lang="en-US" sz="280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9593199" y="56597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a:off x="7909046" y="58778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3026229" y="5659730"/>
            <a:ext cx="4882817"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version of the expenditure module</a:t>
            </a: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a:solidFill>
                  <a:schemeClr val="tx1"/>
                </a:solidFill>
                <a:latin typeface="HALDEN SOLID" pitchFamily="2" charset="0"/>
              </a:rPr>
              <a:t>Which sources of data are needed? (WFP modules)</a:t>
            </a: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243982565"/>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9593199" y="61931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a:off x="7909046" y="64112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2881433" y="6193130"/>
            <a:ext cx="5027613"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modules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The EXPENDITURE MODULE</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en-US" spc="60" dirty="0"/>
              <a:t>This section presents the structure, logic and main elements of the standard expenditure module.</a:t>
            </a:r>
          </a:p>
          <a:p>
            <a:pPr marL="0" indent="0">
              <a:lnSpc>
                <a:spcPts val="2700"/>
              </a:lnSpc>
              <a:buNone/>
            </a:pPr>
            <a:r>
              <a:rPr lang="en-US" spc="60" dirty="0"/>
              <a:t>If your expenditure module is different from the standard version, for example because recall periods are different or because food and non-food categories/items are customized to the context, please make sure to adapt these slides.</a:t>
            </a:r>
          </a:p>
          <a:p>
            <a:pPr marL="0" indent="0">
              <a:lnSpc>
                <a:spcPts val="2700"/>
              </a:lnSpc>
              <a:buNone/>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FES: training instructions 2</a:t>
            </a: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Overview of the expenditure module</a:t>
            </a:r>
            <a:endParaRPr lang="es-419" sz="3600" b="0" kern="1400" spc="230">
              <a:solidFill>
                <a:schemeClr val="tx1"/>
              </a:solidFill>
              <a:latin typeface="HALDEN SOLID" pitchFamily="2"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nvPr>
        </p:nvGraphicFramePr>
        <p:xfrm>
          <a:off x="991113" y="1362976"/>
          <a:ext cx="9960666" cy="4211914"/>
        </p:xfrm>
        <a:graphic>
          <a:graphicData uri="http://schemas.openxmlformats.org/drawingml/2006/table">
            <a:tbl>
              <a:tblPr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Group</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Recall period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Sources of consumption</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Preferred respondent/informant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7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b="0">
                          <a:effectLst/>
                          <a:latin typeface="Open Sans" panose="020B0606030504020204" pitchFamily="34" charset="0"/>
                          <a:ea typeface="Open Sans" panose="020B0606030504020204" pitchFamily="34" charset="0"/>
                          <a:cs typeface="Open Sans" panose="020B0606030504020204" pitchFamily="34" charset="0"/>
                        </a:rPr>
                        <a:t>Own-production</a:t>
                      </a:r>
                      <a:endParaRPr lang="es-419" sz="1600" b="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member normally in charge of preparing and purchasing 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30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6 months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a:solidFill>
                  <a:schemeClr val="tx1"/>
                </a:solidFill>
                <a:latin typeface="HALDEN SOLID" pitchFamily="2" charset="0"/>
              </a:rPr>
              <a:t>An important clarification</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r>
              <a:rPr lang="en-GB" dirty="0"/>
              <a:t>Even though, for simplicity, we call it the “expenditure module,” we are actually asking about two things:</a:t>
            </a:r>
          </a:p>
          <a:p>
            <a:pPr lvl="1">
              <a:buFont typeface="Courier New" panose="02070309020205020404" pitchFamily="49" charset="0"/>
              <a:buChar char="o"/>
            </a:pPr>
            <a:r>
              <a:rPr lang="en-GB" dirty="0"/>
              <a:t>For purchased items (cash and credit), we ask what the HH </a:t>
            </a:r>
            <a:r>
              <a:rPr lang="en-GB" b="1" dirty="0"/>
              <a:t>purchased</a:t>
            </a:r>
            <a:r>
              <a:rPr lang="en-GB" dirty="0"/>
              <a:t> and how much it </a:t>
            </a:r>
            <a:r>
              <a:rPr lang="en-GB" b="1" dirty="0"/>
              <a:t>spent</a:t>
            </a:r>
            <a:r>
              <a:rPr lang="en-GB" dirty="0"/>
              <a:t> on these purchases.</a:t>
            </a:r>
          </a:p>
          <a:p>
            <a:pPr lvl="1">
              <a:buFont typeface="Courier New" panose="02070309020205020404" pitchFamily="49" charset="0"/>
              <a:buChar char="o"/>
            </a:pPr>
            <a:r>
              <a:rPr lang="en-GB" dirty="0"/>
              <a:t>For non-purchased items (own production or in-kind assistance and gifts), we ask what the HH </a:t>
            </a:r>
            <a:r>
              <a:rPr lang="en-GB" b="1" u="sng" dirty="0"/>
              <a:t>consumed </a:t>
            </a:r>
            <a:r>
              <a:rPr lang="en-GB" u="sng" dirty="0"/>
              <a:t>and how much its value would be if purchased</a:t>
            </a:r>
            <a:r>
              <a:rPr lang="en-GB" dirty="0"/>
              <a:t>.</a:t>
            </a:r>
          </a:p>
          <a:p>
            <a:r>
              <a:rPr lang="en-GB" dirty="0"/>
              <a:t>This is because our objective </a:t>
            </a:r>
            <a:r>
              <a:rPr lang="en-GB" b="1" dirty="0"/>
              <a:t>is quantifying the monetary value of what households consume </a:t>
            </a:r>
            <a:r>
              <a:rPr lang="en-GB" dirty="0"/>
              <a:t>to understand their vulnerability.</a:t>
            </a:r>
          </a:p>
          <a:p>
            <a:r>
              <a:rPr lang="en-GB" dirty="0"/>
              <a:t>For purchased items, we ask about what households spent (and not the value of what they consumed) only because that is much easier to recall. But ultimately, that serves as a proxy of the value of what households consume.</a:t>
            </a:r>
          </a:p>
          <a:p>
            <a:endParaRPr lang="en-GB" b="1" dirty="0"/>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a:solidFill>
                  <a:srgbClr val="FFFFFE"/>
                </a:solidFill>
                <a:latin typeface="HALDEN SOLID"/>
                <a:ea typeface="Open Sans Extrabold"/>
                <a:cs typeface="Open Sans Extrabold"/>
              </a:rPr>
              <a:t>Discussion question: </a:t>
            </a:r>
          </a:p>
          <a:p>
            <a:pPr marL="0" indent="0" algn="ctr">
              <a:buNone/>
            </a:pPr>
            <a:r>
              <a:rPr lang="en-GB" sz="3600">
                <a:solidFill>
                  <a:srgbClr val="FFFFFE"/>
                </a:solidFill>
              </a:rPr>
              <a:t>What would happen if we only asked about purchases?</a:t>
            </a: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a:solidFill>
                  <a:srgbClr val="FFFFFE"/>
                </a:solidFill>
                <a:latin typeface="Open Sans" panose="020B0606030504020204" pitchFamily="34" charset="0"/>
                <a:ea typeface="Open Sans" panose="020B0606030504020204" pitchFamily="34" charset="0"/>
                <a:cs typeface="Open Sans" panose="020B0606030504020204" pitchFamily="34" charset="0"/>
              </a:rPr>
              <a:t>For example, think about households that rely on their own production,  or aid and donations. </a:t>
            </a: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Expenditure module</a:t>
            </a: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742950" indent="-742950">
              <a:lnSpc>
                <a:spcPts val="3920"/>
              </a:lnSpc>
              <a:buAutoNum type="arabicPeriod"/>
            </a:pPr>
            <a:r>
              <a:rPr lang="it-IT" sz="2400" b="0" kern="1400" spc="230" dirty="0">
                <a:solidFill>
                  <a:schemeClr val="accent2"/>
                </a:solidFill>
                <a:latin typeface="HALDEN SOLID" pitchFamily="2" charset="0"/>
                <a:ea typeface="Open Sans Extrabold" panose="020B0606030504020204" pitchFamily="34" charset="0"/>
                <a:cs typeface="Open Sans Extrabold" panose="020B0606030504020204" pitchFamily="34" charset="0"/>
              </a:rPr>
              <a:t>Food expenditures – 7 days (or 30 days)</a:t>
            </a:r>
          </a:p>
          <a:p>
            <a:pPr marL="742950" indent="-742950">
              <a:lnSpc>
                <a:spcPts val="3920"/>
              </a:lnSpc>
              <a:buAutoNum type="arabicPeriod"/>
            </a:pPr>
            <a:r>
              <a:rPr lang="it-IT" sz="2400"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Non-food expenditures</a:t>
            </a:r>
          </a:p>
          <a:p>
            <a:pPr marL="1200150" lvl="1" indent="-742950">
              <a:lnSpc>
                <a:spcPts val="3920"/>
              </a:lnSpc>
              <a:buFont typeface="Wingdings" panose="05000000000000000000" pitchFamily="2" charset="2"/>
              <a:buChar char="§"/>
            </a:pPr>
            <a:r>
              <a:rPr lang="it-IT" sz="2000" kern="1400" spc="230" dirty="0">
                <a:solidFill>
                  <a:srgbClr val="FFFFFF"/>
                </a:solidFill>
                <a:latin typeface="HALDEN SOLID" pitchFamily="2" charset="0"/>
                <a:ea typeface="Open Sans Extrabold" panose="020B0606030504020204" pitchFamily="34" charset="0"/>
                <a:cs typeface="Open Sans Extrabold" panose="020B0606030504020204" pitchFamily="34" charset="0"/>
              </a:rPr>
              <a:t>30 days</a:t>
            </a:r>
          </a:p>
          <a:p>
            <a:pPr marL="1200150" lvl="1" indent="-742950">
              <a:lnSpc>
                <a:spcPts val="3920"/>
              </a:lnSpc>
              <a:buFont typeface="Wingdings" panose="05000000000000000000" pitchFamily="2" charset="2"/>
              <a:buChar char="§"/>
            </a:pPr>
            <a:r>
              <a:rPr lang="it-IT" sz="2000" kern="1400" spc="230" dirty="0">
                <a:solidFill>
                  <a:srgbClr val="FFFFFF"/>
                </a:solidFill>
                <a:latin typeface="HALDEN SOLID" pitchFamily="2" charset="0"/>
                <a:ea typeface="Open Sans Extrabold" panose="020B0606030504020204" pitchFamily="34" charset="0"/>
                <a:cs typeface="Open Sans Extrabold" panose="020B0606030504020204" pitchFamily="34" charset="0"/>
              </a:rPr>
              <a:t>6 months</a:t>
            </a:r>
          </a:p>
          <a:p>
            <a:pPr>
              <a:lnSpc>
                <a:spcPts val="3920"/>
              </a:lnSpc>
            </a:pPr>
            <a:endParaRPr lang="en-GB" sz="2800"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15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overview</a:t>
            </a:r>
            <a:endParaRPr lang="es-419" sz="3600" b="0" kern="1400" spc="23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nvGraphicFramePr>
        <p:xfrm>
          <a:off x="504721" y="1240870"/>
          <a:ext cx="11527257" cy="5423409"/>
        </p:xfrm>
        <a:graphic>
          <a:graphicData uri="http://schemas.openxmlformats.org/drawingml/2006/table">
            <a:tbl>
              <a:tblPr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r>
                        <a:rPr lang="en-GB" sz="1400" b="0" baseline="30000" dirty="0">
                          <a:solidFill>
                            <a:srgbClr val="0C0C00"/>
                          </a:solidFill>
                          <a:effectLst/>
                        </a:rPr>
                        <a:t>1</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a:t>
                      </a:r>
                      <a:r>
                        <a:rPr lang="en-GB" sz="1400" b="0" i="1" dirty="0">
                          <a:solidFill>
                            <a:srgbClr val="0C0C00"/>
                          </a:solidFill>
                          <a:effectLst/>
                        </a:rPr>
                        <a:t>now I will ask you about your consumption and expenditures of [item name]. This includes items such as…[Example]</a:t>
                      </a:r>
                      <a:endParaRPr lang="fr-FR" sz="1400" b="0" i="1"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Did your household </a:t>
                      </a:r>
                      <a:r>
                        <a:rPr lang="en-GB" sz="1400" b="0" u="sng" dirty="0">
                          <a:solidFill>
                            <a:srgbClr val="0C0C00"/>
                          </a:solidFill>
                          <a:effectLst/>
                        </a:rPr>
                        <a:t>purchase </a:t>
                      </a:r>
                      <a:r>
                        <a:rPr lang="en-GB" sz="1400" b="0" dirty="0">
                          <a:solidFill>
                            <a:srgbClr val="0C0C00"/>
                          </a:solidFill>
                          <a:effectLst/>
                        </a:rPr>
                        <a:t>any [item] </a:t>
                      </a:r>
                      <a:r>
                        <a:rPr lang="en-GB" sz="1400" b="0" u="sng" dirty="0">
                          <a:solidFill>
                            <a:srgbClr val="0C0C00"/>
                          </a:solidFill>
                          <a:effectLst/>
                        </a:rPr>
                        <a:t>for household consumption</a:t>
                      </a:r>
                      <a:r>
                        <a:rPr lang="en-GB" sz="1400" b="0" dirty="0">
                          <a:solidFill>
                            <a:srgbClr val="0C0C00"/>
                          </a:solidFill>
                          <a:effectLst/>
                        </a:rPr>
                        <a:t> in the last 7 days, using cash</a:t>
                      </a:r>
                      <a:r>
                        <a:rPr lang="en-GB" sz="1400" b="0" baseline="30000" dirty="0">
                          <a:solidFill>
                            <a:srgbClr val="0C0C00"/>
                          </a:solidFill>
                          <a:effectLst/>
                        </a:rPr>
                        <a:t>2</a:t>
                      </a:r>
                      <a:r>
                        <a:rPr lang="en-GB" sz="1400" b="0" dirty="0">
                          <a:solidFill>
                            <a:srgbClr val="0C0C00"/>
                          </a:solidFill>
                          <a:effectLst/>
                        </a:rPr>
                        <a:t> or on credit?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GiftAidYN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7 days?</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 did your household </a:t>
                      </a:r>
                      <a:r>
                        <a:rPr lang="en-GB" sz="1400" b="0" u="sng" dirty="0">
                          <a:solidFill>
                            <a:srgbClr val="0C0C00"/>
                          </a:solidFill>
                          <a:effectLst/>
                        </a:rPr>
                        <a:t>consume</a:t>
                      </a:r>
                      <a:r>
                        <a:rPr lang="en-GB" sz="1400" b="0" dirty="0">
                          <a:solidFill>
                            <a:srgbClr val="0C0C00"/>
                          </a:solidFill>
                          <a:effectLst/>
                        </a:rPr>
                        <a:t> any [item] that came </a:t>
                      </a:r>
                      <a:r>
                        <a:rPr lang="en-GB" sz="1400" b="0" u="sng" dirty="0">
                          <a:solidFill>
                            <a:srgbClr val="0C0C00"/>
                          </a:solidFill>
                          <a:effectLst/>
                        </a:rPr>
                        <a:t>from in-kind gifts or in-kind assistance</a:t>
                      </a:r>
                      <a:r>
                        <a:rPr lang="en-GB" sz="1400" b="0" u="sng" baseline="30000" dirty="0">
                          <a:solidFill>
                            <a:srgbClr val="0C0C00"/>
                          </a:solidFill>
                          <a:effectLst/>
                        </a:rPr>
                        <a:t>3</a:t>
                      </a:r>
                      <a:r>
                        <a:rPr lang="en-GB" sz="1400" b="0" u="sng"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OwnYN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What would be </a:t>
                      </a:r>
                      <a:r>
                        <a:rPr lang="en-GB" sz="1400" b="0" u="sng" dirty="0">
                          <a:solidFill>
                            <a:srgbClr val="0C0C00"/>
                          </a:solidFill>
                          <a:effectLst/>
                        </a:rPr>
                        <a:t>the value</a:t>
                      </a:r>
                      <a:r>
                        <a:rPr lang="en-GB" sz="1400" b="0" dirty="0">
                          <a:solidFill>
                            <a:srgbClr val="0C0C00"/>
                          </a:solidFill>
                          <a:effectLst/>
                        </a:rPr>
                        <a:t> of the consumed</a:t>
                      </a:r>
                      <a:r>
                        <a:rPr lang="en-GB" sz="1400" b="0" u="sng" dirty="0">
                          <a:solidFill>
                            <a:srgbClr val="0C0C00"/>
                          </a:solidFill>
                          <a:effectLst/>
                        </a:rPr>
                        <a:t> </a:t>
                      </a:r>
                      <a:r>
                        <a:rPr lang="en-GB" sz="1400" b="0" dirty="0">
                          <a:solidFill>
                            <a:srgbClr val="0C0C00"/>
                          </a:solidFill>
                          <a:effectLst/>
                        </a:rPr>
                        <a:t>[item] that came </a:t>
                      </a:r>
                      <a:r>
                        <a:rPr lang="en-GB" sz="1400" b="0" u="sng" dirty="0">
                          <a:solidFill>
                            <a:srgbClr val="0C0C00"/>
                          </a:solidFill>
                          <a:effectLst/>
                        </a:rPr>
                        <a:t>from in-kind gifts or assistance </a:t>
                      </a:r>
                      <a:r>
                        <a:rPr lang="en-GB" sz="1400" b="0" dirty="0">
                          <a:solidFill>
                            <a:srgbClr val="0C0C00"/>
                          </a:solidFill>
                          <a:effectLst/>
                        </a:rPr>
                        <a:t>if you were to buy that at the market?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r>
                        <a:rPr lang="en-GB" sz="1400" b="0" dirty="0">
                          <a:solidFill>
                            <a:srgbClr val="0C0C00"/>
                          </a:solidFill>
                          <a:effectLst/>
                        </a:rPr>
                        <a:t>(</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a:t>
                      </a:r>
                      <a:r>
                        <a:rPr lang="en-US" sz="1400" b="0" dirty="0">
                          <a:solidFill>
                            <a:srgbClr val="0C0C00"/>
                          </a:solidFill>
                          <a:effectLst/>
                        </a:rPr>
                        <a:t>,</a:t>
                      </a:r>
                      <a:r>
                        <a:rPr lang="en-GB" sz="1400" b="0" dirty="0">
                          <a:solidFill>
                            <a:srgbClr val="0C0C00"/>
                          </a:solidFill>
                          <a:effectLst/>
                        </a:rPr>
                        <a:t> did your household </a:t>
                      </a:r>
                      <a:r>
                        <a:rPr lang="en-GB" sz="1400" b="0" u="sng" dirty="0">
                          <a:solidFill>
                            <a:srgbClr val="0C0C00"/>
                          </a:solidFill>
                          <a:effectLst/>
                        </a:rPr>
                        <a:t>consume</a:t>
                      </a:r>
                      <a:r>
                        <a:rPr lang="en-GB" sz="1400" b="0" dirty="0">
                          <a:solidFill>
                            <a:srgbClr val="0C0C00"/>
                          </a:solidFill>
                          <a:effectLst/>
                        </a:rPr>
                        <a:t> any [item] that </a:t>
                      </a:r>
                      <a:r>
                        <a:rPr lang="en-GB" sz="1400" b="0" u="sng" dirty="0">
                          <a:solidFill>
                            <a:srgbClr val="0C0C00"/>
                          </a:solidFill>
                          <a:effectLst/>
                        </a:rPr>
                        <a:t>you produced, gathered/hunted/fished</a:t>
                      </a:r>
                      <a:r>
                        <a:rPr lang="en-GB" sz="1400" b="0" u="sng" baseline="30000" dirty="0">
                          <a:solidFill>
                            <a:srgbClr val="0C0C00"/>
                          </a:solidFill>
                          <a:effectLst/>
                        </a:rPr>
                        <a:t>4</a:t>
                      </a:r>
                      <a:r>
                        <a:rPr lang="en-GB" sz="1400" b="0" u="sng" dirty="0">
                          <a:solidFill>
                            <a:srgbClr val="0C0C00"/>
                          </a:solidFill>
                          <a:effectLst/>
                        </a:rPr>
                        <a:t>, or received in exchange of </a:t>
                      </a:r>
                      <a:r>
                        <a:rPr lang="en-GB" sz="1400" b="0" u="sng" dirty="0" err="1">
                          <a:solidFill>
                            <a:srgbClr val="0C0C00"/>
                          </a:solidFill>
                          <a:effectLst/>
                        </a:rPr>
                        <a:t>labor</a:t>
                      </a:r>
                      <a:r>
                        <a:rPr lang="en-GB" sz="1400" b="0"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r>
                        <a:rPr lang="en-GB" sz="1400" b="0" dirty="0">
                          <a:solidFill>
                            <a:srgbClr val="0C0C00"/>
                          </a:solidFill>
                          <a:effectLst/>
                        </a:rPr>
                        <a:t>0=No -&gt; next item</a:t>
                      </a:r>
                      <a:endParaRPr lang="fr-FR" sz="1400" b="0" dirty="0">
                        <a:solidFill>
                          <a:srgbClr val="0C0C00"/>
                        </a:solidFill>
                        <a:effectLst/>
                      </a:endParaRPr>
                    </a:p>
                    <a:p>
                      <a:r>
                        <a:rPr lang="en-US" sz="1400" b="0" dirty="0">
                          <a:solidFill>
                            <a:srgbClr val="0C0C00"/>
                          </a:solidFill>
                          <a:effectLst/>
                        </a:rPr>
                        <a:t> </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the consumed</a:t>
                      </a:r>
                      <a:r>
                        <a:rPr lang="en-GB" sz="1400" b="0" u="sng">
                          <a:solidFill>
                            <a:srgbClr val="0C0C00"/>
                          </a:solidFill>
                          <a:effectLst/>
                        </a:rPr>
                        <a:t> </a:t>
                      </a:r>
                      <a:r>
                        <a:rPr lang="en-GB" sz="1400" b="0">
                          <a:solidFill>
                            <a:srgbClr val="0C0C00"/>
                          </a:solidFill>
                          <a:effectLst/>
                        </a:rPr>
                        <a:t>[item] that you </a:t>
                      </a:r>
                      <a:r>
                        <a:rPr lang="en-GB" sz="1400" b="0" u="sng">
                          <a:solidFill>
                            <a:srgbClr val="0C0C00"/>
                          </a:solidFill>
                          <a:effectLst/>
                        </a:rPr>
                        <a:t>produced, gathered/hunted/fished, or received in exchange of </a:t>
                      </a:r>
                      <a:r>
                        <a:rPr lang="en-GB" sz="1400" b="0" u="sng" err="1">
                          <a:solidFill>
                            <a:srgbClr val="0C0C00"/>
                          </a:solidFill>
                          <a:effectLst/>
                        </a:rPr>
                        <a:t>labor</a:t>
                      </a:r>
                      <a:r>
                        <a:rPr lang="en-GB" sz="1400" b="0">
                          <a:solidFill>
                            <a:srgbClr val="0C0C00"/>
                          </a:solidFill>
                          <a:effectLst/>
                        </a:rPr>
                        <a:t> if you were to buy that at the market?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US" sz="1400" b="0">
                          <a:solidFill>
                            <a:srgbClr val="0C0C00"/>
                          </a:solidFill>
                          <a:effectLst/>
                        </a:rPr>
                        <a:t>(</a:t>
                      </a:r>
                      <a:r>
                        <a:rPr lang="en-US" sz="1400" b="0" err="1">
                          <a:solidFill>
                            <a:srgbClr val="0C0C00"/>
                          </a:solidFill>
                          <a:effectLst/>
                        </a:rPr>
                        <a:t>curr</a:t>
                      </a:r>
                      <a:r>
                        <a:rPr lang="en-US"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a:lnSpc>
                          <a:spcPct val="107000"/>
                        </a:lnSpc>
                        <a:spcAft>
                          <a:spcPts val="800"/>
                        </a:spcAft>
                      </a:pPr>
                      <a:r>
                        <a:rPr lang="en-GB" sz="1400" b="0" dirty="0">
                          <a:solidFill>
                            <a:srgbClr val="FFFFFE"/>
                          </a:solidFill>
                          <a:effectLst/>
                        </a:rPr>
                        <a:t>Food groups (7 days</a:t>
                      </a:r>
                      <a:r>
                        <a:rPr lang="en-GB" sz="1400" b="0" baseline="30000" dirty="0">
                          <a:solidFill>
                            <a:srgbClr val="FFFFFE"/>
                          </a:solidFill>
                          <a:effectLst/>
                        </a:rPr>
                        <a:t>5</a:t>
                      </a:r>
                      <a:r>
                        <a:rPr lang="en-GB" sz="1400" b="0" dirty="0">
                          <a:solidFill>
                            <a:srgbClr val="FFFFFE"/>
                          </a:solidFill>
                          <a:effectLst/>
                        </a:rPr>
                        <a:t>)</a:t>
                      </a:r>
                      <a:endParaRPr lang="fr-FR" sz="1400" b="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nSpc>
                          <a:spcPct val="107000"/>
                        </a:lnSpc>
                        <a:spcAft>
                          <a:spcPts val="800"/>
                        </a:spcAft>
                      </a:pPr>
                      <a:r>
                        <a:rPr lang="en-GB"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dirty="0">
                          <a:solidFill>
                            <a:srgbClr val="0C0C00"/>
                          </a:solidFill>
                          <a:effectLst/>
                        </a:rPr>
                        <a:t>Cereals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maize, rice, sorghum, wheat, etc. in the form of raw cereals, flour, bread, pasta and similar products</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flow</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2000" dirty="0"/>
              <a:t>Before starting: ensure that the sub-module is being administered to (or at least it is informed by) the </a:t>
            </a:r>
            <a:r>
              <a:rPr lang="en-GB" dirty="0"/>
              <a:t>HH</a:t>
            </a:r>
            <a:r>
              <a:rPr lang="en-GB" sz="2000" dirty="0"/>
              <a:t> member who is most knowledgeable about food consumption in the household</a:t>
            </a:r>
          </a:p>
          <a:p>
            <a:pPr marL="514350" indent="-514350">
              <a:buFont typeface="+mj-lt"/>
              <a:buAutoNum type="arabicPeriod"/>
            </a:pPr>
            <a:r>
              <a:rPr lang="en-GB" sz="2000" dirty="0"/>
              <a:t>Before asking questions about a food group: read the list of examples of food items that belong to that group (e.g. clarify that “cereals” include maize, rice, pasta…) </a:t>
            </a:r>
            <a:r>
              <a:rPr lang="en-GB" sz="2000" dirty="0">
                <a:sym typeface="Wingdings" panose="05000000000000000000" pitchFamily="2" charset="2"/>
              </a:rPr>
              <a:t> important to refresh the memory of respondent</a:t>
            </a:r>
            <a:r>
              <a:rPr lang="en-GB" dirty="0">
                <a:sym typeface="Wingdings" panose="05000000000000000000" pitchFamily="2" charset="2"/>
              </a:rPr>
              <a:t>, </a:t>
            </a:r>
            <a:r>
              <a:rPr lang="en-GB" i="1" u="sng" dirty="0">
                <a:sym typeface="Wingdings" panose="05000000000000000000" pitchFamily="2" charset="2"/>
              </a:rPr>
              <a:t>especially since the food groups here are different to that of the Food Consumption Score! </a:t>
            </a:r>
            <a:endParaRPr lang="en-GB" sz="2000" i="1" u="sng" dirty="0">
              <a:sym typeface="Wingdings" panose="05000000000000000000" pitchFamily="2" charset="2"/>
            </a:endParaRPr>
          </a:p>
          <a:p>
            <a:pPr marL="514350" indent="-514350">
              <a:buFont typeface="+mj-lt"/>
              <a:buAutoNum type="arabicPeriod"/>
            </a:pPr>
            <a:r>
              <a:rPr lang="en-GB" sz="2000" dirty="0">
                <a:sym typeface="Wingdings" panose="05000000000000000000" pitchFamily="2" charset="2"/>
              </a:rPr>
              <a:t>For each food group, you ask three yes/no questions. ‘Yes’ answers lead to follow-up questions about the value of the consumed goods and services. </a:t>
            </a:r>
          </a:p>
          <a:p>
            <a:endParaRPr lang="en-GB" dirty="0">
              <a:sym typeface="Wingdings" panose="05000000000000000000" pitchFamily="2" charset="2"/>
            </a:endParaRPr>
          </a:p>
          <a:p>
            <a:endParaRPr lang="en-GB" dirty="0"/>
          </a:p>
          <a:p>
            <a:endParaRPr lang="es-419" dirty="0"/>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cash and credit</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846311" y="1346769"/>
          <a:ext cx="10212554" cy="4353647"/>
        </p:xfrm>
        <a:graphic>
          <a:graphicData uri="http://schemas.openxmlformats.org/drawingml/2006/table">
            <a:tbl>
              <a:tblPr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214776">
                <a:tc>
                  <a:txBody>
                    <a:bodyPr/>
                    <a:lstStyle/>
                    <a:p>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your household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a:t>
                      </a:r>
                      <a:r>
                        <a:rPr lang="en-GB" sz="1400"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any […]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using cash or on credit?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has been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was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it means that we do not consider purchases made for giving gifts or for feeding animals (i.e., fodder).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when the household purchases something now but repays it later</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how much did your household spend on [item]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actually spent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on the purchase, </a:t>
                      </a:r>
                      <a:r>
                        <a:rPr lang="en-GB" sz="1400" b="1" i="0"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the quantity consumed</a:t>
                      </a:r>
                      <a:r>
                        <a:rPr lang="en-GB" sz="1400" i="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on credit, report the money that the household will need to pay back in the future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in-kind assistance and gifts</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935420" y="1438899"/>
          <a:ext cx="9722069" cy="4177511"/>
        </p:xfrm>
        <a:graphic>
          <a:graphicData uri="http://schemas.openxmlformats.org/drawingml/2006/table">
            <a:tbl>
              <a:tblPr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022600">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7 days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consume</a:t>
                      </a:r>
                      <a:r>
                        <a:rPr lang="en-GB" sz="1400">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assistance from NGOs, UN agencies, government; religious authorities; gifts and borrowing from family and friends; food received through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in-kind gifts</a:t>
                      </a:r>
                      <a:r>
                        <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HH consumed something from cash received as assistance/gifts.</a:t>
                      </a:r>
                      <a:endPar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assistance</a:t>
                      </a:r>
                      <a:r>
                        <a:rPr lang="en-GB" sz="1400"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estimate based on value of comparable items.</a:t>
                      </a: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own production</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803564" y="1233180"/>
          <a:ext cx="10715774" cy="4378000"/>
        </p:xfrm>
        <a:graphic>
          <a:graphicData uri="http://schemas.openxmlformats.org/drawingml/2006/table">
            <a:tbl>
              <a:tblPr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125668">
                <a:tc>
                  <a:txBody>
                    <a:bodyPr/>
                    <a:lstStyle/>
                    <a:p>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that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you produced, gathered/hunted/fished, or received in exchange of </a:t>
                      </a:r>
                      <a:r>
                        <a:rPr lang="en-GB" sz="1400" b="1" u="sng"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own production,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produced it or harvested it</a:t>
                      </a:r>
                      <a:r>
                        <a:rPr lang="en-GB" sz="1400" b="1"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Own production: includes food produced in household farm or garden, gathered and hunted  from open fields, forests, rivers, lake, sea etc; but also food received in exchange of </a:t>
                      </a:r>
                      <a:r>
                        <a:rPr lang="en-GB" sz="1400" kern="1200" dirty="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(e.g. as part of remuneration from agricultural wage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The use of the words “gathered, hunted, or fished” depends on the food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It does not matter </a:t>
                      </a:r>
                      <a:r>
                        <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when</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the food was produced, it only matters when it was consumed. For example, if in the last 7 days household consumed some food out of stocks from previous production, that needs to be counted.</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[item]</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you </a:t>
                      </a:r>
                      <a:r>
                        <a:rPr lang="en-GB" sz="1400" b="1" u="sng">
                          <a:effectLst/>
                          <a:latin typeface="Open Sans" panose="020B0606030504020204" pitchFamily="34" charset="0"/>
                          <a:ea typeface="Open Sans" panose="020B0606030504020204" pitchFamily="34" charset="0"/>
                          <a:cs typeface="Open Sans" panose="020B0606030504020204" pitchFamily="34" charset="0"/>
                        </a:rPr>
                        <a:t>produced, gathered/hunted/fished, or received in exchange of </a:t>
                      </a:r>
                      <a:r>
                        <a:rPr lang="en-GB" sz="1400" b="1" u="sng" err="1">
                          <a:effectLst/>
                          <a:latin typeface="Open Sans" panose="020B0606030504020204" pitchFamily="34" charset="0"/>
                          <a:ea typeface="Open Sans" panose="020B0606030504020204" pitchFamily="34" charset="0"/>
                          <a:cs typeface="Open Sans" panose="020B0606030504020204" pitchFamily="34" charset="0"/>
                        </a:rPr>
                        <a:t>labor</a:t>
                      </a:r>
                      <a:r>
                        <a:rPr lang="en-GB" sz="1400">
                          <a:effectLst/>
                          <a:latin typeface="Open Sans" panose="020B0606030504020204" pitchFamily="34" charset="0"/>
                          <a:ea typeface="Open Sans" panose="020B0606030504020204" pitchFamily="34" charset="0"/>
                          <a:cs typeface="Open Sans" panose="020B0606030504020204" pitchFamily="34" charset="0"/>
                        </a:rPr>
                        <a:t> 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a:t>
                      </a:r>
                      <a:r>
                        <a:rPr lang="en-GB" sz="140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they needed to buy it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the value they would get if they needed to sell!</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Food submodule: consumption groups</a:t>
            </a:r>
            <a:endParaRPr lang="es-419" sz="3600" b="0" kern="1400" spc="23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803564" y="1510991"/>
          <a:ext cx="5292435" cy="4178302"/>
        </p:xfrm>
        <a:graphic>
          <a:graphicData uri="http://schemas.openxmlformats.org/drawingml/2006/table">
            <a:tbl>
              <a:tblPr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Food 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Cereals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Maize, rice, sorghum, wheat, etc. in the form of raw cereals, flour, bread, pasta and similar products</a:t>
                      </a:r>
                    </a:p>
                  </a:txBody>
                  <a:tcPr marL="68580" marR="68580" marT="0" marB="0"/>
                </a:tc>
                <a:extLst>
                  <a:ext uri="{0D108BD9-81ED-4DB2-BD59-A6C34878D82A}">
                    <a16:rowId xmlns:a16="http://schemas.microsoft.com/office/drawing/2014/main" val="929458944"/>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Tubers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Potatoes, sweet potatoes, cassava, plantains, yams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Pulses, nuts and seeds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Beans, peas, lentils, nuts in shell or shelled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Vegetables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Dark green leafy vegetables, orange vegetables, other vegetables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Fruits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frozen, and dried fruit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Meat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chilled, frozen meat and poultry; dried and salted meat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nSpc>
                          <a:spcPct val="107000"/>
                        </a:lnSpc>
                        <a:spcAft>
                          <a:spcPts val="800"/>
                        </a:spcAft>
                      </a:pPr>
                      <a:r>
                        <a:rPr lang="es-419" sz="1400" b="1">
                          <a:effectLst/>
                          <a:latin typeface="Open Sans" panose="020B0606030504020204" pitchFamily="34" charset="0"/>
                          <a:ea typeface="Open Sans" panose="020B0606030504020204" pitchFamily="34" charset="0"/>
                          <a:cs typeface="Open Sans" panose="020B0606030504020204" pitchFamily="34" charset="0"/>
                        </a:rPr>
                        <a:t>Fish</a:t>
                      </a: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and frozen fish and other seafood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6278302" y="1510992"/>
          <a:ext cx="5257800" cy="4252915"/>
        </p:xfrm>
        <a:graphic>
          <a:graphicData uri="http://schemas.openxmlformats.org/drawingml/2006/table">
            <a:tbl>
              <a:tblPr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Oil/Fat/Butter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Vegetable oil, butter, margarine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Milk/Dairy products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Milk, cheese, yogurt, powdered milk</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Eggs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Eggs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Sugar, candy and desserts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Raw sugar, honey, jams, chocolate, ice cream and similar products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Condiment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Salt, spices, bouillon cubes, fish powder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Non-alcoholic beverages (including bottled water)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Coffee, tea, herbal infusion; bottled water; soft drinks; packaged juices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Snacks and meals prepared</a:t>
                      </a:r>
                      <a:br>
                        <a:rPr lang="en-GB" sz="1400" b="1">
                          <a:effectLst/>
                          <a:latin typeface="Open Sans" panose="020B0606030504020204" pitchFamily="34" charset="0"/>
                          <a:ea typeface="Open Sans" panose="020B0606030504020204" pitchFamily="34" charset="0"/>
                          <a:cs typeface="Open Sans" panose="020B0606030504020204" pitchFamily="34" charset="0"/>
                        </a:rPr>
                      </a:br>
                      <a:r>
                        <a:rPr lang="en-GB" sz="1400" b="1">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Ready-made meals and snacks prepared outside the home, no matter if consumed inside or</a:t>
                      </a:r>
                      <a:br>
                        <a:rPr lang="en-GB" sz="1400">
                          <a:effectLst/>
                          <a:latin typeface="Open Sans" panose="020B0606030504020204" pitchFamily="34" charset="0"/>
                          <a:ea typeface="Open Sans" panose="020B0606030504020204" pitchFamily="34" charset="0"/>
                          <a:cs typeface="Open Sans" panose="020B0606030504020204" pitchFamily="34" charset="0"/>
                        </a:rPr>
                      </a:br>
                      <a:r>
                        <a:rPr lang="en-GB" sz="1400">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4200960" y="5696884"/>
            <a:ext cx="7335142" cy="1095315"/>
            <a:chOff x="5186680" y="6082"/>
            <a:chExt cx="7488232" cy="1095315"/>
          </a:xfrm>
        </p:grpSpPr>
        <p:sp>
          <p:nvSpPr>
            <p:cNvPr id="4" name="TextBox 3">
              <a:extLst>
                <a:ext uri="{FF2B5EF4-FFF2-40B4-BE49-F238E27FC236}">
                  <a16:creationId xmlns:a16="http://schemas.microsoft.com/office/drawing/2014/main" id="{3AC9CF40-7B59-26A2-2159-03E63F2EE455}"/>
                </a:ext>
              </a:extLst>
            </p:cNvPr>
            <p:cNvSpPr txBox="1"/>
            <p:nvPr/>
          </p:nvSpPr>
          <p:spPr>
            <a:xfrm>
              <a:off x="5658243" y="178067"/>
              <a:ext cx="7016669" cy="923330"/>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Calibri" panose="020F0502020204030204" pitchFamily="34" charset="0"/>
                  <a:cs typeface="Calibri" panose="020F0502020204030204" pitchFamily="34" charset="0"/>
                </a:rPr>
                <a:t>Note that there are slight differences between the food submodule and Food </a:t>
              </a:r>
              <a:r>
                <a:rPr lang="en-GB" dirty="0">
                  <a:solidFill>
                    <a:schemeClr val="accent2"/>
                  </a:solidFill>
                  <a:latin typeface="Calibri" panose="020F0502020204030204" pitchFamily="34" charset="0"/>
                  <a:cs typeface="Calibri" panose="020F0502020204030204" pitchFamily="34" charset="0"/>
                </a:rPr>
                <a:t>C</a:t>
              </a:r>
              <a:r>
                <a:rPr lang="en-GB" sz="1800" dirty="0">
                  <a:solidFill>
                    <a:schemeClr val="accent2"/>
                  </a:solidFill>
                  <a:latin typeface="Calibri" panose="020F0502020204030204" pitchFamily="34" charset="0"/>
                  <a:cs typeface="Calibri" panose="020F0502020204030204" pitchFamily="34" charset="0"/>
                </a:rPr>
                <a:t>onsumption </a:t>
              </a:r>
              <a:r>
                <a:rPr lang="en-GB" dirty="0">
                  <a:solidFill>
                    <a:schemeClr val="accent2"/>
                  </a:solidFill>
                  <a:latin typeface="Calibri" panose="020F0502020204030204" pitchFamily="34" charset="0"/>
                  <a:cs typeface="Calibri" panose="020F0502020204030204" pitchFamily="34" charset="0"/>
                </a:rPr>
                <a:t>S</a:t>
              </a:r>
              <a:r>
                <a:rPr lang="en-GB" sz="1800" dirty="0">
                  <a:solidFill>
                    <a:schemeClr val="accent2"/>
                  </a:solidFill>
                  <a:latin typeface="Calibri" panose="020F0502020204030204" pitchFamily="34" charset="0"/>
                  <a:cs typeface="Calibri" panose="020F0502020204030204" pitchFamily="34" charset="0"/>
                </a:rPr>
                <a:t>core (FCS) module with regards to how foods are categorized, e.g. sweet potatoes</a:t>
              </a: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680" y="608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HALDEN SOLID"/>
                <a:ea typeface="Open Sans Extrabold"/>
                <a:cs typeface="Open Sans Extrabold"/>
              </a:rPr>
              <a:t>Discussion question: </a:t>
            </a:r>
          </a:p>
          <a:p>
            <a:pPr marL="0" indent="0" algn="ctr">
              <a:buNone/>
            </a:pPr>
            <a:r>
              <a:rPr lang="en-GB" sz="3600" dirty="0">
                <a:solidFill>
                  <a:srgbClr val="FFFFFE"/>
                </a:solidFill>
              </a:rPr>
              <a:t>Are there important local foods that are not included in the list of the examples?</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Let’s include them (and remove those that are not relevant)!</a:t>
            </a: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Expenditure module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Food expenditures – 7 days (or 30 days)</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Non-food expenditures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30 days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6 months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r>
              <a:rPr lang="en-GB" sz="3600" b="0" kern="1400" spc="230">
                <a:solidFill>
                  <a:schemeClr val="tx1"/>
                </a:solidFill>
                <a:latin typeface="HALDEN SOLID" pitchFamily="2" charset="0"/>
              </a:rPr>
              <a:t>Non-food submodule (30 days): overview</a:t>
            </a:r>
            <a:endParaRPr lang="es-419" sz="3600" b="0" kern="1400" spc="23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nvGraphicFramePr>
        <p:xfrm>
          <a:off x="0" y="842580"/>
          <a:ext cx="12192000" cy="6015420"/>
        </p:xfrm>
        <a:graphic>
          <a:graphicData uri="http://schemas.openxmlformats.org/drawingml/2006/table">
            <a:tbl>
              <a:tblPr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Example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30 days, did your household </a:t>
                      </a:r>
                      <a:r>
                        <a:rPr lang="en-GB" sz="1400" b="0" u="sng">
                          <a:solidFill>
                            <a:srgbClr val="0C0C00"/>
                          </a:solidFill>
                          <a:effectLst/>
                        </a:rPr>
                        <a:t>purchase </a:t>
                      </a:r>
                      <a:r>
                        <a:rPr lang="en-GB" sz="1400" b="0">
                          <a:solidFill>
                            <a:srgbClr val="0C0C00"/>
                          </a:solidFill>
                          <a:effectLst/>
                        </a:rPr>
                        <a:t>any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(Assistance)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30 days? </a:t>
                      </a:r>
                      <a:endParaRPr lang="fr-FR" sz="1400" b="0">
                        <a:solidFill>
                          <a:srgbClr val="0C0C00"/>
                        </a:solidFill>
                        <a:effectLst/>
                      </a:endParaRPr>
                    </a:p>
                    <a:p>
                      <a:pPr>
                        <a:lnSpc>
                          <a:spcPct val="107000"/>
                        </a:lnSpc>
                        <a:spcAft>
                          <a:spcPts val="800"/>
                        </a:spcAft>
                      </a:pPr>
                      <a:r>
                        <a:rPr lang="en-GB" sz="1400" b="0">
                          <a:solidFill>
                            <a:srgbClr val="0C0C00"/>
                          </a:solidFill>
                          <a:effectLst/>
                        </a:rPr>
                        <a:t> (</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30 days, did your household </a:t>
                      </a:r>
                      <a:r>
                        <a:rPr lang="en-GB" sz="1400" b="0" u="sng">
                          <a:solidFill>
                            <a:srgbClr val="0C0C00"/>
                          </a:solidFill>
                          <a:effectLst/>
                        </a:rPr>
                        <a:t>use </a:t>
                      </a:r>
                      <a:r>
                        <a:rPr lang="en-GB" sz="1400" b="0">
                          <a:solidFill>
                            <a:srgbClr val="0C0C00"/>
                          </a:solidFill>
                          <a:effectLst/>
                        </a:rPr>
                        <a:t>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Non-food items </a:t>
                      </a:r>
                    </a:p>
                    <a:p>
                      <a:pPr>
                        <a:lnSpc>
                          <a:spcPct val="107000"/>
                        </a:lnSpc>
                        <a:spcAft>
                          <a:spcPts val="800"/>
                        </a:spcAft>
                      </a:pPr>
                      <a:r>
                        <a:rPr lang="en-GB" sz="1400">
                          <a:solidFill>
                            <a:srgbClr val="FFFFFE"/>
                          </a:solidFill>
                          <a:effectLst/>
                        </a:rPr>
                        <a:t>(30 days)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_1M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Personal care</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Hygiene items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Soap, toothbrush, toothpaste, toilet paper, razors, menstrual hygiene products, diapers, detergents, insecticides, cosmetics; hairdressers/barber, beauty salon</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HHExpNFHyg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Transport</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Transport-related goods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Public transportation (bus, rail, boat etc.), taxi, rental of vehicles, maintenance of vehicles used for transportation (including lubricant, tires, spare parts, repairs fees etc.)</a:t>
                      </a:r>
                      <a:endParaRPr lang="fr-FR" sz="1400">
                        <a:solidFill>
                          <a:srgbClr val="0C0C00"/>
                        </a:solidFill>
                        <a:effectLst/>
                      </a:endParaRPr>
                    </a:p>
                    <a:p>
                      <a:pPr>
                        <a:lnSpc>
                          <a:spcPct val="107000"/>
                        </a:lnSpc>
                        <a:spcAft>
                          <a:spcPts val="800"/>
                        </a:spcAft>
                      </a:pPr>
                      <a:r>
                        <a:rPr lang="en-GB" sz="1400">
                          <a:solidFill>
                            <a:srgbClr val="0C0C00"/>
                          </a:solidFill>
                          <a:effectLst/>
                        </a:rPr>
                        <a:t>DO NOT INCLUDE PURCHASE OF VEHICLES; EXCLUDE FUEL</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HHExpNFTransp</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r>
              <a:rPr lang="en-GB" sz="3600" b="0" kern="1400" spc="230">
                <a:solidFill>
                  <a:schemeClr val="tx1"/>
                </a:solidFill>
                <a:latin typeface="HALDEN SOLID" pitchFamily="2" charset="0"/>
              </a:rPr>
              <a:t>Non-food submodule (6 months): overview</a:t>
            </a:r>
            <a:endParaRPr lang="es-419" sz="3600" b="0" kern="1400" spc="23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nvGraphicFramePr>
        <p:xfrm>
          <a:off x="2" y="1131607"/>
          <a:ext cx="12191998" cy="5934619"/>
        </p:xfrm>
        <a:graphic>
          <a:graphicData uri="http://schemas.openxmlformats.org/drawingml/2006/table">
            <a:tbl>
              <a:tblPr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6 months, did your household </a:t>
                      </a:r>
                      <a:r>
                        <a:rPr lang="en-GB" sz="1400" b="0" u="sng">
                          <a:solidFill>
                            <a:srgbClr val="0C0C00"/>
                          </a:solidFill>
                          <a:effectLst/>
                        </a:rPr>
                        <a:t>purchase </a:t>
                      </a:r>
                      <a:r>
                        <a:rPr lang="en-GB" sz="1400" b="0">
                          <a:solidFill>
                            <a:srgbClr val="0C0C00"/>
                          </a:solidFill>
                          <a:effectLst/>
                        </a:rPr>
                        <a:t>any or pay</a:t>
                      </a:r>
                      <a:r>
                        <a:rPr lang="en-GB" sz="1400" b="0" u="sng">
                          <a:solidFill>
                            <a:srgbClr val="0C0C00"/>
                          </a:solidFill>
                          <a:effectLst/>
                        </a:rPr>
                        <a:t> </a:t>
                      </a:r>
                      <a:r>
                        <a:rPr lang="en-GB" sz="1400" b="0">
                          <a:solidFill>
                            <a:srgbClr val="0C0C00"/>
                          </a:solidFill>
                          <a:effectLst/>
                        </a:rPr>
                        <a:t>for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6 months?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6 months, did your household </a:t>
                      </a:r>
                      <a:r>
                        <a:rPr lang="en-GB" sz="1400" b="0" u="sng">
                          <a:solidFill>
                            <a:srgbClr val="0C0C00"/>
                          </a:solidFill>
                          <a:effectLst/>
                        </a:rPr>
                        <a:t>use or benefit from</a:t>
                      </a:r>
                      <a:r>
                        <a:rPr lang="en-GB" sz="1400" b="0">
                          <a:solidFill>
                            <a:srgbClr val="0C0C00"/>
                          </a:solidFill>
                          <a:effectLst/>
                        </a:rPr>
                        <a:t> 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r>
                        <a:rPr lang="en-GB" sz="1400" b="0">
                          <a:solidFill>
                            <a:srgbClr val="0C0C00"/>
                          </a:solidFill>
                          <a:effectLst/>
                        </a:rPr>
                        <a:t>0=No -&gt; next item</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Non- food items (6 months)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_6M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Health</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Health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Outpatient and hospital services, doctor fees, traditional healing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HHExpNFMedServ</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&amp; Health products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other medical products and equipment like glasses, syringes, crutches etc.</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HHExpNFMedGood</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Clothing</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nSpc>
                          <a:spcPct val="107000"/>
                        </a:lnSpc>
                        <a:spcAft>
                          <a:spcPts val="800"/>
                        </a:spcAft>
                      </a:pPr>
                      <a:r>
                        <a:rPr lang="en-GB" sz="1400">
                          <a:solidFill>
                            <a:srgbClr val="0C0C00"/>
                          </a:solidFill>
                          <a:effectLst/>
                        </a:rPr>
                        <a:t>3 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Clothing and footwear</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Clothes, shoes, and repair, tailor and laundry services</a:t>
                      </a:r>
                      <a:endParaRPr lang="fr-FR" sz="1400">
                        <a:solidFill>
                          <a:srgbClr val="0C0C00"/>
                        </a:solidFill>
                        <a:effectLst/>
                      </a:endParaRPr>
                    </a:p>
                    <a:p>
                      <a:pPr>
                        <a:lnSpc>
                          <a:spcPct val="107000"/>
                        </a:lnSpc>
                        <a:spcAft>
                          <a:spcPts val="800"/>
                        </a:spcAft>
                      </a:pPr>
                      <a:r>
                        <a:rPr lang="en-GB" sz="1400">
                          <a:solidFill>
                            <a:srgbClr val="0C0C00"/>
                          </a:solidFill>
                          <a:effectLst/>
                        </a:rPr>
                        <a:t>DO NOT INCLUDE SCHOOL UNIFORMS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HHExpNFCloth</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dirty="0">
                          <a:solidFill>
                            <a:srgbClr val="0C0C00"/>
                          </a:solidFill>
                          <a:effectLst/>
                        </a:rPr>
                        <a:t> </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Non-food submodules: flow</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1800"/>
              <a:t>Before starting: ensure that the sub-module is being administered to the household member who is most knowledgeable about non-food expenditures (default assumption is that this member is the head of household)</a:t>
            </a:r>
          </a:p>
          <a:p>
            <a:pPr marL="514350" indent="-514350">
              <a:buFont typeface="+mj-lt"/>
              <a:buAutoNum type="arabicPeriod"/>
            </a:pPr>
            <a:r>
              <a:rPr lang="en-GB" sz="1800"/>
              <a:t>Before asking questions about a non-food group: read the list of examples of items that belong to that group (e.g. “hygiene products” includes soap, toothpaste, toilet paper etc); also tell the respondent what they should exclude </a:t>
            </a:r>
            <a:r>
              <a:rPr lang="en-GB" sz="1800">
                <a:sym typeface="Wingdings" panose="05000000000000000000" pitchFamily="2" charset="2"/>
              </a:rPr>
              <a:t> important to refresh the memory of respondent!</a:t>
            </a:r>
          </a:p>
          <a:p>
            <a:pPr marL="514350" indent="-514350">
              <a:buFont typeface="+mj-lt"/>
              <a:buAutoNum type="arabicPeriod"/>
            </a:pPr>
            <a:r>
              <a:rPr lang="en-GB" sz="1800">
                <a:sym typeface="Wingdings" panose="05000000000000000000" pitchFamily="2" charset="2"/>
              </a:rPr>
              <a:t>For each category group, you will ask two yes/no questions. ‘Yes’ answers lead to follow-up questions</a:t>
            </a:r>
          </a:p>
          <a:p>
            <a:endParaRPr lang="en-GB" sz="1800">
              <a:sym typeface="Wingdings" panose="05000000000000000000" pitchFamily="2" charset="2"/>
            </a:endParaRPr>
          </a:p>
          <a:p>
            <a:endParaRPr lang="en-GB" sz="1800"/>
          </a:p>
          <a:p>
            <a:endParaRPr lang="es-419" sz="1800"/>
          </a:p>
        </p:txBody>
      </p: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r>
              <a:rPr lang="en-GB" sz="3600" b="0" kern="1400" spc="230">
                <a:solidFill>
                  <a:schemeClr val="tx1"/>
                </a:solidFill>
                <a:latin typeface="HALDEN SOLID" pitchFamily="2" charset="0"/>
              </a:rPr>
              <a:t>Non-food: cash and credit</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1081268" y="1485829"/>
          <a:ext cx="9373938" cy="3520198"/>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purchase any/pay </a:t>
                      </a:r>
                      <a:r>
                        <a:rPr lang="en-GB" sz="1400" b="1">
                          <a:effectLst/>
                          <a:latin typeface="Open Sans" panose="020B0606030504020204" pitchFamily="34" charset="0"/>
                          <a:ea typeface="Open Sans" panose="020B0606030504020204" pitchFamily="34" charset="0"/>
                          <a:cs typeface="Open Sans" panose="020B0606030504020204" pitchFamily="34" charset="0"/>
                        </a:rPr>
                        <a:t>for</a:t>
                      </a:r>
                      <a:r>
                        <a:rPr lang="en-GB" sz="1400">
                          <a:effectLst/>
                          <a:latin typeface="Open Sans" panose="020B0606030504020204" pitchFamily="34" charset="0"/>
                          <a:ea typeface="Open Sans" panose="020B0606030504020204" pitchFamily="34" charset="0"/>
                          <a:cs typeface="Open Sans" panose="020B0606030504020204" pitchFamily="34" charset="0"/>
                        </a:rPr>
                        <a:t> […]</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using </a:t>
                      </a:r>
                      <a:r>
                        <a:rPr lang="en-GB" sz="1400" b="1" u="sng">
                          <a:effectLst/>
                          <a:latin typeface="Open Sans" panose="020B0606030504020204" pitchFamily="34" charset="0"/>
                          <a:ea typeface="Open Sans" panose="020B0606030504020204" pitchFamily="34" charset="0"/>
                          <a:cs typeface="Open Sans" panose="020B0606030504020204" pitchFamily="34" charset="0"/>
                        </a:rPr>
                        <a:t>cash or credit</a:t>
                      </a:r>
                      <a:r>
                        <a:rPr lang="en-GB" sz="1400">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is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is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 when the household purchases something now but repays later</a:t>
                      </a:r>
                      <a:endParaRPr lang="es-419"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a:effectLst/>
                          <a:latin typeface="Open Sans" panose="020B0606030504020204" pitchFamily="34" charset="0"/>
                          <a:ea typeface="Open Sans" panose="020B0606030504020204" pitchFamily="34" charset="0"/>
                          <a:cs typeface="Open Sans" panose="020B0606030504020204" pitchFamily="34" charset="0"/>
                        </a:rPr>
                        <a:t>, how much did your household spent on […] 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s-419" sz="2000">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actually spent for the purchase, independently from the quantity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in credit, report the money that the household will need to pay back in the future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Guidance Note for FES</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215991"/>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Please refer to the</a:t>
            </a:r>
            <a:r>
              <a:rPr lang="en-US" sz="2000" b="1" dirty="0">
                <a:latin typeface="Open Sans"/>
                <a:ea typeface="Open Sans"/>
                <a:cs typeface="Open Sans"/>
              </a:rPr>
              <a:t>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guidance note </a:t>
            </a:r>
            <a:r>
              <a:rPr lang="en-US" sz="2000" dirty="0">
                <a:latin typeface="Open Sans"/>
                <a:ea typeface="Open Sans"/>
                <a:cs typeface="Open Sans"/>
              </a:rPr>
              <a:t>in the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VAM Resource Center </a:t>
            </a:r>
            <a:r>
              <a:rPr lang="en-US" sz="2000" dirty="0">
                <a:latin typeface="Open Sans"/>
                <a:ea typeface="Open Sans"/>
                <a:cs typeface="Open Sans"/>
              </a:rPr>
              <a:t>to explore the Food Expenditure Share, as well as its explanation and relevance.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4A358B6E-0C89-3272-79D3-E856251434E0}"/>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94E40D49-F8CF-07B4-5990-58B22CADC271}"/>
              </a:ext>
            </a:extLst>
          </p:cNvPr>
          <p:cNvPicPr>
            <a:picLocks noChangeAspect="1"/>
          </p:cNvPicPr>
          <p:nvPr/>
        </p:nvPicPr>
        <p:blipFill>
          <a:blip r:embed="rId5"/>
          <a:stretch>
            <a:fillRect/>
          </a:stretch>
        </p:blipFill>
        <p:spPr>
          <a:xfrm>
            <a:off x="846312" y="1919941"/>
            <a:ext cx="3381375" cy="3867150"/>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Non-food: in-kind assistance and gifts</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1049184" y="1690688"/>
          <a:ext cx="9373938" cy="3426853"/>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did your household use any/benefit from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b="1"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 NGOs, UN agencies, government; religious authorities; gifts from family and friends;  borrowing from family and friends;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a:t>
                      </a:r>
                      <a:r>
                        <a:rPr lang="en-GB" sz="1400" i="0" u="none"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household consumed something thanks to cash received as assistance/gifts</a:t>
                      </a:r>
                      <a:endPar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value</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if you were to pay for it?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estimate based on value of comparable items</a:t>
                      </a: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Non-Food submodule (30 days): groups</a:t>
            </a:r>
            <a:endParaRPr lang="es-419" sz="3600" b="0" kern="1400" spc="23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830089" y="1513389"/>
          <a:ext cx="10515600" cy="4150640"/>
        </p:xfrm>
        <a:graphic>
          <a:graphicData uri="http://schemas.openxmlformats.org/drawingml/2006/table">
            <a:tbl>
              <a:tblPr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77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Hygiene items and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Soap, toothbrush, toothpaste, toilet paper, menstrual hygiene products, diapers, razors, detergents, insecticides, cosmetics; hairdressers/barber, beauty salon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Transport-related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transportation (bus, rail, boat etc.), taxi, rental of vehicles, maintenance of vehicles used for transportation (including lubricant, tires, spare parts, repairs fees etc.)</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VEHICLES</a:t>
                      </a:r>
                      <a:r>
                        <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EXCLUDE 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Gasoline, diesel and any other fuel used for vehicles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REPORT ON FUEL USED FOR VEHICLES USED EXCLUSIVELY FOR PRODUCTIVE/BUSINESS PURPOSES; DO NOT REPORT ON FUEL USED FOR PURPOSES OTHER THAN TRANSPORTATION</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supply for domestic use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for domestic supply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EXCLUDE BOTTLED DRINKING WATER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p>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DO NOT REPORT ELECTRICTY USED FOR BUSINESS/PRODUCTIVE PURPOSES ONLY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Non-Food submodule (30 days): groups</a:t>
            </a:r>
            <a:endParaRPr lang="es-419" sz="3600" b="0" kern="1400" spc="230">
              <a:solidFill>
                <a:schemeClr val="tx1"/>
              </a:solidFill>
              <a:latin typeface="HALDEN SOLID" pitchFamily="2"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1138989" y="1523454"/>
          <a:ext cx="9865895" cy="3741421"/>
        </p:xfrm>
        <a:graphic>
          <a:graphicData uri="http://schemas.openxmlformats.org/drawingml/2006/table">
            <a:tbl>
              <a:tblPr firstRow="1" bandRow="1">
                <a:tableStyleId>{5C22544A-7EE6-4342-B048-85BDC9FD1C3A}</a:tableStyleId>
              </a:tblPr>
              <a:tblGrid>
                <a:gridCol w="3248811">
                  <a:extLst>
                    <a:ext uri="{9D8B030D-6E8A-4147-A177-3AD203B41FA5}">
                      <a16:colId xmlns:a16="http://schemas.microsoft.com/office/drawing/2014/main" val="2456680879"/>
                    </a:ext>
                  </a:extLst>
                </a:gridCol>
                <a:gridCol w="6617084">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sources of energy for cooking, heating, lighting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Gas, kerosene, other liquid fuels; wood, charcoal, candles, other solid fuels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ELECTRICITY</a:t>
                      </a:r>
                      <a:r>
                        <a:rPr lang="es-419" sz="1400">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DO NOT INCLUDE FUEL FOR TRANSPORTATION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Services related to dwelling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Waste collection, sewage collection, maintenance charge in collective buildings, security services, wages paid to help like maids and gardeners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Communication-related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Mobile top-up, internet, landline charges, postal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DEVICES LIKE PHONES, RADIOS, COMPUTERS, TVs…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related recreation, sport and culture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Entertainment, sports, lottery, gambling, newspapers, magazines, books, toys, hobbies, hotels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EXPENDITURES FOR LARGE/SPECIAL CEREMONIES LIKE WEDDINGS AND FUNERALS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Alcohol, Tobacco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542124" cy="1152000"/>
          </a:xfrm>
        </p:spPr>
        <p:txBody>
          <a:bodyPr/>
          <a:lstStyle/>
          <a:p>
            <a:r>
              <a:rPr lang="en-GB" sz="3600" b="0" kern="1400" spc="230">
                <a:solidFill>
                  <a:schemeClr val="tx1"/>
                </a:solidFill>
                <a:latin typeface="HALDEN SOLID" pitchFamily="2" charset="0"/>
              </a:rPr>
              <a:t>Non-Food</a:t>
            </a:r>
            <a:r>
              <a:rPr lang="en-GB"/>
              <a:t> </a:t>
            </a:r>
            <a:r>
              <a:rPr lang="en-GB" sz="3600" b="0" kern="1400" spc="230">
                <a:solidFill>
                  <a:schemeClr val="tx1"/>
                </a:solidFill>
                <a:latin typeface="HALDEN SOLID" pitchFamily="2" charset="0"/>
              </a:rPr>
              <a:t>submodule (6 months): groups</a:t>
            </a:r>
            <a:endParaRPr lang="es-419" sz="3600" b="0" kern="1400" spc="23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602849" y="1523456"/>
          <a:ext cx="5493151" cy="3776133"/>
        </p:xfrm>
        <a:graphic>
          <a:graphicData uri="http://schemas.openxmlformats.org/drawingml/2006/table">
            <a:tbl>
              <a:tblPr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807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Health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Outpatient and hospital services, doctor fees, traditional healing</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&amp; Health products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other medical products and equipment like glasses, syringes, crutches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footwear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shoes, including purchase, repair, tailor and laundry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SCHOOL UNIFORMS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Tuitions fees, Exam fees, Other fees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6197601" y="1523454"/>
          <a:ext cx="5913120" cy="4410393"/>
        </p:xfrm>
        <a:graphic>
          <a:graphicData uri="http://schemas.openxmlformats.org/drawingml/2006/table">
            <a:tbl>
              <a:tblPr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goods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education costs including uniforms, books, canteen, transport and other education material</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 paid for housing</a:t>
                      </a: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RENT PAID FOR A FIELD (agriculture = business)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non-durable furniture and utensils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highlight>
                            <a:srgbClr val="00FF00"/>
                          </a:highlight>
                          <a:latin typeface="Open Sans" panose="020B0606030504020204" pitchFamily="34" charset="0"/>
                          <a:ea typeface="Open Sans" panose="020B0606030504020204" pitchFamily="34" charset="0"/>
                          <a:cs typeface="Open Sans" panose="020B0606030504020204" pitchFamily="34" charset="0"/>
                        </a:rPr>
                        <a:t>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Textiles (like bed sheets, blankets, pillows, curtains, carpets) and utensils (like bowls, plates, silverware, cookpots, brooms, brushes, umbrellas, torches, lamps, lightbulbs, etc.)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DURABLE FURNITURE, EQUIPMENT AND APPLIANCES LIKE BEDS, TABLES, CHAIRS, FRIDGE, TV, PHONES, FANS, STOVES, GAS COOKER…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routine maintenance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for household routine maintenance (like repairs to dwelling, repairs to appliances and furniture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ALDEN SOLID" pitchFamily="2"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en-GB" b="0">
                <a:solidFill>
                  <a:srgbClr val="FFFFFE"/>
                </a:solidFill>
                <a:latin typeface="HALDEN SOLID" pitchFamily="2" charset="0"/>
                <a:ea typeface="Open Sans Extrabold" panose="020B0606030504020204" pitchFamily="34" charset="0"/>
                <a:cs typeface="Open Sans Extrabold" panose="020B0606030504020204" pitchFamily="34" charset="0"/>
              </a:rPr>
              <a:t>Considerations for administering the module</a:t>
            </a:r>
          </a:p>
          <a:p>
            <a:pPr>
              <a:lnSpc>
                <a:spcPts val="3920"/>
              </a:lnSpc>
            </a:pPr>
            <a:r>
              <a:rPr lang="en-GB" sz="2000" b="0">
                <a:latin typeface="HALDEN SOLID" pitchFamily="2" charset="0"/>
              </a:rPr>
              <a:t>Tips for successful implementation</a:t>
            </a:r>
            <a:endParaRPr lang="es-419" sz="2000" b="0">
              <a:latin typeface="HALDEN SOLID" pitchFamily="2" charset="0"/>
            </a:endParaRPr>
          </a:p>
          <a:p>
            <a:pPr>
              <a:lnSpc>
                <a:spcPts val="3920"/>
              </a:lnSpc>
            </a:pP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r>
              <a:rPr lang="en-GB" sz="3600" b="0" kern="1400" spc="230">
                <a:solidFill>
                  <a:schemeClr val="tx1"/>
                </a:solidFill>
                <a:latin typeface="HALDEN SOLID" pitchFamily="2" charset="0"/>
              </a:rPr>
              <a:t>Non-Food groups: general considerations</a:t>
            </a:r>
            <a:endParaRPr lang="es-419" sz="3600" b="0" kern="1400" spc="230">
              <a:solidFill>
                <a:schemeClr val="tx1"/>
              </a:solidFill>
              <a:latin typeface="HALDEN SOLID" pitchFamily="2"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r>
              <a:rPr lang="en-GB" sz="1800" dirty="0"/>
              <a:t>Do not forget that we are not asking only about </a:t>
            </a:r>
            <a:r>
              <a:rPr lang="en-GB" sz="1800" b="1" dirty="0"/>
              <a:t>goods, but also </a:t>
            </a:r>
            <a:r>
              <a:rPr lang="en-GB" sz="1800" b="1" u="sng" dirty="0"/>
              <a:t>services</a:t>
            </a:r>
            <a:r>
              <a:rPr lang="en-GB" sz="1800" dirty="0"/>
              <a:t>; if respondents seem to be reporting only goods, probe regarding services.</a:t>
            </a:r>
          </a:p>
          <a:p>
            <a:r>
              <a:rPr lang="es-419" sz="1800" dirty="0" err="1"/>
              <a:t>For</a:t>
            </a:r>
            <a:r>
              <a:rPr lang="es-419" sz="1800" dirty="0"/>
              <a:t> </a:t>
            </a:r>
            <a:r>
              <a:rPr lang="en-GB" sz="1800" dirty="0"/>
              <a:t>non-food groups, it is important to make sure that respondents </a:t>
            </a:r>
            <a:r>
              <a:rPr lang="en-GB" sz="1800" b="1" dirty="0"/>
              <a:t>do not report twice the same expenditure under different groups </a:t>
            </a:r>
            <a:r>
              <a:rPr lang="en-GB" sz="1800" dirty="0"/>
              <a:t>(e.g. “fuel” under “transport-related goods and services” or under “other sources of energy for cooking, heating, lighting etc.”</a:t>
            </a:r>
          </a:p>
          <a:p>
            <a:r>
              <a:rPr lang="en-GB" sz="1800" dirty="0"/>
              <a:t>As indicated in the questionnaire, it is very important that </a:t>
            </a:r>
            <a:r>
              <a:rPr lang="en-GB" sz="1800" b="1" dirty="0"/>
              <a:t>large expenditures are </a:t>
            </a:r>
            <a:r>
              <a:rPr lang="en-GB" sz="1800" b="1" u="sng" dirty="0"/>
              <a:t>not</a:t>
            </a:r>
            <a:r>
              <a:rPr lang="en-GB" sz="1800" b="1" dirty="0"/>
              <a:t> included </a:t>
            </a:r>
            <a:r>
              <a:rPr lang="en-GB" sz="1800" dirty="0"/>
              <a:t>(e.g. purchase of vehicles, phones, large furniture, appliances…)</a:t>
            </a:r>
          </a:p>
          <a:p>
            <a:r>
              <a:rPr lang="en-GB" sz="1800" dirty="0"/>
              <a:t>Make sure respondents are </a:t>
            </a:r>
            <a:r>
              <a:rPr lang="en-GB" sz="1800" b="1" dirty="0"/>
              <a:t>not reporting on expenditures made for business inputs and investments </a:t>
            </a:r>
            <a:r>
              <a:rPr lang="en-GB" sz="1800" dirty="0"/>
              <a:t>(this includes rent paid on agricultural fields, even if used for own production).</a:t>
            </a:r>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462011"/>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a:solidFill>
                  <a:schemeClr val="tx1"/>
                </a:solidFill>
                <a:latin typeface="HALDEN SOLID" pitchFamily="2" charset="0"/>
              </a:rPr>
              <a:t>Reminder!</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r>
              <a:rPr lang="en-GB" dirty="0"/>
              <a:t>For both food and non-food items, we start by asking, in the last [XX] days, did your household </a:t>
            </a:r>
            <a:r>
              <a:rPr lang="en-GB" b="1" u="sng" dirty="0"/>
              <a:t>purchase</a:t>
            </a:r>
            <a:r>
              <a:rPr lang="en-GB" dirty="0"/>
              <a:t> any item on cash or credit? </a:t>
            </a:r>
          </a:p>
          <a:p>
            <a:pPr lvl="1"/>
            <a:r>
              <a:rPr lang="en-GB" sz="2000" dirty="0"/>
              <a:t>If yes, we ask the value. </a:t>
            </a:r>
          </a:p>
          <a:p>
            <a:r>
              <a:rPr lang="en-GB" dirty="0"/>
              <a:t>Then we ask about </a:t>
            </a:r>
            <a:r>
              <a:rPr lang="en-GB" b="1" u="sng" dirty="0"/>
              <a:t>use</a:t>
            </a:r>
            <a:r>
              <a:rPr lang="en-GB" dirty="0"/>
              <a:t> of items (products and services) that came from in-kind gifts or in-kind assistance. </a:t>
            </a:r>
          </a:p>
          <a:p>
            <a:r>
              <a:rPr lang="en-GB" dirty="0"/>
              <a:t>It is only here, that we would endeavour to estimate the value of items that were </a:t>
            </a:r>
            <a:r>
              <a:rPr lang="en-GB" b="1" u="sng" dirty="0"/>
              <a:t>‘used’ but not purchased </a:t>
            </a:r>
            <a:r>
              <a:rPr lang="en-GB" dirty="0"/>
              <a:t>-&gt; only when received as in-kind gifts or assistance. </a:t>
            </a:r>
          </a:p>
          <a:p>
            <a:pPr lvl="1"/>
            <a:endParaRPr lang="es-419"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r>
              <a:rPr lang="en-GB" sz="3200" b="0" kern="1400" spc="230">
                <a:solidFill>
                  <a:schemeClr val="tx1"/>
                </a:solidFill>
                <a:latin typeface="HALDEN SOLID" pitchFamily="2" charset="0"/>
              </a:rPr>
              <a:t>Additional clarification</a:t>
            </a:r>
            <a:endParaRPr lang="en-GB"/>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nvPr>
        </p:nvGraphicFramePr>
        <p:xfrm>
          <a:off x="493986" y="1211927"/>
          <a:ext cx="11552209" cy="5182121"/>
        </p:xfrm>
        <a:graphic>
          <a:graphicData uri="http://schemas.openxmlformats.org/drawingml/2006/table">
            <a:tbl>
              <a:tblPr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r>
                        <a:rPr lang="en-GB" sz="1400">
                          <a:latin typeface="Open Sans"/>
                          <a:ea typeface="Open Sans"/>
                          <a:cs typeface="Open Sans"/>
                        </a:rPr>
                        <a:t>Source</a:t>
                      </a:r>
                    </a:p>
                  </a:txBody>
                  <a:tcPr/>
                </a:tc>
                <a:tc>
                  <a:txBody>
                    <a:bodyPr/>
                    <a:lstStyle/>
                    <a:p>
                      <a:r>
                        <a:rPr lang="en-GB" sz="1400">
                          <a:latin typeface="Open Sans"/>
                          <a:ea typeface="Open Sans"/>
                          <a:cs typeface="Open Sans"/>
                        </a:rPr>
                        <a:t>What counts</a:t>
                      </a:r>
                    </a:p>
                  </a:txBody>
                  <a:tcPr/>
                </a:tc>
                <a:tc>
                  <a:txBody>
                    <a:bodyPr/>
                    <a:lstStyle/>
                    <a:p>
                      <a:r>
                        <a:rPr lang="en-GB" sz="1400">
                          <a:latin typeface="Open Sans"/>
                          <a:ea typeface="Open Sans"/>
                          <a:cs typeface="Open Sans"/>
                        </a:rPr>
                        <a:t>What doesn’t count</a:t>
                      </a:r>
                    </a:p>
                  </a:txBody>
                  <a:tcPr/>
                </a:tc>
                <a:extLst>
                  <a:ext uri="{0D108BD9-81ED-4DB2-BD59-A6C34878D82A}">
                    <a16:rowId xmlns:a16="http://schemas.microsoft.com/office/drawing/2014/main" val="3579747738"/>
                  </a:ext>
                </a:extLst>
              </a:tr>
              <a:tr h="1521401">
                <a:tc>
                  <a:txBody>
                    <a:bodyPr/>
                    <a:lstStyle/>
                    <a:p>
                      <a:r>
                        <a:rPr lang="en-GB" sz="1400" b="1">
                          <a:latin typeface="Open Sans"/>
                          <a:ea typeface="Open Sans"/>
                          <a:cs typeface="Open Sans"/>
                        </a:rPr>
                        <a:t>Purchases (cash and credit)</a:t>
                      </a:r>
                    </a:p>
                  </a:txBody>
                  <a:tcPr/>
                </a:tc>
                <a:tc>
                  <a:txBody>
                    <a:bodyPr/>
                    <a:lstStyle/>
                    <a:p>
                      <a:pPr marL="104775" lvl="1" indent="0">
                        <a:buFont typeface="Arial" panose="020B0604020202020204" pitchFamily="34" charset="0"/>
                        <a:buNone/>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u="sng">
                          <a:latin typeface="Open Sans"/>
                          <a:ea typeface="Open Sans"/>
                          <a:cs typeface="Open Sans"/>
                        </a:rPr>
                        <a:t>within 7 days</a:t>
                      </a:r>
                      <a:r>
                        <a:rPr lang="en-GB" sz="1400">
                          <a:latin typeface="Open Sans"/>
                          <a:ea typeface="Open Sans"/>
                          <a:cs typeface="Open Sans"/>
                        </a:rPr>
                        <a:t>, the cost of the good should be counted.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a:solidFill>
                            <a:schemeClr val="accent2"/>
                          </a:solidFill>
                          <a:latin typeface="Open Sans"/>
                          <a:ea typeface="Open Sans"/>
                          <a:cs typeface="Open Sans"/>
                        </a:rPr>
                        <a:t>more than 7 days ago</a:t>
                      </a:r>
                      <a:r>
                        <a:rPr lang="en-GB" sz="1400">
                          <a:latin typeface="Open Sans"/>
                          <a:ea typeface="Open Sans"/>
                          <a:cs typeface="Open Sans"/>
                        </a:rPr>
                        <a:t>, but they are still using it, </a:t>
                      </a:r>
                      <a:r>
                        <a:rPr lang="en-GB" sz="1400">
                          <a:solidFill>
                            <a:schemeClr val="accent2"/>
                          </a:solidFill>
                          <a:latin typeface="Open Sans"/>
                          <a:ea typeface="Open Sans"/>
                          <a:cs typeface="Open Sans"/>
                        </a:rPr>
                        <a:t>we do not count it</a:t>
                      </a:r>
                      <a:r>
                        <a:rPr lang="en-GB" sz="1400">
                          <a:latin typeface="Open Sans"/>
                          <a:ea typeface="Open Sans"/>
                          <a:cs typeface="Open Sans"/>
                        </a:rPr>
                        <a:t>! (We only care about </a:t>
                      </a:r>
                      <a:r>
                        <a:rPr lang="en-GB" sz="1400" u="sng">
                          <a:latin typeface="Open Sans"/>
                          <a:ea typeface="Open Sans"/>
                          <a:cs typeface="Open Sans"/>
                        </a:rPr>
                        <a:t>valuing purchases </a:t>
                      </a:r>
                      <a:r>
                        <a:rPr lang="en-GB" sz="1400">
                          <a:latin typeface="Open Sans"/>
                          <a:ea typeface="Open Sans"/>
                          <a:cs typeface="Open Sans"/>
                        </a:rPr>
                        <a:t>within the time period mentioned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042217"/>
                  </a:ext>
                </a:extLst>
              </a:tr>
              <a:tr h="1718964">
                <a:tc>
                  <a:txBody>
                    <a:bodyPr/>
                    <a:lstStyle/>
                    <a:p>
                      <a:r>
                        <a:rPr lang="en-GB" sz="1400" b="1">
                          <a:latin typeface="Open Sans"/>
                          <a:ea typeface="Open Sans"/>
                          <a:cs typeface="Open Sans"/>
                        </a:rPr>
                        <a:t>In-kind assistance or gifts</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is consuming food that they received </a:t>
                      </a:r>
                      <a:r>
                        <a:rPr lang="en-GB" sz="1400">
                          <a:latin typeface="Open Sans"/>
                          <a:ea typeface="Open Sans"/>
                          <a:cs typeface="Open Sans"/>
                        </a:rPr>
                        <a:t>as part of a food basket (in-kind assistance) no matter of when they received it (</a:t>
                      </a:r>
                      <a:r>
                        <a:rPr lang="en-GB" sz="1400" u="sng">
                          <a:latin typeface="Open Sans"/>
                          <a:ea typeface="Open Sans"/>
                          <a:cs typeface="Open Sans"/>
                        </a:rPr>
                        <a:t>within or beyond the last 7 days</a:t>
                      </a:r>
                      <a:r>
                        <a:rPr lang="en-GB" sz="1400">
                          <a:latin typeface="Open Sans"/>
                          <a:ea typeface="Open Sans"/>
                          <a:cs typeface="Open Sans"/>
                        </a:rPr>
                        <a:t>, then an estimated value needs to be provided. </a:t>
                      </a:r>
                      <a:endParaRPr lang="en-GB" sz="14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received food </a:t>
                      </a:r>
                      <a:r>
                        <a:rPr lang="en-GB" sz="1400">
                          <a:latin typeface="Open Sans"/>
                          <a:ea typeface="Open Sans"/>
                          <a:cs typeface="Open Sans"/>
                        </a:rPr>
                        <a:t>as part of a food basket (in-kind assistance) within the last 7 days, </a:t>
                      </a:r>
                      <a:r>
                        <a:rPr lang="en-GB" sz="1400" u="sng">
                          <a:solidFill>
                            <a:schemeClr val="accent2"/>
                          </a:solidFill>
                          <a:latin typeface="Open Sans"/>
                          <a:ea typeface="Open Sans"/>
                          <a:cs typeface="Open Sans"/>
                        </a:rPr>
                        <a:t>but has not started to consume it yet</a:t>
                      </a:r>
                      <a:r>
                        <a:rPr lang="en-GB" sz="1400">
                          <a:latin typeface="Open Sans"/>
                          <a:ea typeface="Open Sans"/>
                          <a:cs typeface="Open Sans"/>
                        </a:rPr>
                        <a:t>, then we do not count it.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47556952"/>
                  </a:ext>
                </a:extLst>
              </a:tr>
              <a:tr h="1559289">
                <a:tc>
                  <a:txBody>
                    <a:bodyPr/>
                    <a:lstStyle/>
                    <a:p>
                      <a:r>
                        <a:rPr lang="en-GB" sz="1400" b="1">
                          <a:latin typeface="Open Sans"/>
                          <a:ea typeface="Open Sans"/>
                          <a:cs typeface="Open Sans"/>
                        </a:rPr>
                        <a:t>Own production (only for food*)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consumed food</a:t>
                      </a:r>
                      <a:r>
                        <a:rPr lang="en-GB" sz="1400">
                          <a:latin typeface="Open Sans"/>
                          <a:ea typeface="Open Sans"/>
                          <a:cs typeface="Open Sans"/>
                        </a:rPr>
                        <a:t> within the last 7 days, </a:t>
                      </a:r>
                      <a:r>
                        <a:rPr lang="en-GB" sz="1400" u="sng">
                          <a:latin typeface="Open Sans"/>
                          <a:ea typeface="Open Sans"/>
                          <a:cs typeface="Open Sans"/>
                        </a:rPr>
                        <a:t>that they produced (at some point in time)</a:t>
                      </a:r>
                      <a:r>
                        <a:rPr lang="en-GB" sz="1400">
                          <a:latin typeface="Open Sans"/>
                          <a:ea typeface="Open Sans"/>
                          <a:cs typeface="Open Sans"/>
                        </a:rPr>
                        <a:t>, then an estimated value needs to be provided (no matter when they produced it). </a:t>
                      </a: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produced food </a:t>
                      </a:r>
                      <a:r>
                        <a:rPr lang="en-GB" sz="1400">
                          <a:latin typeface="Open Sans"/>
                          <a:ea typeface="Open Sans"/>
                          <a:cs typeface="Open Sans"/>
                        </a:rPr>
                        <a:t>within the last 7 days, </a:t>
                      </a:r>
                      <a:r>
                        <a:rPr lang="en-GB" sz="1400" u="sng">
                          <a:solidFill>
                            <a:schemeClr val="accent2"/>
                          </a:solidFill>
                          <a:latin typeface="Open Sans"/>
                          <a:ea typeface="Open Sans"/>
                          <a:cs typeface="Open Sans"/>
                        </a:rPr>
                        <a:t>but have not yet consumed it</a:t>
                      </a:r>
                      <a:r>
                        <a:rPr lang="en-GB" sz="1400">
                          <a:latin typeface="Open Sans"/>
                          <a:ea typeface="Open Sans"/>
                          <a:cs typeface="Open Sans"/>
                        </a:rPr>
                        <a:t>, then this would not be taken into account.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5001782" y="4202321"/>
            <a:ext cx="7044410" cy="739290"/>
            <a:chOff x="5268251" y="178067"/>
            <a:chExt cx="5881972" cy="739290"/>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in-kind assistance</a:t>
              </a:r>
              <a:r>
                <a:rPr lang="en-GB" sz="1800">
                  <a:solidFill>
                    <a:srgbClr val="982B56"/>
                  </a:solidFill>
                  <a:latin typeface="Calibri" panose="020F0502020204030204" pitchFamily="34" charset="0"/>
                  <a:cs typeface="Calibri" panose="020F0502020204030204" pitchFamily="34" charset="0"/>
                </a:rPr>
                <a:t>, we do not care when they received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8251" y="416390"/>
              <a:ext cx="481235" cy="500967"/>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5044223" y="2502545"/>
            <a:ext cx="7169065" cy="709981"/>
            <a:chOff x="5356223" y="178067"/>
            <a:chExt cx="7318689" cy="709981"/>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purchases</a:t>
              </a:r>
              <a:r>
                <a:rPr lang="en-GB" sz="1800">
                  <a:solidFill>
                    <a:srgbClr val="982B56"/>
                  </a:solidFill>
                  <a:latin typeface="Calibri" panose="020F0502020204030204" pitchFamily="34" charset="0"/>
                  <a:cs typeface="Calibri" panose="020F0502020204030204" pitchFamily="34" charset="0"/>
                </a:rPr>
                <a:t>, we do not care whether they are consuming it, but whether they </a:t>
              </a:r>
              <a:r>
                <a:rPr lang="en-GB" sz="1800" u="sng">
                  <a:solidFill>
                    <a:srgbClr val="982B56"/>
                  </a:solidFill>
                  <a:latin typeface="Calibri" panose="020F0502020204030204" pitchFamily="34" charset="0"/>
                  <a:cs typeface="Calibri" panose="020F0502020204030204" pitchFamily="34" charset="0"/>
                </a:rPr>
                <a:t>purchased it</a:t>
              </a:r>
              <a:r>
                <a:rPr lang="en-GB" sz="1800">
                  <a:solidFill>
                    <a:srgbClr val="982B56"/>
                  </a:solidFill>
                  <a:latin typeface="Calibri" panose="020F0502020204030204" pitchFamily="34" charset="0"/>
                  <a:cs typeface="Calibri" panose="020F0502020204030204" pitchFamily="34" charset="0"/>
                </a:rPr>
                <a:t>, in the relevant time period</a:t>
              </a: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6223" y="396851"/>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5079939" y="5853527"/>
            <a:ext cx="6966257" cy="719750"/>
            <a:chOff x="5333509" y="178067"/>
            <a:chExt cx="5816714" cy="719750"/>
          </a:xfrm>
        </p:grpSpPr>
        <p:sp>
          <p:nvSpPr>
            <p:cNvPr id="15" name="TextBox 14">
              <a:extLst>
                <a:ext uri="{FF2B5EF4-FFF2-40B4-BE49-F238E27FC236}">
                  <a16:creationId xmlns:a16="http://schemas.microsoft.com/office/drawing/2014/main" id="{790A7C51-6643-6F32-D84C-D5A378C3497E}"/>
                </a:ext>
              </a:extLst>
            </p:cNvPr>
            <p:cNvSpPr txBox="1"/>
            <p:nvPr/>
          </p:nvSpPr>
          <p:spPr>
            <a:xfrm>
              <a:off x="5658243" y="178067"/>
              <a:ext cx="549198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own production</a:t>
              </a:r>
              <a:r>
                <a:rPr lang="en-GB" sz="1800">
                  <a:solidFill>
                    <a:srgbClr val="982B56"/>
                  </a:solidFill>
                  <a:latin typeface="Calibri" panose="020F0502020204030204" pitchFamily="34" charset="0"/>
                  <a:cs typeface="Calibri" panose="020F0502020204030204" pitchFamily="34" charset="0"/>
                </a:rPr>
                <a:t>, we do not care when they produced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509" y="445697"/>
              <a:ext cx="448606" cy="452120"/>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General considerations</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r>
              <a:rPr lang="en-GB" sz="1800" dirty="0"/>
              <a:t>Pay special attention to the different recall periods of sub-modules (7 days, 30 days, 6 months)</a:t>
            </a:r>
            <a:endParaRPr lang="en-GB" sz="1800" dirty="0">
              <a:cs typeface="Calibri"/>
            </a:endParaRPr>
          </a:p>
          <a:p>
            <a:r>
              <a:rPr lang="en-GB" sz="1800" dirty="0"/>
              <a:t>Ensure that respondents understand that they are supposed to report on behalf of the entire household. </a:t>
            </a:r>
          </a:p>
          <a:p>
            <a:r>
              <a:rPr lang="en-GB" sz="1800" dirty="0"/>
              <a:t>No matter who did the purchasing, all household expenditures should be reported.</a:t>
            </a:r>
          </a:p>
          <a:p>
            <a:r>
              <a:rPr lang="en-GB" sz="1800" dirty="0"/>
              <a:t>Pay extra attention to zeros when entering values (e.g. careful of not writing 1,000 instead of 10,000!), and 8’s instead of zeros</a:t>
            </a:r>
            <a:endParaRPr lang="en-GB" sz="1800" dirty="0">
              <a:cs typeface="Calibri"/>
            </a:endParaRPr>
          </a:p>
          <a:p>
            <a:r>
              <a:rPr lang="en-GB" sz="1800" dirty="0"/>
              <a:t>Make sure that values are reported in right currency for the context.</a:t>
            </a:r>
          </a:p>
          <a:p>
            <a:r>
              <a:rPr lang="es-419" sz="1800" dirty="0"/>
              <a:t>Probe!</a:t>
            </a:r>
            <a:endParaRPr lang="en-GB" sz="18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Probing: when to probe?</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r>
              <a:rPr lang="en-US" dirty="0"/>
              <a:t>Household declares that does not spend/consume anything on very common consumption categories (e.g., cereals, tubers, hygiene items, clothing…)</a:t>
            </a:r>
          </a:p>
          <a:p>
            <a:r>
              <a:rPr lang="en-US" dirty="0"/>
              <a:t>Expenditures/Consumption that look excessively low or high, especially </a:t>
            </a:r>
            <a:r>
              <a:rPr lang="en-GB" dirty="0"/>
              <a:t>in comparison to…</a:t>
            </a:r>
          </a:p>
          <a:p>
            <a:pPr lvl="1">
              <a:buSzPct val="60000"/>
              <a:buFont typeface="Courier New" panose="02070309020205020404" pitchFamily="49" charset="0"/>
              <a:buChar char="o"/>
            </a:pPr>
            <a:r>
              <a:rPr lang="en-US" dirty="0"/>
              <a:t>Household size</a:t>
            </a:r>
          </a:p>
          <a:p>
            <a:pPr lvl="1">
              <a:buSzPct val="60000"/>
              <a:buFont typeface="Courier New" panose="02070309020205020404" pitchFamily="49" charset="0"/>
              <a:buChar char="o"/>
            </a:pPr>
            <a:r>
              <a:rPr lang="en-US" dirty="0"/>
              <a:t>Reported income (when collected)</a:t>
            </a:r>
            <a:endParaRPr lang="es-419" dirty="0"/>
          </a:p>
          <a:p>
            <a:pPr lvl="1">
              <a:buSzPct val="60000"/>
              <a:buFont typeface="Courier New" panose="02070309020205020404" pitchFamily="49" charset="0"/>
              <a:buChar char="o"/>
            </a:pPr>
            <a:r>
              <a:rPr lang="en-US" dirty="0"/>
              <a:t>Type of livelihood</a:t>
            </a:r>
            <a:endParaRPr lang="es-419" dirty="0"/>
          </a:p>
          <a:p>
            <a:pPr lvl="1">
              <a:buSzPct val="60000"/>
              <a:buFont typeface="Courier New" panose="02070309020205020404" pitchFamily="49" charset="0"/>
              <a:buChar char="o"/>
            </a:pPr>
            <a:r>
              <a:rPr lang="en-US" dirty="0"/>
              <a:t>Food consumption (e.g. households do not report consuming meat in the FCS module but report expenditures on meat)</a:t>
            </a:r>
            <a:endParaRPr lang="es-419" dirty="0"/>
          </a:p>
          <a:p>
            <a:pPr lvl="1">
              <a:buSzPct val="60000"/>
              <a:buFont typeface="Courier New" panose="02070309020205020404" pitchFamily="49" charset="0"/>
              <a:buChar char="o"/>
            </a:pPr>
            <a:r>
              <a:rPr lang="en-US" dirty="0"/>
              <a:t>Status of the dwelling</a:t>
            </a:r>
            <a:endParaRPr lang="es-419" dirty="0"/>
          </a:p>
          <a:p>
            <a:pPr marL="457200" lvl="1"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sz="18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a:solidFill>
                  <a:srgbClr val="FFFFFE"/>
                </a:solidFill>
                <a:latin typeface="HALDEN SOLID"/>
                <a:ea typeface="Open Sans Extrabold"/>
                <a:cs typeface="Open Sans Extrabold"/>
              </a:rPr>
              <a:t>Introduction</a:t>
            </a:r>
            <a:r>
              <a:rPr lang="it-IT" sz="3400" b="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Probing: how to probe?</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r>
              <a:rPr lang="en-GB" dirty="0"/>
              <a:t>If reported expenditures/values of consumption is too high or low:</a:t>
            </a:r>
          </a:p>
          <a:p>
            <a:pPr lvl="1">
              <a:buFont typeface="Courier New" panose="02070309020205020404" pitchFamily="49" charset="0"/>
              <a:buChar char="o"/>
            </a:pPr>
            <a:r>
              <a:rPr lang="en-GB" dirty="0"/>
              <a:t>Make sure the respondent understood the reference period (e.g. switching between submodules with different recall periods)</a:t>
            </a:r>
          </a:p>
          <a:p>
            <a:pPr lvl="1">
              <a:buFont typeface="Courier New" panose="02070309020205020404" pitchFamily="49" charset="0"/>
              <a:buChar char="o"/>
            </a:pPr>
            <a:r>
              <a:rPr lang="en-GB" dirty="0"/>
              <a:t>Make sure the respondent understood what it is included in the food group </a:t>
            </a:r>
            <a:r>
              <a:rPr lang="en-GB" dirty="0">
                <a:sym typeface="Wingdings" panose="05000000000000000000" pitchFamily="2" charset="2"/>
              </a:rPr>
              <a:t></a:t>
            </a:r>
            <a:r>
              <a:rPr lang="en-GB" dirty="0"/>
              <a:t> Read again the examples in each group if necessary</a:t>
            </a:r>
          </a:p>
          <a:p>
            <a:pPr lvl="1">
              <a:buFont typeface="Courier New" panose="02070309020205020404" pitchFamily="49" charset="0"/>
              <a:buChar char="o"/>
            </a:pPr>
            <a:r>
              <a:rPr lang="en-GB" dirty="0"/>
              <a:t>Make sure the respondent is reporting using the required currency – if cannot report in the requested currency, help make conversions</a:t>
            </a:r>
          </a:p>
          <a:p>
            <a:pPr lvl="1">
              <a:buFont typeface="Courier New" panose="02070309020205020404" pitchFamily="49" charset="0"/>
              <a:buChar char="o"/>
            </a:pPr>
            <a:r>
              <a:rPr lang="en-GB" dirty="0"/>
              <a:t>Ask the respondent about the exact items purchased/consumed: then ask about quantities and prices to understand if the estimate made by the respondent is realistic</a:t>
            </a:r>
          </a:p>
        </p:txBody>
      </p: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r>
              <a:rPr lang="en-GB" sz="3600" b="0" kern="1400" spc="230">
                <a:solidFill>
                  <a:schemeClr val="tx1"/>
                </a:solidFill>
                <a:latin typeface="HALDEN SOLID" pitchFamily="2" charset="0"/>
              </a:rPr>
              <a:t>Difficulties in recalling</a:t>
            </a:r>
            <a:endParaRPr lang="es-419"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1505873"/>
            <a:ext cx="10542124" cy="4100053"/>
          </a:xfrm>
        </p:spPr>
        <p:txBody>
          <a:bodyPr>
            <a:normAutofit/>
          </a:bodyPr>
          <a:lstStyle/>
          <a:p>
            <a:r>
              <a:rPr lang="en-GB" dirty="0"/>
              <a:t>Respondents might struggle to recall what they spent/consumed because:</a:t>
            </a:r>
          </a:p>
          <a:p>
            <a:pPr lvl="1">
              <a:buFont typeface="Courier New" panose="02070309020205020404" pitchFamily="49" charset="0"/>
              <a:buChar char="o"/>
            </a:pPr>
            <a:r>
              <a:rPr lang="en-GB" dirty="0"/>
              <a:t>They can’t remember which items they consumed among those that are part of a certain group (e.g. cannot remember about all the products that are part of “cereals” or “hygiene items”)</a:t>
            </a:r>
          </a:p>
          <a:p>
            <a:pPr lvl="1">
              <a:buFont typeface="Courier New" panose="02070309020205020404" pitchFamily="49" charset="0"/>
              <a:buChar char="o"/>
            </a:pPr>
            <a:r>
              <a:rPr lang="en-GB" dirty="0"/>
              <a:t>They can’t remember how much they spent or how much they consumed of these products</a:t>
            </a:r>
          </a:p>
          <a:p>
            <a:pPr lvl="1">
              <a:buFont typeface="Courier New" panose="02070309020205020404" pitchFamily="49" charset="0"/>
              <a:buChar char="o"/>
            </a:pPr>
            <a:endParaRPr lang="en-GB" sz="1600" dirty="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r>
              <a:rPr lang="en-GB" sz="3600" b="0" kern="1400" spc="230">
                <a:solidFill>
                  <a:schemeClr val="tx1"/>
                </a:solidFill>
                <a:latin typeface="HALDEN SOLID" pitchFamily="2" charset="0"/>
              </a:rPr>
              <a:t>Strategies to help with recall</a:t>
            </a: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0" indent="0">
              <a:buNone/>
            </a:pPr>
            <a:endParaRPr lang="en-GB" sz="2400" dirty="0"/>
          </a:p>
          <a:p>
            <a:pPr marL="538163" lvl="1"/>
            <a:r>
              <a:rPr lang="en-GB" sz="2000" b="1" dirty="0"/>
              <a:t>Break down the category</a:t>
            </a:r>
            <a:r>
              <a:rPr lang="en-GB" sz="2000" dirty="0"/>
              <a:t>: for the most important items that form part of a group (e.g. ask about their purchases of rice, maize, pasta, bread, flour within the group “cereals”)</a:t>
            </a:r>
          </a:p>
          <a:p>
            <a:pPr marL="538163" lvl="1"/>
            <a:r>
              <a:rPr lang="en-GB" sz="2000" b="1" dirty="0"/>
              <a:t>Break down the recall period</a:t>
            </a:r>
            <a:r>
              <a:rPr lang="en-GB" sz="2000" dirty="0"/>
              <a:t>: e.g. for the 30 days recall, ask about last 7 days only – then ask about 2 weeks ago and so on</a:t>
            </a:r>
          </a:p>
          <a:p>
            <a:pPr marL="538163" lvl="1"/>
            <a:r>
              <a:rPr lang="en-GB" sz="2000" b="1" dirty="0"/>
              <a:t>If the two strategies above do not work</a:t>
            </a:r>
            <a:r>
              <a:rPr lang="en-GB" sz="2000" dirty="0"/>
              <a:t>, try to get an estimate of what they would “typically” consume/spend in a certain period – then figure out if the last 7days/30 days are somehow different than the usual situation and adjust accordingly.</a:t>
            </a:r>
          </a:p>
          <a:p>
            <a:endParaRPr lang="en-GB" dirty="0"/>
          </a:p>
        </p:txBody>
      </p:sp>
      <p:grpSp>
        <p:nvGrpSpPr>
          <p:cNvPr id="4" name="Group 3">
            <a:extLst>
              <a:ext uri="{FF2B5EF4-FFF2-40B4-BE49-F238E27FC236}">
                <a16:creationId xmlns:a16="http://schemas.microsoft.com/office/drawing/2014/main" id="{1567AAA0-3FA3-0E90-15A7-B7F1537EC1F5}"/>
              </a:ext>
            </a:extLst>
          </p:cNvPr>
          <p:cNvGrpSpPr/>
          <p:nvPr/>
        </p:nvGrpSpPr>
        <p:grpSpPr>
          <a:xfrm>
            <a:off x="5022568" y="5321945"/>
            <a:ext cx="7169432" cy="1359635"/>
            <a:chOff x="5658243" y="178067"/>
            <a:chExt cx="7319064"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5658243" y="178067"/>
              <a:ext cx="7016669" cy="1200329"/>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Regardless, we cannot accept responses for ‘I don’t know’. So we should never see 0s across the board or responses like 88, 99, or 999. In all instances, do your best to work with the household to provide best guess estimates of expenditures.</a:t>
              </a: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Design of the EXPENDITURE MODULE</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a:solidFill>
                  <a:schemeClr val="tx1"/>
                </a:solidFill>
                <a:latin typeface="HALDEN SOLID" pitchFamily="2" charset="0"/>
              </a:rPr>
              <a:t>EXPENDITURE: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Arial" panose="020B0604020202020204" pitchFamily="34" charset="0"/>
              <a:buChar char="•"/>
            </a:pPr>
            <a:r>
              <a:rPr lang="en-US" spc="60" dirty="0">
                <a:latin typeface="Open Sans"/>
                <a:ea typeface="Open Sans"/>
                <a:cs typeface="Open Sans"/>
              </a:rPr>
              <a:t>When designing your questionnaire, including the expenditure module, please refer to the Survey Designer as it offers the WFP’s standard modules in </a:t>
            </a:r>
            <a:r>
              <a:rPr lang="en-US" spc="60" dirty="0" err="1">
                <a:latin typeface="Open Sans"/>
                <a:ea typeface="Open Sans"/>
                <a:cs typeface="Open Sans"/>
              </a:rPr>
              <a:t>XLSform</a:t>
            </a:r>
            <a:r>
              <a:rPr lang="en-US" spc="60" dirty="0">
                <a:latin typeface="Open Sans"/>
                <a:ea typeface="Open Sans"/>
                <a:cs typeface="Open Sans"/>
              </a:rPr>
              <a:t> and Word formats.</a:t>
            </a:r>
          </a:p>
          <a:p>
            <a:pPr>
              <a:buFont typeface="Arial" panose="020B0604020202020204" pitchFamily="34" charset="0"/>
              <a:buChar char="•"/>
            </a:pPr>
            <a:endParaRPr lang="en-US" sz="1400" spc="60" dirty="0">
              <a:solidFill>
                <a:srgbClr val="FFC000"/>
              </a:solidFill>
            </a:endParaRPr>
          </a:p>
          <a:p>
            <a:pPr>
              <a:buFont typeface="Arial" panose="020B0604020202020204" pitchFamily="34" charset="0"/>
              <a:buChar char="•"/>
            </a:pPr>
            <a:r>
              <a:rPr lang="en-US" spc="60" dirty="0">
                <a:latin typeface="Open Sans"/>
                <a:ea typeface="Open Sans"/>
                <a:cs typeface="Open Sans"/>
              </a:rPr>
              <a:t>Your module might include more/different disaggregation of expenditure categories,  </a:t>
            </a:r>
            <a:r>
              <a:rPr lang="en-US" u="sng" spc="60" dirty="0">
                <a:latin typeface="Open Sans"/>
                <a:ea typeface="Open Sans"/>
                <a:cs typeface="Open Sans"/>
              </a:rPr>
              <a:t>but it should include the standard questions</a:t>
            </a:r>
            <a:r>
              <a:rPr lang="en-US" spc="60" dirty="0">
                <a:latin typeface="Open Sans"/>
                <a:ea typeface="Open Sans"/>
                <a:cs typeface="Open Sans"/>
              </a:rPr>
              <a:t>. </a:t>
            </a:r>
          </a:p>
          <a:p>
            <a:pPr>
              <a:buFont typeface="Arial" panose="020B0604020202020204" pitchFamily="34" charset="0"/>
              <a:buChar char="•"/>
            </a:pPr>
            <a:endParaRPr lang="en-US" sz="1600" spc="60" dirty="0">
              <a:solidFill>
                <a:srgbClr val="FFC000"/>
              </a:solidFill>
            </a:endParaRPr>
          </a:p>
          <a:p>
            <a:pPr>
              <a:buFont typeface="Arial" panose="020B0604020202020204" pitchFamily="34" charset="0"/>
              <a:buChar char="•"/>
            </a:pPr>
            <a:r>
              <a:rPr lang="en-US" spc="60" dirty="0">
                <a:latin typeface="Open Sans"/>
                <a:ea typeface="Open Sans"/>
                <a:cs typeface="Open Sans"/>
              </a:rPr>
              <a:t>If you rely on data collection tools and platforms that do not support </a:t>
            </a:r>
            <a:r>
              <a:rPr lang="en-US" spc="60" dirty="0" err="1">
                <a:latin typeface="Open Sans"/>
                <a:ea typeface="Open Sans"/>
                <a:cs typeface="Open Sans"/>
              </a:rPr>
              <a:t>XLSforms</a:t>
            </a:r>
            <a:r>
              <a:rPr lang="en-US" spc="60" dirty="0">
                <a:latin typeface="Open Sans"/>
                <a:ea typeface="Open Sans"/>
                <a:cs typeface="Open Sans"/>
              </a:rPr>
              <a:t>, you must replicate the standard module correctly, including skip patterns and validation constraints.</a:t>
            </a: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Expenditure: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Expenditure Module (Survey Designer)</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After selecting the three parts of the expenditure module</a:t>
            </a:r>
            <a:r>
              <a:rPr lang="en-CA" sz="1400">
                <a:latin typeface="Open Sans" panose="020B0606030504020204" pitchFamily="34" charset="0"/>
                <a:ea typeface="Open Sans" panose="020B0606030504020204" pitchFamily="34" charset="0"/>
                <a:cs typeface="Open Sans" panose="020B0606030504020204" pitchFamily="34" charset="0"/>
              </a:rPr>
              <a:t>, </a:t>
            </a:r>
            <a:r>
              <a:rPr lang="en-US" sz="1400" spc="60">
                <a:latin typeface="Open Sans" charset="0"/>
                <a:ea typeface="Open Sans" charset="0"/>
                <a:cs typeface="Open Sans" charset="0"/>
              </a:rPr>
              <a:t>you will be able to move to the next step in which you choose the appropriate recall period for the food sub-module (either seven days or 30 days) for your context. </a:t>
            </a: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Food expenditures: 7 vs. 30-day recall period</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buNone/>
            </a:pPr>
            <a:endParaRPr lang="en-US"/>
          </a:p>
          <a:p>
            <a:pPr marL="0" indent="0">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nvGraphicFramePr>
        <p:xfrm>
          <a:off x="599193" y="1454395"/>
          <a:ext cx="11052002" cy="4936046"/>
        </p:xfrm>
        <a:graphic>
          <a:graphicData uri="http://schemas.openxmlformats.org/drawingml/2006/table">
            <a:tbl>
              <a:tblPr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endParaRPr lang="en-GB" sz="1600" noProof="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600" noProof="0">
                          <a:latin typeface="Open Sans" panose="020B0606030504020204" pitchFamily="34" charset="0"/>
                          <a:ea typeface="Open Sans" panose="020B0606030504020204" pitchFamily="34" charset="0"/>
                          <a:cs typeface="Open Sans" panose="020B0606030504020204" pitchFamily="34" charset="0"/>
                        </a:rPr>
                        <a:t>7 days recall</a:t>
                      </a:r>
                    </a:p>
                  </a:txBody>
                  <a:tcPr/>
                </a:tc>
                <a:tc>
                  <a:txBody>
                    <a:bodyPr/>
                    <a:lstStyle/>
                    <a:p>
                      <a:r>
                        <a:rPr lang="en-GB" sz="1600" noProof="0">
                          <a:latin typeface="Open Sans" panose="020B0606030504020204" pitchFamily="34" charset="0"/>
                          <a:ea typeface="Open Sans" panose="020B0606030504020204" pitchFamily="34" charset="0"/>
                          <a:cs typeface="Open Sans" panose="020B0606030504020204" pitchFamily="34" charset="0"/>
                        </a:rPr>
                        <a:t>30 days recall</a:t>
                      </a:r>
                    </a:p>
                  </a:txBody>
                  <a:tcPr/>
                </a:tc>
                <a:extLst>
                  <a:ext uri="{0D108BD9-81ED-4DB2-BD59-A6C34878D82A}">
                    <a16:rowId xmlns:a16="http://schemas.microsoft.com/office/drawing/2014/main" val="2401874929"/>
                  </a:ext>
                </a:extLst>
              </a:tr>
              <a:tr h="1016793">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More accurate recall (average food estimates closer to the “real” mean)</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Faster administration and less burden for respondent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individual households, food consumption expenditures resemble more their “typical” monthly consumption</a:t>
                      </a:r>
                    </a:p>
                  </a:txBody>
                  <a:tcPr marL="68580" marR="68580" marT="0" marB="0" anchor="ctr"/>
                </a:tc>
                <a:extLst>
                  <a:ext uri="{0D108BD9-81ED-4DB2-BD59-A6C34878D82A}">
                    <a16:rowId xmlns:a16="http://schemas.microsoft.com/office/drawing/2014/main" val="929458944"/>
                  </a:ext>
                </a:extLst>
              </a:tr>
              <a:tr h="1159827">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Disadvantages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Less precision as there are higher chances that households report a value of food consumption expenditures that is different from their usual one</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Recall is more difficult, tendency to underreport consumption expenditures</a:t>
                      </a:r>
                    </a:p>
                  </a:txBody>
                  <a:tcPr marL="68580" marR="68580" marT="0" marB="0" anchor="ctr"/>
                </a:tc>
                <a:extLst>
                  <a:ext uri="{0D108BD9-81ED-4DB2-BD59-A6C34878D82A}">
                    <a16:rowId xmlns:a16="http://schemas.microsoft.com/office/drawing/2014/main" val="3789150821"/>
                  </a:ext>
                </a:extLst>
              </a:tr>
              <a:tr h="1953776">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 to use it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By default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households tend to purchase/receive most of their food in a specific week of the month but consume it evenly throughout the month</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contexts  where households have very regular monthly expenditures patterns (e.g. where salaried employment is the main livelihood) and households are more comfortable reporting their monthly rather than weekly expenditures</a:t>
                      </a: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Expenditures CATEGORIES</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r>
              <a:rPr lang="en-US" sz="1600"/>
              <a:t>It is always a </a:t>
            </a:r>
            <a:r>
              <a:rPr lang="en-US" sz="1600" b="1"/>
              <a:t>good practice to customize the examples of items </a:t>
            </a:r>
            <a:r>
              <a:rPr lang="en-US" sz="1600"/>
              <a:t>within expenditure categories (e.g. the most common cereal products withing the category “cereals”)</a:t>
            </a:r>
          </a:p>
          <a:p>
            <a:r>
              <a:rPr lang="en-US" sz="1600"/>
              <a:t>In general, it is </a:t>
            </a:r>
            <a:r>
              <a:rPr lang="en-US" sz="1600" b="1">
                <a:solidFill>
                  <a:schemeClr val="accent2"/>
                </a:solidFill>
              </a:rPr>
              <a:t>not recommended to modify the expenditure categories</a:t>
            </a:r>
            <a:r>
              <a:rPr lang="en-US" sz="1600"/>
              <a:t>. Some exceptions:</a:t>
            </a:r>
          </a:p>
          <a:p>
            <a:pPr lvl="1">
              <a:buFont typeface="Courier New" panose="02070309020205020404" pitchFamily="49" charset="0"/>
              <a:buChar char="o"/>
            </a:pPr>
            <a:r>
              <a:rPr lang="en-US" sz="1400"/>
              <a:t>Further disaggregate a category if an item or sub-category is very important in a given context (e.g. if firewood is much more important than all other fuels, it might be easier to capture it separately).</a:t>
            </a:r>
          </a:p>
          <a:p>
            <a:pPr lvl="1">
              <a:buFont typeface="Courier New" panose="02070309020205020404" pitchFamily="49" charset="0"/>
              <a:buChar char="o"/>
            </a:pPr>
            <a:r>
              <a:rPr lang="en-US" sz="1400"/>
              <a:t>Do not ask about categories that are obviously irrelevant in a given context (e.g. asking about expenditures on electricity in a place where no one has access to it).</a:t>
            </a:r>
          </a:p>
          <a:p>
            <a:r>
              <a:rPr lang="en-US" sz="1600"/>
              <a:t>If expenditure categories are modified:</a:t>
            </a:r>
          </a:p>
          <a:p>
            <a:pPr lvl="1">
              <a:buFont typeface="Courier New" panose="02070309020205020404" pitchFamily="49" charset="0"/>
              <a:buChar char="o"/>
            </a:pPr>
            <a:r>
              <a:rPr lang="en-US" sz="1400"/>
              <a:t>Make sure they do not overlap (and it is clear what needs to be reported under each category)</a:t>
            </a:r>
          </a:p>
          <a:p>
            <a:pPr lvl="1">
              <a:buFont typeface="Courier New" panose="02070309020205020404" pitchFamily="49" charset="0"/>
              <a:buChar char="o"/>
            </a:pPr>
            <a:r>
              <a:rPr lang="en-US" sz="1400"/>
              <a:t>They do not leave items without a category where to be reported</a:t>
            </a:r>
          </a:p>
          <a:p>
            <a:pPr lvl="1">
              <a:buFont typeface="Courier New" panose="02070309020205020404" pitchFamily="49" charset="0"/>
              <a:buChar char="o"/>
            </a:pPr>
            <a:r>
              <a:rPr lang="en-US" sz="1400"/>
              <a:t>They do not include items that should not be captured as regular consumption (investments, inputs, irregular large expenditures, transfers of money)</a:t>
            </a:r>
            <a:endParaRPr lang="en-US" sz="1600"/>
          </a:p>
          <a:p>
            <a:endParaRPr lang="en-US" sz="2400"/>
          </a:p>
          <a:p>
            <a:pPr marL="0" indent="0">
              <a:buNone/>
            </a:pPr>
            <a:endParaRPr lang="en-US" sz="2400"/>
          </a:p>
          <a:p>
            <a:pPr marL="0" indent="0">
              <a:buNone/>
            </a:pPr>
            <a:endParaRPr lang="en-US"/>
          </a:p>
          <a:p>
            <a:pPr marL="0" indent="0">
              <a:buNone/>
            </a:pPr>
            <a:endParaRPr lang="ar-SY"/>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Improving data quality through </a:t>
            </a:r>
            <a:r>
              <a:rPr lang="en-GB" sz="3600" b="0" kern="1400" spc="230" err="1">
                <a:solidFill>
                  <a:schemeClr val="tx1"/>
                </a:solidFill>
                <a:latin typeface="HALDEN SOLID" pitchFamily="2" charset="0"/>
              </a:rPr>
              <a:t>xls</a:t>
            </a:r>
            <a:r>
              <a:rPr lang="en-GB" sz="3600" b="0" kern="1400" spc="230">
                <a:solidFill>
                  <a:schemeClr val="tx1"/>
                </a:solidFill>
                <a:latin typeface="HALDEN SOLID" pitchFamily="2" charset="0"/>
              </a:rPr>
              <a:t> </a:t>
            </a:r>
            <a:r>
              <a:rPr lang="en-GB" sz="3600" b="0" kern="1400" spc="230" err="1">
                <a:solidFill>
                  <a:schemeClr val="tx1"/>
                </a:solidFill>
                <a:latin typeface="HALDEN SOLID" pitchFamily="2" charset="0"/>
              </a:rPr>
              <a:t>progRAMMING</a:t>
            </a:r>
            <a:endParaRPr lang="en-GB" sz="3600" b="0" kern="1400" spc="23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buNone/>
            </a:pPr>
            <a:r>
              <a:rPr lang="en-US"/>
              <a:t>Expenditure data quality can be improved through:</a:t>
            </a:r>
          </a:p>
          <a:p>
            <a:pPr lvl="1">
              <a:buFont typeface="Arial" panose="020B0604020202020204" pitchFamily="34" charset="0"/>
              <a:buChar char="•"/>
            </a:pPr>
            <a:endParaRPr lang="en-US"/>
          </a:p>
          <a:p>
            <a:pPr lvl="1">
              <a:buFont typeface="Arial" panose="020B0604020202020204" pitchFamily="34" charset="0"/>
              <a:buChar char="•"/>
            </a:pPr>
            <a:endParaRPr lang="en-US"/>
          </a:p>
          <a:p>
            <a:endParaRPr lang="en-US" sz="2400"/>
          </a:p>
          <a:p>
            <a:pPr marL="0" indent="0">
              <a:buNone/>
            </a:pPr>
            <a:endParaRPr lang="en-US" sz="2400"/>
          </a:p>
          <a:p>
            <a:pPr marL="0" indent="0">
              <a:buNone/>
            </a:pPr>
            <a:endParaRPr lang="en-US"/>
          </a:p>
          <a:p>
            <a:pPr marL="0" indent="0">
              <a:buNone/>
            </a:pPr>
            <a:endParaRPr lang="ar-SY"/>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nvGraphicFramePr>
        <p:xfrm>
          <a:off x="992437" y="1913234"/>
          <a:ext cx="10394410" cy="2595880"/>
        </p:xfrm>
        <a:graphic>
          <a:graphicData uri="http://schemas.openxmlformats.org/drawingml/2006/table">
            <a:tbl>
              <a:tblPr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Constraints</a:t>
                      </a: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Warning messages</a:t>
                      </a:r>
                    </a:p>
                  </a:txBody>
                  <a:tcPr/>
                </a:tc>
                <a:extLst>
                  <a:ext uri="{0D108BD9-81ED-4DB2-BD59-A6C34878D82A}">
                    <a16:rowId xmlns:a16="http://schemas.microsoft.com/office/drawing/2014/main" val="678777269"/>
                  </a:ext>
                </a:extLst>
              </a:tr>
              <a:tr h="370840">
                <a:tc>
                  <a:txBody>
                    <a:bodyPr/>
                    <a:lstStyle/>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For each item, depending on the local currency, set constraints for values that are obviously unrealistic, e.g.:</a:t>
                      </a:r>
                    </a:p>
                    <a:p>
                      <a:pPr marL="742950" lvl="1" indent="-285750">
                        <a:buFont typeface="Courier New" panose="02070309020205020404" pitchFamily="49" charset="0"/>
                        <a:buChar char="o"/>
                      </a:pPr>
                      <a:r>
                        <a:rPr lang="en-GB" sz="1400">
                          <a:latin typeface="Open Sans" panose="020B0606030504020204" pitchFamily="34" charset="0"/>
                          <a:ea typeface="Open Sans" panose="020B0606030504020204" pitchFamily="34" charset="0"/>
                          <a:cs typeface="Open Sans" panose="020B0606030504020204" pitchFamily="34" charset="0"/>
                        </a:rPr>
                        <a:t>Spending 10,000 USD for cereals in last 7 days</a:t>
                      </a:r>
                    </a:p>
                    <a:p>
                      <a:pPr marL="742950" lvl="1" indent="-285750">
                        <a:buFont typeface="Courier New" panose="02070309020205020404" pitchFamily="49" charset="0"/>
                        <a:buChar char="o"/>
                      </a:pPr>
                      <a:r>
                        <a:rPr lang="en-GB" sz="1400">
                          <a:latin typeface="Open Sans" panose="020B0606030504020204" pitchFamily="34" charset="0"/>
                          <a:ea typeface="Open Sans" panose="020B0606030504020204" pitchFamily="34" charset="0"/>
                          <a:cs typeface="Open Sans" panose="020B0606030504020204" pitchFamily="34" charset="0"/>
                        </a:rPr>
                        <a:t>Spending 0.1 USD for electricity in last 30 days</a:t>
                      </a:r>
                    </a:p>
                  </a:txBody>
                  <a:tcPr/>
                </a:tc>
                <a:tc>
                  <a:txBody>
                    <a:bodyPr/>
                    <a:lstStyle/>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When food or non-food total consumption expenditures (i.e. cash + assistance/gifts + own-production) is zero, have a warning message asking the enumerator to verify</a:t>
                      </a:r>
                    </a:p>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The same could be applied to very common consumption categories or groups of them</a:t>
                      </a:r>
                    </a:p>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In certain circumstances, these warning might also be triggered by logical checks with other sections of the questionnaire (e.g. household reporting consumption of a food category in the previous 7 days in the FCS module, but zero consumption expenditures on it during the previous 30 days)</a:t>
                      </a:r>
                    </a:p>
                    <a:p>
                      <a:pPr marL="285750" indent="-285750">
                        <a:buFont typeface="Arial" panose="020B0604020202020204" pitchFamily="34" charset="0"/>
                        <a:buChar char="•"/>
                      </a:pP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381923"/>
            <a:ext cx="7802878" cy="1539145"/>
            <a:chOff x="5658244" y="178067"/>
            <a:chExt cx="7276637" cy="1539145"/>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323439"/>
            </a:xfrm>
            <a:prstGeom prst="rect">
              <a:avLst/>
            </a:prstGeom>
            <a:solidFill>
              <a:schemeClr val="accent5"/>
            </a:solidFill>
            <a:ln>
              <a:solidFill>
                <a:schemeClr val="accent1"/>
              </a:solidFill>
            </a:ln>
          </p:spPr>
          <p:txBody>
            <a:bodyPr wrap="square" rtlCol="0">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Under no circumstances should the food expenditure submodule be linked through </a:t>
              </a:r>
              <a:r>
                <a:rPr lang="en-GB" sz="1600" b="1" u="sng">
                  <a:latin typeface="Open Sans" panose="020B0606030504020204" pitchFamily="34" charset="0"/>
                  <a:ea typeface="Open Sans" panose="020B0606030504020204" pitchFamily="34" charset="0"/>
                  <a:cs typeface="Open Sans" panose="020B0606030504020204" pitchFamily="34" charset="0"/>
                </a:rPr>
                <a:t>skip patterns </a:t>
              </a:r>
              <a:r>
                <a:rPr lang="en-GB" sz="1600">
                  <a:latin typeface="Open Sans" panose="020B0606030504020204" pitchFamily="34" charset="0"/>
                  <a:ea typeface="Open Sans" panose="020B0606030504020204" pitchFamily="34" charset="0"/>
                  <a:cs typeface="Open Sans" panose="020B0606030504020204" pitchFamily="34" charset="0"/>
                </a:rPr>
                <a:t>to other modules such as the Food Consumption Score (i.e. the fact that the </a:t>
              </a:r>
              <a:r>
                <a:rPr lang="en-GB" sz="1600" u="sng">
                  <a:latin typeface="Open Sans" panose="020B0606030504020204" pitchFamily="34" charset="0"/>
                  <a:ea typeface="Open Sans" panose="020B0606030504020204" pitchFamily="34" charset="0"/>
                  <a:cs typeface="Open Sans" panose="020B0606030504020204" pitchFamily="34" charset="0"/>
                </a:rPr>
                <a:t>majority</a:t>
              </a:r>
              <a:r>
                <a:rPr lang="en-GB" sz="1600">
                  <a:latin typeface="Open Sans" panose="020B0606030504020204" pitchFamily="34" charset="0"/>
                  <a:ea typeface="Open Sans" panose="020B0606030504020204" pitchFamily="34" charset="0"/>
                  <a:cs typeface="Open Sans" panose="020B0606030504020204" pitchFamily="34" charset="0"/>
                </a:rPr>
                <a:t> of HH members did not consume a food category in the previous 7 days does not imply that they had no consumption expenditures on that category in the previous 7 days!)</a:t>
              </a: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Data quality checks and cleaning</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endParaRPr lang="en-US" b="1" dirty="0"/>
          </a:p>
          <a:p>
            <a:r>
              <a:rPr lang="en-US" b="1" dirty="0"/>
              <a:t>Discuss the Objectives of the Module:</a:t>
            </a:r>
            <a:endParaRPr lang="en-US" dirty="0"/>
          </a:p>
          <a:p>
            <a:pPr lvl="1">
              <a:buFont typeface="Arial" panose="020B0604020202020204" pitchFamily="34" charset="0"/>
              <a:buChar char="•"/>
            </a:pPr>
            <a:r>
              <a:rPr lang="en-US" dirty="0"/>
              <a:t>Gain information on the </a:t>
            </a:r>
            <a:r>
              <a:rPr lang="en-US" b="1" dirty="0"/>
              <a:t>Food Expenditure Share (FES)</a:t>
            </a:r>
            <a:r>
              <a:rPr lang="en-US" dirty="0"/>
              <a:t> of the targeted population.</a:t>
            </a:r>
          </a:p>
          <a:p>
            <a:pPr lvl="1">
              <a:buFont typeface="Arial" panose="020B0604020202020204" pitchFamily="34" charset="0"/>
              <a:buChar char="•"/>
            </a:pPr>
            <a:r>
              <a:rPr lang="en-US" dirty="0"/>
              <a:t>Assess households' economic vulnerability and their capacity to access food.</a:t>
            </a:r>
          </a:p>
          <a:p>
            <a:pPr lvl="1">
              <a:buFont typeface="Arial" panose="020B0604020202020204" pitchFamily="34" charset="0"/>
              <a:buChar char="•"/>
            </a:pPr>
            <a:r>
              <a:rPr lang="en-US" dirty="0"/>
              <a:t>Understand households' ability to cope with recent shocks and their potential to withstand future shocks.</a:t>
            </a:r>
          </a:p>
          <a:p>
            <a:pPr lvl="1">
              <a:buFont typeface="Arial" panose="020B0604020202020204" pitchFamily="34" charset="0"/>
              <a:buChar char="•"/>
            </a:pPr>
            <a:endParaRPr lang="en-US" dirty="0"/>
          </a:p>
          <a:p>
            <a:r>
              <a:rPr lang="en-US" b="1" dirty="0"/>
              <a:t>Importance of the Data:</a:t>
            </a:r>
            <a:endParaRPr lang="en-US" dirty="0"/>
          </a:p>
          <a:p>
            <a:pPr lvl="1">
              <a:buFont typeface="Arial" panose="020B0604020202020204" pitchFamily="34" charset="0"/>
              <a:buChar char="•"/>
            </a:pPr>
            <a:r>
              <a:rPr lang="en-US" dirty="0"/>
              <a:t>Emphasize the critical importance of accurate data collection.</a:t>
            </a:r>
          </a:p>
          <a:p>
            <a:pPr lvl="1">
              <a:buFont typeface="Arial" panose="020B0604020202020204" pitchFamily="34" charset="0"/>
              <a:buChar char="•"/>
            </a:pPr>
            <a:r>
              <a:rPr lang="en-US" dirty="0"/>
              <a:t>Highlight how the data will be used to improve food security interventions and policies.</a:t>
            </a:r>
          </a:p>
          <a:p>
            <a:pPr lvl="1">
              <a:buFont typeface="Arial" panose="020B0604020202020204" pitchFamily="34" charset="0"/>
              <a:buChar char="•"/>
            </a:pPr>
            <a:r>
              <a:rPr lang="en-US" dirty="0"/>
              <a:t>Ensure enumerators understand the impact of their work on the well-being of the population they are surveying.</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FES: training instructions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a:solidFill>
                  <a:schemeClr val="tx1"/>
                </a:solidFill>
                <a:latin typeface="HALDEN SOLID" pitchFamily="2" charset="0"/>
              </a:rPr>
              <a:t>Data Quality checks</a:t>
            </a:r>
            <a:endParaRPr lang="en-GB"/>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p:txBody>
          <a:bodyPr/>
          <a:lstStyle/>
          <a:p>
            <a:pPr marL="0" indent="0">
              <a:lnSpc>
                <a:spcPct val="107000"/>
              </a:lnSpc>
              <a:spcAft>
                <a:spcPts val="800"/>
              </a:spcAft>
              <a:buNone/>
            </a:pPr>
            <a:r>
              <a:rPr lang="en-GB" sz="1600" b="1" dirty="0">
                <a:effectLst/>
                <a:latin typeface="Open Sans" panose="020B0606030504020204" pitchFamily="34" charset="0"/>
                <a:ea typeface="Open Sans" panose="020B0606030504020204" pitchFamily="34" charset="0"/>
                <a:cs typeface="Open Sans" panose="020B0606030504020204" pitchFamily="34" charset="0"/>
              </a:rPr>
              <a:t>At minimum, it is recommended to track the following </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By </a:t>
            </a:r>
            <a:r>
              <a:rPr lang="en-GB" sz="1600" u="sng" dirty="0">
                <a:effectLst/>
                <a:latin typeface="Open Sans" panose="020B0606030504020204" pitchFamily="34" charset="0"/>
                <a:ea typeface="Open Sans" panose="020B0606030504020204" pitchFamily="34" charset="0"/>
                <a:cs typeface="Open Sans" panose="020B0606030504020204" pitchFamily="34" charset="0"/>
              </a:rPr>
              <a:t>enumerator</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pPr>
            <a:r>
              <a:rPr lang="en-GB" sz="1400" b="1" dirty="0">
                <a:effectLst/>
                <a:latin typeface="Open Sans" panose="020B0606030504020204" pitchFamily="34" charset="0"/>
                <a:ea typeface="Open Sans" panose="020B0606030504020204" pitchFamily="34" charset="0"/>
                <a:cs typeface="Open Sans" panose="020B0606030504020204" pitchFamily="34" charset="0"/>
              </a:rPr>
              <a:t>Share of interviews with total food or non-food consumption expenditures of 0. </a:t>
            </a:r>
            <a:r>
              <a:rPr lang="en-GB" sz="1400" dirty="0">
                <a:effectLst/>
                <a:latin typeface="Open Sans" panose="020B0606030504020204" pitchFamily="34" charset="0"/>
                <a:ea typeface="Open Sans" panose="020B0606030504020204" pitchFamily="34" charset="0"/>
                <a:cs typeface="Open Sans" panose="020B0606030504020204" pitchFamily="34" charset="0"/>
              </a:rPr>
              <a:t>Observing a household with 0 food or NF consumption expenditures is very unlikely. Hence enumerators with consistent shares of these observations might be skipping the module.</a:t>
            </a:r>
          </a:p>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Average/Median per capita food and non-food consumption expenditures</a:t>
            </a:r>
            <a:r>
              <a:rPr lang="en-GB" sz="1400" dirty="0">
                <a:effectLst/>
                <a:latin typeface="Open Sans" panose="020B0606030504020204" pitchFamily="34" charset="0"/>
                <a:ea typeface="Open Sans" panose="020B0606030504020204" pitchFamily="34" charset="0"/>
                <a:cs typeface="Open Sans" panose="020B0606030504020204" pitchFamily="34" charset="0"/>
              </a:rPr>
              <a:t>.    Enumerators reporting much higher/lower values than the rest might be not implementing the module correctly, and should be addressed and retrained. If possible, it is also recommended to monitor the per capita average/median value of each single variable in the module and possibly other intermediate aggregates (e.g. total value of food from own production)</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General</a:t>
            </a:r>
          </a:p>
          <a:p>
            <a:pPr>
              <a:lnSpc>
                <a:spcPct val="107000"/>
              </a:lnSpc>
              <a:spcAft>
                <a:spcPts val="800"/>
              </a:spcAft>
            </a:pPr>
            <a:r>
              <a:rPr lang="en-GB" sz="1400" b="1" dirty="0">
                <a:latin typeface="Open Sans" panose="020B0606030504020204" pitchFamily="34" charset="0"/>
                <a:ea typeface="Open Sans" panose="020B0606030504020204" pitchFamily="34" charset="0"/>
                <a:cs typeface="Open Sans" panose="020B0606030504020204" pitchFamily="34" charset="0"/>
              </a:rPr>
              <a:t>Occurrence of values that do not make economic sense. </a:t>
            </a:r>
            <a:r>
              <a:rPr lang="en-GB" sz="1400" dirty="0">
                <a:latin typeface="Open Sans" panose="020B0606030504020204" pitchFamily="34" charset="0"/>
                <a:ea typeface="Open Sans" panose="020B0606030504020204" pitchFamily="34" charset="0"/>
                <a:cs typeface="Open Sans" panose="020B0606030504020204" pitchFamily="34" charset="0"/>
              </a:rPr>
              <a:t>If spotted, investigate the extent to which these values occur, and the potential reasons (e.g., misunderstanding with currencies or anomalies with a specific enumerator). </a:t>
            </a:r>
          </a:p>
          <a:p>
            <a:pPr marL="0" indent="0">
              <a:lnSpc>
                <a:spcPct val="107000"/>
              </a:lnSpc>
              <a:spcAft>
                <a:spcPts val="800"/>
              </a:spcAft>
              <a:buNone/>
            </a:pP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06110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HALDEN SOLID" pitchFamily="2" charset="0"/>
              </a:rPr>
              <a:t>DATA CLEANING</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816869"/>
            <a:ext cx="10746974" cy="4203125"/>
          </a:xfrm>
        </p:spPr>
        <p:txBody>
          <a:bodyPr/>
          <a:lstStyle/>
          <a:p>
            <a:pPr marL="0" indent="0">
              <a:buNone/>
            </a:pPr>
            <a:r>
              <a:rPr lang="en-GB" sz="1600" b="1" dirty="0"/>
              <a:t>It is recommended cleaning the data through these stages:</a:t>
            </a:r>
          </a:p>
          <a:p>
            <a:r>
              <a:rPr lang="en-GB" sz="1400" b="1" dirty="0"/>
              <a:t>Preliminary check regarding the usability of the expenditure data: </a:t>
            </a:r>
            <a:r>
              <a:rPr lang="en-GB" sz="1400" dirty="0"/>
              <a:t>checking the share of observations presenting either zero food or non-food total expenditures. If the share of these problematic observations is very high (e.g., higher than 15 percent), it might be needed to identify an appropriate solution to use the expenditure data.</a:t>
            </a:r>
            <a:endParaRPr lang="en-GB" sz="1400" b="1" dirty="0"/>
          </a:p>
          <a:p>
            <a:r>
              <a:rPr lang="en-GB" sz="1400" b="1" dirty="0">
                <a:effectLst/>
                <a:latin typeface="Open Sans" panose="020B0606030504020204" pitchFamily="34" charset="0"/>
                <a:ea typeface="Open Sans" panose="020B0606030504020204" pitchFamily="34" charset="0"/>
                <a:cs typeface="Open Sans" panose="020B0606030504020204" pitchFamily="34" charset="0"/>
              </a:rPr>
              <a:t>Cleaning variable by variable: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identifying implausible values for each question of the expenditure module and (potentially) correct it. This stage is in turn divided into two steps:</a:t>
            </a:r>
            <a:endParaRPr lang="en-GB" sz="1400" b="1" dirty="0">
              <a:effectLst/>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Manual cleaning: </a:t>
            </a:r>
            <a:r>
              <a:rPr lang="en-GB" sz="1400" dirty="0">
                <a:latin typeface="Open Sans" panose="020B0606030504020204" pitchFamily="34" charset="0"/>
                <a:ea typeface="Open Sans" panose="020B0606030504020204" pitchFamily="34" charset="0"/>
                <a:cs typeface="Open Sans" panose="020B0606030504020204" pitchFamily="34" charset="0"/>
              </a:rPr>
              <a:t>through visualizations and tables, identify implausibly low or high values and judge whether an obvious mistake occurred. If so, and if the “true value” of these data points can be logically deducted, correct the values using a syntax file.</a:t>
            </a: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Statistical/Automatic cleaning: </a:t>
            </a:r>
            <a:r>
              <a:rPr lang="en-GB" sz="1400" dirty="0">
                <a:effectLst/>
                <a:latin typeface="Open Sans" panose="020B0606030504020204" pitchFamily="34" charset="0"/>
                <a:ea typeface="Open Sans" panose="020B0606030504020204" pitchFamily="34" charset="0"/>
                <a:cs typeface="Open Sans" panose="020B0606030504020204" pitchFamily="34" charset="0"/>
              </a:rPr>
              <a:t>identify any remaining anomalously low/high values (expressed in per capita terms) based on statistical rules and automatically replace them.</a:t>
            </a:r>
            <a:endParaRPr lang="en-GB" sz="1400" dirty="0">
              <a:effectLst/>
              <a:latin typeface="Open Sans" panose="020B0606030504020204" pitchFamily="34" charset="0"/>
              <a:ea typeface="SimSun" panose="02010600030101010101" pitchFamily="2" charset="-122"/>
              <a:cs typeface="Arial" panose="020B0604020202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Cleaning aggregates: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addressing cases where the whole expenditure module appear to be invalid. Cleaning is performed on two aggregates: 1) total food and 2) total non-food consumption expenditures, to identify and correct implausibly low/high values. A</a:t>
            </a:r>
            <a:r>
              <a:rPr lang="en-GB" sz="1400" dirty="0">
                <a:effectLst/>
                <a:latin typeface="Open Sans" panose="020B0606030504020204" pitchFamily="34" charset="0"/>
                <a:ea typeface="Open Sans" panose="020B0606030504020204" pitchFamily="34" charset="0"/>
                <a:cs typeface="Open Sans" panose="020B0606030504020204" pitchFamily="34" charset="0"/>
              </a:rPr>
              <a:t>nomalously low/high values (expressed in per capita terms) are identified based on statistical rules and automatically replaced. If the value of an aggregate is replaced for an observation, all the expenditures variables for that observations should be reconciled to march the new value of the aggregate.</a:t>
            </a:r>
            <a:endParaRPr lang="en-GB" sz="1600" dirty="0">
              <a:effectLst/>
              <a:latin typeface="Open Sans" panose="020B060603050402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58450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HALDEN SOLID" pitchFamily="2" charset="0"/>
              </a:rPr>
              <a:t>Find more in the </a:t>
            </a:r>
            <a:r>
              <a:rPr lang="en-GB" sz="3200" b="0" kern="1400" spc="230" dirty="0" err="1">
                <a:solidFill>
                  <a:schemeClr val="tx1"/>
                </a:solidFill>
                <a:latin typeface="HALDEN SOLID" pitchFamily="2" charset="0"/>
              </a:rPr>
              <a:t>wfp</a:t>
            </a:r>
            <a:r>
              <a:rPr lang="en-GB" sz="3200" b="0" kern="1400" spc="230" dirty="0">
                <a:solidFill>
                  <a:schemeClr val="tx1"/>
                </a:solidFill>
                <a:latin typeface="HALDEN SOLID" pitchFamily="2" charset="0"/>
              </a:rPr>
              <a:t> Data Quality guidance</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919941"/>
            <a:ext cx="4120233" cy="4100053"/>
          </a:xfrm>
        </p:spPr>
        <p:txBody>
          <a:bodyPr vert="horz" lIns="91440" tIns="45720" rIns="91440" bIns="45720" rtlCol="0" anchor="t">
            <a:noAutofit/>
          </a:bodyPr>
          <a:lstStyle/>
          <a:p>
            <a:pPr marL="0" indent="0">
              <a:buNone/>
            </a:pPr>
            <a:r>
              <a:rPr lang="en-GB" dirty="0">
                <a:latin typeface="Open Sans"/>
                <a:ea typeface="Open Sans"/>
                <a:cs typeface="Open Sans"/>
              </a:rPr>
              <a:t>For details and resources on data quality checks and cleaning related to the consumption expenditure module, refer to the </a:t>
            </a:r>
            <a:r>
              <a:rPr lang="en-GB" b="1" dirty="0">
                <a:latin typeface="Open Sans"/>
                <a:ea typeface="Open Sans"/>
                <a:cs typeface="Open Sans"/>
                <a:hlinkClick r:id="rId2">
                  <a:extLst>
                    <a:ext uri="{A12FA001-AC4F-418D-AE19-62706E023703}">
                      <ahyp:hlinkClr xmlns:ahyp="http://schemas.microsoft.com/office/drawing/2018/hyperlinkcolor" val="tx"/>
                    </a:ext>
                  </a:extLst>
                </a:hlinkClick>
              </a:rPr>
              <a:t>Data Quality Guidance note</a:t>
            </a:r>
            <a:endParaRPr lang="en-GB" b="1" dirty="0">
              <a:hlinkClick r:id="rId2">
                <a:extLst>
                  <a:ext uri="{A12FA001-AC4F-418D-AE19-62706E023703}">
                    <ahyp:hlinkClr xmlns:ahyp="http://schemas.microsoft.com/office/drawing/2018/hyperlinkcolor" val="tx"/>
                  </a:ext>
                </a:extLst>
              </a:hlinkClick>
            </a:endParaRPr>
          </a:p>
          <a:p>
            <a:pPr marL="0" indent="0">
              <a:buNone/>
            </a:pPr>
            <a:endParaRPr lang="en-GB" b="1" dirty="0"/>
          </a:p>
          <a:p>
            <a:pPr marL="0" indent="0">
              <a:buNone/>
            </a:pPr>
            <a:endParaRPr lang="en-GB" b="1" dirty="0"/>
          </a:p>
        </p:txBody>
      </p:sp>
      <p:pic>
        <p:nvPicPr>
          <p:cNvPr id="5" name="Picture 4">
            <a:extLst>
              <a:ext uri="{FF2B5EF4-FFF2-40B4-BE49-F238E27FC236}">
                <a16:creationId xmlns:a16="http://schemas.microsoft.com/office/drawing/2014/main" id="{71F4FA55-D00D-38CE-51F3-C5042BE901C8}"/>
              </a:ext>
            </a:extLst>
          </p:cNvPr>
          <p:cNvPicPr>
            <a:picLocks noChangeAspect="1"/>
          </p:cNvPicPr>
          <p:nvPr/>
        </p:nvPicPr>
        <p:blipFill rotWithShape="1">
          <a:blip r:embed="rId3"/>
          <a:srcRect l="7758" r="5033" b="1654"/>
          <a:stretch/>
        </p:blipFill>
        <p:spPr>
          <a:xfrm>
            <a:off x="5551716" y="1816870"/>
            <a:ext cx="4561114" cy="4779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6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COMPUTATION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948657510"/>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HALDEN SOLID" pitchFamily="2" charset="0"/>
              </a:rPr>
              <a:t>FES MODULE: Calculating Monthly food expenditures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1086943" y="2605741"/>
            <a:ext cx="10542124" cy="4100053"/>
          </a:xfrm>
        </p:spPr>
        <p:txBody>
          <a:bodyPr/>
          <a:lstStyle/>
          <a:p>
            <a:pPr marR="0" lvl="0">
              <a:lnSpc>
                <a:spcPct val="115000"/>
              </a:lnSpc>
              <a:spcBef>
                <a:spcPts val="0"/>
              </a:spcBef>
              <a:spcAft>
                <a:spcPts val="1000"/>
              </a:spcAft>
              <a:buSzPts val="1000"/>
              <a:buFont typeface="Wingdings" panose="05000000000000000000" pitchFamily="2" charset="2"/>
              <a:buChar char="v"/>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Determine the household's monthly food expenditures by </a:t>
            </a:r>
            <a:r>
              <a:rPr lang="en-US" sz="18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monetary value of food expenditures made via cash or credit.</a:t>
            </a:r>
          </a:p>
          <a:p>
            <a:pPr marL="800100" lvl="1" indent="-342900">
              <a:lnSpc>
                <a:spcPct val="107000"/>
              </a:lnSpc>
              <a:spcBef>
                <a:spcPts val="0"/>
              </a:spcBef>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value of consumed food items obtained from household own production.</a:t>
            </a:r>
          </a:p>
          <a:p>
            <a:pPr marL="800100" lvl="1" indent="-342900">
              <a:lnSpc>
                <a:spcPct val="107000"/>
              </a:lnSpc>
              <a:spcBef>
                <a:spcPts val="0"/>
              </a:spcBef>
              <a:spcAft>
                <a:spcPts val="800"/>
              </a:spcAft>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value of consumed food items obtained through in-kind assistance and gifts.</a:t>
            </a:r>
          </a:p>
          <a:p>
            <a:pPr marR="0" lvl="0">
              <a:lnSpc>
                <a:spcPct val="115000"/>
              </a:lnSpc>
              <a:spcBef>
                <a:spcPts val="0"/>
              </a:spcBef>
              <a:spcAft>
                <a:spcPts val="1000"/>
              </a:spcAft>
              <a:buSzPts val="1000"/>
              <a:buFont typeface="Wingdings" panose="05000000000000000000" pitchFamily="2" charset="2"/>
              <a:buChar char="v"/>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If food expenditures were collected using the standard seven-day recall period, adjust by dividing by seven and multiplying by 30 to report in </a:t>
            </a:r>
            <a:r>
              <a:rPr lang="en-US" sz="1800" b="1" dirty="0">
                <a:effectLst/>
                <a:latin typeface="Open Sans" panose="020B0606030504020204" pitchFamily="34" charset="0"/>
                <a:ea typeface="MS Mincho" panose="02020609040205080304" pitchFamily="49" charset="-128"/>
                <a:cs typeface="Arial" panose="020B0604020202020204" pitchFamily="34" charset="0"/>
              </a:rPr>
              <a:t>monthly terms.</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Variable Name: </a:t>
            </a:r>
            <a:r>
              <a:rPr lang="en-US" sz="1800" b="1" dirty="0">
                <a:latin typeface="Open Sans" panose="020B0606030504020204" pitchFamily="34" charset="0"/>
                <a:ea typeface="MS Mincho" panose="02020609040205080304" pitchFamily="49" charset="-128"/>
                <a:cs typeface="Arial" panose="020B0604020202020204" pitchFamily="34" charset="0"/>
              </a:rPr>
              <a:t>HHExpF_1M</a:t>
            </a:r>
          </a:p>
        </p:txBody>
      </p:sp>
      <p:sp>
        <p:nvSpPr>
          <p:cNvPr id="5" name="Division Sign 4">
            <a:extLst>
              <a:ext uri="{FF2B5EF4-FFF2-40B4-BE49-F238E27FC236}">
                <a16:creationId xmlns:a16="http://schemas.microsoft.com/office/drawing/2014/main" id="{8210EDE2-2098-DEA4-EE82-A6771A9E187F}"/>
              </a:ext>
            </a:extLst>
          </p:cNvPr>
          <p:cNvSpPr/>
          <p:nvPr/>
        </p:nvSpPr>
        <p:spPr>
          <a:xfrm>
            <a:off x="4288172" y="4981076"/>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4126E756-5818-B860-53CA-B9E07A07BAA4}"/>
              </a:ext>
            </a:extLst>
          </p:cNvPr>
          <p:cNvSpPr/>
          <p:nvPr/>
        </p:nvSpPr>
        <p:spPr>
          <a:xfrm>
            <a:off x="5719742" y="4922555"/>
            <a:ext cx="986590" cy="800099"/>
          </a:xfrm>
          <a:prstGeom prst="mathMultiply">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0A89B446-43C2-9979-A283-1F7CFEDB1334}"/>
              </a:ext>
            </a:extLst>
          </p:cNvPr>
          <p:cNvSpPr/>
          <p:nvPr/>
        </p:nvSpPr>
        <p:spPr>
          <a:xfrm>
            <a:off x="7385240" y="5072817"/>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859599A-BD57-1BB8-EF88-83916D738CB5}"/>
              </a:ext>
            </a:extLst>
          </p:cNvPr>
          <p:cNvSpPr txBox="1"/>
          <p:nvPr/>
        </p:nvSpPr>
        <p:spPr>
          <a:xfrm>
            <a:off x="2160427" y="4862311"/>
            <a:ext cx="1968667" cy="923330"/>
          </a:xfrm>
          <a:prstGeom prst="rect">
            <a:avLst/>
          </a:prstGeom>
          <a:noFill/>
          <a:ln w="57150">
            <a:solidFill>
              <a:schemeClr val="accent2"/>
            </a:solidFill>
          </a:ln>
        </p:spPr>
        <p:txBody>
          <a:bodyPr wrap="square" rtlCol="0">
            <a:spAutoFit/>
          </a:bodyPr>
          <a:lstStyle/>
          <a:p>
            <a:pPr algn="ctr"/>
            <a:r>
              <a:rPr lang="en-US" dirty="0"/>
              <a:t>Total Food Expenditures in the last 7 days</a:t>
            </a:r>
          </a:p>
        </p:txBody>
      </p:sp>
      <p:sp>
        <p:nvSpPr>
          <p:cNvPr id="10" name="TextBox 9">
            <a:extLst>
              <a:ext uri="{FF2B5EF4-FFF2-40B4-BE49-F238E27FC236}">
                <a16:creationId xmlns:a16="http://schemas.microsoft.com/office/drawing/2014/main" id="{170617EB-B960-E6E3-F8F9-F2D520599DC1}"/>
              </a:ext>
            </a:extLst>
          </p:cNvPr>
          <p:cNvSpPr txBox="1"/>
          <p:nvPr/>
        </p:nvSpPr>
        <p:spPr>
          <a:xfrm>
            <a:off x="5055598" y="5091182"/>
            <a:ext cx="661738" cy="461665"/>
          </a:xfrm>
          <a:prstGeom prst="rect">
            <a:avLst/>
          </a:prstGeom>
          <a:noFill/>
          <a:ln w="57150">
            <a:solidFill>
              <a:schemeClr val="accent2"/>
            </a:solidFill>
          </a:ln>
        </p:spPr>
        <p:txBody>
          <a:bodyPr wrap="square" rtlCol="0">
            <a:spAutoFit/>
          </a:bodyPr>
          <a:lstStyle/>
          <a:p>
            <a:pPr algn="ctr"/>
            <a:r>
              <a:rPr lang="en-US" sz="2400" dirty="0"/>
              <a:t>7</a:t>
            </a:r>
          </a:p>
        </p:txBody>
      </p:sp>
      <p:sp>
        <p:nvSpPr>
          <p:cNvPr id="11" name="TextBox 10">
            <a:extLst>
              <a:ext uri="{FF2B5EF4-FFF2-40B4-BE49-F238E27FC236}">
                <a16:creationId xmlns:a16="http://schemas.microsoft.com/office/drawing/2014/main" id="{8CECC9F4-7CDB-3173-27B0-C614C4FE7241}"/>
              </a:ext>
            </a:extLst>
          </p:cNvPr>
          <p:cNvSpPr txBox="1"/>
          <p:nvPr/>
        </p:nvSpPr>
        <p:spPr>
          <a:xfrm>
            <a:off x="6684406" y="5091182"/>
            <a:ext cx="661738" cy="461665"/>
          </a:xfrm>
          <a:prstGeom prst="rect">
            <a:avLst/>
          </a:prstGeom>
          <a:noFill/>
          <a:ln w="57150">
            <a:solidFill>
              <a:schemeClr val="accent2"/>
            </a:solidFill>
          </a:ln>
        </p:spPr>
        <p:txBody>
          <a:bodyPr wrap="square" rtlCol="0">
            <a:spAutoFit/>
          </a:bodyPr>
          <a:lstStyle/>
          <a:p>
            <a:pPr algn="ctr"/>
            <a:r>
              <a:rPr lang="en-US" sz="2400" dirty="0"/>
              <a:t>30</a:t>
            </a:r>
          </a:p>
        </p:txBody>
      </p:sp>
      <p:sp>
        <p:nvSpPr>
          <p:cNvPr id="12" name="TextBox 11">
            <a:extLst>
              <a:ext uri="{FF2B5EF4-FFF2-40B4-BE49-F238E27FC236}">
                <a16:creationId xmlns:a16="http://schemas.microsoft.com/office/drawing/2014/main" id="{7AE46FF9-F543-A4FD-ACD3-3569474AFBF6}"/>
              </a:ext>
            </a:extLst>
          </p:cNvPr>
          <p:cNvSpPr txBox="1"/>
          <p:nvPr/>
        </p:nvSpPr>
        <p:spPr>
          <a:xfrm>
            <a:off x="8159271" y="5095695"/>
            <a:ext cx="1968667" cy="461665"/>
          </a:xfrm>
          <a:prstGeom prst="rect">
            <a:avLst/>
          </a:prstGeom>
          <a:noFill/>
          <a:ln w="57150">
            <a:solidFill>
              <a:schemeClr val="accent2"/>
            </a:solidFill>
          </a:ln>
        </p:spPr>
        <p:txBody>
          <a:bodyPr wrap="square" rtlCol="0">
            <a:spAutoFit/>
          </a:bodyPr>
          <a:lstStyle/>
          <a:p>
            <a:pPr algn="ctr"/>
            <a:r>
              <a:rPr lang="en-US" sz="2400" b="1" dirty="0">
                <a:latin typeface="Open Sans" panose="020B0606030504020204" pitchFamily="34" charset="0"/>
                <a:ea typeface="MS Mincho" panose="02020609040205080304" pitchFamily="49" charset="-128"/>
                <a:cs typeface="Arial" panose="020B0604020202020204" pitchFamily="34" charset="0"/>
              </a:rPr>
              <a:t>HHExpF_1M</a:t>
            </a:r>
            <a:endParaRPr lang="en-US" sz="2400" dirty="0"/>
          </a:p>
        </p:txBody>
      </p:sp>
    </p:spTree>
    <p:extLst>
      <p:ext uri="{BB962C8B-B14F-4D97-AF65-F5344CB8AC3E}">
        <p14:creationId xmlns:p14="http://schemas.microsoft.com/office/powerpoint/2010/main" val="33125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967312518"/>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56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r>
              <a:rPr lang="en-US" sz="3600" b="0" noProof="0" dirty="0">
                <a:latin typeface="HALDEN SOLID" pitchFamily="2" charset="0"/>
              </a:rPr>
              <a:t>Aggregating consumption expenditures</a:t>
            </a:r>
            <a:r>
              <a:rPr lang="en-GB" sz="3600" b="0" noProof="0" dirty="0">
                <a:latin typeface="HALDEN SOLID" pitchFamily="2" charset="0"/>
              </a:rPr>
              <a:t>:</a:t>
            </a:r>
            <a:r>
              <a:rPr lang="en-GB" sz="3600" b="0" dirty="0">
                <a:latin typeface="HALDEN SOLID" pitchFamily="2" charset="0"/>
              </a:rPr>
              <a:t> Items of consumption </a:t>
            </a: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286232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In the computation of the monthly expenditures, we should include only items that</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Represent actual household consumption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E.g.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business/livelihood inputs!</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Reflect regular/recurrent consumption 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expenses for celebrations or large assets!</a:t>
            </a:r>
          </a:p>
          <a:p>
            <a:pPr marL="285750" indent="-285750">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 careful with rent:</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Expenditures on rent to be included in economic capacity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if included in the MEB</a:t>
            </a:r>
          </a:p>
        </p:txBody>
      </p:sp>
      <p:sp>
        <p:nvSpPr>
          <p:cNvPr id="4" name="TextBox 3">
            <a:extLst>
              <a:ext uri="{FF2B5EF4-FFF2-40B4-BE49-F238E27FC236}">
                <a16:creationId xmlns:a16="http://schemas.microsoft.com/office/drawing/2014/main" id="{DFEC1A9C-A1D8-43B2-292A-206B1A5E85E5}"/>
              </a:ext>
            </a:extLst>
          </p:cNvPr>
          <p:cNvSpPr txBox="1"/>
          <p:nvPr/>
        </p:nvSpPr>
        <p:spPr>
          <a:xfrm>
            <a:off x="2045369" y="5872506"/>
            <a:ext cx="6027249" cy="338554"/>
          </a:xfrm>
          <a:prstGeom prst="rect">
            <a:avLst/>
          </a:prstGeom>
          <a:noFill/>
        </p:spPr>
        <p:txBody>
          <a:bodyPr wrap="square">
            <a:spAutoFit/>
          </a:bodyPr>
          <a:lstStyle/>
          <a:p>
            <a:pPr marL="0" indent="0">
              <a:buNone/>
            </a:pPr>
            <a:r>
              <a:rPr lang="en-GB" sz="1600" dirty="0">
                <a:latin typeface="Open Sans" panose="020B0606030504020204" pitchFamily="34" charset="0"/>
                <a:ea typeface="Open Sans" panose="020B0606030504020204" pitchFamily="34" charset="0"/>
                <a:cs typeface="Open Sans" panose="020B0606030504020204" pitchFamily="34" charset="0"/>
              </a:rPr>
              <a:t>If in doubt on how to aggregate consumption expenditures</a:t>
            </a: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a:off x="7745762" y="604178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9335622" y="5836410"/>
            <a:ext cx="25050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FES</a:t>
            </a:r>
            <a:r>
              <a:rPr kumimoji="0" lang="en-GB" sz="1800" b="0" i="0" u="none" strike="noStrike" kern="1200" cap="none" spc="0" normalizeH="0" baseline="0" noProof="0" dirty="0">
                <a:ln>
                  <a:noFill/>
                </a:ln>
                <a:solidFill>
                  <a:schemeClr val="tx1">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guidance note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998712" y="441180"/>
            <a:ext cx="10542124" cy="1152000"/>
          </a:xfrm>
        </p:spPr>
        <p:txBody>
          <a:bodyPr/>
          <a:lstStyle/>
          <a:p>
            <a:r>
              <a:rPr lang="en-GB" sz="3200" b="0" kern="1400" spc="230" dirty="0">
                <a:solidFill>
                  <a:schemeClr val="tx1"/>
                </a:solidFill>
                <a:latin typeface="HALDEN SOLID" pitchFamily="2" charset="0"/>
              </a:rPr>
              <a:t>FES MODULE: </a:t>
            </a:r>
            <a:r>
              <a:rPr lang="en-US" sz="3200" b="0" kern="1400" spc="230" dirty="0">
                <a:solidFill>
                  <a:schemeClr val="tx1"/>
                </a:solidFill>
                <a:latin typeface="HALDEN SOLID" pitchFamily="2" charset="0"/>
              </a:rPr>
              <a:t>Calculating Monthly Non-Food Expenditures</a:t>
            </a:r>
            <a:br>
              <a:rPr lang="en-US" sz="3200" b="0" kern="1400" spc="230" dirty="0">
                <a:solidFill>
                  <a:schemeClr val="tx1"/>
                </a:solidFill>
                <a:latin typeface="HALDEN SOLID" pitchFamily="2"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7664025" cy="1552723"/>
          </a:xfrm>
        </p:spPr>
        <p:txBody>
          <a:bodyPr/>
          <a:lstStyle/>
          <a:p>
            <a:pPr marL="0" indent="0">
              <a:lnSpc>
                <a:spcPct val="115000"/>
              </a:lnSpc>
              <a:spcBef>
                <a:spcPts val="0"/>
              </a:spcBef>
              <a:spcAft>
                <a:spcPts val="1000"/>
              </a:spcAft>
              <a:buSzPts val="1000"/>
              <a:buNone/>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Determine the household's monthly non-food expenditures by </a:t>
            </a:r>
            <a:r>
              <a:rPr lang="en-US" sz="14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The aggregation of the value of non-food expenditures made in cash or credit and through in-kind assistance and gifts within the previous 30 days.</a:t>
            </a:r>
          </a:p>
          <a:p>
            <a:pPr marR="0" lvl="0">
              <a:lnSpc>
                <a:spcPct val="115000"/>
              </a:lnSpc>
              <a:spcBef>
                <a:spcPts val="0"/>
              </a:spcBef>
              <a:spcAft>
                <a:spcPts val="1000"/>
              </a:spcAft>
              <a:buSzPts val="1000"/>
              <a:buFont typeface="+mj-lt"/>
              <a:buAutoNum type="arabicPeriod"/>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The aggregation of the value of non-food expenditures made in cash or credit and through in-kind assistance and gifts within the previous 6 months, divided by 6.</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Variable Name: </a:t>
            </a:r>
            <a:r>
              <a:rPr lang="en-US" sz="1800" b="1" dirty="0">
                <a:latin typeface="Open Sans" panose="020B0606030504020204" pitchFamily="34" charset="0"/>
                <a:ea typeface="MS Mincho" panose="02020609040205080304" pitchFamily="49" charset="-128"/>
                <a:cs typeface="Arial" panose="020B0604020202020204" pitchFamily="34" charset="0"/>
              </a:rPr>
              <a:t>HHEXPNF_1M</a:t>
            </a:r>
          </a:p>
        </p:txBody>
      </p:sp>
      <p:sp>
        <p:nvSpPr>
          <p:cNvPr id="4" name="TextBox 3">
            <a:extLst>
              <a:ext uri="{FF2B5EF4-FFF2-40B4-BE49-F238E27FC236}">
                <a16:creationId xmlns:a16="http://schemas.microsoft.com/office/drawing/2014/main" id="{3B98A209-136F-76A5-57B1-9567A5008483}"/>
              </a:ext>
            </a:extLst>
          </p:cNvPr>
          <p:cNvSpPr txBox="1"/>
          <p:nvPr/>
        </p:nvSpPr>
        <p:spPr>
          <a:xfrm>
            <a:off x="998712" y="4574038"/>
            <a:ext cx="1968667" cy="923330"/>
          </a:xfrm>
          <a:prstGeom prst="rect">
            <a:avLst/>
          </a:prstGeom>
          <a:noFill/>
          <a:ln w="57150">
            <a:solidFill>
              <a:schemeClr val="accent2"/>
            </a:solidFill>
          </a:ln>
        </p:spPr>
        <p:txBody>
          <a:bodyPr wrap="square" rtlCol="0">
            <a:spAutoFit/>
          </a:bodyPr>
          <a:lstStyle/>
          <a:p>
            <a:pPr algn="ctr"/>
            <a:r>
              <a:rPr lang="en-US" dirty="0"/>
              <a:t>Total Non-Food Expenditures in the last 30 days</a:t>
            </a:r>
          </a:p>
        </p:txBody>
      </p:sp>
      <p:sp>
        <p:nvSpPr>
          <p:cNvPr id="8" name="TextBox 7">
            <a:extLst>
              <a:ext uri="{FF2B5EF4-FFF2-40B4-BE49-F238E27FC236}">
                <a16:creationId xmlns:a16="http://schemas.microsoft.com/office/drawing/2014/main" id="{B29BF765-EA17-DDB5-2301-D89D0A7A6E80}"/>
              </a:ext>
            </a:extLst>
          </p:cNvPr>
          <p:cNvSpPr txBox="1"/>
          <p:nvPr/>
        </p:nvSpPr>
        <p:spPr>
          <a:xfrm>
            <a:off x="3704715" y="4712536"/>
            <a:ext cx="3094618" cy="646331"/>
          </a:xfrm>
          <a:prstGeom prst="rect">
            <a:avLst/>
          </a:prstGeom>
          <a:noFill/>
          <a:ln w="57150">
            <a:solidFill>
              <a:schemeClr val="accent2"/>
            </a:solidFill>
          </a:ln>
        </p:spPr>
        <p:txBody>
          <a:bodyPr wrap="square" rtlCol="0">
            <a:spAutoFit/>
          </a:bodyPr>
          <a:lstStyle/>
          <a:p>
            <a:pPr algn="ctr"/>
            <a:r>
              <a:rPr lang="en-US" dirty="0"/>
              <a:t>Total Non-Food Expenditures in the last 6 months</a:t>
            </a:r>
            <a:endParaRPr lang="en-US" b="1" dirty="0"/>
          </a:p>
        </p:txBody>
      </p:sp>
      <p:sp>
        <p:nvSpPr>
          <p:cNvPr id="13" name="Plus Sign 12">
            <a:extLst>
              <a:ext uri="{FF2B5EF4-FFF2-40B4-BE49-F238E27FC236}">
                <a16:creationId xmlns:a16="http://schemas.microsoft.com/office/drawing/2014/main" id="{985D7184-1CD1-F898-E1DC-C4CA9DE9891D}"/>
              </a:ext>
            </a:extLst>
          </p:cNvPr>
          <p:cNvSpPr/>
          <p:nvPr/>
        </p:nvSpPr>
        <p:spPr>
          <a:xfrm>
            <a:off x="3058045" y="4752653"/>
            <a:ext cx="556004" cy="566099"/>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8319837" y="4756474"/>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9079512" y="4774091"/>
            <a:ext cx="2651277" cy="523220"/>
          </a:xfrm>
          <a:prstGeom prst="rect">
            <a:avLst/>
          </a:prstGeom>
          <a:noFill/>
          <a:ln w="57150">
            <a:solidFill>
              <a:schemeClr val="accent2"/>
            </a:solidFill>
          </a:ln>
        </p:spPr>
        <p:txBody>
          <a:bodyPr wrap="square" rtlCol="0">
            <a:spAutoFit/>
          </a:bodyPr>
          <a:lstStyle/>
          <a:p>
            <a:pPr algn="ctr"/>
            <a:r>
              <a:rPr lang="en-US" sz="2800" b="1" dirty="0">
                <a:latin typeface="Open Sans" panose="020B0606030504020204" pitchFamily="34" charset="0"/>
                <a:ea typeface="MS Mincho" panose="02020609040205080304" pitchFamily="49" charset="-128"/>
                <a:cs typeface="Arial" panose="020B0604020202020204" pitchFamily="34" charset="0"/>
              </a:rPr>
              <a:t>HHEXPNF_1M</a:t>
            </a:r>
            <a:endParaRPr lang="en-US" sz="2800" dirty="0"/>
          </a:p>
        </p:txBody>
      </p:sp>
      <p:sp>
        <p:nvSpPr>
          <p:cNvPr id="5" name="Division Sign 4">
            <a:extLst>
              <a:ext uri="{FF2B5EF4-FFF2-40B4-BE49-F238E27FC236}">
                <a16:creationId xmlns:a16="http://schemas.microsoft.com/office/drawing/2014/main" id="{4F7C1328-E7DB-2275-B6F1-885EF92B74E0}"/>
              </a:ext>
            </a:extLst>
          </p:cNvPr>
          <p:cNvSpPr/>
          <p:nvPr/>
        </p:nvSpPr>
        <p:spPr>
          <a:xfrm>
            <a:off x="6860910" y="4697091"/>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D4EC4D-8426-0704-4493-70D616BBEBA0}"/>
              </a:ext>
            </a:extLst>
          </p:cNvPr>
          <p:cNvSpPr txBox="1"/>
          <p:nvPr/>
        </p:nvSpPr>
        <p:spPr>
          <a:xfrm>
            <a:off x="7584224" y="4797126"/>
            <a:ext cx="661738" cy="461665"/>
          </a:xfrm>
          <a:prstGeom prst="rect">
            <a:avLst/>
          </a:prstGeom>
          <a:noFill/>
          <a:ln w="57150">
            <a:solidFill>
              <a:schemeClr val="accent2"/>
            </a:solidFill>
          </a:ln>
        </p:spPr>
        <p:txBody>
          <a:bodyPr wrap="square" rtlCol="0">
            <a:spAutoFit/>
          </a:bodyPr>
          <a:lstStyle/>
          <a:p>
            <a:pPr algn="ctr"/>
            <a:r>
              <a:rPr lang="en-US" sz="2400" dirty="0"/>
              <a:t>6</a:t>
            </a:r>
          </a:p>
        </p:txBody>
      </p:sp>
      <p:sp>
        <p:nvSpPr>
          <p:cNvPr id="9" name="Content Placeholder 15">
            <a:extLst>
              <a:ext uri="{FF2B5EF4-FFF2-40B4-BE49-F238E27FC236}">
                <a16:creationId xmlns:a16="http://schemas.microsoft.com/office/drawing/2014/main" id="{37809681-AD34-6B27-7D8A-E24DF0B9D9DF}"/>
              </a:ext>
            </a:extLst>
          </p:cNvPr>
          <p:cNvSpPr txBox="1">
            <a:spLocks/>
          </p:cNvSpPr>
          <p:nvPr/>
        </p:nvSpPr>
        <p:spPr>
          <a:xfrm>
            <a:off x="9005637" y="1056400"/>
            <a:ext cx="2878099" cy="155272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Font typeface="Arial" charset="0"/>
              <a:buNone/>
              <a:tabLst>
                <a:tab pos="457200" algn="l"/>
              </a:tabLst>
            </a:pPr>
            <a:r>
              <a:rPr lang="en-US" sz="1400" b="1" dirty="0">
                <a:solidFill>
                  <a:srgbClr val="FF0000"/>
                </a:solidFill>
                <a:latin typeface="Open Sans" panose="020B0606030504020204" pitchFamily="34" charset="0"/>
                <a:ea typeface="MS Mincho" panose="02020609040205080304" pitchFamily="49" charset="-128"/>
                <a:cs typeface="Arial" panose="020B0604020202020204" pitchFamily="34" charset="0"/>
              </a:rPr>
              <a:t>Important Note: </a:t>
            </a:r>
            <a:r>
              <a:rPr lang="en-US" sz="1400" dirty="0">
                <a:solidFill>
                  <a:srgbClr val="FF0000"/>
                </a:solidFill>
                <a:latin typeface="Open Sans" panose="020B0606030504020204" pitchFamily="34" charset="0"/>
                <a:ea typeface="MS Mincho" panose="02020609040205080304" pitchFamily="49" charset="-128"/>
                <a:cs typeface="Arial" panose="020B0604020202020204" pitchFamily="34" charset="0"/>
              </a:rPr>
              <a:t>Exclude expenses on celebrations, festivals, donations, large one-off household expenses (e.g., a house or a vehicle), as well as expenditures for livelihood inputs (e.g., agricultural inputs, hired labor) from the non-food consumption expenditure aggregate. This ensures alignment with the FES's objective of reflecting regular household consumption capacity.</a:t>
            </a:r>
          </a:p>
        </p:txBody>
      </p:sp>
    </p:spTree>
    <p:extLst>
      <p:ext uri="{BB962C8B-B14F-4D97-AF65-F5344CB8AC3E}">
        <p14:creationId xmlns:p14="http://schemas.microsoft.com/office/powerpoint/2010/main" val="2407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506268830"/>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a:solidFill>
                  <a:schemeClr val="tx1"/>
                </a:solidFill>
                <a:latin typeface="HALDEN SOLID" pitchFamily="2" charset="0"/>
              </a:rPr>
              <a:t>Definition</a:t>
            </a:r>
            <a:endParaRPr lang="en-GB" sz="3600" b="0" kern="1400" spc="230" dirty="0">
              <a:solidFill>
                <a:schemeClr val="tx1"/>
              </a:solidFill>
              <a:latin typeface="HALDEN SOLID" pitchFamily="2" charset="0"/>
            </a:endParaRPr>
          </a:p>
        </p:txBody>
      </p:sp>
      <p:sp>
        <p:nvSpPr>
          <p:cNvPr id="4" name="Content Placeholder 3">
            <a:extLst>
              <a:ext uri="{FF2B5EF4-FFF2-40B4-BE49-F238E27FC236}">
                <a16:creationId xmlns:a16="http://schemas.microsoft.com/office/drawing/2014/main" id="{332A447B-D8B4-401E-7F88-DCA9AA8AA465}"/>
              </a:ext>
            </a:extLst>
          </p:cNvPr>
          <p:cNvSpPr>
            <a:spLocks noGrp="1" noChangeArrowheads="1"/>
          </p:cNvSpPr>
          <p:nvPr>
            <p:ph idx="1"/>
          </p:nvPr>
        </p:nvSpPr>
        <p:spPr bwMode="auto">
          <a:xfrm>
            <a:off x="717181" y="1625194"/>
            <a:ext cx="110520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FES is a household-level indicator that reflects </a:t>
            </a:r>
            <a:r>
              <a:rPr kumimoji="0" lang="en-US" altLang="en-US" sz="22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economic vulnerability </a:t>
            </a: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consequently, </a:t>
            </a:r>
            <a:r>
              <a:rPr kumimoji="0" lang="en-US" altLang="en-US" sz="22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insecurity</a:t>
            </a: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eaLnBrk="0" fontAlgn="base" hangingPunct="0">
              <a:spcBef>
                <a:spcPct val="0"/>
              </a:spcBef>
              <a:spcAft>
                <a:spcPct val="0"/>
              </a:spcAft>
              <a:buClrTx/>
              <a:buFont typeface="Wingdings" panose="05000000000000000000" pitchFamily="2" charset="2"/>
              <a:buChar char="v"/>
            </a:pPr>
            <a:endPar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Measures the proportion of a household's total consumption expenditures that is dedicated to food. </a:t>
            </a:r>
          </a:p>
          <a:p>
            <a:pPr eaLnBrk="0" fontAlgn="base" hangingPunct="0">
              <a:spcBef>
                <a:spcPct val="0"/>
              </a:spcBef>
              <a:spcAft>
                <a:spcPct val="0"/>
              </a:spcAft>
              <a:buClrTx/>
              <a:buFont typeface="Wingdings" panose="05000000000000000000" pitchFamily="2" charset="2"/>
              <a:buChar char="v"/>
            </a:pPr>
            <a:endPar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Captures the household’s ability to maintain food consumption in the face of shocks.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95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HALDEN SOLID" pitchFamily="2" charset="0"/>
              </a:rPr>
              <a:t>FES MODULE: </a:t>
            </a:r>
            <a:r>
              <a:rPr lang="en-US" sz="3200" b="0" kern="1400" spc="230" dirty="0">
                <a:solidFill>
                  <a:schemeClr val="tx1"/>
                </a:solidFill>
                <a:latin typeface="HALDEN SOLID" pitchFamily="2" charset="0"/>
              </a:rPr>
              <a:t>Calculating Household Total Monthly Expenditures</a:t>
            </a:r>
            <a:br>
              <a:rPr lang="en-US" sz="3200" b="0" kern="1400" spc="230" dirty="0">
                <a:solidFill>
                  <a:schemeClr val="tx1"/>
                </a:solidFill>
                <a:latin typeface="HALDEN SOLID" pitchFamily="2"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Determine the household's monthly total expenditure by </a:t>
            </a:r>
            <a:r>
              <a:rPr lang="en-US" sz="18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a:lnSpc>
                <a:spcPct val="115000"/>
              </a:lnSpc>
              <a:spcBef>
                <a:spcPts val="0"/>
              </a:spcBef>
              <a:spcAft>
                <a:spcPts val="1000"/>
              </a:spcAft>
              <a:buSzPts val="1000"/>
              <a:buFont typeface="+mj-lt"/>
              <a:buAutoNum type="arabicPeriod"/>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Monthly food expenditures.</a:t>
            </a:r>
          </a:p>
          <a:p>
            <a:pPr>
              <a:lnSpc>
                <a:spcPct val="115000"/>
              </a:lnSpc>
              <a:spcBef>
                <a:spcPts val="0"/>
              </a:spcBef>
              <a:spcAft>
                <a:spcPts val="1000"/>
              </a:spcAft>
              <a:buSzPts val="1000"/>
              <a:buFont typeface="+mj-lt"/>
              <a:buAutoNum type="arabicPeriod"/>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Monthly non-food expenditures.</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Variable Name: </a:t>
            </a:r>
            <a:r>
              <a:rPr lang="en-US" sz="2000" b="1" dirty="0">
                <a:latin typeface="Open Sans" panose="020B0606030504020204" pitchFamily="34" charset="0"/>
                <a:ea typeface="MS Mincho" panose="02020609040205080304" pitchFamily="49" charset="-128"/>
                <a:cs typeface="Arial" panose="020B0604020202020204" pitchFamily="34" charset="0"/>
              </a:rPr>
              <a:t>HHEXP</a:t>
            </a:r>
            <a:endParaRPr lang="en-US" sz="2200" b="1" dirty="0">
              <a:latin typeface="Open Sans" panose="020B0606030504020204" pitchFamily="34"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3B98A209-136F-76A5-57B1-9567A5008483}"/>
              </a:ext>
            </a:extLst>
          </p:cNvPr>
          <p:cNvSpPr txBox="1"/>
          <p:nvPr/>
        </p:nvSpPr>
        <p:spPr>
          <a:xfrm>
            <a:off x="2635007" y="4519670"/>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(Food)</a:t>
            </a:r>
            <a:endParaRPr lang="en-US" sz="1800" dirty="0"/>
          </a:p>
        </p:txBody>
      </p:sp>
      <p:sp>
        <p:nvSpPr>
          <p:cNvPr id="13" name="Plus Sign 12">
            <a:extLst>
              <a:ext uri="{FF2B5EF4-FFF2-40B4-BE49-F238E27FC236}">
                <a16:creationId xmlns:a16="http://schemas.microsoft.com/office/drawing/2014/main" id="{985D7184-1CD1-F898-E1DC-C4CA9DE9891D}"/>
              </a:ext>
            </a:extLst>
          </p:cNvPr>
          <p:cNvSpPr/>
          <p:nvPr/>
        </p:nvSpPr>
        <p:spPr>
          <a:xfrm>
            <a:off x="4686324" y="4603406"/>
            <a:ext cx="514101" cy="489738"/>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7400891" y="4660695"/>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7962405" y="4512490"/>
            <a:ext cx="1548822"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HHEXP_1M </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dirty="0"/>
          </a:p>
        </p:txBody>
      </p:sp>
      <p:sp>
        <p:nvSpPr>
          <p:cNvPr id="5" name="TextBox 4">
            <a:extLst>
              <a:ext uri="{FF2B5EF4-FFF2-40B4-BE49-F238E27FC236}">
                <a16:creationId xmlns:a16="http://schemas.microsoft.com/office/drawing/2014/main" id="{7EBFACC1-BA93-FA3B-AF82-12B7F06452DD}"/>
              </a:ext>
            </a:extLst>
          </p:cNvPr>
          <p:cNvSpPr txBox="1"/>
          <p:nvPr/>
        </p:nvSpPr>
        <p:spPr>
          <a:xfrm>
            <a:off x="5309514" y="4517061"/>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HHEXPNF_1M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(Non-Food)</a:t>
            </a:r>
            <a:endParaRPr lang="en-US" sz="1800" dirty="0"/>
          </a:p>
        </p:txBody>
      </p:sp>
    </p:spTree>
    <p:extLst>
      <p:ext uri="{BB962C8B-B14F-4D97-AF65-F5344CB8AC3E}">
        <p14:creationId xmlns:p14="http://schemas.microsoft.com/office/powerpoint/2010/main" val="303868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4414278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16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HALDEN SOLID" pitchFamily="2" charset="0"/>
              </a:rPr>
              <a:t>FES MODULE: </a:t>
            </a:r>
            <a:r>
              <a:rPr lang="en-US" sz="3200" b="0" kern="1400" spc="230" dirty="0">
                <a:solidFill>
                  <a:schemeClr val="tx1"/>
                </a:solidFill>
                <a:latin typeface="HALDEN SOLID" pitchFamily="2" charset="0"/>
              </a:rPr>
              <a:t>Calculating FES and assigning into an FES classification (1)</a:t>
            </a:r>
            <a:br>
              <a:rPr lang="en-US" sz="3200" b="0" kern="1400" spc="230" dirty="0">
                <a:solidFill>
                  <a:schemeClr val="tx1"/>
                </a:solidFill>
                <a:latin typeface="HALDEN SOLID" pitchFamily="2"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en-US" dirty="0">
                <a:latin typeface="Open Sans" panose="020B0606030504020204" pitchFamily="34" charset="0"/>
                <a:ea typeface="MS Mincho" panose="02020609040205080304" pitchFamily="49" charset="-128"/>
                <a:cs typeface="Arial" panose="020B0604020202020204" pitchFamily="34" charset="0"/>
              </a:rPr>
              <a:t>Compute the </a:t>
            </a:r>
            <a:r>
              <a:rPr lang="en-US" b="1" dirty="0">
                <a:latin typeface="Open Sans" panose="020B0606030504020204" pitchFamily="34" charset="0"/>
                <a:ea typeface="MS Mincho" panose="02020609040205080304" pitchFamily="49" charset="-128"/>
                <a:cs typeface="Arial" panose="020B0604020202020204" pitchFamily="34" charset="0"/>
              </a:rPr>
              <a:t>FES</a:t>
            </a:r>
            <a:r>
              <a:rPr lang="en-US" dirty="0">
                <a:latin typeface="Open Sans" panose="020B0606030504020204" pitchFamily="34" charset="0"/>
                <a:ea typeface="MS Mincho" panose="02020609040205080304" pitchFamily="49" charset="-128"/>
                <a:cs typeface="Arial" panose="020B0604020202020204" pitchFamily="34" charset="0"/>
              </a:rPr>
              <a:t> by dividing its monthly food expenditures by its total monthly expenditures. </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Variable Name: </a:t>
            </a:r>
            <a:r>
              <a:rPr lang="en-US" sz="2200" b="1" dirty="0">
                <a:latin typeface="Open Sans" panose="020B0606030504020204" pitchFamily="34" charset="0"/>
                <a:ea typeface="MS Mincho" panose="02020609040205080304" pitchFamily="49" charset="-128"/>
                <a:cs typeface="Arial" panose="020B0604020202020204" pitchFamily="34" charset="0"/>
              </a:rPr>
              <a:t>FES</a:t>
            </a:r>
          </a:p>
        </p:txBody>
      </p:sp>
      <p:sp>
        <p:nvSpPr>
          <p:cNvPr id="6" name="TextBox 5">
            <a:extLst>
              <a:ext uri="{FF2B5EF4-FFF2-40B4-BE49-F238E27FC236}">
                <a16:creationId xmlns:a16="http://schemas.microsoft.com/office/drawing/2014/main" id="{838C3522-BB46-17C6-693F-84EEED52BF3F}"/>
              </a:ext>
            </a:extLst>
          </p:cNvPr>
          <p:cNvSpPr txBox="1"/>
          <p:nvPr/>
        </p:nvSpPr>
        <p:spPr>
          <a:xfrm>
            <a:off x="2510678" y="3829866"/>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(Food)</a:t>
            </a:r>
            <a:endParaRPr lang="en-US" sz="1800" dirty="0"/>
          </a:p>
        </p:txBody>
      </p:sp>
      <p:sp>
        <p:nvSpPr>
          <p:cNvPr id="7" name="Division Sign 6">
            <a:extLst>
              <a:ext uri="{FF2B5EF4-FFF2-40B4-BE49-F238E27FC236}">
                <a16:creationId xmlns:a16="http://schemas.microsoft.com/office/drawing/2014/main" id="{6D26D3B0-21BC-A980-9663-83621CE58A50}"/>
              </a:ext>
            </a:extLst>
          </p:cNvPr>
          <p:cNvSpPr/>
          <p:nvPr/>
        </p:nvSpPr>
        <p:spPr>
          <a:xfrm>
            <a:off x="4622512" y="3899663"/>
            <a:ext cx="424247" cy="501511"/>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8E3314-450D-0787-C577-4EFCB650E1A2}"/>
              </a:ext>
            </a:extLst>
          </p:cNvPr>
          <p:cNvSpPr txBox="1"/>
          <p:nvPr/>
        </p:nvSpPr>
        <p:spPr>
          <a:xfrm>
            <a:off x="5185183" y="3827254"/>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HHEXP_1M</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sz="1800" dirty="0"/>
          </a:p>
        </p:txBody>
      </p:sp>
      <p:sp>
        <p:nvSpPr>
          <p:cNvPr id="10" name="Equals 9">
            <a:extLst>
              <a:ext uri="{FF2B5EF4-FFF2-40B4-BE49-F238E27FC236}">
                <a16:creationId xmlns:a16="http://schemas.microsoft.com/office/drawing/2014/main" id="{F22F9FDB-3607-BD7A-867A-138180389EF2}"/>
              </a:ext>
            </a:extLst>
          </p:cNvPr>
          <p:cNvSpPr/>
          <p:nvPr/>
        </p:nvSpPr>
        <p:spPr>
          <a:xfrm>
            <a:off x="7280575" y="3968140"/>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136C487-AF7A-4E5F-3046-72430295FA5B}"/>
              </a:ext>
            </a:extLst>
          </p:cNvPr>
          <p:cNvSpPr txBox="1"/>
          <p:nvPr/>
        </p:nvSpPr>
        <p:spPr>
          <a:xfrm>
            <a:off x="7842089" y="3861017"/>
            <a:ext cx="1968667" cy="584775"/>
          </a:xfrm>
          <a:prstGeom prst="rect">
            <a:avLst/>
          </a:prstGeom>
          <a:noFill/>
          <a:ln w="57150">
            <a:solidFill>
              <a:schemeClr val="accent2"/>
            </a:solidFill>
          </a:ln>
        </p:spPr>
        <p:txBody>
          <a:bodyPr wrap="square" rtlCol="0">
            <a:spAutoFit/>
          </a:bodyPr>
          <a:lstStyle/>
          <a:p>
            <a:pPr algn="ctr"/>
            <a:r>
              <a:rPr lang="en-US" sz="3200" b="1" dirty="0">
                <a:latin typeface="Open Sans" panose="020B0606030504020204" pitchFamily="34" charset="0"/>
                <a:ea typeface="MS Mincho" panose="02020609040205080304" pitchFamily="49" charset="-128"/>
                <a:cs typeface="Arial" panose="020B0604020202020204" pitchFamily="34" charset="0"/>
              </a:rPr>
              <a:t>FES</a:t>
            </a:r>
            <a:endParaRPr lang="en-US" sz="3200" dirty="0"/>
          </a:p>
        </p:txBody>
      </p:sp>
    </p:spTree>
    <p:extLst>
      <p:ext uri="{BB962C8B-B14F-4D97-AF65-F5344CB8AC3E}">
        <p14:creationId xmlns:p14="http://schemas.microsoft.com/office/powerpoint/2010/main" val="292396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HALDEN SOLID" pitchFamily="2" charset="0"/>
              </a:rPr>
              <a:t>FES MODULE: </a:t>
            </a:r>
            <a:r>
              <a:rPr lang="en-US" sz="3200" b="0" kern="1400" spc="230" dirty="0">
                <a:solidFill>
                  <a:schemeClr val="tx1"/>
                </a:solidFill>
                <a:latin typeface="HALDEN SOLID" pitchFamily="2" charset="0"/>
              </a:rPr>
              <a:t>Calculating FES and assigning into an FES classification (2)</a:t>
            </a:r>
            <a:br>
              <a:rPr lang="en-US" sz="3200" b="0" kern="1400" spc="230" dirty="0">
                <a:solidFill>
                  <a:schemeClr val="tx1"/>
                </a:solidFill>
                <a:latin typeface="HALDEN SOLID" pitchFamily="2" charset="0"/>
              </a:rPr>
            </a:br>
            <a:endParaRPr lang="en-GB" dirty="0"/>
          </a:p>
        </p:txBody>
      </p:sp>
      <p:sp>
        <p:nvSpPr>
          <p:cNvPr id="8" name="TextBox 5">
            <a:extLst>
              <a:ext uri="{FF2B5EF4-FFF2-40B4-BE49-F238E27FC236}">
                <a16:creationId xmlns:a16="http://schemas.microsoft.com/office/drawing/2014/main" id="{9BA704B3-751A-BD76-9779-9DDF763D4D61}"/>
              </a:ext>
            </a:extLst>
          </p:cNvPr>
          <p:cNvSpPr txBox="1"/>
          <p:nvPr/>
        </p:nvSpPr>
        <p:spPr>
          <a:xfrm>
            <a:off x="6918162" y="3135376"/>
            <a:ext cx="3838075" cy="723393"/>
          </a:xfrm>
          <a:prstGeom prst="rect">
            <a:avLst/>
          </a:prstGeom>
          <a:solidFill>
            <a:srgbClr val="E6B068"/>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50%</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FES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MEDIUM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2" name="TextBox 6">
            <a:extLst>
              <a:ext uri="{FF2B5EF4-FFF2-40B4-BE49-F238E27FC236}">
                <a16:creationId xmlns:a16="http://schemas.microsoft.com/office/drawing/2014/main" id="{DF75E9C0-B561-FB98-0850-61BCF1DF87A4}"/>
              </a:ext>
            </a:extLst>
          </p:cNvPr>
          <p:cNvSpPr txBox="1"/>
          <p:nvPr/>
        </p:nvSpPr>
        <p:spPr>
          <a:xfrm>
            <a:off x="6918161" y="4117163"/>
            <a:ext cx="3838073" cy="709121"/>
          </a:xfrm>
          <a:prstGeom prst="rect">
            <a:avLst/>
          </a:prstGeom>
          <a:solidFill>
            <a:srgbClr val="E67536"/>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FES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75%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HIGH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3A866822-7302-C760-2E15-139DA4F5F382}"/>
              </a:ext>
            </a:extLst>
          </p:cNvPr>
          <p:cNvSpPr txBox="1"/>
          <p:nvPr/>
        </p:nvSpPr>
        <p:spPr>
          <a:xfrm>
            <a:off x="6918161" y="5039518"/>
            <a:ext cx="3838072" cy="723392"/>
          </a:xfrm>
          <a:prstGeom prst="rect">
            <a:avLst/>
          </a:prstGeom>
          <a:solidFill>
            <a:srgbClr val="D70000"/>
          </a:solidFill>
        </p:spPr>
        <p:txBody>
          <a:bodyPr wrap="square" rtlCol="0">
            <a:noAutofit/>
          </a:bodyPr>
          <a:lstStyle/>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75% =&lt; FES</a:t>
            </a:r>
          </a:p>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VERY HIGH FES</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69BED4E-7073-87F5-F037-8D4E0ACFA8A8}"/>
              </a:ext>
            </a:extLst>
          </p:cNvPr>
          <p:cNvSpPr txBox="1"/>
          <p:nvPr/>
        </p:nvSpPr>
        <p:spPr>
          <a:xfrm>
            <a:off x="942742" y="2062199"/>
            <a:ext cx="4579757" cy="3416320"/>
          </a:xfrm>
          <a:prstGeom prst="rect">
            <a:avLst/>
          </a:prstGeom>
          <a:noFill/>
        </p:spPr>
        <p:txBody>
          <a:bodyPr wrap="square">
            <a:spAutoFit/>
          </a:bodyPr>
          <a:lstStyle/>
          <a:p>
            <a:r>
              <a:rPr lang="en-US" sz="2400" dirty="0"/>
              <a:t>The At this stage, each household’s FES should fall within the range of </a:t>
            </a:r>
            <a:r>
              <a:rPr lang="en-US" sz="2400" b="1" dirty="0"/>
              <a:t>0 and 100%.</a:t>
            </a:r>
            <a:endParaRPr lang="en-US" sz="2400" dirty="0"/>
          </a:p>
          <a:p>
            <a:endParaRPr lang="en-US" sz="2400" dirty="0"/>
          </a:p>
          <a:p>
            <a:r>
              <a:rPr lang="en-US" sz="2400" dirty="0"/>
              <a:t>After calculating the food expenditure share (FES) for each household, it's important to assign them into </a:t>
            </a:r>
            <a:r>
              <a:rPr lang="en-US" sz="2400" b="1" dirty="0"/>
              <a:t>FES categories </a:t>
            </a:r>
            <a:r>
              <a:rPr lang="en-US" sz="2400" dirty="0"/>
              <a:t>based on their FES score. </a:t>
            </a:r>
          </a:p>
        </p:txBody>
      </p:sp>
      <p:sp>
        <p:nvSpPr>
          <p:cNvPr id="15" name="TextBox 5">
            <a:extLst>
              <a:ext uri="{FF2B5EF4-FFF2-40B4-BE49-F238E27FC236}">
                <a16:creationId xmlns:a16="http://schemas.microsoft.com/office/drawing/2014/main" id="{CDD7DE4F-1292-266C-7A98-EDF27FB9CE78}"/>
              </a:ext>
            </a:extLst>
          </p:cNvPr>
          <p:cNvSpPr txBox="1"/>
          <p:nvPr/>
        </p:nvSpPr>
        <p:spPr>
          <a:xfrm>
            <a:off x="6918163" y="2153588"/>
            <a:ext cx="3838074" cy="723394"/>
          </a:xfrm>
          <a:prstGeom prst="rect">
            <a:avLst/>
          </a:prstGeom>
          <a:solidFill>
            <a:srgbClr val="ECE1B1"/>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0 &lt;= FES &lt; 50%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 LOW</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298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FES: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RAM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848448" y="6154697"/>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pic>
        <p:nvPicPr>
          <p:cNvPr id="10" name="Picture 9">
            <a:extLst>
              <a:ext uri="{FF2B5EF4-FFF2-40B4-BE49-F238E27FC236}">
                <a16:creationId xmlns:a16="http://schemas.microsoft.com/office/drawing/2014/main" id="{0287E1C7-79BD-CE83-2794-D83A9AA7F11C}"/>
              </a:ext>
            </a:extLst>
          </p:cNvPr>
          <p:cNvPicPr>
            <a:picLocks noChangeAspect="1"/>
          </p:cNvPicPr>
          <p:nvPr/>
        </p:nvPicPr>
        <p:blipFill>
          <a:blip r:embed="rId4"/>
          <a:stretch>
            <a:fillRect/>
          </a:stretch>
        </p:blipFill>
        <p:spPr>
          <a:xfrm>
            <a:off x="978701" y="1437226"/>
            <a:ext cx="10234597" cy="4088351"/>
          </a:xfrm>
          <a:prstGeom prst="rect">
            <a:avLst/>
          </a:prstGeom>
        </p:spPr>
      </p:pic>
    </p:spTree>
    <p:extLst>
      <p:ext uri="{BB962C8B-B14F-4D97-AF65-F5344CB8AC3E}">
        <p14:creationId xmlns:p14="http://schemas.microsoft.com/office/powerpoint/2010/main" val="332988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Reporting</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HALDEN SOLID" pitchFamily="2" charset="0"/>
              </a:rPr>
              <a:t>FES: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of households </a:t>
            </a:r>
            <a:r>
              <a:rPr lang="en-GB" sz="1200" i="1" dirty="0">
                <a:solidFill>
                  <a:srgbClr val="FFFFFE"/>
                </a:solidFill>
                <a:latin typeface="Open Sans" panose="020B0606030504020204" pitchFamily="34" charset="0"/>
                <a:ea typeface="MS Mincho" panose="02020609040205080304" pitchFamily="49" charset="-128"/>
                <a:cs typeface="Arial" panose="020B0604020202020204" pitchFamily="34" charset="0"/>
              </a:rPr>
              <a:t>within each FES classification</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latin typeface="Open Sans" panose="020B0606030504020204" pitchFamily="34" charset="0"/>
                <a:ea typeface="Calibri" panose="020F0502020204030204" pitchFamily="34" charset="0"/>
                <a:cs typeface="Times New Roman" panose="02020603050405020304" pitchFamily="18" charset="0"/>
              </a:rPr>
              <a:t>“Half of the households (50 percent) fall into the medium and high FES categories, indicating a substantial portion of income is allocated to food.</a:t>
            </a:r>
          </a:p>
          <a:p>
            <a:pPr marL="0" indent="0">
              <a:buNone/>
            </a:pPr>
            <a:r>
              <a:rPr lang="en-US" sz="1800" dirty="0">
                <a:latin typeface="Open Sans" panose="020B0606030504020204" pitchFamily="34" charset="0"/>
                <a:ea typeface="Calibri" panose="020F0502020204030204" pitchFamily="34" charset="0"/>
                <a:cs typeface="Times New Roman" panose="02020603050405020304" pitchFamily="18" charset="0"/>
              </a:rPr>
              <a:t>Male-Headed Households: These households tend to have a more balanced distribution across FES categories, with a slight leaning towards high </a:t>
            </a:r>
            <a:r>
              <a:rPr lang="en-US" sz="1800" dirty="0" err="1">
                <a:latin typeface="Open Sans" panose="020B0606030504020204" pitchFamily="34" charset="0"/>
                <a:ea typeface="Calibri" panose="020F0502020204030204" pitchFamily="34" charset="0"/>
                <a:cs typeface="Times New Roman" panose="02020603050405020304" pitchFamily="18" charset="0"/>
              </a:rPr>
              <a:t>expenditure.Female</a:t>
            </a:r>
            <a:r>
              <a:rPr lang="en-US" sz="1800" dirty="0">
                <a:latin typeface="Open Sans" panose="020B0606030504020204" pitchFamily="34" charset="0"/>
                <a:ea typeface="Calibri" panose="020F0502020204030204" pitchFamily="34" charset="0"/>
                <a:cs typeface="Times New Roman" panose="02020603050405020304" pitchFamily="18" charset="0"/>
              </a:rPr>
              <a:t>-Headed Households: There is a higher proportion of female-headed households in the medium and very high FES categories, suggesting that these households might be more vulnerable to food insecurity, as they spend a larger portion of their income on food.</a:t>
            </a:r>
          </a:p>
          <a:p>
            <a:pPr marL="0" indent="0">
              <a:buNone/>
            </a:pPr>
            <a:endParaRPr lang="en-US" sz="1800" dirty="0">
              <a:latin typeface="Open Sans" panose="020B060603050402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86F8AF9-CA85-374D-77B0-DE8CEDF27146}"/>
              </a:ext>
            </a:extLst>
          </p:cNvPr>
          <p:cNvGrpSpPr/>
          <p:nvPr/>
        </p:nvGrpSpPr>
        <p:grpSpPr>
          <a:xfrm>
            <a:off x="553339" y="2553635"/>
            <a:ext cx="5020056" cy="2585731"/>
            <a:chOff x="714178" y="2549581"/>
            <a:chExt cx="5020056" cy="2585731"/>
          </a:xfrm>
        </p:grpSpPr>
        <p:sp>
          <p:nvSpPr>
            <p:cNvPr id="5" name="Rectangle 4">
              <a:extLst>
                <a:ext uri="{FF2B5EF4-FFF2-40B4-BE49-F238E27FC236}">
                  <a16:creationId xmlns:a16="http://schemas.microsoft.com/office/drawing/2014/main" id="{563F892B-BE3A-1536-2C27-FF17EE346942}"/>
                </a:ext>
              </a:extLst>
            </p:cNvPr>
            <p:cNvSpPr/>
            <p:nvPr/>
          </p:nvSpPr>
          <p:spPr>
            <a:xfrm>
              <a:off x="714178" y="2856050"/>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Reminder: </a:t>
              </a:r>
            </a:p>
            <a:p>
              <a:pPr algn="ctr"/>
              <a:r>
                <a:rPr lang="en-GB" b="1" dirty="0">
                  <a:solidFill>
                    <a:srgbClr val="FFFFFF"/>
                  </a:solidFill>
                  <a:latin typeface="Open Sans"/>
                  <a:ea typeface="Open Sans"/>
                  <a:cs typeface="Open Sans"/>
                </a:rPr>
                <a:t>Please use the standard colours</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grpSp>
      <p:pic>
        <p:nvPicPr>
          <p:cNvPr id="10" name="Picture 9">
            <a:extLst>
              <a:ext uri="{FF2B5EF4-FFF2-40B4-BE49-F238E27FC236}">
                <a16:creationId xmlns:a16="http://schemas.microsoft.com/office/drawing/2014/main" id="{FDEE9853-2AF4-73F9-3CE5-4106992F64D1}"/>
              </a:ext>
            </a:extLst>
          </p:cNvPr>
          <p:cNvPicPr>
            <a:picLocks noChangeAspect="1"/>
          </p:cNvPicPr>
          <p:nvPr/>
        </p:nvPicPr>
        <p:blipFill>
          <a:blip r:embed="rId5"/>
          <a:stretch>
            <a:fillRect/>
          </a:stretch>
        </p:blipFill>
        <p:spPr>
          <a:xfrm>
            <a:off x="670016" y="3609347"/>
            <a:ext cx="4786702" cy="1404565"/>
          </a:xfrm>
          <a:prstGeom prst="rect">
            <a:avLst/>
          </a:prstGeom>
        </p:spPr>
      </p:pic>
      <p:pic>
        <p:nvPicPr>
          <p:cNvPr id="19" name="Picture 18" descr="A graph of different colors&#10;&#10;Description automatically generated with medium confidence">
            <a:extLst>
              <a:ext uri="{FF2B5EF4-FFF2-40B4-BE49-F238E27FC236}">
                <a16:creationId xmlns:a16="http://schemas.microsoft.com/office/drawing/2014/main" id="{3DC7141F-22EA-D84F-3EAC-D0A352D0B9F9}"/>
              </a:ext>
            </a:extLst>
          </p:cNvPr>
          <p:cNvPicPr>
            <a:picLocks noChangeAspect="1"/>
          </p:cNvPicPr>
          <p:nvPr/>
        </p:nvPicPr>
        <p:blipFill>
          <a:blip r:embed="rId6"/>
          <a:stretch>
            <a:fillRect/>
          </a:stretch>
        </p:blipFill>
        <p:spPr>
          <a:xfrm>
            <a:off x="6197516" y="2232483"/>
            <a:ext cx="5825545" cy="4369158"/>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FES: VAM Resource Centre </a:t>
            </a: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955369" cy="338554"/>
          </a:xfrm>
          <a:prstGeom prst="rect">
            <a:avLst/>
          </a:prstGeom>
          <a:noFill/>
        </p:spPr>
        <p:txBody>
          <a:bodyPr wrap="square">
            <a:spAutoFit/>
          </a:bodyPr>
          <a:lstStyle/>
          <a:p>
            <a:pPr algn="ct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FES (Resource Centre)</a:t>
            </a:r>
            <a:endPar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300915" y="6141585"/>
            <a:ext cx="455760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621541" y="6312714"/>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86A9C761-D10A-CBA1-B850-50CB1CF5A629}"/>
              </a:ext>
            </a:extLst>
          </p:cNvPr>
          <p:cNvPicPr>
            <a:picLocks noChangeAspect="1"/>
          </p:cNvPicPr>
          <p:nvPr/>
        </p:nvPicPr>
        <p:blipFill>
          <a:blip r:embed="rId4"/>
          <a:stretch>
            <a:fillRect/>
          </a:stretch>
        </p:blipFill>
        <p:spPr>
          <a:xfrm>
            <a:off x="3252255" y="1423730"/>
            <a:ext cx="5687489" cy="4501970"/>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10" y="1378973"/>
            <a:ext cx="3307674" cy="4263838"/>
          </a:xfrm>
        </p:spPr>
        <p:txBody>
          <a:bodyPr vert="horz" lIns="91440" tIns="45720" rIns="91440" bIns="45720" rtlCol="0" anchor="t">
            <a:noAutofit/>
          </a:bodyPr>
          <a:lstStyle/>
          <a:p>
            <a:pPr marL="0" indent="0">
              <a:lnSpc>
                <a:spcPts val="2700"/>
              </a:lnSpc>
              <a:buNone/>
            </a:pPr>
            <a:r>
              <a:rPr lang="en-US" sz="1800" spc="60" dirty="0">
                <a:latin typeface="Open Sans"/>
                <a:ea typeface="Open Sans"/>
                <a:cs typeface="Open Sans"/>
              </a:rPr>
              <a:t>A higher percentage of food expenditures out of total household expenditures often indicates financial strain and </a:t>
            </a:r>
            <a:r>
              <a:rPr lang="en-US" sz="1800" b="1" spc="60" dirty="0">
                <a:latin typeface="Open Sans"/>
                <a:ea typeface="Open Sans"/>
                <a:cs typeface="Open Sans"/>
              </a:rPr>
              <a:t>economic vulnerability</a:t>
            </a:r>
            <a:r>
              <a:rPr lang="en-US" sz="1800" spc="60" dirty="0">
                <a:latin typeface="Open Sans"/>
                <a:ea typeface="Open Sans"/>
                <a:cs typeface="Open Sans"/>
              </a:rPr>
              <a:t>, limiting the household's ability to allocate resources to other essential needs such as health, housing, education, and transportation.</a:t>
            </a:r>
            <a:endParaRPr lang="en-US" sz="18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Why is </a:t>
            </a:r>
            <a:r>
              <a:rPr lang="en-GB" sz="3600" b="0" kern="1400" spc="230" dirty="0" err="1">
                <a:solidFill>
                  <a:schemeClr val="tx1"/>
                </a:solidFill>
                <a:latin typeface="HALDEN SOLID" pitchFamily="2" charset="0"/>
              </a:rPr>
              <a:t>fes</a:t>
            </a:r>
            <a:r>
              <a:rPr lang="en-GB" sz="3600" b="0" kern="1400" spc="230" dirty="0">
                <a:solidFill>
                  <a:schemeClr val="tx1"/>
                </a:solidFill>
                <a:latin typeface="HALDEN SOLID" pitchFamily="2" charset="0"/>
              </a:rPr>
              <a:t> important?</a:t>
            </a:r>
          </a:p>
        </p:txBody>
      </p:sp>
      <p:pic>
        <p:nvPicPr>
          <p:cNvPr id="2" name="Picture 1">
            <a:extLst>
              <a:ext uri="{FF2B5EF4-FFF2-40B4-BE49-F238E27FC236}">
                <a16:creationId xmlns:a16="http://schemas.microsoft.com/office/drawing/2014/main" id="{F4BA5A41-7241-CC63-2E97-242DF071F711}"/>
              </a:ext>
            </a:extLst>
          </p:cNvPr>
          <p:cNvPicPr>
            <a:picLocks noChangeAspect="1"/>
          </p:cNvPicPr>
          <p:nvPr/>
        </p:nvPicPr>
        <p:blipFill>
          <a:blip r:embed="rId3"/>
          <a:stretch>
            <a:fillRect/>
          </a:stretch>
        </p:blipFill>
        <p:spPr>
          <a:xfrm>
            <a:off x="4392927" y="1508197"/>
            <a:ext cx="6845467" cy="4633388"/>
          </a:xfrm>
          <a:prstGeom prst="rect">
            <a:avLst/>
          </a:prstGeom>
        </p:spPr>
      </p:pic>
    </p:spTree>
    <p:extLst>
      <p:ext uri="{BB962C8B-B14F-4D97-AF65-F5344CB8AC3E}">
        <p14:creationId xmlns:p14="http://schemas.microsoft.com/office/powerpoint/2010/main" val="9767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r>
              <a:rPr lang="en-US" sz="3600" b="0" kern="1400" spc="230" dirty="0">
                <a:solidFill>
                  <a:schemeClr val="tx1"/>
                </a:solidFill>
                <a:latin typeface="HALDEN SOLID" pitchFamily="2" charset="0"/>
              </a:rPr>
              <a:t>What is the Fes used for?</a:t>
            </a: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487744910"/>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SOURCES OF DATA</a:t>
            </a: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D46510-EAE8-46CD-83DB-C56F33C6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1574</TotalTime>
  <Words>7305</Words>
  <Application>Microsoft Office PowerPoint</Application>
  <PresentationFormat>Widescreen</PresentationFormat>
  <Paragraphs>758</Paragraphs>
  <Slides>69</Slides>
  <Notes>48</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Theme2</vt:lpstr>
      <vt:lpstr>PowerPoint Presentation</vt:lpstr>
      <vt:lpstr>AUDIENCE  </vt:lpstr>
      <vt:lpstr>Guidance Note for FES</vt:lpstr>
      <vt:lpstr>PowerPoint Presentation</vt:lpstr>
      <vt:lpstr>FES: training instructions 1</vt:lpstr>
      <vt:lpstr>Definition</vt:lpstr>
      <vt:lpstr>Why is fes important?</vt:lpstr>
      <vt:lpstr>What is the Fes used for?</vt:lpstr>
      <vt:lpstr>PowerPoint Presentation</vt:lpstr>
      <vt:lpstr>Which sources of data are needed?</vt:lpstr>
      <vt:lpstr>Which sources of data are needed? (WFP modules)</vt:lpstr>
      <vt:lpstr>PowerPoint Presentation</vt:lpstr>
      <vt:lpstr>FES: training instructions 2</vt:lpstr>
      <vt:lpstr>Overview of the expenditure module</vt:lpstr>
      <vt:lpstr>An important clarification</vt:lpstr>
      <vt:lpstr>PowerPoint Presentation</vt:lpstr>
      <vt:lpstr>PowerPoint Presentation</vt:lpstr>
      <vt:lpstr>Food submodule: overview</vt:lpstr>
      <vt:lpstr>Food submodule: flow</vt:lpstr>
      <vt:lpstr>Food submodule: cash and credit</vt:lpstr>
      <vt:lpstr>Food submodule: in-kind assistance and gifts</vt:lpstr>
      <vt:lpstr>Food submodule: own production</vt:lpstr>
      <vt:lpstr>Food submodule: consumption groups</vt:lpstr>
      <vt:lpstr>PowerPoint Presentation</vt:lpstr>
      <vt:lpstr>PowerPoint Presentation</vt:lpstr>
      <vt:lpstr>Non-food submodule (30 days): overview</vt:lpstr>
      <vt:lpstr>Non-food submodule (6 months): overview</vt:lpstr>
      <vt:lpstr>Non-food submodules: flow</vt:lpstr>
      <vt:lpstr>Non-food: cash and credit</vt:lpstr>
      <vt:lpstr>Non-food: in-kind assistance and gifts</vt:lpstr>
      <vt:lpstr>Non-Food submodule (30 days): groups</vt:lpstr>
      <vt:lpstr>Non-Food submodule (30 days): groups</vt:lpstr>
      <vt:lpstr>Non-Food submodule (6 months): groups</vt:lpstr>
      <vt:lpstr>PowerPoint Presentation</vt:lpstr>
      <vt:lpstr>Non-Food groups: general considerations</vt:lpstr>
      <vt:lpstr>Reminder!</vt:lpstr>
      <vt:lpstr>Additional clarification</vt:lpstr>
      <vt:lpstr>General considerations</vt:lpstr>
      <vt:lpstr>Probing: when to probe?</vt:lpstr>
      <vt:lpstr>Probing: how to probe?</vt:lpstr>
      <vt:lpstr>Difficulties in recalling</vt:lpstr>
      <vt:lpstr>Strategies to help with recall</vt:lpstr>
      <vt:lpstr>PowerPoint Presentation</vt:lpstr>
      <vt:lpstr>EXPENDITURE: Module design </vt:lpstr>
      <vt:lpstr>Expenditure: Survey Designer</vt:lpstr>
      <vt:lpstr>Food expenditures: 7 vs. 30-day recall period</vt:lpstr>
      <vt:lpstr>Expenditures CATEGORIES</vt:lpstr>
      <vt:lpstr>Improving data quality through xls progRAMMING</vt:lpstr>
      <vt:lpstr>PowerPoint Presentation</vt:lpstr>
      <vt:lpstr>Data Quality checks</vt:lpstr>
      <vt:lpstr>DATA CLEANING</vt:lpstr>
      <vt:lpstr>Find more in the wfp Data Quality guidance</vt:lpstr>
      <vt:lpstr>PowerPoint Presentation</vt:lpstr>
      <vt:lpstr>Overview of steps</vt:lpstr>
      <vt:lpstr>FES MODULE: Calculating Monthly food expenditures</vt:lpstr>
      <vt:lpstr>Overview of steps</vt:lpstr>
      <vt:lpstr>Aggregating consumption expenditures: Items of consumption </vt:lpstr>
      <vt:lpstr>FES MODULE: Calculating Monthly Non-Food Expenditures </vt:lpstr>
      <vt:lpstr>Overview of steps</vt:lpstr>
      <vt:lpstr>FES MODULE: Calculating Household Total Monthly Expenditures </vt:lpstr>
      <vt:lpstr>Overview of steps</vt:lpstr>
      <vt:lpstr>FES MODULE: Calculating FES and assigning into an FES classification (1) </vt:lpstr>
      <vt:lpstr>FES MODULE: Calculating FES and assigning into an FES classification (2) </vt:lpstr>
      <vt:lpstr>FES: GITHUB</vt:lpstr>
      <vt:lpstr>PowerPoint Presentation</vt:lpstr>
      <vt:lpstr>FES: REPORTING EXAMPLE </vt:lpstr>
      <vt:lpstr>PowerPoint Presentation</vt:lpstr>
      <vt:lpstr>FES: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Marianne JENSBY</cp:lastModifiedBy>
  <cp:revision>53</cp:revision>
  <dcterms:created xsi:type="dcterms:W3CDTF">2018-08-20T09:35:59Z</dcterms:created>
  <dcterms:modified xsi:type="dcterms:W3CDTF">2024-09-30T13:51:57Z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