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74"/>
  </p:notesMasterIdLst>
  <p:handoutMasterIdLst>
    <p:handoutMasterId r:id="rId75"/>
  </p:handoutMasterIdLst>
  <p:sldIdLst>
    <p:sldId id="261" r:id="rId5"/>
    <p:sldId id="327" r:id="rId6"/>
    <p:sldId id="338" r:id="rId7"/>
    <p:sldId id="274" r:id="rId8"/>
    <p:sldId id="268" r:id="rId9"/>
    <p:sldId id="4112" r:id="rId10"/>
    <p:sldId id="291" r:id="rId11"/>
    <p:sldId id="644" r:id="rId12"/>
    <p:sldId id="4185" r:id="rId13"/>
    <p:sldId id="334" r:id="rId14"/>
    <p:sldId id="645" r:id="rId15"/>
    <p:sldId id="306" r:id="rId16"/>
    <p:sldId id="739" r:id="rId17"/>
    <p:sldId id="735" r:id="rId18"/>
    <p:sldId id="258" r:id="rId19"/>
    <p:sldId id="406" r:id="rId20"/>
    <p:sldId id="736" r:id="rId21"/>
    <p:sldId id="260" r:id="rId22"/>
    <p:sldId id="318" r:id="rId23"/>
    <p:sldId id="265" r:id="rId24"/>
    <p:sldId id="266" r:id="rId25"/>
    <p:sldId id="737" r:id="rId26"/>
    <p:sldId id="319" r:id="rId27"/>
    <p:sldId id="4157" r:id="rId28"/>
    <p:sldId id="738" r:id="rId29"/>
    <p:sldId id="269" r:id="rId30"/>
    <p:sldId id="320" r:id="rId31"/>
    <p:sldId id="270" r:id="rId32"/>
    <p:sldId id="271" r:id="rId33"/>
    <p:sldId id="321" r:id="rId34"/>
    <p:sldId id="322" r:id="rId35"/>
    <p:sldId id="323" r:id="rId36"/>
    <p:sldId id="324" r:id="rId37"/>
    <p:sldId id="307" r:id="rId38"/>
    <p:sldId id="325" r:id="rId39"/>
    <p:sldId id="329" r:id="rId40"/>
    <p:sldId id="330" r:id="rId41"/>
    <p:sldId id="262" r:id="rId42"/>
    <p:sldId id="263" r:id="rId43"/>
    <p:sldId id="264" r:id="rId44"/>
    <p:sldId id="279" r:id="rId45"/>
    <p:sldId id="328" r:id="rId46"/>
    <p:sldId id="740" r:id="rId47"/>
    <p:sldId id="331" r:id="rId48"/>
    <p:sldId id="297" r:id="rId49"/>
    <p:sldId id="4139" r:id="rId50"/>
    <p:sldId id="4140" r:id="rId51"/>
    <p:sldId id="4142" r:id="rId52"/>
    <p:sldId id="4133" r:id="rId53"/>
    <p:sldId id="4149" r:id="rId54"/>
    <p:sldId id="4160" r:id="rId55"/>
    <p:sldId id="4158" r:id="rId56"/>
    <p:sldId id="4134" r:id="rId57"/>
    <p:sldId id="336" r:id="rId58"/>
    <p:sldId id="4178" r:id="rId59"/>
    <p:sldId id="4187" r:id="rId60"/>
    <p:sldId id="721" r:id="rId61"/>
    <p:sldId id="4179" r:id="rId62"/>
    <p:sldId id="4188" r:id="rId63"/>
    <p:sldId id="4180" r:id="rId64"/>
    <p:sldId id="4190" r:id="rId65"/>
    <p:sldId id="4191" r:id="rId66"/>
    <p:sldId id="4192" r:id="rId67"/>
    <p:sldId id="299" r:id="rId68"/>
    <p:sldId id="311" r:id="rId69"/>
    <p:sldId id="300" r:id="rId70"/>
    <p:sldId id="313" r:id="rId71"/>
    <p:sldId id="4193" r:id="rId72"/>
    <p:sldId id="333" r:id="rId7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38"/>
          </p14:sldIdLst>
        </p14:section>
        <p14:section name="Relevance: both" id="{B8D5A308-6A34-47A9-9898-8C8385DF4400}">
          <p14:sldIdLst>
            <p14:sldId id="274"/>
            <p14:sldId id="268"/>
            <p14:sldId id="4112"/>
            <p14:sldId id="291"/>
            <p14:sldId id="644"/>
            <p14:sldId id="4185"/>
            <p14:sldId id="334"/>
            <p14:sldId id="645"/>
            <p14:sldId id="306"/>
            <p14:sldId id="739"/>
            <p14:sldId id="735"/>
            <p14:sldId id="258"/>
            <p14:sldId id="406"/>
            <p14:sldId id="736"/>
            <p14:sldId id="260"/>
            <p14:sldId id="318"/>
            <p14:sldId id="265"/>
            <p14:sldId id="266"/>
            <p14:sldId id="737"/>
            <p14:sldId id="319"/>
            <p14:sldId id="4157"/>
            <p14:sldId id="738"/>
            <p14:sldId id="269"/>
            <p14:sldId id="320"/>
            <p14:sldId id="270"/>
            <p14:sldId id="271"/>
            <p14:sldId id="321"/>
            <p14:sldId id="322"/>
            <p14:sldId id="323"/>
            <p14:sldId id="324"/>
            <p14:sldId id="307"/>
            <p14:sldId id="325"/>
            <p14:sldId id="329"/>
            <p14:sldId id="330"/>
            <p14:sldId id="262"/>
            <p14:sldId id="263"/>
            <p14:sldId id="264"/>
            <p14:sldId id="279"/>
            <p14:sldId id="328"/>
            <p14:sldId id="740"/>
            <p14:sldId id="331"/>
            <p14:sldId id="297"/>
            <p14:sldId id="4139"/>
            <p14:sldId id="4140"/>
            <p14:sldId id="4142"/>
            <p14:sldId id="4133"/>
            <p14:sldId id="4149"/>
            <p14:sldId id="4160"/>
            <p14:sldId id="4158"/>
            <p14:sldId id="4134"/>
            <p14:sldId id="336"/>
            <p14:sldId id="4178"/>
            <p14:sldId id="4187"/>
            <p14:sldId id="721"/>
            <p14:sldId id="4179"/>
            <p14:sldId id="4188"/>
            <p14:sldId id="4180"/>
            <p14:sldId id="4190"/>
            <p14:sldId id="4191"/>
            <p14:sldId id="4192"/>
            <p14:sldId id="299"/>
          </p14:sldIdLst>
        </p14:section>
        <p14:section name="Relevance: Analyst training" id="{ADA42E1E-067A-4161-B943-799BD9EB83DE}">
          <p14:sldIdLst>
            <p14:sldId id="311"/>
            <p14:sldId id="300"/>
          </p14:sldIdLst>
        </p14:section>
        <p14:section name="Relevance: both" id="{E0808810-59EE-43FB-BE83-B5C8A393D4A5}">
          <p14:sldIdLst>
            <p14:sldId id="313"/>
            <p14:sldId id="4193"/>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48B76E41-EE3A-55C5-FA23-E4EF01351F8D}" name="WFP-RAM-N" initials="RAMN" userId="WFP-RAM-N" providerId="None"/>
  <p188:author id="{4B435273-2B55-8C80-B12D-5CE97319A5BE}" name="Alessandra GHERARDELLI" initials="AG" userId="S::alessandra.gherardelli@wfp.org::afe74b6d-70e8-41fc-b968-36023429f87c"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000"/>
    <a:srgbClr val="E67536"/>
    <a:srgbClr val="E6B068"/>
    <a:srgbClr val="ECE1B1"/>
    <a:srgbClr val="C00000"/>
    <a:srgbClr val="F37847"/>
    <a:srgbClr val="D5B868"/>
    <a:srgbClr val="F1ECE8"/>
    <a:srgbClr val="FFFFFE"/>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48" autoAdjust="0"/>
  </p:normalViewPr>
  <p:slideViewPr>
    <p:cSldViewPr snapToGrid="0">
      <p:cViewPr varScale="1">
        <p:scale>
          <a:sx n="47" d="100"/>
          <a:sy n="47" d="100"/>
        </p:scale>
        <p:origin x="1324" y="3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19ADD-9B68-40DD-863E-72D9B0895C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CCF31D8D-9EDF-4945-956E-7BDA4464F8DA}">
      <dgm:prSet phldrT="[Text]" custT="1"/>
      <dgm:spPr/>
      <dgm:t>
        <a:bodyPr/>
        <a:lstStyle/>
        <a:p>
          <a:r>
            <a:rPr lang="en-GB" sz="2000" b="1">
              <a:latin typeface="Open Sans" panose="020B0606030504020204" pitchFamily="34" charset="0"/>
              <a:ea typeface="Open Sans" panose="020B0606030504020204" pitchFamily="34" charset="0"/>
              <a:cs typeface="Open Sans" panose="020B0606030504020204" pitchFamily="34" charset="0"/>
            </a:rPr>
            <a:t>Assessment</a:t>
          </a:r>
        </a:p>
      </dgm:t>
    </dgm:pt>
    <dgm:pt modelId="{E7288CC6-57B9-43D7-BBE9-C304AF13AA3E}" type="parTrans" cxnId="{C7419412-F6C7-4CA3-8D17-DAEB0019D77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2AF490D1-4FD8-475A-B44B-3030D73FEBB1}" type="sibTrans" cxnId="{C7419412-F6C7-4CA3-8D17-DAEB0019D77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805669CF-015B-4BEA-B036-A598E3EBA9DD}">
      <dgm:prSet phldrT="[Text]" custT="1"/>
      <dgm:spPr/>
      <dgm:t>
        <a:bodyPr/>
        <a:lstStyle/>
        <a:p>
          <a:pPr rtl="0"/>
          <a:endParaRPr lang="en-GB" sz="2000" dirty="0">
            <a:latin typeface="Open Sans"/>
            <a:ea typeface="Open Sans"/>
            <a:cs typeface="Open Sans"/>
          </a:endParaRPr>
        </a:p>
      </dgm:t>
    </dgm:pt>
    <dgm:pt modelId="{93888EC1-F253-41B2-9D23-BCB80248C449}" type="parTrans" cxnId="{78C63B1E-4268-4016-A247-068FBD0291EA}">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311C1AF-A52F-437A-8B7F-9643FEC43443}" type="sibTrans" cxnId="{78C63B1E-4268-4016-A247-068FBD0291EA}">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F823B1AB-8E50-44AF-8FA8-739C3C490140}">
      <dgm:prSet phldrT="[Text]" custT="1"/>
      <dgm:spPr/>
      <dgm: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One of the indicators used to estimate the </a:t>
          </a:r>
          <a:r>
            <a:rPr lang="en-GB" sz="2000" b="1" dirty="0">
              <a:latin typeface="Open Sans" panose="020B0606030504020204" pitchFamily="34" charset="0"/>
              <a:ea typeface="Open Sans" panose="020B0606030504020204" pitchFamily="34" charset="0"/>
              <a:cs typeface="Open Sans" panose="020B0606030504020204" pitchFamily="34" charset="0"/>
            </a:rPr>
            <a:t>CARI</a:t>
          </a:r>
          <a:r>
            <a:rPr lang="en-GB" sz="2000" dirty="0">
              <a:latin typeface="Open Sans" panose="020B0606030504020204" pitchFamily="34" charset="0"/>
              <a:ea typeface="Open Sans" panose="020B0606030504020204" pitchFamily="34" charset="0"/>
              <a:cs typeface="Open Sans" panose="020B0606030504020204" pitchFamily="34" charset="0"/>
            </a:rPr>
            <a:t> in food security assessments.</a:t>
          </a:r>
          <a:endParaRPr lang="en-GB" sz="2000" dirty="0">
            <a:latin typeface="Open Sans"/>
            <a:ea typeface="Open Sans"/>
            <a:cs typeface="Open Sans"/>
          </a:endParaRPr>
        </a:p>
      </dgm:t>
    </dgm:pt>
    <dgm:pt modelId="{AE767DB9-56FB-4BDB-B313-DE191224269F}" type="parTrans" cxnId="{60796857-FEC5-444C-9FDA-B78D3778B118}">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D7CAFC42-7599-4F98-BFA4-957C3D1B2B3A}" type="sibTrans" cxnId="{60796857-FEC5-444C-9FDA-B78D3778B118}">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90EF3B5-FC67-4CC1-ABCB-B0095874D24A}">
      <dgm:prSet phldrT="[Text]" custT="1"/>
      <dgm:spPr/>
      <dgm:t>
        <a:bodyPr/>
        <a:lstStyle/>
        <a:p>
          <a:r>
            <a:rPr lang="en-GB" sz="2000" b="1" dirty="0">
              <a:latin typeface="Open Sans" panose="020B0606030504020204" pitchFamily="34" charset="0"/>
              <a:ea typeface="Open Sans" panose="020B0606030504020204" pitchFamily="34" charset="0"/>
              <a:cs typeface="Open Sans" panose="020B0606030504020204" pitchFamily="34" charset="0"/>
            </a:rPr>
            <a:t>Programme Design and Reporting</a:t>
          </a:r>
        </a:p>
      </dgm:t>
    </dgm:pt>
    <dgm:pt modelId="{2B2D1454-725F-4B8D-AAB2-4E7CBDDA97D2}" type="parTrans" cxnId="{CCBEC5C2-0054-42B1-82E2-18176362DBC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1E09F92-5B21-44D5-95CF-F8ECFCFC8020}" type="sibTrans" cxnId="{CCBEC5C2-0054-42B1-82E2-18176362DBC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55E5DB8-C4D2-4F5B-9810-FD49DE0AA00C}">
      <dgm:prSet phldrT="[Text]" custT="1"/>
      <dgm:spPr/>
      <dgm:t>
        <a:bodyPr/>
        <a:lstStyle/>
        <a:p>
          <a:r>
            <a:rPr lang="en-US" sz="2000" dirty="0">
              <a:latin typeface="Open Sans"/>
              <a:ea typeface="Open Sans"/>
              <a:cs typeface="Open Sans"/>
            </a:rPr>
            <a:t>Inform food security interventions and guide program design and targeting.</a:t>
          </a:r>
          <a:endParaRPr lang="en-GB" sz="2000" dirty="0">
            <a:latin typeface="Open Sans"/>
            <a:ea typeface="Open Sans"/>
            <a:cs typeface="Open Sans"/>
          </a:endParaRPr>
        </a:p>
      </dgm:t>
    </dgm:pt>
    <dgm:pt modelId="{108182F1-0776-4712-8238-E559458013BC}" type="parTrans" cxnId="{98A8F0E7-7DBB-447C-A130-8C547610E6D2}">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C59DDC16-5602-401F-943C-52C897B200BF}" type="sibTrans" cxnId="{98A8F0E7-7DBB-447C-A130-8C547610E6D2}">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DF45BFA2-647A-4DA2-90B4-45BDAA194942}">
      <dgm:prSet phldrT="[Text]" custT="1"/>
      <dgm:spPr/>
      <dgm:t>
        <a:bodyPr/>
        <a:lstStyle/>
        <a:p>
          <a:r>
            <a:rPr lang="en-US" sz="2000" dirty="0">
              <a:latin typeface="Open Sans"/>
              <a:ea typeface="Open Sans"/>
              <a:cs typeface="Open Sans"/>
            </a:rPr>
            <a:t>Report to stakeholders and donors.</a:t>
          </a:r>
          <a:endParaRPr lang="en-GB" sz="2000" dirty="0">
            <a:latin typeface="Open Sans"/>
            <a:ea typeface="Open Sans"/>
            <a:cs typeface="Open Sans"/>
          </a:endParaRPr>
        </a:p>
      </dgm:t>
    </dgm:pt>
    <dgm:pt modelId="{7BB61DA7-45BF-4025-8151-6CC8DCD92821}" type="parTrans" cxnId="{BCF6A087-5B60-452C-943E-CC290804DAF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98A544B5-C065-4064-A138-27670D4724A9}" type="sibTrans" cxnId="{BCF6A087-5B60-452C-943E-CC290804DAF4}">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C6FF29E-A058-4AD9-989A-F9F0557F639A}" type="pres">
      <dgm:prSet presAssocID="{09A19ADD-9B68-40DD-863E-72D9B0895CEF}" presName="Name0" presStyleCnt="0">
        <dgm:presLayoutVars>
          <dgm:dir/>
          <dgm:animLvl val="lvl"/>
          <dgm:resizeHandles val="exact"/>
        </dgm:presLayoutVars>
      </dgm:prSet>
      <dgm:spPr/>
    </dgm:pt>
    <dgm:pt modelId="{E0798E29-92E5-43C8-A045-F3AF8EC8E93D}" type="pres">
      <dgm:prSet presAssocID="{CCF31D8D-9EDF-4945-956E-7BDA4464F8DA}" presName="composite" presStyleCnt="0"/>
      <dgm:spPr/>
    </dgm:pt>
    <dgm:pt modelId="{128163A9-45FD-436B-B584-592F2348A239}" type="pres">
      <dgm:prSet presAssocID="{CCF31D8D-9EDF-4945-956E-7BDA4464F8DA}" presName="parTx" presStyleLbl="alignNode1" presStyleIdx="0" presStyleCnt="2">
        <dgm:presLayoutVars>
          <dgm:chMax val="0"/>
          <dgm:chPref val="0"/>
          <dgm:bulletEnabled val="1"/>
        </dgm:presLayoutVars>
      </dgm:prSet>
      <dgm:spPr/>
    </dgm:pt>
    <dgm:pt modelId="{0B2649A6-2F20-4E8F-990F-380A3E70C7B2}" type="pres">
      <dgm:prSet presAssocID="{CCF31D8D-9EDF-4945-956E-7BDA4464F8DA}" presName="desTx" presStyleLbl="alignAccFollowNode1" presStyleIdx="0" presStyleCnt="2">
        <dgm:presLayoutVars>
          <dgm:bulletEnabled val="1"/>
        </dgm:presLayoutVars>
      </dgm:prSet>
      <dgm:spPr/>
    </dgm:pt>
    <dgm:pt modelId="{5DFA5112-CC2B-47C8-9F43-B48B80D1211D}" type="pres">
      <dgm:prSet presAssocID="{2AF490D1-4FD8-475A-B44B-3030D73FEBB1}" presName="space" presStyleCnt="0"/>
      <dgm:spPr/>
    </dgm:pt>
    <dgm:pt modelId="{0C347FD5-0671-4CBC-8150-B4DC8E7BD235}" type="pres">
      <dgm:prSet presAssocID="{590EF3B5-FC67-4CC1-ABCB-B0095874D24A}" presName="composite" presStyleCnt="0"/>
      <dgm:spPr/>
    </dgm:pt>
    <dgm:pt modelId="{F15E5F37-C82A-42EB-A373-288E241CE9F7}" type="pres">
      <dgm:prSet presAssocID="{590EF3B5-FC67-4CC1-ABCB-B0095874D24A}" presName="parTx" presStyleLbl="alignNode1" presStyleIdx="1" presStyleCnt="2">
        <dgm:presLayoutVars>
          <dgm:chMax val="0"/>
          <dgm:chPref val="0"/>
          <dgm:bulletEnabled val="1"/>
        </dgm:presLayoutVars>
      </dgm:prSet>
      <dgm:spPr/>
    </dgm:pt>
    <dgm:pt modelId="{9DAF1E06-4C8E-46BF-BED2-2F82D4DA6A14}" type="pres">
      <dgm:prSet presAssocID="{590EF3B5-FC67-4CC1-ABCB-B0095874D24A}" presName="desTx" presStyleLbl="alignAccFollowNode1" presStyleIdx="1" presStyleCnt="2">
        <dgm:presLayoutVars>
          <dgm:bulletEnabled val="1"/>
        </dgm:presLayoutVars>
      </dgm:prSet>
      <dgm:spPr/>
    </dgm:pt>
  </dgm:ptLst>
  <dgm:cxnLst>
    <dgm:cxn modelId="{C7419412-F6C7-4CA3-8D17-DAEB0019D770}" srcId="{09A19ADD-9B68-40DD-863E-72D9B0895CEF}" destId="{CCF31D8D-9EDF-4945-956E-7BDA4464F8DA}" srcOrd="0" destOrd="0" parTransId="{E7288CC6-57B9-43D7-BBE9-C304AF13AA3E}" sibTransId="{2AF490D1-4FD8-475A-B44B-3030D73FEBB1}"/>
    <dgm:cxn modelId="{78C63B1E-4268-4016-A247-068FBD0291EA}" srcId="{CCF31D8D-9EDF-4945-956E-7BDA4464F8DA}" destId="{805669CF-015B-4BEA-B036-A598E3EBA9DD}" srcOrd="0" destOrd="0" parTransId="{93888EC1-F253-41B2-9D23-BCB80248C449}" sibTransId="{1311C1AF-A52F-437A-8B7F-9643FEC43443}"/>
    <dgm:cxn modelId="{79D96B30-AD64-4754-8664-116D23C7E214}" type="presOf" srcId="{555E5DB8-C4D2-4F5B-9810-FD49DE0AA00C}" destId="{9DAF1E06-4C8E-46BF-BED2-2F82D4DA6A14}" srcOrd="0" destOrd="0" presId="urn:microsoft.com/office/officeart/2005/8/layout/hList1"/>
    <dgm:cxn modelId="{B7D7935D-117E-4A53-B2D7-5002AA4D7D3D}" type="presOf" srcId="{CCF31D8D-9EDF-4945-956E-7BDA4464F8DA}" destId="{128163A9-45FD-436B-B584-592F2348A239}" srcOrd="0" destOrd="0" presId="urn:microsoft.com/office/officeart/2005/8/layout/hList1"/>
    <dgm:cxn modelId="{64829067-9692-4D33-9549-BB2DD05D5560}" type="presOf" srcId="{805669CF-015B-4BEA-B036-A598E3EBA9DD}" destId="{0B2649A6-2F20-4E8F-990F-380A3E70C7B2}" srcOrd="0" destOrd="0" presId="urn:microsoft.com/office/officeart/2005/8/layout/hList1"/>
    <dgm:cxn modelId="{60796857-FEC5-444C-9FDA-B78D3778B118}" srcId="{CCF31D8D-9EDF-4945-956E-7BDA4464F8DA}" destId="{F823B1AB-8E50-44AF-8FA8-739C3C490140}" srcOrd="1" destOrd="0" parTransId="{AE767DB9-56FB-4BDB-B313-DE191224269F}" sibTransId="{D7CAFC42-7599-4F98-BFA4-957C3D1B2B3A}"/>
    <dgm:cxn modelId="{91DC9858-0727-4F18-92F4-35E873954BC1}" type="presOf" srcId="{F823B1AB-8E50-44AF-8FA8-739C3C490140}" destId="{0B2649A6-2F20-4E8F-990F-380A3E70C7B2}" srcOrd="0" destOrd="1" presId="urn:microsoft.com/office/officeart/2005/8/layout/hList1"/>
    <dgm:cxn modelId="{A3B1BA7C-F0E6-49AF-8F7E-D113600512E6}" type="presOf" srcId="{590EF3B5-FC67-4CC1-ABCB-B0095874D24A}" destId="{F15E5F37-C82A-42EB-A373-288E241CE9F7}" srcOrd="0" destOrd="0" presId="urn:microsoft.com/office/officeart/2005/8/layout/hList1"/>
    <dgm:cxn modelId="{BCF6A087-5B60-452C-943E-CC290804DAF4}" srcId="{590EF3B5-FC67-4CC1-ABCB-B0095874D24A}" destId="{DF45BFA2-647A-4DA2-90B4-45BDAA194942}" srcOrd="1" destOrd="0" parTransId="{7BB61DA7-45BF-4025-8151-6CC8DCD92821}" sibTransId="{98A544B5-C065-4064-A138-27670D4724A9}"/>
    <dgm:cxn modelId="{B0045EB8-D054-40B3-A46F-449916EBBBED}" type="presOf" srcId="{DF45BFA2-647A-4DA2-90B4-45BDAA194942}" destId="{9DAF1E06-4C8E-46BF-BED2-2F82D4DA6A14}" srcOrd="0" destOrd="1" presId="urn:microsoft.com/office/officeart/2005/8/layout/hList1"/>
    <dgm:cxn modelId="{CCBEC5C2-0054-42B1-82E2-18176362DBC4}" srcId="{09A19ADD-9B68-40DD-863E-72D9B0895CEF}" destId="{590EF3B5-FC67-4CC1-ABCB-B0095874D24A}" srcOrd="1" destOrd="0" parTransId="{2B2D1454-725F-4B8D-AAB2-4E7CBDDA97D2}" sibTransId="{E1E09F92-5B21-44D5-95CF-F8ECFCFC8020}"/>
    <dgm:cxn modelId="{98A8F0E7-7DBB-447C-A130-8C547610E6D2}" srcId="{590EF3B5-FC67-4CC1-ABCB-B0095874D24A}" destId="{555E5DB8-C4D2-4F5B-9810-FD49DE0AA00C}" srcOrd="0" destOrd="0" parTransId="{108182F1-0776-4712-8238-E559458013BC}" sibTransId="{C59DDC16-5602-401F-943C-52C897B200BF}"/>
    <dgm:cxn modelId="{EEF7FDEF-8F77-4919-BC8B-810D1B83E33B}" type="presOf" srcId="{09A19ADD-9B68-40DD-863E-72D9B0895CEF}" destId="{1C6FF29E-A058-4AD9-989A-F9F0557F639A}" srcOrd="0" destOrd="0" presId="urn:microsoft.com/office/officeart/2005/8/layout/hList1"/>
    <dgm:cxn modelId="{EAC231C3-2746-4B0D-B39D-AAD172092F9C}" type="presParOf" srcId="{1C6FF29E-A058-4AD9-989A-F9F0557F639A}" destId="{E0798E29-92E5-43C8-A045-F3AF8EC8E93D}" srcOrd="0" destOrd="0" presId="urn:microsoft.com/office/officeart/2005/8/layout/hList1"/>
    <dgm:cxn modelId="{9A96B040-01BE-4F5A-9FBF-13256BA0BAEB}" type="presParOf" srcId="{E0798E29-92E5-43C8-A045-F3AF8EC8E93D}" destId="{128163A9-45FD-436B-B584-592F2348A239}" srcOrd="0" destOrd="0" presId="urn:microsoft.com/office/officeart/2005/8/layout/hList1"/>
    <dgm:cxn modelId="{EEAAB825-16B3-4F1E-8C52-E86BC0D518A8}" type="presParOf" srcId="{E0798E29-92E5-43C8-A045-F3AF8EC8E93D}" destId="{0B2649A6-2F20-4E8F-990F-380A3E70C7B2}" srcOrd="1" destOrd="0" presId="urn:microsoft.com/office/officeart/2005/8/layout/hList1"/>
    <dgm:cxn modelId="{DC8C0921-42E2-4519-A3B3-4D4BEAFDAA9F}" type="presParOf" srcId="{1C6FF29E-A058-4AD9-989A-F9F0557F639A}" destId="{5DFA5112-CC2B-47C8-9F43-B48B80D1211D}" srcOrd="1" destOrd="0" presId="urn:microsoft.com/office/officeart/2005/8/layout/hList1"/>
    <dgm:cxn modelId="{7B1321FD-EE7C-4254-9B63-2EC4C2648BD4}" type="presParOf" srcId="{1C6FF29E-A058-4AD9-989A-F9F0557F639A}" destId="{0C347FD5-0671-4CBC-8150-B4DC8E7BD235}" srcOrd="2" destOrd="0" presId="urn:microsoft.com/office/officeart/2005/8/layout/hList1"/>
    <dgm:cxn modelId="{21F2F5CD-43CD-4F02-88A1-3BA302ED1C8A}" type="presParOf" srcId="{0C347FD5-0671-4CBC-8150-B4DC8E7BD235}" destId="{F15E5F37-C82A-42EB-A373-288E241CE9F7}" srcOrd="0" destOrd="0" presId="urn:microsoft.com/office/officeart/2005/8/layout/hList1"/>
    <dgm:cxn modelId="{F53A11FC-89C6-4133-B509-EE5CB283F2D5}" type="presParOf" srcId="{0C347FD5-0671-4CBC-8150-B4DC8E7BD235}" destId="{9DAF1E06-4C8E-46BF-BED2-2F82D4DA6A1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FBB7E-75D8-4C66-A431-2F02028026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3AFEF9F-08A3-446D-A149-E95765919B8D}">
      <dgm:prSet phldrT="[Text]" custT="1"/>
      <dgm:spPr/>
      <dgm: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Expenditure module</a:t>
          </a:r>
        </a:p>
      </dgm:t>
    </dgm:pt>
    <dgm:pt modelId="{BD657B51-6420-4A8C-971F-0C5B263C4B3B}" type="parTrans" cxnId="{92456E49-593B-470E-B151-CC385D87692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1ECA7CD7-529B-40C1-B557-7135D3EEF6D4}" type="sibTrans" cxnId="{92456E49-593B-470E-B151-CC385D876920}">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6DC99785-3AE3-4991-99F9-72BEE9243EE7}">
      <dgm:prSet phldrT="[Text]" custT="1"/>
      <dgm:spPr/>
      <dgm:t>
        <a:bodyPr/>
        <a:lstStyle/>
        <a:p>
          <a:pPr algn="ctr"/>
          <a:r>
            <a:rPr lang="en-GB" sz="3000" b="1" dirty="0">
              <a:latin typeface="Open Sans" panose="020B0606030504020204" pitchFamily="34" charset="0"/>
              <a:ea typeface="Open Sans" panose="020B0606030504020204" pitchFamily="34" charset="0"/>
              <a:cs typeface="Open Sans" panose="020B0606030504020204" pitchFamily="34" charset="0"/>
            </a:rPr>
            <a:t>Food</a:t>
          </a:r>
          <a:r>
            <a:rPr lang="en-GB" sz="3000" dirty="0">
              <a:latin typeface="Open Sans" panose="020B0606030504020204" pitchFamily="34" charset="0"/>
              <a:ea typeface="Open Sans" panose="020B0606030504020204" pitchFamily="34" charset="0"/>
              <a:cs typeface="Open Sans" panose="020B0606030504020204" pitchFamily="34" charset="0"/>
            </a:rPr>
            <a:t> expenditures (in the previous </a:t>
          </a:r>
          <a:r>
            <a:rPr lang="en-GB" sz="3000" b="1" dirty="0">
              <a:latin typeface="Open Sans" panose="020B0606030504020204" pitchFamily="34" charset="0"/>
              <a:ea typeface="Open Sans" panose="020B0606030504020204" pitchFamily="34" charset="0"/>
              <a:cs typeface="Open Sans" panose="020B0606030504020204" pitchFamily="34" charset="0"/>
            </a:rPr>
            <a:t>7 days</a:t>
          </a:r>
          <a:r>
            <a:rPr lang="en-GB" sz="3000" dirty="0">
              <a:latin typeface="Open Sans" panose="020B0606030504020204" pitchFamily="34" charset="0"/>
              <a:ea typeface="Open Sans" panose="020B0606030504020204" pitchFamily="34" charset="0"/>
              <a:cs typeface="Open Sans" panose="020B0606030504020204" pitchFamily="34" charset="0"/>
            </a:rPr>
            <a:t>)</a:t>
          </a:r>
        </a:p>
      </dgm:t>
    </dgm:pt>
    <dgm:pt modelId="{6B6AE0A6-2142-4AEE-B89B-274A02481688}" type="parTrans" cxnId="{91B62E90-33A8-42BC-B9B0-6A2670510DBD}">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D12E4B16-F05C-40F6-8E06-281797F8A7FD}" type="sibTrans" cxnId="{91B62E90-33A8-42BC-B9B0-6A2670510DBD}">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F94F438B-EA4F-4736-BE1D-4C515554168B}">
      <dgm:prSet custT="1"/>
      <dgm:spPr/>
      <dgm:t>
        <a:bodyPr/>
        <a:lstStyle/>
        <a:p>
          <a:pPr algn="ctr"/>
          <a:r>
            <a:rPr lang="en-GB" sz="3000" b="1" dirty="0">
              <a:latin typeface="Open Sans" panose="020B0606030504020204" pitchFamily="34" charset="0"/>
              <a:ea typeface="Open Sans" panose="020B0606030504020204" pitchFamily="34" charset="0"/>
              <a:cs typeface="Open Sans" panose="020B0606030504020204" pitchFamily="34" charset="0"/>
            </a:rPr>
            <a:t>Non-food</a:t>
          </a:r>
          <a:r>
            <a:rPr lang="en-GB" sz="3000" dirty="0">
              <a:latin typeface="Open Sans" panose="020B0606030504020204" pitchFamily="34" charset="0"/>
              <a:ea typeface="Open Sans" panose="020B0606030504020204" pitchFamily="34" charset="0"/>
              <a:cs typeface="Open Sans" panose="020B0606030504020204" pitchFamily="34" charset="0"/>
            </a:rPr>
            <a:t> expenditures (in the previous </a:t>
          </a:r>
          <a:r>
            <a:rPr lang="en-GB" sz="3000" b="1" dirty="0">
              <a:latin typeface="Open Sans" panose="020B0606030504020204" pitchFamily="34" charset="0"/>
              <a:ea typeface="Open Sans" panose="020B0606030504020204" pitchFamily="34" charset="0"/>
              <a:cs typeface="Open Sans" panose="020B0606030504020204" pitchFamily="34" charset="0"/>
            </a:rPr>
            <a:t>30 days</a:t>
          </a:r>
          <a:r>
            <a:rPr lang="en-GB" sz="3000" dirty="0">
              <a:latin typeface="Open Sans" panose="020B0606030504020204" pitchFamily="34" charset="0"/>
              <a:ea typeface="Open Sans" panose="020B0606030504020204" pitchFamily="34" charset="0"/>
              <a:cs typeface="Open Sans" panose="020B0606030504020204" pitchFamily="34" charset="0"/>
            </a:rPr>
            <a:t>)</a:t>
          </a:r>
        </a:p>
      </dgm:t>
    </dgm:pt>
    <dgm:pt modelId="{02AD75C0-6406-49E8-AF78-BFD455E75B70}" type="parTrans" cxnId="{2E51DD72-5CC2-4CF1-ADA1-2DD4CFCB239E}">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F1AE8AE-5C49-40C0-A651-53898F4052E5}" type="sibTrans" cxnId="{2E51DD72-5CC2-4CF1-ADA1-2DD4CFCB239E}">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634FF474-E188-43CF-927F-5916C56AAB8B}">
      <dgm:prSet custT="1"/>
      <dgm:spPr/>
      <dgm:t>
        <a:bodyPr/>
        <a:lstStyle/>
        <a:p>
          <a:pPr algn="ctr"/>
          <a:r>
            <a:rPr lang="en-GB" sz="3000" b="1" dirty="0">
              <a:latin typeface="Open Sans" panose="020B0606030504020204" pitchFamily="34" charset="0"/>
              <a:ea typeface="Open Sans" panose="020B0606030504020204" pitchFamily="34" charset="0"/>
              <a:cs typeface="Open Sans" panose="020B0606030504020204" pitchFamily="34" charset="0"/>
            </a:rPr>
            <a:t>Non-food</a:t>
          </a:r>
          <a:r>
            <a:rPr lang="en-GB" sz="3000" dirty="0">
              <a:latin typeface="Open Sans" panose="020B0606030504020204" pitchFamily="34" charset="0"/>
              <a:ea typeface="Open Sans" panose="020B0606030504020204" pitchFamily="34" charset="0"/>
              <a:cs typeface="Open Sans" panose="020B0606030504020204" pitchFamily="34" charset="0"/>
            </a:rPr>
            <a:t> expenditures (in the previous </a:t>
          </a:r>
          <a:r>
            <a:rPr lang="en-GB" sz="3000" b="1" dirty="0">
              <a:latin typeface="Open Sans" panose="020B0606030504020204" pitchFamily="34" charset="0"/>
              <a:ea typeface="Open Sans" panose="020B0606030504020204" pitchFamily="34" charset="0"/>
              <a:cs typeface="Open Sans" panose="020B0606030504020204" pitchFamily="34" charset="0"/>
            </a:rPr>
            <a:t>6 months</a:t>
          </a:r>
          <a:r>
            <a:rPr lang="en-GB" sz="3000" dirty="0">
              <a:latin typeface="Open Sans" panose="020B0606030504020204" pitchFamily="34" charset="0"/>
              <a:ea typeface="Open Sans" panose="020B0606030504020204" pitchFamily="34" charset="0"/>
              <a:cs typeface="Open Sans" panose="020B0606030504020204" pitchFamily="34" charset="0"/>
            </a:rPr>
            <a:t>)</a:t>
          </a:r>
        </a:p>
      </dgm:t>
    </dgm:pt>
    <dgm:pt modelId="{DD63364C-62A9-43F5-AA6C-117A50BDD6B8}" type="parTrans" cxnId="{7DE30AEE-1667-452F-8430-E2EBE32537F3}">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E3517BE1-3816-40EA-BE11-0632CAC1A938}" type="sibTrans" cxnId="{7DE30AEE-1667-452F-8430-E2EBE32537F3}">
      <dgm:prSet/>
      <dgm:spPr/>
      <dgm:t>
        <a:bodyPr/>
        <a:lstStyle/>
        <a:p>
          <a:endParaRPr lang="en-GB" sz="1400">
            <a:latin typeface="Open Sans" panose="020B0606030504020204" pitchFamily="34" charset="0"/>
            <a:ea typeface="Open Sans" panose="020B0606030504020204" pitchFamily="34" charset="0"/>
            <a:cs typeface="Open Sans" panose="020B0606030504020204" pitchFamily="34" charset="0"/>
          </a:endParaRPr>
        </a:p>
      </dgm:t>
    </dgm:pt>
    <dgm:pt modelId="{577EEB73-CF7B-4C21-B094-2DAD6965F677}" type="pres">
      <dgm:prSet presAssocID="{FC1FBB7E-75D8-4C66-A431-2F0202802664}" presName="Name0" presStyleCnt="0">
        <dgm:presLayoutVars>
          <dgm:dir/>
          <dgm:animLvl val="lvl"/>
          <dgm:resizeHandles val="exact"/>
        </dgm:presLayoutVars>
      </dgm:prSet>
      <dgm:spPr/>
    </dgm:pt>
    <dgm:pt modelId="{23975081-E023-49D9-BAA6-5343289EAFEF}" type="pres">
      <dgm:prSet presAssocID="{33AFEF9F-08A3-446D-A149-E95765919B8D}" presName="composite" presStyleCnt="0"/>
      <dgm:spPr/>
    </dgm:pt>
    <dgm:pt modelId="{34A8550E-AE03-4CB4-9CE2-9127650CD5A3}" type="pres">
      <dgm:prSet presAssocID="{33AFEF9F-08A3-446D-A149-E95765919B8D}" presName="parTx" presStyleLbl="alignNode1" presStyleIdx="0" presStyleCnt="1">
        <dgm:presLayoutVars>
          <dgm:chMax val="0"/>
          <dgm:chPref val="0"/>
          <dgm:bulletEnabled val="1"/>
        </dgm:presLayoutVars>
      </dgm:prSet>
      <dgm:spPr/>
    </dgm:pt>
    <dgm:pt modelId="{939F9B30-F31B-4AEA-824A-5442210FEF06}" type="pres">
      <dgm:prSet presAssocID="{33AFEF9F-08A3-446D-A149-E95765919B8D}" presName="desTx" presStyleLbl="alignAccFollowNode1" presStyleIdx="0" presStyleCnt="1">
        <dgm:presLayoutVars>
          <dgm:bulletEnabled val="1"/>
        </dgm:presLayoutVars>
      </dgm:prSet>
      <dgm:spPr/>
    </dgm:pt>
  </dgm:ptLst>
  <dgm:cxnLst>
    <dgm:cxn modelId="{62E0B601-0CCF-4D44-81D1-2E08CAD02A30}" type="presOf" srcId="{634FF474-E188-43CF-927F-5916C56AAB8B}" destId="{939F9B30-F31B-4AEA-824A-5442210FEF06}" srcOrd="0" destOrd="2" presId="urn:microsoft.com/office/officeart/2005/8/layout/hList1"/>
    <dgm:cxn modelId="{CE091214-ED1D-4892-BB4A-826DB1C9C0B8}" type="presOf" srcId="{33AFEF9F-08A3-446D-A149-E95765919B8D}" destId="{34A8550E-AE03-4CB4-9CE2-9127650CD5A3}" srcOrd="0" destOrd="0" presId="urn:microsoft.com/office/officeart/2005/8/layout/hList1"/>
    <dgm:cxn modelId="{52F8662C-4E88-47F4-B7B0-F6894E0B9E63}" type="presOf" srcId="{FC1FBB7E-75D8-4C66-A431-2F0202802664}" destId="{577EEB73-CF7B-4C21-B094-2DAD6965F677}" srcOrd="0" destOrd="0" presId="urn:microsoft.com/office/officeart/2005/8/layout/hList1"/>
    <dgm:cxn modelId="{92456E49-593B-470E-B151-CC385D876920}" srcId="{FC1FBB7E-75D8-4C66-A431-2F0202802664}" destId="{33AFEF9F-08A3-446D-A149-E95765919B8D}" srcOrd="0" destOrd="0" parTransId="{BD657B51-6420-4A8C-971F-0C5B263C4B3B}" sibTransId="{1ECA7CD7-529B-40C1-B557-7135D3EEF6D4}"/>
    <dgm:cxn modelId="{8DE5E54C-8EBF-4A67-AEFC-030C11EFF94A}" type="presOf" srcId="{6DC99785-3AE3-4991-99F9-72BEE9243EE7}" destId="{939F9B30-F31B-4AEA-824A-5442210FEF06}" srcOrd="0" destOrd="0" presId="urn:microsoft.com/office/officeart/2005/8/layout/hList1"/>
    <dgm:cxn modelId="{2E51DD72-5CC2-4CF1-ADA1-2DD4CFCB239E}" srcId="{33AFEF9F-08A3-446D-A149-E95765919B8D}" destId="{F94F438B-EA4F-4736-BE1D-4C515554168B}" srcOrd="1" destOrd="0" parTransId="{02AD75C0-6406-49E8-AF78-BFD455E75B70}" sibTransId="{EF1AE8AE-5C49-40C0-A651-53898F4052E5}"/>
    <dgm:cxn modelId="{91B62E90-33A8-42BC-B9B0-6A2670510DBD}" srcId="{33AFEF9F-08A3-446D-A149-E95765919B8D}" destId="{6DC99785-3AE3-4991-99F9-72BEE9243EE7}" srcOrd="0" destOrd="0" parTransId="{6B6AE0A6-2142-4AEE-B89B-274A02481688}" sibTransId="{D12E4B16-F05C-40F6-8E06-281797F8A7FD}"/>
    <dgm:cxn modelId="{ED9F43B4-97CF-4F8F-9081-4DDC9278CE66}" type="presOf" srcId="{F94F438B-EA4F-4736-BE1D-4C515554168B}" destId="{939F9B30-F31B-4AEA-824A-5442210FEF06}" srcOrd="0" destOrd="1" presId="urn:microsoft.com/office/officeart/2005/8/layout/hList1"/>
    <dgm:cxn modelId="{7DE30AEE-1667-452F-8430-E2EBE32537F3}" srcId="{33AFEF9F-08A3-446D-A149-E95765919B8D}" destId="{634FF474-E188-43CF-927F-5916C56AAB8B}" srcOrd="2" destOrd="0" parTransId="{DD63364C-62A9-43F5-AA6C-117A50BDD6B8}" sibTransId="{E3517BE1-3816-40EA-BE11-0632CAC1A938}"/>
    <dgm:cxn modelId="{586738A5-E133-4F35-BD4A-59A899A713B5}" type="presParOf" srcId="{577EEB73-CF7B-4C21-B094-2DAD6965F677}" destId="{23975081-E023-49D9-BAA6-5343289EAFEF}" srcOrd="0" destOrd="0" presId="urn:microsoft.com/office/officeart/2005/8/layout/hList1"/>
    <dgm:cxn modelId="{B1195605-B67B-4588-B30C-A564361242E8}" type="presParOf" srcId="{23975081-E023-49D9-BAA6-5343289EAFEF}" destId="{34A8550E-AE03-4CB4-9CE2-9127650CD5A3}" srcOrd="0" destOrd="0" presId="urn:microsoft.com/office/officeart/2005/8/layout/hList1"/>
    <dgm:cxn modelId="{C0653802-133D-4EDF-BE45-9366DC6C3644}" type="presParOf" srcId="{23975081-E023-49D9-BAA6-5343289EAFEF}" destId="{939F9B30-F31B-4AEA-824A-5442210FEF0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chemeClr val="accent2">
            <a:lumMod val="75000"/>
          </a:schemeClr>
        </a:solidFill>
      </dgm:spPr>
      <dgm:t>
        <a:bodyPr/>
        <a:lstStyle/>
        <a:p>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chemeClr val="accent1"/>
        </a:solidFill>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Total Expenditures.</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dgm:pt>
    <dgm:pt modelId="{9C9857BC-B371-4937-9087-928B95C1A53E}" type="pres">
      <dgm:prSet presAssocID="{8462F5A7-81E4-4712-BCB5-DAC7E322C28A}" presName="FourNodes_3" presStyleLbl="node1" presStyleIdx="2" presStyleCnt="4">
        <dgm:presLayoutVars>
          <dgm:bulletEnabled val="1"/>
        </dgm:presLayoutVars>
      </dgm:prSet>
      <dgm:spPr/>
    </dgm:pt>
    <dgm:pt modelId="{534671F7-E921-47C7-AFC2-15E57E34AADF}" type="pres">
      <dgm:prSet presAssocID="{8462F5A7-81E4-4712-BCB5-DAC7E322C28A}" presName="FourNodes_4" presStyleLbl="node1" presStyleIdx="3" presStyleCnt="4" custScaleX="104403" custLinFactNeighborY="1251">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rgbClr val="982B56">
            <a:lumMod val="75000"/>
          </a:srgbClr>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Total Expenditures.</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a:xfrm>
          <a:off x="-42570" y="0"/>
          <a:ext cx="8434069" cy="962110"/>
        </a:xfrm>
        <a:prstGeom prst="roundRect">
          <a:avLst>
            <a:gd name="adj" fmla="val 10000"/>
          </a:avLst>
        </a:prstGeom>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a:xfrm>
          <a:off x="613515" y="1125003"/>
          <a:ext cx="8434069" cy="962110"/>
        </a:xfrm>
        <a:prstGeom prst="roundRect">
          <a:avLst>
            <a:gd name="adj" fmla="val 10000"/>
          </a:avLst>
        </a:prstGeom>
      </dgm:spPr>
    </dgm:pt>
    <dgm:pt modelId="{9C9857BC-B371-4937-9087-928B95C1A53E}" type="pres">
      <dgm:prSet presAssocID="{8462F5A7-81E4-4712-BCB5-DAC7E322C28A}" presName="FourNodes_3" presStyleLbl="node1" presStyleIdx="2" presStyleCnt="4">
        <dgm:presLayoutVars>
          <dgm:bulletEnabled val="1"/>
        </dgm:presLayoutVars>
      </dgm:prSet>
      <dgm:spPr/>
    </dgm:pt>
    <dgm:pt modelId="{534671F7-E921-47C7-AFC2-15E57E34AADF}" type="pres">
      <dgm:prSet presAssocID="{8462F5A7-81E4-4712-BCB5-DAC7E322C28A}" presName="FourNodes_4" presStyleLbl="node1" presStyleIdx="3" presStyleCnt="4" custScaleX="104403">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a:solidFill>
          <a:srgbClr val="982B56">
            <a:lumMod val="75000"/>
          </a:srgbClr>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Calculate Monthly Total Expenditures.</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dgm:t>
        <a:bodyPr/>
        <a:lstStyle/>
        <a:p>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a:xfrm>
          <a:off x="-42570" y="0"/>
          <a:ext cx="8434069" cy="962110"/>
        </a:xfrm>
        <a:prstGeom prst="roundRect">
          <a:avLst>
            <a:gd name="adj" fmla="val 10000"/>
          </a:avLst>
        </a:prstGeom>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a:xfrm>
          <a:off x="613515" y="1125003"/>
          <a:ext cx="8434069" cy="962110"/>
        </a:xfrm>
        <a:prstGeom prst="roundRect">
          <a:avLst>
            <a:gd name="adj" fmla="val 10000"/>
          </a:avLst>
        </a:prstGeom>
      </dgm:spPr>
    </dgm:pt>
    <dgm:pt modelId="{9C9857BC-B371-4937-9087-928B95C1A53E}" type="pres">
      <dgm:prSet presAssocID="{8462F5A7-81E4-4712-BCB5-DAC7E322C28A}" presName="FourNodes_3" presStyleLbl="node1" presStyleIdx="2" presStyleCnt="4">
        <dgm:presLayoutVars>
          <dgm:bulletEnabled val="1"/>
        </dgm:presLayoutVars>
      </dgm:prSet>
      <dgm:spPr>
        <a:xfrm>
          <a:off x="1309326" y="2274078"/>
          <a:ext cx="8434069" cy="962110"/>
        </a:xfrm>
        <a:prstGeom prst="roundRect">
          <a:avLst>
            <a:gd name="adj" fmla="val 10000"/>
          </a:avLst>
        </a:prstGeom>
      </dgm:spPr>
    </dgm:pt>
    <dgm:pt modelId="{534671F7-E921-47C7-AFC2-15E57E34AADF}" type="pres">
      <dgm:prSet presAssocID="{8462F5A7-81E4-4712-BCB5-DAC7E322C28A}" presName="FourNodes_4" presStyleLbl="node1" presStyleIdx="3" presStyleCnt="4" custScaleX="104403">
        <dgm:presLayoutVars>
          <dgm:bulletEnabled val="1"/>
        </dgm:presLayoutVars>
      </dgm:prSet>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62F5A7-81E4-4712-BCB5-DAC7E322C28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EDA3FE47-E475-41EA-997E-D3DB65AC967C}">
      <dgm:prSet phldrT="[Tex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156F7ABC-4E35-4A0B-843E-C9AE80A0738E}" type="par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74E657D9-1119-4A37-A7B9-777EA6993EE5}" type="sibTrans" cxnId="{789D3FF2-5A9F-4C0E-BC77-1435DEA9C28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12AF20F5-2D6F-4917-B29F-45E9AB81ACD2}">
      <dgm:prSe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gm:t>
    </dgm:pt>
    <dgm:pt modelId="{F6392085-EE95-4171-A953-0AB64D749B6F}" type="par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6F3639F4-AB4F-4478-AC65-1322570188C9}" type="sibTrans" cxnId="{55CC86D8-16D4-4F80-BE80-47AE890281F9}">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06D41C60-6D01-4B2D-BFDF-99860B4E0784}">
      <dgm:prSet custT="1"/>
      <dgm:spPr>
        <a:solidFill>
          <a:srgbClr val="1A4161"/>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Calculate Monthly Total Expenditures.</a:t>
          </a:r>
        </a:p>
      </dgm:t>
    </dgm:pt>
    <dgm:pt modelId="{9658E61C-08E4-4C9D-B32E-962C9A8B3DD7}" type="par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85040BB9-7B67-4171-BE24-324B9E60CB84}" type="sibTrans" cxnId="{91A1FADF-B3C7-427C-BD3B-5A7AB486626B}">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52E42659-872F-4B3E-AC01-762FD1829F5F}">
      <dgm:prSet custT="1"/>
      <dgm:spPr>
        <a:solidFill>
          <a:srgbClr val="982B56">
            <a:lumMod val="75000"/>
          </a:srgbClr>
        </a:solidFill>
        <a:ln w="12700" cap="flat" cmpd="sng" algn="ctr">
          <a:solidFill>
            <a:srgbClr val="36B5C5">
              <a:hueOff val="0"/>
              <a:satOff val="0"/>
              <a:lumOff val="0"/>
              <a:alphaOff val="0"/>
            </a:srgbClr>
          </a:solidFill>
          <a:prstDash val="solid"/>
          <a:miter lim="800000"/>
        </a:ln>
        <a:effectLst/>
      </dgm:spPr>
      <dgm:t>
        <a:bodyPr spcFirstLastPara="0" vert="horz" wrap="square" lIns="76200" tIns="76200" rIns="76200" bIns="76200" numCol="1" spcCol="1270" anchor="ctr" anchorCtr="0"/>
        <a:lstStyle/>
        <a:p>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gm:t>
    </dgm:pt>
    <dgm:pt modelId="{E2061F83-BAA8-46A6-A5F2-2F25AA8154A5}" type="par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204CF1AB-AB51-41B6-8938-3C2AB3FE6C84}" type="sibTrans" cxnId="{2C3A3DFA-AA35-40A1-9865-7929665B7621}">
      <dgm:prSet/>
      <dgm:spPr/>
      <dgm:t>
        <a:bodyPr/>
        <a:lstStyle/>
        <a:p>
          <a:endParaRPr lang="en-GB">
            <a:latin typeface="Open Sans" panose="020B0606030504020204" pitchFamily="34" charset="0"/>
            <a:ea typeface="Open Sans" panose="020B0606030504020204" pitchFamily="34" charset="0"/>
            <a:cs typeface="Open Sans" panose="020B0606030504020204" pitchFamily="34" charset="0"/>
          </a:endParaRPr>
        </a:p>
      </dgm:t>
    </dgm:pt>
    <dgm:pt modelId="{E389B2DA-BDA8-4B81-A30D-F764B3320ADE}" type="pres">
      <dgm:prSet presAssocID="{8462F5A7-81E4-4712-BCB5-DAC7E322C28A}" presName="outerComposite" presStyleCnt="0">
        <dgm:presLayoutVars>
          <dgm:chMax val="5"/>
          <dgm:dir/>
          <dgm:resizeHandles val="exact"/>
        </dgm:presLayoutVars>
      </dgm:prSet>
      <dgm:spPr/>
    </dgm:pt>
    <dgm:pt modelId="{B331A04E-CE39-4C1F-B89C-13921AD1D5DB}" type="pres">
      <dgm:prSet presAssocID="{8462F5A7-81E4-4712-BCB5-DAC7E322C28A}" presName="dummyMaxCanvas" presStyleCnt="0">
        <dgm:presLayoutVars/>
      </dgm:prSet>
      <dgm:spPr/>
    </dgm:pt>
    <dgm:pt modelId="{FF272C50-93E3-4500-B892-1EBBA1DA31C7}" type="pres">
      <dgm:prSet presAssocID="{8462F5A7-81E4-4712-BCB5-DAC7E322C28A}" presName="FourNodes_1" presStyleLbl="node1" presStyleIdx="0" presStyleCnt="4" custLinFactNeighborX="596">
        <dgm:presLayoutVars>
          <dgm:bulletEnabled val="1"/>
        </dgm:presLayoutVars>
      </dgm:prSet>
      <dgm:spPr>
        <a:xfrm>
          <a:off x="-42570" y="0"/>
          <a:ext cx="8434069" cy="962110"/>
        </a:xfrm>
        <a:prstGeom prst="roundRect">
          <a:avLst>
            <a:gd name="adj" fmla="val 10000"/>
          </a:avLst>
        </a:prstGeom>
      </dgm:spPr>
    </dgm:pt>
    <dgm:pt modelId="{DB19A3C3-98AB-4402-A07C-31EB68576A33}" type="pres">
      <dgm:prSet presAssocID="{8462F5A7-81E4-4712-BCB5-DAC7E322C28A}" presName="FourNodes_2" presStyleLbl="node1" presStyleIdx="1" presStyleCnt="4" custLinFactNeighborY="-1251">
        <dgm:presLayoutVars>
          <dgm:bulletEnabled val="1"/>
        </dgm:presLayoutVars>
      </dgm:prSet>
      <dgm:spPr>
        <a:xfrm>
          <a:off x="613515" y="1125003"/>
          <a:ext cx="8434069" cy="962110"/>
        </a:xfrm>
        <a:prstGeom prst="roundRect">
          <a:avLst>
            <a:gd name="adj" fmla="val 10000"/>
          </a:avLst>
        </a:prstGeom>
      </dgm:spPr>
    </dgm:pt>
    <dgm:pt modelId="{9C9857BC-B371-4937-9087-928B95C1A53E}" type="pres">
      <dgm:prSet presAssocID="{8462F5A7-81E4-4712-BCB5-DAC7E322C28A}" presName="FourNodes_3" presStyleLbl="node1" presStyleIdx="2" presStyleCnt="4">
        <dgm:presLayoutVars>
          <dgm:bulletEnabled val="1"/>
        </dgm:presLayoutVars>
      </dgm:prSet>
      <dgm:spPr>
        <a:xfrm>
          <a:off x="1309326" y="2274078"/>
          <a:ext cx="8434069" cy="962110"/>
        </a:xfrm>
        <a:prstGeom prst="roundRect">
          <a:avLst>
            <a:gd name="adj" fmla="val 10000"/>
          </a:avLst>
        </a:prstGeom>
      </dgm:spPr>
    </dgm:pt>
    <dgm:pt modelId="{534671F7-E921-47C7-AFC2-15E57E34AADF}" type="pres">
      <dgm:prSet presAssocID="{8462F5A7-81E4-4712-BCB5-DAC7E322C28A}" presName="FourNodes_4" presStyleLbl="node1" presStyleIdx="3" presStyleCnt="4" custScaleX="104403">
        <dgm:presLayoutVars>
          <dgm:bulletEnabled val="1"/>
        </dgm:presLayoutVars>
      </dgm:prSet>
      <dgm:spPr>
        <a:xfrm>
          <a:off x="1830003" y="3411117"/>
          <a:ext cx="8805421" cy="962110"/>
        </a:xfrm>
        <a:prstGeom prst="roundRect">
          <a:avLst>
            <a:gd name="adj" fmla="val 10000"/>
          </a:avLst>
        </a:prstGeom>
      </dgm:spPr>
    </dgm:pt>
    <dgm:pt modelId="{21B88724-0455-49BE-93B0-C423EB9339D5}" type="pres">
      <dgm:prSet presAssocID="{8462F5A7-81E4-4712-BCB5-DAC7E322C28A}" presName="FourConn_1-2" presStyleLbl="fgAccFollowNode1" presStyleIdx="0" presStyleCnt="3">
        <dgm:presLayoutVars>
          <dgm:bulletEnabled val="1"/>
        </dgm:presLayoutVars>
      </dgm:prSet>
      <dgm:spPr/>
    </dgm:pt>
    <dgm:pt modelId="{60754C1E-B0C0-4A89-805A-5C21DC20E6DF}" type="pres">
      <dgm:prSet presAssocID="{8462F5A7-81E4-4712-BCB5-DAC7E322C28A}" presName="FourConn_2-3" presStyleLbl="fgAccFollowNode1" presStyleIdx="1" presStyleCnt="3">
        <dgm:presLayoutVars>
          <dgm:bulletEnabled val="1"/>
        </dgm:presLayoutVars>
      </dgm:prSet>
      <dgm:spPr/>
    </dgm:pt>
    <dgm:pt modelId="{58B2EF76-44DF-499F-8285-7DDA3A348863}" type="pres">
      <dgm:prSet presAssocID="{8462F5A7-81E4-4712-BCB5-DAC7E322C28A}" presName="FourConn_3-4" presStyleLbl="fgAccFollowNode1" presStyleIdx="2" presStyleCnt="3">
        <dgm:presLayoutVars>
          <dgm:bulletEnabled val="1"/>
        </dgm:presLayoutVars>
      </dgm:prSet>
      <dgm:spPr/>
    </dgm:pt>
    <dgm:pt modelId="{5399BCF8-F60D-45BA-BD4E-006B0231998A}" type="pres">
      <dgm:prSet presAssocID="{8462F5A7-81E4-4712-BCB5-DAC7E322C28A}" presName="FourNodes_1_text" presStyleLbl="node1" presStyleIdx="3" presStyleCnt="4">
        <dgm:presLayoutVars>
          <dgm:bulletEnabled val="1"/>
        </dgm:presLayoutVars>
      </dgm:prSet>
      <dgm:spPr/>
    </dgm:pt>
    <dgm:pt modelId="{2D4238DA-F298-4F93-B6F1-5E5ACC2011B7}" type="pres">
      <dgm:prSet presAssocID="{8462F5A7-81E4-4712-BCB5-DAC7E322C28A}" presName="FourNodes_2_text" presStyleLbl="node1" presStyleIdx="3" presStyleCnt="4">
        <dgm:presLayoutVars>
          <dgm:bulletEnabled val="1"/>
        </dgm:presLayoutVars>
      </dgm:prSet>
      <dgm:spPr/>
    </dgm:pt>
    <dgm:pt modelId="{8BB6C690-71A6-45AF-ADB7-0FF81D17E519}" type="pres">
      <dgm:prSet presAssocID="{8462F5A7-81E4-4712-BCB5-DAC7E322C28A}" presName="FourNodes_3_text" presStyleLbl="node1" presStyleIdx="3" presStyleCnt="4">
        <dgm:presLayoutVars>
          <dgm:bulletEnabled val="1"/>
        </dgm:presLayoutVars>
      </dgm:prSet>
      <dgm:spPr/>
    </dgm:pt>
    <dgm:pt modelId="{EF819FEB-501C-4702-A27D-0DC2DC16569C}" type="pres">
      <dgm:prSet presAssocID="{8462F5A7-81E4-4712-BCB5-DAC7E322C28A}" presName="FourNodes_4_text" presStyleLbl="node1" presStyleIdx="3" presStyleCnt="4">
        <dgm:presLayoutVars>
          <dgm:bulletEnabled val="1"/>
        </dgm:presLayoutVars>
      </dgm:prSet>
      <dgm:spPr/>
    </dgm:pt>
  </dgm:ptLst>
  <dgm:cxnLst>
    <dgm:cxn modelId="{6417EE0C-F798-4F57-9767-90CB6135BF59}" type="presOf" srcId="{6F3639F4-AB4F-4478-AC65-1322570188C9}" destId="{60754C1E-B0C0-4A89-805A-5C21DC20E6DF}" srcOrd="0" destOrd="0" presId="urn:microsoft.com/office/officeart/2005/8/layout/vProcess5"/>
    <dgm:cxn modelId="{9B0B2425-7D1C-4033-920E-0B7B8ED87299}" type="presOf" srcId="{06D41C60-6D01-4B2D-BFDF-99860B4E0784}" destId="{8BB6C690-71A6-45AF-ADB7-0FF81D17E519}" srcOrd="1" destOrd="0" presId="urn:microsoft.com/office/officeart/2005/8/layout/vProcess5"/>
    <dgm:cxn modelId="{FDB03E44-E0C3-407F-BE85-2B53DF5809DC}" type="presOf" srcId="{12AF20F5-2D6F-4917-B29F-45E9AB81ACD2}" destId="{2D4238DA-F298-4F93-B6F1-5E5ACC2011B7}" srcOrd="1" destOrd="0" presId="urn:microsoft.com/office/officeart/2005/8/layout/vProcess5"/>
    <dgm:cxn modelId="{7FF65A4A-EB88-44FA-B98E-88EA7FC66536}" type="presOf" srcId="{74E657D9-1119-4A37-A7B9-777EA6993EE5}" destId="{21B88724-0455-49BE-93B0-C423EB9339D5}" srcOrd="0" destOrd="0" presId="urn:microsoft.com/office/officeart/2005/8/layout/vProcess5"/>
    <dgm:cxn modelId="{4236246B-6E75-4926-9140-999799459CDB}" type="presOf" srcId="{52E42659-872F-4B3E-AC01-762FD1829F5F}" destId="{EF819FEB-501C-4702-A27D-0DC2DC16569C}" srcOrd="1" destOrd="0" presId="urn:microsoft.com/office/officeart/2005/8/layout/vProcess5"/>
    <dgm:cxn modelId="{E5A07E55-598A-4529-BD58-F5428654FE0A}" type="presOf" srcId="{EDA3FE47-E475-41EA-997E-D3DB65AC967C}" destId="{FF272C50-93E3-4500-B892-1EBBA1DA31C7}" srcOrd="0" destOrd="0" presId="urn:microsoft.com/office/officeart/2005/8/layout/vProcess5"/>
    <dgm:cxn modelId="{8AA5C656-5312-4910-9D49-BC6B3895A5E2}" type="presOf" srcId="{EDA3FE47-E475-41EA-997E-D3DB65AC967C}" destId="{5399BCF8-F60D-45BA-BD4E-006B0231998A}" srcOrd="1" destOrd="0" presId="urn:microsoft.com/office/officeart/2005/8/layout/vProcess5"/>
    <dgm:cxn modelId="{BF22F97C-89DF-4131-817F-F33E3F83192E}" type="presOf" srcId="{06D41C60-6D01-4B2D-BFDF-99860B4E0784}" destId="{9C9857BC-B371-4937-9087-928B95C1A53E}" srcOrd="0" destOrd="0" presId="urn:microsoft.com/office/officeart/2005/8/layout/vProcess5"/>
    <dgm:cxn modelId="{6CD0DD8C-A423-4D7F-8E5F-EA52A3B5B831}" type="presOf" srcId="{8462F5A7-81E4-4712-BCB5-DAC7E322C28A}" destId="{E389B2DA-BDA8-4B81-A30D-F764B3320ADE}" srcOrd="0" destOrd="0" presId="urn:microsoft.com/office/officeart/2005/8/layout/vProcess5"/>
    <dgm:cxn modelId="{E8897AB1-6236-4E83-9901-564A6DE28FD2}" type="presOf" srcId="{85040BB9-7B67-4171-BE24-324B9E60CB84}" destId="{58B2EF76-44DF-499F-8285-7DDA3A348863}" srcOrd="0" destOrd="0" presId="urn:microsoft.com/office/officeart/2005/8/layout/vProcess5"/>
    <dgm:cxn modelId="{55CC86D8-16D4-4F80-BE80-47AE890281F9}" srcId="{8462F5A7-81E4-4712-BCB5-DAC7E322C28A}" destId="{12AF20F5-2D6F-4917-B29F-45E9AB81ACD2}" srcOrd="1" destOrd="0" parTransId="{F6392085-EE95-4171-A953-0AB64D749B6F}" sibTransId="{6F3639F4-AB4F-4478-AC65-1322570188C9}"/>
    <dgm:cxn modelId="{91A1FADF-B3C7-427C-BD3B-5A7AB486626B}" srcId="{8462F5A7-81E4-4712-BCB5-DAC7E322C28A}" destId="{06D41C60-6D01-4B2D-BFDF-99860B4E0784}" srcOrd="2" destOrd="0" parTransId="{9658E61C-08E4-4C9D-B32E-962C9A8B3DD7}" sibTransId="{85040BB9-7B67-4171-BE24-324B9E60CB84}"/>
    <dgm:cxn modelId="{F9A702E7-915D-42E9-9DFE-EEE3418AD37E}" type="presOf" srcId="{52E42659-872F-4B3E-AC01-762FD1829F5F}" destId="{534671F7-E921-47C7-AFC2-15E57E34AADF}" srcOrd="0" destOrd="0" presId="urn:microsoft.com/office/officeart/2005/8/layout/vProcess5"/>
    <dgm:cxn modelId="{445DA5EF-E022-45BA-9ECB-316254BEAC0B}" type="presOf" srcId="{12AF20F5-2D6F-4917-B29F-45E9AB81ACD2}" destId="{DB19A3C3-98AB-4402-A07C-31EB68576A33}" srcOrd="0" destOrd="0" presId="urn:microsoft.com/office/officeart/2005/8/layout/vProcess5"/>
    <dgm:cxn modelId="{789D3FF2-5A9F-4C0E-BC77-1435DEA9C289}" srcId="{8462F5A7-81E4-4712-BCB5-DAC7E322C28A}" destId="{EDA3FE47-E475-41EA-997E-D3DB65AC967C}" srcOrd="0" destOrd="0" parTransId="{156F7ABC-4E35-4A0B-843E-C9AE80A0738E}" sibTransId="{74E657D9-1119-4A37-A7B9-777EA6993EE5}"/>
    <dgm:cxn modelId="{2C3A3DFA-AA35-40A1-9865-7929665B7621}" srcId="{8462F5A7-81E4-4712-BCB5-DAC7E322C28A}" destId="{52E42659-872F-4B3E-AC01-762FD1829F5F}" srcOrd="3" destOrd="0" parTransId="{E2061F83-BAA8-46A6-A5F2-2F25AA8154A5}" sibTransId="{204CF1AB-AB51-41B6-8938-3C2AB3FE6C84}"/>
    <dgm:cxn modelId="{2B3F9B70-85C7-41F2-83EC-386C25136869}" type="presParOf" srcId="{E389B2DA-BDA8-4B81-A30D-F764B3320ADE}" destId="{B331A04E-CE39-4C1F-B89C-13921AD1D5DB}" srcOrd="0" destOrd="0" presId="urn:microsoft.com/office/officeart/2005/8/layout/vProcess5"/>
    <dgm:cxn modelId="{AE89D4D6-2F79-4B0E-8BE6-FAA1FAF64FE1}" type="presParOf" srcId="{E389B2DA-BDA8-4B81-A30D-F764B3320ADE}" destId="{FF272C50-93E3-4500-B892-1EBBA1DA31C7}" srcOrd="1" destOrd="0" presId="urn:microsoft.com/office/officeart/2005/8/layout/vProcess5"/>
    <dgm:cxn modelId="{7389A80F-4939-4537-A0EF-D61F6821B85E}" type="presParOf" srcId="{E389B2DA-BDA8-4B81-A30D-F764B3320ADE}" destId="{DB19A3C3-98AB-4402-A07C-31EB68576A33}" srcOrd="2" destOrd="0" presId="urn:microsoft.com/office/officeart/2005/8/layout/vProcess5"/>
    <dgm:cxn modelId="{FE8A836C-2F59-4570-A007-A7C7645A941B}" type="presParOf" srcId="{E389B2DA-BDA8-4B81-A30D-F764B3320ADE}" destId="{9C9857BC-B371-4937-9087-928B95C1A53E}" srcOrd="3" destOrd="0" presId="urn:microsoft.com/office/officeart/2005/8/layout/vProcess5"/>
    <dgm:cxn modelId="{A4FFAB94-C24B-48F8-BFA6-88A79D834B98}" type="presParOf" srcId="{E389B2DA-BDA8-4B81-A30D-F764B3320ADE}" destId="{534671F7-E921-47C7-AFC2-15E57E34AADF}" srcOrd="4" destOrd="0" presId="urn:microsoft.com/office/officeart/2005/8/layout/vProcess5"/>
    <dgm:cxn modelId="{D0BEBABB-1ECF-44BA-B2A5-9A35E1230970}" type="presParOf" srcId="{E389B2DA-BDA8-4B81-A30D-F764B3320ADE}" destId="{21B88724-0455-49BE-93B0-C423EB9339D5}" srcOrd="5" destOrd="0" presId="urn:microsoft.com/office/officeart/2005/8/layout/vProcess5"/>
    <dgm:cxn modelId="{F3263994-EE11-4694-872A-179C70005BB4}" type="presParOf" srcId="{E389B2DA-BDA8-4B81-A30D-F764B3320ADE}" destId="{60754C1E-B0C0-4A89-805A-5C21DC20E6DF}" srcOrd="6" destOrd="0" presId="urn:microsoft.com/office/officeart/2005/8/layout/vProcess5"/>
    <dgm:cxn modelId="{77133F95-F230-4A52-B3BC-973E2D0084F2}" type="presParOf" srcId="{E389B2DA-BDA8-4B81-A30D-F764B3320ADE}" destId="{58B2EF76-44DF-499F-8285-7DDA3A348863}" srcOrd="7" destOrd="0" presId="urn:microsoft.com/office/officeart/2005/8/layout/vProcess5"/>
    <dgm:cxn modelId="{503722C0-3C12-4339-9CE6-8EDFF0E5CFE7}" type="presParOf" srcId="{E389B2DA-BDA8-4B81-A30D-F764B3320ADE}" destId="{5399BCF8-F60D-45BA-BD4E-006B0231998A}" srcOrd="8" destOrd="0" presId="urn:microsoft.com/office/officeart/2005/8/layout/vProcess5"/>
    <dgm:cxn modelId="{7EC1E295-18C0-405A-9B52-B546BDFD755D}" type="presParOf" srcId="{E389B2DA-BDA8-4B81-A30D-F764B3320ADE}" destId="{2D4238DA-F298-4F93-B6F1-5E5ACC2011B7}" srcOrd="9" destOrd="0" presId="urn:microsoft.com/office/officeart/2005/8/layout/vProcess5"/>
    <dgm:cxn modelId="{3D57713C-20E2-434B-9AB9-AF9F26C9C7CA}" type="presParOf" srcId="{E389B2DA-BDA8-4B81-A30D-F764B3320ADE}" destId="{8BB6C690-71A6-45AF-ADB7-0FF81D17E519}" srcOrd="10" destOrd="0" presId="urn:microsoft.com/office/officeart/2005/8/layout/vProcess5"/>
    <dgm:cxn modelId="{3957CD4A-3B3A-4A5C-AF92-15BA0AE9B2F4}" type="presParOf" srcId="{E389B2DA-BDA8-4B81-A30D-F764B3320ADE}" destId="{EF819FEB-501C-4702-A27D-0DC2DC16569C}"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163A9-45FD-436B-B584-592F2348A239}">
      <dsp:nvSpPr>
        <dsp:cNvPr id="0" name=""/>
        <dsp:cNvSpPr/>
      </dsp:nvSpPr>
      <dsp:spPr>
        <a:xfrm>
          <a:off x="51" y="22602"/>
          <a:ext cx="4926394"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a:latin typeface="Open Sans" panose="020B0606030504020204" pitchFamily="34" charset="0"/>
              <a:ea typeface="Open Sans" panose="020B0606030504020204" pitchFamily="34" charset="0"/>
              <a:cs typeface="Open Sans" panose="020B0606030504020204" pitchFamily="34" charset="0"/>
            </a:rPr>
            <a:t>Assessment</a:t>
          </a:r>
        </a:p>
      </dsp:txBody>
      <dsp:txXfrm>
        <a:off x="51" y="22602"/>
        <a:ext cx="4926394" cy="1468800"/>
      </dsp:txXfrm>
    </dsp:sp>
    <dsp:sp modelId="{0B2649A6-2F20-4E8F-990F-380A3E70C7B2}">
      <dsp:nvSpPr>
        <dsp:cNvPr id="0" name=""/>
        <dsp:cNvSpPr/>
      </dsp:nvSpPr>
      <dsp:spPr>
        <a:xfrm>
          <a:off x="51" y="1491402"/>
          <a:ext cx="4926394" cy="223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endParaRPr lang="en-GB" sz="2000" kern="1200" dirty="0">
            <a:latin typeface="Open Sans"/>
            <a:ea typeface="Open Sans"/>
            <a:cs typeface="Open Sans"/>
          </a:endParaRPr>
        </a:p>
        <a:p>
          <a:pPr marL="228600" lvl="1" indent="-228600" algn="l" defTabSz="889000">
            <a:lnSpc>
              <a:spcPct val="90000"/>
            </a:lnSpc>
            <a:spcBef>
              <a:spcPct val="0"/>
            </a:spcBef>
            <a:spcAft>
              <a:spcPct val="15000"/>
            </a:spcAft>
            <a:buChar char="•"/>
          </a:pPr>
          <a:r>
            <a:rPr lang="en-GB" sz="2000" kern="1200" dirty="0">
              <a:latin typeface="Open Sans" panose="020B0606030504020204" pitchFamily="34" charset="0"/>
              <a:ea typeface="Open Sans" panose="020B0606030504020204" pitchFamily="34" charset="0"/>
              <a:cs typeface="Open Sans" panose="020B0606030504020204" pitchFamily="34" charset="0"/>
            </a:rPr>
            <a:t>One of the indicators used to estimate the </a:t>
          </a:r>
          <a:r>
            <a:rPr lang="en-GB" sz="2000" b="1" kern="1200" dirty="0">
              <a:latin typeface="Open Sans" panose="020B0606030504020204" pitchFamily="34" charset="0"/>
              <a:ea typeface="Open Sans" panose="020B0606030504020204" pitchFamily="34" charset="0"/>
              <a:cs typeface="Open Sans" panose="020B0606030504020204" pitchFamily="34" charset="0"/>
            </a:rPr>
            <a:t>CARI</a:t>
          </a:r>
          <a:r>
            <a:rPr lang="en-GB" sz="2000" kern="1200" dirty="0">
              <a:latin typeface="Open Sans" panose="020B0606030504020204" pitchFamily="34" charset="0"/>
              <a:ea typeface="Open Sans" panose="020B0606030504020204" pitchFamily="34" charset="0"/>
              <a:cs typeface="Open Sans" panose="020B0606030504020204" pitchFamily="34" charset="0"/>
            </a:rPr>
            <a:t> in food security assessments.</a:t>
          </a:r>
          <a:endParaRPr lang="en-GB" sz="2000" kern="1200" dirty="0">
            <a:latin typeface="Open Sans"/>
            <a:ea typeface="Open Sans"/>
            <a:cs typeface="Open Sans"/>
          </a:endParaRPr>
        </a:p>
      </dsp:txBody>
      <dsp:txXfrm>
        <a:off x="51" y="1491402"/>
        <a:ext cx="4926394" cy="2239920"/>
      </dsp:txXfrm>
    </dsp:sp>
    <dsp:sp modelId="{F15E5F37-C82A-42EB-A373-288E241CE9F7}">
      <dsp:nvSpPr>
        <dsp:cNvPr id="0" name=""/>
        <dsp:cNvSpPr/>
      </dsp:nvSpPr>
      <dsp:spPr>
        <a:xfrm>
          <a:off x="5616141" y="22602"/>
          <a:ext cx="4926394"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Open Sans" panose="020B0606030504020204" pitchFamily="34" charset="0"/>
              <a:ea typeface="Open Sans" panose="020B0606030504020204" pitchFamily="34" charset="0"/>
              <a:cs typeface="Open Sans" panose="020B0606030504020204" pitchFamily="34" charset="0"/>
            </a:rPr>
            <a:t>Programme Design and Reporting</a:t>
          </a:r>
        </a:p>
      </dsp:txBody>
      <dsp:txXfrm>
        <a:off x="5616141" y="22602"/>
        <a:ext cx="4926394" cy="1468800"/>
      </dsp:txXfrm>
    </dsp:sp>
    <dsp:sp modelId="{9DAF1E06-4C8E-46BF-BED2-2F82D4DA6A14}">
      <dsp:nvSpPr>
        <dsp:cNvPr id="0" name=""/>
        <dsp:cNvSpPr/>
      </dsp:nvSpPr>
      <dsp:spPr>
        <a:xfrm>
          <a:off x="5616141" y="1491402"/>
          <a:ext cx="4926394" cy="223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Open Sans"/>
              <a:ea typeface="Open Sans"/>
              <a:cs typeface="Open Sans"/>
            </a:rPr>
            <a:t>Inform food security interventions and guide program design and targeting.</a:t>
          </a:r>
          <a:endParaRPr lang="en-GB" sz="2000" kern="1200" dirty="0">
            <a:latin typeface="Open Sans"/>
            <a:ea typeface="Open Sans"/>
            <a:cs typeface="Open Sans"/>
          </a:endParaRPr>
        </a:p>
        <a:p>
          <a:pPr marL="228600" lvl="1" indent="-228600" algn="l" defTabSz="889000">
            <a:lnSpc>
              <a:spcPct val="90000"/>
            </a:lnSpc>
            <a:spcBef>
              <a:spcPct val="0"/>
            </a:spcBef>
            <a:spcAft>
              <a:spcPct val="15000"/>
            </a:spcAft>
            <a:buChar char="•"/>
          </a:pPr>
          <a:r>
            <a:rPr lang="en-US" sz="2000" kern="1200" dirty="0">
              <a:latin typeface="Open Sans"/>
              <a:ea typeface="Open Sans"/>
              <a:cs typeface="Open Sans"/>
            </a:rPr>
            <a:t>Report to stakeholders and donors.</a:t>
          </a:r>
          <a:endParaRPr lang="en-GB" sz="2000" kern="1200" dirty="0">
            <a:latin typeface="Open Sans"/>
            <a:ea typeface="Open Sans"/>
            <a:cs typeface="Open Sans"/>
          </a:endParaRPr>
        </a:p>
      </dsp:txBody>
      <dsp:txXfrm>
        <a:off x="5616141" y="1491402"/>
        <a:ext cx="4926394" cy="2239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8550E-AE03-4CB4-9CE2-9127650CD5A3}">
      <dsp:nvSpPr>
        <dsp:cNvPr id="0" name=""/>
        <dsp:cNvSpPr/>
      </dsp:nvSpPr>
      <dsp:spPr>
        <a:xfrm>
          <a:off x="0" y="7853"/>
          <a:ext cx="10542587" cy="146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Open Sans" panose="020B0606030504020204" pitchFamily="34" charset="0"/>
              <a:ea typeface="Open Sans" panose="020B0606030504020204" pitchFamily="34" charset="0"/>
              <a:cs typeface="Open Sans" panose="020B0606030504020204" pitchFamily="34" charset="0"/>
            </a:rPr>
            <a:t>Expenditure module</a:t>
          </a:r>
        </a:p>
      </dsp:txBody>
      <dsp:txXfrm>
        <a:off x="0" y="7853"/>
        <a:ext cx="10542587" cy="1468800"/>
      </dsp:txXfrm>
    </dsp:sp>
    <dsp:sp modelId="{939F9B30-F31B-4AEA-824A-5442210FEF06}">
      <dsp:nvSpPr>
        <dsp:cNvPr id="0" name=""/>
        <dsp:cNvSpPr/>
      </dsp:nvSpPr>
      <dsp:spPr>
        <a:xfrm>
          <a:off x="0" y="1476654"/>
          <a:ext cx="10542587" cy="22399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ctr" defTabSz="1333500">
            <a:lnSpc>
              <a:spcPct val="90000"/>
            </a:lnSpc>
            <a:spcBef>
              <a:spcPct val="0"/>
            </a:spcBef>
            <a:spcAft>
              <a:spcPct val="15000"/>
            </a:spcAft>
            <a:buChar char="•"/>
          </a:pPr>
          <a:r>
            <a:rPr lang="en-GB" sz="3000" b="1" kern="1200" dirty="0">
              <a:latin typeface="Open Sans" panose="020B0606030504020204" pitchFamily="34" charset="0"/>
              <a:ea typeface="Open Sans" panose="020B0606030504020204" pitchFamily="34" charset="0"/>
              <a:cs typeface="Open Sans" panose="020B0606030504020204" pitchFamily="34" charset="0"/>
            </a:rPr>
            <a:t>Food</a:t>
          </a:r>
          <a:r>
            <a:rPr lang="en-GB" sz="3000" kern="1200" dirty="0">
              <a:latin typeface="Open Sans" panose="020B0606030504020204" pitchFamily="34" charset="0"/>
              <a:ea typeface="Open Sans" panose="020B0606030504020204" pitchFamily="34" charset="0"/>
              <a:cs typeface="Open Sans" panose="020B0606030504020204" pitchFamily="34" charset="0"/>
            </a:rPr>
            <a:t> expenditures (in the previous </a:t>
          </a:r>
          <a:r>
            <a:rPr lang="en-GB" sz="3000" b="1" kern="1200" dirty="0">
              <a:latin typeface="Open Sans" panose="020B0606030504020204" pitchFamily="34" charset="0"/>
              <a:ea typeface="Open Sans" panose="020B0606030504020204" pitchFamily="34" charset="0"/>
              <a:cs typeface="Open Sans" panose="020B0606030504020204" pitchFamily="34" charset="0"/>
            </a:rPr>
            <a:t>7 days</a:t>
          </a:r>
          <a:r>
            <a:rPr lang="en-GB" sz="3000" kern="1200" dirty="0">
              <a:latin typeface="Open Sans" panose="020B0606030504020204" pitchFamily="34" charset="0"/>
              <a:ea typeface="Open Sans" panose="020B0606030504020204" pitchFamily="34" charset="0"/>
              <a:cs typeface="Open Sans" panose="020B0606030504020204" pitchFamily="34" charset="0"/>
            </a:rPr>
            <a:t>)</a:t>
          </a:r>
        </a:p>
        <a:p>
          <a:pPr marL="285750" lvl="1" indent="-285750" algn="ctr" defTabSz="1333500">
            <a:lnSpc>
              <a:spcPct val="90000"/>
            </a:lnSpc>
            <a:spcBef>
              <a:spcPct val="0"/>
            </a:spcBef>
            <a:spcAft>
              <a:spcPct val="15000"/>
            </a:spcAft>
            <a:buChar char="•"/>
          </a:pPr>
          <a:r>
            <a:rPr lang="en-GB" sz="3000" b="1" kern="1200" dirty="0">
              <a:latin typeface="Open Sans" panose="020B0606030504020204" pitchFamily="34" charset="0"/>
              <a:ea typeface="Open Sans" panose="020B0606030504020204" pitchFamily="34" charset="0"/>
              <a:cs typeface="Open Sans" panose="020B0606030504020204" pitchFamily="34" charset="0"/>
            </a:rPr>
            <a:t>Non-food</a:t>
          </a:r>
          <a:r>
            <a:rPr lang="en-GB" sz="3000" kern="1200" dirty="0">
              <a:latin typeface="Open Sans" panose="020B0606030504020204" pitchFamily="34" charset="0"/>
              <a:ea typeface="Open Sans" panose="020B0606030504020204" pitchFamily="34" charset="0"/>
              <a:cs typeface="Open Sans" panose="020B0606030504020204" pitchFamily="34" charset="0"/>
            </a:rPr>
            <a:t> expenditures (in the previous </a:t>
          </a:r>
          <a:r>
            <a:rPr lang="en-GB" sz="3000" b="1" kern="1200" dirty="0">
              <a:latin typeface="Open Sans" panose="020B0606030504020204" pitchFamily="34" charset="0"/>
              <a:ea typeface="Open Sans" panose="020B0606030504020204" pitchFamily="34" charset="0"/>
              <a:cs typeface="Open Sans" panose="020B0606030504020204" pitchFamily="34" charset="0"/>
            </a:rPr>
            <a:t>30 days</a:t>
          </a:r>
          <a:r>
            <a:rPr lang="en-GB" sz="3000" kern="1200" dirty="0">
              <a:latin typeface="Open Sans" panose="020B0606030504020204" pitchFamily="34" charset="0"/>
              <a:ea typeface="Open Sans" panose="020B0606030504020204" pitchFamily="34" charset="0"/>
              <a:cs typeface="Open Sans" panose="020B0606030504020204" pitchFamily="34" charset="0"/>
            </a:rPr>
            <a:t>)</a:t>
          </a:r>
        </a:p>
        <a:p>
          <a:pPr marL="285750" lvl="1" indent="-285750" algn="ctr" defTabSz="1333500">
            <a:lnSpc>
              <a:spcPct val="90000"/>
            </a:lnSpc>
            <a:spcBef>
              <a:spcPct val="0"/>
            </a:spcBef>
            <a:spcAft>
              <a:spcPct val="15000"/>
            </a:spcAft>
            <a:buChar char="•"/>
          </a:pPr>
          <a:r>
            <a:rPr lang="en-GB" sz="3000" b="1" kern="1200" dirty="0">
              <a:latin typeface="Open Sans" panose="020B0606030504020204" pitchFamily="34" charset="0"/>
              <a:ea typeface="Open Sans" panose="020B0606030504020204" pitchFamily="34" charset="0"/>
              <a:cs typeface="Open Sans" panose="020B0606030504020204" pitchFamily="34" charset="0"/>
            </a:rPr>
            <a:t>Non-food</a:t>
          </a:r>
          <a:r>
            <a:rPr lang="en-GB" sz="3000" kern="1200" dirty="0">
              <a:latin typeface="Open Sans" panose="020B0606030504020204" pitchFamily="34" charset="0"/>
              <a:ea typeface="Open Sans" panose="020B0606030504020204" pitchFamily="34" charset="0"/>
              <a:cs typeface="Open Sans" panose="020B0606030504020204" pitchFamily="34" charset="0"/>
            </a:rPr>
            <a:t> expenditures (in the previous </a:t>
          </a:r>
          <a:r>
            <a:rPr lang="en-GB" sz="3000" b="1" kern="1200" dirty="0">
              <a:latin typeface="Open Sans" panose="020B0606030504020204" pitchFamily="34" charset="0"/>
              <a:ea typeface="Open Sans" panose="020B0606030504020204" pitchFamily="34" charset="0"/>
              <a:cs typeface="Open Sans" panose="020B0606030504020204" pitchFamily="34" charset="0"/>
            </a:rPr>
            <a:t>6 months</a:t>
          </a:r>
          <a:r>
            <a:rPr lang="en-GB" sz="3000" kern="1200" dirty="0">
              <a:latin typeface="Open Sans" panose="020B0606030504020204" pitchFamily="34" charset="0"/>
              <a:ea typeface="Open Sans" panose="020B0606030504020204" pitchFamily="34" charset="0"/>
              <a:cs typeface="Open Sans" panose="020B0606030504020204" pitchFamily="34" charset="0"/>
            </a:rPr>
            <a:t>)</a:t>
          </a:r>
        </a:p>
      </dsp:txBody>
      <dsp:txXfrm>
        <a:off x="0" y="1476654"/>
        <a:ext cx="10542587" cy="2239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Total Expenditures.</a:t>
          </a: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rgbClr val="982B56">
            <a:lumMod val="75000"/>
          </a:srgbClr>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Total Expenditures.</a:t>
          </a: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rgbClr val="982B56">
            <a:lumMod val="75000"/>
          </a:srgbClr>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Calculate Monthly Total Expenditures.</a:t>
          </a: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72C50-93E3-4500-B892-1EBBA1DA31C7}">
      <dsp:nvSpPr>
        <dsp:cNvPr id="0" name=""/>
        <dsp:cNvSpPr/>
      </dsp:nvSpPr>
      <dsp:spPr>
        <a:xfrm>
          <a:off x="-42570" y="0"/>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1. Calculate Monthly 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14391" y="28179"/>
        <a:ext cx="7314579" cy="905752"/>
      </dsp:txXfrm>
    </dsp:sp>
    <dsp:sp modelId="{DB19A3C3-98AB-4402-A07C-31EB68576A33}">
      <dsp:nvSpPr>
        <dsp:cNvPr id="0" name=""/>
        <dsp:cNvSpPr/>
      </dsp:nvSpPr>
      <dsp:spPr>
        <a:xfrm>
          <a:off x="613515" y="1125003"/>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2. </a:t>
          </a:r>
          <a:r>
            <a:rPr lang="en-US"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Calculate Monthly Non-Food Expenditures.</a:t>
          </a:r>
          <a:endPar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dsp:txBody>
      <dsp:txXfrm>
        <a:off x="641694" y="1153182"/>
        <a:ext cx="7045986" cy="905752"/>
      </dsp:txXfrm>
    </dsp:sp>
    <dsp:sp modelId="{9C9857BC-B371-4937-9087-928B95C1A53E}">
      <dsp:nvSpPr>
        <dsp:cNvPr id="0" name=""/>
        <dsp:cNvSpPr/>
      </dsp:nvSpPr>
      <dsp:spPr>
        <a:xfrm>
          <a:off x="1309326" y="2274078"/>
          <a:ext cx="8434069" cy="962110"/>
        </a:xfrm>
        <a:prstGeom prst="roundRect">
          <a:avLst>
            <a:gd name="adj" fmla="val 10000"/>
          </a:avLst>
        </a:prstGeom>
        <a:solidFill>
          <a:srgbClr val="1A4161"/>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3. Calculate Monthly Total Expenditures.</a:t>
          </a:r>
        </a:p>
      </dsp:txBody>
      <dsp:txXfrm>
        <a:off x="1337505" y="2302257"/>
        <a:ext cx="7056529" cy="905752"/>
      </dsp:txXfrm>
    </dsp:sp>
    <dsp:sp modelId="{534671F7-E921-47C7-AFC2-15E57E34AADF}">
      <dsp:nvSpPr>
        <dsp:cNvPr id="0" name=""/>
        <dsp:cNvSpPr/>
      </dsp:nvSpPr>
      <dsp:spPr>
        <a:xfrm>
          <a:off x="1830003" y="3411117"/>
          <a:ext cx="8805421" cy="962110"/>
        </a:xfrm>
        <a:prstGeom prst="roundRect">
          <a:avLst>
            <a:gd name="adj" fmla="val 10000"/>
          </a:avLst>
        </a:prstGeom>
        <a:solidFill>
          <a:srgbClr val="982B56">
            <a:lumMod val="75000"/>
          </a:srgbClr>
        </a:solidFill>
        <a:ln w="12700" cap="flat" cmpd="sng" algn="ctr">
          <a:solidFill>
            <a:srgbClr val="36B5C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4. </a:t>
          </a:r>
          <a:r>
            <a:rPr lang="en-GB" sz="2000" kern="1200" dirty="0">
              <a:solidFill>
                <a:srgbClr val="FFFFFE"/>
              </a:solidFill>
              <a:latin typeface="Open Sans" panose="020B0606030504020204" pitchFamily="34" charset="0"/>
              <a:ea typeface="Open Sans" panose="020B0606030504020204" pitchFamily="34" charset="0"/>
              <a:cs typeface="Open Sans" panose="020B0606030504020204" pitchFamily="34" charset="0"/>
            </a:rPr>
            <a:t>Compute the FES indicator by calculating the percentage of monthly food expenditures out of total expenditures and assign the household into an FES classification.</a:t>
          </a:r>
        </a:p>
      </dsp:txBody>
      <dsp:txXfrm>
        <a:off x="1858182" y="3439296"/>
        <a:ext cx="7358702" cy="905752"/>
      </dsp:txXfrm>
    </dsp:sp>
    <dsp:sp modelId="{21B88724-0455-49BE-93B0-C423EB9339D5}">
      <dsp:nvSpPr>
        <dsp:cNvPr id="0" name=""/>
        <dsp:cNvSpPr/>
      </dsp:nvSpPr>
      <dsp:spPr>
        <a:xfrm>
          <a:off x="7715859" y="73688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7856567" y="736888"/>
        <a:ext cx="343955" cy="470592"/>
      </dsp:txXfrm>
    </dsp:sp>
    <dsp:sp modelId="{60754C1E-B0C0-4A89-805A-5C21DC20E6DF}">
      <dsp:nvSpPr>
        <dsp:cNvPr id="0" name=""/>
        <dsp:cNvSpPr/>
      </dsp:nvSpPr>
      <dsp:spPr>
        <a:xfrm>
          <a:off x="8422213" y="1873928"/>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8562921" y="1873928"/>
        <a:ext cx="343955" cy="470592"/>
      </dsp:txXfrm>
    </dsp:sp>
    <dsp:sp modelId="{58B2EF76-44DF-499F-8285-7DDA3A348863}">
      <dsp:nvSpPr>
        <dsp:cNvPr id="0" name=""/>
        <dsp:cNvSpPr/>
      </dsp:nvSpPr>
      <dsp:spPr>
        <a:xfrm>
          <a:off x="9118024" y="3010967"/>
          <a:ext cx="625371" cy="62537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a:latin typeface="Open Sans" panose="020B0606030504020204" pitchFamily="34" charset="0"/>
            <a:ea typeface="Open Sans" panose="020B0606030504020204" pitchFamily="34" charset="0"/>
            <a:cs typeface="Open Sans" panose="020B0606030504020204" pitchFamily="34" charset="0"/>
          </a:endParaRPr>
        </a:p>
      </dsp:txBody>
      <dsp:txXfrm>
        <a:off x="9258732" y="3010967"/>
        <a:ext cx="343955" cy="4705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07/05/2026</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07/05/2026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ftnref1"/><Relationship Id="rId7" Type="http://schemas.openxmlformats.org/officeDocument/2006/relationships/hyperlink" Target="#_ftnref5"/><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_ftnref4"/><Relationship Id="rId5" Type="http://schemas.openxmlformats.org/officeDocument/2006/relationships/hyperlink" Target="#_ftnref3"/><Relationship Id="rId4" Type="http://schemas.openxmlformats.org/officeDocument/2006/relationships/hyperlink" Target="#_ftnref2"/></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11</a:t>
            </a:fld>
            <a:endParaRPr lang="it-IT"/>
          </a:p>
        </p:txBody>
      </p:sp>
    </p:spTree>
    <p:extLst>
      <p:ext uri="{BB962C8B-B14F-4D97-AF65-F5344CB8AC3E}">
        <p14:creationId xmlns:p14="http://schemas.microsoft.com/office/powerpoint/2010/main" val="2508938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15</a:t>
            </a:fld>
            <a:endParaRPr lang="es-419"/>
          </a:p>
        </p:txBody>
      </p:sp>
    </p:spTree>
    <p:extLst>
      <p:ext uri="{BB962C8B-B14F-4D97-AF65-F5344CB8AC3E}">
        <p14:creationId xmlns:p14="http://schemas.microsoft.com/office/powerpoint/2010/main" val="4248216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only asked about the value of purchases, households who access consumption through different channels (own production, assistance/gifts) would appear systematically more vulnerable than households relying on purchases, even when that is not the case. Imagine a farming household that self-produces most of its food. If we only ask about purchases, it would appear as unable to access any food.</a:t>
            </a:r>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326382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rPr>
              <a:t>[</a:t>
            </a: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3"/>
              </a:rPr>
              <a:t>1]</a:t>
            </a:r>
            <a:r>
              <a:rPr kumimoji="0" lang="en-GB" altLang="fr-FR" sz="16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sz="1200" b="0" i="0" u="none" strike="noStrike" kern="1200"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examples below should be replaced with items commonly consumed in the survey area(s)</a:t>
            </a:r>
            <a:endParaRPr kumimoji="0" lang="en-GB" altLang="fr-FR" sz="1200" b="0" i="0" u="none" strike="noStrike" kern="1200"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4"/>
              </a:rPr>
              <a:t>[2]</a:t>
            </a: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Includes also value vouchers</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5"/>
              </a:rPr>
              <a:t>[3]</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This </a:t>
            </a:r>
            <a:r>
              <a:rPr kumimoji="0" lang="en-GB" altLang="fr-FR" sz="1200" b="0" i="0" u="none" strike="noStrike" cap="none" normalizeH="0" baseline="0" dirty="0" err="1"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caterogy</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includes the following sources:  In-kind assistance from international and local NGOs, UN Agencies, government; gifts from family and friends;  borrowing from family and friends; begging</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6"/>
              </a:rPr>
              <a:t>[4]</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The use of the words “gathered, hunted, or fished” depends on each specific food group</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3000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hlinkClick r:id="rId7"/>
              </a:rPr>
              <a:t>[5]</a:t>
            </a: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The standard recall period for the food expenditure module is 7 days, with the alternative to choose a 30 days (_1M) recall period. This alternative is recommended if the objective of the module is monitoring programmes distributing value voucher if a) value vouchers should or are normally redeemed at once; b) the survey is purposedly fielded after redemption of the vouchers</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dirty="0"/>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4088951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19</a:t>
            </a:fld>
            <a:endParaRPr lang="es-419"/>
          </a:p>
        </p:txBody>
      </p:sp>
    </p:spTree>
    <p:extLst>
      <p:ext uri="{BB962C8B-B14F-4D97-AF65-F5344CB8AC3E}">
        <p14:creationId xmlns:p14="http://schemas.microsoft.com/office/powerpoint/2010/main" val="3741579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20</a:t>
            </a:fld>
            <a:endParaRPr lang="es-419"/>
          </a:p>
        </p:txBody>
      </p:sp>
    </p:spTree>
    <p:extLst>
      <p:ext uri="{BB962C8B-B14F-4D97-AF65-F5344CB8AC3E}">
        <p14:creationId xmlns:p14="http://schemas.microsoft.com/office/powerpoint/2010/main" val="2978178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21</a:t>
            </a:fld>
            <a:endParaRPr lang="es-419"/>
          </a:p>
        </p:txBody>
      </p:sp>
    </p:spTree>
    <p:extLst>
      <p:ext uri="{BB962C8B-B14F-4D97-AF65-F5344CB8AC3E}">
        <p14:creationId xmlns:p14="http://schemas.microsoft.com/office/powerpoint/2010/main" val="2097819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22</a:t>
            </a:fld>
            <a:endParaRPr lang="es-419"/>
          </a:p>
        </p:txBody>
      </p:sp>
    </p:spTree>
    <p:extLst>
      <p:ext uri="{BB962C8B-B14F-4D97-AF65-F5344CB8AC3E}">
        <p14:creationId xmlns:p14="http://schemas.microsoft.com/office/powerpoint/2010/main" val="1810889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fr-FR" sz="1200" b="0" i="0" u="none" strike="noStrike" cap="none" normalizeH="0" baseline="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examples below should be replaced with items commonly consumed in the survey area(s). </a:t>
            </a:r>
            <a:endParaRPr kumimoji="0" lang="fr-FR" altLang="fr-FR" sz="1200" b="0" i="0" u="none" strike="noStrike" cap="none" normalizeH="0" baseline="0" bmk="">
              <a:ln>
                <a:noFill/>
              </a:ln>
              <a:solidFill>
                <a:schemeClr val="tx1"/>
              </a:solidFill>
              <a:effectLst/>
            </a:endParaRPr>
          </a:p>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23</a:t>
            </a:fld>
            <a:endParaRPr lang="es-419"/>
          </a:p>
        </p:txBody>
      </p:sp>
    </p:spTree>
    <p:extLst>
      <p:ext uri="{BB962C8B-B14F-4D97-AF65-F5344CB8AC3E}">
        <p14:creationId xmlns:p14="http://schemas.microsoft.com/office/powerpoint/2010/main" val="3374006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185037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fr-FR"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examples of goods and services should be replaced with items commonly consumed in the survey area(s).</a:t>
            </a:r>
            <a:endParaRPr kumimoji="0" lang="en-GB" altLang="fr-FR" sz="3600" b="0" i="0" u="none" strike="noStrike" cap="none" normalizeH="0" baseline="0">
              <a:ln>
                <a:noFill/>
              </a:ln>
              <a:solidFill>
                <a:schemeClr val="tx1"/>
              </a:solidFill>
              <a:effectLst/>
              <a:latin typeface="Arial" panose="020B0604020202020204" pitchFamily="34" charset="0"/>
            </a:endParaRPr>
          </a:p>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26</a:t>
            </a:fld>
            <a:endParaRPr lang="es-419"/>
          </a:p>
        </p:txBody>
      </p:sp>
    </p:spTree>
    <p:extLst>
      <p:ext uri="{BB962C8B-B14F-4D97-AF65-F5344CB8AC3E}">
        <p14:creationId xmlns:p14="http://schemas.microsoft.com/office/powerpoint/2010/main" val="799788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dirty="0" bmk="">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examples below should be replaced with items commonly consumed in the survey area(s).</a:t>
            </a:r>
            <a:endParaRPr kumimoji="0" lang="fr-FR" altLang="fr-FR" sz="1200" b="0" i="0" u="none" strike="noStrike" cap="none" normalizeH="0" baseline="0" dirty="0" bmk="">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The expenditure module can be complemented by questions on agricultural land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HHExpNFAgriLandRent</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agricultural workforce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HHExpNFAgriWorkf</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farming inputs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HHExpNFFarmInp</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and livestock inputs (</a:t>
            </a:r>
            <a:r>
              <a:rPr kumimoji="0" lang="en-GB" altLang="fr-FR" sz="1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HHExpNFLvstInp</a:t>
            </a:r>
            <a:r>
              <a:rPr kumimoji="0" lang="en-GB" altLang="fr-FR"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or other items used as intermediate goods for income generating activities</a:t>
            </a:r>
            <a:endParaRPr lang="es-419" dirty="0"/>
          </a:p>
        </p:txBody>
      </p:sp>
      <p:sp>
        <p:nvSpPr>
          <p:cNvPr id="4" name="Slide Number Placeholder 3"/>
          <p:cNvSpPr>
            <a:spLocks noGrp="1"/>
          </p:cNvSpPr>
          <p:nvPr>
            <p:ph type="sldNum" sz="quarter" idx="5"/>
          </p:nvPr>
        </p:nvSpPr>
        <p:spPr/>
        <p:txBody>
          <a:bodyPr/>
          <a:lstStyle/>
          <a:p>
            <a:fld id="{814E9E76-ED3D-4702-B471-04C4385C4A0A}" type="slidenum">
              <a:rPr lang="es-419" smtClean="0"/>
              <a:t>27</a:t>
            </a:fld>
            <a:endParaRPr lang="es-419"/>
          </a:p>
        </p:txBody>
      </p:sp>
    </p:spTree>
    <p:extLst>
      <p:ext uri="{BB962C8B-B14F-4D97-AF65-F5344CB8AC3E}">
        <p14:creationId xmlns:p14="http://schemas.microsoft.com/office/powerpoint/2010/main" val="355615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28</a:t>
            </a:fld>
            <a:endParaRPr lang="es-419"/>
          </a:p>
        </p:txBody>
      </p:sp>
    </p:spTree>
    <p:extLst>
      <p:ext uri="{BB962C8B-B14F-4D97-AF65-F5344CB8AC3E}">
        <p14:creationId xmlns:p14="http://schemas.microsoft.com/office/powerpoint/2010/main" val="574187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29</a:t>
            </a:fld>
            <a:endParaRPr lang="es-419"/>
          </a:p>
        </p:txBody>
      </p:sp>
    </p:spTree>
    <p:extLst>
      <p:ext uri="{BB962C8B-B14F-4D97-AF65-F5344CB8AC3E}">
        <p14:creationId xmlns:p14="http://schemas.microsoft.com/office/powerpoint/2010/main" val="3421519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30</a:t>
            </a:fld>
            <a:endParaRPr lang="es-419"/>
          </a:p>
        </p:txBody>
      </p:sp>
    </p:spTree>
    <p:extLst>
      <p:ext uri="{BB962C8B-B14F-4D97-AF65-F5344CB8AC3E}">
        <p14:creationId xmlns:p14="http://schemas.microsoft.com/office/powerpoint/2010/main" val="3818547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31</a:t>
            </a:fld>
            <a:endParaRPr lang="es-419"/>
          </a:p>
        </p:txBody>
      </p:sp>
    </p:spTree>
    <p:extLst>
      <p:ext uri="{BB962C8B-B14F-4D97-AF65-F5344CB8AC3E}">
        <p14:creationId xmlns:p14="http://schemas.microsoft.com/office/powerpoint/2010/main" val="4254640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32</a:t>
            </a:fld>
            <a:endParaRPr lang="es-419"/>
          </a:p>
        </p:txBody>
      </p:sp>
    </p:spTree>
    <p:extLst>
      <p:ext uri="{BB962C8B-B14F-4D97-AF65-F5344CB8AC3E}">
        <p14:creationId xmlns:p14="http://schemas.microsoft.com/office/powerpoint/2010/main" val="1154050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33</a:t>
            </a:fld>
            <a:endParaRPr lang="es-419"/>
          </a:p>
        </p:txBody>
      </p:sp>
    </p:spTree>
    <p:extLst>
      <p:ext uri="{BB962C8B-B14F-4D97-AF65-F5344CB8AC3E}">
        <p14:creationId xmlns:p14="http://schemas.microsoft.com/office/powerpoint/2010/main" val="2069452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35</a:t>
            </a:fld>
            <a:endParaRPr lang="es-419"/>
          </a:p>
        </p:txBody>
      </p:sp>
    </p:spTree>
    <p:extLst>
      <p:ext uri="{BB962C8B-B14F-4D97-AF65-F5344CB8AC3E}">
        <p14:creationId xmlns:p14="http://schemas.microsoft.com/office/powerpoint/2010/main" val="2997447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5"/>
          </p:nvPr>
        </p:nvSpPr>
        <p:spPr/>
        <p:txBody>
          <a:bodyPr/>
          <a:lstStyle/>
          <a:p>
            <a:fld id="{814E9E76-ED3D-4702-B471-04C4385C4A0A}" type="slidenum">
              <a:rPr lang="es-419" smtClean="0"/>
              <a:t>36</a:t>
            </a:fld>
            <a:endParaRPr lang="es-419"/>
          </a:p>
        </p:txBody>
      </p:sp>
    </p:spTree>
    <p:extLst>
      <p:ext uri="{BB962C8B-B14F-4D97-AF65-F5344CB8AC3E}">
        <p14:creationId xmlns:p14="http://schemas.microsoft.com/office/powerpoint/2010/main" val="178389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3</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1537428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44</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the food expenditure sub-module, there are two options: a 7-day or 30-day recall period.</a:t>
            </a:r>
          </a:p>
          <a:p>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46</a:t>
            </a:fld>
            <a:endParaRPr lang="it-IT"/>
          </a:p>
        </p:txBody>
      </p:sp>
    </p:spTree>
    <p:extLst>
      <p:ext uri="{BB962C8B-B14F-4D97-AF65-F5344CB8AC3E}">
        <p14:creationId xmlns:p14="http://schemas.microsoft.com/office/powerpoint/2010/main" val="2667043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3231690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2613737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54</a:t>
            </a:fld>
            <a:endParaRPr lang="it-IT"/>
          </a:p>
        </p:txBody>
      </p:sp>
    </p:spTree>
    <p:extLst>
      <p:ext uri="{BB962C8B-B14F-4D97-AF65-F5344CB8AC3E}">
        <p14:creationId xmlns:p14="http://schemas.microsoft.com/office/powerpoint/2010/main" val="1508742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55</a:t>
            </a:fld>
            <a:endParaRPr lang="it-IT"/>
          </a:p>
        </p:txBody>
      </p:sp>
    </p:spTree>
    <p:extLst>
      <p:ext uri="{BB962C8B-B14F-4D97-AF65-F5344CB8AC3E}">
        <p14:creationId xmlns:p14="http://schemas.microsoft.com/office/powerpoint/2010/main" val="1095848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56</a:t>
            </a:fld>
            <a:endParaRPr lang="it-IT"/>
          </a:p>
        </p:txBody>
      </p:sp>
    </p:spTree>
    <p:extLst>
      <p:ext uri="{BB962C8B-B14F-4D97-AF65-F5344CB8AC3E}">
        <p14:creationId xmlns:p14="http://schemas.microsoft.com/office/powerpoint/2010/main" val="13911896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57</a:t>
            </a:fld>
            <a:endParaRPr lang="en-US"/>
          </a:p>
        </p:txBody>
      </p:sp>
    </p:spTree>
    <p:extLst>
      <p:ext uri="{BB962C8B-B14F-4D97-AF65-F5344CB8AC3E}">
        <p14:creationId xmlns:p14="http://schemas.microsoft.com/office/powerpoint/2010/main" val="1547212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823832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58</a:t>
            </a:fld>
            <a:endParaRPr lang="it-IT"/>
          </a:p>
        </p:txBody>
      </p:sp>
    </p:spTree>
    <p:extLst>
      <p:ext uri="{BB962C8B-B14F-4D97-AF65-F5344CB8AC3E}">
        <p14:creationId xmlns:p14="http://schemas.microsoft.com/office/powerpoint/2010/main" val="3548906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59</a:t>
            </a:fld>
            <a:endParaRPr lang="it-IT"/>
          </a:p>
        </p:txBody>
      </p:sp>
    </p:spTree>
    <p:extLst>
      <p:ext uri="{BB962C8B-B14F-4D97-AF65-F5344CB8AC3E}">
        <p14:creationId xmlns:p14="http://schemas.microsoft.com/office/powerpoint/2010/main" val="1186142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60</a:t>
            </a:fld>
            <a:endParaRPr lang="it-IT"/>
          </a:p>
        </p:txBody>
      </p:sp>
    </p:spTree>
    <p:extLst>
      <p:ext uri="{BB962C8B-B14F-4D97-AF65-F5344CB8AC3E}">
        <p14:creationId xmlns:p14="http://schemas.microsoft.com/office/powerpoint/2010/main" val="22927401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61</a:t>
            </a:fld>
            <a:endParaRPr lang="it-IT"/>
          </a:p>
        </p:txBody>
      </p:sp>
    </p:spTree>
    <p:extLst>
      <p:ext uri="{BB962C8B-B14F-4D97-AF65-F5344CB8AC3E}">
        <p14:creationId xmlns:p14="http://schemas.microsoft.com/office/powerpoint/2010/main" val="3704105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62</a:t>
            </a:fld>
            <a:endParaRPr lang="it-IT"/>
          </a:p>
        </p:txBody>
      </p:sp>
    </p:spTree>
    <p:extLst>
      <p:ext uri="{BB962C8B-B14F-4D97-AF65-F5344CB8AC3E}">
        <p14:creationId xmlns:p14="http://schemas.microsoft.com/office/powerpoint/2010/main" val="2292740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63</a:t>
            </a:fld>
            <a:endParaRPr lang="it-IT"/>
          </a:p>
        </p:txBody>
      </p:sp>
    </p:spTree>
    <p:extLst>
      <p:ext uri="{BB962C8B-B14F-4D97-AF65-F5344CB8AC3E}">
        <p14:creationId xmlns:p14="http://schemas.microsoft.com/office/powerpoint/2010/main" val="31899046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64</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66</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68</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648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2392908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294810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307175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surveydesigner.vam.wfp.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surveydesigner.vam.wfp.or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resources.vam.wfp.org/data-analysis/quantitative/essential-needs/livelihood-coping-strategies-essential-need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surveydesigner.vam.wfp.org/design/surve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resources.vam.wfp.org/planning/guidelines/data-quality-guidanc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docs.wfp.org/api/documents/WFP-0000161494/downloa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github.com/WFP-VAM/RAMResourcesScripts/blob/main/Indicators/Food-expenditure-share/FES.sp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vamresources.manuals.wfp.org/docs/livelihood-coping-strategies-food-security"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21002" cy="10150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sz="27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Food Expenditure Share (FES)</a:t>
            </a:r>
            <a:br>
              <a:rPr lang="en-GB"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GB" sz="2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Needs Assessments &amp; Targeting Unit</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3"/>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latin typeface="Open Sans"/>
                <a:ea typeface="Open Sans"/>
                <a:cs typeface="Open Sans"/>
              </a:rPr>
              <a:t>2024 September</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195705"/>
            <a:ext cx="1057013" cy="230832"/>
          </a:xfrm>
          <a:prstGeom prst="rect">
            <a:avLst/>
          </a:prstGeom>
          <a:noFill/>
        </p:spPr>
        <p:txBody>
          <a:bodyPr wrap="square" rtlCol="0">
            <a:spAutoFit/>
          </a:bodyPr>
          <a:lstStyle/>
          <a:p>
            <a:r>
              <a:rPr lang="en-US" sz="900">
                <a:solidFill>
                  <a:srgbClr val="FFFFFE"/>
                </a:solidFill>
              </a:rPr>
              <a:t>WFP/Badre </a:t>
            </a:r>
            <a:r>
              <a:rPr lang="en-US" sz="900" err="1">
                <a:solidFill>
                  <a:srgbClr val="FFFFFE"/>
                </a:solidFill>
              </a:rPr>
              <a:t>Bahaji</a:t>
            </a:r>
            <a:endParaRPr lang="en-US" sz="900">
              <a:solidFill>
                <a:srgbClr val="FFFFFE"/>
              </a:solidFill>
            </a:endParaRPr>
          </a:p>
        </p:txBody>
      </p:sp>
      <p:pic>
        <p:nvPicPr>
          <p:cNvPr id="4" name="Picture 3" descr="A young child eating a snack&#10;&#10;Description automatically generated">
            <a:extLst>
              <a:ext uri="{FF2B5EF4-FFF2-40B4-BE49-F238E27FC236}">
                <a16:creationId xmlns:a16="http://schemas.microsoft.com/office/drawing/2014/main" id="{93FAF657-E989-55F4-3C73-69B221B8FF10}"/>
              </a:ext>
            </a:extLst>
          </p:cNvPr>
          <p:cNvPicPr>
            <a:picLocks noChangeAspect="1"/>
          </p:cNvPicPr>
          <p:nvPr/>
        </p:nvPicPr>
        <p:blipFill>
          <a:blip r:embed="rId4"/>
          <a:stretch>
            <a:fillRect/>
          </a:stretch>
        </p:blipFill>
        <p:spPr>
          <a:xfrm>
            <a:off x="2030831" y="164153"/>
            <a:ext cx="7406439" cy="4804889"/>
          </a:xfrm>
          <a:prstGeom prst="rect">
            <a:avLst/>
          </a:prstGeom>
        </p:spPr>
      </p:pic>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en-US" sz="3600" b="0" kern="1400" spc="230" dirty="0">
                <a:solidFill>
                  <a:schemeClr val="tx1"/>
                </a:solidFill>
                <a:latin typeface="Open Sans ExtraBold" panose="020B0906030804020204" pitchFamily="34" charset="0"/>
              </a:rPr>
              <a:t>Which sources of data are needed?</a:t>
            </a:r>
          </a:p>
        </p:txBody>
      </p:sp>
      <p:sp>
        <p:nvSpPr>
          <p:cNvPr id="3" name="Content Placeholder 2">
            <a:extLst>
              <a:ext uri="{FF2B5EF4-FFF2-40B4-BE49-F238E27FC236}">
                <a16:creationId xmlns:a16="http://schemas.microsoft.com/office/drawing/2014/main" id="{4B2A59D2-C8FE-4D54-8176-BF26D688E29E}"/>
              </a:ext>
            </a:extLst>
          </p:cNvPr>
          <p:cNvSpPr>
            <a:spLocks noGrp="1"/>
          </p:cNvSpPr>
          <p:nvPr>
            <p:ph idx="1"/>
          </p:nvPr>
        </p:nvSpPr>
        <p:spPr>
          <a:xfrm>
            <a:off x="824938" y="1919940"/>
            <a:ext cx="10542124" cy="4100053"/>
          </a:xfrm>
        </p:spPr>
        <p:txBody>
          <a:bodyPr vert="horz" lIns="91440" tIns="45720" rIns="91440" bIns="45720" rtlCol="0" anchor="t">
            <a:normAutofit/>
          </a:bodyPr>
          <a:lstStyle/>
          <a:p>
            <a:pPr marL="0" indent="0">
              <a:buNone/>
            </a:pPr>
            <a:endParaRPr lang="en-US" sz="2800" b="1" dirty="0">
              <a:latin typeface="Open Sans"/>
              <a:ea typeface="Open Sans"/>
              <a:cs typeface="Open Sans"/>
            </a:endParaRPr>
          </a:p>
          <a:p>
            <a:pPr marL="0" indent="0">
              <a:buNone/>
            </a:pPr>
            <a:endParaRPr lang="en-US" sz="2800" b="1" dirty="0">
              <a:latin typeface="Open Sans"/>
              <a:ea typeface="Open Sans"/>
              <a:cs typeface="Open Sans"/>
            </a:endParaRPr>
          </a:p>
          <a:p>
            <a:pPr marL="0" indent="0">
              <a:buNone/>
            </a:pPr>
            <a:r>
              <a:rPr lang="en-US" sz="2800" b="1" dirty="0">
                <a:latin typeface="Open Sans"/>
                <a:ea typeface="Open Sans"/>
                <a:cs typeface="Open Sans"/>
              </a:rPr>
              <a:t>Household economic capacity</a:t>
            </a:r>
            <a:r>
              <a:rPr lang="en-US" sz="2800" noProof="0" dirty="0">
                <a:latin typeface="Open Sans"/>
                <a:ea typeface="Open Sans"/>
                <a:cs typeface="Open Sans"/>
              </a:rPr>
              <a:t>: you will </a:t>
            </a:r>
            <a:r>
              <a:rPr lang="en-US" sz="2800" u="sng" noProof="0" dirty="0">
                <a:latin typeface="Open Sans"/>
                <a:ea typeface="Open Sans"/>
                <a:cs typeface="Open Sans"/>
              </a:rPr>
              <a:t>always</a:t>
            </a:r>
            <a:r>
              <a:rPr lang="en-US" sz="2800" noProof="0" dirty="0">
                <a:latin typeface="Open Sans"/>
                <a:ea typeface="Open Sans"/>
                <a:cs typeface="Open Sans"/>
              </a:rPr>
              <a:t> need a household survey with an </a:t>
            </a:r>
            <a:r>
              <a:rPr lang="en-US" sz="2800" b="1" noProof="0" dirty="0">
                <a:latin typeface="Open Sans"/>
                <a:ea typeface="Open Sans"/>
                <a:cs typeface="Open Sans"/>
              </a:rPr>
              <a:t>expenditure module.</a:t>
            </a:r>
          </a:p>
          <a:p>
            <a:pPr marL="0" indent="0">
              <a:buNone/>
            </a:pPr>
            <a:endParaRPr lang="en-US" sz="2800" dirty="0"/>
          </a:p>
        </p:txBody>
      </p:sp>
      <p:sp>
        <p:nvSpPr>
          <p:cNvPr id="4" name="TextBox 1">
            <a:extLst>
              <a:ext uri="{FF2B5EF4-FFF2-40B4-BE49-F238E27FC236}">
                <a16:creationId xmlns:a16="http://schemas.microsoft.com/office/drawing/2014/main" id="{D4A5458F-FF98-D394-420C-847E27589385}"/>
              </a:ext>
            </a:extLst>
          </p:cNvPr>
          <p:cNvSpPr txBox="1"/>
          <p:nvPr/>
        </p:nvSpPr>
        <p:spPr>
          <a:xfrm>
            <a:off x="9593199" y="5659730"/>
            <a:ext cx="1795236"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Survey Designer</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65957F2E-26A5-3F7D-166E-6A282A199F94}"/>
              </a:ext>
            </a:extLst>
          </p:cNvPr>
          <p:cNvCxnSpPr>
            <a:cxnSpLocks/>
          </p:cNvCxnSpPr>
          <p:nvPr/>
        </p:nvCxnSpPr>
        <p:spPr>
          <a:xfrm>
            <a:off x="7909046" y="5877848"/>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3">
            <a:extLst>
              <a:ext uri="{FF2B5EF4-FFF2-40B4-BE49-F238E27FC236}">
                <a16:creationId xmlns:a16="http://schemas.microsoft.com/office/drawing/2014/main" id="{8A6A4766-5043-58FC-FA2D-49EEF6CC6633}"/>
              </a:ext>
            </a:extLst>
          </p:cNvPr>
          <p:cNvSpPr txBox="1"/>
          <p:nvPr/>
        </p:nvSpPr>
        <p:spPr>
          <a:xfrm>
            <a:off x="3026229" y="5659730"/>
            <a:ext cx="4882817"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latest version of the expenditure module</a:t>
            </a:r>
          </a:p>
        </p:txBody>
      </p:sp>
    </p:spTree>
    <p:extLst>
      <p:ext uri="{BB962C8B-B14F-4D97-AF65-F5344CB8AC3E}">
        <p14:creationId xmlns:p14="http://schemas.microsoft.com/office/powerpoint/2010/main" val="292626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p:txBody>
          <a:bodyPr/>
          <a:lstStyle/>
          <a:p>
            <a:r>
              <a:rPr lang="en-US" sz="3600" b="0" kern="1400" spc="230" dirty="0">
                <a:solidFill>
                  <a:schemeClr val="tx1"/>
                </a:solidFill>
                <a:latin typeface="Open Sans ExtraBold" panose="020B0906030804020204" pitchFamily="34" charset="0"/>
              </a:rPr>
              <a:t>Which sources of data are needed? (WFP modules)</a:t>
            </a:r>
          </a:p>
        </p:txBody>
      </p:sp>
      <p:graphicFrame>
        <p:nvGraphicFramePr>
          <p:cNvPr id="4" name="Content Placeholder 3">
            <a:extLst>
              <a:ext uri="{FF2B5EF4-FFF2-40B4-BE49-F238E27FC236}">
                <a16:creationId xmlns:a16="http://schemas.microsoft.com/office/drawing/2014/main" id="{B347DFEB-9BE8-9B48-D805-EE43FEBA4A24}"/>
              </a:ext>
            </a:extLst>
          </p:cNvPr>
          <p:cNvGraphicFramePr>
            <a:graphicFrameLocks noGrp="1"/>
          </p:cNvGraphicFramePr>
          <p:nvPr>
            <p:ph idx="1"/>
            <p:extLst>
              <p:ext uri="{D42A27DB-BD31-4B8C-83A1-F6EECF244321}">
                <p14:modId xmlns:p14="http://schemas.microsoft.com/office/powerpoint/2010/main" val="243982565"/>
              </p:ext>
            </p:extLst>
          </p:nvPr>
        </p:nvGraphicFramePr>
        <p:xfrm>
          <a:off x="846138" y="1919288"/>
          <a:ext cx="10542587" cy="3724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1">
            <a:extLst>
              <a:ext uri="{FF2B5EF4-FFF2-40B4-BE49-F238E27FC236}">
                <a16:creationId xmlns:a16="http://schemas.microsoft.com/office/drawing/2014/main" id="{32D5BDD3-4BAE-6B9A-EBDC-A2DB99ADE3AD}"/>
              </a:ext>
            </a:extLst>
          </p:cNvPr>
          <p:cNvSpPr txBox="1"/>
          <p:nvPr/>
        </p:nvSpPr>
        <p:spPr>
          <a:xfrm>
            <a:off x="9593199" y="6193130"/>
            <a:ext cx="1795236"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Survey Designer</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Arrow Connector 4">
            <a:extLst>
              <a:ext uri="{FF2B5EF4-FFF2-40B4-BE49-F238E27FC236}">
                <a16:creationId xmlns:a16="http://schemas.microsoft.com/office/drawing/2014/main" id="{C7E61B86-EC5C-E1EA-3DC6-7556F37E9D55}"/>
              </a:ext>
            </a:extLst>
          </p:cNvPr>
          <p:cNvCxnSpPr>
            <a:cxnSpLocks/>
          </p:cNvCxnSpPr>
          <p:nvPr/>
        </p:nvCxnSpPr>
        <p:spPr>
          <a:xfrm>
            <a:off x="7909046" y="6411248"/>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3">
            <a:extLst>
              <a:ext uri="{FF2B5EF4-FFF2-40B4-BE49-F238E27FC236}">
                <a16:creationId xmlns:a16="http://schemas.microsoft.com/office/drawing/2014/main" id="{782AF409-CE26-3A6E-4280-D3611378160D}"/>
              </a:ext>
            </a:extLst>
          </p:cNvPr>
          <p:cNvSpPr txBox="1"/>
          <p:nvPr/>
        </p:nvSpPr>
        <p:spPr>
          <a:xfrm>
            <a:off x="2881433" y="6193130"/>
            <a:ext cx="5027613" cy="33855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latest standard modules in </a:t>
            </a:r>
            <a:r>
              <a:rPr lang="en-US" sz="160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on </a:t>
            </a:r>
          </a:p>
        </p:txBody>
      </p:sp>
    </p:spTree>
    <p:extLst>
      <p:ext uri="{BB962C8B-B14F-4D97-AF65-F5344CB8AC3E}">
        <p14:creationId xmlns:p14="http://schemas.microsoft.com/office/powerpoint/2010/main" val="154963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The EXPENDITURE MODULE</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r>
              <a:rPr lang="en-US" spc="60" dirty="0"/>
              <a:t>This section presents the structure, logic and main elements of the standard expenditure module.</a:t>
            </a:r>
          </a:p>
          <a:p>
            <a:pPr marL="0" indent="0">
              <a:lnSpc>
                <a:spcPts val="2700"/>
              </a:lnSpc>
              <a:buNone/>
            </a:pPr>
            <a:r>
              <a:rPr lang="en-US" spc="60" dirty="0"/>
              <a:t>If your expenditure module is different from the standard version, for example because recall periods are different or because food and non-food categories/items are customized to the context, please make sure to adapt these slides.</a:t>
            </a:r>
          </a:p>
          <a:p>
            <a:pPr marL="0" indent="0">
              <a:lnSpc>
                <a:spcPts val="2700"/>
              </a:lnSpc>
              <a:buNone/>
            </a:pPr>
            <a:endParaRPr lang="en-US"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FES: training instructions 2</a:t>
            </a:r>
          </a:p>
        </p:txBody>
      </p:sp>
    </p:spTree>
    <p:extLst>
      <p:ext uri="{BB962C8B-B14F-4D97-AF65-F5344CB8AC3E}">
        <p14:creationId xmlns:p14="http://schemas.microsoft.com/office/powerpoint/2010/main" val="150981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0762-C4CC-4748-9971-F3840BF53EF3}"/>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Overview of the expenditure module</a:t>
            </a:r>
            <a:endParaRPr lang="es-419" sz="3600" b="0" kern="1400" spc="230" dirty="0">
              <a:solidFill>
                <a:schemeClr val="tx1"/>
              </a:solidFill>
              <a:latin typeface="Open Sans ExtraBold" panose="020B0906030804020204" pitchFamily="34" charset="0"/>
            </a:endParaRPr>
          </a:p>
        </p:txBody>
      </p:sp>
      <p:graphicFrame>
        <p:nvGraphicFramePr>
          <p:cNvPr id="4" name="Table 4">
            <a:extLst>
              <a:ext uri="{FF2B5EF4-FFF2-40B4-BE49-F238E27FC236}">
                <a16:creationId xmlns:a16="http://schemas.microsoft.com/office/drawing/2014/main" id="{7EC941B4-FD91-4E9E-8516-3517DC163BF8}"/>
              </a:ext>
            </a:extLst>
          </p:cNvPr>
          <p:cNvGraphicFramePr>
            <a:graphicFrameLocks noGrp="1"/>
          </p:cNvGraphicFramePr>
          <p:nvPr>
            <p:ph idx="1"/>
          </p:nvPr>
        </p:nvGraphicFramePr>
        <p:xfrm>
          <a:off x="991113" y="1362976"/>
          <a:ext cx="9960666" cy="4211914"/>
        </p:xfrm>
        <a:graphic>
          <a:graphicData uri="http://schemas.openxmlformats.org/drawingml/2006/table">
            <a:tbl>
              <a:tblPr firstRow="1" bandRow="1">
                <a:tableStyleId>{5C22544A-7EE6-4342-B048-85BDC9FD1C3A}</a:tableStyleId>
              </a:tblPr>
              <a:tblGrid>
                <a:gridCol w="1173013">
                  <a:extLst>
                    <a:ext uri="{9D8B030D-6E8A-4147-A177-3AD203B41FA5}">
                      <a16:colId xmlns:a16="http://schemas.microsoft.com/office/drawing/2014/main" val="529199142"/>
                    </a:ext>
                  </a:extLst>
                </a:gridCol>
                <a:gridCol w="2155432">
                  <a:extLst>
                    <a:ext uri="{9D8B030D-6E8A-4147-A177-3AD203B41FA5}">
                      <a16:colId xmlns:a16="http://schemas.microsoft.com/office/drawing/2014/main" val="3884141017"/>
                    </a:ext>
                  </a:extLst>
                </a:gridCol>
                <a:gridCol w="3179518">
                  <a:extLst>
                    <a:ext uri="{9D8B030D-6E8A-4147-A177-3AD203B41FA5}">
                      <a16:colId xmlns:a16="http://schemas.microsoft.com/office/drawing/2014/main" val="491799903"/>
                    </a:ext>
                  </a:extLst>
                </a:gridCol>
                <a:gridCol w="3452703">
                  <a:extLst>
                    <a:ext uri="{9D8B030D-6E8A-4147-A177-3AD203B41FA5}">
                      <a16:colId xmlns:a16="http://schemas.microsoft.com/office/drawing/2014/main" val="2811956828"/>
                    </a:ext>
                  </a:extLst>
                </a:gridCol>
              </a:tblGrid>
              <a:tr h="567922">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Group</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Recall period</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Sources of consumption</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Preferred respondent/informant</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253469499"/>
                  </a:ext>
                </a:extLst>
              </a:tr>
              <a:tr h="1403466">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Food</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Previous 7 days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342900" lvl="0" indent="-342900">
                        <a:lnSpc>
                          <a:spcPct val="107000"/>
                        </a:lnSpc>
                        <a:buFont typeface="Symbol" panose="05050102010706020507" pitchFamily="18" charset="2"/>
                        <a:buChar char=""/>
                      </a:pPr>
                      <a:r>
                        <a:rPr lang="en-GB" sz="1600">
                          <a:effectLst/>
                          <a:latin typeface="Open Sans" panose="020B0606030504020204" pitchFamily="34" charset="0"/>
                          <a:ea typeface="Open Sans" panose="020B0606030504020204" pitchFamily="34" charset="0"/>
                          <a:cs typeface="Open Sans" panose="020B0606030504020204" pitchFamily="34" charset="0"/>
                        </a:rPr>
                        <a:t>Purchases (cash &amp; credit)</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buFont typeface="Symbol" panose="05050102010706020507" pitchFamily="18" charset="2"/>
                        <a:buChar char=""/>
                      </a:pPr>
                      <a:r>
                        <a:rPr lang="en-GB" sz="1600">
                          <a:effectLst/>
                          <a:latin typeface="Open Sans" panose="020B0606030504020204" pitchFamily="34" charset="0"/>
                          <a:ea typeface="Open Sans" panose="020B0606030504020204" pitchFamily="34" charset="0"/>
                          <a:cs typeface="Open Sans" panose="020B0606030504020204" pitchFamily="34" charset="0"/>
                        </a:rPr>
                        <a:t>In-kind assistance and gifts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Font typeface="Symbol" panose="05050102010706020507" pitchFamily="18" charset="2"/>
                        <a:buChar char=""/>
                      </a:pPr>
                      <a:r>
                        <a:rPr lang="en-GB" sz="1600" b="0">
                          <a:effectLst/>
                          <a:latin typeface="Open Sans" panose="020B0606030504020204" pitchFamily="34" charset="0"/>
                          <a:ea typeface="Open Sans" panose="020B0606030504020204" pitchFamily="34" charset="0"/>
                          <a:cs typeface="Open Sans" panose="020B0606030504020204" pitchFamily="34" charset="0"/>
                        </a:rPr>
                        <a:t>Own-production</a:t>
                      </a:r>
                      <a:endParaRPr lang="es-419" sz="1600" b="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228600">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HH member normally in charge of preparing and purchasing food</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46100416"/>
                  </a:ext>
                </a:extLst>
              </a:tr>
              <a:tr h="1120263">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Non-Food</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Previous 30 days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600">
                          <a:effectLst/>
                          <a:latin typeface="Open Sans" panose="020B0606030504020204" pitchFamily="34" charset="0"/>
                          <a:ea typeface="Open Sans" panose="020B0606030504020204" pitchFamily="34" charset="0"/>
                          <a:cs typeface="Open Sans" panose="020B0606030504020204" pitchFamily="34" charset="0"/>
                        </a:rPr>
                        <a:t>Purchases (cash &amp; credit)</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Font typeface="Symbol" panose="05050102010706020507" pitchFamily="18" charset="2"/>
                        <a:buChar char=""/>
                      </a:pPr>
                      <a:r>
                        <a:rPr lang="en-GB" sz="1600">
                          <a:effectLst/>
                          <a:latin typeface="Open Sans" panose="020B0606030504020204" pitchFamily="34" charset="0"/>
                          <a:ea typeface="Open Sans" panose="020B0606030504020204" pitchFamily="34" charset="0"/>
                          <a:cs typeface="Open Sans" panose="020B0606030504020204" pitchFamily="34" charset="0"/>
                        </a:rPr>
                        <a:t>In-kind assistance and gifts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228600">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HH head, or HH member more familiar with non-food expenditures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659836276"/>
                  </a:ext>
                </a:extLst>
              </a:tr>
              <a:tr h="1120263">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Non-food</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Previous 6 months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600">
                          <a:effectLst/>
                          <a:latin typeface="Open Sans" panose="020B0606030504020204" pitchFamily="34" charset="0"/>
                          <a:ea typeface="Open Sans" panose="020B0606030504020204" pitchFamily="34" charset="0"/>
                          <a:cs typeface="Open Sans" panose="020B0606030504020204" pitchFamily="34" charset="0"/>
                        </a:rPr>
                        <a:t>Purchases (cash &amp; credit)</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Font typeface="Symbol" panose="05050102010706020507" pitchFamily="18" charset="2"/>
                        <a:buChar char=""/>
                      </a:pPr>
                      <a:r>
                        <a:rPr lang="en-GB" sz="1600">
                          <a:effectLst/>
                          <a:latin typeface="Open Sans" panose="020B0606030504020204" pitchFamily="34" charset="0"/>
                          <a:ea typeface="Open Sans" panose="020B0606030504020204" pitchFamily="34" charset="0"/>
                          <a:cs typeface="Open Sans" panose="020B0606030504020204" pitchFamily="34" charset="0"/>
                        </a:rPr>
                        <a:t>In-kind assistance and gifts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marL="228600">
                        <a:lnSpc>
                          <a:spcPct val="107000"/>
                        </a:lnSpc>
                        <a:spcAft>
                          <a:spcPts val="800"/>
                        </a:spcAft>
                      </a:pPr>
                      <a:r>
                        <a:rPr lang="en-GB" sz="1600">
                          <a:effectLst/>
                          <a:latin typeface="Open Sans" panose="020B0606030504020204" pitchFamily="34" charset="0"/>
                          <a:ea typeface="Open Sans" panose="020B0606030504020204" pitchFamily="34" charset="0"/>
                          <a:cs typeface="Open Sans" panose="020B0606030504020204" pitchFamily="34" charset="0"/>
                        </a:rPr>
                        <a:t>HH head, or HH member more familiar with non-food expenditures</a:t>
                      </a:r>
                      <a:endParaRPr lang="es-419" sz="16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148261328"/>
                  </a:ext>
                </a:extLst>
              </a:tr>
            </a:tbl>
          </a:graphicData>
        </a:graphic>
      </p:graphicFrame>
    </p:spTree>
    <p:extLst>
      <p:ext uri="{BB962C8B-B14F-4D97-AF65-F5344CB8AC3E}">
        <p14:creationId xmlns:p14="http://schemas.microsoft.com/office/powerpoint/2010/main" val="179488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9C8B-1CA7-44DD-95CE-71D19628CCCF}"/>
              </a:ext>
            </a:extLst>
          </p:cNvPr>
          <p:cNvSpPr>
            <a:spLocks noGrp="1"/>
          </p:cNvSpPr>
          <p:nvPr>
            <p:ph type="title"/>
          </p:nvPr>
        </p:nvSpPr>
        <p:spPr>
          <a:xfrm>
            <a:off x="846311" y="664870"/>
            <a:ext cx="10542124" cy="715356"/>
          </a:xfrm>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An important clarification</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19B72B6D-FE1D-4106-85C0-F6F48EA13ABB}"/>
              </a:ext>
            </a:extLst>
          </p:cNvPr>
          <p:cNvSpPr>
            <a:spLocks noGrp="1"/>
          </p:cNvSpPr>
          <p:nvPr>
            <p:ph idx="1"/>
          </p:nvPr>
        </p:nvSpPr>
        <p:spPr>
          <a:xfrm>
            <a:off x="824938" y="1540379"/>
            <a:ext cx="10542124" cy="4100053"/>
          </a:xfrm>
        </p:spPr>
        <p:txBody>
          <a:bodyPr>
            <a:normAutofit/>
          </a:bodyPr>
          <a:lstStyle/>
          <a:p>
            <a:r>
              <a:rPr lang="en-GB" dirty="0"/>
              <a:t>Even though, for simplicity, we call it the “expenditure module,” we are actually asking about two things:</a:t>
            </a:r>
          </a:p>
          <a:p>
            <a:pPr lvl="1">
              <a:buFont typeface="Courier New" panose="02070309020205020404" pitchFamily="49" charset="0"/>
              <a:buChar char="o"/>
            </a:pPr>
            <a:r>
              <a:rPr lang="en-GB" dirty="0"/>
              <a:t>For purchased items (cash and credit), we ask what the HH </a:t>
            </a:r>
            <a:r>
              <a:rPr lang="en-GB" b="1" dirty="0"/>
              <a:t>purchased</a:t>
            </a:r>
            <a:r>
              <a:rPr lang="en-GB" dirty="0"/>
              <a:t> and how much it </a:t>
            </a:r>
            <a:r>
              <a:rPr lang="en-GB" b="1" dirty="0"/>
              <a:t>spent</a:t>
            </a:r>
            <a:r>
              <a:rPr lang="en-GB" dirty="0"/>
              <a:t> on these purchases.</a:t>
            </a:r>
          </a:p>
          <a:p>
            <a:pPr lvl="1">
              <a:buFont typeface="Courier New" panose="02070309020205020404" pitchFamily="49" charset="0"/>
              <a:buChar char="o"/>
            </a:pPr>
            <a:r>
              <a:rPr lang="en-GB" dirty="0"/>
              <a:t>For non-purchased items (own production or in-kind assistance and gifts), we ask what the HH </a:t>
            </a:r>
            <a:r>
              <a:rPr lang="en-GB" b="1" u="sng" dirty="0"/>
              <a:t>consumed </a:t>
            </a:r>
            <a:r>
              <a:rPr lang="en-GB" u="sng" dirty="0"/>
              <a:t>and how much its value would be if purchased</a:t>
            </a:r>
            <a:r>
              <a:rPr lang="en-GB" dirty="0"/>
              <a:t>.</a:t>
            </a:r>
          </a:p>
          <a:p>
            <a:r>
              <a:rPr lang="en-GB" dirty="0"/>
              <a:t>This is because our objective </a:t>
            </a:r>
            <a:r>
              <a:rPr lang="en-GB" b="1" dirty="0"/>
              <a:t>is quantifying the monetary value of what households consume </a:t>
            </a:r>
            <a:r>
              <a:rPr lang="en-GB" dirty="0"/>
              <a:t>to understand their vulnerability.</a:t>
            </a:r>
          </a:p>
          <a:p>
            <a:r>
              <a:rPr lang="en-GB" dirty="0"/>
              <a:t>For purchased items, we ask about what households spent (and not the value of what they consumed) only because that is much easier to recall. But ultimately, that serves as a proxy of the value of what households consume.</a:t>
            </a:r>
          </a:p>
          <a:p>
            <a:endParaRPr lang="en-GB" b="1" dirty="0"/>
          </a:p>
        </p:txBody>
      </p:sp>
    </p:spTree>
    <p:extLst>
      <p:ext uri="{BB962C8B-B14F-4D97-AF65-F5344CB8AC3E}">
        <p14:creationId xmlns:p14="http://schemas.microsoft.com/office/powerpoint/2010/main" val="291592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9123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ct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en-GB" sz="4600" b="0" dirty="0">
                <a:solidFill>
                  <a:srgbClr val="FFFFFE"/>
                </a:solidFill>
                <a:latin typeface="Open Sans ExtraBold" panose="020B0906030804020204" pitchFamily="34" charset="0"/>
                <a:ea typeface="Open Sans Extrabold"/>
                <a:cs typeface="Open Sans Extrabold"/>
              </a:rPr>
              <a:t>Discussion question: </a:t>
            </a:r>
          </a:p>
          <a:p>
            <a:pPr marL="0" indent="0" algn="ctr">
              <a:buNone/>
            </a:pPr>
            <a:r>
              <a:rPr lang="en-GB" sz="3600" dirty="0">
                <a:solidFill>
                  <a:srgbClr val="FFFFFE"/>
                </a:solidFill>
              </a:rPr>
              <a:t>What would happen if we only asked about purchases?</a:t>
            </a:r>
          </a:p>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Badge Question Mark with solid fill">
            <a:extLst>
              <a:ext uri="{FF2B5EF4-FFF2-40B4-BE49-F238E27FC236}">
                <a16:creationId xmlns:a16="http://schemas.microsoft.com/office/drawing/2014/main" id="{933F6D21-FBFA-43EF-A0C0-3463B1B11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5901" y="1979186"/>
            <a:ext cx="780198" cy="780198"/>
          </a:xfrm>
          <a:prstGeom prst="rect">
            <a:avLst/>
          </a:prstGeom>
        </p:spPr>
      </p:pic>
      <p:sp>
        <p:nvSpPr>
          <p:cNvPr id="5" name="TextBox 4">
            <a:extLst>
              <a:ext uri="{FF2B5EF4-FFF2-40B4-BE49-F238E27FC236}">
                <a16:creationId xmlns:a16="http://schemas.microsoft.com/office/drawing/2014/main" id="{CE9F7C10-D2AF-EEBE-C51D-035BF6056D02}"/>
              </a:ext>
            </a:extLst>
          </p:cNvPr>
          <p:cNvSpPr txBox="1"/>
          <p:nvPr/>
        </p:nvSpPr>
        <p:spPr>
          <a:xfrm>
            <a:off x="2874209" y="5128669"/>
            <a:ext cx="6443581" cy="707886"/>
          </a:xfrm>
          <a:prstGeom prst="rect">
            <a:avLst/>
          </a:prstGeom>
          <a:noFill/>
        </p:spPr>
        <p:txBody>
          <a:bodyPr wrap="square">
            <a:spAutoFit/>
          </a:bodyPr>
          <a:lstStyle/>
          <a:p>
            <a:pPr algn="ctr"/>
            <a:r>
              <a:rPr lang="en-GB" sz="2000" b="1">
                <a:solidFill>
                  <a:srgbClr val="FFFFFE"/>
                </a:solidFill>
                <a:latin typeface="Open Sans" panose="020B0606030504020204" pitchFamily="34" charset="0"/>
                <a:ea typeface="Open Sans" panose="020B0606030504020204" pitchFamily="34" charset="0"/>
                <a:cs typeface="Open Sans" panose="020B0606030504020204" pitchFamily="34" charset="0"/>
              </a:rPr>
              <a:t>For example, think about households that rely on their own production,  or aid and donations. </a:t>
            </a:r>
          </a:p>
        </p:txBody>
      </p:sp>
    </p:spTree>
    <p:extLst>
      <p:ext uri="{BB962C8B-B14F-4D97-AF65-F5344CB8AC3E}">
        <p14:creationId xmlns:p14="http://schemas.microsoft.com/office/powerpoint/2010/main" val="2232640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01304B5-C6A4-BE0F-ACD2-D34DE3FDDB60}"/>
              </a:ext>
            </a:extLst>
          </p:cNvPr>
          <p:cNvSpPr txBox="1">
            <a:spLocks/>
          </p:cNvSpPr>
          <p:nvPr/>
        </p:nvSpPr>
        <p:spPr>
          <a:xfrm>
            <a:off x="642605" y="2231809"/>
            <a:ext cx="9472066" cy="33249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Expenditure module</a:t>
            </a: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marL="742950" indent="-742950">
              <a:lnSpc>
                <a:spcPts val="3920"/>
              </a:lnSpc>
              <a:buAutoNum type="arabicPeriod"/>
            </a:pPr>
            <a:r>
              <a:rPr lang="it-IT" sz="2400" b="0" kern="1400" spc="230" dirty="0">
                <a:solidFill>
                  <a:schemeClr val="accent2"/>
                </a:solidFill>
                <a:latin typeface="Open Sans ExtraBold" panose="020B0906030804020204" pitchFamily="34" charset="0"/>
                <a:ea typeface="Open Sans Extrabold" panose="020B0606030504020204" pitchFamily="34" charset="0"/>
                <a:cs typeface="Open Sans Extrabold" panose="020B0606030504020204" pitchFamily="34" charset="0"/>
              </a:rPr>
              <a:t>Food expenditures – 7 days (or 30 days)</a:t>
            </a:r>
          </a:p>
          <a:p>
            <a:pPr marL="742950" indent="-742950">
              <a:lnSpc>
                <a:spcPts val="3920"/>
              </a:lnSpc>
              <a:buAutoNum type="arabicPeriod"/>
            </a:pPr>
            <a:r>
              <a:rPr lang="it-IT" sz="2400"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Non-food expenditures</a:t>
            </a:r>
          </a:p>
          <a:p>
            <a:pPr marL="1200150" lvl="1" indent="-742950">
              <a:lnSpc>
                <a:spcPts val="3920"/>
              </a:lnSpc>
              <a:buFont typeface="Wingdings" panose="05000000000000000000" pitchFamily="2" charset="2"/>
              <a:buChar char="§"/>
            </a:pPr>
            <a:r>
              <a:rPr lang="it-IT" sz="2000" kern="1400" spc="230" dirty="0">
                <a:solidFill>
                  <a:srgbClr val="FFFFFF"/>
                </a:solidFill>
                <a:latin typeface="Open Sans ExtraBold" panose="020B0906030804020204" pitchFamily="34" charset="0"/>
                <a:ea typeface="Open Sans Extrabold" panose="020B0606030504020204" pitchFamily="34" charset="0"/>
                <a:cs typeface="Open Sans Extrabold" panose="020B0606030504020204" pitchFamily="34" charset="0"/>
              </a:rPr>
              <a:t>30 days</a:t>
            </a:r>
          </a:p>
          <a:p>
            <a:pPr marL="1200150" lvl="1" indent="-742950">
              <a:lnSpc>
                <a:spcPts val="3920"/>
              </a:lnSpc>
              <a:buFont typeface="Wingdings" panose="05000000000000000000" pitchFamily="2" charset="2"/>
              <a:buChar char="§"/>
            </a:pPr>
            <a:r>
              <a:rPr lang="it-IT" sz="2000" kern="1400" spc="230" dirty="0">
                <a:solidFill>
                  <a:srgbClr val="FFFFFF"/>
                </a:solidFill>
                <a:latin typeface="Open Sans ExtraBold" panose="020B0906030804020204" pitchFamily="34" charset="0"/>
                <a:ea typeface="Open Sans Extrabold" panose="020B0606030504020204" pitchFamily="34" charset="0"/>
                <a:cs typeface="Open Sans Extrabold" panose="020B0606030504020204" pitchFamily="34" charset="0"/>
              </a:rPr>
              <a:t>6 months</a:t>
            </a:r>
          </a:p>
          <a:p>
            <a:pPr>
              <a:lnSpc>
                <a:spcPts val="3920"/>
              </a:lnSpc>
            </a:pPr>
            <a:endParaRPr lang="en-GB" sz="2800"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7152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Food submodule: overview</a:t>
            </a:r>
            <a:endParaRPr lang="es-419" sz="3600" b="0" kern="1400" spc="230" dirty="0">
              <a:solidFill>
                <a:schemeClr val="tx1"/>
              </a:solidFill>
              <a:latin typeface="Open Sans ExtraBold" panose="020B0906030804020204" pitchFamily="34" charset="0"/>
            </a:endParaRPr>
          </a:p>
        </p:txBody>
      </p:sp>
      <p:graphicFrame>
        <p:nvGraphicFramePr>
          <p:cNvPr id="3" name="Table 2">
            <a:extLst>
              <a:ext uri="{FF2B5EF4-FFF2-40B4-BE49-F238E27FC236}">
                <a16:creationId xmlns:a16="http://schemas.microsoft.com/office/drawing/2014/main" id="{2B505E5A-91D9-D27B-2207-7CD9ADF11C02}"/>
              </a:ext>
            </a:extLst>
          </p:cNvPr>
          <p:cNvGraphicFramePr>
            <a:graphicFrameLocks noGrp="1"/>
          </p:cNvGraphicFramePr>
          <p:nvPr/>
        </p:nvGraphicFramePr>
        <p:xfrm>
          <a:off x="504721" y="1240870"/>
          <a:ext cx="11527257" cy="5423409"/>
        </p:xfrm>
        <a:graphic>
          <a:graphicData uri="http://schemas.openxmlformats.org/drawingml/2006/table">
            <a:tbl>
              <a:tblPr firstRow="1" firstCol="1" bandRow="1">
                <a:tableStyleId>{5C22544A-7EE6-4342-B048-85BDC9FD1C3A}</a:tableStyleId>
              </a:tblPr>
              <a:tblGrid>
                <a:gridCol w="181079">
                  <a:extLst>
                    <a:ext uri="{9D8B030D-6E8A-4147-A177-3AD203B41FA5}">
                      <a16:colId xmlns:a16="http://schemas.microsoft.com/office/drawing/2014/main" val="542715717"/>
                    </a:ext>
                  </a:extLst>
                </a:gridCol>
                <a:gridCol w="1259374">
                  <a:extLst>
                    <a:ext uri="{9D8B030D-6E8A-4147-A177-3AD203B41FA5}">
                      <a16:colId xmlns:a16="http://schemas.microsoft.com/office/drawing/2014/main" val="3770647706"/>
                    </a:ext>
                  </a:extLst>
                </a:gridCol>
                <a:gridCol w="1472141">
                  <a:extLst>
                    <a:ext uri="{9D8B030D-6E8A-4147-A177-3AD203B41FA5}">
                      <a16:colId xmlns:a16="http://schemas.microsoft.com/office/drawing/2014/main" val="3481362451"/>
                    </a:ext>
                  </a:extLst>
                </a:gridCol>
                <a:gridCol w="1259047">
                  <a:extLst>
                    <a:ext uri="{9D8B030D-6E8A-4147-A177-3AD203B41FA5}">
                      <a16:colId xmlns:a16="http://schemas.microsoft.com/office/drawing/2014/main" val="1309759323"/>
                    </a:ext>
                  </a:extLst>
                </a:gridCol>
                <a:gridCol w="1225936">
                  <a:extLst>
                    <a:ext uri="{9D8B030D-6E8A-4147-A177-3AD203B41FA5}">
                      <a16:colId xmlns:a16="http://schemas.microsoft.com/office/drawing/2014/main" val="1918487562"/>
                    </a:ext>
                  </a:extLst>
                </a:gridCol>
                <a:gridCol w="1225936">
                  <a:extLst>
                    <a:ext uri="{9D8B030D-6E8A-4147-A177-3AD203B41FA5}">
                      <a16:colId xmlns:a16="http://schemas.microsoft.com/office/drawing/2014/main" val="397687848"/>
                    </a:ext>
                  </a:extLst>
                </a:gridCol>
                <a:gridCol w="1225936">
                  <a:extLst>
                    <a:ext uri="{9D8B030D-6E8A-4147-A177-3AD203B41FA5}">
                      <a16:colId xmlns:a16="http://schemas.microsoft.com/office/drawing/2014/main" val="3680548766"/>
                    </a:ext>
                  </a:extLst>
                </a:gridCol>
                <a:gridCol w="1225936">
                  <a:extLst>
                    <a:ext uri="{9D8B030D-6E8A-4147-A177-3AD203B41FA5}">
                      <a16:colId xmlns:a16="http://schemas.microsoft.com/office/drawing/2014/main" val="4062958430"/>
                    </a:ext>
                  </a:extLst>
                </a:gridCol>
                <a:gridCol w="1225936">
                  <a:extLst>
                    <a:ext uri="{9D8B030D-6E8A-4147-A177-3AD203B41FA5}">
                      <a16:colId xmlns:a16="http://schemas.microsoft.com/office/drawing/2014/main" val="1113320211"/>
                    </a:ext>
                  </a:extLst>
                </a:gridCol>
                <a:gridCol w="1225936">
                  <a:extLst>
                    <a:ext uri="{9D8B030D-6E8A-4147-A177-3AD203B41FA5}">
                      <a16:colId xmlns:a16="http://schemas.microsoft.com/office/drawing/2014/main" val="3191895760"/>
                    </a:ext>
                  </a:extLst>
                </a:gridCol>
              </a:tblGrid>
              <a:tr h="1258227">
                <a:tc>
                  <a:txBody>
                    <a:bodyPr/>
                    <a:lstStyle/>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Item name</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Example</a:t>
                      </a:r>
                      <a:r>
                        <a:rPr lang="en-GB" sz="1400" b="0" baseline="30000" dirty="0">
                          <a:solidFill>
                            <a:srgbClr val="0C0C00"/>
                          </a:solidFill>
                          <a:effectLst/>
                        </a:rPr>
                        <a:t>1</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Note: Before asking yes/no questions related to a certain item name, the enumerator should read: </a:t>
                      </a:r>
                      <a:r>
                        <a:rPr lang="en-GB" sz="1400" b="0" i="1" dirty="0">
                          <a:solidFill>
                            <a:srgbClr val="0C0C00"/>
                          </a:solidFill>
                          <a:effectLst/>
                        </a:rPr>
                        <a:t>now I will ask you about your consumption and expenditures of [item name]. This includes items such as…[Example]</a:t>
                      </a:r>
                      <a:endParaRPr lang="fr-FR" sz="1400" b="0" i="1"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Variable Name</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Did your household </a:t>
                      </a:r>
                      <a:r>
                        <a:rPr lang="en-GB" sz="1400" b="0" u="sng" dirty="0">
                          <a:solidFill>
                            <a:srgbClr val="0C0C00"/>
                          </a:solidFill>
                          <a:effectLst/>
                        </a:rPr>
                        <a:t>purchase </a:t>
                      </a:r>
                      <a:r>
                        <a:rPr lang="en-GB" sz="1400" b="0" dirty="0">
                          <a:solidFill>
                            <a:srgbClr val="0C0C00"/>
                          </a:solidFill>
                          <a:effectLst/>
                        </a:rPr>
                        <a:t>any [item] </a:t>
                      </a:r>
                      <a:r>
                        <a:rPr lang="en-GB" sz="1400" b="0" u="sng" dirty="0">
                          <a:solidFill>
                            <a:srgbClr val="0C0C00"/>
                          </a:solidFill>
                          <a:effectLst/>
                        </a:rPr>
                        <a:t>for household consumption</a:t>
                      </a:r>
                      <a:r>
                        <a:rPr lang="en-GB" sz="1400" b="0" dirty="0">
                          <a:solidFill>
                            <a:srgbClr val="0C0C00"/>
                          </a:solidFill>
                          <a:effectLst/>
                        </a:rPr>
                        <a:t> in the last 7 days, using cash</a:t>
                      </a:r>
                      <a:r>
                        <a:rPr lang="en-GB" sz="1400" b="0" baseline="30000" dirty="0">
                          <a:solidFill>
                            <a:srgbClr val="0C0C00"/>
                          </a:solidFill>
                          <a:effectLst/>
                        </a:rPr>
                        <a:t>2</a:t>
                      </a:r>
                      <a:r>
                        <a:rPr lang="en-GB" sz="1400" b="0" dirty="0">
                          <a:solidFill>
                            <a:srgbClr val="0C0C00"/>
                          </a:solidFill>
                          <a:effectLst/>
                        </a:rPr>
                        <a:t> or on credit?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1=Yes -&gt;</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0=No -&gt; next question (_</a:t>
                      </a:r>
                      <a:r>
                        <a:rPr lang="en-GB" sz="1400" b="0" dirty="0" err="1">
                          <a:solidFill>
                            <a:srgbClr val="0C0C00"/>
                          </a:solidFill>
                          <a:effectLst/>
                        </a:rPr>
                        <a:t>GiftAidYN</a:t>
                      </a:r>
                      <a:r>
                        <a:rPr lang="en-GB" sz="1400" b="0" dirty="0">
                          <a:solidFill>
                            <a:srgbClr val="0C0C00"/>
                          </a:solidFill>
                          <a:effectLst/>
                        </a:rPr>
                        <a:t>)</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Considering both purchases made </a:t>
                      </a:r>
                      <a:r>
                        <a:rPr lang="en-GB" sz="1400" b="0" u="sng">
                          <a:solidFill>
                            <a:srgbClr val="0C0C00"/>
                          </a:solidFill>
                          <a:effectLst/>
                        </a:rPr>
                        <a:t>in cash and on credit</a:t>
                      </a:r>
                      <a:r>
                        <a:rPr lang="en-GB" sz="1400" b="0">
                          <a:solidFill>
                            <a:srgbClr val="0C0C00"/>
                          </a:solidFill>
                          <a:effectLst/>
                        </a:rPr>
                        <a:t>, how much did your household spend on [item] in the last 7 days?</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(curr.)</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dirty="0">
                          <a:solidFill>
                            <a:srgbClr val="0C0C00"/>
                          </a:solidFill>
                          <a:effectLst/>
                        </a:rPr>
                        <a:t>In the last 7 days, did your household </a:t>
                      </a:r>
                      <a:r>
                        <a:rPr lang="en-GB" sz="1400" b="0" u="sng" dirty="0">
                          <a:solidFill>
                            <a:srgbClr val="0C0C00"/>
                          </a:solidFill>
                          <a:effectLst/>
                        </a:rPr>
                        <a:t>consume</a:t>
                      </a:r>
                      <a:r>
                        <a:rPr lang="en-GB" sz="1400" b="0" dirty="0">
                          <a:solidFill>
                            <a:srgbClr val="0C0C00"/>
                          </a:solidFill>
                          <a:effectLst/>
                        </a:rPr>
                        <a:t> any [item] that came </a:t>
                      </a:r>
                      <a:r>
                        <a:rPr lang="en-GB" sz="1400" b="0" u="sng" dirty="0">
                          <a:solidFill>
                            <a:srgbClr val="0C0C00"/>
                          </a:solidFill>
                          <a:effectLst/>
                        </a:rPr>
                        <a:t>from in-kind gifts or in-kind assistance</a:t>
                      </a:r>
                      <a:r>
                        <a:rPr lang="en-GB" sz="1400" b="0" u="sng" baseline="30000" dirty="0">
                          <a:solidFill>
                            <a:srgbClr val="0C0C00"/>
                          </a:solidFill>
                          <a:effectLst/>
                        </a:rPr>
                        <a:t>3</a:t>
                      </a:r>
                      <a:r>
                        <a:rPr lang="en-GB" sz="1400" b="0" u="sng" dirty="0">
                          <a:solidFill>
                            <a:srgbClr val="0C0C00"/>
                          </a:solidFill>
                          <a:effectLst/>
                        </a:rPr>
                        <a:t>?</a:t>
                      </a:r>
                      <a:endParaRPr lang="fr-FR" sz="1400" b="0" dirty="0">
                        <a:solidFill>
                          <a:srgbClr val="0C0C00"/>
                        </a:solidFill>
                        <a:effectLst/>
                      </a:endParaRPr>
                    </a:p>
                    <a:p>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1=Yes -&gt;</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0=No -&gt; next question (_</a:t>
                      </a:r>
                      <a:r>
                        <a:rPr lang="en-GB" sz="1400" b="0" dirty="0" err="1">
                          <a:solidFill>
                            <a:srgbClr val="0C0C00"/>
                          </a:solidFill>
                          <a:effectLst/>
                        </a:rPr>
                        <a:t>OwnYN</a:t>
                      </a:r>
                      <a:r>
                        <a:rPr lang="en-GB" sz="1400" b="0" dirty="0">
                          <a:solidFill>
                            <a:srgbClr val="0C0C00"/>
                          </a:solidFill>
                          <a:effectLst/>
                        </a:rPr>
                        <a:t>)</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dirty="0">
                          <a:solidFill>
                            <a:srgbClr val="0C0C00"/>
                          </a:solidFill>
                          <a:effectLst/>
                        </a:rPr>
                        <a:t>What would be </a:t>
                      </a:r>
                      <a:r>
                        <a:rPr lang="en-GB" sz="1400" b="0" u="sng" dirty="0">
                          <a:solidFill>
                            <a:srgbClr val="0C0C00"/>
                          </a:solidFill>
                          <a:effectLst/>
                        </a:rPr>
                        <a:t>the value</a:t>
                      </a:r>
                      <a:r>
                        <a:rPr lang="en-GB" sz="1400" b="0" dirty="0">
                          <a:solidFill>
                            <a:srgbClr val="0C0C00"/>
                          </a:solidFill>
                          <a:effectLst/>
                        </a:rPr>
                        <a:t> of the consumed</a:t>
                      </a:r>
                      <a:r>
                        <a:rPr lang="en-GB" sz="1400" b="0" u="sng" dirty="0">
                          <a:solidFill>
                            <a:srgbClr val="0C0C00"/>
                          </a:solidFill>
                          <a:effectLst/>
                        </a:rPr>
                        <a:t> </a:t>
                      </a:r>
                      <a:r>
                        <a:rPr lang="en-GB" sz="1400" b="0" dirty="0">
                          <a:solidFill>
                            <a:srgbClr val="0C0C00"/>
                          </a:solidFill>
                          <a:effectLst/>
                        </a:rPr>
                        <a:t>[item] that came </a:t>
                      </a:r>
                      <a:r>
                        <a:rPr lang="en-GB" sz="1400" b="0" u="sng" dirty="0">
                          <a:solidFill>
                            <a:srgbClr val="0C0C00"/>
                          </a:solidFill>
                          <a:effectLst/>
                        </a:rPr>
                        <a:t>from in-kind gifts or assistance </a:t>
                      </a:r>
                      <a:r>
                        <a:rPr lang="en-GB" sz="1400" b="0" dirty="0">
                          <a:solidFill>
                            <a:srgbClr val="0C0C00"/>
                          </a:solidFill>
                          <a:effectLst/>
                        </a:rPr>
                        <a:t>if you were to buy that at the market?</a:t>
                      </a:r>
                      <a:endParaRPr lang="fr-FR" sz="1400" b="0" dirty="0">
                        <a:solidFill>
                          <a:srgbClr val="0C0C00"/>
                        </a:solidFill>
                        <a:effectLst/>
                      </a:endParaRPr>
                    </a:p>
                    <a:p>
                      <a:r>
                        <a:rPr lang="en-GB" sz="1400" b="0" dirty="0">
                          <a:solidFill>
                            <a:srgbClr val="0C0C00"/>
                          </a:solidFill>
                          <a:effectLst/>
                        </a:rPr>
                        <a:t> </a:t>
                      </a:r>
                      <a:endParaRPr lang="fr-FR" sz="1400" b="0" dirty="0">
                        <a:solidFill>
                          <a:srgbClr val="0C0C00"/>
                        </a:solidFill>
                        <a:effectLst/>
                      </a:endParaRPr>
                    </a:p>
                    <a:p>
                      <a:r>
                        <a:rPr lang="en-GB" sz="1400" b="0" dirty="0">
                          <a:solidFill>
                            <a:srgbClr val="0C0C00"/>
                          </a:solidFill>
                          <a:effectLst/>
                        </a:rPr>
                        <a:t>(</a:t>
                      </a:r>
                      <a:r>
                        <a:rPr lang="en-GB" sz="1400" b="0" dirty="0" err="1">
                          <a:solidFill>
                            <a:srgbClr val="0C0C00"/>
                          </a:solidFill>
                          <a:effectLst/>
                        </a:rPr>
                        <a:t>curr</a:t>
                      </a:r>
                      <a:r>
                        <a:rPr lang="en-GB" sz="1400" b="0" dirty="0">
                          <a:solidFill>
                            <a:srgbClr val="0C0C00"/>
                          </a:solidFill>
                          <a:effectLst/>
                        </a:rPr>
                        <a:t>.)</a:t>
                      </a:r>
                      <a:endParaRPr lang="fr-FR" sz="14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dirty="0">
                          <a:solidFill>
                            <a:srgbClr val="0C0C00"/>
                          </a:solidFill>
                          <a:effectLst/>
                        </a:rPr>
                        <a:t>In the last 7 days</a:t>
                      </a:r>
                      <a:r>
                        <a:rPr lang="en-US" sz="1400" b="0" dirty="0">
                          <a:solidFill>
                            <a:srgbClr val="0C0C00"/>
                          </a:solidFill>
                          <a:effectLst/>
                        </a:rPr>
                        <a:t>,</a:t>
                      </a:r>
                      <a:r>
                        <a:rPr lang="en-GB" sz="1400" b="0" dirty="0">
                          <a:solidFill>
                            <a:srgbClr val="0C0C00"/>
                          </a:solidFill>
                          <a:effectLst/>
                        </a:rPr>
                        <a:t> did your household </a:t>
                      </a:r>
                      <a:r>
                        <a:rPr lang="en-GB" sz="1400" b="0" u="sng" dirty="0">
                          <a:solidFill>
                            <a:srgbClr val="0C0C00"/>
                          </a:solidFill>
                          <a:effectLst/>
                        </a:rPr>
                        <a:t>consume</a:t>
                      </a:r>
                      <a:r>
                        <a:rPr lang="en-GB" sz="1400" b="0" dirty="0">
                          <a:solidFill>
                            <a:srgbClr val="0C0C00"/>
                          </a:solidFill>
                          <a:effectLst/>
                        </a:rPr>
                        <a:t> any [item] that </a:t>
                      </a:r>
                      <a:r>
                        <a:rPr lang="en-GB" sz="1400" b="0" u="sng" dirty="0">
                          <a:solidFill>
                            <a:srgbClr val="0C0C00"/>
                          </a:solidFill>
                          <a:effectLst/>
                        </a:rPr>
                        <a:t>you produced, gathered/hunted/fished</a:t>
                      </a:r>
                      <a:r>
                        <a:rPr lang="en-GB" sz="1400" b="0" u="sng" baseline="30000" dirty="0">
                          <a:solidFill>
                            <a:srgbClr val="0C0C00"/>
                          </a:solidFill>
                          <a:effectLst/>
                        </a:rPr>
                        <a:t>4</a:t>
                      </a:r>
                      <a:r>
                        <a:rPr lang="en-GB" sz="1400" b="0" u="sng" dirty="0">
                          <a:solidFill>
                            <a:srgbClr val="0C0C00"/>
                          </a:solidFill>
                          <a:effectLst/>
                        </a:rPr>
                        <a:t>, or received in exchange of </a:t>
                      </a:r>
                      <a:r>
                        <a:rPr lang="en-GB" sz="1400" b="0" u="sng" dirty="0" err="1">
                          <a:solidFill>
                            <a:srgbClr val="0C0C00"/>
                          </a:solidFill>
                          <a:effectLst/>
                        </a:rPr>
                        <a:t>labor</a:t>
                      </a:r>
                      <a:r>
                        <a:rPr lang="en-GB" sz="1400" b="0" dirty="0">
                          <a:solidFill>
                            <a:srgbClr val="0C0C00"/>
                          </a:solidFill>
                          <a:effectLst/>
                        </a:rPr>
                        <a:t>?</a:t>
                      </a:r>
                      <a:endParaRPr lang="fr-FR" sz="1400" b="0" dirty="0">
                        <a:solidFill>
                          <a:srgbClr val="0C0C00"/>
                        </a:solidFill>
                        <a:effectLst/>
                      </a:endParaRPr>
                    </a:p>
                    <a:p>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1=Yes -&gt;</a:t>
                      </a:r>
                      <a:endParaRPr lang="fr-FR" sz="1400" b="0" dirty="0">
                        <a:solidFill>
                          <a:srgbClr val="0C0C00"/>
                        </a:solidFill>
                        <a:effectLst/>
                      </a:endParaRPr>
                    </a:p>
                    <a:p>
                      <a:r>
                        <a:rPr lang="en-GB" sz="1400" b="0" dirty="0">
                          <a:solidFill>
                            <a:srgbClr val="0C0C00"/>
                          </a:solidFill>
                          <a:effectLst/>
                        </a:rPr>
                        <a:t>0=No -&gt; next item</a:t>
                      </a:r>
                      <a:endParaRPr lang="fr-FR" sz="1400" b="0" dirty="0">
                        <a:solidFill>
                          <a:srgbClr val="0C0C00"/>
                        </a:solidFill>
                        <a:effectLst/>
                      </a:endParaRPr>
                    </a:p>
                    <a:p>
                      <a:r>
                        <a:rPr lang="en-US" sz="1400" b="0" dirty="0">
                          <a:solidFill>
                            <a:srgbClr val="0C0C00"/>
                          </a:solidFill>
                          <a:effectLst/>
                        </a:rPr>
                        <a:t> </a:t>
                      </a:r>
                      <a:endParaRPr lang="fr-FR" sz="1400" b="0" dirty="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a:solidFill>
                            <a:srgbClr val="0C0C00"/>
                          </a:solidFill>
                          <a:effectLst/>
                        </a:rPr>
                        <a:t>What would be </a:t>
                      </a:r>
                      <a:r>
                        <a:rPr lang="en-GB" sz="1400" b="0" u="sng">
                          <a:solidFill>
                            <a:srgbClr val="0C0C00"/>
                          </a:solidFill>
                          <a:effectLst/>
                        </a:rPr>
                        <a:t>the value</a:t>
                      </a:r>
                      <a:r>
                        <a:rPr lang="en-GB" sz="1400" b="0">
                          <a:solidFill>
                            <a:srgbClr val="0C0C00"/>
                          </a:solidFill>
                          <a:effectLst/>
                        </a:rPr>
                        <a:t> of the consumed</a:t>
                      </a:r>
                      <a:r>
                        <a:rPr lang="en-GB" sz="1400" b="0" u="sng">
                          <a:solidFill>
                            <a:srgbClr val="0C0C00"/>
                          </a:solidFill>
                          <a:effectLst/>
                        </a:rPr>
                        <a:t> </a:t>
                      </a:r>
                      <a:r>
                        <a:rPr lang="en-GB" sz="1400" b="0">
                          <a:solidFill>
                            <a:srgbClr val="0C0C00"/>
                          </a:solidFill>
                          <a:effectLst/>
                        </a:rPr>
                        <a:t>[item] that you </a:t>
                      </a:r>
                      <a:r>
                        <a:rPr lang="en-GB" sz="1400" b="0" u="sng">
                          <a:solidFill>
                            <a:srgbClr val="0C0C00"/>
                          </a:solidFill>
                          <a:effectLst/>
                        </a:rPr>
                        <a:t>produced, gathered/hunted/fished, or received in exchange of </a:t>
                      </a:r>
                      <a:r>
                        <a:rPr lang="en-GB" sz="1400" b="0" u="sng" err="1">
                          <a:solidFill>
                            <a:srgbClr val="0C0C00"/>
                          </a:solidFill>
                          <a:effectLst/>
                        </a:rPr>
                        <a:t>labor</a:t>
                      </a:r>
                      <a:r>
                        <a:rPr lang="en-GB" sz="1400" b="0">
                          <a:solidFill>
                            <a:srgbClr val="0C0C00"/>
                          </a:solidFill>
                          <a:effectLst/>
                        </a:rPr>
                        <a:t> if you were to buy that at the market?</a:t>
                      </a:r>
                      <a:endParaRPr lang="fr-FR" sz="1400" b="0">
                        <a:solidFill>
                          <a:srgbClr val="0C0C00"/>
                        </a:solidFill>
                        <a:effectLst/>
                      </a:endParaRPr>
                    </a:p>
                    <a:p>
                      <a:r>
                        <a:rPr lang="en-GB" sz="1400" b="0">
                          <a:solidFill>
                            <a:srgbClr val="0C0C00"/>
                          </a:solidFill>
                          <a:effectLst/>
                        </a:rPr>
                        <a:t> </a:t>
                      </a:r>
                      <a:endParaRPr lang="fr-FR" sz="1400" b="0">
                        <a:solidFill>
                          <a:srgbClr val="0C0C00"/>
                        </a:solidFill>
                        <a:effectLst/>
                      </a:endParaRPr>
                    </a:p>
                    <a:p>
                      <a:r>
                        <a:rPr lang="en-US" sz="1400" b="0">
                          <a:solidFill>
                            <a:srgbClr val="0C0C00"/>
                          </a:solidFill>
                          <a:effectLst/>
                        </a:rPr>
                        <a:t>(</a:t>
                      </a:r>
                      <a:r>
                        <a:rPr lang="en-US" sz="1400" b="0" err="1">
                          <a:solidFill>
                            <a:srgbClr val="0C0C00"/>
                          </a:solidFill>
                          <a:effectLst/>
                        </a:rPr>
                        <a:t>curr</a:t>
                      </a:r>
                      <a:r>
                        <a:rPr lang="en-US" sz="1400" b="0">
                          <a:solidFill>
                            <a:srgbClr val="0C0C00"/>
                          </a:solidFill>
                          <a:effectLst/>
                        </a:rPr>
                        <a:t>.)</a:t>
                      </a:r>
                      <a:endParaRPr lang="fr-FR" sz="1400" b="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3899206407"/>
                  </a:ext>
                </a:extLst>
              </a:tr>
              <a:tr h="152346">
                <a:tc>
                  <a:txBody>
                    <a:bodyPr/>
                    <a:lstStyle/>
                    <a:p>
                      <a:pPr>
                        <a:lnSpc>
                          <a:spcPct val="107000"/>
                        </a:lnSpc>
                        <a:spcAft>
                          <a:spcPts val="800"/>
                        </a:spcAft>
                      </a:pPr>
                      <a:r>
                        <a:rPr lang="en-GB" sz="1400" b="0">
                          <a:solidFill>
                            <a:srgbClr val="FFFFFE"/>
                          </a:solidFill>
                          <a:effectLst/>
                        </a:rPr>
                        <a:t> </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just">
                        <a:lnSpc>
                          <a:spcPct val="107000"/>
                        </a:lnSpc>
                        <a:spcAft>
                          <a:spcPts val="800"/>
                        </a:spcAft>
                      </a:pPr>
                      <a:r>
                        <a:rPr lang="en-GB" sz="1400" b="0" dirty="0">
                          <a:solidFill>
                            <a:srgbClr val="FFFFFE"/>
                          </a:solidFill>
                          <a:effectLst/>
                        </a:rPr>
                        <a:t>Food groups (7 days</a:t>
                      </a:r>
                      <a:r>
                        <a:rPr lang="en-GB" sz="1400" b="0" baseline="30000" dirty="0">
                          <a:solidFill>
                            <a:srgbClr val="FFFFFE"/>
                          </a:solidFill>
                          <a:effectLst/>
                        </a:rPr>
                        <a:t>5</a:t>
                      </a:r>
                      <a:r>
                        <a:rPr lang="en-GB" sz="1400" b="0" dirty="0">
                          <a:solidFill>
                            <a:srgbClr val="FFFFFE"/>
                          </a:solidFill>
                          <a:effectLst/>
                        </a:rPr>
                        <a:t>)</a:t>
                      </a:r>
                      <a:endParaRPr lang="fr-FR" sz="1400" b="0" dirty="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b">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 </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_7D</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_CashCredYN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_CashCred</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_GiftAidYN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_GiftAid</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_OwnYN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b="0">
                          <a:solidFill>
                            <a:srgbClr val="FFFFFE"/>
                          </a:solidFill>
                          <a:effectLst/>
                        </a:rPr>
                        <a:t>_Own</a:t>
                      </a:r>
                      <a:endParaRPr lang="fr-FR" sz="1400" b="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3871490720"/>
                  </a:ext>
                </a:extLst>
              </a:tr>
              <a:tr h="386002">
                <a:tc>
                  <a:txBody>
                    <a:bodyPr/>
                    <a:lstStyle/>
                    <a:p>
                      <a:pPr>
                        <a:lnSpc>
                          <a:spcPct val="107000"/>
                        </a:lnSpc>
                        <a:spcAft>
                          <a:spcPts val="800"/>
                        </a:spcAft>
                      </a:pPr>
                      <a:r>
                        <a:rPr lang="en-GB" sz="1400" b="0">
                          <a:solidFill>
                            <a:srgbClr val="0C0C00"/>
                          </a:solidFill>
                          <a:effectLst/>
                        </a:rPr>
                        <a:t>1 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b="0" dirty="0">
                          <a:solidFill>
                            <a:srgbClr val="0C0C00"/>
                          </a:solidFill>
                          <a:effectLst/>
                        </a:rPr>
                        <a:t>Cereals </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b="0">
                          <a:solidFill>
                            <a:srgbClr val="0C0C00"/>
                          </a:solidFill>
                          <a:effectLst/>
                        </a:rPr>
                        <a:t>maize, rice, sorghum, wheat, etc. in the form of raw cereals, flour, bread, pasta and similar products</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b="0">
                          <a:solidFill>
                            <a:srgbClr val="0C0C00"/>
                          </a:solidFill>
                          <a:effectLst/>
                        </a:rPr>
                        <a:t>HHExpFCer</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a:solidFill>
                            <a:srgbClr val="0C0C00"/>
                          </a:solidFill>
                          <a:effectLst/>
                        </a:rPr>
                        <a:t>|__|</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b="0" dirty="0">
                          <a:solidFill>
                            <a:srgbClr val="0C0C00"/>
                          </a:solidFill>
                          <a:effectLst/>
                        </a:rPr>
                        <a:t>|__|</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35978" marR="35978"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120380897"/>
                  </a:ext>
                </a:extLst>
              </a:tr>
            </a:tbl>
          </a:graphicData>
        </a:graphic>
      </p:graphicFrame>
      <p:sp>
        <p:nvSpPr>
          <p:cNvPr id="4" name="Rectangle 1">
            <a:extLst>
              <a:ext uri="{FF2B5EF4-FFF2-40B4-BE49-F238E27FC236}">
                <a16:creationId xmlns:a16="http://schemas.microsoft.com/office/drawing/2014/main" id="{111A210B-B3C5-67AE-86F5-B57AE9B8D5F8}"/>
              </a:ext>
            </a:extLst>
          </p:cNvPr>
          <p:cNvSpPr>
            <a:spLocks noChangeArrowheads="1"/>
          </p:cNvSpPr>
          <p:nvPr/>
        </p:nvSpPr>
        <p:spPr bwMode="auto">
          <a:xfrm>
            <a:off x="3976688" y="1733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568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Food submodule: flow</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marL="514350" indent="-514350">
              <a:buFont typeface="+mj-lt"/>
              <a:buAutoNum type="arabicPeriod"/>
            </a:pPr>
            <a:r>
              <a:rPr lang="en-GB" sz="2000" dirty="0"/>
              <a:t>Before starting: ensure that the sub-module is being administered to (or at least it is informed by) the </a:t>
            </a:r>
            <a:r>
              <a:rPr lang="en-GB" dirty="0"/>
              <a:t>HH</a:t>
            </a:r>
            <a:r>
              <a:rPr lang="en-GB" sz="2000" dirty="0"/>
              <a:t> member who is most knowledgeable about food consumption in the household</a:t>
            </a:r>
          </a:p>
          <a:p>
            <a:pPr marL="514350" indent="-514350">
              <a:buFont typeface="+mj-lt"/>
              <a:buAutoNum type="arabicPeriod"/>
            </a:pPr>
            <a:r>
              <a:rPr lang="en-GB" sz="2000" dirty="0"/>
              <a:t>Before asking questions about a food group: read the list of examples of food items that belong to that group (e.g. clarify that “cereals” include maize, rice, pasta…) </a:t>
            </a:r>
            <a:r>
              <a:rPr lang="en-GB" sz="2000" dirty="0">
                <a:sym typeface="Wingdings" panose="05000000000000000000" pitchFamily="2" charset="2"/>
              </a:rPr>
              <a:t> important to refresh the memory of respondent</a:t>
            </a:r>
            <a:r>
              <a:rPr lang="en-GB" dirty="0">
                <a:sym typeface="Wingdings" panose="05000000000000000000" pitchFamily="2" charset="2"/>
              </a:rPr>
              <a:t>, </a:t>
            </a:r>
            <a:r>
              <a:rPr lang="en-GB" i="1" u="sng" dirty="0">
                <a:sym typeface="Wingdings" panose="05000000000000000000" pitchFamily="2" charset="2"/>
              </a:rPr>
              <a:t>especially since the food groups here are different to that of the Food Consumption Score! </a:t>
            </a:r>
            <a:endParaRPr lang="en-GB" sz="2000" i="1" u="sng" dirty="0">
              <a:sym typeface="Wingdings" panose="05000000000000000000" pitchFamily="2" charset="2"/>
            </a:endParaRPr>
          </a:p>
          <a:p>
            <a:pPr marL="514350" indent="-514350">
              <a:buFont typeface="+mj-lt"/>
              <a:buAutoNum type="arabicPeriod"/>
            </a:pPr>
            <a:r>
              <a:rPr lang="en-GB" sz="2000" dirty="0">
                <a:sym typeface="Wingdings" panose="05000000000000000000" pitchFamily="2" charset="2"/>
              </a:rPr>
              <a:t>For each food group, you ask three yes/no questions. ‘Yes’ answers lead to follow-up questions about the value of the consumed goods and services. </a:t>
            </a:r>
          </a:p>
          <a:p>
            <a:endParaRPr lang="en-GB" dirty="0">
              <a:sym typeface="Wingdings" panose="05000000000000000000" pitchFamily="2" charset="2"/>
            </a:endParaRPr>
          </a:p>
          <a:p>
            <a:endParaRPr lang="en-GB" dirty="0"/>
          </a:p>
          <a:p>
            <a:endParaRPr lang="es-419" dirty="0"/>
          </a:p>
        </p:txBody>
      </p:sp>
    </p:spTree>
    <p:extLst>
      <p:ext uri="{BB962C8B-B14F-4D97-AF65-F5344CB8AC3E}">
        <p14:creationId xmlns:p14="http://schemas.microsoft.com/office/powerpoint/2010/main" val="227760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en-US" sz="2400" spc="60"/>
              <a:t>The audience of this PowerPoint can range from enumerators to RAM and </a:t>
            </a:r>
            <a:r>
              <a:rPr lang="en-US" sz="2400" spc="60" err="1"/>
              <a:t>Programme</a:t>
            </a:r>
            <a:r>
              <a:rPr lang="en-US" sz="2400" spc="60"/>
              <a:t> staff in various offices. It can also be used for the training of partners or service providers. </a:t>
            </a:r>
          </a:p>
          <a:p>
            <a:pPr marL="0" indent="0">
              <a:lnSpc>
                <a:spcPts val="2700"/>
              </a:lnSpc>
              <a:buNone/>
            </a:pPr>
            <a:endParaRPr lang="en-US" sz="2400" spc="60"/>
          </a:p>
          <a:p>
            <a:pPr marL="0" indent="0">
              <a:lnSpc>
                <a:spcPts val="2700"/>
              </a:lnSpc>
              <a:buNone/>
            </a:pPr>
            <a:r>
              <a:rPr lang="en-US" sz="2400" spc="60">
                <a:latin typeface="Open Sans"/>
                <a:ea typeface="Open Sans"/>
                <a:cs typeface="Open Sans"/>
              </a:rPr>
              <a:t>Slide sections have been inserted to assist in the selection of relevant material based on the audience. </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dirty="0">
                <a:solidFill>
                  <a:schemeClr val="tx1"/>
                </a:solidFill>
                <a:latin typeface="Open Sans ExtraBold" panose="020B0906030804020204" pitchFamily="34" charset="0"/>
              </a:rPr>
              <a:t>AUDIENCE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Food submodule: cash and credit</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nvGraphicFramePr>
        <p:xfrm>
          <a:off x="846311" y="1346769"/>
          <a:ext cx="10212554" cy="4353647"/>
        </p:xfrm>
        <a:graphic>
          <a:graphicData uri="http://schemas.openxmlformats.org/drawingml/2006/table">
            <a:tbl>
              <a:tblPr firstRow="1" bandRow="1">
                <a:tableStyleId>{5C22544A-7EE6-4342-B048-85BDC9FD1C3A}</a:tableStyleId>
              </a:tblPr>
              <a:tblGrid>
                <a:gridCol w="2379196">
                  <a:extLst>
                    <a:ext uri="{9D8B030D-6E8A-4147-A177-3AD203B41FA5}">
                      <a16:colId xmlns:a16="http://schemas.microsoft.com/office/drawing/2014/main" val="1922137545"/>
                    </a:ext>
                  </a:extLst>
                </a:gridCol>
                <a:gridCol w="7833358">
                  <a:extLst>
                    <a:ext uri="{9D8B030D-6E8A-4147-A177-3AD203B41FA5}">
                      <a16:colId xmlns:a16="http://schemas.microsoft.com/office/drawing/2014/main" val="1669966504"/>
                    </a:ext>
                  </a:extLst>
                </a:gridCol>
              </a:tblGrid>
              <a:tr h="455640">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214776">
                <a:tc>
                  <a:txBody>
                    <a:bodyPr/>
                    <a:lstStyle/>
                    <a:p>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Did your household </a:t>
                      </a:r>
                      <a:r>
                        <a:rPr lang="en-GB" sz="1400" b="1" u="sng"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purchase</a:t>
                      </a:r>
                      <a:r>
                        <a:rPr lang="en-GB" sz="1400" u="sng"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any […] </a:t>
                      </a:r>
                      <a:r>
                        <a:rPr lang="en-GB" sz="1400" b="1" u="sng"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for household consumption</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in the </a:t>
                      </a:r>
                      <a:r>
                        <a:rPr lang="en-GB" sz="1400" b="1"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last 7 days, </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using cash or on credit?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if something has been </a:t>
                      </a:r>
                      <a:r>
                        <a:rPr lang="en-GB"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purchased, </a:t>
                      </a:r>
                      <a:r>
                        <a:rPr lang="en-GB"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independently from whether it was actually consumed.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For household consumption</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it means that we do not consider purchases made for giving gifts or for feeding animals (i.e., fodder).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Cash</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includes also value vouchers; the source of cash does not matter (e.g. no different treatment of purchases made with cash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Credit</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when the household purchases something now but repays it later</a:t>
                      </a:r>
                      <a:endParaRPr lang="es-419"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683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Considering both purchases made </a:t>
                      </a:r>
                      <a:r>
                        <a:rPr lang="en-GB" sz="1400" b="1" u="sng"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 cash and on credit</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how much did your household spend on [item] in the </a:t>
                      </a:r>
                      <a:r>
                        <a:rPr lang="en-GB" sz="1400" b="1"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last 7 days</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what was </a:t>
                      </a:r>
                      <a:r>
                        <a:rPr lang="en-GB"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actually spent</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on the purchase, </a:t>
                      </a:r>
                      <a:r>
                        <a:rPr lang="en-GB" sz="1400" b="1" i="0"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independently from the quantity consumed</a:t>
                      </a:r>
                      <a:r>
                        <a:rPr lang="en-GB" sz="1400" i="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For purchases made on credit, report the money that the household will need to pay back in the future </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do not report zero!</a:t>
                      </a: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1621131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Food submodule: in-kind assistance and gifts</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nvGraphicFramePr>
        <p:xfrm>
          <a:off x="935420" y="1438899"/>
          <a:ext cx="9722069" cy="4177511"/>
        </p:xfrm>
        <a:graphic>
          <a:graphicData uri="http://schemas.openxmlformats.org/drawingml/2006/table">
            <a:tbl>
              <a:tblPr firstRow="1" bandRow="1">
                <a:tableStyleId>{5C22544A-7EE6-4342-B048-85BDC9FD1C3A}</a:tableStyleId>
              </a:tblPr>
              <a:tblGrid>
                <a:gridCol w="2264930">
                  <a:extLst>
                    <a:ext uri="{9D8B030D-6E8A-4147-A177-3AD203B41FA5}">
                      <a16:colId xmlns:a16="http://schemas.microsoft.com/office/drawing/2014/main" val="1922137545"/>
                    </a:ext>
                  </a:extLst>
                </a:gridCol>
                <a:gridCol w="7457139">
                  <a:extLst>
                    <a:ext uri="{9D8B030D-6E8A-4147-A177-3AD203B41FA5}">
                      <a16:colId xmlns:a16="http://schemas.microsoft.com/office/drawing/2014/main" val="1669966504"/>
                    </a:ext>
                  </a:extLst>
                </a:gridCol>
              </a:tblGrid>
              <a:tr h="375998">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022600">
                <a:tc>
                  <a:txBody>
                    <a:bodyPr/>
                    <a:lstStyle/>
                    <a:p>
                      <a:r>
                        <a:rPr lang="en-GB" sz="1400">
                          <a:effectLst/>
                          <a:latin typeface="Open Sans" panose="020B0606030504020204" pitchFamily="34" charset="0"/>
                          <a:ea typeface="Open Sans" panose="020B0606030504020204" pitchFamily="34" charset="0"/>
                          <a:cs typeface="Open Sans" panose="020B0606030504020204" pitchFamily="34" charset="0"/>
                        </a:rPr>
                        <a:t>In the </a:t>
                      </a:r>
                      <a:r>
                        <a:rPr lang="en-GB" sz="1400" b="1">
                          <a:effectLst/>
                          <a:latin typeface="Open Sans" panose="020B0606030504020204" pitchFamily="34" charset="0"/>
                          <a:ea typeface="Open Sans" panose="020B0606030504020204" pitchFamily="34" charset="0"/>
                          <a:cs typeface="Open Sans" panose="020B0606030504020204" pitchFamily="34" charset="0"/>
                        </a:rPr>
                        <a:t>last 7 days</a:t>
                      </a:r>
                      <a:r>
                        <a:rPr lang="en-GB" sz="1400">
                          <a:effectLst/>
                          <a:latin typeface="Open Sans" panose="020B0606030504020204" pitchFamily="34" charset="0"/>
                          <a:ea typeface="Open Sans" panose="020B0606030504020204" pitchFamily="34" charset="0"/>
                          <a:cs typeface="Open Sans" panose="020B0606030504020204" pitchFamily="34" charset="0"/>
                        </a:rPr>
                        <a:t>, did your household </a:t>
                      </a:r>
                      <a:r>
                        <a:rPr lang="en-GB" sz="1400" b="1" u="sng">
                          <a:effectLst/>
                          <a:latin typeface="Open Sans" panose="020B0606030504020204" pitchFamily="34" charset="0"/>
                          <a:ea typeface="Open Sans" panose="020B0606030504020204" pitchFamily="34" charset="0"/>
                          <a:cs typeface="Open Sans" panose="020B0606030504020204" pitchFamily="34" charset="0"/>
                        </a:rPr>
                        <a:t>consume</a:t>
                      </a:r>
                      <a:r>
                        <a:rPr lang="en-GB" sz="1400">
                          <a:effectLst/>
                          <a:latin typeface="Open Sans" panose="020B0606030504020204" pitchFamily="34" charset="0"/>
                          <a:ea typeface="Open Sans" panose="020B0606030504020204" pitchFamily="34" charset="0"/>
                          <a:cs typeface="Open Sans" panose="020B0606030504020204" pitchFamily="34" charset="0"/>
                        </a:rPr>
                        <a:t> any </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r>
                        <a:rPr lang="en-GB" sz="1400" b="1">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that came</a:t>
                      </a:r>
                      <a:r>
                        <a:rPr lang="en-GB" sz="1400" b="1">
                          <a:effectLst/>
                          <a:latin typeface="Open Sans" panose="020B0606030504020204" pitchFamily="34" charset="0"/>
                          <a:ea typeface="Open Sans" panose="020B0606030504020204" pitchFamily="34" charset="0"/>
                          <a:cs typeface="Open Sans" panose="020B0606030504020204" pitchFamily="34" charset="0"/>
                        </a:rPr>
                        <a:t> </a:t>
                      </a:r>
                      <a:r>
                        <a:rPr lang="en-GB" sz="1400" b="1" u="sng">
                          <a:effectLst/>
                          <a:latin typeface="Open Sans" panose="020B0606030504020204" pitchFamily="34" charset="0"/>
                          <a:ea typeface="Open Sans" panose="020B0606030504020204" pitchFamily="34" charset="0"/>
                          <a:cs typeface="Open Sans" panose="020B0606030504020204" pitchFamily="34" charset="0"/>
                        </a:rPr>
                        <a:t>from in-kind gifts or in-kind assistance?</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if household </a:t>
                      </a:r>
                      <a:r>
                        <a:rPr lang="en-GB"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consumed</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something from in-kind assistance of in-kind gifts, </a:t>
                      </a:r>
                      <a:r>
                        <a:rPr lang="en-GB"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not if the household received it</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In-kind assistance and gifts include</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assistance from NGOs, UN agencies, government; religious authorities; gifts and borrowing from family and friends; food received through begging.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Remember that we only care about </a:t>
                      </a:r>
                      <a:r>
                        <a:rPr lang="en-GB" sz="1400" i="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in-kind assistance and in-kind gifts</a:t>
                      </a:r>
                      <a:r>
                        <a:rPr lang="en-GB" sz="1400" i="0" u="none"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not if the HH consumed something from cash received as assistance/gifts.</a:t>
                      </a:r>
                      <a:endParaRPr lang="en-GB" sz="1400" i="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778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Open Sans" panose="020B0606030504020204" pitchFamily="34" charset="0"/>
                          <a:ea typeface="Open Sans" panose="020B0606030504020204" pitchFamily="34" charset="0"/>
                          <a:cs typeface="Open Sans" panose="020B0606030504020204" pitchFamily="34" charset="0"/>
                        </a:rPr>
                        <a:t>What would be </a:t>
                      </a:r>
                      <a:r>
                        <a:rPr lang="en-GB" sz="1400" b="1" u="sng">
                          <a:effectLst/>
                          <a:latin typeface="Open Sans" panose="020B0606030504020204" pitchFamily="34" charset="0"/>
                          <a:ea typeface="Open Sans" panose="020B0606030504020204" pitchFamily="34" charset="0"/>
                          <a:cs typeface="Open Sans" panose="020B0606030504020204" pitchFamily="34" charset="0"/>
                        </a:rPr>
                        <a:t>the value</a:t>
                      </a:r>
                      <a:r>
                        <a:rPr lang="en-GB" sz="1400">
                          <a:effectLst/>
                          <a:latin typeface="Open Sans" panose="020B0606030504020204" pitchFamily="34" charset="0"/>
                          <a:ea typeface="Open Sans" panose="020B0606030504020204" pitchFamily="34" charset="0"/>
                          <a:cs typeface="Open Sans" panose="020B0606030504020204" pitchFamily="34" charset="0"/>
                        </a:rPr>
                        <a:t> of the consumed</a:t>
                      </a:r>
                      <a:r>
                        <a:rPr lang="en-GB" sz="1400" b="1" u="sng">
                          <a:effectLst/>
                          <a:latin typeface="Open Sans" panose="020B0606030504020204" pitchFamily="34" charset="0"/>
                          <a:ea typeface="Open Sans" panose="020B0606030504020204" pitchFamily="34" charset="0"/>
                          <a:cs typeface="Open Sans" panose="020B0606030504020204" pitchFamily="34" charset="0"/>
                        </a:rPr>
                        <a:t> </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that came</a:t>
                      </a:r>
                      <a:r>
                        <a:rPr lang="en-GB" sz="1400" b="1">
                          <a:effectLst/>
                          <a:latin typeface="Open Sans" panose="020B0606030504020204" pitchFamily="34" charset="0"/>
                          <a:ea typeface="Open Sans" panose="020B0606030504020204" pitchFamily="34" charset="0"/>
                          <a:cs typeface="Open Sans" panose="020B0606030504020204" pitchFamily="34" charset="0"/>
                        </a:rPr>
                        <a:t> </a:t>
                      </a:r>
                      <a:r>
                        <a:rPr lang="en-GB" sz="1400" b="1" u="sng">
                          <a:effectLst/>
                          <a:latin typeface="Open Sans" panose="020B0606030504020204" pitchFamily="34" charset="0"/>
                          <a:ea typeface="Open Sans" panose="020B0606030504020204" pitchFamily="34" charset="0"/>
                          <a:cs typeface="Open Sans" panose="020B0606030504020204" pitchFamily="34" charset="0"/>
                        </a:rPr>
                        <a:t>from in-kind gifts or assistance</a:t>
                      </a:r>
                      <a:r>
                        <a:rPr lang="en-GB" sz="1400" u="sng">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if you were to buy that at the market?</a:t>
                      </a:r>
                      <a:endPar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respondent needs to </a:t>
                      </a: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provide an estimate of what it would cost to purchase what they consumed if they needed to buy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If a specific item does not exist in the local market, </a:t>
                      </a: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estimate based on value of comparable items.</a:t>
                      </a:r>
                    </a:p>
                    <a:p>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3784731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Food submodule: own production</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nvGraphicFramePr>
        <p:xfrm>
          <a:off x="803564" y="1233180"/>
          <a:ext cx="10715774" cy="4378000"/>
        </p:xfrm>
        <a:graphic>
          <a:graphicData uri="http://schemas.openxmlformats.org/drawingml/2006/table">
            <a:tbl>
              <a:tblPr firstRow="1" bandRow="1">
                <a:tableStyleId>{5C22544A-7EE6-4342-B048-85BDC9FD1C3A}</a:tableStyleId>
              </a:tblPr>
              <a:tblGrid>
                <a:gridCol w="3223381">
                  <a:extLst>
                    <a:ext uri="{9D8B030D-6E8A-4147-A177-3AD203B41FA5}">
                      <a16:colId xmlns:a16="http://schemas.microsoft.com/office/drawing/2014/main" val="1922137545"/>
                    </a:ext>
                  </a:extLst>
                </a:gridCol>
                <a:gridCol w="7492393">
                  <a:extLst>
                    <a:ext uri="{9D8B030D-6E8A-4147-A177-3AD203B41FA5}">
                      <a16:colId xmlns:a16="http://schemas.microsoft.com/office/drawing/2014/main" val="1669966504"/>
                    </a:ext>
                  </a:extLst>
                </a:gridCol>
              </a:tblGrid>
              <a:tr h="466918">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2125668">
                <a:tc>
                  <a:txBody>
                    <a:bodyPr/>
                    <a:lstStyle/>
                    <a:p>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 the </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last 7 days,</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did your household </a:t>
                      </a:r>
                      <a:r>
                        <a:rPr lang="en-GB" sz="1400" b="1"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consume</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any </a:t>
                      </a:r>
                      <a:r>
                        <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that </a:t>
                      </a:r>
                      <a:r>
                        <a:rPr lang="en-GB" sz="1400" b="1"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you produced, gathered/hunted/fished, or received in exchange of </a:t>
                      </a:r>
                      <a:r>
                        <a:rPr lang="en-GB" sz="1400" b="1" u="sng" kern="120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labor</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a:t>
                      </a:r>
                      <a:endPar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if household </a:t>
                      </a:r>
                      <a:r>
                        <a:rPr lang="en-GB" sz="1400" b="1"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consumed</a:t>
                      </a:r>
                      <a:r>
                        <a:rPr lang="en-GB" sz="14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something from own production, </a:t>
                      </a:r>
                      <a:r>
                        <a:rPr lang="en-GB" sz="1400" b="1" u="sng"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not if the household produced it or harvested it</a:t>
                      </a:r>
                      <a:r>
                        <a:rPr lang="en-GB" sz="1400" b="1" kern="120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Own production: includes food produced in household farm or garden, gathered and hunted  from open fields, forests, rivers, lake, sea etc; but also food received in exchange of </a:t>
                      </a:r>
                      <a:r>
                        <a:rPr lang="en-GB" sz="1400" kern="1200" dirty="0" err="1">
                          <a:solidFill>
                            <a:schemeClr val="dk1"/>
                          </a:solidFill>
                          <a:effectLst/>
                          <a:latin typeface="Open Sans" panose="020B0606030504020204" pitchFamily="34" charset="0"/>
                          <a:ea typeface="Open Sans" panose="020B0606030504020204" pitchFamily="34" charset="0"/>
                          <a:cs typeface="Open Sans" panose="020B0606030504020204" pitchFamily="34" charset="0"/>
                        </a:rPr>
                        <a:t>labor</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(e.g. as part of remuneration from agricultural wage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The use of the words “gathered, hunted, or fished” depends on the food group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It does not matter </a:t>
                      </a:r>
                      <a:r>
                        <a:rPr lang="en-GB" sz="1400" i="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when</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the food was produced, it only matters when it was consumed. For example, if in the last 7 days household consumed some food out of stocks from previous production, that needs to be counted.</a:t>
                      </a:r>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1785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latin typeface="Open Sans" panose="020B0606030504020204" pitchFamily="34" charset="0"/>
                          <a:ea typeface="Open Sans" panose="020B0606030504020204" pitchFamily="34" charset="0"/>
                          <a:cs typeface="Open Sans" panose="020B0606030504020204" pitchFamily="34" charset="0"/>
                        </a:rPr>
                        <a:t>What would be </a:t>
                      </a:r>
                      <a:r>
                        <a:rPr lang="en-GB" sz="1400" b="1" u="sng">
                          <a:effectLst/>
                          <a:latin typeface="Open Sans" panose="020B0606030504020204" pitchFamily="34" charset="0"/>
                          <a:ea typeface="Open Sans" panose="020B0606030504020204" pitchFamily="34" charset="0"/>
                          <a:cs typeface="Open Sans" panose="020B0606030504020204" pitchFamily="34" charset="0"/>
                        </a:rPr>
                        <a:t>the value</a:t>
                      </a:r>
                      <a:r>
                        <a:rPr lang="en-GB" sz="1400">
                          <a:effectLst/>
                          <a:latin typeface="Open Sans" panose="020B0606030504020204" pitchFamily="34" charset="0"/>
                          <a:ea typeface="Open Sans" panose="020B0606030504020204" pitchFamily="34" charset="0"/>
                          <a:cs typeface="Open Sans" panose="020B0606030504020204" pitchFamily="34" charset="0"/>
                        </a:rPr>
                        <a:t> of the consumed</a:t>
                      </a:r>
                      <a:r>
                        <a:rPr lang="en-GB" sz="1400" b="1" u="sng">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[item]</a:t>
                      </a:r>
                      <a:r>
                        <a:rPr lang="en-GB" sz="1400" b="1">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that you </a:t>
                      </a:r>
                      <a:r>
                        <a:rPr lang="en-GB" sz="1400" b="1" u="sng">
                          <a:effectLst/>
                          <a:latin typeface="Open Sans" panose="020B0606030504020204" pitchFamily="34" charset="0"/>
                          <a:ea typeface="Open Sans" panose="020B0606030504020204" pitchFamily="34" charset="0"/>
                          <a:cs typeface="Open Sans" panose="020B0606030504020204" pitchFamily="34" charset="0"/>
                        </a:rPr>
                        <a:t>produced, gathered/hunted/fished, or received in exchange of </a:t>
                      </a:r>
                      <a:r>
                        <a:rPr lang="en-GB" sz="1400" b="1" u="sng" err="1">
                          <a:effectLst/>
                          <a:latin typeface="Open Sans" panose="020B0606030504020204" pitchFamily="34" charset="0"/>
                          <a:ea typeface="Open Sans" panose="020B0606030504020204" pitchFamily="34" charset="0"/>
                          <a:cs typeface="Open Sans" panose="020B0606030504020204" pitchFamily="34" charset="0"/>
                        </a:rPr>
                        <a:t>labor</a:t>
                      </a:r>
                      <a:r>
                        <a:rPr lang="en-GB" sz="1400">
                          <a:effectLst/>
                          <a:latin typeface="Open Sans" panose="020B0606030504020204" pitchFamily="34" charset="0"/>
                          <a:ea typeface="Open Sans" panose="020B0606030504020204" pitchFamily="34" charset="0"/>
                          <a:cs typeface="Open Sans" panose="020B0606030504020204" pitchFamily="34" charset="0"/>
                        </a:rPr>
                        <a:t> if you were to buy that at the market?</a:t>
                      </a:r>
                      <a:endPar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respondent needs to provide an estimate of what it would cost to purchase what they consumed </a:t>
                      </a:r>
                      <a:r>
                        <a:rPr lang="en-GB" sz="1400" u="sng"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if they needed to buy it </a:t>
                      </a:r>
                      <a:r>
                        <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do not report the value they would get if they needed to sell!</a:t>
                      </a:r>
                      <a:endParaRPr lang="en-GB" sz="14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2636606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Food submodule: consumption groups</a:t>
            </a:r>
            <a:endParaRPr lang="es-419" sz="3600" b="0" kern="1400" spc="230" dirty="0">
              <a:solidFill>
                <a:schemeClr val="tx1"/>
              </a:solidFill>
              <a:latin typeface="Open Sans ExtraBold" panose="020B0906030804020204" pitchFamily="34"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nvPr>
        </p:nvGraphicFramePr>
        <p:xfrm>
          <a:off x="803564" y="1510991"/>
          <a:ext cx="5292435" cy="4178302"/>
        </p:xfrm>
        <a:graphic>
          <a:graphicData uri="http://schemas.openxmlformats.org/drawingml/2006/table">
            <a:tbl>
              <a:tblPr firstRow="1" bandRow="1">
                <a:tableStyleId>{5C22544A-7EE6-4342-B048-85BDC9FD1C3A}</a:tableStyleId>
              </a:tblPr>
              <a:tblGrid>
                <a:gridCol w="1833648">
                  <a:extLst>
                    <a:ext uri="{9D8B030D-6E8A-4147-A177-3AD203B41FA5}">
                      <a16:colId xmlns:a16="http://schemas.microsoft.com/office/drawing/2014/main" val="763633207"/>
                    </a:ext>
                  </a:extLst>
                </a:gridCol>
                <a:gridCol w="3458787">
                  <a:extLst>
                    <a:ext uri="{9D8B030D-6E8A-4147-A177-3AD203B41FA5}">
                      <a16:colId xmlns:a16="http://schemas.microsoft.com/office/drawing/2014/main" val="2505313927"/>
                    </a:ext>
                  </a:extLst>
                </a:gridCol>
              </a:tblGrid>
              <a:tr h="394817">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Food group</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821003">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Cereals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Maize, rice, sorghum, wheat, etc. in the form of raw cereals, flour, bread, pasta and similar products</a:t>
                      </a:r>
                    </a:p>
                  </a:txBody>
                  <a:tcPr marL="68580" marR="68580" marT="0" marB="0"/>
                </a:tc>
                <a:extLst>
                  <a:ext uri="{0D108BD9-81ED-4DB2-BD59-A6C34878D82A}">
                    <a16:rowId xmlns:a16="http://schemas.microsoft.com/office/drawing/2014/main" val="929458944"/>
                  </a:ext>
                </a:extLst>
              </a:tr>
              <a:tr h="543212">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Tubers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Potatoes, sweet potatoes, cassava, plantains, yams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543212">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Pulses, nuts and seeds</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Beans, peas, lentils, nuts in shell or shelled</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97924422"/>
                  </a:ext>
                </a:extLst>
              </a:tr>
              <a:tr h="543212">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Vegetables</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Dark green leafy vegetables, orange vegetables, other vegetables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64965273"/>
                  </a:ext>
                </a:extLst>
              </a:tr>
              <a:tr h="394817">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Fruits</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Fresh, frozen, and dried fruit</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39653069"/>
                  </a:ext>
                </a:extLst>
              </a:tr>
              <a:tr h="543212">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Meat</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Fresh, chilled, frozen meat and poultry; dried and salted meat</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70297755"/>
                  </a:ext>
                </a:extLst>
              </a:tr>
              <a:tr h="394817">
                <a:tc>
                  <a:txBody>
                    <a:bodyPr/>
                    <a:lstStyle/>
                    <a:p>
                      <a:pPr>
                        <a:lnSpc>
                          <a:spcPct val="107000"/>
                        </a:lnSpc>
                        <a:spcAft>
                          <a:spcPts val="800"/>
                        </a:spcAft>
                      </a:pPr>
                      <a:r>
                        <a:rPr lang="es-419" sz="1400" b="1">
                          <a:effectLst/>
                          <a:latin typeface="Open Sans" panose="020B0606030504020204" pitchFamily="34" charset="0"/>
                          <a:ea typeface="Open Sans" panose="020B0606030504020204" pitchFamily="34" charset="0"/>
                          <a:cs typeface="Open Sans" panose="020B0606030504020204" pitchFamily="34" charset="0"/>
                        </a:rPr>
                        <a:t>Fish</a:t>
                      </a: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Fresh and frozen fish and other seafood</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279447785"/>
                  </a:ext>
                </a:extLst>
              </a:tr>
            </a:tbl>
          </a:graphicData>
        </a:graphic>
      </p:graphicFrame>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nvGraphicFramePr>
        <p:xfrm>
          <a:off x="6278302" y="1510992"/>
          <a:ext cx="5257800" cy="4252915"/>
        </p:xfrm>
        <a:graphic>
          <a:graphicData uri="http://schemas.openxmlformats.org/drawingml/2006/table">
            <a:tbl>
              <a:tblPr firstRow="1" bandRow="1">
                <a:tableStyleId>{5C22544A-7EE6-4342-B048-85BDC9FD1C3A}</a:tableStyleId>
              </a:tblPr>
              <a:tblGrid>
                <a:gridCol w="1862808">
                  <a:extLst>
                    <a:ext uri="{9D8B030D-6E8A-4147-A177-3AD203B41FA5}">
                      <a16:colId xmlns:a16="http://schemas.microsoft.com/office/drawing/2014/main" val="2456680879"/>
                    </a:ext>
                  </a:extLst>
                </a:gridCol>
                <a:gridCol w="3394992">
                  <a:extLst>
                    <a:ext uri="{9D8B030D-6E8A-4147-A177-3AD203B41FA5}">
                      <a16:colId xmlns:a16="http://schemas.microsoft.com/office/drawing/2014/main" val="2071999887"/>
                    </a:ext>
                  </a:extLst>
                </a:gridCol>
              </a:tblGrid>
              <a:tr h="370840">
                <a:tc>
                  <a:txBody>
                    <a:bodyPr/>
                    <a:lstStyle/>
                    <a:p>
                      <a:r>
                        <a:rPr lang="en-GB" sz="1400" b="1">
                          <a:latin typeface="Open Sans" panose="020B0606030504020204" pitchFamily="34" charset="0"/>
                          <a:ea typeface="Open Sans" panose="020B0606030504020204" pitchFamily="34" charset="0"/>
                          <a:cs typeface="Open Sans" panose="020B0606030504020204" pitchFamily="34" charset="0"/>
                        </a:rPr>
                        <a:t>Food group</a:t>
                      </a:r>
                      <a:endParaRPr lang="es-419" sz="1400" b="1">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Oil/Fat/Butter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Vegetable oil, butter, margarine</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Milk/Dairy products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Milk, cheese, yogurt, powdered milk</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Eggs</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Eggs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Sugar, candy and desserts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Raw sugar, honey, jams, chocolate, ice cream and similar products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23862488"/>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Condiment</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Salt, spices, bouillon cubes, fish powder</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651638096"/>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Non-alcoholic beverages (including bottled water) </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Coffee, tea, herbal infusion; bottled water; soft drinks; packaged juices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1421582023"/>
                  </a:ext>
                </a:extLst>
              </a:tr>
              <a:tr h="370840">
                <a:tc>
                  <a:txBody>
                    <a:bodyPr/>
                    <a:lstStyle/>
                    <a:p>
                      <a:pPr>
                        <a:lnSpc>
                          <a:spcPct val="107000"/>
                        </a:lnSpc>
                        <a:spcAft>
                          <a:spcPts val="800"/>
                        </a:spcAft>
                      </a:pPr>
                      <a:r>
                        <a:rPr lang="en-GB" sz="1400" b="1">
                          <a:effectLst/>
                          <a:latin typeface="Open Sans" panose="020B0606030504020204" pitchFamily="34" charset="0"/>
                          <a:ea typeface="Open Sans" panose="020B0606030504020204" pitchFamily="34" charset="0"/>
                          <a:cs typeface="Open Sans" panose="020B0606030504020204" pitchFamily="34" charset="0"/>
                        </a:rPr>
                        <a:t>Snacks and meals prepared</a:t>
                      </a:r>
                      <a:br>
                        <a:rPr lang="en-GB" sz="1400" b="1">
                          <a:effectLst/>
                          <a:latin typeface="Open Sans" panose="020B0606030504020204" pitchFamily="34" charset="0"/>
                          <a:ea typeface="Open Sans" panose="020B0606030504020204" pitchFamily="34" charset="0"/>
                          <a:cs typeface="Open Sans" panose="020B0606030504020204" pitchFamily="34" charset="0"/>
                        </a:rPr>
                      </a:br>
                      <a:r>
                        <a:rPr lang="en-GB" sz="1400" b="1">
                          <a:effectLst/>
                          <a:latin typeface="Open Sans" panose="020B0606030504020204" pitchFamily="34" charset="0"/>
                          <a:ea typeface="Open Sans" panose="020B0606030504020204" pitchFamily="34" charset="0"/>
                          <a:cs typeface="Open Sans" panose="020B0606030504020204" pitchFamily="34" charset="0"/>
                        </a:rPr>
                        <a:t>outside the home</a:t>
                      </a:r>
                      <a:endParaRPr lang="es-419" sz="1400" b="1">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Ready-made meals and snacks prepared outside the home, no matter if consumed inside or</a:t>
                      </a:r>
                      <a:br>
                        <a:rPr lang="en-GB" sz="1400">
                          <a:effectLst/>
                          <a:latin typeface="Open Sans" panose="020B0606030504020204" pitchFamily="34" charset="0"/>
                          <a:ea typeface="Open Sans" panose="020B0606030504020204" pitchFamily="34" charset="0"/>
                          <a:cs typeface="Open Sans" panose="020B0606030504020204" pitchFamily="34" charset="0"/>
                        </a:rPr>
                      </a:br>
                      <a:r>
                        <a:rPr lang="en-GB" sz="1400">
                          <a:effectLst/>
                          <a:latin typeface="Open Sans" panose="020B0606030504020204" pitchFamily="34" charset="0"/>
                          <a:ea typeface="Open Sans" panose="020B0606030504020204" pitchFamily="34" charset="0"/>
                          <a:cs typeface="Open Sans" panose="020B0606030504020204" pitchFamily="34" charset="0"/>
                        </a:rPr>
                        <a:t>outside the home</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5488501"/>
                  </a:ext>
                </a:extLst>
              </a:tr>
            </a:tbl>
          </a:graphicData>
        </a:graphic>
      </p:graphicFrame>
      <p:grpSp>
        <p:nvGrpSpPr>
          <p:cNvPr id="3" name="Group 2">
            <a:extLst>
              <a:ext uri="{FF2B5EF4-FFF2-40B4-BE49-F238E27FC236}">
                <a16:creationId xmlns:a16="http://schemas.microsoft.com/office/drawing/2014/main" id="{0D4C8C84-D97A-F8C0-DC07-55CF3F2E9ABC}"/>
              </a:ext>
            </a:extLst>
          </p:cNvPr>
          <p:cNvGrpSpPr/>
          <p:nvPr/>
        </p:nvGrpSpPr>
        <p:grpSpPr>
          <a:xfrm>
            <a:off x="4200960" y="5696884"/>
            <a:ext cx="7335142" cy="1095315"/>
            <a:chOff x="5186680" y="6082"/>
            <a:chExt cx="7488232" cy="1095315"/>
          </a:xfrm>
        </p:grpSpPr>
        <p:sp>
          <p:nvSpPr>
            <p:cNvPr id="4" name="TextBox 3">
              <a:extLst>
                <a:ext uri="{FF2B5EF4-FFF2-40B4-BE49-F238E27FC236}">
                  <a16:creationId xmlns:a16="http://schemas.microsoft.com/office/drawing/2014/main" id="{3AC9CF40-7B59-26A2-2159-03E63F2EE455}"/>
                </a:ext>
              </a:extLst>
            </p:cNvPr>
            <p:cNvSpPr txBox="1"/>
            <p:nvPr/>
          </p:nvSpPr>
          <p:spPr>
            <a:xfrm>
              <a:off x="5658243" y="178067"/>
              <a:ext cx="7016669" cy="923330"/>
            </a:xfrm>
            <a:prstGeom prst="rect">
              <a:avLst/>
            </a:prstGeom>
            <a:solidFill>
              <a:schemeClr val="accent5"/>
            </a:solidFill>
            <a:ln>
              <a:solidFill>
                <a:schemeClr val="accent1"/>
              </a:solidFill>
            </a:ln>
          </p:spPr>
          <p:txBody>
            <a:bodyPr wrap="square" rtlCol="0">
              <a:spAutoFit/>
            </a:bodyPr>
            <a:lstStyle/>
            <a:p>
              <a:r>
                <a:rPr lang="en-GB" sz="1800" dirty="0">
                  <a:solidFill>
                    <a:schemeClr val="accent2"/>
                  </a:solidFill>
                  <a:latin typeface="Calibri" panose="020F0502020204030204" pitchFamily="34" charset="0"/>
                  <a:cs typeface="Calibri" panose="020F0502020204030204" pitchFamily="34" charset="0"/>
                </a:rPr>
                <a:t>Note that there are slight differences between the food submodule and Food </a:t>
              </a:r>
              <a:r>
                <a:rPr lang="en-GB" dirty="0">
                  <a:solidFill>
                    <a:schemeClr val="accent2"/>
                  </a:solidFill>
                  <a:latin typeface="Calibri" panose="020F0502020204030204" pitchFamily="34" charset="0"/>
                  <a:cs typeface="Calibri" panose="020F0502020204030204" pitchFamily="34" charset="0"/>
                </a:rPr>
                <a:t>C</a:t>
              </a:r>
              <a:r>
                <a:rPr lang="en-GB" sz="1800" dirty="0">
                  <a:solidFill>
                    <a:schemeClr val="accent2"/>
                  </a:solidFill>
                  <a:latin typeface="Calibri" panose="020F0502020204030204" pitchFamily="34" charset="0"/>
                  <a:cs typeface="Calibri" panose="020F0502020204030204" pitchFamily="34" charset="0"/>
                </a:rPr>
                <a:t>onsumption </a:t>
              </a:r>
              <a:r>
                <a:rPr lang="en-GB" dirty="0">
                  <a:solidFill>
                    <a:schemeClr val="accent2"/>
                  </a:solidFill>
                  <a:latin typeface="Calibri" panose="020F0502020204030204" pitchFamily="34" charset="0"/>
                  <a:cs typeface="Calibri" panose="020F0502020204030204" pitchFamily="34" charset="0"/>
                </a:rPr>
                <a:t>S</a:t>
              </a:r>
              <a:r>
                <a:rPr lang="en-GB" sz="1800" dirty="0">
                  <a:solidFill>
                    <a:schemeClr val="accent2"/>
                  </a:solidFill>
                  <a:latin typeface="Calibri" panose="020F0502020204030204" pitchFamily="34" charset="0"/>
                  <a:cs typeface="Calibri" panose="020F0502020204030204" pitchFamily="34" charset="0"/>
                </a:rPr>
                <a:t>core (FCS) module with regards to how foods are categorized, e.g. sweet potatoes</a:t>
              </a:r>
            </a:p>
          </p:txBody>
        </p:sp>
        <p:pic>
          <p:nvPicPr>
            <p:cNvPr id="5" name="Graphic 4" descr="Warning with solid fill">
              <a:extLst>
                <a:ext uri="{FF2B5EF4-FFF2-40B4-BE49-F238E27FC236}">
                  <a16:creationId xmlns:a16="http://schemas.microsoft.com/office/drawing/2014/main" id="{FFC374FC-B02A-EC3F-6849-E578C7D052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6680" y="6082"/>
              <a:ext cx="579120" cy="579120"/>
            </a:xfrm>
            <a:prstGeom prst="rect">
              <a:avLst/>
            </a:prstGeom>
          </p:spPr>
        </p:pic>
      </p:grpSp>
    </p:spTree>
    <p:extLst>
      <p:ext uri="{BB962C8B-B14F-4D97-AF65-F5344CB8AC3E}">
        <p14:creationId xmlns:p14="http://schemas.microsoft.com/office/powerpoint/2010/main" val="28695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912399"/>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ct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en-GB" sz="4600" b="0" dirty="0">
                <a:solidFill>
                  <a:srgbClr val="FFFFFE"/>
                </a:solidFill>
                <a:latin typeface="Open Sans ExtraBold" panose="020B0906030804020204" pitchFamily="34" charset="0"/>
                <a:ea typeface="Open Sans Extrabold"/>
                <a:cs typeface="Open Sans Extrabold"/>
              </a:rPr>
              <a:t>Discussion question: </a:t>
            </a:r>
          </a:p>
          <a:p>
            <a:pPr marL="0" indent="0" algn="ctr">
              <a:buNone/>
            </a:pPr>
            <a:r>
              <a:rPr lang="en-GB" sz="3600" dirty="0">
                <a:solidFill>
                  <a:srgbClr val="FFFFFE"/>
                </a:solidFill>
              </a:rPr>
              <a:t>Are there important local foods that are not included in the list of the examples?</a:t>
            </a:r>
          </a:p>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Badge Question Mark with solid fill">
            <a:extLst>
              <a:ext uri="{FF2B5EF4-FFF2-40B4-BE49-F238E27FC236}">
                <a16:creationId xmlns:a16="http://schemas.microsoft.com/office/drawing/2014/main" id="{933F6D21-FBFA-43EF-A0C0-3463B1B11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5901" y="1979186"/>
            <a:ext cx="780198" cy="780198"/>
          </a:xfrm>
          <a:prstGeom prst="rect">
            <a:avLst/>
          </a:prstGeom>
        </p:spPr>
      </p:pic>
      <p:sp>
        <p:nvSpPr>
          <p:cNvPr id="5" name="TextBox 4">
            <a:extLst>
              <a:ext uri="{FF2B5EF4-FFF2-40B4-BE49-F238E27FC236}">
                <a16:creationId xmlns:a16="http://schemas.microsoft.com/office/drawing/2014/main" id="{CE9F7C10-D2AF-EEBE-C51D-035BF6056D02}"/>
              </a:ext>
            </a:extLst>
          </p:cNvPr>
          <p:cNvSpPr txBox="1"/>
          <p:nvPr/>
        </p:nvSpPr>
        <p:spPr>
          <a:xfrm>
            <a:off x="2874209" y="5128669"/>
            <a:ext cx="6443581" cy="707886"/>
          </a:xfrm>
          <a:prstGeom prst="rect">
            <a:avLst/>
          </a:prstGeom>
          <a:noFill/>
        </p:spPr>
        <p:txBody>
          <a:bodyPr wrap="square">
            <a:spAutoFit/>
          </a:bodyPr>
          <a:lstStyle/>
          <a:p>
            <a:pPr algn="ctr"/>
            <a:r>
              <a:rPr lang="en-GB" sz="20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Let’s include them (and remove those that are not relevant)!</a:t>
            </a:r>
          </a:p>
        </p:txBody>
      </p:sp>
    </p:spTree>
    <p:extLst>
      <p:ext uri="{BB962C8B-B14F-4D97-AF65-F5344CB8AC3E}">
        <p14:creationId xmlns:p14="http://schemas.microsoft.com/office/powerpoint/2010/main" val="90149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108156"/>
            <a:ext cx="12192000" cy="69661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B5C5"/>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001304B5-C6A4-BE0F-ACD2-D34DE3FDDB60}"/>
              </a:ext>
            </a:extLst>
          </p:cNvPr>
          <p:cNvSpPr txBox="1">
            <a:spLocks/>
          </p:cNvSpPr>
          <p:nvPr/>
        </p:nvSpPr>
        <p:spPr>
          <a:xfrm>
            <a:off x="642605" y="2231809"/>
            <a:ext cx="9472066" cy="33249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marL="0" marR="0" lvl="0" indent="0" algn="l" defTabSz="914400" rtl="0" eaLnBrk="1" fontAlgn="auto" latinLnBrk="0" hangingPunct="1">
              <a:lnSpc>
                <a:spcPts val="3920"/>
              </a:lnSpc>
              <a:spcBef>
                <a:spcPct val="0"/>
              </a:spcBef>
              <a:spcAft>
                <a:spcPts val="0"/>
              </a:spcAft>
              <a:buClrTx/>
              <a:buSzTx/>
              <a:buFontTx/>
              <a:buNone/>
              <a:tabLst/>
              <a:defRPr/>
            </a:pPr>
            <a:endParaRPr kumimoji="0" lang="it-IT" sz="3400" b="0" i="0" u="none" strike="noStrike" kern="1200" cap="none" spc="0" normalizeH="0" baseline="0" noProof="0" dirty="0">
              <a:ln>
                <a:noFill/>
              </a:ln>
              <a:solidFill>
                <a:srgbClr val="FFFFFE"/>
              </a:solidFill>
              <a:effectLst/>
              <a:uLnTx/>
              <a:uFillTx/>
              <a:latin typeface="Open Sans Extrabold" panose="020B0606030504020204" pitchFamily="34" charset="0"/>
              <a:ea typeface="Open Sans Extrabold" panose="020B0606030504020204" pitchFamily="34" charset="0"/>
              <a:cs typeface="Open Sans Extrabold" panose="020B0606030504020204" pitchFamily="34" charset="0"/>
            </a:endParaRPr>
          </a:p>
          <a:p>
            <a:pPr marL="0" marR="0" lvl="0" indent="0" algn="l" defTabSz="914400" rtl="0" eaLnBrk="1" fontAlgn="auto" latinLnBrk="0" hangingPunct="1">
              <a:lnSpc>
                <a:spcPts val="3920"/>
              </a:lnSpc>
              <a:spcBef>
                <a:spcPct val="0"/>
              </a:spcBef>
              <a:spcAft>
                <a:spcPts val="0"/>
              </a:spcAft>
              <a:buClrTx/>
              <a:buSzTx/>
              <a:buFontTx/>
              <a:buNone/>
              <a:tabLst/>
              <a:defRPr/>
            </a:pPr>
            <a:r>
              <a:rPr kumimoji="0" lang="it-IT" b="0" i="0" u="none" strike="noStrike" kern="1400" cap="none" spc="230" normalizeH="0" baseline="0" noProof="0" dirty="0">
                <a:ln>
                  <a:noFill/>
                </a:ln>
                <a:solidFill>
                  <a:srgbClr val="FFFFFE"/>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Expenditure module</a:t>
            </a:r>
          </a:p>
          <a:p>
            <a:pPr marL="742950" marR="0" lvl="0" indent="-742950" algn="l" defTabSz="914400" rtl="0" eaLnBrk="1" fontAlgn="auto" latinLnBrk="0" hangingPunct="1">
              <a:lnSpc>
                <a:spcPts val="3920"/>
              </a:lnSpc>
              <a:spcBef>
                <a:spcPct val="0"/>
              </a:spcBef>
              <a:spcAft>
                <a:spcPts val="0"/>
              </a:spcAft>
              <a:buClrTx/>
              <a:buSzTx/>
              <a:buFontTx/>
              <a:buAutoNum type="arabicPeriod"/>
              <a:tabLst/>
              <a:defRPr/>
            </a:pPr>
            <a:r>
              <a:rPr kumimoji="0" lang="it-IT" sz="2400" b="0" i="0" u="none" strike="noStrike" kern="1400" cap="none" spc="230" normalizeH="0" baseline="0" noProof="0" dirty="0">
                <a:ln>
                  <a:noFill/>
                </a:ln>
                <a:solidFill>
                  <a:srgbClr val="FFFFFE"/>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Food expenditures – 7 days (or 30 days)</a:t>
            </a:r>
          </a:p>
          <a:p>
            <a:pPr marL="742950" marR="0" lvl="0" indent="-742950" algn="l" defTabSz="914400" rtl="0" eaLnBrk="1" fontAlgn="auto" latinLnBrk="0" hangingPunct="1">
              <a:lnSpc>
                <a:spcPts val="3920"/>
              </a:lnSpc>
              <a:spcBef>
                <a:spcPct val="0"/>
              </a:spcBef>
              <a:spcAft>
                <a:spcPts val="0"/>
              </a:spcAft>
              <a:buClrTx/>
              <a:buSzTx/>
              <a:buFontTx/>
              <a:buAutoNum type="arabicPeriod"/>
              <a:tabLst/>
              <a:defRPr/>
            </a:pPr>
            <a:r>
              <a:rPr kumimoji="0" lang="it-IT" sz="2400" b="0" i="0" u="none" strike="noStrike" kern="1400" cap="none" spc="230" normalizeH="0" baseline="0" noProof="0" dirty="0">
                <a:ln>
                  <a:noFill/>
                </a:ln>
                <a:solidFill>
                  <a:schemeClr val="accent2"/>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Non-food expenditures</a:t>
            </a:r>
          </a:p>
          <a:p>
            <a:pPr marL="1200150" marR="0" lvl="1" indent="-742950" algn="l" defTabSz="914400" rtl="0"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it-IT" sz="2000" b="0" i="0" u="none" strike="noStrike" kern="1400" cap="none" spc="230" normalizeH="0" baseline="0" noProof="0" dirty="0">
                <a:ln>
                  <a:noFill/>
                </a:ln>
                <a:solidFill>
                  <a:schemeClr val="accent2"/>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30 days</a:t>
            </a:r>
          </a:p>
          <a:p>
            <a:pPr marL="1200150" marR="0" lvl="1" indent="-742950" algn="l" defTabSz="914400" rtl="0" eaLnBrk="1" fontAlgn="auto" latinLnBrk="0" hangingPunct="1">
              <a:lnSpc>
                <a:spcPts val="3920"/>
              </a:lnSpc>
              <a:spcBef>
                <a:spcPts val="0"/>
              </a:spcBef>
              <a:spcAft>
                <a:spcPts val="0"/>
              </a:spcAft>
              <a:buClrTx/>
              <a:buSzTx/>
              <a:buFont typeface="Wingdings" panose="05000000000000000000" pitchFamily="2" charset="2"/>
              <a:buChar char="§"/>
              <a:tabLst/>
              <a:defRPr/>
            </a:pPr>
            <a:r>
              <a:rPr kumimoji="0" lang="it-IT" sz="2000" b="0" i="0" u="none" strike="noStrike" kern="1400" cap="none" spc="230" normalizeH="0" baseline="0" noProof="0" dirty="0">
                <a:ln>
                  <a:noFill/>
                </a:ln>
                <a:solidFill>
                  <a:schemeClr val="accent2"/>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rPr>
              <a:t>6 months</a:t>
            </a:r>
          </a:p>
          <a:p>
            <a:pPr marL="0" marR="0" lvl="0" indent="0" algn="l" defTabSz="914400" rtl="0" eaLnBrk="1" fontAlgn="auto" latinLnBrk="0" hangingPunct="1">
              <a:lnSpc>
                <a:spcPts val="3920"/>
              </a:lnSpc>
              <a:spcBef>
                <a:spcPct val="0"/>
              </a:spcBef>
              <a:spcAft>
                <a:spcPts val="0"/>
              </a:spcAft>
              <a:buClrTx/>
              <a:buSzTx/>
              <a:buFontTx/>
              <a:buNone/>
              <a:tabLst/>
              <a:defRPr/>
            </a:pPr>
            <a:endParaRPr kumimoji="0" lang="en-GB" sz="2800" b="0" i="0" u="none" strike="noStrike" kern="1400" cap="none" spc="230" normalizeH="0" baseline="0" noProof="0" dirty="0">
              <a:ln>
                <a:noFill/>
              </a:ln>
              <a:solidFill>
                <a:srgbClr val="FFFFFE"/>
              </a:solidFill>
              <a:effectLst/>
              <a:uLnTx/>
              <a:uFillTx/>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22628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a:xfrm>
            <a:off x="668511" y="296570"/>
            <a:ext cx="10542124" cy="1152000"/>
          </a:xfrm>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Non-food submodule (30 days): overview</a:t>
            </a:r>
            <a:endParaRPr lang="es-419" sz="3600" b="0" kern="1400" spc="230" dirty="0">
              <a:solidFill>
                <a:schemeClr val="tx1"/>
              </a:solidFill>
              <a:latin typeface="Open Sans ExtraBold" panose="020B0906030804020204" pitchFamily="34" charset="0"/>
            </a:endParaRPr>
          </a:p>
        </p:txBody>
      </p:sp>
      <p:graphicFrame>
        <p:nvGraphicFramePr>
          <p:cNvPr id="3" name="Table 2">
            <a:extLst>
              <a:ext uri="{FF2B5EF4-FFF2-40B4-BE49-F238E27FC236}">
                <a16:creationId xmlns:a16="http://schemas.microsoft.com/office/drawing/2014/main" id="{782ED6E6-D3A0-744C-B2EF-D56052FB9AC5}"/>
              </a:ext>
            </a:extLst>
          </p:cNvPr>
          <p:cNvGraphicFramePr>
            <a:graphicFrameLocks noGrp="1"/>
          </p:cNvGraphicFramePr>
          <p:nvPr>
            <p:extLst>
              <p:ext uri="{D42A27DB-BD31-4B8C-83A1-F6EECF244321}">
                <p14:modId xmlns:p14="http://schemas.microsoft.com/office/powerpoint/2010/main" val="3584773846"/>
              </p:ext>
            </p:extLst>
          </p:nvPr>
        </p:nvGraphicFramePr>
        <p:xfrm>
          <a:off x="0" y="842580"/>
          <a:ext cx="12192000" cy="6015420"/>
        </p:xfrm>
        <a:graphic>
          <a:graphicData uri="http://schemas.openxmlformats.org/drawingml/2006/table">
            <a:tbl>
              <a:tblPr firstRow="1" firstCol="1" bandRow="1">
                <a:tableStyleId>{5C22544A-7EE6-4342-B048-85BDC9FD1C3A}</a:tableStyleId>
              </a:tblPr>
              <a:tblGrid>
                <a:gridCol w="336072">
                  <a:extLst>
                    <a:ext uri="{9D8B030D-6E8A-4147-A177-3AD203B41FA5}">
                      <a16:colId xmlns:a16="http://schemas.microsoft.com/office/drawing/2014/main" val="740744063"/>
                    </a:ext>
                  </a:extLst>
                </a:gridCol>
                <a:gridCol w="1647586">
                  <a:extLst>
                    <a:ext uri="{9D8B030D-6E8A-4147-A177-3AD203B41FA5}">
                      <a16:colId xmlns:a16="http://schemas.microsoft.com/office/drawing/2014/main" val="3391947139"/>
                    </a:ext>
                  </a:extLst>
                </a:gridCol>
                <a:gridCol w="4722215">
                  <a:extLst>
                    <a:ext uri="{9D8B030D-6E8A-4147-A177-3AD203B41FA5}">
                      <a16:colId xmlns:a16="http://schemas.microsoft.com/office/drawing/2014/main" val="515807218"/>
                    </a:ext>
                  </a:extLst>
                </a:gridCol>
                <a:gridCol w="1349204">
                  <a:extLst>
                    <a:ext uri="{9D8B030D-6E8A-4147-A177-3AD203B41FA5}">
                      <a16:colId xmlns:a16="http://schemas.microsoft.com/office/drawing/2014/main" val="2841501061"/>
                    </a:ext>
                  </a:extLst>
                </a:gridCol>
                <a:gridCol w="1251970">
                  <a:extLst>
                    <a:ext uri="{9D8B030D-6E8A-4147-A177-3AD203B41FA5}">
                      <a16:colId xmlns:a16="http://schemas.microsoft.com/office/drawing/2014/main" val="2661770376"/>
                    </a:ext>
                  </a:extLst>
                </a:gridCol>
                <a:gridCol w="961651">
                  <a:extLst>
                    <a:ext uri="{9D8B030D-6E8A-4147-A177-3AD203B41FA5}">
                      <a16:colId xmlns:a16="http://schemas.microsoft.com/office/drawing/2014/main" val="1159799302"/>
                    </a:ext>
                  </a:extLst>
                </a:gridCol>
                <a:gridCol w="961651">
                  <a:extLst>
                    <a:ext uri="{9D8B030D-6E8A-4147-A177-3AD203B41FA5}">
                      <a16:colId xmlns:a16="http://schemas.microsoft.com/office/drawing/2014/main" val="3231457914"/>
                    </a:ext>
                  </a:extLst>
                </a:gridCol>
                <a:gridCol w="961651">
                  <a:extLst>
                    <a:ext uri="{9D8B030D-6E8A-4147-A177-3AD203B41FA5}">
                      <a16:colId xmlns:a16="http://schemas.microsoft.com/office/drawing/2014/main" val="323393328"/>
                    </a:ext>
                  </a:extLst>
                </a:gridCol>
              </a:tblGrid>
              <a:tr h="2756845">
                <a:tc>
                  <a:txBody>
                    <a:bodyPr/>
                    <a:lstStyle/>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Item name</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Example</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Note: Before asking yes/no questions related to a certain item name, the enumerator should read: now I will ask you about your consumption and expenditures of [item name]. This includes items such as…[Example]</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Variable Name</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In the last 30 days, did your household </a:t>
                      </a:r>
                      <a:r>
                        <a:rPr lang="en-GB" sz="1400" b="0" u="sng">
                          <a:solidFill>
                            <a:srgbClr val="0C0C00"/>
                          </a:solidFill>
                          <a:effectLst/>
                        </a:rPr>
                        <a:t>purchase </a:t>
                      </a:r>
                      <a:r>
                        <a:rPr lang="en-GB" sz="1400" b="0">
                          <a:solidFill>
                            <a:srgbClr val="0C0C00"/>
                          </a:solidFill>
                          <a:effectLst/>
                        </a:rPr>
                        <a:t>any [item], using </a:t>
                      </a:r>
                      <a:r>
                        <a:rPr lang="en-GB" sz="1400" b="0" u="sng">
                          <a:solidFill>
                            <a:srgbClr val="0C0C00"/>
                          </a:solidFill>
                          <a:effectLst/>
                        </a:rPr>
                        <a:t>cash or credit</a:t>
                      </a: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1=Yes -&gt;</a:t>
                      </a:r>
                      <a:endParaRPr lang="fr-FR" sz="1400" b="0">
                        <a:solidFill>
                          <a:srgbClr val="0C0C00"/>
                        </a:solidFill>
                        <a:effectLst/>
                      </a:endParaRPr>
                    </a:p>
                    <a:p>
                      <a:pPr>
                        <a:lnSpc>
                          <a:spcPct val="107000"/>
                        </a:lnSpc>
                        <a:spcAft>
                          <a:spcPts val="800"/>
                        </a:spcAft>
                      </a:pPr>
                      <a:r>
                        <a:rPr lang="en-GB" sz="1400" b="0">
                          <a:solidFill>
                            <a:srgbClr val="0C0C00"/>
                          </a:solidFill>
                          <a:effectLst/>
                        </a:rPr>
                        <a:t>0=No -&gt; next question (Assistance)</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Considering both purchases made </a:t>
                      </a:r>
                      <a:r>
                        <a:rPr lang="en-GB" sz="1400" b="0" u="sng">
                          <a:solidFill>
                            <a:srgbClr val="0C0C00"/>
                          </a:solidFill>
                          <a:effectLst/>
                        </a:rPr>
                        <a:t>in cash and on credit</a:t>
                      </a:r>
                      <a:r>
                        <a:rPr lang="en-GB" sz="1400" b="0">
                          <a:solidFill>
                            <a:srgbClr val="0C0C00"/>
                          </a:solidFill>
                          <a:effectLst/>
                        </a:rPr>
                        <a:t>, how much did your household spend on [item] in the last 30 days? </a:t>
                      </a:r>
                      <a:endParaRPr lang="fr-FR" sz="1400" b="0">
                        <a:solidFill>
                          <a:srgbClr val="0C0C00"/>
                        </a:solidFill>
                        <a:effectLst/>
                      </a:endParaRPr>
                    </a:p>
                    <a:p>
                      <a:pPr>
                        <a:lnSpc>
                          <a:spcPct val="107000"/>
                        </a:lnSpc>
                        <a:spcAft>
                          <a:spcPts val="800"/>
                        </a:spcAft>
                      </a:pPr>
                      <a:r>
                        <a:rPr lang="en-GB" sz="1400" b="0">
                          <a:solidFill>
                            <a:srgbClr val="0C0C00"/>
                          </a:solidFill>
                          <a:effectLst/>
                        </a:rPr>
                        <a:t> (</a:t>
                      </a:r>
                      <a:r>
                        <a:rPr lang="en-GB" sz="1400" b="0" err="1">
                          <a:solidFill>
                            <a:srgbClr val="0C0C00"/>
                          </a:solidFill>
                          <a:effectLst/>
                        </a:rPr>
                        <a:t>curr</a:t>
                      </a:r>
                      <a:r>
                        <a:rPr lang="en-GB" sz="1400" b="0">
                          <a:solidFill>
                            <a:srgbClr val="0C0C00"/>
                          </a:solidFill>
                          <a:effectLst/>
                        </a:rPr>
                        <a:t>.)</a:t>
                      </a:r>
                      <a:endParaRPr lang="fr-FR" sz="1400" b="0">
                        <a:solidFill>
                          <a:srgbClr val="0C0C00"/>
                        </a:solidFill>
                        <a:effectLst/>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a:solidFill>
                            <a:srgbClr val="0C0C00"/>
                          </a:solidFill>
                          <a:effectLst/>
                        </a:rPr>
                        <a:t>In the last 30 days, did your household </a:t>
                      </a:r>
                      <a:r>
                        <a:rPr lang="en-GB" sz="1400" b="0" u="sng">
                          <a:solidFill>
                            <a:srgbClr val="0C0C00"/>
                          </a:solidFill>
                          <a:effectLst/>
                        </a:rPr>
                        <a:t>use </a:t>
                      </a:r>
                      <a:r>
                        <a:rPr lang="en-GB" sz="1400" b="0">
                          <a:solidFill>
                            <a:srgbClr val="0C0C00"/>
                          </a:solidFill>
                          <a:effectLst/>
                        </a:rPr>
                        <a:t>any [item] that came </a:t>
                      </a:r>
                      <a:r>
                        <a:rPr lang="en-GB" sz="1400" b="0" u="sng">
                          <a:solidFill>
                            <a:srgbClr val="0C0C00"/>
                          </a:solidFill>
                          <a:effectLst/>
                        </a:rPr>
                        <a:t>from in-kind gifts or in-kind assistance?</a:t>
                      </a:r>
                      <a:endParaRPr lang="fr-FR" sz="1400" b="0">
                        <a:solidFill>
                          <a:srgbClr val="0C0C00"/>
                        </a:solidFill>
                        <a:effectLst/>
                      </a:endParaRPr>
                    </a:p>
                    <a:p>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1=Yes -&gt;</a:t>
                      </a:r>
                      <a:endParaRPr lang="fr-FR" sz="1400" b="0">
                        <a:solidFill>
                          <a:srgbClr val="0C0C00"/>
                        </a:solidFill>
                        <a:effectLst/>
                      </a:endParaRPr>
                    </a:p>
                    <a:p>
                      <a:pPr>
                        <a:lnSpc>
                          <a:spcPct val="107000"/>
                        </a:lnSpc>
                        <a:spcAft>
                          <a:spcPts val="800"/>
                        </a:spcAft>
                      </a:pPr>
                      <a:r>
                        <a:rPr lang="en-GB" sz="1400" b="0">
                          <a:solidFill>
                            <a:srgbClr val="0C0C00"/>
                          </a:solidFill>
                          <a:effectLst/>
                        </a:rPr>
                        <a:t>0=No -&gt; next question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a:solidFill>
                            <a:srgbClr val="0C0C00"/>
                          </a:solidFill>
                          <a:effectLst/>
                        </a:rPr>
                        <a:t>What would be </a:t>
                      </a:r>
                      <a:r>
                        <a:rPr lang="en-GB" sz="1400" b="0" u="sng">
                          <a:solidFill>
                            <a:srgbClr val="0C0C00"/>
                          </a:solidFill>
                          <a:effectLst/>
                        </a:rPr>
                        <a:t>the value</a:t>
                      </a:r>
                      <a:r>
                        <a:rPr lang="en-GB" sz="1400" b="0">
                          <a:solidFill>
                            <a:srgbClr val="0C0C00"/>
                          </a:solidFill>
                          <a:effectLst/>
                        </a:rPr>
                        <a:t> of [item] that came </a:t>
                      </a:r>
                      <a:r>
                        <a:rPr lang="en-GB" sz="1400" b="0" u="sng">
                          <a:solidFill>
                            <a:srgbClr val="0C0C00"/>
                          </a:solidFill>
                          <a:effectLst/>
                        </a:rPr>
                        <a:t>from in-kind gifts or in-kind assistance </a:t>
                      </a:r>
                      <a:r>
                        <a:rPr lang="en-GB" sz="1400" b="0">
                          <a:solidFill>
                            <a:srgbClr val="0C0C00"/>
                          </a:solidFill>
                          <a:effectLst/>
                        </a:rPr>
                        <a:t>if you were to pay for it?</a:t>
                      </a:r>
                      <a:endParaRPr lang="fr-FR" sz="1400" b="0">
                        <a:solidFill>
                          <a:srgbClr val="0C0C00"/>
                        </a:solidFill>
                        <a:effectLst/>
                      </a:endParaRPr>
                    </a:p>
                    <a:p>
                      <a:r>
                        <a:rPr lang="en-GB" sz="1400" b="0">
                          <a:solidFill>
                            <a:srgbClr val="0C0C00"/>
                          </a:solidFill>
                          <a:effectLst/>
                        </a:rPr>
                        <a:t> </a:t>
                      </a:r>
                      <a:endParaRPr lang="fr-FR" sz="1400" b="0">
                        <a:solidFill>
                          <a:srgbClr val="0C0C00"/>
                        </a:solidFill>
                        <a:effectLst/>
                      </a:endParaRPr>
                    </a:p>
                    <a:p>
                      <a:r>
                        <a:rPr lang="en-GB" sz="1400" b="0">
                          <a:solidFill>
                            <a:srgbClr val="0C0C00"/>
                          </a:solidFill>
                          <a:effectLst/>
                        </a:rPr>
                        <a:t>(</a:t>
                      </a:r>
                      <a:r>
                        <a:rPr lang="en-GB" sz="1400" b="0" err="1">
                          <a:solidFill>
                            <a:srgbClr val="0C0C00"/>
                          </a:solidFill>
                          <a:effectLst/>
                        </a:rPr>
                        <a:t>curr</a:t>
                      </a:r>
                      <a:r>
                        <a:rPr lang="en-GB" sz="1400" b="0">
                          <a:solidFill>
                            <a:srgbClr val="0C0C00"/>
                          </a:solidFill>
                          <a:effectLst/>
                        </a:rPr>
                        <a:t>.)</a:t>
                      </a:r>
                      <a:endParaRPr lang="fr-FR" sz="1400" b="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3041037115"/>
                  </a:ext>
                </a:extLst>
              </a:tr>
              <a:tr h="496544">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nSpc>
                          <a:spcPct val="107000"/>
                        </a:lnSpc>
                        <a:spcAft>
                          <a:spcPts val="800"/>
                        </a:spcAft>
                      </a:pPr>
                      <a:r>
                        <a:rPr lang="en-GB" sz="1400">
                          <a:solidFill>
                            <a:srgbClr val="FFFFFE"/>
                          </a:solidFill>
                          <a:effectLst/>
                        </a:rPr>
                        <a:t>Non-food items </a:t>
                      </a:r>
                    </a:p>
                    <a:p>
                      <a:pPr>
                        <a:lnSpc>
                          <a:spcPct val="107000"/>
                        </a:lnSpc>
                        <a:spcAft>
                          <a:spcPts val="800"/>
                        </a:spcAft>
                      </a:pPr>
                      <a:r>
                        <a:rPr lang="en-GB" sz="1400">
                          <a:solidFill>
                            <a:srgbClr val="FFFFFE"/>
                          </a:solidFill>
                          <a:effectLst/>
                        </a:rPr>
                        <a:t>(30 days)</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_1M</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_CashCredYN</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_CashCred</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a:t>
                      </a:r>
                      <a:r>
                        <a:rPr lang="en-GB" sz="1400" err="1">
                          <a:solidFill>
                            <a:srgbClr val="FFFFFE"/>
                          </a:solidFill>
                          <a:effectLst/>
                        </a:rPr>
                        <a:t>GiftAidYN</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a:t>
                      </a:r>
                      <a:r>
                        <a:rPr lang="en-GB" sz="1400" err="1">
                          <a:solidFill>
                            <a:srgbClr val="FFFFFE"/>
                          </a:solidFill>
                          <a:effectLst/>
                        </a:rPr>
                        <a:t>GiftAid</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526041312"/>
                  </a:ext>
                </a:extLst>
              </a:tr>
              <a:tr h="197674">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Personal care</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1279672777"/>
                  </a:ext>
                </a:extLst>
              </a:tr>
              <a:tr h="404496">
                <a:tc>
                  <a:txBody>
                    <a:bodyPr/>
                    <a:lstStyle/>
                    <a:p>
                      <a:pPr>
                        <a:lnSpc>
                          <a:spcPct val="107000"/>
                        </a:lnSpc>
                        <a:spcAft>
                          <a:spcPts val="800"/>
                        </a:spcAft>
                      </a:pPr>
                      <a:r>
                        <a:rPr lang="en-GB" sz="1400">
                          <a:solidFill>
                            <a:srgbClr val="0C0C00"/>
                          </a:solidFill>
                          <a:effectLst/>
                        </a:rPr>
                        <a:t>1</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Hygiene items and services</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Soap, toothbrush, toothpaste, toilet paper, razors, menstrual hygiene products, diapers, detergents, insecticides, cosmetics; hairdressers/barber, beauty salon</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err="1">
                          <a:solidFill>
                            <a:srgbClr val="0C0C00"/>
                          </a:solidFill>
                          <a:effectLst/>
                        </a:rPr>
                        <a:t>HHExpNFHyg</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2766681230"/>
                  </a:ext>
                </a:extLst>
              </a:tr>
              <a:tr h="197674">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Transport</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2039925507"/>
                  </a:ext>
                </a:extLst>
              </a:tr>
              <a:tr h="910187">
                <a:tc>
                  <a:txBody>
                    <a:bodyPr/>
                    <a:lstStyle/>
                    <a:p>
                      <a:pPr>
                        <a:lnSpc>
                          <a:spcPct val="107000"/>
                        </a:lnSpc>
                        <a:spcAft>
                          <a:spcPts val="800"/>
                        </a:spcAft>
                      </a:pPr>
                      <a:r>
                        <a:rPr lang="en-GB" sz="1400">
                          <a:solidFill>
                            <a:srgbClr val="0C0C00"/>
                          </a:solidFill>
                          <a:effectLst/>
                        </a:rPr>
                        <a:t>2</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Transport-related goods and services</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dirty="0">
                          <a:solidFill>
                            <a:srgbClr val="0C0C00"/>
                          </a:solidFill>
                          <a:effectLst/>
                        </a:rPr>
                        <a:t>Public transportation (bus, rail, boat etc.), taxi, rental of vehicles, maintenance of vehicles used for transportation (including fuel, lubricant, tires, spare parts, repairs fees etc.)</a:t>
                      </a:r>
                      <a:endParaRPr lang="fr-FR" sz="1400" dirty="0">
                        <a:solidFill>
                          <a:srgbClr val="0C0C00"/>
                        </a:solidFill>
                        <a:effectLst/>
                      </a:endParaRPr>
                    </a:p>
                    <a:p>
                      <a:pPr>
                        <a:lnSpc>
                          <a:spcPct val="107000"/>
                        </a:lnSpc>
                        <a:spcAft>
                          <a:spcPts val="800"/>
                        </a:spcAft>
                      </a:pPr>
                      <a:r>
                        <a:rPr lang="en-GB" sz="1400" dirty="0">
                          <a:solidFill>
                            <a:srgbClr val="0C0C00"/>
                          </a:solidFill>
                          <a:effectLst/>
                        </a:rPr>
                        <a:t>DO NOT INCLUDE PURCHASE OF VEHICLES; </a:t>
                      </a:r>
                      <a:endParaRPr lang="fr-FR" sz="14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HHExpNFTransp</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|__|</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dirty="0">
                          <a:solidFill>
                            <a:srgbClr val="0C0C00"/>
                          </a:solidFill>
                          <a:effectLst/>
                        </a:rPr>
                        <a:t>|__|</a:t>
                      </a:r>
                      <a:endParaRPr lang="fr-FR" sz="14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47376" marR="47376"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809528364"/>
                  </a:ext>
                </a:extLst>
              </a:tr>
            </a:tbl>
          </a:graphicData>
        </a:graphic>
      </p:graphicFrame>
    </p:spTree>
    <p:extLst>
      <p:ext uri="{BB962C8B-B14F-4D97-AF65-F5344CB8AC3E}">
        <p14:creationId xmlns:p14="http://schemas.microsoft.com/office/powerpoint/2010/main" val="191639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95D6D-3018-4974-A469-1F147A912234}"/>
              </a:ext>
            </a:extLst>
          </p:cNvPr>
          <p:cNvSpPr>
            <a:spLocks noGrp="1"/>
          </p:cNvSpPr>
          <p:nvPr>
            <p:ph type="title"/>
          </p:nvPr>
        </p:nvSpPr>
        <p:spPr>
          <a:xfrm>
            <a:off x="706611" y="421590"/>
            <a:ext cx="10542124" cy="1152000"/>
          </a:xfrm>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Non-food submodule (6 months): overview</a:t>
            </a:r>
            <a:endParaRPr lang="es-419" sz="3600" b="0" kern="1400" spc="230" dirty="0">
              <a:solidFill>
                <a:schemeClr val="tx1"/>
              </a:solidFill>
              <a:latin typeface="Open Sans ExtraBold" panose="020B0906030804020204" pitchFamily="34" charset="0"/>
            </a:endParaRPr>
          </a:p>
        </p:txBody>
      </p:sp>
      <p:graphicFrame>
        <p:nvGraphicFramePr>
          <p:cNvPr id="3" name="Table 2">
            <a:extLst>
              <a:ext uri="{FF2B5EF4-FFF2-40B4-BE49-F238E27FC236}">
                <a16:creationId xmlns:a16="http://schemas.microsoft.com/office/drawing/2014/main" id="{F9FF9946-EE89-B550-41FD-7EE9F55F6FF6}"/>
              </a:ext>
            </a:extLst>
          </p:cNvPr>
          <p:cNvGraphicFramePr>
            <a:graphicFrameLocks noGrp="1"/>
          </p:cNvGraphicFramePr>
          <p:nvPr/>
        </p:nvGraphicFramePr>
        <p:xfrm>
          <a:off x="2" y="1131607"/>
          <a:ext cx="12191998" cy="5934619"/>
        </p:xfrm>
        <a:graphic>
          <a:graphicData uri="http://schemas.openxmlformats.org/drawingml/2006/table">
            <a:tbl>
              <a:tblPr firstRow="1" firstCol="1" bandRow="1">
                <a:tableStyleId>{5C22544A-7EE6-4342-B048-85BDC9FD1C3A}</a:tableStyleId>
              </a:tblPr>
              <a:tblGrid>
                <a:gridCol w="339780">
                  <a:extLst>
                    <a:ext uri="{9D8B030D-6E8A-4147-A177-3AD203B41FA5}">
                      <a16:colId xmlns:a16="http://schemas.microsoft.com/office/drawing/2014/main" val="1903662910"/>
                    </a:ext>
                  </a:extLst>
                </a:gridCol>
                <a:gridCol w="1950684">
                  <a:extLst>
                    <a:ext uri="{9D8B030D-6E8A-4147-A177-3AD203B41FA5}">
                      <a16:colId xmlns:a16="http://schemas.microsoft.com/office/drawing/2014/main" val="1808492131"/>
                    </a:ext>
                  </a:extLst>
                </a:gridCol>
                <a:gridCol w="2895971">
                  <a:extLst>
                    <a:ext uri="{9D8B030D-6E8A-4147-A177-3AD203B41FA5}">
                      <a16:colId xmlns:a16="http://schemas.microsoft.com/office/drawing/2014/main" val="2978052918"/>
                    </a:ext>
                  </a:extLst>
                </a:gridCol>
                <a:gridCol w="1569963">
                  <a:extLst>
                    <a:ext uri="{9D8B030D-6E8A-4147-A177-3AD203B41FA5}">
                      <a16:colId xmlns:a16="http://schemas.microsoft.com/office/drawing/2014/main" val="2138049715"/>
                    </a:ext>
                  </a:extLst>
                </a:gridCol>
                <a:gridCol w="1224943">
                  <a:extLst>
                    <a:ext uri="{9D8B030D-6E8A-4147-A177-3AD203B41FA5}">
                      <a16:colId xmlns:a16="http://schemas.microsoft.com/office/drawing/2014/main" val="4212387504"/>
                    </a:ext>
                  </a:extLst>
                </a:gridCol>
                <a:gridCol w="1713710">
                  <a:extLst>
                    <a:ext uri="{9D8B030D-6E8A-4147-A177-3AD203B41FA5}">
                      <a16:colId xmlns:a16="http://schemas.microsoft.com/office/drawing/2014/main" val="2115403164"/>
                    </a:ext>
                  </a:extLst>
                </a:gridCol>
                <a:gridCol w="1422719">
                  <a:extLst>
                    <a:ext uri="{9D8B030D-6E8A-4147-A177-3AD203B41FA5}">
                      <a16:colId xmlns:a16="http://schemas.microsoft.com/office/drawing/2014/main" val="2569812132"/>
                    </a:ext>
                  </a:extLst>
                </a:gridCol>
                <a:gridCol w="1074228">
                  <a:extLst>
                    <a:ext uri="{9D8B030D-6E8A-4147-A177-3AD203B41FA5}">
                      <a16:colId xmlns:a16="http://schemas.microsoft.com/office/drawing/2014/main" val="596875402"/>
                    </a:ext>
                  </a:extLst>
                </a:gridCol>
              </a:tblGrid>
              <a:tr h="2707411">
                <a:tc>
                  <a:txBody>
                    <a:bodyPr/>
                    <a:lstStyle/>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Item name</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dirty="0">
                          <a:solidFill>
                            <a:srgbClr val="0C0C00"/>
                          </a:solidFill>
                          <a:effectLst/>
                        </a:rPr>
                        <a:t>Example</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 </a:t>
                      </a:r>
                      <a:endParaRPr lang="fr-FR" sz="1400" b="0" dirty="0">
                        <a:solidFill>
                          <a:srgbClr val="0C0C00"/>
                        </a:solidFill>
                        <a:effectLst/>
                      </a:endParaRPr>
                    </a:p>
                    <a:p>
                      <a:pPr>
                        <a:lnSpc>
                          <a:spcPct val="107000"/>
                        </a:lnSpc>
                        <a:spcAft>
                          <a:spcPts val="800"/>
                        </a:spcAft>
                      </a:pPr>
                      <a:r>
                        <a:rPr lang="en-GB" sz="1400" b="0" dirty="0">
                          <a:solidFill>
                            <a:srgbClr val="0C0C00"/>
                          </a:solidFill>
                          <a:effectLst/>
                        </a:rPr>
                        <a:t>Note: Before asking yes/no questions related to a certain item name, the enumerator should read: now I will ask you about your consumption and expenditures of [item name]. This includes items such as…[Example]</a:t>
                      </a:r>
                      <a:endParaRPr lang="fr-FR" sz="1400" b="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Variable name</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In the last 6 months, did your household </a:t>
                      </a:r>
                      <a:r>
                        <a:rPr lang="en-GB" sz="1400" b="0" u="sng">
                          <a:solidFill>
                            <a:srgbClr val="0C0C00"/>
                          </a:solidFill>
                          <a:effectLst/>
                        </a:rPr>
                        <a:t>purchase </a:t>
                      </a:r>
                      <a:r>
                        <a:rPr lang="en-GB" sz="1400" b="0">
                          <a:solidFill>
                            <a:srgbClr val="0C0C00"/>
                          </a:solidFill>
                          <a:effectLst/>
                        </a:rPr>
                        <a:t>any or pay</a:t>
                      </a:r>
                      <a:r>
                        <a:rPr lang="en-GB" sz="1400" b="0" u="sng">
                          <a:solidFill>
                            <a:srgbClr val="0C0C00"/>
                          </a:solidFill>
                          <a:effectLst/>
                        </a:rPr>
                        <a:t> </a:t>
                      </a:r>
                      <a:r>
                        <a:rPr lang="en-GB" sz="1400" b="0">
                          <a:solidFill>
                            <a:srgbClr val="0C0C00"/>
                          </a:solidFill>
                          <a:effectLst/>
                        </a:rPr>
                        <a:t>for [item], using </a:t>
                      </a:r>
                      <a:r>
                        <a:rPr lang="en-GB" sz="1400" b="0" u="sng">
                          <a:solidFill>
                            <a:srgbClr val="0C0C00"/>
                          </a:solidFill>
                          <a:effectLst/>
                        </a:rPr>
                        <a:t>cash or credit</a:t>
                      </a: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1=Yes -&gt;</a:t>
                      </a:r>
                      <a:endParaRPr lang="fr-FR" sz="1400" b="0">
                        <a:solidFill>
                          <a:srgbClr val="0C0C00"/>
                        </a:solidFill>
                        <a:effectLst/>
                      </a:endParaRPr>
                    </a:p>
                    <a:p>
                      <a:pPr>
                        <a:lnSpc>
                          <a:spcPct val="107000"/>
                        </a:lnSpc>
                        <a:spcAft>
                          <a:spcPts val="800"/>
                        </a:spcAft>
                      </a:pPr>
                      <a:r>
                        <a:rPr lang="en-GB" sz="1400" b="0">
                          <a:solidFill>
                            <a:srgbClr val="0C0C00"/>
                          </a:solidFill>
                          <a:effectLst/>
                        </a:rPr>
                        <a:t>0=No -&gt; next question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pPr>
                        <a:lnSpc>
                          <a:spcPct val="107000"/>
                        </a:lnSpc>
                        <a:spcAft>
                          <a:spcPts val="800"/>
                        </a:spcAft>
                      </a:pPr>
                      <a:r>
                        <a:rPr lang="en-GB" sz="1400" b="0">
                          <a:solidFill>
                            <a:srgbClr val="0C0C00"/>
                          </a:solidFill>
                          <a:effectLst/>
                        </a:rPr>
                        <a:t>Considering both purchases made </a:t>
                      </a:r>
                      <a:r>
                        <a:rPr lang="en-GB" sz="1400" b="0" u="sng">
                          <a:solidFill>
                            <a:srgbClr val="0C0C00"/>
                          </a:solidFill>
                          <a:effectLst/>
                        </a:rPr>
                        <a:t>in cash and on credit</a:t>
                      </a:r>
                      <a:r>
                        <a:rPr lang="en-GB" sz="1400" b="0">
                          <a:solidFill>
                            <a:srgbClr val="0C0C00"/>
                          </a:solidFill>
                          <a:effectLst/>
                        </a:rPr>
                        <a:t>, how much did your household spend on [item] in the last 6 months? </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 (curr.)</a:t>
                      </a:r>
                      <a:endParaRPr lang="fr-FR" sz="1400" b="0">
                        <a:solidFill>
                          <a:srgbClr val="0C0C00"/>
                        </a:solidFill>
                        <a:effectLst/>
                      </a:endParaRPr>
                    </a:p>
                    <a:p>
                      <a:pPr>
                        <a:lnSpc>
                          <a:spcPct val="107000"/>
                        </a:lnSpc>
                        <a:spcAft>
                          <a:spcPts val="800"/>
                        </a:spcAft>
                      </a:pPr>
                      <a:r>
                        <a:rPr lang="en-GB" sz="1400" b="0">
                          <a:solidFill>
                            <a:srgbClr val="0C0C00"/>
                          </a:solidFill>
                          <a:effectLst/>
                        </a:rPr>
                        <a:t> </a:t>
                      </a:r>
                      <a:endParaRPr lang="fr-FR" sz="1400" b="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a:solidFill>
                            <a:srgbClr val="0C0C00"/>
                          </a:solidFill>
                          <a:effectLst/>
                        </a:rPr>
                        <a:t>In the last 6 months, did your household </a:t>
                      </a:r>
                      <a:r>
                        <a:rPr lang="en-GB" sz="1400" b="0" u="sng">
                          <a:solidFill>
                            <a:srgbClr val="0C0C00"/>
                          </a:solidFill>
                          <a:effectLst/>
                        </a:rPr>
                        <a:t>use or benefit from</a:t>
                      </a:r>
                      <a:r>
                        <a:rPr lang="en-GB" sz="1400" b="0">
                          <a:solidFill>
                            <a:srgbClr val="0C0C00"/>
                          </a:solidFill>
                          <a:effectLst/>
                        </a:rPr>
                        <a:t> any [item] that came </a:t>
                      </a:r>
                      <a:r>
                        <a:rPr lang="en-GB" sz="1400" b="0" u="sng">
                          <a:solidFill>
                            <a:srgbClr val="0C0C00"/>
                          </a:solidFill>
                          <a:effectLst/>
                        </a:rPr>
                        <a:t>from in-kind gifts or in-kind assistance?</a:t>
                      </a:r>
                      <a:endParaRPr lang="fr-FR" sz="1400" b="0">
                        <a:solidFill>
                          <a:srgbClr val="0C0C00"/>
                        </a:solidFill>
                        <a:effectLst/>
                      </a:endParaRPr>
                    </a:p>
                    <a:p>
                      <a:r>
                        <a:rPr lang="en-GB" sz="1400" b="0">
                          <a:solidFill>
                            <a:srgbClr val="0C0C00"/>
                          </a:solidFill>
                          <a:effectLst/>
                        </a:rPr>
                        <a:t> </a:t>
                      </a:r>
                      <a:endParaRPr lang="fr-FR" sz="1400" b="0">
                        <a:solidFill>
                          <a:srgbClr val="0C0C00"/>
                        </a:solidFill>
                        <a:effectLst/>
                      </a:endParaRPr>
                    </a:p>
                    <a:p>
                      <a:pPr>
                        <a:lnSpc>
                          <a:spcPct val="107000"/>
                        </a:lnSpc>
                        <a:spcAft>
                          <a:spcPts val="800"/>
                        </a:spcAft>
                      </a:pPr>
                      <a:r>
                        <a:rPr lang="en-GB" sz="1400" b="0">
                          <a:solidFill>
                            <a:srgbClr val="0C0C00"/>
                          </a:solidFill>
                          <a:effectLst/>
                        </a:rPr>
                        <a:t>1=Yes -&gt;</a:t>
                      </a:r>
                      <a:endParaRPr lang="fr-FR" sz="1400" b="0">
                        <a:solidFill>
                          <a:srgbClr val="0C0C00"/>
                        </a:solidFill>
                        <a:effectLst/>
                      </a:endParaRPr>
                    </a:p>
                    <a:p>
                      <a:r>
                        <a:rPr lang="en-GB" sz="1400" b="0">
                          <a:solidFill>
                            <a:srgbClr val="0C0C00"/>
                          </a:solidFill>
                          <a:effectLst/>
                        </a:rPr>
                        <a:t>0=No -&gt; next item</a:t>
                      </a:r>
                      <a:endParaRPr lang="fr-FR" sz="1400" b="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tc>
                  <a:txBody>
                    <a:bodyPr/>
                    <a:lstStyle/>
                    <a:p>
                      <a:r>
                        <a:rPr lang="en-GB" sz="1400" b="0">
                          <a:solidFill>
                            <a:srgbClr val="0C0C00"/>
                          </a:solidFill>
                          <a:effectLst/>
                        </a:rPr>
                        <a:t>What would be </a:t>
                      </a:r>
                      <a:r>
                        <a:rPr lang="en-GB" sz="1400" b="0" u="sng">
                          <a:solidFill>
                            <a:srgbClr val="0C0C00"/>
                          </a:solidFill>
                          <a:effectLst/>
                        </a:rPr>
                        <a:t>the value</a:t>
                      </a:r>
                      <a:r>
                        <a:rPr lang="en-GB" sz="1400" b="0">
                          <a:solidFill>
                            <a:srgbClr val="0C0C00"/>
                          </a:solidFill>
                          <a:effectLst/>
                        </a:rPr>
                        <a:t> of [item] that came </a:t>
                      </a:r>
                      <a:r>
                        <a:rPr lang="en-GB" sz="1400" b="0" u="sng">
                          <a:solidFill>
                            <a:srgbClr val="0C0C00"/>
                          </a:solidFill>
                          <a:effectLst/>
                        </a:rPr>
                        <a:t>from in-kind gifts or in-kind assistance </a:t>
                      </a:r>
                      <a:r>
                        <a:rPr lang="en-GB" sz="1400" b="0">
                          <a:solidFill>
                            <a:srgbClr val="0C0C00"/>
                          </a:solidFill>
                          <a:effectLst/>
                        </a:rPr>
                        <a:t>if you were to pay for it?</a:t>
                      </a:r>
                      <a:endParaRPr lang="fr-FR" sz="1400" b="0">
                        <a:solidFill>
                          <a:srgbClr val="0C0C00"/>
                        </a:solidFill>
                        <a:effectLst/>
                      </a:endParaRPr>
                    </a:p>
                    <a:p>
                      <a:r>
                        <a:rPr lang="en-GB" sz="1400" b="0">
                          <a:solidFill>
                            <a:srgbClr val="0C0C00"/>
                          </a:solidFill>
                          <a:effectLst/>
                        </a:rPr>
                        <a:t> </a:t>
                      </a:r>
                      <a:endParaRPr lang="fr-FR" sz="1400" b="0">
                        <a:solidFill>
                          <a:srgbClr val="0C0C00"/>
                        </a:solidFill>
                        <a:effectLst/>
                      </a:endParaRPr>
                    </a:p>
                    <a:p>
                      <a:r>
                        <a:rPr lang="en-GB" sz="1400" b="0">
                          <a:solidFill>
                            <a:srgbClr val="0C0C00"/>
                          </a:solidFill>
                          <a:effectLst/>
                        </a:rPr>
                        <a:t>(</a:t>
                      </a:r>
                      <a:r>
                        <a:rPr lang="en-GB" sz="1400" b="0" err="1">
                          <a:solidFill>
                            <a:srgbClr val="0C0C00"/>
                          </a:solidFill>
                          <a:effectLst/>
                        </a:rPr>
                        <a:t>curr</a:t>
                      </a:r>
                      <a:r>
                        <a:rPr lang="en-GB" sz="1400" b="0">
                          <a:solidFill>
                            <a:srgbClr val="0C0C00"/>
                          </a:solidFill>
                          <a:effectLst/>
                        </a:rPr>
                        <a:t>.)</a:t>
                      </a:r>
                      <a:endParaRPr lang="fr-FR" sz="1400" b="0">
                        <a:solidFill>
                          <a:srgbClr val="0C0C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D9D9D9"/>
                    </a:solidFill>
                  </a:tcPr>
                </a:tc>
                <a:extLst>
                  <a:ext uri="{0D108BD9-81ED-4DB2-BD59-A6C34878D82A}">
                    <a16:rowId xmlns:a16="http://schemas.microsoft.com/office/drawing/2014/main" val="2935790980"/>
                  </a:ext>
                </a:extLst>
              </a:tr>
              <a:tr h="398397">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Non- food items (6 months)</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_6M</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_CashCredYN</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gn="ctr">
                        <a:lnSpc>
                          <a:spcPct val="107000"/>
                        </a:lnSpc>
                        <a:spcAft>
                          <a:spcPts val="800"/>
                        </a:spcAft>
                      </a:pPr>
                      <a:r>
                        <a:rPr lang="en-GB" sz="1400">
                          <a:solidFill>
                            <a:srgbClr val="FFFFFE"/>
                          </a:solidFill>
                          <a:effectLst/>
                        </a:rPr>
                        <a:t>_CashCred</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nSpc>
                          <a:spcPct val="107000"/>
                        </a:lnSpc>
                        <a:spcAft>
                          <a:spcPts val="800"/>
                        </a:spcAft>
                      </a:pPr>
                      <a:r>
                        <a:rPr lang="en-GB" sz="1400">
                          <a:solidFill>
                            <a:srgbClr val="FFFFFE"/>
                          </a:solidFill>
                          <a:effectLst/>
                        </a:rPr>
                        <a:t>_GiftAidYN</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tc>
                  <a:txBody>
                    <a:bodyPr/>
                    <a:lstStyle/>
                    <a:p>
                      <a:pPr>
                        <a:lnSpc>
                          <a:spcPct val="107000"/>
                        </a:lnSpc>
                        <a:spcAft>
                          <a:spcPts val="800"/>
                        </a:spcAft>
                      </a:pPr>
                      <a:r>
                        <a:rPr lang="en-GB" sz="1400">
                          <a:solidFill>
                            <a:srgbClr val="FFFFFE"/>
                          </a:solidFill>
                          <a:effectLst/>
                        </a:rPr>
                        <a:t>_</a:t>
                      </a:r>
                      <a:r>
                        <a:rPr lang="en-GB" sz="1400" err="1">
                          <a:solidFill>
                            <a:srgbClr val="FFFFFE"/>
                          </a:solidFill>
                          <a:effectLst/>
                        </a:rPr>
                        <a:t>GiftAid</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0C0C00"/>
                    </a:solidFill>
                  </a:tcPr>
                </a:tc>
                <a:extLst>
                  <a:ext uri="{0D108BD9-81ED-4DB2-BD59-A6C34878D82A}">
                    <a16:rowId xmlns:a16="http://schemas.microsoft.com/office/drawing/2014/main" val="3521495177"/>
                  </a:ext>
                </a:extLst>
              </a:tr>
              <a:tr h="194694">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Health</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2392181890"/>
                  </a:ext>
                </a:extLst>
              </a:tr>
              <a:tr h="398397">
                <a:tc>
                  <a:txBody>
                    <a:bodyPr/>
                    <a:lstStyle/>
                    <a:p>
                      <a:pPr>
                        <a:lnSpc>
                          <a:spcPct val="107000"/>
                        </a:lnSpc>
                        <a:spcAft>
                          <a:spcPts val="800"/>
                        </a:spcAft>
                      </a:pPr>
                      <a:r>
                        <a:rPr lang="en-GB" sz="1400">
                          <a:solidFill>
                            <a:srgbClr val="0C0C00"/>
                          </a:solidFill>
                          <a:effectLst/>
                        </a:rPr>
                        <a:t>1</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Health services</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Outpatient and hospital services, doctor fees, traditional healing</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HHExpNFMedServ</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437383228"/>
                  </a:ext>
                </a:extLst>
              </a:tr>
              <a:tr h="602100">
                <a:tc>
                  <a:txBody>
                    <a:bodyPr/>
                    <a:lstStyle/>
                    <a:p>
                      <a:pPr>
                        <a:lnSpc>
                          <a:spcPct val="107000"/>
                        </a:lnSpc>
                        <a:spcAft>
                          <a:spcPts val="800"/>
                        </a:spcAft>
                      </a:pPr>
                      <a:r>
                        <a:rPr lang="en-GB" sz="1400">
                          <a:solidFill>
                            <a:srgbClr val="0C0C00"/>
                          </a:solidFill>
                          <a:effectLst/>
                        </a:rPr>
                        <a:t>2</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Medicines &amp; Health products</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Medicines, other medical products and equipment like glasses, syringes, crutches etc.</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err="1">
                          <a:solidFill>
                            <a:srgbClr val="0C0C00"/>
                          </a:solidFill>
                          <a:effectLst/>
                        </a:rPr>
                        <a:t>HHExpNFMedGood</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441307644"/>
                  </a:ext>
                </a:extLst>
              </a:tr>
              <a:tr h="194694">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Clothing</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tc>
                  <a:txBody>
                    <a:bodyPr/>
                    <a:lstStyle/>
                    <a:p>
                      <a:pPr algn="ctr">
                        <a:lnSpc>
                          <a:spcPct val="107000"/>
                        </a:lnSpc>
                        <a:spcAft>
                          <a:spcPts val="800"/>
                        </a:spcAft>
                      </a:pPr>
                      <a:r>
                        <a:rPr lang="en-GB" sz="1400">
                          <a:solidFill>
                            <a:srgbClr val="FFFFFE"/>
                          </a:solidFill>
                          <a:effectLst/>
                        </a:rPr>
                        <a:t> </a:t>
                      </a:r>
                      <a:endParaRPr lang="fr-FR" sz="1400">
                        <a:solidFill>
                          <a:srgbClr val="FFFFFE"/>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595959"/>
                    </a:solidFill>
                  </a:tcPr>
                </a:tc>
                <a:extLst>
                  <a:ext uri="{0D108BD9-81ED-4DB2-BD59-A6C34878D82A}">
                    <a16:rowId xmlns:a16="http://schemas.microsoft.com/office/drawing/2014/main" val="4098728523"/>
                  </a:ext>
                </a:extLst>
              </a:tr>
              <a:tr h="896464">
                <a:tc>
                  <a:txBody>
                    <a:bodyPr/>
                    <a:lstStyle/>
                    <a:p>
                      <a:pPr>
                        <a:lnSpc>
                          <a:spcPct val="107000"/>
                        </a:lnSpc>
                        <a:spcAft>
                          <a:spcPts val="800"/>
                        </a:spcAft>
                      </a:pPr>
                      <a:r>
                        <a:rPr lang="en-GB" sz="1400">
                          <a:solidFill>
                            <a:srgbClr val="0C0C00"/>
                          </a:solidFill>
                          <a:effectLst/>
                        </a:rPr>
                        <a:t>3 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Clothing and footwear</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Clothes, shoes, and repair, tailor and laundry services</a:t>
                      </a:r>
                      <a:endParaRPr lang="fr-FR" sz="1400">
                        <a:solidFill>
                          <a:srgbClr val="0C0C00"/>
                        </a:solidFill>
                        <a:effectLst/>
                      </a:endParaRPr>
                    </a:p>
                    <a:p>
                      <a:pPr>
                        <a:lnSpc>
                          <a:spcPct val="107000"/>
                        </a:lnSpc>
                        <a:spcAft>
                          <a:spcPts val="800"/>
                        </a:spcAft>
                      </a:pPr>
                      <a:r>
                        <a:rPr lang="en-GB" sz="1400">
                          <a:solidFill>
                            <a:srgbClr val="0C0C00"/>
                          </a:solidFill>
                          <a:effectLst/>
                        </a:rPr>
                        <a:t>DO NOT INCLUDE SCHOOL UNIFORMS</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nSpc>
                          <a:spcPct val="107000"/>
                        </a:lnSpc>
                        <a:spcAft>
                          <a:spcPts val="800"/>
                        </a:spcAft>
                      </a:pPr>
                      <a:r>
                        <a:rPr lang="en-GB" sz="1400">
                          <a:solidFill>
                            <a:srgbClr val="0C0C00"/>
                          </a:solidFill>
                          <a:effectLst/>
                        </a:rPr>
                        <a:t>HHExpNFCloth</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a:solidFill>
                            <a:srgbClr val="0C0C00"/>
                          </a:solidFill>
                          <a:effectLst/>
                        </a:rPr>
                        <a:t> </a:t>
                      </a:r>
                      <a:endParaRPr lang="fr-FR" sz="140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tc>
                  <a:txBody>
                    <a:bodyPr/>
                    <a:lstStyle/>
                    <a:p>
                      <a:pPr algn="ctr">
                        <a:lnSpc>
                          <a:spcPct val="107000"/>
                        </a:lnSpc>
                        <a:spcAft>
                          <a:spcPts val="800"/>
                        </a:spcAft>
                      </a:pPr>
                      <a:r>
                        <a:rPr lang="en-GB" sz="1400" dirty="0">
                          <a:solidFill>
                            <a:srgbClr val="0C0C00"/>
                          </a:solidFill>
                          <a:effectLst/>
                        </a:rPr>
                        <a:t> </a:t>
                      </a:r>
                      <a:endParaRPr lang="fr-FR" sz="1400" dirty="0">
                        <a:solidFill>
                          <a:srgbClr val="0C0C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C0C00"/>
                      </a:solidFill>
                      <a:prstDash val="solid"/>
                      <a:round/>
                      <a:headEnd type="none" w="med" len="med"/>
                      <a:tailEnd type="none" w="med" len="med"/>
                    </a:lnL>
                    <a:lnR w="12700" cap="flat" cmpd="sng" algn="ctr">
                      <a:solidFill>
                        <a:srgbClr val="0C0C00"/>
                      </a:solidFill>
                      <a:prstDash val="solid"/>
                      <a:round/>
                      <a:headEnd type="none" w="med" len="med"/>
                      <a:tailEnd type="none" w="med" len="med"/>
                    </a:lnR>
                    <a:lnT w="12700" cap="flat" cmpd="sng" algn="ctr">
                      <a:solidFill>
                        <a:srgbClr val="0C0C00"/>
                      </a:solidFill>
                      <a:prstDash val="solid"/>
                      <a:round/>
                      <a:headEnd type="none" w="med" len="med"/>
                      <a:tailEnd type="none" w="med" len="med"/>
                    </a:lnT>
                    <a:lnB w="12700" cap="flat" cmpd="sng" algn="ctr">
                      <a:solidFill>
                        <a:srgbClr val="0C0C00"/>
                      </a:solidFill>
                      <a:prstDash val="solid"/>
                      <a:round/>
                      <a:headEnd type="none" w="med" len="med"/>
                      <a:tailEnd type="none" w="med" len="med"/>
                    </a:lnB>
                    <a:solidFill>
                      <a:srgbClr val="FFFFFE"/>
                    </a:solidFill>
                  </a:tcPr>
                </a:tc>
                <a:extLst>
                  <a:ext uri="{0D108BD9-81ED-4DB2-BD59-A6C34878D82A}">
                    <a16:rowId xmlns:a16="http://schemas.microsoft.com/office/drawing/2014/main" val="3478667712"/>
                  </a:ext>
                </a:extLst>
              </a:tr>
            </a:tbl>
          </a:graphicData>
        </a:graphic>
      </p:graphicFrame>
      <p:sp>
        <p:nvSpPr>
          <p:cNvPr id="4" name="Rectangle 1">
            <a:extLst>
              <a:ext uri="{FF2B5EF4-FFF2-40B4-BE49-F238E27FC236}">
                <a16:creationId xmlns:a16="http://schemas.microsoft.com/office/drawing/2014/main" id="{1801F7B0-15FE-AF8B-2728-A56028649E60}"/>
              </a:ext>
            </a:extLst>
          </p:cNvPr>
          <p:cNvSpPr>
            <a:spLocks noChangeArrowheads="1"/>
          </p:cNvSpPr>
          <p:nvPr/>
        </p:nvSpPr>
        <p:spPr bwMode="auto">
          <a:xfrm>
            <a:off x="1863725" y="2085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00BBCD17-1F47-8593-C3A5-03874D87C94C}"/>
              </a:ext>
            </a:extLst>
          </p:cNvPr>
          <p:cNvSpPr>
            <a:spLocks noChangeArrowheads="1"/>
          </p:cNvSpPr>
          <p:nvPr/>
        </p:nvSpPr>
        <p:spPr bwMode="auto">
          <a:xfrm>
            <a:off x="1863725" y="2213203"/>
            <a:ext cx="21031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endParaRPr kumimoji="0" lang="en-GB"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9199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Non-food submodules: flow</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pPr marL="514350" indent="-514350">
              <a:buFont typeface="+mj-lt"/>
              <a:buAutoNum type="arabicPeriod"/>
            </a:pPr>
            <a:r>
              <a:rPr lang="en-GB" sz="1800"/>
              <a:t>Before starting: ensure that the sub-module is being administered to the household member who is most knowledgeable about non-food expenditures (default assumption is that this member is the head of household)</a:t>
            </a:r>
          </a:p>
          <a:p>
            <a:pPr marL="514350" indent="-514350">
              <a:buFont typeface="+mj-lt"/>
              <a:buAutoNum type="arabicPeriod"/>
            </a:pPr>
            <a:r>
              <a:rPr lang="en-GB" sz="1800"/>
              <a:t>Before asking questions about a non-food group: read the list of examples of items that belong to that group (e.g. “hygiene products” includes soap, toothpaste, toilet paper etc); also tell the respondent what they should exclude </a:t>
            </a:r>
            <a:r>
              <a:rPr lang="en-GB" sz="1800">
                <a:sym typeface="Wingdings" panose="05000000000000000000" pitchFamily="2" charset="2"/>
              </a:rPr>
              <a:t> important to refresh the memory of respondent!</a:t>
            </a:r>
          </a:p>
          <a:p>
            <a:pPr marL="514350" indent="-514350">
              <a:buFont typeface="+mj-lt"/>
              <a:buAutoNum type="arabicPeriod"/>
            </a:pPr>
            <a:r>
              <a:rPr lang="en-GB" sz="1800">
                <a:sym typeface="Wingdings" panose="05000000000000000000" pitchFamily="2" charset="2"/>
              </a:rPr>
              <a:t>For each category group, you will ask two yes/no questions. ‘Yes’ answers lead to follow-up questions</a:t>
            </a:r>
          </a:p>
          <a:p>
            <a:endParaRPr lang="en-GB" sz="1800">
              <a:sym typeface="Wingdings" panose="05000000000000000000" pitchFamily="2" charset="2"/>
            </a:endParaRPr>
          </a:p>
          <a:p>
            <a:endParaRPr lang="en-GB" sz="1800"/>
          </a:p>
          <a:p>
            <a:endParaRPr lang="es-419" sz="1800"/>
          </a:p>
        </p:txBody>
      </p:sp>
    </p:spTree>
    <p:extLst>
      <p:ext uri="{BB962C8B-B14F-4D97-AF65-F5344CB8AC3E}">
        <p14:creationId xmlns:p14="http://schemas.microsoft.com/office/powerpoint/2010/main" val="45250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a:xfrm>
            <a:off x="846312" y="550885"/>
            <a:ext cx="10542124" cy="1152000"/>
          </a:xfrm>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Non-food: cash and credit</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nvGraphicFramePr>
        <p:xfrm>
          <a:off x="1081268" y="1485829"/>
          <a:ext cx="9373938" cy="3520198"/>
        </p:xfrm>
        <a:graphic>
          <a:graphicData uri="http://schemas.openxmlformats.org/drawingml/2006/table">
            <a:tbl>
              <a:tblPr firstRow="1" bandRow="1">
                <a:tableStyleId>{5C22544A-7EE6-4342-B048-85BDC9FD1C3A}</a:tableStyleId>
              </a:tblPr>
              <a:tblGrid>
                <a:gridCol w="2183826">
                  <a:extLst>
                    <a:ext uri="{9D8B030D-6E8A-4147-A177-3AD203B41FA5}">
                      <a16:colId xmlns:a16="http://schemas.microsoft.com/office/drawing/2014/main" val="1922137545"/>
                    </a:ext>
                  </a:extLst>
                </a:gridCol>
                <a:gridCol w="7190112">
                  <a:extLst>
                    <a:ext uri="{9D8B030D-6E8A-4147-A177-3AD203B41FA5}">
                      <a16:colId xmlns:a16="http://schemas.microsoft.com/office/drawing/2014/main" val="1669966504"/>
                    </a:ext>
                  </a:extLst>
                </a:gridCol>
              </a:tblGrid>
              <a:tr h="470293">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990006">
                <a:tc>
                  <a:txBody>
                    <a:bodyPr/>
                    <a:lstStyle/>
                    <a:p>
                      <a:r>
                        <a:rPr lang="en-GB" sz="1400">
                          <a:effectLst/>
                          <a:latin typeface="Open Sans" panose="020B0606030504020204" pitchFamily="34" charset="0"/>
                          <a:ea typeface="Open Sans" panose="020B0606030504020204" pitchFamily="34" charset="0"/>
                          <a:cs typeface="Open Sans" panose="020B0606030504020204" pitchFamily="34" charset="0"/>
                        </a:rPr>
                        <a:t>In the </a:t>
                      </a:r>
                      <a:r>
                        <a:rPr lang="en-GB" sz="1400" b="1">
                          <a:effectLst/>
                          <a:latin typeface="Open Sans" panose="020B0606030504020204" pitchFamily="34" charset="0"/>
                          <a:ea typeface="Open Sans" panose="020B0606030504020204" pitchFamily="34" charset="0"/>
                          <a:cs typeface="Open Sans" panose="020B0606030504020204" pitchFamily="34" charset="0"/>
                        </a:rPr>
                        <a:t>last 30 days/6 months</a:t>
                      </a:r>
                      <a:r>
                        <a:rPr lang="en-GB" sz="1400">
                          <a:effectLst/>
                          <a:latin typeface="Open Sans" panose="020B0606030504020204" pitchFamily="34" charset="0"/>
                          <a:ea typeface="Open Sans" panose="020B0606030504020204" pitchFamily="34" charset="0"/>
                          <a:cs typeface="Open Sans" panose="020B0606030504020204" pitchFamily="34" charset="0"/>
                        </a:rPr>
                        <a:t>, did your household </a:t>
                      </a:r>
                      <a:r>
                        <a:rPr lang="en-GB" sz="1400" b="1" u="sng">
                          <a:effectLst/>
                          <a:latin typeface="Open Sans" panose="020B0606030504020204" pitchFamily="34" charset="0"/>
                          <a:ea typeface="Open Sans" panose="020B0606030504020204" pitchFamily="34" charset="0"/>
                          <a:cs typeface="Open Sans" panose="020B0606030504020204" pitchFamily="34" charset="0"/>
                        </a:rPr>
                        <a:t>purchase any/pay </a:t>
                      </a:r>
                      <a:r>
                        <a:rPr lang="en-GB" sz="1400" b="1">
                          <a:effectLst/>
                          <a:latin typeface="Open Sans" panose="020B0606030504020204" pitchFamily="34" charset="0"/>
                          <a:ea typeface="Open Sans" panose="020B0606030504020204" pitchFamily="34" charset="0"/>
                          <a:cs typeface="Open Sans" panose="020B0606030504020204" pitchFamily="34" charset="0"/>
                        </a:rPr>
                        <a:t>for</a:t>
                      </a:r>
                      <a:r>
                        <a:rPr lang="en-GB" sz="1400">
                          <a:effectLst/>
                          <a:latin typeface="Open Sans" panose="020B0606030504020204" pitchFamily="34" charset="0"/>
                          <a:ea typeface="Open Sans" panose="020B0606030504020204" pitchFamily="34" charset="0"/>
                          <a:cs typeface="Open Sans" panose="020B0606030504020204" pitchFamily="34" charset="0"/>
                        </a:rPr>
                        <a:t> […]</a:t>
                      </a:r>
                      <a:r>
                        <a:rPr lang="en-GB" sz="1400" b="1">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using </a:t>
                      </a:r>
                      <a:r>
                        <a:rPr lang="en-GB" sz="1400" b="1" u="sng">
                          <a:effectLst/>
                          <a:latin typeface="Open Sans" panose="020B0606030504020204" pitchFamily="34" charset="0"/>
                          <a:ea typeface="Open Sans" panose="020B0606030504020204" pitchFamily="34" charset="0"/>
                          <a:cs typeface="Open Sans" panose="020B0606030504020204" pitchFamily="34" charset="0"/>
                        </a:rPr>
                        <a:t>cash or credit</a:t>
                      </a:r>
                      <a:r>
                        <a:rPr lang="en-GB" sz="1400">
                          <a:effectLst/>
                          <a:latin typeface="Open Sans" panose="020B0606030504020204" pitchFamily="34" charset="0"/>
                          <a:ea typeface="Open Sans" panose="020B0606030504020204" pitchFamily="34" charset="0"/>
                          <a:cs typeface="Open Sans" panose="020B0606030504020204" pitchFamily="34" charset="0"/>
                        </a:rPr>
                        <a:t>?</a:t>
                      </a:r>
                      <a:endParaRPr lang="en-GB" sz="14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if something is </a:t>
                      </a:r>
                      <a:r>
                        <a:rPr lang="en-GB" sz="1400" b="1"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purchased, </a:t>
                      </a:r>
                      <a:r>
                        <a:rPr lang="en-GB" sz="1400" b="1" u="sng" kern="120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independently from whether it is actually consumed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Cash: includes also value vouchers; the source of cash does not matter (e.g. no different treatment of purchases made with cash assistance)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Credit: when the household purchases something now but repays later</a:t>
                      </a:r>
                      <a:endParaRPr lang="es-419"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990006">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Considering both purchases made </a:t>
                      </a:r>
                      <a:r>
                        <a:rPr lang="en-GB" sz="1400" b="1" u="sng">
                          <a:effectLst/>
                          <a:latin typeface="Open Sans" panose="020B0606030504020204" pitchFamily="34" charset="0"/>
                          <a:ea typeface="Open Sans" panose="020B0606030504020204" pitchFamily="34" charset="0"/>
                          <a:cs typeface="Open Sans" panose="020B0606030504020204" pitchFamily="34" charset="0"/>
                        </a:rPr>
                        <a:t>in cash and on credit</a:t>
                      </a:r>
                      <a:r>
                        <a:rPr lang="en-GB" sz="1400">
                          <a:effectLst/>
                          <a:latin typeface="Open Sans" panose="020B0606030504020204" pitchFamily="34" charset="0"/>
                          <a:ea typeface="Open Sans" panose="020B0606030504020204" pitchFamily="34" charset="0"/>
                          <a:cs typeface="Open Sans" panose="020B0606030504020204" pitchFamily="34" charset="0"/>
                        </a:rPr>
                        <a:t>, how much did your household spent on […] in the </a:t>
                      </a:r>
                      <a:r>
                        <a:rPr lang="en-GB" sz="1400" b="1">
                          <a:effectLst/>
                          <a:latin typeface="Open Sans" panose="020B0606030504020204" pitchFamily="34" charset="0"/>
                          <a:ea typeface="Open Sans" panose="020B0606030504020204" pitchFamily="34" charset="0"/>
                          <a:cs typeface="Open Sans" panose="020B0606030504020204" pitchFamily="34" charset="0"/>
                        </a:rPr>
                        <a:t>last 30 days/6 months</a:t>
                      </a:r>
                      <a:r>
                        <a:rPr lang="en-GB" sz="1400">
                          <a:effectLst/>
                          <a:latin typeface="Open Sans" panose="020B0606030504020204" pitchFamily="34" charset="0"/>
                          <a:ea typeface="Open Sans" panose="020B0606030504020204" pitchFamily="34" charset="0"/>
                          <a:cs typeface="Open Sans" panose="020B0606030504020204" pitchFamily="34" charset="0"/>
                        </a:rPr>
                        <a:t>? </a:t>
                      </a:r>
                      <a:endParaRPr lang="es-419" sz="2000">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what was actually spent for the purchase, independently from the quantity consumed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For purchases made in credit, report the money that the household will need to pay back in the future </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do not report zero!</a:t>
                      </a:r>
                      <a:endPar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227499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Guidance Note for FES</a:t>
            </a:r>
          </a:p>
        </p:txBody>
      </p:sp>
      <p:sp>
        <p:nvSpPr>
          <p:cNvPr id="3" name="Rectangle 2">
            <a:extLst>
              <a:ext uri="{FF2B5EF4-FFF2-40B4-BE49-F238E27FC236}">
                <a16:creationId xmlns:a16="http://schemas.microsoft.com/office/drawing/2014/main" id="{235DEB8A-F8AE-EAE6-B8BE-A7A791F4CA78}"/>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945F5E-A943-F556-D5AF-EECA8444D62F}"/>
              </a:ext>
            </a:extLst>
          </p:cNvPr>
          <p:cNvSpPr txBox="1"/>
          <p:nvPr/>
        </p:nvSpPr>
        <p:spPr>
          <a:xfrm>
            <a:off x="5528947" y="1407447"/>
            <a:ext cx="5168432" cy="2215991"/>
          </a:xfrm>
          <a:prstGeom prst="rect">
            <a:avLst/>
          </a:prstGeom>
          <a:noFill/>
        </p:spPr>
        <p:txBody>
          <a:bodyPr wrap="square" lIns="91440" tIns="45720" rIns="91440" bIns="45720" rtlCol="0" anchor="t">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a:ea typeface="Open Sans"/>
                <a:cs typeface="Open Sans"/>
              </a:rPr>
              <a:t>Please refer to the</a:t>
            </a:r>
            <a:r>
              <a:rPr lang="en-US" sz="2000" b="1" dirty="0">
                <a:latin typeface="Open Sans"/>
                <a:ea typeface="Open Sans"/>
                <a:cs typeface="Open Sans"/>
              </a:rPr>
              <a:t> </a:t>
            </a:r>
            <a:r>
              <a:rPr lang="en-US" sz="2000" b="1" dirty="0">
                <a:latin typeface="Open Sans"/>
                <a:ea typeface="Open Sans"/>
                <a:cs typeface="Open Sans"/>
                <a:hlinkClick r:id="rId3">
                  <a:extLst>
                    <a:ext uri="{A12FA001-AC4F-418D-AE19-62706E023703}">
                      <ahyp:hlinkClr xmlns:ahyp="http://schemas.microsoft.com/office/drawing/2018/hyperlinkcolor" val="tx"/>
                    </a:ext>
                  </a:extLst>
                </a:hlinkClick>
              </a:rPr>
              <a:t>guidance note </a:t>
            </a:r>
            <a:r>
              <a:rPr lang="en-US" sz="2000" dirty="0">
                <a:latin typeface="Open Sans"/>
                <a:ea typeface="Open Sans"/>
                <a:cs typeface="Open Sans"/>
              </a:rPr>
              <a:t>in the </a:t>
            </a:r>
            <a:r>
              <a:rPr lang="en-US" sz="2000" b="1" dirty="0">
                <a:latin typeface="Open Sans"/>
                <a:ea typeface="Open Sans"/>
                <a:cs typeface="Open Sans"/>
                <a:hlinkClick r:id="rId4">
                  <a:extLst>
                    <a:ext uri="{A12FA001-AC4F-418D-AE19-62706E023703}">
                      <ahyp:hlinkClr xmlns:ahyp="http://schemas.microsoft.com/office/drawing/2018/hyperlinkcolor" val="tx"/>
                    </a:ext>
                  </a:extLst>
                </a:hlinkClick>
              </a:rPr>
              <a:t>VAM Resource Center </a:t>
            </a:r>
            <a:r>
              <a:rPr lang="en-US" sz="2000" dirty="0">
                <a:latin typeface="Open Sans"/>
                <a:ea typeface="Open Sans"/>
                <a:cs typeface="Open Sans"/>
              </a:rPr>
              <a:t>to explore the Food Expenditure Share, as well as its explanation and relevance.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Content Placeholder 3">
            <a:extLst>
              <a:ext uri="{FF2B5EF4-FFF2-40B4-BE49-F238E27FC236}">
                <a16:creationId xmlns:a16="http://schemas.microsoft.com/office/drawing/2014/main" id="{4A358B6E-0C89-3272-79D3-E856251434E0}"/>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94E40D49-F8CF-07B4-5990-58B22CADC271}"/>
              </a:ext>
            </a:extLst>
          </p:cNvPr>
          <p:cNvPicPr>
            <a:picLocks noChangeAspect="1"/>
          </p:cNvPicPr>
          <p:nvPr/>
        </p:nvPicPr>
        <p:blipFill>
          <a:blip r:embed="rId5"/>
          <a:stretch>
            <a:fillRect/>
          </a:stretch>
        </p:blipFill>
        <p:spPr>
          <a:xfrm>
            <a:off x="846312" y="1919941"/>
            <a:ext cx="3381375" cy="3867150"/>
          </a:xfrm>
          <a:prstGeom prst="rect">
            <a:avLst/>
          </a:prstGeom>
        </p:spPr>
      </p:pic>
    </p:spTree>
    <p:extLst>
      <p:ext uri="{BB962C8B-B14F-4D97-AF65-F5344CB8AC3E}">
        <p14:creationId xmlns:p14="http://schemas.microsoft.com/office/powerpoint/2010/main" val="337096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DBE66-BD04-4DF7-A330-7DA4F777BFC9}"/>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Non-food: in-kind assistance and gifts</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4228EE08-DF41-49BC-89A3-063FC91A447F}"/>
              </a:ext>
            </a:extLst>
          </p:cNvPr>
          <p:cNvSpPr>
            <a:spLocks noGrp="1"/>
          </p:cNvSpPr>
          <p:nvPr>
            <p:ph idx="1"/>
          </p:nvPr>
        </p:nvSpPr>
        <p:spPr/>
        <p:txBody>
          <a:bodyPr/>
          <a:lstStyle/>
          <a:p>
            <a:endParaRPr lang="en-GB">
              <a:sym typeface="Wingdings" panose="05000000000000000000" pitchFamily="2" charset="2"/>
            </a:endParaRPr>
          </a:p>
          <a:p>
            <a:endParaRPr lang="en-GB"/>
          </a:p>
          <a:p>
            <a:endParaRPr lang="es-419"/>
          </a:p>
        </p:txBody>
      </p:sp>
      <p:graphicFrame>
        <p:nvGraphicFramePr>
          <p:cNvPr id="8" name="Table 8">
            <a:extLst>
              <a:ext uri="{FF2B5EF4-FFF2-40B4-BE49-F238E27FC236}">
                <a16:creationId xmlns:a16="http://schemas.microsoft.com/office/drawing/2014/main" id="{049A55DE-E5FC-4DDE-B5BB-1BC53C19AB6A}"/>
              </a:ext>
            </a:extLst>
          </p:cNvPr>
          <p:cNvGraphicFramePr>
            <a:graphicFrameLocks noGrp="1"/>
          </p:cNvGraphicFramePr>
          <p:nvPr/>
        </p:nvGraphicFramePr>
        <p:xfrm>
          <a:off x="1049184" y="1690688"/>
          <a:ext cx="9373938" cy="3426853"/>
        </p:xfrm>
        <a:graphic>
          <a:graphicData uri="http://schemas.openxmlformats.org/drawingml/2006/table">
            <a:tbl>
              <a:tblPr firstRow="1" bandRow="1">
                <a:tableStyleId>{5C22544A-7EE6-4342-B048-85BDC9FD1C3A}</a:tableStyleId>
              </a:tblPr>
              <a:tblGrid>
                <a:gridCol w="2183826">
                  <a:extLst>
                    <a:ext uri="{9D8B030D-6E8A-4147-A177-3AD203B41FA5}">
                      <a16:colId xmlns:a16="http://schemas.microsoft.com/office/drawing/2014/main" val="1922137545"/>
                    </a:ext>
                  </a:extLst>
                </a:gridCol>
                <a:gridCol w="7190112">
                  <a:extLst>
                    <a:ext uri="{9D8B030D-6E8A-4147-A177-3AD203B41FA5}">
                      <a16:colId xmlns:a16="http://schemas.microsoft.com/office/drawing/2014/main" val="1669966504"/>
                    </a:ext>
                  </a:extLst>
                </a:gridCol>
              </a:tblGrid>
              <a:tr h="470293">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Question</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Clarifications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63674307"/>
                  </a:ext>
                </a:extLst>
              </a:tr>
              <a:tr h="990006">
                <a:tc>
                  <a:txBody>
                    <a:bodyPr/>
                    <a:lstStyle/>
                    <a:p>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In the </a:t>
                      </a:r>
                      <a:r>
                        <a:rPr lang="en-GB" sz="14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last 30 days/6 months</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did your household use any/benefit from […]</a:t>
                      </a:r>
                      <a:r>
                        <a:rPr lang="en-GB" sz="14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that came</a:t>
                      </a:r>
                      <a:r>
                        <a:rPr lang="en-GB" sz="14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b="1"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from in-kind gifts or in-kind assistance</a:t>
                      </a:r>
                      <a:r>
                        <a:rPr lang="en-GB" sz="1400"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endParaRPr lang="es-419"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we want to know if household </a:t>
                      </a:r>
                      <a:r>
                        <a:rPr lang="en-GB" sz="1400" b="1"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consumed</a:t>
                      </a:r>
                      <a:r>
                        <a:rPr lang="en-GB" sz="1400" b="1"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something from in-kind assistance of in-kind gifts, </a:t>
                      </a:r>
                      <a:r>
                        <a:rPr lang="en-GB" sz="1400" b="1" u="sng" kern="120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not if the household received it</a:t>
                      </a:r>
                      <a:r>
                        <a:rPr lang="en-GB" sz="1400" b="1" kern="120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In-kind assistance and gifts include NGOs, UN agencies, government; religious authorities; gifts from family and friends;  borrowing from family and friends; begging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Remember that we only care about </a:t>
                      </a:r>
                      <a:r>
                        <a:rPr lang="en-GB" sz="1400" i="0"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in-kind assistance and gifts</a:t>
                      </a:r>
                      <a:r>
                        <a:rPr lang="en-GB" sz="1400" i="0" u="none"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 not if the household consumed something thanks to cash received as assistance/gifts</a:t>
                      </a:r>
                      <a:endParaRPr lang="en-GB" sz="1400" i="0" u="sng"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655302256"/>
                  </a:ext>
                </a:extLst>
              </a:tr>
              <a:tr h="990006">
                <a:tc>
                  <a:txBody>
                    <a:bodyPr/>
                    <a:lstStyle/>
                    <a:p>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What would be </a:t>
                      </a:r>
                      <a:r>
                        <a:rPr lang="en-GB" sz="1400" b="1"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value</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of […]</a:t>
                      </a:r>
                      <a:r>
                        <a:rPr lang="en-GB" sz="14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that came</a:t>
                      </a:r>
                      <a:r>
                        <a:rPr lang="en-GB" sz="1400" b="1">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b="1"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from in-kind gifts or in-kind assistance</a:t>
                      </a:r>
                      <a:r>
                        <a:rPr lang="en-GB" sz="1400" u="sng">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if you were to pay for it?</a:t>
                      </a:r>
                      <a:endParaRPr lang="es-419" sz="2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Here respondent needs to provide an estimate of what it would cost to purchase what they consumed if they needed to buy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If a specific item does not exist in the local market, estimate based on value of comparable items</a:t>
                      </a:r>
                    </a:p>
                    <a:p>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646143298"/>
                  </a:ext>
                </a:extLst>
              </a:tr>
            </a:tbl>
          </a:graphicData>
        </a:graphic>
      </p:graphicFrame>
    </p:spTree>
    <p:extLst>
      <p:ext uri="{BB962C8B-B14F-4D97-AF65-F5344CB8AC3E}">
        <p14:creationId xmlns:p14="http://schemas.microsoft.com/office/powerpoint/2010/main" val="3178603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Non-Food submodule (30 days): groups</a:t>
            </a:r>
            <a:endParaRPr lang="es-419" sz="3600" b="0" kern="1400" spc="230" dirty="0">
              <a:solidFill>
                <a:schemeClr val="tx1"/>
              </a:solidFill>
              <a:latin typeface="Open Sans ExtraBold" panose="020B0906030804020204" pitchFamily="34"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nvPr>
        </p:nvGraphicFramePr>
        <p:xfrm>
          <a:off x="830089" y="1513389"/>
          <a:ext cx="10515600" cy="4150640"/>
        </p:xfrm>
        <a:graphic>
          <a:graphicData uri="http://schemas.openxmlformats.org/drawingml/2006/table">
            <a:tbl>
              <a:tblPr firstRow="1" bandRow="1">
                <a:tableStyleId>{5C22544A-7EE6-4342-B048-85BDC9FD1C3A}</a:tableStyleId>
              </a:tblPr>
              <a:tblGrid>
                <a:gridCol w="2190135">
                  <a:extLst>
                    <a:ext uri="{9D8B030D-6E8A-4147-A177-3AD203B41FA5}">
                      <a16:colId xmlns:a16="http://schemas.microsoft.com/office/drawing/2014/main" val="763633207"/>
                    </a:ext>
                  </a:extLst>
                </a:gridCol>
                <a:gridCol w="8325465">
                  <a:extLst>
                    <a:ext uri="{9D8B030D-6E8A-4147-A177-3AD203B41FA5}">
                      <a16:colId xmlns:a16="http://schemas.microsoft.com/office/drawing/2014/main" val="2505313927"/>
                    </a:ext>
                  </a:extLst>
                </a:gridCol>
              </a:tblGrid>
              <a:tr h="417011">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Group</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477006">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Hygiene items and services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Soap, toothbrush, toothpaste, toilet paper, menstrual hygiene products, diapers, razors, detergents, insecticides, cosmetics; hairdressers/barber, beauty salon</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29458944"/>
                  </a:ext>
                </a:extLst>
              </a:tr>
              <a:tr h="984076">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Transport-related goods and services</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Public transportation (bus, rail, boat etc.), taxi, rental of vehicles, maintenance of vehicles used for transportation (including lubricant, tires, spare parts, repairs fees etc.)</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 NOT INCLUDE PURCHASE OF VEHICLES</a:t>
                      </a:r>
                      <a:r>
                        <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EXCLUDE FUEL</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1059860">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Fuel</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Gasoline, diesel and any other fuel used for vehicles</a:t>
                      </a:r>
                    </a:p>
                    <a:p>
                      <a:pPr>
                        <a:lnSpc>
                          <a:spcPct val="107000"/>
                        </a:lnSpc>
                        <a:spcAft>
                          <a:spcPts val="800"/>
                        </a:spcAft>
                      </a:pPr>
                      <a:r>
                        <a:rPr lang="en-GB" sz="14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 NOT REPORT ON FUEL USED FOR VEHICLES USED EXCLUSIVELY FOR PRODUCTIVE/BUSINESS PURPOSES; DO NOT REPORT ON FUEL USED FOR PURPOSES OTHER THAN TRANSPORTATION</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97924422"/>
                  </a:ext>
                </a:extLst>
              </a:tr>
              <a:tr h="640696">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Water supply for domestic use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Water for domestic supply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EXCLUDE BOTTLED DRINKING WATER</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64965273"/>
                  </a:ext>
                </a:extLst>
              </a:tr>
              <a:tr h="571991">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Electricity</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Electricity</a:t>
                      </a:r>
                    </a:p>
                    <a:p>
                      <a:pPr>
                        <a:lnSpc>
                          <a:spcPct val="107000"/>
                        </a:lnSpc>
                        <a:spcAft>
                          <a:spcPts val="800"/>
                        </a:spcAft>
                      </a:pPr>
                      <a:r>
                        <a:rPr lang="en-GB" sz="1400" kern="1200">
                          <a:solidFill>
                            <a:schemeClr val="dk1"/>
                          </a:solidFill>
                          <a:effectLst/>
                          <a:latin typeface="Open Sans" panose="020B0606030504020204" pitchFamily="34" charset="0"/>
                          <a:ea typeface="Open Sans" panose="020B0606030504020204" pitchFamily="34" charset="0"/>
                          <a:cs typeface="Open Sans" panose="020B0606030504020204" pitchFamily="34" charset="0"/>
                        </a:rPr>
                        <a:t>DO NOT REPORT ELECTRICTY USED FOR BUSINESS/PRODUCTIVE PURPOSES ONLY</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39653069"/>
                  </a:ext>
                </a:extLst>
              </a:tr>
            </a:tbl>
          </a:graphicData>
        </a:graphic>
      </p:graphicFrame>
    </p:spTree>
    <p:extLst>
      <p:ext uri="{BB962C8B-B14F-4D97-AF65-F5344CB8AC3E}">
        <p14:creationId xmlns:p14="http://schemas.microsoft.com/office/powerpoint/2010/main" val="1267939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Non-Food submodule (30 days): groups</a:t>
            </a:r>
            <a:endParaRPr lang="es-419" sz="3600" b="0" kern="1400" spc="230" dirty="0">
              <a:solidFill>
                <a:schemeClr val="tx1"/>
              </a:solidFill>
              <a:latin typeface="Open Sans ExtraBold" panose="020B0906030804020204" pitchFamily="34" charset="0"/>
            </a:endParaRPr>
          </a:p>
        </p:txBody>
      </p:sp>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nvGraphicFramePr>
        <p:xfrm>
          <a:off x="1138989" y="1523454"/>
          <a:ext cx="9865895" cy="3741421"/>
        </p:xfrm>
        <a:graphic>
          <a:graphicData uri="http://schemas.openxmlformats.org/drawingml/2006/table">
            <a:tbl>
              <a:tblPr firstRow="1" bandRow="1">
                <a:tableStyleId>{5C22544A-7EE6-4342-B048-85BDC9FD1C3A}</a:tableStyleId>
              </a:tblPr>
              <a:tblGrid>
                <a:gridCol w="3248811">
                  <a:extLst>
                    <a:ext uri="{9D8B030D-6E8A-4147-A177-3AD203B41FA5}">
                      <a16:colId xmlns:a16="http://schemas.microsoft.com/office/drawing/2014/main" val="2456680879"/>
                    </a:ext>
                  </a:extLst>
                </a:gridCol>
                <a:gridCol w="6617084">
                  <a:extLst>
                    <a:ext uri="{9D8B030D-6E8A-4147-A177-3AD203B41FA5}">
                      <a16:colId xmlns:a16="http://schemas.microsoft.com/office/drawing/2014/main" val="2071999887"/>
                    </a:ext>
                  </a:extLst>
                </a:gridCol>
              </a:tblGrid>
              <a:tr h="370840">
                <a:tc>
                  <a:txBody>
                    <a:bodyPr/>
                    <a:lstStyle/>
                    <a:p>
                      <a:r>
                        <a:rPr lang="en-GB" sz="1400" b="1">
                          <a:latin typeface="Open Sans" panose="020B0606030504020204" pitchFamily="34" charset="0"/>
                          <a:ea typeface="Open Sans" panose="020B0606030504020204" pitchFamily="34" charset="0"/>
                          <a:cs typeface="Open Sans" panose="020B0606030504020204" pitchFamily="34" charset="0"/>
                        </a:rPr>
                        <a:t>Food group</a:t>
                      </a:r>
                      <a:endParaRPr lang="es-419" sz="1400" b="1">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Other sources of energy for cooking, heating, lighting etc.</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Gas, kerosene, other liquid fuels; wood, charcoal, candles, other solid fuels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DO NOT INCLUDE ELECTRICITY</a:t>
                      </a:r>
                      <a:r>
                        <a:rPr lang="es-419" sz="1400">
                          <a:effectLst/>
                          <a:latin typeface="Open Sans" panose="020B0606030504020204" pitchFamily="34" charset="0"/>
                          <a:ea typeface="Open Sans" panose="020B0606030504020204" pitchFamily="34" charset="0"/>
                          <a:cs typeface="Open Sans" panose="020B0606030504020204" pitchFamily="34" charset="0"/>
                        </a:rPr>
                        <a:t>; </a:t>
                      </a:r>
                      <a:r>
                        <a:rPr lang="en-GB" sz="1400">
                          <a:effectLst/>
                          <a:latin typeface="Open Sans" panose="020B0606030504020204" pitchFamily="34" charset="0"/>
                          <a:ea typeface="Open Sans" panose="020B0606030504020204" pitchFamily="34" charset="0"/>
                          <a:cs typeface="Open Sans" panose="020B0606030504020204" pitchFamily="34" charset="0"/>
                        </a:rPr>
                        <a:t>DO NOT INCLUDE FUEL FOR TRANSPORTATION</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Services related to dwelling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Waste collection, sewage collection, maintenance charge in collective buildings, security services, wages paid to help like maids and gardeners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2966440"/>
                  </a:ext>
                </a:extLst>
              </a:tr>
              <a:tr h="370840">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Communication-related goods and services</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Mobile top-up, internet, landline charges, postal services.</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 NOT INCLUDE PURCHASE OF DEVICES LIKE PHONES, RADIOS, COMPUTERS, TVs…</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Goods and services related recreation, sport and culture</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Entertainment, sports, lottery, gambling, newspapers, magazines, books, toys, hobbies, hotels</a:t>
                      </a:r>
                    </a:p>
                    <a:p>
                      <a:pPr>
                        <a:lnSpc>
                          <a:spcPct val="107000"/>
                        </a:lnSpc>
                        <a:spcAft>
                          <a:spcPts val="800"/>
                        </a:spcAft>
                      </a:pPr>
                      <a:r>
                        <a:rPr lang="en-GB" sz="140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DO NOT INCLUDE EXPENDITURES FOR LARGE/SPECIAL CEREMONIES LIKE WEDDINGS AND FUNERALS</a:t>
                      </a:r>
                      <a:endParaRPr lang="es-419" sz="140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Alcohol, Tobacco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323862488"/>
                  </a:ext>
                </a:extLst>
              </a:tr>
            </a:tbl>
          </a:graphicData>
        </a:graphic>
      </p:graphicFrame>
    </p:spTree>
    <p:extLst>
      <p:ext uri="{BB962C8B-B14F-4D97-AF65-F5344CB8AC3E}">
        <p14:creationId xmlns:p14="http://schemas.microsoft.com/office/powerpoint/2010/main" val="1767850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a:xfrm>
            <a:off x="602849" y="461670"/>
            <a:ext cx="10542124" cy="1152000"/>
          </a:xfrm>
        </p:spPr>
        <p:txBody>
          <a:bodyPr/>
          <a:lstStyle/>
          <a:p>
            <a:r>
              <a:rPr lang="en-GB" sz="3600" b="0" kern="1400" spc="230" dirty="0">
                <a:solidFill>
                  <a:schemeClr val="tx1"/>
                </a:solidFill>
                <a:latin typeface="Open Sans ExtraBold" panose="020B0906030804020204" pitchFamily="34" charset="0"/>
              </a:rPr>
              <a:t>Non-Food</a:t>
            </a:r>
            <a:r>
              <a:rPr lang="en-GB" dirty="0"/>
              <a:t> </a:t>
            </a:r>
            <a:r>
              <a:rPr lang="en-GB" sz="3600" b="0" kern="1400" spc="230" dirty="0">
                <a:solidFill>
                  <a:schemeClr val="tx1"/>
                </a:solidFill>
                <a:latin typeface="Open Sans ExtraBold" panose="020B0906030804020204" pitchFamily="34" charset="0"/>
              </a:rPr>
              <a:t>submodule (6 months): groups</a:t>
            </a:r>
            <a:endParaRPr lang="es-419" sz="3600" b="0" kern="1400" spc="230" dirty="0">
              <a:solidFill>
                <a:schemeClr val="tx1"/>
              </a:solidFill>
              <a:latin typeface="Open Sans ExtraBold" panose="020B0906030804020204" pitchFamily="34" charset="0"/>
            </a:endParaRPr>
          </a:p>
        </p:txBody>
      </p:sp>
      <p:graphicFrame>
        <p:nvGraphicFramePr>
          <p:cNvPr id="12" name="Table 12">
            <a:extLst>
              <a:ext uri="{FF2B5EF4-FFF2-40B4-BE49-F238E27FC236}">
                <a16:creationId xmlns:a16="http://schemas.microsoft.com/office/drawing/2014/main" id="{A82371B2-C643-4CE2-8140-A730710AD368}"/>
              </a:ext>
            </a:extLst>
          </p:cNvPr>
          <p:cNvGraphicFramePr>
            <a:graphicFrameLocks noGrp="1"/>
          </p:cNvGraphicFramePr>
          <p:nvPr>
            <p:ph idx="1"/>
          </p:nvPr>
        </p:nvGraphicFramePr>
        <p:xfrm>
          <a:off x="602849" y="1523456"/>
          <a:ext cx="5493151" cy="3776133"/>
        </p:xfrm>
        <a:graphic>
          <a:graphicData uri="http://schemas.openxmlformats.org/drawingml/2006/table">
            <a:tbl>
              <a:tblPr firstRow="1" bandRow="1">
                <a:tableStyleId>{5C22544A-7EE6-4342-B048-85BDC9FD1C3A}</a:tableStyleId>
              </a:tblPr>
              <a:tblGrid>
                <a:gridCol w="1294777">
                  <a:extLst>
                    <a:ext uri="{9D8B030D-6E8A-4147-A177-3AD203B41FA5}">
                      <a16:colId xmlns:a16="http://schemas.microsoft.com/office/drawing/2014/main" val="763633207"/>
                    </a:ext>
                  </a:extLst>
                </a:gridCol>
                <a:gridCol w="4198374">
                  <a:extLst>
                    <a:ext uri="{9D8B030D-6E8A-4147-A177-3AD203B41FA5}">
                      <a16:colId xmlns:a16="http://schemas.microsoft.com/office/drawing/2014/main" val="2505313927"/>
                    </a:ext>
                  </a:extLst>
                </a:gridCol>
              </a:tblGrid>
              <a:tr h="315884">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Group</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01874929"/>
                  </a:ext>
                </a:extLst>
              </a:tr>
              <a:tr h="480706">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Health services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Outpatient and hospital services, doctor fees, traditional healing</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929458944"/>
                  </a:ext>
                </a:extLst>
              </a:tr>
              <a:tr h="993181">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Medicines &amp; Health products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Medicines, other medical products and equipment like glasses, syringes, crutches etc.</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789150821"/>
                  </a:ext>
                </a:extLst>
              </a:tr>
              <a:tr h="993181">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Clothing and footwear</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Clothing and shoes, including purchase, repair, tailor and laundry services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DO NOT INCLUDE SCHOOL UNIFORMS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560268891"/>
                  </a:ext>
                </a:extLst>
              </a:tr>
              <a:tr h="993181">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Education services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Tuitions fees, Exam fees, Other fees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3161818883"/>
                  </a:ext>
                </a:extLst>
              </a:tr>
            </a:tbl>
          </a:graphicData>
        </a:graphic>
      </p:graphicFrame>
      <p:graphicFrame>
        <p:nvGraphicFramePr>
          <p:cNvPr id="13" name="Table 12">
            <a:extLst>
              <a:ext uri="{FF2B5EF4-FFF2-40B4-BE49-F238E27FC236}">
                <a16:creationId xmlns:a16="http://schemas.microsoft.com/office/drawing/2014/main" id="{9A2955A7-1CB6-420F-99A0-E55E05A39E20}"/>
              </a:ext>
            </a:extLst>
          </p:cNvPr>
          <p:cNvGraphicFramePr>
            <a:graphicFrameLocks noGrp="1"/>
          </p:cNvGraphicFramePr>
          <p:nvPr/>
        </p:nvGraphicFramePr>
        <p:xfrm>
          <a:off x="6197601" y="1523454"/>
          <a:ext cx="5913120" cy="4410393"/>
        </p:xfrm>
        <a:graphic>
          <a:graphicData uri="http://schemas.openxmlformats.org/drawingml/2006/table">
            <a:tbl>
              <a:tblPr firstRow="1" bandRow="1">
                <a:tableStyleId>{5C22544A-7EE6-4342-B048-85BDC9FD1C3A}</a:tableStyleId>
              </a:tblPr>
              <a:tblGrid>
                <a:gridCol w="1715273">
                  <a:extLst>
                    <a:ext uri="{9D8B030D-6E8A-4147-A177-3AD203B41FA5}">
                      <a16:colId xmlns:a16="http://schemas.microsoft.com/office/drawing/2014/main" val="2456680879"/>
                    </a:ext>
                  </a:extLst>
                </a:gridCol>
                <a:gridCol w="4197847">
                  <a:extLst>
                    <a:ext uri="{9D8B030D-6E8A-4147-A177-3AD203B41FA5}">
                      <a16:colId xmlns:a16="http://schemas.microsoft.com/office/drawing/2014/main" val="2071999887"/>
                    </a:ext>
                  </a:extLst>
                </a:gridCol>
              </a:tblGrid>
              <a:tr h="370840">
                <a:tc>
                  <a:txBody>
                    <a:bodyPr/>
                    <a:lstStyle/>
                    <a:p>
                      <a:r>
                        <a:rPr lang="en-GB" sz="1400" b="1">
                          <a:latin typeface="Open Sans" panose="020B0606030504020204" pitchFamily="34" charset="0"/>
                          <a:ea typeface="Open Sans" panose="020B0606030504020204" pitchFamily="34" charset="0"/>
                          <a:cs typeface="Open Sans" panose="020B0606030504020204" pitchFamily="34" charset="0"/>
                        </a:rPr>
                        <a:t>Food group</a:t>
                      </a:r>
                      <a:endParaRPr lang="es-419" sz="1400" b="1">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Examples of items</a:t>
                      </a:r>
                      <a:endParaRPr lang="es-419"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877705467"/>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Education goods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Other education costs including uniforms, books, canteen, transport and other education material</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532680819"/>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Rent</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Rent paid for housing</a:t>
                      </a:r>
                    </a:p>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DO NOT INCLUDE RENT PAID FOR A FIELD (agriculture = business)</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922966440"/>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Household non-durable furniture and utensils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effectLst/>
                          <a:highlight>
                            <a:srgbClr val="00FF00"/>
                          </a:highlight>
                          <a:latin typeface="Open Sans" panose="020B0606030504020204" pitchFamily="34" charset="0"/>
                          <a:ea typeface="Open Sans" panose="020B0606030504020204" pitchFamily="34" charset="0"/>
                          <a:cs typeface="Open Sans" panose="020B0606030504020204" pitchFamily="34" charset="0"/>
                        </a:rPr>
                        <a:t>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Textiles (like bed sheets, blankets, pillows, curtains, carpets) and utensils (like bowls, plates, silverware, cookpots, brooms, brushes, umbrellas, torches, lamps, lightbulbs, etc.)  </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DO NOT INCLUDE DURABLE FURNITURE, EQUIPMENT AND APPLIANCES LIKE BEDS, TABLES, CHAIRS, FRIDGE, TV, PHONES, FANS, STOVES, GAS COOKER…</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2086210925"/>
                  </a:ext>
                </a:extLst>
              </a:tr>
              <a:tr h="370840">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Household routine maintenance</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tc>
                  <a:txBody>
                    <a:bodyPr/>
                    <a:lstStyle/>
                    <a:p>
                      <a:pPr>
                        <a:lnSpc>
                          <a:spcPct val="107000"/>
                        </a:lnSpc>
                        <a:spcAft>
                          <a:spcPts val="800"/>
                        </a:spcAft>
                      </a:pPr>
                      <a:r>
                        <a:rPr lang="en-GB" sz="1400">
                          <a:effectLst/>
                          <a:latin typeface="Open Sans" panose="020B0606030504020204" pitchFamily="34" charset="0"/>
                          <a:ea typeface="Open Sans" panose="020B0606030504020204" pitchFamily="34" charset="0"/>
                          <a:cs typeface="Open Sans" panose="020B0606030504020204" pitchFamily="34" charset="0"/>
                        </a:rPr>
                        <a:t>Goods and services for household routine maintenance (like repairs to dwelling, repairs to appliances and furniture etc.).</a:t>
                      </a:r>
                      <a:endParaRPr lang="es-419"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4005616343"/>
                  </a:ext>
                </a:extLst>
              </a:tr>
            </a:tbl>
          </a:graphicData>
        </a:graphic>
      </p:graphicFrame>
    </p:spTree>
    <p:extLst>
      <p:ext uri="{BB962C8B-B14F-4D97-AF65-F5344CB8AC3E}">
        <p14:creationId xmlns:p14="http://schemas.microsoft.com/office/powerpoint/2010/main" val="2638264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ExtraBold" panose="020B0906030804020204" pitchFamily="34" charset="0"/>
            </a:endParaRPr>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en-GB" b="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Considerations for administering the module</a:t>
            </a:r>
          </a:p>
          <a:p>
            <a:pPr>
              <a:lnSpc>
                <a:spcPts val="3920"/>
              </a:lnSpc>
            </a:pPr>
            <a:r>
              <a:rPr lang="en-GB" sz="2000" b="0" dirty="0">
                <a:latin typeface="Open Sans ExtraBold" panose="020B0906030804020204" pitchFamily="34" charset="0"/>
              </a:rPr>
              <a:t>Tips for successful implementation</a:t>
            </a:r>
            <a:endParaRPr lang="es-419" sz="2000" b="0" dirty="0">
              <a:latin typeface="Open Sans ExtraBold" panose="020B0906030804020204" pitchFamily="34" charset="0"/>
            </a:endParaRPr>
          </a:p>
          <a:p>
            <a:pPr>
              <a:lnSpc>
                <a:spcPts val="3920"/>
              </a:lnSpc>
            </a:pP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72667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D817-3366-462F-A336-BFC1884668EB}"/>
              </a:ext>
            </a:extLst>
          </p:cNvPr>
          <p:cNvSpPr>
            <a:spLocks noGrp="1"/>
          </p:cNvSpPr>
          <p:nvPr>
            <p:ph type="title"/>
          </p:nvPr>
        </p:nvSpPr>
        <p:spPr/>
        <p:txBody>
          <a:bodyPr vert="horz" lIns="91440" tIns="45720" rIns="91440" bIns="45720" rtlCol="0" anchor="ctr">
            <a:noAutofit/>
          </a:bodyPr>
          <a:lstStyle/>
          <a:p>
            <a:r>
              <a:rPr lang="en-GB" sz="3600" b="0" kern="1400" spc="230" dirty="0">
                <a:solidFill>
                  <a:schemeClr val="tx1"/>
                </a:solidFill>
                <a:latin typeface="Open Sans ExtraBold" panose="020B0906030804020204" pitchFamily="34" charset="0"/>
              </a:rPr>
              <a:t>Non-Food groups: general considerations</a:t>
            </a:r>
            <a:endParaRPr lang="es-419" sz="3600" b="0" kern="1400" spc="230" dirty="0">
              <a:solidFill>
                <a:schemeClr val="tx1"/>
              </a:solidFill>
              <a:latin typeface="Open Sans ExtraBold" panose="020B0906030804020204" pitchFamily="34" charset="0"/>
            </a:endParaRPr>
          </a:p>
        </p:txBody>
      </p:sp>
      <p:sp>
        <p:nvSpPr>
          <p:cNvPr id="4" name="Content Placeholder 3">
            <a:extLst>
              <a:ext uri="{FF2B5EF4-FFF2-40B4-BE49-F238E27FC236}">
                <a16:creationId xmlns:a16="http://schemas.microsoft.com/office/drawing/2014/main" id="{50CDABED-64CA-409D-947E-9E4ECEDC0F21}"/>
              </a:ext>
            </a:extLst>
          </p:cNvPr>
          <p:cNvSpPr>
            <a:spLocks noGrp="1"/>
          </p:cNvSpPr>
          <p:nvPr>
            <p:ph idx="1"/>
          </p:nvPr>
        </p:nvSpPr>
        <p:spPr/>
        <p:txBody>
          <a:bodyPr>
            <a:normAutofit/>
          </a:bodyPr>
          <a:lstStyle/>
          <a:p>
            <a:r>
              <a:rPr lang="en-GB" sz="1800" dirty="0"/>
              <a:t>Do not forget that we are not asking only about </a:t>
            </a:r>
            <a:r>
              <a:rPr lang="en-GB" sz="1800" b="1" dirty="0"/>
              <a:t>goods, but also </a:t>
            </a:r>
            <a:r>
              <a:rPr lang="en-GB" sz="1800" b="1" u="sng" dirty="0"/>
              <a:t>services</a:t>
            </a:r>
            <a:r>
              <a:rPr lang="en-GB" sz="1800" dirty="0"/>
              <a:t>; if respondents seem to be reporting only goods, probe regarding services.</a:t>
            </a:r>
          </a:p>
          <a:p>
            <a:r>
              <a:rPr lang="es-419" sz="1800" dirty="0" err="1"/>
              <a:t>For</a:t>
            </a:r>
            <a:r>
              <a:rPr lang="es-419" sz="1800" dirty="0"/>
              <a:t> </a:t>
            </a:r>
            <a:r>
              <a:rPr lang="en-GB" sz="1800" dirty="0"/>
              <a:t>non-food groups, it is important to make sure that respondents </a:t>
            </a:r>
            <a:r>
              <a:rPr lang="en-GB" sz="1800" b="1" dirty="0"/>
              <a:t>do not report twice the same expenditure under different groups </a:t>
            </a:r>
            <a:r>
              <a:rPr lang="en-GB" sz="1800" dirty="0"/>
              <a:t>(e.g. “fuel” under “transport-related goods and services” or under “other sources of energy for cooking, heating, lighting etc.”</a:t>
            </a:r>
          </a:p>
          <a:p>
            <a:r>
              <a:rPr lang="en-GB" sz="1800" dirty="0"/>
              <a:t>As indicated in the questionnaire, it is very important that </a:t>
            </a:r>
            <a:r>
              <a:rPr lang="en-GB" sz="1800" b="1" dirty="0"/>
              <a:t>large expenditures are </a:t>
            </a:r>
            <a:r>
              <a:rPr lang="en-GB" sz="1800" b="1" u="sng" dirty="0"/>
              <a:t>not</a:t>
            </a:r>
            <a:r>
              <a:rPr lang="en-GB" sz="1800" b="1" dirty="0"/>
              <a:t> included </a:t>
            </a:r>
            <a:r>
              <a:rPr lang="en-GB" sz="1800" dirty="0"/>
              <a:t>(e.g. purchase of vehicles, phones, large furniture, appliances…)</a:t>
            </a:r>
          </a:p>
          <a:p>
            <a:r>
              <a:rPr lang="en-GB" sz="1800" dirty="0"/>
              <a:t>Make sure respondents are </a:t>
            </a:r>
            <a:r>
              <a:rPr lang="en-GB" sz="1800" b="1" dirty="0"/>
              <a:t>not reporting on expenditures made for business inputs and investments </a:t>
            </a:r>
            <a:r>
              <a:rPr lang="en-GB" sz="1800" dirty="0"/>
              <a:t>(this includes rent paid on agricultural fields, even if used for own production).</a:t>
            </a:r>
          </a:p>
        </p:txBody>
      </p:sp>
      <p:pic>
        <p:nvPicPr>
          <p:cNvPr id="3" name="Graphic 2" descr="Warning with solid fill">
            <a:extLst>
              <a:ext uri="{FF2B5EF4-FFF2-40B4-BE49-F238E27FC236}">
                <a16:creationId xmlns:a16="http://schemas.microsoft.com/office/drawing/2014/main" id="{FAE9F2D1-262A-2231-76D9-2ED2819061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62048" y="4462011"/>
            <a:ext cx="567280" cy="579120"/>
          </a:xfrm>
          <a:prstGeom prst="rect">
            <a:avLst/>
          </a:prstGeom>
        </p:spPr>
      </p:pic>
    </p:spTree>
    <p:extLst>
      <p:ext uri="{BB962C8B-B14F-4D97-AF65-F5344CB8AC3E}">
        <p14:creationId xmlns:p14="http://schemas.microsoft.com/office/powerpoint/2010/main" val="2004035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19C8B-1CA7-44DD-95CE-71D19628CCCF}"/>
              </a:ext>
            </a:extLst>
          </p:cNvPr>
          <p:cNvSpPr>
            <a:spLocks noGrp="1"/>
          </p:cNvSpPr>
          <p:nvPr>
            <p:ph type="title"/>
          </p:nvPr>
        </p:nvSpPr>
        <p:spPr>
          <a:xfrm>
            <a:off x="846311" y="664870"/>
            <a:ext cx="10542124" cy="715356"/>
          </a:xfrm>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Reminder!</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19B72B6D-FE1D-4106-85C0-F6F48EA13ABB}"/>
              </a:ext>
            </a:extLst>
          </p:cNvPr>
          <p:cNvSpPr>
            <a:spLocks noGrp="1"/>
          </p:cNvSpPr>
          <p:nvPr>
            <p:ph idx="1"/>
          </p:nvPr>
        </p:nvSpPr>
        <p:spPr>
          <a:xfrm>
            <a:off x="713178" y="1406765"/>
            <a:ext cx="10920022" cy="3246515"/>
          </a:xfrm>
        </p:spPr>
        <p:txBody>
          <a:bodyPr>
            <a:normAutofit/>
          </a:bodyPr>
          <a:lstStyle/>
          <a:p>
            <a:r>
              <a:rPr lang="en-GB" dirty="0"/>
              <a:t>For both food and non-food items, we start by asking, in the last [XX] days, did your household </a:t>
            </a:r>
            <a:r>
              <a:rPr lang="en-GB" b="1" u="sng" dirty="0"/>
              <a:t>purchase</a:t>
            </a:r>
            <a:r>
              <a:rPr lang="en-GB" dirty="0"/>
              <a:t> any item on cash or credit? </a:t>
            </a:r>
          </a:p>
          <a:p>
            <a:pPr lvl="1"/>
            <a:r>
              <a:rPr lang="en-GB" sz="2000" dirty="0"/>
              <a:t>If yes, we ask the value. </a:t>
            </a:r>
          </a:p>
          <a:p>
            <a:r>
              <a:rPr lang="en-GB" dirty="0"/>
              <a:t>Then we ask about </a:t>
            </a:r>
            <a:r>
              <a:rPr lang="en-GB" b="1" u="sng" dirty="0"/>
              <a:t>use</a:t>
            </a:r>
            <a:r>
              <a:rPr lang="en-GB" dirty="0"/>
              <a:t> of items (products and services) that came from in-kind gifts or in-kind assistance. </a:t>
            </a:r>
          </a:p>
          <a:p>
            <a:r>
              <a:rPr lang="en-GB" dirty="0"/>
              <a:t>It is only here, that we would endeavour to estimate the value of items that were </a:t>
            </a:r>
            <a:r>
              <a:rPr lang="en-GB" b="1" u="sng" dirty="0"/>
              <a:t>‘used’ but not purchased </a:t>
            </a:r>
            <a:r>
              <a:rPr lang="en-GB" dirty="0"/>
              <a:t>-&gt; only when received as in-kind gifts or assistance. </a:t>
            </a:r>
          </a:p>
          <a:p>
            <a:pPr lvl="1"/>
            <a:endParaRPr lang="es-419"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4345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1D97-EAA3-3A09-2412-EF2079119F1D}"/>
              </a:ext>
            </a:extLst>
          </p:cNvPr>
          <p:cNvSpPr>
            <a:spLocks noGrp="1"/>
          </p:cNvSpPr>
          <p:nvPr>
            <p:ph type="title"/>
          </p:nvPr>
        </p:nvSpPr>
        <p:spPr>
          <a:xfrm>
            <a:off x="308756" y="292587"/>
            <a:ext cx="10542124" cy="1152000"/>
          </a:xfrm>
        </p:spPr>
        <p:txBody>
          <a:bodyPr/>
          <a:lstStyle/>
          <a:p>
            <a:r>
              <a:rPr lang="en-GB" sz="3200" b="0" kern="1400" spc="230" dirty="0">
                <a:solidFill>
                  <a:schemeClr val="tx1"/>
                </a:solidFill>
                <a:latin typeface="Open Sans ExtraBold" panose="020B0906030804020204" pitchFamily="34" charset="0"/>
              </a:rPr>
              <a:t>Additional clarification</a:t>
            </a:r>
            <a:endParaRPr lang="en-GB" dirty="0"/>
          </a:p>
        </p:txBody>
      </p:sp>
      <p:graphicFrame>
        <p:nvGraphicFramePr>
          <p:cNvPr id="4" name="Table 4">
            <a:extLst>
              <a:ext uri="{FF2B5EF4-FFF2-40B4-BE49-F238E27FC236}">
                <a16:creationId xmlns:a16="http://schemas.microsoft.com/office/drawing/2014/main" id="{FF381F9A-3660-3DAB-034E-6364296DD215}"/>
              </a:ext>
            </a:extLst>
          </p:cNvPr>
          <p:cNvGraphicFramePr>
            <a:graphicFrameLocks noGrp="1"/>
          </p:cNvGraphicFramePr>
          <p:nvPr>
            <p:ph idx="1"/>
          </p:nvPr>
        </p:nvGraphicFramePr>
        <p:xfrm>
          <a:off x="493986" y="1211927"/>
          <a:ext cx="11552209" cy="5182121"/>
        </p:xfrm>
        <a:graphic>
          <a:graphicData uri="http://schemas.openxmlformats.org/drawingml/2006/table">
            <a:tbl>
              <a:tblPr firstRow="1" bandRow="1">
                <a:tableStyleId>{5C22544A-7EE6-4342-B048-85BDC9FD1C3A}</a:tableStyleId>
              </a:tblPr>
              <a:tblGrid>
                <a:gridCol w="1270744">
                  <a:extLst>
                    <a:ext uri="{9D8B030D-6E8A-4147-A177-3AD203B41FA5}">
                      <a16:colId xmlns:a16="http://schemas.microsoft.com/office/drawing/2014/main" val="126957414"/>
                    </a:ext>
                  </a:extLst>
                </a:gridCol>
                <a:gridCol w="5065584">
                  <a:extLst>
                    <a:ext uri="{9D8B030D-6E8A-4147-A177-3AD203B41FA5}">
                      <a16:colId xmlns:a16="http://schemas.microsoft.com/office/drawing/2014/main" val="415420481"/>
                    </a:ext>
                  </a:extLst>
                </a:gridCol>
                <a:gridCol w="5215881">
                  <a:extLst>
                    <a:ext uri="{9D8B030D-6E8A-4147-A177-3AD203B41FA5}">
                      <a16:colId xmlns:a16="http://schemas.microsoft.com/office/drawing/2014/main" val="4149162347"/>
                    </a:ext>
                  </a:extLst>
                </a:gridCol>
              </a:tblGrid>
              <a:tr h="382467">
                <a:tc>
                  <a:txBody>
                    <a:bodyPr/>
                    <a:lstStyle/>
                    <a:p>
                      <a:r>
                        <a:rPr lang="en-GB" sz="1400">
                          <a:latin typeface="Open Sans"/>
                          <a:ea typeface="Open Sans"/>
                          <a:cs typeface="Open Sans"/>
                        </a:rPr>
                        <a:t>Source</a:t>
                      </a:r>
                    </a:p>
                  </a:txBody>
                  <a:tcPr/>
                </a:tc>
                <a:tc>
                  <a:txBody>
                    <a:bodyPr/>
                    <a:lstStyle/>
                    <a:p>
                      <a:r>
                        <a:rPr lang="en-GB" sz="1400">
                          <a:latin typeface="Open Sans"/>
                          <a:ea typeface="Open Sans"/>
                          <a:cs typeface="Open Sans"/>
                        </a:rPr>
                        <a:t>What counts</a:t>
                      </a:r>
                    </a:p>
                  </a:txBody>
                  <a:tcPr/>
                </a:tc>
                <a:tc>
                  <a:txBody>
                    <a:bodyPr/>
                    <a:lstStyle/>
                    <a:p>
                      <a:r>
                        <a:rPr lang="en-GB" sz="1400">
                          <a:latin typeface="Open Sans"/>
                          <a:ea typeface="Open Sans"/>
                          <a:cs typeface="Open Sans"/>
                        </a:rPr>
                        <a:t>What doesn’t count</a:t>
                      </a:r>
                    </a:p>
                  </a:txBody>
                  <a:tcPr/>
                </a:tc>
                <a:extLst>
                  <a:ext uri="{0D108BD9-81ED-4DB2-BD59-A6C34878D82A}">
                    <a16:rowId xmlns:a16="http://schemas.microsoft.com/office/drawing/2014/main" val="3579747738"/>
                  </a:ext>
                </a:extLst>
              </a:tr>
              <a:tr h="1521401">
                <a:tc>
                  <a:txBody>
                    <a:bodyPr/>
                    <a:lstStyle/>
                    <a:p>
                      <a:r>
                        <a:rPr lang="en-GB" sz="1400" b="1">
                          <a:latin typeface="Open Sans"/>
                          <a:ea typeface="Open Sans"/>
                          <a:cs typeface="Open Sans"/>
                        </a:rPr>
                        <a:t>Purchases (cash and credit)</a:t>
                      </a:r>
                    </a:p>
                  </a:txBody>
                  <a:tcPr/>
                </a:tc>
                <a:tc>
                  <a:txBody>
                    <a:bodyPr/>
                    <a:lstStyle/>
                    <a:p>
                      <a:pPr marL="104775" lvl="1" indent="0">
                        <a:buFont typeface="Arial" panose="020B0604020202020204" pitchFamily="34" charset="0"/>
                        <a:buNone/>
                      </a:pPr>
                      <a:r>
                        <a:rPr lang="en-GB" sz="1400">
                          <a:latin typeface="Open Sans"/>
                          <a:ea typeface="Open Sans"/>
                          <a:cs typeface="Open Sans"/>
                        </a:rPr>
                        <a:t>If a household </a:t>
                      </a:r>
                      <a:r>
                        <a:rPr lang="en-GB" sz="1400" u="sng">
                          <a:latin typeface="Open Sans"/>
                          <a:ea typeface="Open Sans"/>
                          <a:cs typeface="Open Sans"/>
                        </a:rPr>
                        <a:t>purchased</a:t>
                      </a:r>
                      <a:r>
                        <a:rPr lang="en-GB" sz="1400">
                          <a:latin typeface="Open Sans"/>
                          <a:ea typeface="Open Sans"/>
                          <a:cs typeface="Open Sans"/>
                        </a:rPr>
                        <a:t> food </a:t>
                      </a:r>
                      <a:r>
                        <a:rPr lang="en-GB" sz="1400" u="sng">
                          <a:latin typeface="Open Sans"/>
                          <a:ea typeface="Open Sans"/>
                          <a:cs typeface="Open Sans"/>
                        </a:rPr>
                        <a:t>within 7 days</a:t>
                      </a:r>
                      <a:r>
                        <a:rPr lang="en-GB" sz="1400">
                          <a:latin typeface="Open Sans"/>
                          <a:ea typeface="Open Sans"/>
                          <a:cs typeface="Open Sans"/>
                        </a:rPr>
                        <a:t>, the cost of the good should be counted. </a:t>
                      </a:r>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Open Sans"/>
                          <a:ea typeface="Open Sans"/>
                          <a:cs typeface="Open Sans"/>
                        </a:rPr>
                        <a:t>If a household </a:t>
                      </a:r>
                      <a:r>
                        <a:rPr lang="en-GB" sz="1400" u="sng">
                          <a:latin typeface="Open Sans"/>
                          <a:ea typeface="Open Sans"/>
                          <a:cs typeface="Open Sans"/>
                        </a:rPr>
                        <a:t>purchased</a:t>
                      </a:r>
                      <a:r>
                        <a:rPr lang="en-GB" sz="1400">
                          <a:latin typeface="Open Sans"/>
                          <a:ea typeface="Open Sans"/>
                          <a:cs typeface="Open Sans"/>
                        </a:rPr>
                        <a:t> food </a:t>
                      </a:r>
                      <a:r>
                        <a:rPr lang="en-GB" sz="1400">
                          <a:solidFill>
                            <a:schemeClr val="accent2"/>
                          </a:solidFill>
                          <a:latin typeface="Open Sans"/>
                          <a:ea typeface="Open Sans"/>
                          <a:cs typeface="Open Sans"/>
                        </a:rPr>
                        <a:t>more than 7 days ago</a:t>
                      </a:r>
                      <a:r>
                        <a:rPr lang="en-GB" sz="1400">
                          <a:latin typeface="Open Sans"/>
                          <a:ea typeface="Open Sans"/>
                          <a:cs typeface="Open Sans"/>
                        </a:rPr>
                        <a:t>, but they are still using it, </a:t>
                      </a:r>
                      <a:r>
                        <a:rPr lang="en-GB" sz="1400">
                          <a:solidFill>
                            <a:schemeClr val="accent2"/>
                          </a:solidFill>
                          <a:latin typeface="Open Sans"/>
                          <a:ea typeface="Open Sans"/>
                          <a:cs typeface="Open Sans"/>
                        </a:rPr>
                        <a:t>we do not count it</a:t>
                      </a:r>
                      <a:r>
                        <a:rPr lang="en-GB" sz="1400">
                          <a:latin typeface="Open Sans"/>
                          <a:ea typeface="Open Sans"/>
                          <a:cs typeface="Open Sans"/>
                        </a:rPr>
                        <a:t>! (We only care about </a:t>
                      </a:r>
                      <a:r>
                        <a:rPr lang="en-GB" sz="1400" u="sng">
                          <a:latin typeface="Open Sans"/>
                          <a:ea typeface="Open Sans"/>
                          <a:cs typeface="Open Sans"/>
                        </a:rPr>
                        <a:t>valuing purchases </a:t>
                      </a:r>
                      <a:r>
                        <a:rPr lang="en-GB" sz="1400">
                          <a:latin typeface="Open Sans"/>
                          <a:ea typeface="Open Sans"/>
                          <a:cs typeface="Open Sans"/>
                        </a:rPr>
                        <a:t>within the time period mentioned by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latin typeface="Open Sans" panose="020B0606030504020204" pitchFamily="34" charset="0"/>
                        <a:ea typeface="Open Sans" panose="020B0606030504020204" pitchFamily="34" charset="0"/>
                        <a:cs typeface="Open Sans" panose="020B0606030504020204" pitchFamily="34" charset="0"/>
                      </a:endParaRPr>
                    </a:p>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6042217"/>
                  </a:ext>
                </a:extLst>
              </a:tr>
              <a:tr h="1718964">
                <a:tc>
                  <a:txBody>
                    <a:bodyPr/>
                    <a:lstStyle/>
                    <a:p>
                      <a:r>
                        <a:rPr lang="en-GB" sz="1400" b="1">
                          <a:latin typeface="Open Sans"/>
                          <a:ea typeface="Open Sans"/>
                          <a:cs typeface="Open Sans"/>
                        </a:rPr>
                        <a:t>In-kind assistance or gifts</a:t>
                      </a:r>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a:latin typeface="Open Sans"/>
                          <a:ea typeface="Open Sans"/>
                          <a:cs typeface="Open Sans"/>
                        </a:rPr>
                        <a:t>If a household </a:t>
                      </a:r>
                      <a:r>
                        <a:rPr lang="en-GB" sz="1400" u="sng">
                          <a:latin typeface="Open Sans"/>
                          <a:ea typeface="Open Sans"/>
                          <a:cs typeface="Open Sans"/>
                        </a:rPr>
                        <a:t>is consuming food that they received </a:t>
                      </a:r>
                      <a:r>
                        <a:rPr lang="en-GB" sz="1400">
                          <a:latin typeface="Open Sans"/>
                          <a:ea typeface="Open Sans"/>
                          <a:cs typeface="Open Sans"/>
                        </a:rPr>
                        <a:t>as part of a food basket (in-kind assistance) no matter of when they received it (</a:t>
                      </a:r>
                      <a:r>
                        <a:rPr lang="en-GB" sz="1400" u="sng">
                          <a:latin typeface="Open Sans"/>
                          <a:ea typeface="Open Sans"/>
                          <a:cs typeface="Open Sans"/>
                        </a:rPr>
                        <a:t>within or beyond the last 7 days</a:t>
                      </a:r>
                      <a:r>
                        <a:rPr lang="en-GB" sz="1400">
                          <a:latin typeface="Open Sans"/>
                          <a:ea typeface="Open Sans"/>
                          <a:cs typeface="Open Sans"/>
                        </a:rPr>
                        <a:t>, then an estimated value needs to be provided. </a:t>
                      </a:r>
                      <a:endParaRPr lang="en-GB" sz="140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a:latin typeface="Open Sans"/>
                          <a:ea typeface="Open Sans"/>
                          <a:cs typeface="Open Sans"/>
                        </a:rPr>
                        <a:t>If a household </a:t>
                      </a:r>
                      <a:r>
                        <a:rPr lang="en-GB" sz="1400" u="sng">
                          <a:latin typeface="Open Sans"/>
                          <a:ea typeface="Open Sans"/>
                          <a:cs typeface="Open Sans"/>
                        </a:rPr>
                        <a:t>received food </a:t>
                      </a:r>
                      <a:r>
                        <a:rPr lang="en-GB" sz="1400">
                          <a:latin typeface="Open Sans"/>
                          <a:ea typeface="Open Sans"/>
                          <a:cs typeface="Open Sans"/>
                        </a:rPr>
                        <a:t>as part of a food basket (in-kind assistance) within the last 7 days, </a:t>
                      </a:r>
                      <a:r>
                        <a:rPr lang="en-GB" sz="1400" u="sng">
                          <a:solidFill>
                            <a:schemeClr val="accent2"/>
                          </a:solidFill>
                          <a:latin typeface="Open Sans"/>
                          <a:ea typeface="Open Sans"/>
                          <a:cs typeface="Open Sans"/>
                        </a:rPr>
                        <a:t>but has not started to consume it yet</a:t>
                      </a:r>
                      <a:r>
                        <a:rPr lang="en-GB" sz="1400">
                          <a:latin typeface="Open Sans"/>
                          <a:ea typeface="Open Sans"/>
                          <a:cs typeface="Open Sans"/>
                        </a:rPr>
                        <a:t>, then we do not count it. </a:t>
                      </a:r>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647556952"/>
                  </a:ext>
                </a:extLst>
              </a:tr>
              <a:tr h="1559289">
                <a:tc>
                  <a:txBody>
                    <a:bodyPr/>
                    <a:lstStyle/>
                    <a:p>
                      <a:r>
                        <a:rPr lang="en-GB" sz="1400" b="1">
                          <a:latin typeface="Open Sans"/>
                          <a:ea typeface="Open Sans"/>
                          <a:cs typeface="Open Sans"/>
                        </a:rPr>
                        <a:t>Own production (only for food*)</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latin typeface="Open Sans"/>
                          <a:ea typeface="Open Sans"/>
                          <a:cs typeface="Open Sans"/>
                        </a:rPr>
                        <a:t>If a household </a:t>
                      </a:r>
                      <a:r>
                        <a:rPr lang="en-GB" sz="1400" u="sng">
                          <a:latin typeface="Open Sans"/>
                          <a:ea typeface="Open Sans"/>
                          <a:cs typeface="Open Sans"/>
                        </a:rPr>
                        <a:t>consumed food</a:t>
                      </a:r>
                      <a:r>
                        <a:rPr lang="en-GB" sz="1400">
                          <a:latin typeface="Open Sans"/>
                          <a:ea typeface="Open Sans"/>
                          <a:cs typeface="Open Sans"/>
                        </a:rPr>
                        <a:t> within the last 7 days, </a:t>
                      </a:r>
                      <a:r>
                        <a:rPr lang="en-GB" sz="1400" u="sng">
                          <a:latin typeface="Open Sans"/>
                          <a:ea typeface="Open Sans"/>
                          <a:cs typeface="Open Sans"/>
                        </a:rPr>
                        <a:t>that they produced (at some point in time)</a:t>
                      </a:r>
                      <a:r>
                        <a:rPr lang="en-GB" sz="1400">
                          <a:latin typeface="Open Sans"/>
                          <a:ea typeface="Open Sans"/>
                          <a:cs typeface="Open Sans"/>
                        </a:rPr>
                        <a:t>, then an estimated value needs to be provided (no matter when they produced it). </a:t>
                      </a:r>
                      <a:endParaRPr lang="en-GB" sz="1400">
                        <a:latin typeface="Open Sans" panose="020B0606030504020204" pitchFamily="34" charset="0"/>
                        <a:ea typeface="Open Sans" panose="020B0606030504020204" pitchFamily="34" charset="0"/>
                        <a:cs typeface="Open Sans" panose="020B0606030504020204" pitchFamily="34" charset="0"/>
                      </a:endParaRPr>
                    </a:p>
                    <a:p>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a:latin typeface="Open Sans"/>
                          <a:ea typeface="Open Sans"/>
                          <a:cs typeface="Open Sans"/>
                        </a:rPr>
                        <a:t>If a household </a:t>
                      </a:r>
                      <a:r>
                        <a:rPr lang="en-GB" sz="1400" u="sng">
                          <a:latin typeface="Open Sans"/>
                          <a:ea typeface="Open Sans"/>
                          <a:cs typeface="Open Sans"/>
                        </a:rPr>
                        <a:t>produced food </a:t>
                      </a:r>
                      <a:r>
                        <a:rPr lang="en-GB" sz="1400">
                          <a:latin typeface="Open Sans"/>
                          <a:ea typeface="Open Sans"/>
                          <a:cs typeface="Open Sans"/>
                        </a:rPr>
                        <a:t>within the last 7 days, </a:t>
                      </a:r>
                      <a:r>
                        <a:rPr lang="en-GB" sz="1400" u="sng">
                          <a:solidFill>
                            <a:schemeClr val="accent2"/>
                          </a:solidFill>
                          <a:latin typeface="Open Sans"/>
                          <a:ea typeface="Open Sans"/>
                          <a:cs typeface="Open Sans"/>
                        </a:rPr>
                        <a:t>but have not yet consumed it</a:t>
                      </a:r>
                      <a:r>
                        <a:rPr lang="en-GB" sz="1400">
                          <a:latin typeface="Open Sans"/>
                          <a:ea typeface="Open Sans"/>
                          <a:cs typeface="Open Sans"/>
                        </a:rPr>
                        <a:t>, then this would not be taken into account. </a:t>
                      </a:r>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163742486"/>
                  </a:ext>
                </a:extLst>
              </a:tr>
            </a:tbl>
          </a:graphicData>
        </a:graphic>
      </p:graphicFrame>
      <p:grpSp>
        <p:nvGrpSpPr>
          <p:cNvPr id="10" name="Group 9">
            <a:extLst>
              <a:ext uri="{FF2B5EF4-FFF2-40B4-BE49-F238E27FC236}">
                <a16:creationId xmlns:a16="http://schemas.microsoft.com/office/drawing/2014/main" id="{7371C248-B9E1-3989-6DF7-912E153F5D3F}"/>
              </a:ext>
            </a:extLst>
          </p:cNvPr>
          <p:cNvGrpSpPr/>
          <p:nvPr/>
        </p:nvGrpSpPr>
        <p:grpSpPr>
          <a:xfrm>
            <a:off x="5001782" y="4202321"/>
            <a:ext cx="7044410" cy="739290"/>
            <a:chOff x="5268251" y="178067"/>
            <a:chExt cx="5881972" cy="739290"/>
          </a:xfrm>
        </p:grpSpPr>
        <p:sp>
          <p:nvSpPr>
            <p:cNvPr id="7" name="TextBox 6">
              <a:extLst>
                <a:ext uri="{FF2B5EF4-FFF2-40B4-BE49-F238E27FC236}">
                  <a16:creationId xmlns:a16="http://schemas.microsoft.com/office/drawing/2014/main" id="{CC094609-37D1-8049-FBD0-C58A18BA34CD}"/>
                </a:ext>
              </a:extLst>
            </p:cNvPr>
            <p:cNvSpPr txBox="1"/>
            <p:nvPr/>
          </p:nvSpPr>
          <p:spPr>
            <a:xfrm>
              <a:off x="5576603" y="178067"/>
              <a:ext cx="5573620" cy="646331"/>
            </a:xfrm>
            <a:prstGeom prst="rect">
              <a:avLst/>
            </a:prstGeom>
            <a:solidFill>
              <a:schemeClr val="accent5"/>
            </a:solidFill>
            <a:ln>
              <a:solidFill>
                <a:schemeClr val="accent1"/>
              </a:solidFill>
            </a:ln>
          </p:spPr>
          <p:txBody>
            <a:bodyPr wrap="square" rtlCol="0">
              <a:spAutoFit/>
            </a:bodyPr>
            <a:lstStyle/>
            <a:p>
              <a:r>
                <a:rPr lang="en-GB" sz="1800">
                  <a:solidFill>
                    <a:srgbClr val="982B56"/>
                  </a:solidFill>
                  <a:latin typeface="Calibri" panose="020F0502020204030204" pitchFamily="34" charset="0"/>
                  <a:cs typeface="Calibri" panose="020F0502020204030204" pitchFamily="34" charset="0"/>
                </a:rPr>
                <a:t>Remember for </a:t>
              </a:r>
              <a:r>
                <a:rPr lang="en-GB" sz="1800" b="1">
                  <a:solidFill>
                    <a:srgbClr val="982B56"/>
                  </a:solidFill>
                  <a:latin typeface="Calibri" panose="020F0502020204030204" pitchFamily="34" charset="0"/>
                  <a:cs typeface="Calibri" panose="020F0502020204030204" pitchFamily="34" charset="0"/>
                </a:rPr>
                <a:t>in-kind assistance</a:t>
              </a:r>
              <a:r>
                <a:rPr lang="en-GB" sz="1800">
                  <a:solidFill>
                    <a:srgbClr val="982B56"/>
                  </a:solidFill>
                  <a:latin typeface="Calibri" panose="020F0502020204030204" pitchFamily="34" charset="0"/>
                  <a:cs typeface="Calibri" panose="020F0502020204030204" pitchFamily="34" charset="0"/>
                </a:rPr>
                <a:t>, we do not care when they received it, but whether they are </a:t>
              </a:r>
              <a:r>
                <a:rPr lang="en-GB" sz="1800" u="sng">
                  <a:solidFill>
                    <a:srgbClr val="982B56"/>
                  </a:solidFill>
                  <a:latin typeface="Calibri" panose="020F0502020204030204" pitchFamily="34" charset="0"/>
                  <a:cs typeface="Calibri" panose="020F0502020204030204" pitchFamily="34" charset="0"/>
                </a:rPr>
                <a:t>consuming it </a:t>
              </a:r>
              <a:r>
                <a:rPr lang="en-GB" sz="1800">
                  <a:solidFill>
                    <a:srgbClr val="982B56"/>
                  </a:solidFill>
                  <a:latin typeface="Calibri" panose="020F0502020204030204" pitchFamily="34" charset="0"/>
                  <a:cs typeface="Calibri" panose="020F0502020204030204" pitchFamily="34" charset="0"/>
                </a:rPr>
                <a:t>in the relevant time period</a:t>
              </a:r>
            </a:p>
          </p:txBody>
        </p:sp>
        <p:pic>
          <p:nvPicPr>
            <p:cNvPr id="9" name="Graphic 8" descr="Warning with solid fill">
              <a:extLst>
                <a:ext uri="{FF2B5EF4-FFF2-40B4-BE49-F238E27FC236}">
                  <a16:creationId xmlns:a16="http://schemas.microsoft.com/office/drawing/2014/main" id="{5DB5290F-4846-00CA-4535-BDC2919495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8251" y="416390"/>
              <a:ext cx="481235" cy="500967"/>
            </a:xfrm>
            <a:prstGeom prst="rect">
              <a:avLst/>
            </a:prstGeom>
          </p:spPr>
        </p:pic>
      </p:grpSp>
      <p:grpSp>
        <p:nvGrpSpPr>
          <p:cNvPr id="11" name="Group 10">
            <a:extLst>
              <a:ext uri="{FF2B5EF4-FFF2-40B4-BE49-F238E27FC236}">
                <a16:creationId xmlns:a16="http://schemas.microsoft.com/office/drawing/2014/main" id="{3EE28841-5EC1-5E5B-EE52-8BFBD31B66C3}"/>
              </a:ext>
            </a:extLst>
          </p:cNvPr>
          <p:cNvGrpSpPr/>
          <p:nvPr/>
        </p:nvGrpSpPr>
        <p:grpSpPr>
          <a:xfrm>
            <a:off x="5044223" y="2502545"/>
            <a:ext cx="7169065" cy="709981"/>
            <a:chOff x="5356223" y="178067"/>
            <a:chExt cx="7318689" cy="709981"/>
          </a:xfrm>
        </p:grpSpPr>
        <p:sp>
          <p:nvSpPr>
            <p:cNvPr id="12" name="TextBox 11">
              <a:extLst>
                <a:ext uri="{FF2B5EF4-FFF2-40B4-BE49-F238E27FC236}">
                  <a16:creationId xmlns:a16="http://schemas.microsoft.com/office/drawing/2014/main" id="{ACA529DA-77CA-1087-FEAF-EF6FC41AE8B9}"/>
                </a:ext>
              </a:extLst>
            </p:cNvPr>
            <p:cNvSpPr txBox="1"/>
            <p:nvPr/>
          </p:nvSpPr>
          <p:spPr>
            <a:xfrm>
              <a:off x="5658243" y="178067"/>
              <a:ext cx="7016669" cy="646331"/>
            </a:xfrm>
            <a:prstGeom prst="rect">
              <a:avLst/>
            </a:prstGeom>
            <a:solidFill>
              <a:schemeClr val="accent5"/>
            </a:solidFill>
            <a:ln>
              <a:solidFill>
                <a:schemeClr val="accent1"/>
              </a:solidFill>
            </a:ln>
          </p:spPr>
          <p:txBody>
            <a:bodyPr wrap="square" rtlCol="0">
              <a:spAutoFit/>
            </a:bodyPr>
            <a:lstStyle/>
            <a:p>
              <a:r>
                <a:rPr lang="en-GB" sz="1800">
                  <a:solidFill>
                    <a:srgbClr val="982B56"/>
                  </a:solidFill>
                  <a:latin typeface="Calibri" panose="020F0502020204030204" pitchFamily="34" charset="0"/>
                  <a:cs typeface="Calibri" panose="020F0502020204030204" pitchFamily="34" charset="0"/>
                </a:rPr>
                <a:t>Remember for </a:t>
              </a:r>
              <a:r>
                <a:rPr lang="en-GB" sz="1800" b="1">
                  <a:solidFill>
                    <a:srgbClr val="982B56"/>
                  </a:solidFill>
                  <a:latin typeface="Calibri" panose="020F0502020204030204" pitchFamily="34" charset="0"/>
                  <a:cs typeface="Calibri" panose="020F0502020204030204" pitchFamily="34" charset="0"/>
                </a:rPr>
                <a:t>purchases</a:t>
              </a:r>
              <a:r>
                <a:rPr lang="en-GB" sz="1800">
                  <a:solidFill>
                    <a:srgbClr val="982B56"/>
                  </a:solidFill>
                  <a:latin typeface="Calibri" panose="020F0502020204030204" pitchFamily="34" charset="0"/>
                  <a:cs typeface="Calibri" panose="020F0502020204030204" pitchFamily="34" charset="0"/>
                </a:rPr>
                <a:t>, we do not care whether they are consuming it, but whether they </a:t>
              </a:r>
              <a:r>
                <a:rPr lang="en-GB" sz="1800" u="sng">
                  <a:solidFill>
                    <a:srgbClr val="982B56"/>
                  </a:solidFill>
                  <a:latin typeface="Calibri" panose="020F0502020204030204" pitchFamily="34" charset="0"/>
                  <a:cs typeface="Calibri" panose="020F0502020204030204" pitchFamily="34" charset="0"/>
                </a:rPr>
                <a:t>purchased it</a:t>
              </a:r>
              <a:r>
                <a:rPr lang="en-GB" sz="1800">
                  <a:solidFill>
                    <a:srgbClr val="982B56"/>
                  </a:solidFill>
                  <a:latin typeface="Calibri" panose="020F0502020204030204" pitchFamily="34" charset="0"/>
                  <a:cs typeface="Calibri" panose="020F0502020204030204" pitchFamily="34" charset="0"/>
                </a:rPr>
                <a:t>, in the relevant time period</a:t>
              </a:r>
            </a:p>
          </p:txBody>
        </p:sp>
        <p:pic>
          <p:nvPicPr>
            <p:cNvPr id="13" name="Graphic 12" descr="Warning with solid fill">
              <a:extLst>
                <a:ext uri="{FF2B5EF4-FFF2-40B4-BE49-F238E27FC236}">
                  <a16:creationId xmlns:a16="http://schemas.microsoft.com/office/drawing/2014/main" id="{614A7B7B-87FC-C7B7-BDE3-FA569E1C2F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6223" y="396851"/>
              <a:ext cx="489362" cy="491197"/>
            </a:xfrm>
            <a:prstGeom prst="rect">
              <a:avLst/>
            </a:prstGeom>
          </p:spPr>
        </p:pic>
      </p:grpSp>
      <p:grpSp>
        <p:nvGrpSpPr>
          <p:cNvPr id="14" name="Group 13">
            <a:extLst>
              <a:ext uri="{FF2B5EF4-FFF2-40B4-BE49-F238E27FC236}">
                <a16:creationId xmlns:a16="http://schemas.microsoft.com/office/drawing/2014/main" id="{B5539EF2-CA8C-1C7B-2173-25403F9DDA9F}"/>
              </a:ext>
            </a:extLst>
          </p:cNvPr>
          <p:cNvGrpSpPr/>
          <p:nvPr/>
        </p:nvGrpSpPr>
        <p:grpSpPr>
          <a:xfrm>
            <a:off x="5079939" y="5853527"/>
            <a:ext cx="6966257" cy="719750"/>
            <a:chOff x="5333509" y="178067"/>
            <a:chExt cx="5816714" cy="719750"/>
          </a:xfrm>
        </p:grpSpPr>
        <p:sp>
          <p:nvSpPr>
            <p:cNvPr id="15" name="TextBox 14">
              <a:extLst>
                <a:ext uri="{FF2B5EF4-FFF2-40B4-BE49-F238E27FC236}">
                  <a16:creationId xmlns:a16="http://schemas.microsoft.com/office/drawing/2014/main" id="{790A7C51-6643-6F32-D84C-D5A378C3497E}"/>
                </a:ext>
              </a:extLst>
            </p:cNvPr>
            <p:cNvSpPr txBox="1"/>
            <p:nvPr/>
          </p:nvSpPr>
          <p:spPr>
            <a:xfrm>
              <a:off x="5658243" y="178067"/>
              <a:ext cx="5491980" cy="646331"/>
            </a:xfrm>
            <a:prstGeom prst="rect">
              <a:avLst/>
            </a:prstGeom>
            <a:solidFill>
              <a:schemeClr val="accent5"/>
            </a:solidFill>
            <a:ln>
              <a:solidFill>
                <a:schemeClr val="accent1"/>
              </a:solidFill>
            </a:ln>
          </p:spPr>
          <p:txBody>
            <a:bodyPr wrap="square" rtlCol="0">
              <a:spAutoFit/>
            </a:bodyPr>
            <a:lstStyle/>
            <a:p>
              <a:r>
                <a:rPr lang="en-GB" sz="1800">
                  <a:solidFill>
                    <a:srgbClr val="982B56"/>
                  </a:solidFill>
                  <a:latin typeface="Calibri" panose="020F0502020204030204" pitchFamily="34" charset="0"/>
                  <a:cs typeface="Calibri" panose="020F0502020204030204" pitchFamily="34" charset="0"/>
                </a:rPr>
                <a:t>Remember for </a:t>
              </a:r>
              <a:r>
                <a:rPr lang="en-GB" sz="1800" b="1">
                  <a:solidFill>
                    <a:srgbClr val="982B56"/>
                  </a:solidFill>
                  <a:latin typeface="Calibri" panose="020F0502020204030204" pitchFamily="34" charset="0"/>
                  <a:cs typeface="Calibri" panose="020F0502020204030204" pitchFamily="34" charset="0"/>
                </a:rPr>
                <a:t>own production</a:t>
              </a:r>
              <a:r>
                <a:rPr lang="en-GB" sz="1800">
                  <a:solidFill>
                    <a:srgbClr val="982B56"/>
                  </a:solidFill>
                  <a:latin typeface="Calibri" panose="020F0502020204030204" pitchFamily="34" charset="0"/>
                  <a:cs typeface="Calibri" panose="020F0502020204030204" pitchFamily="34" charset="0"/>
                </a:rPr>
                <a:t>, we do not care when they produced it, but whether they are </a:t>
              </a:r>
              <a:r>
                <a:rPr lang="en-GB" sz="1800" u="sng">
                  <a:solidFill>
                    <a:srgbClr val="982B56"/>
                  </a:solidFill>
                  <a:latin typeface="Calibri" panose="020F0502020204030204" pitchFamily="34" charset="0"/>
                  <a:cs typeface="Calibri" panose="020F0502020204030204" pitchFamily="34" charset="0"/>
                </a:rPr>
                <a:t>consuming it </a:t>
              </a:r>
              <a:r>
                <a:rPr lang="en-GB" sz="1800">
                  <a:solidFill>
                    <a:srgbClr val="982B56"/>
                  </a:solidFill>
                  <a:latin typeface="Calibri" panose="020F0502020204030204" pitchFamily="34" charset="0"/>
                  <a:cs typeface="Calibri" panose="020F0502020204030204" pitchFamily="34" charset="0"/>
                </a:rPr>
                <a:t>in the relevant time period</a:t>
              </a:r>
            </a:p>
          </p:txBody>
        </p:sp>
        <p:pic>
          <p:nvPicPr>
            <p:cNvPr id="16" name="Graphic 15" descr="Warning with solid fill">
              <a:extLst>
                <a:ext uri="{FF2B5EF4-FFF2-40B4-BE49-F238E27FC236}">
                  <a16:creationId xmlns:a16="http://schemas.microsoft.com/office/drawing/2014/main" id="{D229A1E9-2383-5941-5FD5-343F779DE1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3509" y="445697"/>
              <a:ext cx="448606" cy="452120"/>
            </a:xfrm>
            <a:prstGeom prst="rect">
              <a:avLst/>
            </a:prstGeom>
          </p:spPr>
        </p:pic>
      </p:grpSp>
    </p:spTree>
    <p:extLst>
      <p:ext uri="{BB962C8B-B14F-4D97-AF65-F5344CB8AC3E}">
        <p14:creationId xmlns:p14="http://schemas.microsoft.com/office/powerpoint/2010/main" val="1757198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3B28-5BF3-4EBC-BBD0-DDEC553DB8F3}"/>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General considerations</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2032BBB5-5747-42E0-81FF-AA1BF4BC9A38}"/>
              </a:ext>
            </a:extLst>
          </p:cNvPr>
          <p:cNvSpPr>
            <a:spLocks noGrp="1"/>
          </p:cNvSpPr>
          <p:nvPr>
            <p:ph idx="1"/>
          </p:nvPr>
        </p:nvSpPr>
        <p:spPr>
          <a:xfrm>
            <a:off x="846311" y="1584661"/>
            <a:ext cx="10542124" cy="4100053"/>
          </a:xfrm>
        </p:spPr>
        <p:txBody>
          <a:bodyPr vert="horz" lIns="91440" tIns="45720" rIns="91440" bIns="45720" rtlCol="0" anchor="t">
            <a:normAutofit/>
          </a:bodyPr>
          <a:lstStyle/>
          <a:p>
            <a:r>
              <a:rPr lang="en-GB" sz="1800" dirty="0"/>
              <a:t>Pay special attention to the different recall periods of sub-modules (7 days, 30 days, 6 months)</a:t>
            </a:r>
            <a:endParaRPr lang="en-GB" sz="1800" dirty="0">
              <a:cs typeface="Calibri"/>
            </a:endParaRPr>
          </a:p>
          <a:p>
            <a:r>
              <a:rPr lang="en-GB" sz="1800" dirty="0"/>
              <a:t>Ensure that respondents understand that they are supposed to report on behalf of the entire household. </a:t>
            </a:r>
          </a:p>
          <a:p>
            <a:r>
              <a:rPr lang="en-GB" sz="1800" dirty="0"/>
              <a:t>No matter who did the purchasing, all household expenditures should be reported.</a:t>
            </a:r>
          </a:p>
          <a:p>
            <a:r>
              <a:rPr lang="en-GB" sz="1800" dirty="0"/>
              <a:t>Pay extra attention to zeros when entering values (e.g. careful of not writing 1,000 instead of 10,000!), and 8’s instead of zeros</a:t>
            </a:r>
            <a:endParaRPr lang="en-GB" sz="1800" dirty="0">
              <a:cs typeface="Calibri"/>
            </a:endParaRPr>
          </a:p>
          <a:p>
            <a:r>
              <a:rPr lang="en-GB" sz="1800" dirty="0"/>
              <a:t>Make sure that values are reported in right currency for the context.</a:t>
            </a:r>
          </a:p>
          <a:p>
            <a:r>
              <a:rPr lang="es-419" sz="1800" dirty="0"/>
              <a:t>Probe!</a:t>
            </a:r>
            <a:endParaRPr lang="en-GB" sz="1800" dirty="0"/>
          </a:p>
        </p:txBody>
      </p:sp>
    </p:spTree>
    <p:extLst>
      <p:ext uri="{BB962C8B-B14F-4D97-AF65-F5344CB8AC3E}">
        <p14:creationId xmlns:p14="http://schemas.microsoft.com/office/powerpoint/2010/main" val="312270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BFD7-E30B-4C7A-9ABD-E2F9A06E596C}"/>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Probing: when to probe?</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6B26E0D7-8382-4465-8F88-E9E7514D1BA8}"/>
              </a:ext>
            </a:extLst>
          </p:cNvPr>
          <p:cNvSpPr>
            <a:spLocks noGrp="1"/>
          </p:cNvSpPr>
          <p:nvPr>
            <p:ph idx="1"/>
          </p:nvPr>
        </p:nvSpPr>
        <p:spPr>
          <a:xfrm>
            <a:off x="803565" y="1584661"/>
            <a:ext cx="10542124" cy="4100053"/>
          </a:xfrm>
        </p:spPr>
        <p:txBody>
          <a:bodyPr>
            <a:normAutofit/>
          </a:bodyPr>
          <a:lstStyle/>
          <a:p>
            <a:r>
              <a:rPr lang="en-US" dirty="0"/>
              <a:t>Household declares that does not spend/consume anything on very common consumption categories (e.g., cereals, tubers, hygiene items, clothing…)</a:t>
            </a:r>
          </a:p>
          <a:p>
            <a:r>
              <a:rPr lang="en-US" dirty="0"/>
              <a:t>Expenditures/Consumption that look excessively low or high, especially </a:t>
            </a:r>
            <a:r>
              <a:rPr lang="en-GB" dirty="0"/>
              <a:t>in comparison to…</a:t>
            </a:r>
          </a:p>
          <a:p>
            <a:pPr lvl="1">
              <a:buSzPct val="60000"/>
              <a:buFont typeface="Courier New" panose="02070309020205020404" pitchFamily="49" charset="0"/>
              <a:buChar char="o"/>
            </a:pPr>
            <a:r>
              <a:rPr lang="en-US" dirty="0"/>
              <a:t>Household size</a:t>
            </a:r>
          </a:p>
          <a:p>
            <a:pPr lvl="1">
              <a:buSzPct val="60000"/>
              <a:buFont typeface="Courier New" panose="02070309020205020404" pitchFamily="49" charset="0"/>
              <a:buChar char="o"/>
            </a:pPr>
            <a:r>
              <a:rPr lang="en-US" dirty="0"/>
              <a:t>Reported income (when collected)</a:t>
            </a:r>
            <a:endParaRPr lang="es-419" dirty="0"/>
          </a:p>
          <a:p>
            <a:pPr lvl="1">
              <a:buSzPct val="60000"/>
              <a:buFont typeface="Courier New" panose="02070309020205020404" pitchFamily="49" charset="0"/>
              <a:buChar char="o"/>
            </a:pPr>
            <a:r>
              <a:rPr lang="en-US" dirty="0"/>
              <a:t>Type of livelihood</a:t>
            </a:r>
            <a:endParaRPr lang="es-419" dirty="0"/>
          </a:p>
          <a:p>
            <a:pPr lvl="1">
              <a:buSzPct val="60000"/>
              <a:buFont typeface="Courier New" panose="02070309020205020404" pitchFamily="49" charset="0"/>
              <a:buChar char="o"/>
            </a:pPr>
            <a:r>
              <a:rPr lang="en-US" dirty="0"/>
              <a:t>Food consumption (e.g. households do not report consuming meat in the FCS module but report expenditures on meat)</a:t>
            </a:r>
            <a:endParaRPr lang="es-419" dirty="0"/>
          </a:p>
          <a:p>
            <a:pPr lvl="1">
              <a:buSzPct val="60000"/>
              <a:buFont typeface="Courier New" panose="02070309020205020404" pitchFamily="49" charset="0"/>
              <a:buChar char="o"/>
            </a:pPr>
            <a:r>
              <a:rPr lang="en-US" dirty="0"/>
              <a:t>Status of the dwelling</a:t>
            </a:r>
            <a:endParaRPr lang="es-419" dirty="0"/>
          </a:p>
          <a:p>
            <a:pPr marL="457200" lvl="1" indent="0">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es-419"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419" sz="1800" dirty="0"/>
          </a:p>
        </p:txBody>
      </p:sp>
    </p:spTree>
    <p:extLst>
      <p:ext uri="{BB962C8B-B14F-4D97-AF65-F5344CB8AC3E}">
        <p14:creationId xmlns:p14="http://schemas.microsoft.com/office/powerpoint/2010/main" val="213528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b="0" kern="1400" spc="230" dirty="0">
                <a:solidFill>
                  <a:srgbClr val="FFFFFE"/>
                </a:solidFill>
                <a:latin typeface="Open Sans ExtraBold" panose="020B0906030804020204" pitchFamily="34" charset="0"/>
                <a:ea typeface="Open Sans Extrabold"/>
                <a:cs typeface="Open Sans Extrabold"/>
              </a:rPr>
              <a:t>Introduction</a:t>
            </a:r>
            <a:r>
              <a:rPr lang="it-IT" sz="3400" b="0" dirty="0">
                <a:solidFill>
                  <a:srgbClr val="FFFFFE"/>
                </a:solidFill>
                <a:latin typeface="Open Sans Extrabold"/>
                <a:ea typeface="Open Sans Extrabold"/>
                <a:cs typeface="Open Sans Extrabold"/>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CA7A-38EA-4609-B0D5-F25B4B662A2A}"/>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Probing: how to probe?</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CC424478-E055-48DC-A858-64522C01DF85}"/>
              </a:ext>
            </a:extLst>
          </p:cNvPr>
          <p:cNvSpPr>
            <a:spLocks noGrp="1"/>
          </p:cNvSpPr>
          <p:nvPr>
            <p:ph idx="1"/>
          </p:nvPr>
        </p:nvSpPr>
        <p:spPr/>
        <p:txBody>
          <a:bodyPr>
            <a:normAutofit/>
          </a:bodyPr>
          <a:lstStyle/>
          <a:p>
            <a:r>
              <a:rPr lang="en-GB" dirty="0"/>
              <a:t>If reported expenditures/values of consumption is too high or low:</a:t>
            </a:r>
          </a:p>
          <a:p>
            <a:pPr lvl="1">
              <a:buFont typeface="Courier New" panose="02070309020205020404" pitchFamily="49" charset="0"/>
              <a:buChar char="o"/>
            </a:pPr>
            <a:r>
              <a:rPr lang="en-GB" dirty="0"/>
              <a:t>Make sure the respondent understood the reference period (e.g. switching between submodules with different recall periods)</a:t>
            </a:r>
          </a:p>
          <a:p>
            <a:pPr lvl="1">
              <a:buFont typeface="Courier New" panose="02070309020205020404" pitchFamily="49" charset="0"/>
              <a:buChar char="o"/>
            </a:pPr>
            <a:r>
              <a:rPr lang="en-GB" dirty="0"/>
              <a:t>Make sure the respondent understood what it is included in the food group </a:t>
            </a:r>
            <a:r>
              <a:rPr lang="en-GB" dirty="0">
                <a:sym typeface="Wingdings" panose="05000000000000000000" pitchFamily="2" charset="2"/>
              </a:rPr>
              <a:t></a:t>
            </a:r>
            <a:r>
              <a:rPr lang="en-GB" dirty="0"/>
              <a:t> Read again the examples in each group if necessary</a:t>
            </a:r>
          </a:p>
          <a:p>
            <a:pPr lvl="1">
              <a:buFont typeface="Courier New" panose="02070309020205020404" pitchFamily="49" charset="0"/>
              <a:buChar char="o"/>
            </a:pPr>
            <a:r>
              <a:rPr lang="en-GB" dirty="0"/>
              <a:t>Make sure the respondent is reporting using the required currency – if cannot report in the requested currency, help make conversions</a:t>
            </a:r>
          </a:p>
          <a:p>
            <a:pPr lvl="1">
              <a:buFont typeface="Courier New" panose="02070309020205020404" pitchFamily="49" charset="0"/>
              <a:buChar char="o"/>
            </a:pPr>
            <a:r>
              <a:rPr lang="en-GB" dirty="0"/>
              <a:t>Ask the respondent about the exact items purchased/consumed: then ask about quantities and prices to understand if the estimate made by the respondent is realistic</a:t>
            </a:r>
          </a:p>
        </p:txBody>
      </p:sp>
    </p:spTree>
    <p:extLst>
      <p:ext uri="{BB962C8B-B14F-4D97-AF65-F5344CB8AC3E}">
        <p14:creationId xmlns:p14="http://schemas.microsoft.com/office/powerpoint/2010/main" val="798337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E427-834F-4A8A-BDFF-8D55B26AB5B8}"/>
              </a:ext>
            </a:extLst>
          </p:cNvPr>
          <p:cNvSpPr>
            <a:spLocks noGrp="1"/>
          </p:cNvSpPr>
          <p:nvPr>
            <p:ph type="title"/>
          </p:nvPr>
        </p:nvSpPr>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Difficulties in recalling</a:t>
            </a:r>
            <a:endParaRPr lang="es-419" sz="3600" b="0" kern="1400" spc="230" dirty="0">
              <a:solidFill>
                <a:schemeClr val="tx1"/>
              </a:solidFill>
              <a:latin typeface="Open Sans ExtraBold" panose="020B0906030804020204" pitchFamily="34" charset="0"/>
            </a:endParaRPr>
          </a:p>
        </p:txBody>
      </p:sp>
      <p:sp>
        <p:nvSpPr>
          <p:cNvPr id="3" name="Content Placeholder 2">
            <a:extLst>
              <a:ext uri="{FF2B5EF4-FFF2-40B4-BE49-F238E27FC236}">
                <a16:creationId xmlns:a16="http://schemas.microsoft.com/office/drawing/2014/main" id="{7BC5360B-F2B1-4880-A888-21B2A1ECCE3D}"/>
              </a:ext>
            </a:extLst>
          </p:cNvPr>
          <p:cNvSpPr>
            <a:spLocks noGrp="1"/>
          </p:cNvSpPr>
          <p:nvPr>
            <p:ph idx="1"/>
          </p:nvPr>
        </p:nvSpPr>
        <p:spPr>
          <a:xfrm>
            <a:off x="639278" y="1505873"/>
            <a:ext cx="10542124" cy="4100053"/>
          </a:xfrm>
        </p:spPr>
        <p:txBody>
          <a:bodyPr>
            <a:normAutofit/>
          </a:bodyPr>
          <a:lstStyle/>
          <a:p>
            <a:r>
              <a:rPr lang="en-GB" dirty="0"/>
              <a:t>Respondents might struggle to recall what they spent/consumed because:</a:t>
            </a:r>
          </a:p>
          <a:p>
            <a:pPr lvl="1">
              <a:buFont typeface="Courier New" panose="02070309020205020404" pitchFamily="49" charset="0"/>
              <a:buChar char="o"/>
            </a:pPr>
            <a:r>
              <a:rPr lang="en-GB" dirty="0"/>
              <a:t>They can’t remember which items they consumed among those that are part of a certain group (e.g. cannot remember about all the products that are part of “cereals” or “hygiene items”)</a:t>
            </a:r>
          </a:p>
          <a:p>
            <a:pPr lvl="1">
              <a:buFont typeface="Courier New" panose="02070309020205020404" pitchFamily="49" charset="0"/>
              <a:buChar char="o"/>
            </a:pPr>
            <a:r>
              <a:rPr lang="en-GB" dirty="0"/>
              <a:t>They can’t remember how much they spent or how much they consumed of these products</a:t>
            </a:r>
          </a:p>
          <a:p>
            <a:pPr lvl="1">
              <a:buFont typeface="Courier New" panose="02070309020205020404" pitchFamily="49" charset="0"/>
              <a:buChar char="o"/>
            </a:pPr>
            <a:endParaRPr lang="en-GB" sz="1600" dirty="0"/>
          </a:p>
        </p:txBody>
      </p:sp>
    </p:spTree>
    <p:extLst>
      <p:ext uri="{BB962C8B-B14F-4D97-AF65-F5344CB8AC3E}">
        <p14:creationId xmlns:p14="http://schemas.microsoft.com/office/powerpoint/2010/main" val="2399915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1E97-DCF5-696E-2F2F-26A8204020CE}"/>
              </a:ext>
            </a:extLst>
          </p:cNvPr>
          <p:cNvSpPr>
            <a:spLocks noGrp="1"/>
          </p:cNvSpPr>
          <p:nvPr>
            <p:ph type="title"/>
          </p:nvPr>
        </p:nvSpPr>
        <p:spPr>
          <a:xfrm>
            <a:off x="846311" y="846396"/>
            <a:ext cx="10542124" cy="1152000"/>
          </a:xfrm>
        </p:spPr>
        <p:txBody>
          <a:bodyPr vert="horz" lIns="91440" tIns="45720" rIns="91440" bIns="45720" rtlCol="0" anchor="t" anchorCtr="0">
            <a:noAutofit/>
          </a:bodyPr>
          <a:lstStyle/>
          <a:p>
            <a:r>
              <a:rPr lang="en-GB" sz="3600" b="0" kern="1400" spc="230" dirty="0">
                <a:solidFill>
                  <a:schemeClr val="tx1"/>
                </a:solidFill>
                <a:latin typeface="Open Sans ExtraBold" panose="020B0906030804020204" pitchFamily="34" charset="0"/>
              </a:rPr>
              <a:t>Strategies to help with recall</a:t>
            </a:r>
          </a:p>
        </p:txBody>
      </p:sp>
      <p:sp>
        <p:nvSpPr>
          <p:cNvPr id="3" name="Content Placeholder 2">
            <a:extLst>
              <a:ext uri="{FF2B5EF4-FFF2-40B4-BE49-F238E27FC236}">
                <a16:creationId xmlns:a16="http://schemas.microsoft.com/office/drawing/2014/main" id="{006A26BD-0A20-A8F0-9664-774DA1F209E4}"/>
              </a:ext>
            </a:extLst>
          </p:cNvPr>
          <p:cNvSpPr>
            <a:spLocks noGrp="1"/>
          </p:cNvSpPr>
          <p:nvPr>
            <p:ph idx="1"/>
          </p:nvPr>
        </p:nvSpPr>
        <p:spPr>
          <a:xfrm>
            <a:off x="846312" y="1544021"/>
            <a:ext cx="10542124" cy="4100053"/>
          </a:xfrm>
        </p:spPr>
        <p:txBody>
          <a:bodyPr/>
          <a:lstStyle/>
          <a:p>
            <a:pPr marL="0" indent="0">
              <a:buNone/>
            </a:pPr>
            <a:endParaRPr lang="en-GB" sz="2400" dirty="0"/>
          </a:p>
          <a:p>
            <a:pPr marL="538163" lvl="1"/>
            <a:r>
              <a:rPr lang="en-GB" sz="2000" b="1" dirty="0"/>
              <a:t>Break down the category</a:t>
            </a:r>
            <a:r>
              <a:rPr lang="en-GB" sz="2000" dirty="0"/>
              <a:t>: for the most important items that form part of a group (e.g. ask about their purchases of rice, maize, pasta, bread, flour within the group “cereals”)</a:t>
            </a:r>
          </a:p>
          <a:p>
            <a:pPr marL="538163" lvl="1"/>
            <a:r>
              <a:rPr lang="en-GB" sz="2000" b="1" dirty="0"/>
              <a:t>Break down the recall period</a:t>
            </a:r>
            <a:r>
              <a:rPr lang="en-GB" sz="2000" dirty="0"/>
              <a:t>: e.g. for the 30 days recall, ask about last 7 days only – then ask about 2 weeks ago and so on</a:t>
            </a:r>
          </a:p>
          <a:p>
            <a:pPr marL="538163" lvl="1"/>
            <a:r>
              <a:rPr lang="en-GB" sz="2000" b="1" dirty="0"/>
              <a:t>If the two strategies above do not work</a:t>
            </a:r>
            <a:r>
              <a:rPr lang="en-GB" sz="2000" dirty="0"/>
              <a:t>, try to get an estimate of what they would “typically” consume/spend in a certain period – then figure out if the last 7days/30 days are somehow different than the usual situation and adjust accordingly.</a:t>
            </a:r>
          </a:p>
          <a:p>
            <a:endParaRPr lang="en-GB" dirty="0"/>
          </a:p>
        </p:txBody>
      </p:sp>
      <p:grpSp>
        <p:nvGrpSpPr>
          <p:cNvPr id="4" name="Group 3">
            <a:extLst>
              <a:ext uri="{FF2B5EF4-FFF2-40B4-BE49-F238E27FC236}">
                <a16:creationId xmlns:a16="http://schemas.microsoft.com/office/drawing/2014/main" id="{1567AAA0-3FA3-0E90-15A7-B7F1537EC1F5}"/>
              </a:ext>
            </a:extLst>
          </p:cNvPr>
          <p:cNvGrpSpPr/>
          <p:nvPr/>
        </p:nvGrpSpPr>
        <p:grpSpPr>
          <a:xfrm>
            <a:off x="5022568" y="5321945"/>
            <a:ext cx="7169432" cy="1359635"/>
            <a:chOff x="5658243" y="178067"/>
            <a:chExt cx="7319064" cy="1359635"/>
          </a:xfrm>
        </p:grpSpPr>
        <p:sp>
          <p:nvSpPr>
            <p:cNvPr id="5" name="TextBox 4">
              <a:extLst>
                <a:ext uri="{FF2B5EF4-FFF2-40B4-BE49-F238E27FC236}">
                  <a16:creationId xmlns:a16="http://schemas.microsoft.com/office/drawing/2014/main" id="{CFB919E1-8DCB-6A0C-E9D5-CB95FE1ADAC4}"/>
                </a:ext>
              </a:extLst>
            </p:cNvPr>
            <p:cNvSpPr txBox="1"/>
            <p:nvPr/>
          </p:nvSpPr>
          <p:spPr>
            <a:xfrm>
              <a:off x="5658243" y="178067"/>
              <a:ext cx="7016669" cy="1200329"/>
            </a:xfrm>
            <a:prstGeom prst="rect">
              <a:avLst/>
            </a:prstGeom>
            <a:solidFill>
              <a:schemeClr val="accent5"/>
            </a:solidFill>
            <a:ln>
              <a:solidFill>
                <a:schemeClr val="accent1"/>
              </a:solidFill>
            </a:ln>
          </p:spPr>
          <p:txBody>
            <a:bodyPr wrap="square" rtlCol="0">
              <a:spAutoFit/>
            </a:bodyPr>
            <a:lstStyle/>
            <a:p>
              <a:r>
                <a:rPr lang="en-GB" sz="18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Regardless, we cannot accept responses for ‘I don’t know’. So we should never see 0s across the board or responses like 88, 99, or 999. In all instances, do your best to work with the household to provide best guess estimates of expenditures.</a:t>
              </a:r>
            </a:p>
          </p:txBody>
        </p:sp>
        <p:pic>
          <p:nvPicPr>
            <p:cNvPr id="6" name="Graphic 5" descr="Warning with solid fill">
              <a:extLst>
                <a:ext uri="{FF2B5EF4-FFF2-40B4-BE49-F238E27FC236}">
                  <a16:creationId xmlns:a16="http://schemas.microsoft.com/office/drawing/2014/main" id="{E4ABD44F-BD9C-51A6-5E88-9BC32BB7B7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98187" y="958582"/>
              <a:ext cx="579120" cy="579120"/>
            </a:xfrm>
            <a:prstGeom prst="rect">
              <a:avLst/>
            </a:prstGeom>
          </p:spPr>
        </p:pic>
      </p:grpSp>
    </p:spTree>
    <p:extLst>
      <p:ext uri="{BB962C8B-B14F-4D97-AF65-F5344CB8AC3E}">
        <p14:creationId xmlns:p14="http://schemas.microsoft.com/office/powerpoint/2010/main" val="1187563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Design of the EXPENDITURE MODULE</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80980"/>
            <a:ext cx="10542124" cy="1152000"/>
          </a:xfrm>
        </p:spPr>
        <p:txBody>
          <a:bodyPr/>
          <a:lstStyle/>
          <a:p>
            <a:r>
              <a:rPr lang="en-US" sz="3600" b="0" kern="1400" spc="230" dirty="0">
                <a:solidFill>
                  <a:schemeClr val="tx1"/>
                </a:solidFill>
                <a:latin typeface="Open Sans ExtraBold" panose="020B0906030804020204" pitchFamily="34" charset="0"/>
              </a:rPr>
              <a:t>EXPENDITURE: Module design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816870"/>
            <a:ext cx="10542124" cy="4100053"/>
          </a:xfrm>
        </p:spPr>
        <p:txBody>
          <a:bodyPr vert="horz" lIns="91440" tIns="45720" rIns="91440" bIns="45720" rtlCol="0" anchor="t">
            <a:noAutofit/>
          </a:bodyPr>
          <a:lstStyle/>
          <a:p>
            <a:pPr>
              <a:buFont typeface="Arial" panose="020B0604020202020204" pitchFamily="34" charset="0"/>
              <a:buChar char="•"/>
            </a:pPr>
            <a:r>
              <a:rPr lang="en-US" spc="60" dirty="0">
                <a:latin typeface="Open Sans"/>
                <a:ea typeface="Open Sans"/>
                <a:cs typeface="Open Sans"/>
              </a:rPr>
              <a:t>When designing your questionnaire, including the expenditure module, please refer to the Survey Designer as it offers the WFP’s standard modules in </a:t>
            </a:r>
            <a:r>
              <a:rPr lang="en-US" spc="60" dirty="0" err="1">
                <a:latin typeface="Open Sans"/>
                <a:ea typeface="Open Sans"/>
                <a:cs typeface="Open Sans"/>
              </a:rPr>
              <a:t>XLSform</a:t>
            </a:r>
            <a:r>
              <a:rPr lang="en-US" spc="60" dirty="0">
                <a:latin typeface="Open Sans"/>
                <a:ea typeface="Open Sans"/>
                <a:cs typeface="Open Sans"/>
              </a:rPr>
              <a:t> and Word formats.</a:t>
            </a:r>
          </a:p>
          <a:p>
            <a:pPr>
              <a:buFont typeface="Arial" panose="020B0604020202020204" pitchFamily="34" charset="0"/>
              <a:buChar char="•"/>
            </a:pPr>
            <a:endParaRPr lang="en-US" sz="1400" spc="60" dirty="0">
              <a:solidFill>
                <a:srgbClr val="FFC000"/>
              </a:solidFill>
            </a:endParaRPr>
          </a:p>
          <a:p>
            <a:pPr>
              <a:buFont typeface="Arial" panose="020B0604020202020204" pitchFamily="34" charset="0"/>
              <a:buChar char="•"/>
            </a:pPr>
            <a:r>
              <a:rPr lang="en-US" spc="60" dirty="0">
                <a:latin typeface="Open Sans"/>
                <a:ea typeface="Open Sans"/>
                <a:cs typeface="Open Sans"/>
              </a:rPr>
              <a:t>Your module might include more/different disaggregation of expenditure categories,  </a:t>
            </a:r>
            <a:r>
              <a:rPr lang="en-US" u="sng" spc="60" dirty="0">
                <a:latin typeface="Open Sans"/>
                <a:ea typeface="Open Sans"/>
                <a:cs typeface="Open Sans"/>
              </a:rPr>
              <a:t>but it should include the standard questions</a:t>
            </a:r>
            <a:r>
              <a:rPr lang="en-US" spc="60" dirty="0">
                <a:latin typeface="Open Sans"/>
                <a:ea typeface="Open Sans"/>
                <a:cs typeface="Open Sans"/>
              </a:rPr>
              <a:t>. </a:t>
            </a:r>
          </a:p>
          <a:p>
            <a:pPr>
              <a:buFont typeface="Arial" panose="020B0604020202020204" pitchFamily="34" charset="0"/>
              <a:buChar char="•"/>
            </a:pPr>
            <a:endParaRPr lang="en-US" sz="1600" spc="60" dirty="0">
              <a:solidFill>
                <a:srgbClr val="FFC000"/>
              </a:solidFill>
            </a:endParaRPr>
          </a:p>
          <a:p>
            <a:pPr>
              <a:buFont typeface="Arial" panose="020B0604020202020204" pitchFamily="34" charset="0"/>
              <a:buChar char="•"/>
            </a:pPr>
            <a:r>
              <a:rPr lang="en-US" spc="60" dirty="0">
                <a:latin typeface="Open Sans"/>
                <a:ea typeface="Open Sans"/>
                <a:cs typeface="Open Sans"/>
              </a:rPr>
              <a:t>If you rely on data collection tools and platforms that do not support </a:t>
            </a:r>
            <a:r>
              <a:rPr lang="en-US" spc="60" dirty="0" err="1">
                <a:latin typeface="Open Sans"/>
                <a:ea typeface="Open Sans"/>
                <a:cs typeface="Open Sans"/>
              </a:rPr>
              <a:t>XLSforms</a:t>
            </a:r>
            <a:r>
              <a:rPr lang="en-US" spc="60" dirty="0">
                <a:latin typeface="Open Sans"/>
                <a:ea typeface="Open Sans"/>
                <a:cs typeface="Open Sans"/>
              </a:rPr>
              <a:t>, you must replicate the standard module correctly, including skip patterns and validation constraints.</a:t>
            </a:r>
          </a:p>
        </p:txBody>
      </p:sp>
    </p:spTree>
    <p:extLst>
      <p:ext uri="{BB962C8B-B14F-4D97-AF65-F5344CB8AC3E}">
        <p14:creationId xmlns:p14="http://schemas.microsoft.com/office/powerpoint/2010/main" val="4254616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Expenditure: Survey Designer</a:t>
            </a:r>
          </a:p>
        </p:txBody>
      </p:sp>
      <p:sp>
        <p:nvSpPr>
          <p:cNvPr id="2" name="TextBox 1">
            <a:extLst>
              <a:ext uri="{FF2B5EF4-FFF2-40B4-BE49-F238E27FC236}">
                <a16:creationId xmlns:a16="http://schemas.microsoft.com/office/drawing/2014/main" id="{7129780E-FD5B-4550-664F-D7732B645BED}"/>
              </a:ext>
            </a:extLst>
          </p:cNvPr>
          <p:cNvSpPr txBox="1"/>
          <p:nvPr/>
        </p:nvSpPr>
        <p:spPr>
          <a:xfrm>
            <a:off x="7570380" y="716415"/>
            <a:ext cx="3157871" cy="584775"/>
          </a:xfrm>
          <a:prstGeom prst="rect">
            <a:avLst/>
          </a:prstGeom>
          <a:noFill/>
        </p:spPr>
        <p:txBody>
          <a:bodyPr wrap="square">
            <a:spAutoFit/>
          </a:bodyPr>
          <a:lstStyle/>
          <a:p>
            <a:pPr algn="ctr"/>
            <a:r>
              <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Expenditure Module (Survey Designer)</a:t>
            </a:r>
            <a:endParaRPr lang="en-GB"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7C2B69C7-3FE7-5EC7-47B2-704E1EBB4A72}"/>
              </a:ext>
            </a:extLst>
          </p:cNvPr>
          <p:cNvPicPr>
            <a:picLocks noChangeAspect="1"/>
          </p:cNvPicPr>
          <p:nvPr/>
        </p:nvPicPr>
        <p:blipFill>
          <a:blip r:embed="rId4"/>
          <a:stretch>
            <a:fillRect/>
          </a:stretch>
        </p:blipFill>
        <p:spPr>
          <a:xfrm>
            <a:off x="717181" y="1799302"/>
            <a:ext cx="5243002" cy="3339625"/>
          </a:xfrm>
          <a:prstGeom prst="rect">
            <a:avLst/>
          </a:prstGeom>
        </p:spPr>
      </p:pic>
      <p:cxnSp>
        <p:nvCxnSpPr>
          <p:cNvPr id="7" name="Straight Arrow Connector 6">
            <a:extLst>
              <a:ext uri="{FF2B5EF4-FFF2-40B4-BE49-F238E27FC236}">
                <a16:creationId xmlns:a16="http://schemas.microsoft.com/office/drawing/2014/main" id="{D727484C-1861-252D-3ABD-BCA2C42DF8C9}"/>
              </a:ext>
            </a:extLst>
          </p:cNvPr>
          <p:cNvCxnSpPr>
            <a:cxnSpLocks/>
          </p:cNvCxnSpPr>
          <p:nvPr/>
        </p:nvCxnSpPr>
        <p:spPr>
          <a:xfrm flipH="1">
            <a:off x="8316091" y="4145130"/>
            <a:ext cx="504064" cy="371057"/>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37F1B9F-0538-C9B2-251A-5D9FB35B269C}"/>
              </a:ext>
            </a:extLst>
          </p:cNvPr>
          <p:cNvCxnSpPr>
            <a:cxnSpLocks/>
          </p:cNvCxnSpPr>
          <p:nvPr/>
        </p:nvCxnSpPr>
        <p:spPr>
          <a:xfrm flipH="1">
            <a:off x="8568123" y="4304522"/>
            <a:ext cx="504064" cy="371057"/>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FE9557EB-B939-3A96-EE6D-0E8001362DBE}"/>
              </a:ext>
            </a:extLst>
          </p:cNvPr>
          <p:cNvSpPr txBox="1"/>
          <p:nvPr/>
        </p:nvSpPr>
        <p:spPr>
          <a:xfrm>
            <a:off x="2422299" y="5664531"/>
            <a:ext cx="9346884" cy="738664"/>
          </a:xfrm>
          <a:prstGeom prst="rect">
            <a:avLst/>
          </a:prstGeom>
          <a:noFill/>
          <a:ln w="57150">
            <a:solidFill>
              <a:schemeClr val="bg1">
                <a:lumMod val="50000"/>
              </a:schemeClr>
            </a:solidFill>
          </a:ln>
        </p:spPr>
        <p:txBody>
          <a:bodyPr wrap="square" rtlCol="0">
            <a:spAutoFit/>
          </a:bodyPr>
          <a:lstStyle/>
          <a:p>
            <a:r>
              <a:rPr lang="en-US" sz="1400" spc="60">
                <a:latin typeface="Open Sans" charset="0"/>
                <a:ea typeface="Open Sans" charset="0"/>
                <a:cs typeface="Open Sans" charset="0"/>
              </a:rPr>
              <a:t>After selecting the three parts of the expenditure module</a:t>
            </a:r>
            <a:r>
              <a:rPr lang="en-CA" sz="1400">
                <a:latin typeface="Open Sans" panose="020B0606030504020204" pitchFamily="34" charset="0"/>
                <a:ea typeface="Open Sans" panose="020B0606030504020204" pitchFamily="34" charset="0"/>
                <a:cs typeface="Open Sans" panose="020B0606030504020204" pitchFamily="34" charset="0"/>
              </a:rPr>
              <a:t>, </a:t>
            </a:r>
            <a:r>
              <a:rPr lang="en-US" sz="1400" spc="60">
                <a:latin typeface="Open Sans" charset="0"/>
                <a:ea typeface="Open Sans" charset="0"/>
                <a:cs typeface="Open Sans" charset="0"/>
              </a:rPr>
              <a:t>you will be able to move to the next step in which you choose the appropriate recall period for the food sub-module (either seven days or 30 days) for your context. </a:t>
            </a:r>
          </a:p>
        </p:txBody>
      </p:sp>
      <p:pic>
        <p:nvPicPr>
          <p:cNvPr id="6" name="Picture 5">
            <a:extLst>
              <a:ext uri="{FF2B5EF4-FFF2-40B4-BE49-F238E27FC236}">
                <a16:creationId xmlns:a16="http://schemas.microsoft.com/office/drawing/2014/main" id="{07EAF1A8-B27A-5C3D-6C61-32F66D8243CE}"/>
              </a:ext>
            </a:extLst>
          </p:cNvPr>
          <p:cNvPicPr>
            <a:picLocks noChangeAspect="1"/>
          </p:cNvPicPr>
          <p:nvPr/>
        </p:nvPicPr>
        <p:blipFill rotWithShape="1">
          <a:blip r:embed="rId5"/>
          <a:srcRect l="1219" r="4688"/>
          <a:stretch/>
        </p:blipFill>
        <p:spPr>
          <a:xfrm>
            <a:off x="6096000" y="2000095"/>
            <a:ext cx="5889523" cy="3138832"/>
          </a:xfrm>
          <a:prstGeom prst="rect">
            <a:avLst/>
          </a:prstGeom>
        </p:spPr>
      </p:pic>
    </p:spTree>
    <p:extLst>
      <p:ext uri="{BB962C8B-B14F-4D97-AF65-F5344CB8AC3E}">
        <p14:creationId xmlns:p14="http://schemas.microsoft.com/office/powerpoint/2010/main" val="107838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Food expenditures: 7 vs. 30-day recall period</a:t>
            </a: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826774" y="1919941"/>
            <a:ext cx="9762568" cy="4100053"/>
          </a:xfrm>
        </p:spPr>
        <p:txBody>
          <a:bodyPr/>
          <a:lstStyle/>
          <a:p>
            <a:pPr marL="0" indent="0">
              <a:buNone/>
            </a:pPr>
            <a:endParaRPr lang="en-US"/>
          </a:p>
          <a:p>
            <a:pPr marL="0" indent="0">
              <a:buNone/>
            </a:pPr>
            <a:endParaRPr lang="ar-SY"/>
          </a:p>
        </p:txBody>
      </p:sp>
      <p:graphicFrame>
        <p:nvGraphicFramePr>
          <p:cNvPr id="2" name="Table 12">
            <a:extLst>
              <a:ext uri="{FF2B5EF4-FFF2-40B4-BE49-F238E27FC236}">
                <a16:creationId xmlns:a16="http://schemas.microsoft.com/office/drawing/2014/main" id="{510BED39-BD79-FD4D-48AB-8DB15E2E6489}"/>
              </a:ext>
            </a:extLst>
          </p:cNvPr>
          <p:cNvGraphicFramePr>
            <a:graphicFrameLocks/>
          </p:cNvGraphicFramePr>
          <p:nvPr/>
        </p:nvGraphicFramePr>
        <p:xfrm>
          <a:off x="599193" y="1454395"/>
          <a:ext cx="11052002" cy="4936046"/>
        </p:xfrm>
        <a:graphic>
          <a:graphicData uri="http://schemas.openxmlformats.org/drawingml/2006/table">
            <a:tbl>
              <a:tblPr firstRow="1" bandRow="1">
                <a:tableStyleId>{5C22544A-7EE6-4342-B048-85BDC9FD1C3A}</a:tableStyleId>
              </a:tblPr>
              <a:tblGrid>
                <a:gridCol w="1607681">
                  <a:extLst>
                    <a:ext uri="{9D8B030D-6E8A-4147-A177-3AD203B41FA5}">
                      <a16:colId xmlns:a16="http://schemas.microsoft.com/office/drawing/2014/main" val="763633207"/>
                    </a:ext>
                  </a:extLst>
                </a:gridCol>
                <a:gridCol w="3794533">
                  <a:extLst>
                    <a:ext uri="{9D8B030D-6E8A-4147-A177-3AD203B41FA5}">
                      <a16:colId xmlns:a16="http://schemas.microsoft.com/office/drawing/2014/main" val="2505313927"/>
                    </a:ext>
                  </a:extLst>
                </a:gridCol>
                <a:gridCol w="5649788">
                  <a:extLst>
                    <a:ext uri="{9D8B030D-6E8A-4147-A177-3AD203B41FA5}">
                      <a16:colId xmlns:a16="http://schemas.microsoft.com/office/drawing/2014/main" val="1725855743"/>
                    </a:ext>
                  </a:extLst>
                </a:gridCol>
              </a:tblGrid>
              <a:tr h="301002">
                <a:tc>
                  <a:txBody>
                    <a:bodyPr/>
                    <a:lstStyle/>
                    <a:p>
                      <a:endParaRPr lang="en-GB" sz="1600" noProof="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GB" sz="1600" noProof="0">
                          <a:latin typeface="Open Sans" panose="020B0606030504020204" pitchFamily="34" charset="0"/>
                          <a:ea typeface="Open Sans" panose="020B0606030504020204" pitchFamily="34" charset="0"/>
                          <a:cs typeface="Open Sans" panose="020B0606030504020204" pitchFamily="34" charset="0"/>
                        </a:rPr>
                        <a:t>7 days recall</a:t>
                      </a:r>
                    </a:p>
                  </a:txBody>
                  <a:tcPr/>
                </a:tc>
                <a:tc>
                  <a:txBody>
                    <a:bodyPr/>
                    <a:lstStyle/>
                    <a:p>
                      <a:r>
                        <a:rPr lang="en-GB" sz="1600" noProof="0">
                          <a:latin typeface="Open Sans" panose="020B0606030504020204" pitchFamily="34" charset="0"/>
                          <a:ea typeface="Open Sans" panose="020B0606030504020204" pitchFamily="34" charset="0"/>
                          <a:cs typeface="Open Sans" panose="020B0606030504020204" pitchFamily="34" charset="0"/>
                        </a:rPr>
                        <a:t>30 days recall</a:t>
                      </a:r>
                    </a:p>
                  </a:txBody>
                  <a:tcPr/>
                </a:tc>
                <a:extLst>
                  <a:ext uri="{0D108BD9-81ED-4DB2-BD59-A6C34878D82A}">
                    <a16:rowId xmlns:a16="http://schemas.microsoft.com/office/drawing/2014/main" val="2401874929"/>
                  </a:ext>
                </a:extLst>
              </a:tr>
              <a:tr h="1016793">
                <a:tc>
                  <a:txBody>
                    <a:bodyPr/>
                    <a:lstStyle/>
                    <a:p>
                      <a:pPr>
                        <a:lnSpc>
                          <a:spcPct val="107000"/>
                        </a:lnSpc>
                        <a:spcAft>
                          <a:spcPts val="800"/>
                        </a:spcAft>
                      </a:pPr>
                      <a:r>
                        <a:rPr lang="en-GB" sz="1600" b="0" noProof="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Advantages</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More accurate recall (average food estimates closer to the “real” mean)</a:t>
                      </a:r>
                    </a:p>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Faster administration and less burden for respondent</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For individual households, food consumption expenditures resemble more their “typical” monthly consumption</a:t>
                      </a:r>
                    </a:p>
                  </a:txBody>
                  <a:tcPr marL="68580" marR="68580" marT="0" marB="0" anchor="ctr"/>
                </a:tc>
                <a:extLst>
                  <a:ext uri="{0D108BD9-81ED-4DB2-BD59-A6C34878D82A}">
                    <a16:rowId xmlns:a16="http://schemas.microsoft.com/office/drawing/2014/main" val="929458944"/>
                  </a:ext>
                </a:extLst>
              </a:tr>
              <a:tr h="1159827">
                <a:tc>
                  <a:txBody>
                    <a:bodyPr/>
                    <a:lstStyle/>
                    <a:p>
                      <a:pPr>
                        <a:lnSpc>
                          <a:spcPct val="107000"/>
                        </a:lnSpc>
                        <a:spcAft>
                          <a:spcPts val="800"/>
                        </a:spcAft>
                      </a:pPr>
                      <a:r>
                        <a:rPr lang="en-GB" sz="1600" b="0" noProof="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Disadvantages</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Less precision as there are higher chances that households report a value of food consumption expenditures that is different from their usual one</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Recall is more difficult, tendency to underreport consumption expenditures</a:t>
                      </a:r>
                    </a:p>
                  </a:txBody>
                  <a:tcPr marL="68580" marR="68580" marT="0" marB="0" anchor="ctr"/>
                </a:tc>
                <a:extLst>
                  <a:ext uri="{0D108BD9-81ED-4DB2-BD59-A6C34878D82A}">
                    <a16:rowId xmlns:a16="http://schemas.microsoft.com/office/drawing/2014/main" val="3789150821"/>
                  </a:ext>
                </a:extLst>
              </a:tr>
              <a:tr h="1953776">
                <a:tc>
                  <a:txBody>
                    <a:bodyPr/>
                    <a:lstStyle/>
                    <a:p>
                      <a:pPr>
                        <a:lnSpc>
                          <a:spcPct val="107000"/>
                        </a:lnSpc>
                        <a:spcAft>
                          <a:spcPts val="800"/>
                        </a:spcAft>
                      </a:pPr>
                      <a:r>
                        <a:rPr lang="en-GB" sz="1600" b="0" noProof="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When to use it</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a:solidFill>
                            <a:schemeClr val="dk1"/>
                          </a:solidFill>
                          <a:effectLst/>
                          <a:latin typeface="Open Sans" panose="020B0606030504020204" pitchFamily="34" charset="0"/>
                          <a:ea typeface="Open Sans" panose="020B0606030504020204" pitchFamily="34" charset="0"/>
                          <a:cs typeface="Open Sans" panose="020B0606030504020204" pitchFamily="34" charset="0"/>
                        </a:rPr>
                        <a:t>By default</a:t>
                      </a:r>
                    </a:p>
                  </a:txBody>
                  <a:tcPr marL="68580" marR="68580" marT="0" marB="0" anchor="ctr"/>
                </a:tc>
                <a:tc>
                  <a:txBody>
                    <a:bodyPr/>
                    <a:lstStyle/>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If households tend to purchase/receive most of their food in a specific week of the month but consume it evenly throughout the month</a:t>
                      </a:r>
                    </a:p>
                    <a:p>
                      <a:pPr marL="182563" indent="-182563" algn="l" defTabSz="914400" rtl="0" eaLnBrk="1" latinLnBrk="0" hangingPunct="1">
                        <a:lnSpc>
                          <a:spcPct val="107000"/>
                        </a:lnSpc>
                        <a:spcAft>
                          <a:spcPts val="800"/>
                        </a:spcAft>
                        <a:buFont typeface="Arial" panose="020B0604020202020204" pitchFamily="34" charset="0"/>
                        <a:buChar char="•"/>
                      </a:pPr>
                      <a:r>
                        <a:rPr lang="en-GB" sz="1600" kern="1200" noProof="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In contexts  where households have very regular monthly expenditures patterns (e.g. where salaried employment is the main livelihood) and households are more comfortable reporting their monthly rather than weekly expenditures</a:t>
                      </a:r>
                    </a:p>
                  </a:txBody>
                  <a:tcPr marL="68580" marR="68580" marT="0" marB="0" anchor="ctr"/>
                </a:tc>
                <a:extLst>
                  <a:ext uri="{0D108BD9-81ED-4DB2-BD59-A6C34878D82A}">
                    <a16:rowId xmlns:a16="http://schemas.microsoft.com/office/drawing/2014/main" val="3797924422"/>
                  </a:ext>
                </a:extLst>
              </a:tr>
            </a:tbl>
          </a:graphicData>
        </a:graphic>
      </p:graphicFrame>
    </p:spTree>
    <p:extLst>
      <p:ext uri="{BB962C8B-B14F-4D97-AF65-F5344CB8AC3E}">
        <p14:creationId xmlns:p14="http://schemas.microsoft.com/office/powerpoint/2010/main" val="495893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Expenditures CATEGORIES</a:t>
            </a: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826774" y="1919941"/>
            <a:ext cx="9762568" cy="4100053"/>
          </a:xfrm>
        </p:spPr>
        <p:txBody>
          <a:bodyPr/>
          <a:lstStyle/>
          <a:p>
            <a:r>
              <a:rPr lang="en-US" sz="1600"/>
              <a:t>It is always a </a:t>
            </a:r>
            <a:r>
              <a:rPr lang="en-US" sz="1600" b="1"/>
              <a:t>good practice to customize the examples of items </a:t>
            </a:r>
            <a:r>
              <a:rPr lang="en-US" sz="1600"/>
              <a:t>within expenditure categories (e.g. the most common cereal products withing the category “cereals”)</a:t>
            </a:r>
          </a:p>
          <a:p>
            <a:r>
              <a:rPr lang="en-US" sz="1600"/>
              <a:t>In general, it is </a:t>
            </a:r>
            <a:r>
              <a:rPr lang="en-US" sz="1600" b="1">
                <a:solidFill>
                  <a:schemeClr val="accent2"/>
                </a:solidFill>
              </a:rPr>
              <a:t>not recommended to modify the expenditure categories</a:t>
            </a:r>
            <a:r>
              <a:rPr lang="en-US" sz="1600"/>
              <a:t>. Some exceptions:</a:t>
            </a:r>
          </a:p>
          <a:p>
            <a:pPr lvl="1">
              <a:buFont typeface="Courier New" panose="02070309020205020404" pitchFamily="49" charset="0"/>
              <a:buChar char="o"/>
            </a:pPr>
            <a:r>
              <a:rPr lang="en-US" sz="1400"/>
              <a:t>Further disaggregate a category if an item or sub-category is very important in a given context (e.g. if firewood is much more important than all other fuels, it might be easier to capture it separately).</a:t>
            </a:r>
          </a:p>
          <a:p>
            <a:pPr lvl="1">
              <a:buFont typeface="Courier New" panose="02070309020205020404" pitchFamily="49" charset="0"/>
              <a:buChar char="o"/>
            </a:pPr>
            <a:r>
              <a:rPr lang="en-US" sz="1400"/>
              <a:t>Do not ask about categories that are obviously irrelevant in a given context (e.g. asking about expenditures on electricity in a place where no one has access to it).</a:t>
            </a:r>
          </a:p>
          <a:p>
            <a:r>
              <a:rPr lang="en-US" sz="1600"/>
              <a:t>If expenditure categories are modified:</a:t>
            </a:r>
          </a:p>
          <a:p>
            <a:pPr lvl="1">
              <a:buFont typeface="Courier New" panose="02070309020205020404" pitchFamily="49" charset="0"/>
              <a:buChar char="o"/>
            </a:pPr>
            <a:r>
              <a:rPr lang="en-US" sz="1400"/>
              <a:t>Make sure they do not overlap (and it is clear what needs to be reported under each category)</a:t>
            </a:r>
          </a:p>
          <a:p>
            <a:pPr lvl="1">
              <a:buFont typeface="Courier New" panose="02070309020205020404" pitchFamily="49" charset="0"/>
              <a:buChar char="o"/>
            </a:pPr>
            <a:r>
              <a:rPr lang="en-US" sz="1400"/>
              <a:t>They do not leave items without a category where to be reported</a:t>
            </a:r>
          </a:p>
          <a:p>
            <a:pPr lvl="1">
              <a:buFont typeface="Courier New" panose="02070309020205020404" pitchFamily="49" charset="0"/>
              <a:buChar char="o"/>
            </a:pPr>
            <a:r>
              <a:rPr lang="en-US" sz="1400"/>
              <a:t>They do not include items that should not be captured as regular consumption (investments, inputs, irregular large expenditures, transfers of money)</a:t>
            </a:r>
            <a:endParaRPr lang="en-US" sz="1600"/>
          </a:p>
          <a:p>
            <a:endParaRPr lang="en-US" sz="2400"/>
          </a:p>
          <a:p>
            <a:pPr marL="0" indent="0">
              <a:buNone/>
            </a:pPr>
            <a:endParaRPr lang="en-US" sz="2400"/>
          </a:p>
          <a:p>
            <a:pPr marL="0" indent="0">
              <a:buNone/>
            </a:pPr>
            <a:endParaRPr lang="en-US"/>
          </a:p>
          <a:p>
            <a:pPr marL="0" indent="0">
              <a:buNone/>
            </a:pPr>
            <a:endParaRPr lang="ar-SY"/>
          </a:p>
        </p:txBody>
      </p:sp>
    </p:spTree>
    <p:extLst>
      <p:ext uri="{BB962C8B-B14F-4D97-AF65-F5344CB8AC3E}">
        <p14:creationId xmlns:p14="http://schemas.microsoft.com/office/powerpoint/2010/main" val="1629391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Improving data quality through </a:t>
            </a:r>
            <a:r>
              <a:rPr lang="en-GB" sz="3600" b="0" kern="1400" spc="230" dirty="0" err="1">
                <a:solidFill>
                  <a:schemeClr val="tx1"/>
                </a:solidFill>
                <a:latin typeface="Open Sans ExtraBold" panose="020B0906030804020204" pitchFamily="34" charset="0"/>
              </a:rPr>
              <a:t>xls</a:t>
            </a:r>
            <a:r>
              <a:rPr lang="en-GB" sz="3600" b="0" kern="1400" spc="230" dirty="0">
                <a:solidFill>
                  <a:schemeClr val="tx1"/>
                </a:solidFill>
                <a:latin typeface="Open Sans ExtraBold" panose="020B0906030804020204" pitchFamily="34" charset="0"/>
              </a:rPr>
              <a:t> </a:t>
            </a:r>
            <a:r>
              <a:rPr lang="en-GB" sz="3600" b="0" kern="1400" spc="230" dirty="0" err="1">
                <a:solidFill>
                  <a:schemeClr val="tx1"/>
                </a:solidFill>
                <a:latin typeface="Open Sans ExtraBold" panose="020B0906030804020204" pitchFamily="34" charset="0"/>
              </a:rPr>
              <a:t>progRAMMING</a:t>
            </a:r>
            <a:endParaRPr lang="en-GB" sz="3600" b="0" kern="1400" spc="230" dirty="0">
              <a:solidFill>
                <a:schemeClr val="tx1"/>
              </a:solidFill>
              <a:latin typeface="Open Sans ExtraBold" panose="020B0906030804020204" pitchFamily="34" charset="0"/>
            </a:endParaRPr>
          </a:p>
        </p:txBody>
      </p:sp>
      <p:sp>
        <p:nvSpPr>
          <p:cNvPr id="10" name="Content Placeholder 2">
            <a:extLst>
              <a:ext uri="{FF2B5EF4-FFF2-40B4-BE49-F238E27FC236}">
                <a16:creationId xmlns:a16="http://schemas.microsoft.com/office/drawing/2014/main" id="{646715AE-728E-33D2-FA1D-E884EF940286}"/>
              </a:ext>
            </a:extLst>
          </p:cNvPr>
          <p:cNvSpPr>
            <a:spLocks noGrp="1"/>
          </p:cNvSpPr>
          <p:nvPr>
            <p:ph idx="1"/>
          </p:nvPr>
        </p:nvSpPr>
        <p:spPr>
          <a:xfrm>
            <a:off x="717181" y="1516052"/>
            <a:ext cx="9762568" cy="4100053"/>
          </a:xfrm>
        </p:spPr>
        <p:txBody>
          <a:bodyPr/>
          <a:lstStyle/>
          <a:p>
            <a:pPr marL="457200" lvl="1" indent="0">
              <a:buNone/>
            </a:pPr>
            <a:r>
              <a:rPr lang="en-US"/>
              <a:t>Expenditure data quality can be improved through:</a:t>
            </a:r>
          </a:p>
          <a:p>
            <a:pPr lvl="1">
              <a:buFont typeface="Arial" panose="020B0604020202020204" pitchFamily="34" charset="0"/>
              <a:buChar char="•"/>
            </a:pPr>
            <a:endParaRPr lang="en-US"/>
          </a:p>
          <a:p>
            <a:pPr lvl="1">
              <a:buFont typeface="Arial" panose="020B0604020202020204" pitchFamily="34" charset="0"/>
              <a:buChar char="•"/>
            </a:pPr>
            <a:endParaRPr lang="en-US"/>
          </a:p>
          <a:p>
            <a:endParaRPr lang="en-US" sz="2400"/>
          </a:p>
          <a:p>
            <a:pPr marL="0" indent="0">
              <a:buNone/>
            </a:pPr>
            <a:endParaRPr lang="en-US" sz="2400"/>
          </a:p>
          <a:p>
            <a:pPr marL="0" indent="0">
              <a:buNone/>
            </a:pPr>
            <a:endParaRPr lang="en-US"/>
          </a:p>
          <a:p>
            <a:pPr marL="0" indent="0">
              <a:buNone/>
            </a:pPr>
            <a:endParaRPr lang="ar-SY"/>
          </a:p>
        </p:txBody>
      </p:sp>
      <p:graphicFrame>
        <p:nvGraphicFramePr>
          <p:cNvPr id="2" name="Table 2">
            <a:extLst>
              <a:ext uri="{FF2B5EF4-FFF2-40B4-BE49-F238E27FC236}">
                <a16:creationId xmlns:a16="http://schemas.microsoft.com/office/drawing/2014/main" id="{D73BBC7D-B5B8-4484-B287-BCA49B1E87D2}"/>
              </a:ext>
            </a:extLst>
          </p:cNvPr>
          <p:cNvGraphicFramePr>
            <a:graphicFrameLocks noGrp="1"/>
          </p:cNvGraphicFramePr>
          <p:nvPr/>
        </p:nvGraphicFramePr>
        <p:xfrm>
          <a:off x="992437" y="1913234"/>
          <a:ext cx="10394410" cy="2595880"/>
        </p:xfrm>
        <a:graphic>
          <a:graphicData uri="http://schemas.openxmlformats.org/drawingml/2006/table">
            <a:tbl>
              <a:tblPr firstRow="1" bandRow="1">
                <a:tableStyleId>{5C22544A-7EE6-4342-B048-85BDC9FD1C3A}</a:tableStyleId>
              </a:tblPr>
              <a:tblGrid>
                <a:gridCol w="3385117">
                  <a:extLst>
                    <a:ext uri="{9D8B030D-6E8A-4147-A177-3AD203B41FA5}">
                      <a16:colId xmlns:a16="http://schemas.microsoft.com/office/drawing/2014/main" val="4009677893"/>
                    </a:ext>
                  </a:extLst>
                </a:gridCol>
                <a:gridCol w="7009293">
                  <a:extLst>
                    <a:ext uri="{9D8B030D-6E8A-4147-A177-3AD203B41FA5}">
                      <a16:colId xmlns:a16="http://schemas.microsoft.com/office/drawing/2014/main" val="298544268"/>
                    </a:ext>
                  </a:extLst>
                </a:gridCol>
              </a:tblGrid>
              <a:tr h="370840">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Constraints</a:t>
                      </a:r>
                    </a:p>
                  </a:txBody>
                  <a:tcPr/>
                </a:tc>
                <a:tc>
                  <a:txBody>
                    <a:bodyPr/>
                    <a:lstStyle/>
                    <a:p>
                      <a:r>
                        <a:rPr lang="en-GB" sz="1400">
                          <a:latin typeface="Open Sans" panose="020B0606030504020204" pitchFamily="34" charset="0"/>
                          <a:ea typeface="Open Sans" panose="020B0606030504020204" pitchFamily="34" charset="0"/>
                          <a:cs typeface="Open Sans" panose="020B0606030504020204" pitchFamily="34" charset="0"/>
                        </a:rPr>
                        <a:t>Warning messages</a:t>
                      </a:r>
                    </a:p>
                  </a:txBody>
                  <a:tcPr/>
                </a:tc>
                <a:extLst>
                  <a:ext uri="{0D108BD9-81ED-4DB2-BD59-A6C34878D82A}">
                    <a16:rowId xmlns:a16="http://schemas.microsoft.com/office/drawing/2014/main" val="678777269"/>
                  </a:ext>
                </a:extLst>
              </a:tr>
              <a:tr h="370840">
                <a:tc>
                  <a:txBody>
                    <a:bodyPr/>
                    <a:lstStyle/>
                    <a:p>
                      <a:pPr marL="285750" indent="-285750">
                        <a:buFont typeface="Arial" panose="020B0604020202020204" pitchFamily="34" charset="0"/>
                        <a:buChar char="•"/>
                      </a:pPr>
                      <a:r>
                        <a:rPr lang="en-GB" sz="1400">
                          <a:latin typeface="Open Sans" panose="020B0606030504020204" pitchFamily="34" charset="0"/>
                          <a:ea typeface="Open Sans" panose="020B0606030504020204" pitchFamily="34" charset="0"/>
                          <a:cs typeface="Open Sans" panose="020B0606030504020204" pitchFamily="34" charset="0"/>
                        </a:rPr>
                        <a:t>For each item, depending on the local currency, set constraints for values that are obviously unrealistic, e.g.:</a:t>
                      </a:r>
                    </a:p>
                    <a:p>
                      <a:pPr marL="742950" lvl="1" indent="-285750">
                        <a:buFont typeface="Courier New" panose="02070309020205020404" pitchFamily="49" charset="0"/>
                        <a:buChar char="o"/>
                      </a:pPr>
                      <a:r>
                        <a:rPr lang="en-GB" sz="1400">
                          <a:latin typeface="Open Sans" panose="020B0606030504020204" pitchFamily="34" charset="0"/>
                          <a:ea typeface="Open Sans" panose="020B0606030504020204" pitchFamily="34" charset="0"/>
                          <a:cs typeface="Open Sans" panose="020B0606030504020204" pitchFamily="34" charset="0"/>
                        </a:rPr>
                        <a:t>Spending 10,000 USD for cereals in last 7 days</a:t>
                      </a:r>
                    </a:p>
                    <a:p>
                      <a:pPr marL="742950" lvl="1" indent="-285750">
                        <a:buFont typeface="Courier New" panose="02070309020205020404" pitchFamily="49" charset="0"/>
                        <a:buChar char="o"/>
                      </a:pPr>
                      <a:r>
                        <a:rPr lang="en-GB" sz="1400">
                          <a:latin typeface="Open Sans" panose="020B0606030504020204" pitchFamily="34" charset="0"/>
                          <a:ea typeface="Open Sans" panose="020B0606030504020204" pitchFamily="34" charset="0"/>
                          <a:cs typeface="Open Sans" panose="020B0606030504020204" pitchFamily="34" charset="0"/>
                        </a:rPr>
                        <a:t>Spending 0.1 USD for electricity in last 30 days</a:t>
                      </a:r>
                    </a:p>
                  </a:txBody>
                  <a:tcPr/>
                </a:tc>
                <a:tc>
                  <a:txBody>
                    <a:bodyPr/>
                    <a:lstStyle/>
                    <a:p>
                      <a:pPr marL="285750" indent="-285750">
                        <a:buFont typeface="Arial" panose="020B0604020202020204" pitchFamily="34" charset="0"/>
                        <a:buChar char="•"/>
                      </a:pPr>
                      <a:r>
                        <a:rPr lang="en-GB" sz="1400">
                          <a:latin typeface="Open Sans" panose="020B0606030504020204" pitchFamily="34" charset="0"/>
                          <a:ea typeface="Open Sans" panose="020B0606030504020204" pitchFamily="34" charset="0"/>
                          <a:cs typeface="Open Sans" panose="020B0606030504020204" pitchFamily="34" charset="0"/>
                        </a:rPr>
                        <a:t>When food or non-food total consumption expenditures (i.e. cash + assistance/gifts + own-production) is zero, have a warning message asking the enumerator to verify</a:t>
                      </a:r>
                    </a:p>
                    <a:p>
                      <a:pPr marL="285750" indent="-285750">
                        <a:buFont typeface="Arial" panose="020B0604020202020204" pitchFamily="34" charset="0"/>
                        <a:buChar char="•"/>
                      </a:pPr>
                      <a:r>
                        <a:rPr lang="en-GB" sz="1400">
                          <a:latin typeface="Open Sans" panose="020B0606030504020204" pitchFamily="34" charset="0"/>
                          <a:ea typeface="Open Sans" panose="020B0606030504020204" pitchFamily="34" charset="0"/>
                          <a:cs typeface="Open Sans" panose="020B0606030504020204" pitchFamily="34" charset="0"/>
                        </a:rPr>
                        <a:t>The same could be applied to very common consumption categories or groups of them</a:t>
                      </a:r>
                    </a:p>
                    <a:p>
                      <a:pPr marL="285750" indent="-285750">
                        <a:buFont typeface="Arial" panose="020B0604020202020204" pitchFamily="34" charset="0"/>
                        <a:buChar char="•"/>
                      </a:pPr>
                      <a:r>
                        <a:rPr lang="en-GB" sz="1400">
                          <a:latin typeface="Open Sans" panose="020B0606030504020204" pitchFamily="34" charset="0"/>
                          <a:ea typeface="Open Sans" panose="020B0606030504020204" pitchFamily="34" charset="0"/>
                          <a:cs typeface="Open Sans" panose="020B0606030504020204" pitchFamily="34" charset="0"/>
                        </a:rPr>
                        <a:t>In certain circumstances, these warning might also be triggered by logical checks with other sections of the questionnaire (e.g. household reporting consumption of a food category in the previous 7 days in the FCS module, but zero consumption expenditures on it during the previous 30 days)</a:t>
                      </a:r>
                    </a:p>
                    <a:p>
                      <a:pPr marL="285750" indent="-285750">
                        <a:buFont typeface="Arial" panose="020B0604020202020204" pitchFamily="34" charset="0"/>
                        <a:buChar char="•"/>
                      </a:pPr>
                      <a:endParaRPr lang="en-GB" sz="140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058787846"/>
                  </a:ext>
                </a:extLst>
              </a:tr>
            </a:tbl>
          </a:graphicData>
        </a:graphic>
      </p:graphicFrame>
      <p:grpSp>
        <p:nvGrpSpPr>
          <p:cNvPr id="3" name="Group 2">
            <a:extLst>
              <a:ext uri="{FF2B5EF4-FFF2-40B4-BE49-F238E27FC236}">
                <a16:creationId xmlns:a16="http://schemas.microsoft.com/office/drawing/2014/main" id="{3384F419-CBF9-1BDA-23B5-0E39B512D073}"/>
              </a:ext>
            </a:extLst>
          </p:cNvPr>
          <p:cNvGrpSpPr/>
          <p:nvPr/>
        </p:nvGrpSpPr>
        <p:grpSpPr>
          <a:xfrm>
            <a:off x="2791327" y="4381923"/>
            <a:ext cx="7802878" cy="1539145"/>
            <a:chOff x="5658244" y="178067"/>
            <a:chExt cx="7276637" cy="1539145"/>
          </a:xfrm>
        </p:grpSpPr>
        <p:sp>
          <p:nvSpPr>
            <p:cNvPr id="4" name="TextBox 3">
              <a:extLst>
                <a:ext uri="{FF2B5EF4-FFF2-40B4-BE49-F238E27FC236}">
                  <a16:creationId xmlns:a16="http://schemas.microsoft.com/office/drawing/2014/main" id="{2EB5E20B-4EEC-D975-5A0D-B76592A068C5}"/>
                </a:ext>
              </a:extLst>
            </p:cNvPr>
            <p:cNvSpPr txBox="1"/>
            <p:nvPr/>
          </p:nvSpPr>
          <p:spPr>
            <a:xfrm>
              <a:off x="5658244" y="178067"/>
              <a:ext cx="6992395" cy="1323439"/>
            </a:xfrm>
            <a:prstGeom prst="rect">
              <a:avLst/>
            </a:prstGeom>
            <a:solidFill>
              <a:schemeClr val="accent5"/>
            </a:solidFill>
            <a:ln>
              <a:solidFill>
                <a:schemeClr val="accent1"/>
              </a:solidFill>
            </a:ln>
          </p:spPr>
          <p:txBody>
            <a:bodyPr wrap="square" rtlCol="0">
              <a:spAutoFit/>
            </a:bodyPr>
            <a:lstStyle/>
            <a:p>
              <a:r>
                <a:rPr lang="en-GB" sz="1600">
                  <a:latin typeface="Open Sans" panose="020B0606030504020204" pitchFamily="34" charset="0"/>
                  <a:ea typeface="Open Sans" panose="020B0606030504020204" pitchFamily="34" charset="0"/>
                  <a:cs typeface="Open Sans" panose="020B0606030504020204" pitchFamily="34" charset="0"/>
                </a:rPr>
                <a:t>Under no circumstances should the food expenditure submodule be linked through </a:t>
              </a:r>
              <a:r>
                <a:rPr lang="en-GB" sz="1600" b="1" u="sng">
                  <a:latin typeface="Open Sans" panose="020B0606030504020204" pitchFamily="34" charset="0"/>
                  <a:ea typeface="Open Sans" panose="020B0606030504020204" pitchFamily="34" charset="0"/>
                  <a:cs typeface="Open Sans" panose="020B0606030504020204" pitchFamily="34" charset="0"/>
                </a:rPr>
                <a:t>skip patterns </a:t>
              </a:r>
              <a:r>
                <a:rPr lang="en-GB" sz="1600">
                  <a:latin typeface="Open Sans" panose="020B0606030504020204" pitchFamily="34" charset="0"/>
                  <a:ea typeface="Open Sans" panose="020B0606030504020204" pitchFamily="34" charset="0"/>
                  <a:cs typeface="Open Sans" panose="020B0606030504020204" pitchFamily="34" charset="0"/>
                </a:rPr>
                <a:t>to other modules such as the Food Consumption Score (i.e. the fact that the </a:t>
              </a:r>
              <a:r>
                <a:rPr lang="en-GB" sz="1600" u="sng">
                  <a:latin typeface="Open Sans" panose="020B0606030504020204" pitchFamily="34" charset="0"/>
                  <a:ea typeface="Open Sans" panose="020B0606030504020204" pitchFamily="34" charset="0"/>
                  <a:cs typeface="Open Sans" panose="020B0606030504020204" pitchFamily="34" charset="0"/>
                </a:rPr>
                <a:t>majority</a:t>
              </a:r>
              <a:r>
                <a:rPr lang="en-GB" sz="1600">
                  <a:latin typeface="Open Sans" panose="020B0606030504020204" pitchFamily="34" charset="0"/>
                  <a:ea typeface="Open Sans" panose="020B0606030504020204" pitchFamily="34" charset="0"/>
                  <a:cs typeface="Open Sans" panose="020B0606030504020204" pitchFamily="34" charset="0"/>
                </a:rPr>
                <a:t> of HH members did not consume a food category in the previous 7 days does not imply that they had no consumption expenditures on that category in the previous 7 days!)</a:t>
              </a:r>
            </a:p>
          </p:txBody>
        </p:sp>
        <p:pic>
          <p:nvPicPr>
            <p:cNvPr id="5" name="Graphic 4" descr="Warning with solid fill">
              <a:extLst>
                <a:ext uri="{FF2B5EF4-FFF2-40B4-BE49-F238E27FC236}">
                  <a16:creationId xmlns:a16="http://schemas.microsoft.com/office/drawing/2014/main" id="{CFF31C4C-B445-3EF4-8159-395B4B9D7B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55761" y="1138092"/>
              <a:ext cx="579120" cy="579120"/>
            </a:xfrm>
            <a:prstGeom prst="rect">
              <a:avLst/>
            </a:prstGeom>
          </p:spPr>
        </p:pic>
      </p:grpSp>
    </p:spTree>
    <p:extLst>
      <p:ext uri="{BB962C8B-B14F-4D97-AF65-F5344CB8AC3E}">
        <p14:creationId xmlns:p14="http://schemas.microsoft.com/office/powerpoint/2010/main" val="6034443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Data quality checks and cleaning</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endParaRPr lang="en-US" b="1" dirty="0"/>
          </a:p>
          <a:p>
            <a:r>
              <a:rPr lang="en-US" b="1" dirty="0"/>
              <a:t>Discuss the Objectives of the Module:</a:t>
            </a:r>
            <a:endParaRPr lang="en-US" dirty="0"/>
          </a:p>
          <a:p>
            <a:pPr lvl="1">
              <a:buFont typeface="Arial" panose="020B0604020202020204" pitchFamily="34" charset="0"/>
              <a:buChar char="•"/>
            </a:pPr>
            <a:r>
              <a:rPr lang="en-US" dirty="0"/>
              <a:t>Gain information on the </a:t>
            </a:r>
            <a:r>
              <a:rPr lang="en-US" b="1" dirty="0"/>
              <a:t>Food Expenditure Share (FES)</a:t>
            </a:r>
            <a:r>
              <a:rPr lang="en-US" dirty="0"/>
              <a:t> of the targeted population.</a:t>
            </a:r>
          </a:p>
          <a:p>
            <a:pPr lvl="1">
              <a:buFont typeface="Arial" panose="020B0604020202020204" pitchFamily="34" charset="0"/>
              <a:buChar char="•"/>
            </a:pPr>
            <a:r>
              <a:rPr lang="en-US" dirty="0"/>
              <a:t>Assess households' economic vulnerability and their capacity to access food.</a:t>
            </a:r>
          </a:p>
          <a:p>
            <a:pPr lvl="1">
              <a:buFont typeface="Arial" panose="020B0604020202020204" pitchFamily="34" charset="0"/>
              <a:buChar char="•"/>
            </a:pPr>
            <a:r>
              <a:rPr lang="en-US" dirty="0"/>
              <a:t>Understand households' ability to cope with recent shocks and their potential to withstand future shocks.</a:t>
            </a:r>
          </a:p>
          <a:p>
            <a:pPr lvl="1">
              <a:buFont typeface="Arial" panose="020B0604020202020204" pitchFamily="34" charset="0"/>
              <a:buChar char="•"/>
            </a:pPr>
            <a:endParaRPr lang="en-US" dirty="0"/>
          </a:p>
          <a:p>
            <a:r>
              <a:rPr lang="en-US" b="1" dirty="0"/>
              <a:t>Importance of the Data:</a:t>
            </a:r>
            <a:endParaRPr lang="en-US" dirty="0"/>
          </a:p>
          <a:p>
            <a:pPr lvl="1">
              <a:buFont typeface="Arial" panose="020B0604020202020204" pitchFamily="34" charset="0"/>
              <a:buChar char="•"/>
            </a:pPr>
            <a:r>
              <a:rPr lang="en-US" dirty="0"/>
              <a:t>Emphasize the critical importance of accurate data collection.</a:t>
            </a:r>
          </a:p>
          <a:p>
            <a:pPr lvl="1">
              <a:buFont typeface="Arial" panose="020B0604020202020204" pitchFamily="34" charset="0"/>
              <a:buChar char="•"/>
            </a:pPr>
            <a:r>
              <a:rPr lang="en-US" dirty="0"/>
              <a:t>Highlight how the data will be used to improve food security interventions and policies.</a:t>
            </a:r>
          </a:p>
          <a:p>
            <a:pPr lvl="1">
              <a:buFont typeface="Arial" panose="020B0604020202020204" pitchFamily="34" charset="0"/>
              <a:buChar char="•"/>
            </a:pPr>
            <a:r>
              <a:rPr lang="en-US" dirty="0"/>
              <a:t>Ensure enumerators understand the impact of their work on the well-being of the population they are surveying.</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FES: training instructions 1</a:t>
            </a:r>
          </a:p>
        </p:txBody>
      </p:sp>
    </p:spTree>
    <p:extLst>
      <p:ext uri="{BB962C8B-B14F-4D97-AF65-F5344CB8AC3E}">
        <p14:creationId xmlns:p14="http://schemas.microsoft.com/office/powerpoint/2010/main" val="2063935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r>
              <a:rPr lang="en-GB" sz="3200" b="0" kern="1400" spc="230" dirty="0">
                <a:solidFill>
                  <a:schemeClr val="tx1"/>
                </a:solidFill>
                <a:latin typeface="Open Sans ExtraBold" panose="020B0906030804020204" pitchFamily="34" charset="0"/>
              </a:rPr>
              <a:t>Data Quality checks</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p:txBody>
          <a:bodyPr/>
          <a:lstStyle/>
          <a:p>
            <a:pPr marL="0" indent="0">
              <a:lnSpc>
                <a:spcPct val="107000"/>
              </a:lnSpc>
              <a:spcAft>
                <a:spcPts val="800"/>
              </a:spcAft>
              <a:buNone/>
            </a:pPr>
            <a:r>
              <a:rPr lang="en-GB" sz="1600" b="1" dirty="0">
                <a:effectLst/>
                <a:latin typeface="Open Sans" panose="020B0606030504020204" pitchFamily="34" charset="0"/>
                <a:ea typeface="Open Sans" panose="020B0606030504020204" pitchFamily="34" charset="0"/>
                <a:cs typeface="Open Sans" panose="020B0606030504020204" pitchFamily="34" charset="0"/>
              </a:rPr>
              <a:t>At minimum, it is recommended to track the following </a:t>
            </a:r>
          </a:p>
          <a:p>
            <a:pPr marL="0" indent="0">
              <a:lnSpc>
                <a:spcPct val="107000"/>
              </a:lnSpc>
              <a:spcAft>
                <a:spcPts val="800"/>
              </a:spcAft>
              <a:buNone/>
            </a:pPr>
            <a:r>
              <a:rPr lang="en-GB" sz="1600" u="sng" dirty="0">
                <a:latin typeface="Open Sans" panose="020B0606030504020204" pitchFamily="34" charset="0"/>
                <a:ea typeface="Open Sans" panose="020B0606030504020204" pitchFamily="34" charset="0"/>
                <a:cs typeface="Open Sans" panose="020B0606030504020204" pitchFamily="34" charset="0"/>
              </a:rPr>
              <a:t>By </a:t>
            </a:r>
            <a:r>
              <a:rPr lang="en-GB" sz="1600" u="sng" dirty="0">
                <a:effectLst/>
                <a:latin typeface="Open Sans" panose="020B0606030504020204" pitchFamily="34" charset="0"/>
                <a:ea typeface="Open Sans" panose="020B0606030504020204" pitchFamily="34" charset="0"/>
                <a:cs typeface="Open Sans" panose="020B0606030504020204" pitchFamily="34" charset="0"/>
              </a:rPr>
              <a:t>enumerator</a:t>
            </a:r>
            <a:r>
              <a:rPr lang="en-GB" sz="1600" dirty="0">
                <a:effectLst/>
                <a:latin typeface="Open Sans" panose="020B0606030504020204" pitchFamily="34" charset="0"/>
                <a:ea typeface="Open Sans" panose="020B0606030504020204" pitchFamily="34" charset="0"/>
                <a:cs typeface="Open Sans" panose="020B0606030504020204" pitchFamily="34" charset="0"/>
              </a:rPr>
              <a:t>:</a:t>
            </a:r>
          </a:p>
          <a:p>
            <a:pPr>
              <a:lnSpc>
                <a:spcPct val="107000"/>
              </a:lnSpc>
            </a:pPr>
            <a:r>
              <a:rPr lang="en-GB" sz="1400" b="1" dirty="0">
                <a:effectLst/>
                <a:latin typeface="Open Sans" panose="020B0606030504020204" pitchFamily="34" charset="0"/>
                <a:ea typeface="Open Sans" panose="020B0606030504020204" pitchFamily="34" charset="0"/>
                <a:cs typeface="Open Sans" panose="020B0606030504020204" pitchFamily="34" charset="0"/>
              </a:rPr>
              <a:t>Share of interviews with total food or non-food consumption expenditures of 0. </a:t>
            </a:r>
            <a:r>
              <a:rPr lang="en-GB" sz="1400" dirty="0">
                <a:effectLst/>
                <a:latin typeface="Open Sans" panose="020B0606030504020204" pitchFamily="34" charset="0"/>
                <a:ea typeface="Open Sans" panose="020B0606030504020204" pitchFamily="34" charset="0"/>
                <a:cs typeface="Open Sans" panose="020B0606030504020204" pitchFamily="34" charset="0"/>
              </a:rPr>
              <a:t>Observing a household with 0 food or NF consumption expenditures is very unlikely. Hence enumerators with consistent shares of these observations might be skipping the module.</a:t>
            </a:r>
          </a:p>
          <a:p>
            <a:pPr>
              <a:lnSpc>
                <a:spcPct val="107000"/>
              </a:lnSpc>
              <a:spcAft>
                <a:spcPts val="800"/>
              </a:spcAft>
            </a:pPr>
            <a:r>
              <a:rPr lang="en-GB" sz="1400" b="1" dirty="0">
                <a:effectLst/>
                <a:latin typeface="Open Sans" panose="020B0606030504020204" pitchFamily="34" charset="0"/>
                <a:ea typeface="Open Sans" panose="020B0606030504020204" pitchFamily="34" charset="0"/>
                <a:cs typeface="Open Sans" panose="020B0606030504020204" pitchFamily="34" charset="0"/>
              </a:rPr>
              <a:t>Average/Median per capita food and non-food consumption expenditures</a:t>
            </a:r>
            <a:r>
              <a:rPr lang="en-GB" sz="1400" dirty="0">
                <a:effectLst/>
                <a:latin typeface="Open Sans" panose="020B0606030504020204" pitchFamily="34" charset="0"/>
                <a:ea typeface="Open Sans" panose="020B0606030504020204" pitchFamily="34" charset="0"/>
                <a:cs typeface="Open Sans" panose="020B0606030504020204" pitchFamily="34" charset="0"/>
              </a:rPr>
              <a:t>.    Enumerators reporting much higher/lower values than the rest might be not implementing the module correctly, and should be addressed and retrained. If possible, it is also recommended to monitor the per capita average/median value of each single variable in the module and possibly other intermediate aggregates (e.g. total value of food from own production)</a:t>
            </a:r>
          </a:p>
          <a:p>
            <a:pPr marL="0" indent="0">
              <a:lnSpc>
                <a:spcPct val="107000"/>
              </a:lnSpc>
              <a:spcAft>
                <a:spcPts val="800"/>
              </a:spcAft>
              <a:buNone/>
            </a:pPr>
            <a:r>
              <a:rPr lang="en-GB" sz="1600" u="sng" dirty="0">
                <a:latin typeface="Open Sans" panose="020B0606030504020204" pitchFamily="34" charset="0"/>
                <a:ea typeface="Open Sans" panose="020B0606030504020204" pitchFamily="34" charset="0"/>
                <a:cs typeface="Open Sans" panose="020B0606030504020204" pitchFamily="34" charset="0"/>
              </a:rPr>
              <a:t>General</a:t>
            </a:r>
          </a:p>
          <a:p>
            <a:pPr>
              <a:lnSpc>
                <a:spcPct val="107000"/>
              </a:lnSpc>
              <a:spcAft>
                <a:spcPts val="800"/>
              </a:spcAft>
            </a:pPr>
            <a:r>
              <a:rPr lang="en-GB" sz="1400" b="1" dirty="0">
                <a:latin typeface="Open Sans" panose="020B0606030504020204" pitchFamily="34" charset="0"/>
                <a:ea typeface="Open Sans" panose="020B0606030504020204" pitchFamily="34" charset="0"/>
                <a:cs typeface="Open Sans" panose="020B0606030504020204" pitchFamily="34" charset="0"/>
              </a:rPr>
              <a:t>Occurrence of values that do not make economic sense. </a:t>
            </a:r>
            <a:r>
              <a:rPr lang="en-GB" sz="1400" dirty="0">
                <a:latin typeface="Open Sans" panose="020B0606030504020204" pitchFamily="34" charset="0"/>
                <a:ea typeface="Open Sans" panose="020B0606030504020204" pitchFamily="34" charset="0"/>
                <a:cs typeface="Open Sans" panose="020B0606030504020204" pitchFamily="34" charset="0"/>
              </a:rPr>
              <a:t>If spotted, investigate the extent to which these values occur, and the potential reasons (e.g., misunderstanding with currencies or anomalies with a specific enumerator). </a:t>
            </a:r>
          </a:p>
          <a:p>
            <a:pPr marL="0" indent="0">
              <a:lnSpc>
                <a:spcPct val="107000"/>
              </a:lnSpc>
              <a:spcAft>
                <a:spcPts val="800"/>
              </a:spcAft>
              <a:buNone/>
            </a:pPr>
            <a:endParaRPr lang="en-GB" sz="1800" dirty="0">
              <a:effectLst/>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3061103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r>
              <a:rPr lang="en-GB" sz="3200" b="0" kern="1400" spc="230" dirty="0">
                <a:solidFill>
                  <a:schemeClr val="tx1"/>
                </a:solidFill>
                <a:latin typeface="Open Sans ExtraBold" panose="020B0906030804020204" pitchFamily="34" charset="0"/>
              </a:rPr>
              <a:t>DATA CLEANING</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a:xfrm>
            <a:off x="846312" y="1816869"/>
            <a:ext cx="10746974" cy="4203125"/>
          </a:xfrm>
        </p:spPr>
        <p:txBody>
          <a:bodyPr/>
          <a:lstStyle/>
          <a:p>
            <a:pPr marL="0" indent="0">
              <a:buNone/>
            </a:pPr>
            <a:r>
              <a:rPr lang="en-GB" sz="1600" b="1" dirty="0"/>
              <a:t>It is recommended cleaning the data through these stages:</a:t>
            </a:r>
          </a:p>
          <a:p>
            <a:r>
              <a:rPr lang="en-GB" sz="1400" b="1" dirty="0"/>
              <a:t>Preliminary check regarding the usability of the expenditure data: </a:t>
            </a:r>
            <a:r>
              <a:rPr lang="en-GB" sz="1400" dirty="0"/>
              <a:t>checking the share of observations presenting either zero food or non-food total expenditures. If the share of these problematic observations is very high (e.g., higher than 15 percent), it might be needed to identify an appropriate solution to use the expenditure data.</a:t>
            </a:r>
            <a:endParaRPr lang="en-GB" sz="1400" b="1" dirty="0"/>
          </a:p>
          <a:p>
            <a:r>
              <a:rPr lang="en-GB" sz="1400" b="1" dirty="0">
                <a:effectLst/>
                <a:latin typeface="Open Sans" panose="020B0606030504020204" pitchFamily="34" charset="0"/>
                <a:ea typeface="Open Sans" panose="020B0606030504020204" pitchFamily="34" charset="0"/>
                <a:cs typeface="Open Sans" panose="020B0606030504020204" pitchFamily="34" charset="0"/>
              </a:rPr>
              <a:t>Cleaning variable by variable: </a:t>
            </a:r>
            <a:r>
              <a:rPr lang="en-GB" sz="1400" spc="60" dirty="0">
                <a:latin typeface="Open Sans" panose="020B0606030504020204" pitchFamily="34" charset="0"/>
                <a:ea typeface="Open Sans" panose="020B0606030504020204" pitchFamily="34" charset="0"/>
                <a:cs typeface="Open Sans" panose="020B0606030504020204" pitchFamily="34" charset="0"/>
              </a:rPr>
              <a:t>the objective is identifying implausible values for each question of the expenditure module and (potentially) correct it. This stage is in turn divided into two steps:</a:t>
            </a:r>
            <a:endParaRPr lang="en-GB" sz="1400" b="1" dirty="0">
              <a:effectLst/>
              <a:latin typeface="Open Sans" panose="020B0606030504020204" pitchFamily="34" charset="0"/>
              <a:ea typeface="Open Sans" panose="020B0606030504020204" pitchFamily="34" charset="0"/>
              <a:cs typeface="Open Sans" panose="020B0606030504020204" pitchFamily="34" charset="0"/>
            </a:endParaRPr>
          </a:p>
          <a:p>
            <a:pPr lvl="1">
              <a:buFont typeface="Courier New" panose="02070309020205020404" pitchFamily="49" charset="0"/>
              <a:buChar char="o"/>
            </a:pPr>
            <a:r>
              <a:rPr lang="en-GB" sz="1400" b="1" dirty="0">
                <a:effectLst/>
                <a:latin typeface="Open Sans" panose="020B0606030504020204" pitchFamily="34" charset="0"/>
                <a:ea typeface="Open Sans" panose="020B0606030504020204" pitchFamily="34" charset="0"/>
                <a:cs typeface="Open Sans" panose="020B0606030504020204" pitchFamily="34" charset="0"/>
              </a:rPr>
              <a:t>Manual cleaning: </a:t>
            </a:r>
            <a:r>
              <a:rPr lang="en-GB" sz="1400" dirty="0">
                <a:latin typeface="Open Sans" panose="020B0606030504020204" pitchFamily="34" charset="0"/>
                <a:ea typeface="Open Sans" panose="020B0606030504020204" pitchFamily="34" charset="0"/>
                <a:cs typeface="Open Sans" panose="020B0606030504020204" pitchFamily="34" charset="0"/>
              </a:rPr>
              <a:t>through visualizations and tables, identify implausibly low or high values and judge whether an obvious mistake occurred. If so, and if the “true value” of these data points can be logically deducted, correct the values using a syntax file.</a:t>
            </a:r>
          </a:p>
          <a:p>
            <a:pPr lvl="1">
              <a:buFont typeface="Courier New" panose="02070309020205020404" pitchFamily="49" charset="0"/>
              <a:buChar char="o"/>
            </a:pPr>
            <a:r>
              <a:rPr lang="en-GB" sz="1400" b="1" dirty="0">
                <a:effectLst/>
                <a:latin typeface="Open Sans" panose="020B0606030504020204" pitchFamily="34" charset="0"/>
                <a:ea typeface="Open Sans" panose="020B0606030504020204" pitchFamily="34" charset="0"/>
                <a:cs typeface="Open Sans" panose="020B0606030504020204" pitchFamily="34" charset="0"/>
              </a:rPr>
              <a:t>Statistical/Automatic cleaning: </a:t>
            </a:r>
            <a:r>
              <a:rPr lang="en-GB" sz="1400" dirty="0">
                <a:effectLst/>
                <a:latin typeface="Open Sans" panose="020B0606030504020204" pitchFamily="34" charset="0"/>
                <a:ea typeface="Open Sans" panose="020B0606030504020204" pitchFamily="34" charset="0"/>
                <a:cs typeface="Open Sans" panose="020B0606030504020204" pitchFamily="34" charset="0"/>
              </a:rPr>
              <a:t>identify any remaining anomalously low/high values (expressed in per capita terms) based on statistical rules and automatically replace them.</a:t>
            </a:r>
            <a:endParaRPr lang="en-GB" sz="1400" dirty="0">
              <a:effectLst/>
              <a:latin typeface="Open Sans" panose="020B0606030504020204" pitchFamily="34" charset="0"/>
              <a:ea typeface="SimSun" panose="02010600030101010101" pitchFamily="2" charset="-122"/>
              <a:cs typeface="Arial" panose="020B0604020202020204" pitchFamily="34" charset="0"/>
            </a:endParaRPr>
          </a:p>
          <a:p>
            <a:r>
              <a:rPr lang="en-GB" sz="1400" b="1" dirty="0">
                <a:latin typeface="Open Sans" panose="020B0606030504020204" pitchFamily="34" charset="0"/>
                <a:ea typeface="Open Sans" panose="020B0606030504020204" pitchFamily="34" charset="0"/>
                <a:cs typeface="Open Sans" panose="020B0606030504020204" pitchFamily="34" charset="0"/>
              </a:rPr>
              <a:t>Cleaning aggregates: </a:t>
            </a:r>
            <a:r>
              <a:rPr lang="en-GB" sz="1400" spc="60" dirty="0">
                <a:latin typeface="Open Sans" panose="020B0606030504020204" pitchFamily="34" charset="0"/>
                <a:ea typeface="Open Sans" panose="020B0606030504020204" pitchFamily="34" charset="0"/>
                <a:cs typeface="Open Sans" panose="020B0606030504020204" pitchFamily="34" charset="0"/>
              </a:rPr>
              <a:t>the objective is addressing cases where the whole expenditure module appear to be invalid. Cleaning is performed on two aggregates: 1) total food and 2) total non-food consumption expenditures, to identify and correct implausibly low/high values. A</a:t>
            </a:r>
            <a:r>
              <a:rPr lang="en-GB" sz="1400" dirty="0">
                <a:effectLst/>
                <a:latin typeface="Open Sans" panose="020B0606030504020204" pitchFamily="34" charset="0"/>
                <a:ea typeface="Open Sans" panose="020B0606030504020204" pitchFamily="34" charset="0"/>
                <a:cs typeface="Open Sans" panose="020B0606030504020204" pitchFamily="34" charset="0"/>
              </a:rPr>
              <a:t>nomalously low/high values (expressed in per capita terms) are identified based on statistical rules and automatically replaced. If the value of an aggregate is replaced for an observation, all the expenditures variables for that observations should be reconciled to march the new value of the aggregate.</a:t>
            </a:r>
            <a:endParaRPr lang="en-GB" sz="1600" dirty="0">
              <a:effectLst/>
              <a:latin typeface="Open Sans" panose="020B0606030504020204" pitchFamily="34" charset="0"/>
              <a:ea typeface="SimSun" panose="02010600030101010101" pitchFamily="2" charset="-122"/>
              <a:cs typeface="Arial" panose="020B0604020202020204" pitchFamily="34" charset="0"/>
            </a:endParaRPr>
          </a:p>
          <a:p>
            <a:endParaRPr lang="en-GB" dirty="0"/>
          </a:p>
        </p:txBody>
      </p:sp>
    </p:spTree>
    <p:extLst>
      <p:ext uri="{BB962C8B-B14F-4D97-AF65-F5344CB8AC3E}">
        <p14:creationId xmlns:p14="http://schemas.microsoft.com/office/powerpoint/2010/main" val="3584502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6508-4DE5-1325-2C53-76949330ABBB}"/>
              </a:ext>
            </a:extLst>
          </p:cNvPr>
          <p:cNvSpPr>
            <a:spLocks noGrp="1"/>
          </p:cNvSpPr>
          <p:nvPr>
            <p:ph type="title"/>
          </p:nvPr>
        </p:nvSpPr>
        <p:spPr/>
        <p:txBody>
          <a:bodyPr/>
          <a:lstStyle/>
          <a:p>
            <a:r>
              <a:rPr lang="en-GB" sz="3200" b="0" kern="1400" spc="230" dirty="0">
                <a:solidFill>
                  <a:schemeClr val="tx1"/>
                </a:solidFill>
                <a:latin typeface="Open Sans ExtraBold" panose="020B0906030804020204" pitchFamily="34" charset="0"/>
              </a:rPr>
              <a:t>Find more in the </a:t>
            </a:r>
            <a:r>
              <a:rPr lang="en-GB" sz="3200" b="0" kern="1400" spc="230" dirty="0" err="1">
                <a:solidFill>
                  <a:schemeClr val="tx1"/>
                </a:solidFill>
                <a:latin typeface="Open Sans ExtraBold" panose="020B0906030804020204" pitchFamily="34" charset="0"/>
              </a:rPr>
              <a:t>wfp</a:t>
            </a:r>
            <a:r>
              <a:rPr lang="en-GB" sz="3200" b="0" kern="1400" spc="230" dirty="0">
                <a:solidFill>
                  <a:schemeClr val="tx1"/>
                </a:solidFill>
                <a:latin typeface="Open Sans ExtraBold" panose="020B0906030804020204" pitchFamily="34" charset="0"/>
              </a:rPr>
              <a:t> Data Quality guidance</a:t>
            </a:r>
            <a:endParaRPr lang="en-GB" dirty="0"/>
          </a:p>
        </p:txBody>
      </p:sp>
      <p:sp>
        <p:nvSpPr>
          <p:cNvPr id="6" name="Content Placeholder 5">
            <a:extLst>
              <a:ext uri="{FF2B5EF4-FFF2-40B4-BE49-F238E27FC236}">
                <a16:creationId xmlns:a16="http://schemas.microsoft.com/office/drawing/2014/main" id="{8C9AAB78-279B-C32C-55A1-9892479BBBF3}"/>
              </a:ext>
            </a:extLst>
          </p:cNvPr>
          <p:cNvSpPr>
            <a:spLocks noGrp="1"/>
          </p:cNvSpPr>
          <p:nvPr>
            <p:ph idx="1"/>
          </p:nvPr>
        </p:nvSpPr>
        <p:spPr>
          <a:xfrm>
            <a:off x="846312" y="1919941"/>
            <a:ext cx="4120233" cy="4100053"/>
          </a:xfrm>
        </p:spPr>
        <p:txBody>
          <a:bodyPr vert="horz" lIns="91440" tIns="45720" rIns="91440" bIns="45720" rtlCol="0" anchor="t">
            <a:noAutofit/>
          </a:bodyPr>
          <a:lstStyle/>
          <a:p>
            <a:pPr marL="0" indent="0">
              <a:buNone/>
            </a:pPr>
            <a:r>
              <a:rPr lang="en-GB" dirty="0">
                <a:latin typeface="Open Sans"/>
                <a:ea typeface="Open Sans"/>
                <a:cs typeface="Open Sans"/>
              </a:rPr>
              <a:t>For details and resources on data quality checks and cleaning related to the consumption expenditure module, refer to the </a:t>
            </a:r>
            <a:r>
              <a:rPr lang="en-GB" b="1" dirty="0">
                <a:latin typeface="Open Sans"/>
                <a:ea typeface="Open Sans"/>
                <a:cs typeface="Open Sans"/>
                <a:hlinkClick r:id="rId2">
                  <a:extLst>
                    <a:ext uri="{A12FA001-AC4F-418D-AE19-62706E023703}">
                      <ahyp:hlinkClr xmlns:ahyp="http://schemas.microsoft.com/office/drawing/2018/hyperlinkcolor" val="tx"/>
                    </a:ext>
                  </a:extLst>
                </a:hlinkClick>
              </a:rPr>
              <a:t>Data Quality Guidance note</a:t>
            </a:r>
            <a:endParaRPr lang="en-GB" b="1" dirty="0">
              <a:hlinkClick r:id="rId2">
                <a:extLst>
                  <a:ext uri="{A12FA001-AC4F-418D-AE19-62706E023703}">
                    <ahyp:hlinkClr xmlns:ahyp="http://schemas.microsoft.com/office/drawing/2018/hyperlinkcolor" val="tx"/>
                  </a:ext>
                </a:extLst>
              </a:hlinkClick>
            </a:endParaRPr>
          </a:p>
          <a:p>
            <a:pPr marL="0" indent="0">
              <a:buNone/>
            </a:pPr>
            <a:endParaRPr lang="en-GB" b="1" dirty="0"/>
          </a:p>
          <a:p>
            <a:pPr marL="0" indent="0">
              <a:buNone/>
            </a:pPr>
            <a:endParaRPr lang="en-GB" b="1" dirty="0"/>
          </a:p>
        </p:txBody>
      </p:sp>
      <p:pic>
        <p:nvPicPr>
          <p:cNvPr id="4" name="Picture 3">
            <a:extLst>
              <a:ext uri="{FF2B5EF4-FFF2-40B4-BE49-F238E27FC236}">
                <a16:creationId xmlns:a16="http://schemas.microsoft.com/office/drawing/2014/main" id="{4D00B967-50DD-21ED-3C5C-41E39B815897}"/>
              </a:ext>
            </a:extLst>
          </p:cNvPr>
          <p:cNvPicPr>
            <a:picLocks noChangeAspect="1"/>
          </p:cNvPicPr>
          <p:nvPr/>
        </p:nvPicPr>
        <p:blipFill>
          <a:blip r:embed="rId3"/>
          <a:stretch>
            <a:fillRect/>
          </a:stretch>
        </p:blipFill>
        <p:spPr>
          <a:xfrm>
            <a:off x="5136812" y="1550079"/>
            <a:ext cx="3829767" cy="5307921"/>
          </a:xfrm>
          <a:prstGeom prst="rect">
            <a:avLst/>
          </a:prstGeom>
        </p:spPr>
      </p:pic>
    </p:spTree>
    <p:extLst>
      <p:ext uri="{BB962C8B-B14F-4D97-AF65-F5344CB8AC3E}">
        <p14:creationId xmlns:p14="http://schemas.microsoft.com/office/powerpoint/2010/main" val="402696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COMPUTATION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301396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Open Sans ExtraBold" panose="020B0906030804020204" pitchFamily="34" charset="0"/>
              </a:rPr>
              <a:t>Overview of steps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1948657510"/>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7480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p:txBody>
          <a:bodyPr/>
          <a:lstStyle/>
          <a:p>
            <a:r>
              <a:rPr lang="en-GB" sz="3200" b="0" kern="1400" spc="230" dirty="0">
                <a:solidFill>
                  <a:schemeClr val="tx1"/>
                </a:solidFill>
                <a:latin typeface="Open Sans ExtraBold" panose="020B0906030804020204" pitchFamily="34" charset="0"/>
              </a:rPr>
              <a:t>FES MODULE: Calculating Monthly food expenditures</a:t>
            </a: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1086943" y="2605741"/>
            <a:ext cx="10542124" cy="4100053"/>
          </a:xfrm>
        </p:spPr>
        <p:txBody>
          <a:bodyPr/>
          <a:lstStyle/>
          <a:p>
            <a:pPr marR="0" lvl="0">
              <a:lnSpc>
                <a:spcPct val="115000"/>
              </a:lnSpc>
              <a:spcBef>
                <a:spcPts val="0"/>
              </a:spcBef>
              <a:spcAft>
                <a:spcPts val="1000"/>
              </a:spcAft>
              <a:buSzPts val="1000"/>
              <a:buFont typeface="Wingdings" panose="05000000000000000000" pitchFamily="2" charset="2"/>
              <a:buChar char="v"/>
              <a:tabLst>
                <a:tab pos="457200" algn="l"/>
              </a:tabLst>
            </a:pPr>
            <a:r>
              <a:rPr lang="en-US" sz="1800" dirty="0">
                <a:effectLst/>
                <a:latin typeface="Open Sans" panose="020B0606030504020204" pitchFamily="34" charset="0"/>
                <a:ea typeface="MS Mincho" panose="02020609040205080304" pitchFamily="49" charset="-128"/>
                <a:cs typeface="Arial" panose="020B0604020202020204" pitchFamily="34" charset="0"/>
              </a:rPr>
              <a:t>Determine the household's monthly food expenditures by </a:t>
            </a:r>
            <a:r>
              <a:rPr lang="en-US" sz="1800" b="1" dirty="0">
                <a:effectLst/>
                <a:latin typeface="Open Sans" panose="020B0606030504020204" pitchFamily="34" charset="0"/>
                <a:ea typeface="MS Mincho" panose="02020609040205080304" pitchFamily="49" charset="-128"/>
                <a:cs typeface="Arial" panose="020B0604020202020204" pitchFamily="34" charset="0"/>
              </a:rPr>
              <a:t>summing</a:t>
            </a:r>
            <a:r>
              <a:rPr lang="en-US" sz="1800" dirty="0">
                <a:effectLst/>
                <a:latin typeface="Open Sans" panose="020B0606030504020204" pitchFamily="34" charset="0"/>
                <a:ea typeface="MS Mincho" panose="02020609040205080304" pitchFamily="49" charset="-128"/>
                <a:cs typeface="Arial" panose="020B0604020202020204" pitchFamily="34" charset="0"/>
              </a:rPr>
              <a:t>:</a:t>
            </a:r>
          </a:p>
          <a:p>
            <a:pPr marL="800100" lvl="1" indent="-342900">
              <a:lnSpc>
                <a:spcPct val="107000"/>
              </a:lnSpc>
              <a:spcBef>
                <a:spcPts val="0"/>
              </a:spcBef>
              <a:buSzPts val="1000"/>
              <a:buFont typeface="+mj-lt"/>
              <a:buAutoNum type="arabicPeriod"/>
              <a:tabLst>
                <a:tab pos="660400" algn="l"/>
              </a:tabLst>
            </a:pPr>
            <a:r>
              <a:rPr lang="en-US" sz="1600" dirty="0">
                <a:effectLst/>
                <a:latin typeface="Open Sans" panose="020B0606030504020204" pitchFamily="34" charset="0"/>
                <a:ea typeface="MS Mincho" panose="02020609040205080304" pitchFamily="49" charset="-128"/>
                <a:cs typeface="Arial" panose="020B0604020202020204" pitchFamily="34" charset="0"/>
              </a:rPr>
              <a:t>The monetary value of food expenditures made via cash or credit.</a:t>
            </a:r>
          </a:p>
          <a:p>
            <a:pPr marL="800100" lvl="1" indent="-342900">
              <a:lnSpc>
                <a:spcPct val="107000"/>
              </a:lnSpc>
              <a:spcBef>
                <a:spcPts val="0"/>
              </a:spcBef>
              <a:buSzPts val="1000"/>
              <a:buFont typeface="+mj-lt"/>
              <a:buAutoNum type="arabicPeriod"/>
              <a:tabLst>
                <a:tab pos="660400" algn="l"/>
              </a:tabLst>
            </a:pPr>
            <a:r>
              <a:rPr lang="en-US" sz="1600" dirty="0">
                <a:effectLst/>
                <a:latin typeface="Open Sans" panose="020B0606030504020204" pitchFamily="34" charset="0"/>
                <a:ea typeface="MS Mincho" panose="02020609040205080304" pitchFamily="49" charset="-128"/>
                <a:cs typeface="Arial" panose="020B0604020202020204" pitchFamily="34" charset="0"/>
              </a:rPr>
              <a:t>The value of consumed food items obtained from household own production.</a:t>
            </a:r>
          </a:p>
          <a:p>
            <a:pPr marL="800100" lvl="1" indent="-342900">
              <a:lnSpc>
                <a:spcPct val="107000"/>
              </a:lnSpc>
              <a:spcBef>
                <a:spcPts val="0"/>
              </a:spcBef>
              <a:spcAft>
                <a:spcPts val="800"/>
              </a:spcAft>
              <a:buSzPts val="1000"/>
              <a:buFont typeface="+mj-lt"/>
              <a:buAutoNum type="arabicPeriod"/>
              <a:tabLst>
                <a:tab pos="660400" algn="l"/>
              </a:tabLst>
            </a:pPr>
            <a:r>
              <a:rPr lang="en-US" sz="1600" dirty="0">
                <a:effectLst/>
                <a:latin typeface="Open Sans" panose="020B0606030504020204" pitchFamily="34" charset="0"/>
                <a:ea typeface="MS Mincho" panose="02020609040205080304" pitchFamily="49" charset="-128"/>
                <a:cs typeface="Arial" panose="020B0604020202020204" pitchFamily="34" charset="0"/>
              </a:rPr>
              <a:t>The value of consumed food items obtained through in-kind assistance and gifts.</a:t>
            </a:r>
          </a:p>
          <a:p>
            <a:pPr marR="0" lvl="0">
              <a:lnSpc>
                <a:spcPct val="115000"/>
              </a:lnSpc>
              <a:spcBef>
                <a:spcPts val="0"/>
              </a:spcBef>
              <a:spcAft>
                <a:spcPts val="1000"/>
              </a:spcAft>
              <a:buSzPts val="1000"/>
              <a:buFont typeface="Wingdings" panose="05000000000000000000" pitchFamily="2" charset="2"/>
              <a:buChar char="v"/>
              <a:tabLst>
                <a:tab pos="457200" algn="l"/>
              </a:tabLst>
            </a:pPr>
            <a:r>
              <a:rPr lang="en-US" sz="1800" dirty="0">
                <a:effectLst/>
                <a:latin typeface="Open Sans" panose="020B0606030504020204" pitchFamily="34" charset="0"/>
                <a:ea typeface="MS Mincho" panose="02020609040205080304" pitchFamily="49" charset="-128"/>
                <a:cs typeface="Arial" panose="020B0604020202020204" pitchFamily="34" charset="0"/>
              </a:rPr>
              <a:t>If food expenditures were collected using the standard seven-day recall period, adjust by dividing by seven and multiplying by 30 to report in </a:t>
            </a:r>
            <a:r>
              <a:rPr lang="en-US" sz="1800" b="1" dirty="0">
                <a:effectLst/>
                <a:latin typeface="Open Sans" panose="020B0606030504020204" pitchFamily="34" charset="0"/>
                <a:ea typeface="MS Mincho" panose="02020609040205080304" pitchFamily="49" charset="-128"/>
                <a:cs typeface="Arial" panose="020B0604020202020204" pitchFamily="34" charset="0"/>
              </a:rPr>
              <a:t>monthly terms.</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207234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1800" dirty="0">
                <a:latin typeface="Open Sans" panose="020B0606030504020204" pitchFamily="34" charset="0"/>
                <a:ea typeface="MS Mincho" panose="02020609040205080304" pitchFamily="49" charset="-128"/>
                <a:cs typeface="Arial" panose="020B0604020202020204" pitchFamily="34" charset="0"/>
              </a:rPr>
              <a:t>Variable Name: </a:t>
            </a:r>
            <a:r>
              <a:rPr lang="en-US" sz="1800" b="1" dirty="0">
                <a:latin typeface="Open Sans" panose="020B0606030504020204" pitchFamily="34" charset="0"/>
                <a:ea typeface="MS Mincho" panose="02020609040205080304" pitchFamily="49" charset="-128"/>
                <a:cs typeface="Arial" panose="020B0604020202020204" pitchFamily="34" charset="0"/>
              </a:rPr>
              <a:t>HHExpF_1M</a:t>
            </a:r>
          </a:p>
        </p:txBody>
      </p:sp>
      <p:sp>
        <p:nvSpPr>
          <p:cNvPr id="5" name="Division Sign 4">
            <a:extLst>
              <a:ext uri="{FF2B5EF4-FFF2-40B4-BE49-F238E27FC236}">
                <a16:creationId xmlns:a16="http://schemas.microsoft.com/office/drawing/2014/main" id="{8210EDE2-2098-DEA4-EE82-A6771A9E187F}"/>
              </a:ext>
            </a:extLst>
          </p:cNvPr>
          <p:cNvSpPr/>
          <p:nvPr/>
        </p:nvSpPr>
        <p:spPr>
          <a:xfrm>
            <a:off x="4288172" y="4981076"/>
            <a:ext cx="661737" cy="661737"/>
          </a:xfrm>
          <a:prstGeom prst="mathDivide">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4126E756-5818-B860-53CA-B9E07A07BAA4}"/>
              </a:ext>
            </a:extLst>
          </p:cNvPr>
          <p:cNvSpPr/>
          <p:nvPr/>
        </p:nvSpPr>
        <p:spPr>
          <a:xfrm>
            <a:off x="5719742" y="4922555"/>
            <a:ext cx="986590" cy="800099"/>
          </a:xfrm>
          <a:prstGeom prst="mathMultiply">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quals 6">
            <a:extLst>
              <a:ext uri="{FF2B5EF4-FFF2-40B4-BE49-F238E27FC236}">
                <a16:creationId xmlns:a16="http://schemas.microsoft.com/office/drawing/2014/main" id="{0A89B446-43C2-9979-A283-1F7CFEDB1334}"/>
              </a:ext>
            </a:extLst>
          </p:cNvPr>
          <p:cNvSpPr/>
          <p:nvPr/>
        </p:nvSpPr>
        <p:spPr>
          <a:xfrm>
            <a:off x="7385240" y="5072817"/>
            <a:ext cx="685800" cy="502317"/>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859599A-BD57-1BB8-EF88-83916D738CB5}"/>
              </a:ext>
            </a:extLst>
          </p:cNvPr>
          <p:cNvSpPr txBox="1"/>
          <p:nvPr/>
        </p:nvSpPr>
        <p:spPr>
          <a:xfrm>
            <a:off x="2160427" y="4862311"/>
            <a:ext cx="1968667" cy="923330"/>
          </a:xfrm>
          <a:prstGeom prst="rect">
            <a:avLst/>
          </a:prstGeom>
          <a:noFill/>
          <a:ln w="57150">
            <a:solidFill>
              <a:schemeClr val="accent2"/>
            </a:solidFill>
          </a:ln>
        </p:spPr>
        <p:txBody>
          <a:bodyPr wrap="square" rtlCol="0">
            <a:spAutoFit/>
          </a:bodyPr>
          <a:lstStyle/>
          <a:p>
            <a:pPr algn="ctr"/>
            <a:r>
              <a:rPr lang="en-US" dirty="0"/>
              <a:t>Total Food Expenditures in the last 7 days</a:t>
            </a:r>
          </a:p>
        </p:txBody>
      </p:sp>
      <p:sp>
        <p:nvSpPr>
          <p:cNvPr id="10" name="TextBox 9">
            <a:extLst>
              <a:ext uri="{FF2B5EF4-FFF2-40B4-BE49-F238E27FC236}">
                <a16:creationId xmlns:a16="http://schemas.microsoft.com/office/drawing/2014/main" id="{170617EB-B960-E6E3-F8F9-F2D520599DC1}"/>
              </a:ext>
            </a:extLst>
          </p:cNvPr>
          <p:cNvSpPr txBox="1"/>
          <p:nvPr/>
        </p:nvSpPr>
        <p:spPr>
          <a:xfrm>
            <a:off x="5055598" y="5091182"/>
            <a:ext cx="661738" cy="461665"/>
          </a:xfrm>
          <a:prstGeom prst="rect">
            <a:avLst/>
          </a:prstGeom>
          <a:noFill/>
          <a:ln w="57150">
            <a:solidFill>
              <a:schemeClr val="accent2"/>
            </a:solidFill>
          </a:ln>
        </p:spPr>
        <p:txBody>
          <a:bodyPr wrap="square" rtlCol="0">
            <a:spAutoFit/>
          </a:bodyPr>
          <a:lstStyle/>
          <a:p>
            <a:pPr algn="ctr"/>
            <a:r>
              <a:rPr lang="en-US" sz="2400" dirty="0"/>
              <a:t>7</a:t>
            </a:r>
          </a:p>
        </p:txBody>
      </p:sp>
      <p:sp>
        <p:nvSpPr>
          <p:cNvPr id="11" name="TextBox 10">
            <a:extLst>
              <a:ext uri="{FF2B5EF4-FFF2-40B4-BE49-F238E27FC236}">
                <a16:creationId xmlns:a16="http://schemas.microsoft.com/office/drawing/2014/main" id="{8CECC9F4-7CDB-3173-27B0-C614C4FE7241}"/>
              </a:ext>
            </a:extLst>
          </p:cNvPr>
          <p:cNvSpPr txBox="1"/>
          <p:nvPr/>
        </p:nvSpPr>
        <p:spPr>
          <a:xfrm>
            <a:off x="6684406" y="5091182"/>
            <a:ext cx="661738" cy="461665"/>
          </a:xfrm>
          <a:prstGeom prst="rect">
            <a:avLst/>
          </a:prstGeom>
          <a:noFill/>
          <a:ln w="57150">
            <a:solidFill>
              <a:schemeClr val="accent2"/>
            </a:solidFill>
          </a:ln>
        </p:spPr>
        <p:txBody>
          <a:bodyPr wrap="square" rtlCol="0">
            <a:spAutoFit/>
          </a:bodyPr>
          <a:lstStyle/>
          <a:p>
            <a:pPr algn="ctr"/>
            <a:r>
              <a:rPr lang="en-US" sz="2400" dirty="0"/>
              <a:t>30</a:t>
            </a:r>
          </a:p>
        </p:txBody>
      </p:sp>
      <p:sp>
        <p:nvSpPr>
          <p:cNvPr id="12" name="TextBox 11">
            <a:extLst>
              <a:ext uri="{FF2B5EF4-FFF2-40B4-BE49-F238E27FC236}">
                <a16:creationId xmlns:a16="http://schemas.microsoft.com/office/drawing/2014/main" id="{7AE46FF9-F543-A4FD-ACD3-3569474AFBF6}"/>
              </a:ext>
            </a:extLst>
          </p:cNvPr>
          <p:cNvSpPr txBox="1"/>
          <p:nvPr/>
        </p:nvSpPr>
        <p:spPr>
          <a:xfrm>
            <a:off x="8159271" y="5095695"/>
            <a:ext cx="1968667" cy="461665"/>
          </a:xfrm>
          <a:prstGeom prst="rect">
            <a:avLst/>
          </a:prstGeom>
          <a:noFill/>
          <a:ln w="57150">
            <a:solidFill>
              <a:schemeClr val="accent2"/>
            </a:solidFill>
          </a:ln>
        </p:spPr>
        <p:txBody>
          <a:bodyPr wrap="square" rtlCol="0">
            <a:spAutoFit/>
          </a:bodyPr>
          <a:lstStyle/>
          <a:p>
            <a:pPr algn="ctr"/>
            <a:r>
              <a:rPr lang="en-US" sz="2400" b="1" dirty="0">
                <a:latin typeface="Open Sans" panose="020B0606030504020204" pitchFamily="34" charset="0"/>
                <a:ea typeface="MS Mincho" panose="02020609040205080304" pitchFamily="49" charset="-128"/>
                <a:cs typeface="Arial" panose="020B0604020202020204" pitchFamily="34" charset="0"/>
              </a:rPr>
              <a:t>HHExpF_1M</a:t>
            </a:r>
            <a:endParaRPr lang="en-US" sz="2400" dirty="0"/>
          </a:p>
        </p:txBody>
      </p:sp>
    </p:spTree>
    <p:extLst>
      <p:ext uri="{BB962C8B-B14F-4D97-AF65-F5344CB8AC3E}">
        <p14:creationId xmlns:p14="http://schemas.microsoft.com/office/powerpoint/2010/main" val="331256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Open Sans ExtraBold" panose="020B0906030804020204" pitchFamily="34" charset="0"/>
              </a:rPr>
              <a:t>Overview of steps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967312518"/>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5566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DFB734-EFD1-460E-90B0-CE1D01CA31D0}"/>
              </a:ext>
            </a:extLst>
          </p:cNvPr>
          <p:cNvSpPr>
            <a:spLocks noGrp="1"/>
          </p:cNvSpPr>
          <p:nvPr>
            <p:ph type="title"/>
          </p:nvPr>
        </p:nvSpPr>
        <p:spPr>
          <a:xfrm>
            <a:off x="541447" y="540000"/>
            <a:ext cx="11287183" cy="1152000"/>
          </a:xfrm>
        </p:spPr>
        <p:txBody>
          <a:bodyPr/>
          <a:lstStyle/>
          <a:p>
            <a:r>
              <a:rPr lang="en-US" sz="3600" b="0" noProof="0" dirty="0">
                <a:latin typeface="Open Sans ExtraBold" panose="020B0906030804020204" pitchFamily="34" charset="0"/>
              </a:rPr>
              <a:t>Aggregating consumption expenditures</a:t>
            </a:r>
            <a:r>
              <a:rPr lang="en-GB" sz="3600" b="0" noProof="0" dirty="0">
                <a:latin typeface="Open Sans ExtraBold" panose="020B0906030804020204" pitchFamily="34" charset="0"/>
              </a:rPr>
              <a:t>:</a:t>
            </a:r>
            <a:r>
              <a:rPr lang="en-GB" sz="3600" b="0" dirty="0">
                <a:latin typeface="Open Sans ExtraBold" panose="020B0906030804020204" pitchFamily="34" charset="0"/>
              </a:rPr>
              <a:t> Items of consumption </a:t>
            </a:r>
          </a:p>
        </p:txBody>
      </p:sp>
      <p:sp>
        <p:nvSpPr>
          <p:cNvPr id="8" name="TextBox 7">
            <a:extLst>
              <a:ext uri="{FF2B5EF4-FFF2-40B4-BE49-F238E27FC236}">
                <a16:creationId xmlns:a16="http://schemas.microsoft.com/office/drawing/2014/main" id="{70941982-B286-495D-9DF7-7C40E094C56A}"/>
              </a:ext>
            </a:extLst>
          </p:cNvPr>
          <p:cNvSpPr txBox="1"/>
          <p:nvPr/>
        </p:nvSpPr>
        <p:spPr>
          <a:xfrm>
            <a:off x="792420" y="1791731"/>
            <a:ext cx="10206031" cy="2862322"/>
          </a:xfrm>
          <a:prstGeom prst="rect">
            <a:avLst/>
          </a:prstGeom>
          <a:noFill/>
        </p:spPr>
        <p:txBody>
          <a:bodyPr wrap="square" rtlCol="0">
            <a:spAutoFit/>
          </a:bodyPr>
          <a:lstStyle/>
          <a:p>
            <a:r>
              <a:rPr lang="en-GB" b="1" dirty="0">
                <a:latin typeface="Open Sans" panose="020B0606030504020204" pitchFamily="34" charset="0"/>
                <a:ea typeface="Open Sans" panose="020B0606030504020204" pitchFamily="34" charset="0"/>
                <a:cs typeface="Open Sans" panose="020B0606030504020204" pitchFamily="34" charset="0"/>
              </a:rPr>
              <a:t>In the computation of the monthly expenditures, we should include only items that</a:t>
            </a:r>
            <a:r>
              <a:rPr lang="en-GB" dirty="0">
                <a:latin typeface="Open Sans" panose="020B0606030504020204" pitchFamily="34" charset="0"/>
                <a:ea typeface="Open Sans" panose="020B0606030504020204" pitchFamily="34" charset="0"/>
                <a:cs typeface="Open Sans" panose="020B0606030504020204" pitchFamily="34" charset="0"/>
              </a:rPr>
              <a:t>:</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Represent actual household consumption </a:t>
            </a:r>
            <a:r>
              <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E.g. </a:t>
            </a:r>
            <a:r>
              <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Do not include business/livelihood inputs!</a:t>
            </a:r>
          </a:p>
          <a:p>
            <a:endPar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285750" indent="-28575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Reflect regular/recurrent consumption  </a:t>
            </a:r>
            <a:r>
              <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Do not include expenses for celebrations or large assets!</a:t>
            </a:r>
          </a:p>
          <a:p>
            <a:pPr marL="285750" indent="-285750">
              <a:buFont typeface="Arial" panose="020B0604020202020204" pitchFamily="34" charset="0"/>
              <a:buChar char="•"/>
            </a:pPr>
            <a:endPar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r>
              <a:rPr lang="en-GB" b="1"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Be careful with rent:</a:t>
            </a:r>
          </a:p>
          <a:p>
            <a:endPar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endParaRPr>
          </a:p>
          <a:p>
            <a:pPr marL="342900" indent="-3429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Expenditures on rent to be included in economic capacity </a:t>
            </a:r>
            <a:r>
              <a:rPr lang="en-GB"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only if included in the MEB</a:t>
            </a:r>
          </a:p>
        </p:txBody>
      </p:sp>
      <p:sp>
        <p:nvSpPr>
          <p:cNvPr id="4" name="TextBox 3">
            <a:extLst>
              <a:ext uri="{FF2B5EF4-FFF2-40B4-BE49-F238E27FC236}">
                <a16:creationId xmlns:a16="http://schemas.microsoft.com/office/drawing/2014/main" id="{DFEC1A9C-A1D8-43B2-292A-206B1A5E85E5}"/>
              </a:ext>
            </a:extLst>
          </p:cNvPr>
          <p:cNvSpPr txBox="1"/>
          <p:nvPr/>
        </p:nvSpPr>
        <p:spPr>
          <a:xfrm>
            <a:off x="2045369" y="5872506"/>
            <a:ext cx="6027249" cy="338554"/>
          </a:xfrm>
          <a:prstGeom prst="rect">
            <a:avLst/>
          </a:prstGeom>
          <a:noFill/>
        </p:spPr>
        <p:txBody>
          <a:bodyPr wrap="square">
            <a:spAutoFit/>
          </a:bodyPr>
          <a:lstStyle/>
          <a:p>
            <a:pPr marL="0" indent="0">
              <a:buNone/>
            </a:pPr>
            <a:r>
              <a:rPr lang="en-GB" sz="1600" dirty="0">
                <a:latin typeface="Open Sans" panose="020B0606030504020204" pitchFamily="34" charset="0"/>
                <a:ea typeface="Open Sans" panose="020B0606030504020204" pitchFamily="34" charset="0"/>
                <a:cs typeface="Open Sans" panose="020B0606030504020204" pitchFamily="34" charset="0"/>
              </a:rPr>
              <a:t>If in doubt on how to aggregate consumption expenditures</a:t>
            </a:r>
          </a:p>
        </p:txBody>
      </p:sp>
      <p:cxnSp>
        <p:nvCxnSpPr>
          <p:cNvPr id="5" name="Straight Arrow Connector 4">
            <a:extLst>
              <a:ext uri="{FF2B5EF4-FFF2-40B4-BE49-F238E27FC236}">
                <a16:creationId xmlns:a16="http://schemas.microsoft.com/office/drawing/2014/main" id="{0342D2BC-A796-2250-600B-C3350BB886A8}"/>
              </a:ext>
            </a:extLst>
          </p:cNvPr>
          <p:cNvCxnSpPr>
            <a:cxnSpLocks/>
          </p:cNvCxnSpPr>
          <p:nvPr/>
        </p:nvCxnSpPr>
        <p:spPr>
          <a:xfrm>
            <a:off x="7745762" y="604178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1">
            <a:extLst>
              <a:ext uri="{FF2B5EF4-FFF2-40B4-BE49-F238E27FC236}">
                <a16:creationId xmlns:a16="http://schemas.microsoft.com/office/drawing/2014/main" id="{081D99DB-C468-0541-EF77-D6977FF57957}"/>
              </a:ext>
            </a:extLst>
          </p:cNvPr>
          <p:cNvSpPr txBox="1"/>
          <p:nvPr/>
        </p:nvSpPr>
        <p:spPr>
          <a:xfrm>
            <a:off x="9335622" y="5836410"/>
            <a:ext cx="2505040" cy="369332"/>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lumMod val="75000"/>
                  </a:schemeClr>
                </a:solidFill>
                <a:latin typeface="Calibri" panose="020F0502020204030204"/>
                <a:hlinkClick r:id="rId3">
                  <a:extLst>
                    <a:ext uri="{A12FA001-AC4F-418D-AE19-62706E023703}">
                      <ahyp:hlinkClr xmlns:ahyp="http://schemas.microsoft.com/office/drawing/2018/hyperlinkcolor" val="tx"/>
                    </a:ext>
                  </a:extLst>
                </a:hlinkClick>
              </a:rPr>
              <a:t>FES</a:t>
            </a:r>
            <a:r>
              <a:rPr kumimoji="0" lang="en-GB" sz="1800" b="0" i="0" u="none" strike="noStrike" kern="1200" cap="none" spc="0" normalizeH="0" baseline="0" noProof="0" dirty="0">
                <a:ln>
                  <a:noFill/>
                </a:ln>
                <a:solidFill>
                  <a:schemeClr val="tx1">
                    <a:lumMod val="75000"/>
                  </a:schemeClr>
                </a:solidFill>
                <a:effectLst/>
                <a:uLnTx/>
                <a:uFillTx/>
                <a:latin typeface="Calibri" panose="020F0502020204030204"/>
                <a:hlinkClick r:id="rId3">
                  <a:extLst>
                    <a:ext uri="{A12FA001-AC4F-418D-AE19-62706E023703}">
                      <ahyp:hlinkClr xmlns:ahyp="http://schemas.microsoft.com/office/drawing/2018/hyperlinkcolor" val="tx"/>
                    </a:ext>
                  </a:extLst>
                </a:hlinkClick>
              </a:rPr>
              <a:t> guidance note</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0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998712" y="441180"/>
            <a:ext cx="10542124" cy="1152000"/>
          </a:xfrm>
        </p:spPr>
        <p:txBody>
          <a:bodyPr/>
          <a:lstStyle/>
          <a:p>
            <a:r>
              <a:rPr lang="en-GB" sz="3200" b="0" kern="1400" spc="230" dirty="0">
                <a:solidFill>
                  <a:schemeClr val="tx1"/>
                </a:solidFill>
                <a:latin typeface="Open Sans ExtraBold" panose="020B0906030804020204" pitchFamily="34" charset="0"/>
              </a:rPr>
              <a:t>FES MODULE: </a:t>
            </a:r>
            <a:r>
              <a:rPr lang="en-US" sz="3200" b="0" kern="1400" spc="230" dirty="0">
                <a:solidFill>
                  <a:schemeClr val="tx1"/>
                </a:solidFill>
                <a:latin typeface="Open Sans ExtraBold" panose="020B0906030804020204" pitchFamily="34" charset="0"/>
              </a:rPr>
              <a:t>Calculating Monthly Non-Food Expenditures</a:t>
            </a:r>
            <a:br>
              <a:rPr lang="en-US" sz="3200" b="0" kern="1400" spc="230" dirty="0">
                <a:solidFill>
                  <a:schemeClr val="tx1"/>
                </a:solidFill>
                <a:latin typeface="Open Sans ExtraBold" panose="020B0906030804020204" pitchFamily="34" charset="0"/>
              </a:rPr>
            </a:b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998712" y="2569646"/>
            <a:ext cx="7664025" cy="1552723"/>
          </a:xfrm>
        </p:spPr>
        <p:txBody>
          <a:bodyPr/>
          <a:lstStyle/>
          <a:p>
            <a:pPr marL="0" indent="0">
              <a:lnSpc>
                <a:spcPct val="115000"/>
              </a:lnSpc>
              <a:spcBef>
                <a:spcPts val="0"/>
              </a:spcBef>
              <a:spcAft>
                <a:spcPts val="1000"/>
              </a:spcAft>
              <a:buSzPts val="1000"/>
              <a:buNone/>
              <a:tabLst>
                <a:tab pos="457200" algn="l"/>
              </a:tabLst>
            </a:pPr>
            <a:r>
              <a:rPr lang="en-US" sz="1400" dirty="0">
                <a:effectLst/>
                <a:latin typeface="Open Sans" panose="020B0606030504020204" pitchFamily="34" charset="0"/>
                <a:ea typeface="MS Mincho" panose="02020609040205080304" pitchFamily="49" charset="-128"/>
                <a:cs typeface="Arial" panose="020B0604020202020204" pitchFamily="34" charset="0"/>
              </a:rPr>
              <a:t>Determine the household's monthly non-food expenditures by </a:t>
            </a:r>
            <a:r>
              <a:rPr lang="en-US" sz="1400" b="1" dirty="0">
                <a:effectLst/>
                <a:latin typeface="Open Sans" panose="020B0606030504020204" pitchFamily="34" charset="0"/>
                <a:ea typeface="MS Mincho" panose="02020609040205080304" pitchFamily="49" charset="-128"/>
                <a:cs typeface="Arial" panose="020B0604020202020204" pitchFamily="34" charset="0"/>
              </a:rPr>
              <a:t>summing</a:t>
            </a:r>
            <a:r>
              <a:rPr lang="en-US" sz="1400" dirty="0">
                <a:effectLst/>
                <a:latin typeface="Open Sans" panose="020B0606030504020204" pitchFamily="34" charset="0"/>
                <a:ea typeface="MS Mincho" panose="02020609040205080304" pitchFamily="49" charset="-128"/>
                <a:cs typeface="Arial" panose="020B0604020202020204" pitchFamily="34" charset="0"/>
              </a:rPr>
              <a:t>:</a:t>
            </a:r>
          </a:p>
          <a:p>
            <a:pPr marR="0" lvl="0">
              <a:lnSpc>
                <a:spcPct val="115000"/>
              </a:lnSpc>
              <a:spcBef>
                <a:spcPts val="0"/>
              </a:spcBef>
              <a:spcAft>
                <a:spcPts val="1000"/>
              </a:spcAft>
              <a:buSzPts val="1000"/>
              <a:buFont typeface="+mj-lt"/>
              <a:buAutoNum type="arabicPeriod"/>
              <a:tabLst>
                <a:tab pos="457200" algn="l"/>
              </a:tabLst>
            </a:pPr>
            <a:r>
              <a:rPr lang="en-US" sz="1400" dirty="0">
                <a:effectLst/>
                <a:latin typeface="Open Sans" panose="020B0606030504020204" pitchFamily="34" charset="0"/>
                <a:ea typeface="MS Mincho" panose="02020609040205080304" pitchFamily="49" charset="-128"/>
                <a:cs typeface="Arial" panose="020B0604020202020204" pitchFamily="34" charset="0"/>
              </a:rPr>
              <a:t>The aggregation of the value of non-food expenditures made in cash or credit and through in-kind assistance and gifts within the previous 30 days.</a:t>
            </a:r>
          </a:p>
          <a:p>
            <a:pPr marR="0" lvl="0">
              <a:lnSpc>
                <a:spcPct val="115000"/>
              </a:lnSpc>
              <a:spcBef>
                <a:spcPts val="0"/>
              </a:spcBef>
              <a:spcAft>
                <a:spcPts val="1000"/>
              </a:spcAft>
              <a:buSzPts val="1000"/>
              <a:buFont typeface="+mj-lt"/>
              <a:buAutoNum type="arabicPeriod"/>
              <a:tabLst>
                <a:tab pos="457200" algn="l"/>
              </a:tabLst>
            </a:pPr>
            <a:r>
              <a:rPr lang="en-US" sz="1400" dirty="0">
                <a:effectLst/>
                <a:latin typeface="Open Sans" panose="020B0606030504020204" pitchFamily="34" charset="0"/>
                <a:ea typeface="MS Mincho" panose="02020609040205080304" pitchFamily="49" charset="-128"/>
                <a:cs typeface="Arial" panose="020B0604020202020204" pitchFamily="34" charset="0"/>
              </a:rPr>
              <a:t>The aggregation of the value of non-food expenditures made in cash or credit and through in-kind assistance and gifts within the previous 6 months, divided by 6.</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207234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1800" dirty="0">
                <a:latin typeface="Open Sans" panose="020B0606030504020204" pitchFamily="34" charset="0"/>
                <a:ea typeface="MS Mincho" panose="02020609040205080304" pitchFamily="49" charset="-128"/>
                <a:cs typeface="Arial" panose="020B0604020202020204" pitchFamily="34" charset="0"/>
              </a:rPr>
              <a:t>Variable Name: </a:t>
            </a:r>
            <a:r>
              <a:rPr lang="en-US" sz="1800" b="1" dirty="0">
                <a:latin typeface="Open Sans" panose="020B0606030504020204" pitchFamily="34" charset="0"/>
                <a:ea typeface="MS Mincho" panose="02020609040205080304" pitchFamily="49" charset="-128"/>
                <a:cs typeface="Arial" panose="020B0604020202020204" pitchFamily="34" charset="0"/>
              </a:rPr>
              <a:t>HHEXPNF_1M</a:t>
            </a:r>
          </a:p>
        </p:txBody>
      </p:sp>
      <p:sp>
        <p:nvSpPr>
          <p:cNvPr id="4" name="TextBox 3">
            <a:extLst>
              <a:ext uri="{FF2B5EF4-FFF2-40B4-BE49-F238E27FC236}">
                <a16:creationId xmlns:a16="http://schemas.microsoft.com/office/drawing/2014/main" id="{3B98A209-136F-76A5-57B1-9567A5008483}"/>
              </a:ext>
            </a:extLst>
          </p:cNvPr>
          <p:cNvSpPr txBox="1"/>
          <p:nvPr/>
        </p:nvSpPr>
        <p:spPr>
          <a:xfrm>
            <a:off x="998712" y="4574038"/>
            <a:ext cx="1968667" cy="923330"/>
          </a:xfrm>
          <a:prstGeom prst="rect">
            <a:avLst/>
          </a:prstGeom>
          <a:noFill/>
          <a:ln w="57150">
            <a:solidFill>
              <a:schemeClr val="accent2"/>
            </a:solidFill>
          </a:ln>
        </p:spPr>
        <p:txBody>
          <a:bodyPr wrap="square" rtlCol="0">
            <a:spAutoFit/>
          </a:bodyPr>
          <a:lstStyle/>
          <a:p>
            <a:pPr algn="ctr"/>
            <a:r>
              <a:rPr lang="en-US" dirty="0"/>
              <a:t>Total Non-Food Expenditures in the last 30 days</a:t>
            </a:r>
          </a:p>
        </p:txBody>
      </p:sp>
      <p:sp>
        <p:nvSpPr>
          <p:cNvPr id="8" name="TextBox 7">
            <a:extLst>
              <a:ext uri="{FF2B5EF4-FFF2-40B4-BE49-F238E27FC236}">
                <a16:creationId xmlns:a16="http://schemas.microsoft.com/office/drawing/2014/main" id="{B29BF765-EA17-DDB5-2301-D89D0A7A6E80}"/>
              </a:ext>
            </a:extLst>
          </p:cNvPr>
          <p:cNvSpPr txBox="1"/>
          <p:nvPr/>
        </p:nvSpPr>
        <p:spPr>
          <a:xfrm>
            <a:off x="3704715" y="4712536"/>
            <a:ext cx="3094618" cy="646331"/>
          </a:xfrm>
          <a:prstGeom prst="rect">
            <a:avLst/>
          </a:prstGeom>
          <a:noFill/>
          <a:ln w="57150">
            <a:solidFill>
              <a:schemeClr val="accent2"/>
            </a:solidFill>
          </a:ln>
        </p:spPr>
        <p:txBody>
          <a:bodyPr wrap="square" rtlCol="0">
            <a:spAutoFit/>
          </a:bodyPr>
          <a:lstStyle/>
          <a:p>
            <a:pPr algn="ctr"/>
            <a:r>
              <a:rPr lang="en-US" dirty="0"/>
              <a:t>Total Non-Food Expenditures in the last 6 months</a:t>
            </a:r>
            <a:endParaRPr lang="en-US" b="1" dirty="0"/>
          </a:p>
        </p:txBody>
      </p:sp>
      <p:sp>
        <p:nvSpPr>
          <p:cNvPr id="13" name="Plus Sign 12">
            <a:extLst>
              <a:ext uri="{FF2B5EF4-FFF2-40B4-BE49-F238E27FC236}">
                <a16:creationId xmlns:a16="http://schemas.microsoft.com/office/drawing/2014/main" id="{985D7184-1CD1-F898-E1DC-C4CA9DE9891D}"/>
              </a:ext>
            </a:extLst>
          </p:cNvPr>
          <p:cNvSpPr/>
          <p:nvPr/>
        </p:nvSpPr>
        <p:spPr>
          <a:xfrm>
            <a:off x="3058045" y="4752653"/>
            <a:ext cx="556004" cy="566099"/>
          </a:xfrm>
          <a:prstGeom prst="mathPlus">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quals 13">
            <a:extLst>
              <a:ext uri="{FF2B5EF4-FFF2-40B4-BE49-F238E27FC236}">
                <a16:creationId xmlns:a16="http://schemas.microsoft.com/office/drawing/2014/main" id="{9C0EBA15-DE0B-0270-77CB-691F7953DD25}"/>
              </a:ext>
            </a:extLst>
          </p:cNvPr>
          <p:cNvSpPr/>
          <p:nvPr/>
        </p:nvSpPr>
        <p:spPr>
          <a:xfrm>
            <a:off x="8319837" y="4756474"/>
            <a:ext cx="685800" cy="502317"/>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D8CBEF24-6702-1467-9EC0-A4AD8B5922D3}"/>
              </a:ext>
            </a:extLst>
          </p:cNvPr>
          <p:cNvSpPr txBox="1"/>
          <p:nvPr/>
        </p:nvSpPr>
        <p:spPr>
          <a:xfrm>
            <a:off x="9079512" y="4774091"/>
            <a:ext cx="2651277" cy="523220"/>
          </a:xfrm>
          <a:prstGeom prst="rect">
            <a:avLst/>
          </a:prstGeom>
          <a:noFill/>
          <a:ln w="57150">
            <a:solidFill>
              <a:schemeClr val="accent2"/>
            </a:solidFill>
          </a:ln>
        </p:spPr>
        <p:txBody>
          <a:bodyPr wrap="square" rtlCol="0">
            <a:spAutoFit/>
          </a:bodyPr>
          <a:lstStyle/>
          <a:p>
            <a:pPr algn="ctr"/>
            <a:r>
              <a:rPr lang="en-US" sz="2800" b="1" dirty="0">
                <a:latin typeface="Open Sans" panose="020B0606030504020204" pitchFamily="34" charset="0"/>
                <a:ea typeface="MS Mincho" panose="02020609040205080304" pitchFamily="49" charset="-128"/>
                <a:cs typeface="Arial" panose="020B0604020202020204" pitchFamily="34" charset="0"/>
              </a:rPr>
              <a:t>HHEXPNF_1M</a:t>
            </a:r>
            <a:endParaRPr lang="en-US" sz="2800" dirty="0"/>
          </a:p>
        </p:txBody>
      </p:sp>
      <p:sp>
        <p:nvSpPr>
          <p:cNvPr id="5" name="Division Sign 4">
            <a:extLst>
              <a:ext uri="{FF2B5EF4-FFF2-40B4-BE49-F238E27FC236}">
                <a16:creationId xmlns:a16="http://schemas.microsoft.com/office/drawing/2014/main" id="{4F7C1328-E7DB-2275-B6F1-885EF92B74E0}"/>
              </a:ext>
            </a:extLst>
          </p:cNvPr>
          <p:cNvSpPr/>
          <p:nvPr/>
        </p:nvSpPr>
        <p:spPr>
          <a:xfrm>
            <a:off x="6860910" y="4697091"/>
            <a:ext cx="661737" cy="661737"/>
          </a:xfrm>
          <a:prstGeom prst="mathDivide">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7D4EC4D-8426-0704-4493-70D616BBEBA0}"/>
              </a:ext>
            </a:extLst>
          </p:cNvPr>
          <p:cNvSpPr txBox="1"/>
          <p:nvPr/>
        </p:nvSpPr>
        <p:spPr>
          <a:xfrm>
            <a:off x="7584224" y="4797126"/>
            <a:ext cx="661738" cy="461665"/>
          </a:xfrm>
          <a:prstGeom prst="rect">
            <a:avLst/>
          </a:prstGeom>
          <a:noFill/>
          <a:ln w="57150">
            <a:solidFill>
              <a:schemeClr val="accent2"/>
            </a:solidFill>
          </a:ln>
        </p:spPr>
        <p:txBody>
          <a:bodyPr wrap="square" rtlCol="0">
            <a:spAutoFit/>
          </a:bodyPr>
          <a:lstStyle/>
          <a:p>
            <a:pPr algn="ctr"/>
            <a:r>
              <a:rPr lang="en-US" sz="2400" dirty="0"/>
              <a:t>6</a:t>
            </a:r>
          </a:p>
        </p:txBody>
      </p:sp>
      <p:sp>
        <p:nvSpPr>
          <p:cNvPr id="9" name="Content Placeholder 15">
            <a:extLst>
              <a:ext uri="{FF2B5EF4-FFF2-40B4-BE49-F238E27FC236}">
                <a16:creationId xmlns:a16="http://schemas.microsoft.com/office/drawing/2014/main" id="{37809681-AD34-6B27-7D8A-E24DF0B9D9DF}"/>
              </a:ext>
            </a:extLst>
          </p:cNvPr>
          <p:cNvSpPr txBox="1">
            <a:spLocks/>
          </p:cNvSpPr>
          <p:nvPr/>
        </p:nvSpPr>
        <p:spPr>
          <a:xfrm>
            <a:off x="9005637" y="1056400"/>
            <a:ext cx="2878099" cy="1552722"/>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Font typeface="Arial" charset="0"/>
              <a:buNone/>
              <a:tabLst>
                <a:tab pos="457200" algn="l"/>
              </a:tabLst>
            </a:pPr>
            <a:r>
              <a:rPr lang="en-US" sz="1400" b="1" dirty="0">
                <a:solidFill>
                  <a:srgbClr val="FF0000"/>
                </a:solidFill>
                <a:latin typeface="Open Sans" panose="020B0606030504020204" pitchFamily="34" charset="0"/>
                <a:ea typeface="MS Mincho" panose="02020609040205080304" pitchFamily="49" charset="-128"/>
                <a:cs typeface="Arial" panose="020B0604020202020204" pitchFamily="34" charset="0"/>
              </a:rPr>
              <a:t>Important Note: </a:t>
            </a:r>
            <a:r>
              <a:rPr lang="en-US" sz="1400" dirty="0">
                <a:solidFill>
                  <a:srgbClr val="FF0000"/>
                </a:solidFill>
                <a:latin typeface="Open Sans" panose="020B0606030504020204" pitchFamily="34" charset="0"/>
                <a:ea typeface="MS Mincho" panose="02020609040205080304" pitchFamily="49" charset="-128"/>
                <a:cs typeface="Arial" panose="020B0604020202020204" pitchFamily="34" charset="0"/>
              </a:rPr>
              <a:t>Exclude expenses on celebrations, festivals, donations, large one-off household expenses (e.g., a house or a vehicle), as well as expenditures for livelihood inputs (e.g., agricultural inputs, hired labor) from the non-food consumption expenditure aggregate. This ensures alignment with the FES's objective of reflecting regular household consumption capacity.</a:t>
            </a:r>
          </a:p>
        </p:txBody>
      </p:sp>
    </p:spTree>
    <p:extLst>
      <p:ext uri="{BB962C8B-B14F-4D97-AF65-F5344CB8AC3E}">
        <p14:creationId xmlns:p14="http://schemas.microsoft.com/office/powerpoint/2010/main" val="2407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Open Sans ExtraBold" panose="020B0906030804020204" pitchFamily="34" charset="0"/>
              </a:rPr>
              <a:t>Overview of steps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506268830"/>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43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US" sz="3600" b="0" kern="1400" spc="230" dirty="0">
                <a:solidFill>
                  <a:schemeClr val="tx1"/>
                </a:solidFill>
                <a:latin typeface="Open Sans ExtraBold" panose="020B0906030804020204" pitchFamily="34" charset="0"/>
              </a:rPr>
              <a:t>Definition</a:t>
            </a:r>
            <a:endParaRPr lang="en-GB" sz="3600" b="0" kern="1400" spc="230" dirty="0">
              <a:solidFill>
                <a:schemeClr val="tx1"/>
              </a:solidFill>
              <a:latin typeface="Open Sans ExtraBold" panose="020B0906030804020204" pitchFamily="34" charset="0"/>
            </a:endParaRPr>
          </a:p>
        </p:txBody>
      </p:sp>
      <p:sp>
        <p:nvSpPr>
          <p:cNvPr id="4" name="Content Placeholder 3">
            <a:extLst>
              <a:ext uri="{FF2B5EF4-FFF2-40B4-BE49-F238E27FC236}">
                <a16:creationId xmlns:a16="http://schemas.microsoft.com/office/drawing/2014/main" id="{332A447B-D8B4-401E-7F88-DCA9AA8AA465}"/>
              </a:ext>
            </a:extLst>
          </p:cNvPr>
          <p:cNvSpPr>
            <a:spLocks noGrp="1" noChangeArrowheads="1"/>
          </p:cNvSpPr>
          <p:nvPr>
            <p:ph idx="1"/>
          </p:nvPr>
        </p:nvSpPr>
        <p:spPr bwMode="auto">
          <a:xfrm>
            <a:off x="717181" y="1625194"/>
            <a:ext cx="1105200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buFont typeface="Wingdings" panose="05000000000000000000" pitchFamily="2" charset="2"/>
              <a:buChar char="v"/>
            </a:pPr>
            <a:r>
              <a:rPr kumimoji="0" lang="en-US" altLang="en-US" sz="2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FES is a household-level indicator that reflects </a:t>
            </a:r>
            <a:r>
              <a:rPr kumimoji="0" lang="en-US" altLang="en-US" sz="22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economic vulnerability </a:t>
            </a:r>
            <a:r>
              <a:rPr kumimoji="0" lang="en-US" altLang="en-US" sz="2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and, consequently, </a:t>
            </a:r>
            <a:r>
              <a:rPr kumimoji="0" lang="en-US" altLang="en-US" sz="22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food insecurity</a:t>
            </a:r>
            <a:r>
              <a:rPr kumimoji="0" lang="en-US" altLang="en-US" sz="2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t>
            </a:r>
          </a:p>
          <a:p>
            <a:pPr eaLnBrk="0" fontAlgn="base" hangingPunct="0">
              <a:spcBef>
                <a:spcPct val="0"/>
              </a:spcBef>
              <a:spcAft>
                <a:spcPct val="0"/>
              </a:spcAft>
              <a:buClrTx/>
              <a:buFont typeface="Wingdings" panose="05000000000000000000" pitchFamily="2" charset="2"/>
              <a:buChar char="v"/>
            </a:pPr>
            <a:endParaRPr kumimoji="0" lang="en-US" altLang="en-US" sz="2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ct val="0"/>
              </a:spcBef>
              <a:spcAft>
                <a:spcPct val="0"/>
              </a:spcAft>
              <a:buClrTx/>
              <a:buFont typeface="Wingdings" panose="05000000000000000000" pitchFamily="2" charset="2"/>
              <a:buChar char="v"/>
            </a:pPr>
            <a:r>
              <a:rPr kumimoji="0" lang="en-US" altLang="en-US" sz="2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Measures the proportion of a household's total consumption expenditures that is dedicated to food. </a:t>
            </a:r>
          </a:p>
          <a:p>
            <a:pPr eaLnBrk="0" fontAlgn="base" hangingPunct="0">
              <a:spcBef>
                <a:spcPct val="0"/>
              </a:spcBef>
              <a:spcAft>
                <a:spcPct val="0"/>
              </a:spcAft>
              <a:buClrTx/>
              <a:buFont typeface="Wingdings" panose="05000000000000000000" pitchFamily="2" charset="2"/>
              <a:buChar char="v"/>
            </a:pPr>
            <a:endParaRPr kumimoji="0" lang="en-US" altLang="en-US" sz="2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eaLnBrk="0" fontAlgn="base" hangingPunct="0">
              <a:spcBef>
                <a:spcPct val="0"/>
              </a:spcBef>
              <a:spcAft>
                <a:spcPct val="0"/>
              </a:spcAft>
              <a:buClrTx/>
              <a:buFont typeface="Wingdings" panose="05000000000000000000" pitchFamily="2" charset="2"/>
              <a:buChar char="v"/>
            </a:pPr>
            <a:r>
              <a:rPr kumimoji="0" lang="en-US" altLang="en-US" sz="2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Captures the household’s ability to maintain food consumption in the face of shocks.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6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5956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785189"/>
            <a:ext cx="10542124" cy="1152000"/>
          </a:xfrm>
        </p:spPr>
        <p:txBody>
          <a:bodyPr/>
          <a:lstStyle/>
          <a:p>
            <a:r>
              <a:rPr lang="en-GB" sz="3200" b="0" kern="1400" spc="230" dirty="0">
                <a:solidFill>
                  <a:schemeClr val="tx1"/>
                </a:solidFill>
                <a:latin typeface="Open Sans ExtraBold" panose="020B0906030804020204" pitchFamily="34" charset="0"/>
              </a:rPr>
              <a:t>FES MODULE: </a:t>
            </a:r>
            <a:r>
              <a:rPr lang="en-US" sz="3200" b="0" kern="1400" spc="230" dirty="0">
                <a:solidFill>
                  <a:schemeClr val="tx1"/>
                </a:solidFill>
                <a:latin typeface="Open Sans ExtraBold" panose="020B0906030804020204" pitchFamily="34" charset="0"/>
              </a:rPr>
              <a:t>Calculating Household Total Monthly Expenditures</a:t>
            </a:r>
            <a:br>
              <a:rPr lang="en-US" sz="3200" b="0" kern="1400" spc="230" dirty="0">
                <a:solidFill>
                  <a:schemeClr val="tx1"/>
                </a:solidFill>
                <a:latin typeface="Open Sans ExtraBold" panose="020B0906030804020204" pitchFamily="34" charset="0"/>
              </a:rPr>
            </a:b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998712" y="2569646"/>
            <a:ext cx="10542124" cy="4100053"/>
          </a:xfrm>
        </p:spPr>
        <p:txBody>
          <a:bodyPr/>
          <a:lstStyle/>
          <a:p>
            <a:pPr marL="0" indent="0">
              <a:lnSpc>
                <a:spcPct val="115000"/>
              </a:lnSpc>
              <a:spcBef>
                <a:spcPts val="0"/>
              </a:spcBef>
              <a:spcAft>
                <a:spcPts val="1000"/>
              </a:spcAft>
              <a:buSzPts val="1000"/>
              <a:buNone/>
              <a:tabLst>
                <a:tab pos="457200" algn="l"/>
              </a:tabLst>
            </a:pPr>
            <a:r>
              <a:rPr lang="en-US" sz="1800" dirty="0">
                <a:effectLst/>
                <a:latin typeface="Open Sans" panose="020B0606030504020204" pitchFamily="34" charset="0"/>
                <a:ea typeface="MS Mincho" panose="02020609040205080304" pitchFamily="49" charset="-128"/>
                <a:cs typeface="Arial" panose="020B0604020202020204" pitchFamily="34" charset="0"/>
              </a:rPr>
              <a:t>Determine the household's monthly total expenditure by </a:t>
            </a:r>
            <a:r>
              <a:rPr lang="en-US" sz="1800" b="1" dirty="0">
                <a:effectLst/>
                <a:latin typeface="Open Sans" panose="020B0606030504020204" pitchFamily="34" charset="0"/>
                <a:ea typeface="MS Mincho" panose="02020609040205080304" pitchFamily="49" charset="-128"/>
                <a:cs typeface="Arial" panose="020B0604020202020204" pitchFamily="34" charset="0"/>
              </a:rPr>
              <a:t>summing</a:t>
            </a:r>
            <a:r>
              <a:rPr lang="en-US" sz="1800" dirty="0">
                <a:effectLst/>
                <a:latin typeface="Open Sans" panose="020B0606030504020204" pitchFamily="34" charset="0"/>
                <a:ea typeface="MS Mincho" panose="02020609040205080304" pitchFamily="49" charset="-128"/>
                <a:cs typeface="Arial" panose="020B0604020202020204" pitchFamily="34" charset="0"/>
              </a:rPr>
              <a:t>:</a:t>
            </a:r>
          </a:p>
          <a:p>
            <a:pPr>
              <a:lnSpc>
                <a:spcPct val="115000"/>
              </a:lnSpc>
              <a:spcBef>
                <a:spcPts val="0"/>
              </a:spcBef>
              <a:spcAft>
                <a:spcPts val="1000"/>
              </a:spcAft>
              <a:buSzPts val="1000"/>
              <a:buFont typeface="+mj-lt"/>
              <a:buAutoNum type="arabicPeriod"/>
              <a:tabLst>
                <a:tab pos="457200" algn="l"/>
              </a:tabLst>
            </a:pPr>
            <a:r>
              <a:rPr lang="en-US" sz="1800" dirty="0">
                <a:effectLst/>
                <a:latin typeface="Open Sans" panose="020B0606030504020204" pitchFamily="34" charset="0"/>
                <a:ea typeface="MS Mincho" panose="02020609040205080304" pitchFamily="49" charset="-128"/>
                <a:cs typeface="Arial" panose="020B0604020202020204" pitchFamily="34" charset="0"/>
              </a:rPr>
              <a:t>Monthly food expenditures.</a:t>
            </a:r>
          </a:p>
          <a:p>
            <a:pPr>
              <a:lnSpc>
                <a:spcPct val="115000"/>
              </a:lnSpc>
              <a:spcBef>
                <a:spcPts val="0"/>
              </a:spcBef>
              <a:spcAft>
                <a:spcPts val="1000"/>
              </a:spcAft>
              <a:buSzPts val="1000"/>
              <a:buFont typeface="+mj-lt"/>
              <a:buAutoNum type="arabicPeriod"/>
              <a:tabLst>
                <a:tab pos="457200" algn="l"/>
              </a:tabLst>
            </a:pPr>
            <a:r>
              <a:rPr lang="en-US" sz="1800" dirty="0">
                <a:latin typeface="Open Sans" panose="020B0606030504020204" pitchFamily="34" charset="0"/>
                <a:ea typeface="MS Mincho" panose="02020609040205080304" pitchFamily="49" charset="-128"/>
                <a:cs typeface="Arial" panose="020B0604020202020204" pitchFamily="34" charset="0"/>
              </a:rPr>
              <a:t>Monthly non-food expenditures.</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207234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2200" dirty="0">
                <a:latin typeface="Open Sans" panose="020B0606030504020204" pitchFamily="34" charset="0"/>
                <a:ea typeface="MS Mincho" panose="02020609040205080304" pitchFamily="49" charset="-128"/>
                <a:cs typeface="Arial" panose="020B0604020202020204" pitchFamily="34" charset="0"/>
              </a:rPr>
              <a:t>Variable Name: </a:t>
            </a:r>
            <a:r>
              <a:rPr lang="en-US" sz="2000" b="1" dirty="0">
                <a:latin typeface="Open Sans" panose="020B0606030504020204" pitchFamily="34" charset="0"/>
                <a:ea typeface="MS Mincho" panose="02020609040205080304" pitchFamily="49" charset="-128"/>
                <a:cs typeface="Arial" panose="020B0604020202020204" pitchFamily="34" charset="0"/>
              </a:rPr>
              <a:t>HHEXP</a:t>
            </a:r>
            <a:endParaRPr lang="en-US" sz="2200" b="1" dirty="0">
              <a:latin typeface="Open Sans" panose="020B0606030504020204" pitchFamily="34" charset="0"/>
              <a:ea typeface="MS Mincho" panose="02020609040205080304" pitchFamily="49" charset="-128"/>
              <a:cs typeface="Arial" panose="020B0604020202020204" pitchFamily="34" charset="0"/>
            </a:endParaRPr>
          </a:p>
        </p:txBody>
      </p:sp>
      <p:sp>
        <p:nvSpPr>
          <p:cNvPr id="4" name="TextBox 3">
            <a:extLst>
              <a:ext uri="{FF2B5EF4-FFF2-40B4-BE49-F238E27FC236}">
                <a16:creationId xmlns:a16="http://schemas.microsoft.com/office/drawing/2014/main" id="{3B98A209-136F-76A5-57B1-9567A5008483}"/>
              </a:ext>
            </a:extLst>
          </p:cNvPr>
          <p:cNvSpPr txBox="1"/>
          <p:nvPr/>
        </p:nvSpPr>
        <p:spPr>
          <a:xfrm>
            <a:off x="2635007" y="4519670"/>
            <a:ext cx="1968667" cy="646331"/>
          </a:xfrm>
          <a:prstGeom prst="rect">
            <a:avLst/>
          </a:prstGeom>
          <a:noFill/>
          <a:ln w="57150">
            <a:solidFill>
              <a:schemeClr val="accent2"/>
            </a:solidFill>
          </a:ln>
        </p:spPr>
        <p:txBody>
          <a:bodyPr wrap="square" rtlCol="0">
            <a:spAutoFit/>
          </a:bodyPr>
          <a:lstStyle/>
          <a:p>
            <a:pPr algn="ctr"/>
            <a:r>
              <a:rPr lang="en-US" sz="1800" b="1" dirty="0">
                <a:latin typeface="Open Sans" panose="020B0606030504020204" pitchFamily="34" charset="0"/>
                <a:ea typeface="MS Mincho" panose="02020609040205080304" pitchFamily="49" charset="-128"/>
                <a:cs typeface="Arial" panose="020B0604020202020204" pitchFamily="34" charset="0"/>
              </a:rPr>
              <a:t>HHEXPF_1M</a:t>
            </a:r>
          </a:p>
          <a:p>
            <a:pPr algn="ctr"/>
            <a:r>
              <a:rPr lang="en-US" b="1" dirty="0">
                <a:latin typeface="Open Sans" panose="020B0606030504020204" pitchFamily="34" charset="0"/>
                <a:ea typeface="MS Mincho" panose="02020609040205080304" pitchFamily="49" charset="-128"/>
                <a:cs typeface="Arial" panose="020B0604020202020204" pitchFamily="34" charset="0"/>
              </a:rPr>
              <a:t>(Food)</a:t>
            </a:r>
            <a:endParaRPr lang="en-US" sz="1800" dirty="0"/>
          </a:p>
        </p:txBody>
      </p:sp>
      <p:sp>
        <p:nvSpPr>
          <p:cNvPr id="13" name="Plus Sign 12">
            <a:extLst>
              <a:ext uri="{FF2B5EF4-FFF2-40B4-BE49-F238E27FC236}">
                <a16:creationId xmlns:a16="http://schemas.microsoft.com/office/drawing/2014/main" id="{985D7184-1CD1-F898-E1DC-C4CA9DE9891D}"/>
              </a:ext>
            </a:extLst>
          </p:cNvPr>
          <p:cNvSpPr/>
          <p:nvPr/>
        </p:nvSpPr>
        <p:spPr>
          <a:xfrm>
            <a:off x="4686324" y="4603406"/>
            <a:ext cx="514101" cy="489738"/>
          </a:xfrm>
          <a:prstGeom prst="mathPlus">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quals 13">
            <a:extLst>
              <a:ext uri="{FF2B5EF4-FFF2-40B4-BE49-F238E27FC236}">
                <a16:creationId xmlns:a16="http://schemas.microsoft.com/office/drawing/2014/main" id="{9C0EBA15-DE0B-0270-77CB-691F7953DD25}"/>
              </a:ext>
            </a:extLst>
          </p:cNvPr>
          <p:cNvSpPr/>
          <p:nvPr/>
        </p:nvSpPr>
        <p:spPr>
          <a:xfrm>
            <a:off x="7400891" y="4660695"/>
            <a:ext cx="407143" cy="364556"/>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D8CBEF24-6702-1467-9EC0-A4AD8B5922D3}"/>
              </a:ext>
            </a:extLst>
          </p:cNvPr>
          <p:cNvSpPr txBox="1"/>
          <p:nvPr/>
        </p:nvSpPr>
        <p:spPr>
          <a:xfrm>
            <a:off x="7962405" y="4512490"/>
            <a:ext cx="1548822" cy="646331"/>
          </a:xfrm>
          <a:prstGeom prst="rect">
            <a:avLst/>
          </a:prstGeom>
          <a:noFill/>
          <a:ln w="57150">
            <a:solidFill>
              <a:schemeClr val="accent2"/>
            </a:solidFill>
          </a:ln>
        </p:spPr>
        <p:txBody>
          <a:bodyPr wrap="square" rtlCol="0">
            <a:spAutoFit/>
          </a:bodyPr>
          <a:lstStyle/>
          <a:p>
            <a:pPr algn="ctr"/>
            <a:r>
              <a:rPr lang="en-US" b="1" dirty="0">
                <a:latin typeface="Open Sans" panose="020B0606030504020204" pitchFamily="34" charset="0"/>
                <a:ea typeface="MS Mincho" panose="02020609040205080304" pitchFamily="49" charset="-128"/>
                <a:cs typeface="Arial" panose="020B0604020202020204" pitchFamily="34" charset="0"/>
              </a:rPr>
              <a:t>HHEXP_1M </a:t>
            </a:r>
          </a:p>
          <a:p>
            <a:pPr algn="ctr"/>
            <a:r>
              <a:rPr lang="en-US" b="1" dirty="0">
                <a:latin typeface="Open Sans" panose="020B0606030504020204" pitchFamily="34" charset="0"/>
                <a:ea typeface="MS Mincho" panose="02020609040205080304" pitchFamily="49" charset="-128"/>
                <a:cs typeface="Arial" panose="020B0604020202020204" pitchFamily="34" charset="0"/>
              </a:rPr>
              <a:t>(Total)</a:t>
            </a:r>
            <a:endParaRPr lang="en-US" dirty="0"/>
          </a:p>
        </p:txBody>
      </p:sp>
      <p:sp>
        <p:nvSpPr>
          <p:cNvPr id="5" name="TextBox 4">
            <a:extLst>
              <a:ext uri="{FF2B5EF4-FFF2-40B4-BE49-F238E27FC236}">
                <a16:creationId xmlns:a16="http://schemas.microsoft.com/office/drawing/2014/main" id="{7EBFACC1-BA93-FA3B-AF82-12B7F06452DD}"/>
              </a:ext>
            </a:extLst>
          </p:cNvPr>
          <p:cNvSpPr txBox="1"/>
          <p:nvPr/>
        </p:nvSpPr>
        <p:spPr>
          <a:xfrm>
            <a:off x="5309514" y="4517061"/>
            <a:ext cx="1968667" cy="646331"/>
          </a:xfrm>
          <a:prstGeom prst="rect">
            <a:avLst/>
          </a:prstGeom>
          <a:noFill/>
          <a:ln w="57150">
            <a:solidFill>
              <a:schemeClr val="accent2"/>
            </a:solidFill>
          </a:ln>
        </p:spPr>
        <p:txBody>
          <a:bodyPr wrap="square" rtlCol="0">
            <a:spAutoFit/>
          </a:bodyPr>
          <a:lstStyle/>
          <a:p>
            <a:pPr algn="ctr"/>
            <a:r>
              <a:rPr lang="en-US" sz="1800" b="1" dirty="0">
                <a:latin typeface="Open Sans" panose="020B0606030504020204" pitchFamily="34" charset="0"/>
                <a:ea typeface="MS Mincho" panose="02020609040205080304" pitchFamily="49" charset="-128"/>
                <a:cs typeface="Arial" panose="020B0604020202020204" pitchFamily="34" charset="0"/>
              </a:rPr>
              <a:t>HHEXPNF_1M</a:t>
            </a:r>
          </a:p>
          <a:p>
            <a:pPr algn="ctr"/>
            <a:r>
              <a:rPr lang="en-US" b="1" dirty="0">
                <a:latin typeface="Open Sans" panose="020B0606030504020204" pitchFamily="34" charset="0"/>
                <a:ea typeface="MS Mincho" panose="02020609040205080304" pitchFamily="49" charset="-128"/>
                <a:cs typeface="Arial" panose="020B0604020202020204" pitchFamily="34" charset="0"/>
              </a:rPr>
              <a:t>(Non-Food)</a:t>
            </a:r>
            <a:endParaRPr lang="en-US" sz="1800" dirty="0"/>
          </a:p>
        </p:txBody>
      </p:sp>
    </p:spTree>
    <p:extLst>
      <p:ext uri="{BB962C8B-B14F-4D97-AF65-F5344CB8AC3E}">
        <p14:creationId xmlns:p14="http://schemas.microsoft.com/office/powerpoint/2010/main" val="3038686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E0E0-6225-4F0E-A4C2-4174F6ADE592}"/>
              </a:ext>
            </a:extLst>
          </p:cNvPr>
          <p:cNvSpPr>
            <a:spLocks noGrp="1"/>
          </p:cNvSpPr>
          <p:nvPr>
            <p:ph type="title"/>
          </p:nvPr>
        </p:nvSpPr>
        <p:spPr>
          <a:xfrm>
            <a:off x="846311" y="364073"/>
            <a:ext cx="10542124" cy="1152000"/>
          </a:xfrm>
        </p:spPr>
        <p:txBody>
          <a:bodyPr/>
          <a:lstStyle/>
          <a:p>
            <a:r>
              <a:rPr lang="en-US" sz="3600" b="0" noProof="0" dirty="0">
                <a:latin typeface="Open Sans ExtraBold" panose="020B0906030804020204" pitchFamily="34" charset="0"/>
              </a:rPr>
              <a:t>Overview of steps</a:t>
            </a:r>
          </a:p>
        </p:txBody>
      </p:sp>
      <p:graphicFrame>
        <p:nvGraphicFramePr>
          <p:cNvPr id="5" name="Content Placeholder 4">
            <a:extLst>
              <a:ext uri="{FF2B5EF4-FFF2-40B4-BE49-F238E27FC236}">
                <a16:creationId xmlns:a16="http://schemas.microsoft.com/office/drawing/2014/main" id="{37D590EA-552C-5566-6801-07763C804E7A}"/>
              </a:ext>
            </a:extLst>
          </p:cNvPr>
          <p:cNvGraphicFramePr>
            <a:graphicFrameLocks noGrp="1"/>
          </p:cNvGraphicFramePr>
          <p:nvPr>
            <p:ph idx="1"/>
            <p:extLst>
              <p:ext uri="{D42A27DB-BD31-4B8C-83A1-F6EECF244321}">
                <p14:modId xmlns:p14="http://schemas.microsoft.com/office/powerpoint/2010/main" val="2744142783"/>
              </p:ext>
            </p:extLst>
          </p:nvPr>
        </p:nvGraphicFramePr>
        <p:xfrm>
          <a:off x="846138" y="1365838"/>
          <a:ext cx="10542587" cy="437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6169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785189"/>
            <a:ext cx="10542124" cy="1152000"/>
          </a:xfrm>
        </p:spPr>
        <p:txBody>
          <a:bodyPr/>
          <a:lstStyle/>
          <a:p>
            <a:r>
              <a:rPr lang="en-GB" sz="3200" b="0" kern="1400" spc="230" dirty="0">
                <a:solidFill>
                  <a:schemeClr val="tx1"/>
                </a:solidFill>
                <a:latin typeface="Open Sans ExtraBold" panose="020B0906030804020204" pitchFamily="34" charset="0"/>
              </a:rPr>
              <a:t>FES MODULE: </a:t>
            </a:r>
            <a:r>
              <a:rPr lang="en-US" sz="3200" b="0" kern="1400" spc="230" dirty="0">
                <a:solidFill>
                  <a:schemeClr val="tx1"/>
                </a:solidFill>
                <a:latin typeface="Open Sans ExtraBold" panose="020B0906030804020204" pitchFamily="34" charset="0"/>
              </a:rPr>
              <a:t>Calculating FES and assigning into an FES classification (1)</a:t>
            </a:r>
            <a:br>
              <a:rPr lang="en-US" sz="3200" b="0" kern="1400" spc="230" dirty="0">
                <a:solidFill>
                  <a:schemeClr val="tx1"/>
                </a:solidFill>
                <a:latin typeface="Open Sans ExtraBold" panose="020B0906030804020204" pitchFamily="34" charset="0"/>
              </a:rPr>
            </a:br>
            <a:endParaRPr lang="en-GB" dirty="0"/>
          </a:p>
        </p:txBody>
      </p:sp>
      <p:sp>
        <p:nvSpPr>
          <p:cNvPr id="16" name="Content Placeholder 15">
            <a:extLst>
              <a:ext uri="{FF2B5EF4-FFF2-40B4-BE49-F238E27FC236}">
                <a16:creationId xmlns:a16="http://schemas.microsoft.com/office/drawing/2014/main" id="{7C8DD83C-08EC-FD6F-67B8-DCDD8E28BF75}"/>
              </a:ext>
            </a:extLst>
          </p:cNvPr>
          <p:cNvSpPr>
            <a:spLocks noGrp="1"/>
          </p:cNvSpPr>
          <p:nvPr>
            <p:ph idx="1"/>
          </p:nvPr>
        </p:nvSpPr>
        <p:spPr>
          <a:xfrm>
            <a:off x="998712" y="2569646"/>
            <a:ext cx="10542124" cy="4100053"/>
          </a:xfrm>
        </p:spPr>
        <p:txBody>
          <a:bodyPr/>
          <a:lstStyle/>
          <a:p>
            <a:pPr marL="0" indent="0">
              <a:lnSpc>
                <a:spcPct val="115000"/>
              </a:lnSpc>
              <a:spcBef>
                <a:spcPts val="0"/>
              </a:spcBef>
              <a:spcAft>
                <a:spcPts val="1000"/>
              </a:spcAft>
              <a:buSzPts val="1000"/>
              <a:buNone/>
              <a:tabLst>
                <a:tab pos="457200" algn="l"/>
              </a:tabLst>
            </a:pPr>
            <a:r>
              <a:rPr lang="en-US" dirty="0">
                <a:latin typeface="Open Sans" panose="020B0606030504020204" pitchFamily="34" charset="0"/>
                <a:ea typeface="MS Mincho" panose="02020609040205080304" pitchFamily="49" charset="-128"/>
                <a:cs typeface="Arial" panose="020B0604020202020204" pitchFamily="34" charset="0"/>
              </a:rPr>
              <a:t>Compute the </a:t>
            </a:r>
            <a:r>
              <a:rPr lang="en-US" b="1" dirty="0">
                <a:latin typeface="Open Sans" panose="020B0606030504020204" pitchFamily="34" charset="0"/>
                <a:ea typeface="MS Mincho" panose="02020609040205080304" pitchFamily="49" charset="-128"/>
                <a:cs typeface="Arial" panose="020B0604020202020204" pitchFamily="34" charset="0"/>
              </a:rPr>
              <a:t>FES</a:t>
            </a:r>
            <a:r>
              <a:rPr lang="en-US" dirty="0">
                <a:latin typeface="Open Sans" panose="020B0606030504020204" pitchFamily="34" charset="0"/>
                <a:ea typeface="MS Mincho" panose="02020609040205080304" pitchFamily="49" charset="-128"/>
                <a:cs typeface="Arial" panose="020B0604020202020204" pitchFamily="34" charset="0"/>
              </a:rPr>
              <a:t> by dividing its monthly food expenditures by its total monthly expenditures. </a:t>
            </a:r>
          </a:p>
        </p:txBody>
      </p:sp>
      <p:sp>
        <p:nvSpPr>
          <p:cNvPr id="3" name="Content Placeholder 15">
            <a:extLst>
              <a:ext uri="{FF2B5EF4-FFF2-40B4-BE49-F238E27FC236}">
                <a16:creationId xmlns:a16="http://schemas.microsoft.com/office/drawing/2014/main" id="{722E2098-92FB-2636-362F-25764A546202}"/>
              </a:ext>
            </a:extLst>
          </p:cNvPr>
          <p:cNvSpPr txBox="1">
            <a:spLocks/>
          </p:cNvSpPr>
          <p:nvPr/>
        </p:nvSpPr>
        <p:spPr>
          <a:xfrm>
            <a:off x="998712" y="2072341"/>
            <a:ext cx="10542124" cy="410005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15000"/>
              </a:lnSpc>
              <a:spcBef>
                <a:spcPts val="0"/>
              </a:spcBef>
              <a:spcAft>
                <a:spcPts val="1000"/>
              </a:spcAft>
              <a:buSzPts val="1000"/>
              <a:buNone/>
              <a:tabLst>
                <a:tab pos="457200" algn="l"/>
              </a:tabLst>
            </a:pPr>
            <a:r>
              <a:rPr lang="en-US" sz="2200" dirty="0">
                <a:latin typeface="Open Sans" panose="020B0606030504020204" pitchFamily="34" charset="0"/>
                <a:ea typeface="MS Mincho" panose="02020609040205080304" pitchFamily="49" charset="-128"/>
                <a:cs typeface="Arial" panose="020B0604020202020204" pitchFamily="34" charset="0"/>
              </a:rPr>
              <a:t>Variable Name: </a:t>
            </a:r>
            <a:r>
              <a:rPr lang="en-US" sz="2200" b="1" dirty="0">
                <a:latin typeface="Open Sans" panose="020B0606030504020204" pitchFamily="34" charset="0"/>
                <a:ea typeface="MS Mincho" panose="02020609040205080304" pitchFamily="49" charset="-128"/>
                <a:cs typeface="Arial" panose="020B0604020202020204" pitchFamily="34" charset="0"/>
              </a:rPr>
              <a:t>FES</a:t>
            </a:r>
          </a:p>
        </p:txBody>
      </p:sp>
      <p:sp>
        <p:nvSpPr>
          <p:cNvPr id="6" name="TextBox 5">
            <a:extLst>
              <a:ext uri="{FF2B5EF4-FFF2-40B4-BE49-F238E27FC236}">
                <a16:creationId xmlns:a16="http://schemas.microsoft.com/office/drawing/2014/main" id="{838C3522-BB46-17C6-693F-84EEED52BF3F}"/>
              </a:ext>
            </a:extLst>
          </p:cNvPr>
          <p:cNvSpPr txBox="1"/>
          <p:nvPr/>
        </p:nvSpPr>
        <p:spPr>
          <a:xfrm>
            <a:off x="2510678" y="3829866"/>
            <a:ext cx="1968667" cy="646331"/>
          </a:xfrm>
          <a:prstGeom prst="rect">
            <a:avLst/>
          </a:prstGeom>
          <a:noFill/>
          <a:ln w="57150">
            <a:solidFill>
              <a:schemeClr val="accent2"/>
            </a:solidFill>
          </a:ln>
        </p:spPr>
        <p:txBody>
          <a:bodyPr wrap="square" rtlCol="0">
            <a:spAutoFit/>
          </a:bodyPr>
          <a:lstStyle/>
          <a:p>
            <a:pPr algn="ctr"/>
            <a:r>
              <a:rPr lang="en-US" sz="1800" b="1" dirty="0">
                <a:latin typeface="Open Sans" panose="020B0606030504020204" pitchFamily="34" charset="0"/>
                <a:ea typeface="MS Mincho" panose="02020609040205080304" pitchFamily="49" charset="-128"/>
                <a:cs typeface="Arial" panose="020B0604020202020204" pitchFamily="34" charset="0"/>
              </a:rPr>
              <a:t>HHEXPF_1M</a:t>
            </a:r>
          </a:p>
          <a:p>
            <a:pPr algn="ctr"/>
            <a:r>
              <a:rPr lang="en-US" b="1" dirty="0">
                <a:latin typeface="Open Sans" panose="020B0606030504020204" pitchFamily="34" charset="0"/>
                <a:ea typeface="MS Mincho" panose="02020609040205080304" pitchFamily="49" charset="-128"/>
                <a:cs typeface="Arial" panose="020B0604020202020204" pitchFamily="34" charset="0"/>
              </a:rPr>
              <a:t>(Food)</a:t>
            </a:r>
            <a:endParaRPr lang="en-US" sz="1800" dirty="0"/>
          </a:p>
        </p:txBody>
      </p:sp>
      <p:sp>
        <p:nvSpPr>
          <p:cNvPr id="7" name="Division Sign 6">
            <a:extLst>
              <a:ext uri="{FF2B5EF4-FFF2-40B4-BE49-F238E27FC236}">
                <a16:creationId xmlns:a16="http://schemas.microsoft.com/office/drawing/2014/main" id="{6D26D3B0-21BC-A980-9663-83621CE58A50}"/>
              </a:ext>
            </a:extLst>
          </p:cNvPr>
          <p:cNvSpPr/>
          <p:nvPr/>
        </p:nvSpPr>
        <p:spPr>
          <a:xfrm>
            <a:off x="4622512" y="3899663"/>
            <a:ext cx="424247" cy="501511"/>
          </a:xfrm>
          <a:prstGeom prst="mathDivide">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58E3314-450D-0787-C577-4EFCB650E1A2}"/>
              </a:ext>
            </a:extLst>
          </p:cNvPr>
          <p:cNvSpPr txBox="1"/>
          <p:nvPr/>
        </p:nvSpPr>
        <p:spPr>
          <a:xfrm>
            <a:off x="5185183" y="3827254"/>
            <a:ext cx="1968667" cy="646331"/>
          </a:xfrm>
          <a:prstGeom prst="rect">
            <a:avLst/>
          </a:prstGeom>
          <a:noFill/>
          <a:ln w="57150">
            <a:solidFill>
              <a:schemeClr val="accent2"/>
            </a:solidFill>
          </a:ln>
        </p:spPr>
        <p:txBody>
          <a:bodyPr wrap="square" rtlCol="0">
            <a:spAutoFit/>
          </a:bodyPr>
          <a:lstStyle/>
          <a:p>
            <a:pPr algn="ctr"/>
            <a:r>
              <a:rPr lang="en-US" sz="1800" b="1" dirty="0">
                <a:latin typeface="Open Sans" panose="020B0606030504020204" pitchFamily="34" charset="0"/>
                <a:ea typeface="MS Mincho" panose="02020609040205080304" pitchFamily="49" charset="-128"/>
                <a:cs typeface="Arial" panose="020B0604020202020204" pitchFamily="34" charset="0"/>
              </a:rPr>
              <a:t>HHEXP_1M</a:t>
            </a:r>
          </a:p>
          <a:p>
            <a:pPr algn="ctr"/>
            <a:r>
              <a:rPr lang="en-US" b="1" dirty="0">
                <a:latin typeface="Open Sans" panose="020B0606030504020204" pitchFamily="34" charset="0"/>
                <a:ea typeface="MS Mincho" panose="02020609040205080304" pitchFamily="49" charset="-128"/>
                <a:cs typeface="Arial" panose="020B0604020202020204" pitchFamily="34" charset="0"/>
              </a:rPr>
              <a:t>(Total)</a:t>
            </a:r>
            <a:endParaRPr lang="en-US" sz="1800" dirty="0"/>
          </a:p>
        </p:txBody>
      </p:sp>
      <p:sp>
        <p:nvSpPr>
          <p:cNvPr id="10" name="Equals 9">
            <a:extLst>
              <a:ext uri="{FF2B5EF4-FFF2-40B4-BE49-F238E27FC236}">
                <a16:creationId xmlns:a16="http://schemas.microsoft.com/office/drawing/2014/main" id="{F22F9FDB-3607-BD7A-867A-138180389EF2}"/>
              </a:ext>
            </a:extLst>
          </p:cNvPr>
          <p:cNvSpPr/>
          <p:nvPr/>
        </p:nvSpPr>
        <p:spPr>
          <a:xfrm>
            <a:off x="7280575" y="3968140"/>
            <a:ext cx="407143" cy="364556"/>
          </a:xfrm>
          <a:prstGeom prst="mathEqual">
            <a:avLst/>
          </a:prstGeom>
          <a:solidFill>
            <a:srgbClr val="0070B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D136C487-AF7A-4E5F-3046-72430295FA5B}"/>
              </a:ext>
            </a:extLst>
          </p:cNvPr>
          <p:cNvSpPr txBox="1"/>
          <p:nvPr/>
        </p:nvSpPr>
        <p:spPr>
          <a:xfrm>
            <a:off x="7842089" y="3861017"/>
            <a:ext cx="1968667" cy="584775"/>
          </a:xfrm>
          <a:prstGeom prst="rect">
            <a:avLst/>
          </a:prstGeom>
          <a:noFill/>
          <a:ln w="57150">
            <a:solidFill>
              <a:schemeClr val="accent2"/>
            </a:solidFill>
          </a:ln>
        </p:spPr>
        <p:txBody>
          <a:bodyPr wrap="square" rtlCol="0">
            <a:spAutoFit/>
          </a:bodyPr>
          <a:lstStyle/>
          <a:p>
            <a:pPr algn="ctr"/>
            <a:r>
              <a:rPr lang="en-US" sz="3200" b="1" dirty="0">
                <a:latin typeface="Open Sans" panose="020B0606030504020204" pitchFamily="34" charset="0"/>
                <a:ea typeface="MS Mincho" panose="02020609040205080304" pitchFamily="49" charset="-128"/>
                <a:cs typeface="Arial" panose="020B0604020202020204" pitchFamily="34" charset="0"/>
              </a:rPr>
              <a:t>FES</a:t>
            </a:r>
            <a:endParaRPr lang="en-US" sz="3200" dirty="0"/>
          </a:p>
        </p:txBody>
      </p:sp>
    </p:spTree>
    <p:extLst>
      <p:ext uri="{BB962C8B-B14F-4D97-AF65-F5344CB8AC3E}">
        <p14:creationId xmlns:p14="http://schemas.microsoft.com/office/powerpoint/2010/main" val="2923969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846311" y="785189"/>
            <a:ext cx="10542124" cy="1152000"/>
          </a:xfrm>
        </p:spPr>
        <p:txBody>
          <a:bodyPr/>
          <a:lstStyle/>
          <a:p>
            <a:r>
              <a:rPr lang="en-GB" sz="3200" b="0" kern="1400" spc="230" dirty="0">
                <a:solidFill>
                  <a:schemeClr val="tx1"/>
                </a:solidFill>
                <a:latin typeface="Open Sans ExtraBold" panose="020B0906030804020204" pitchFamily="34" charset="0"/>
              </a:rPr>
              <a:t>FES MODULE: </a:t>
            </a:r>
            <a:r>
              <a:rPr lang="en-US" sz="3200" b="0" kern="1400" spc="230" dirty="0">
                <a:solidFill>
                  <a:schemeClr val="tx1"/>
                </a:solidFill>
                <a:latin typeface="Open Sans ExtraBold" panose="020B0906030804020204" pitchFamily="34" charset="0"/>
              </a:rPr>
              <a:t>Calculating FES and assigning into an FES classification (2)</a:t>
            </a:r>
            <a:br>
              <a:rPr lang="en-US" sz="3200" b="0" kern="1400" spc="230" dirty="0">
                <a:solidFill>
                  <a:schemeClr val="tx1"/>
                </a:solidFill>
                <a:latin typeface="Open Sans ExtraBold" panose="020B0906030804020204" pitchFamily="34" charset="0"/>
              </a:rPr>
            </a:br>
            <a:endParaRPr lang="en-GB" dirty="0"/>
          </a:p>
        </p:txBody>
      </p:sp>
      <p:sp>
        <p:nvSpPr>
          <p:cNvPr id="8" name="TextBox 5">
            <a:extLst>
              <a:ext uri="{FF2B5EF4-FFF2-40B4-BE49-F238E27FC236}">
                <a16:creationId xmlns:a16="http://schemas.microsoft.com/office/drawing/2014/main" id="{9BA704B3-751A-BD76-9779-9DDF763D4D61}"/>
              </a:ext>
            </a:extLst>
          </p:cNvPr>
          <p:cNvSpPr txBox="1"/>
          <p:nvPr/>
        </p:nvSpPr>
        <p:spPr>
          <a:xfrm>
            <a:off x="6918162" y="3135376"/>
            <a:ext cx="3838075" cy="723393"/>
          </a:xfrm>
          <a:prstGeom prst="rect">
            <a:avLst/>
          </a:prstGeom>
          <a:solidFill>
            <a:srgbClr val="E6B068"/>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50%</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&lt;= FES &lt; </a:t>
            </a: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65%</a:t>
            </a:r>
            <a:endPar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MEDIUM FES</a:t>
            </a:r>
            <a:endPar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12" name="TextBox 6">
            <a:extLst>
              <a:ext uri="{FF2B5EF4-FFF2-40B4-BE49-F238E27FC236}">
                <a16:creationId xmlns:a16="http://schemas.microsoft.com/office/drawing/2014/main" id="{DF75E9C0-B561-FB98-0850-61BCF1DF87A4}"/>
              </a:ext>
            </a:extLst>
          </p:cNvPr>
          <p:cNvSpPr txBox="1"/>
          <p:nvPr/>
        </p:nvSpPr>
        <p:spPr>
          <a:xfrm>
            <a:off x="6918161" y="4117163"/>
            <a:ext cx="3838073" cy="709121"/>
          </a:xfrm>
          <a:prstGeom prst="rect">
            <a:avLst/>
          </a:prstGeom>
          <a:solidFill>
            <a:srgbClr val="E67536"/>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65%</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&lt;= FES &lt; </a:t>
            </a: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75%</a:t>
            </a:r>
            <a:endPar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HIGH FES</a:t>
            </a:r>
            <a:endPar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13" name="TextBox 7">
            <a:extLst>
              <a:ext uri="{FF2B5EF4-FFF2-40B4-BE49-F238E27FC236}">
                <a16:creationId xmlns:a16="http://schemas.microsoft.com/office/drawing/2014/main" id="{3A866822-7302-C760-2E15-139DA4F5F382}"/>
              </a:ext>
            </a:extLst>
          </p:cNvPr>
          <p:cNvSpPr txBox="1"/>
          <p:nvPr/>
        </p:nvSpPr>
        <p:spPr>
          <a:xfrm>
            <a:off x="6918161" y="5039518"/>
            <a:ext cx="3838072" cy="723392"/>
          </a:xfrm>
          <a:prstGeom prst="rect">
            <a:avLst/>
          </a:prstGeom>
          <a:solidFill>
            <a:srgbClr val="D70000"/>
          </a:solidFill>
        </p:spPr>
        <p:txBody>
          <a:bodyPr wrap="square" rtlCol="0">
            <a:noAutofit/>
          </a:bodyPr>
          <a:lstStyle/>
          <a:p>
            <a:pPr algn="ctr"/>
            <a:r>
              <a:rPr lang="en-US" sz="2000" b="1" dirty="0">
                <a:solidFill>
                  <a:srgbClr val="FFFFFF"/>
                </a:solidFill>
                <a:latin typeface="Open Sans" panose="020B0606030504020204" pitchFamily="34" charset="0"/>
                <a:ea typeface="Calibri" panose="020F0502020204030204" pitchFamily="34" charset="0"/>
                <a:cs typeface="Arial" panose="020B0604020202020204" pitchFamily="34" charset="0"/>
              </a:rPr>
              <a:t>75% =&lt; FES</a:t>
            </a:r>
          </a:p>
          <a:p>
            <a:pPr algn="ctr"/>
            <a:r>
              <a:rPr lang="en-US" sz="2000" b="1" dirty="0">
                <a:solidFill>
                  <a:srgbClr val="FFFFFF"/>
                </a:solidFill>
                <a:latin typeface="Open Sans" panose="020B0606030504020204" pitchFamily="34" charset="0"/>
                <a:ea typeface="Calibri" panose="020F0502020204030204" pitchFamily="34" charset="0"/>
                <a:cs typeface="Arial" panose="020B0604020202020204" pitchFamily="34" charset="0"/>
              </a:rPr>
              <a:t>VERY HIGH FES</a:t>
            </a:r>
            <a:endParaRPr lang="en-US" sz="2000" dirty="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69BED4E-7073-87F5-F037-8D4E0ACFA8A8}"/>
              </a:ext>
            </a:extLst>
          </p:cNvPr>
          <p:cNvSpPr txBox="1"/>
          <p:nvPr/>
        </p:nvSpPr>
        <p:spPr>
          <a:xfrm>
            <a:off x="942742" y="2062199"/>
            <a:ext cx="4579757" cy="3416320"/>
          </a:xfrm>
          <a:prstGeom prst="rect">
            <a:avLst/>
          </a:prstGeom>
          <a:noFill/>
        </p:spPr>
        <p:txBody>
          <a:bodyPr wrap="square">
            <a:spAutoFit/>
          </a:bodyPr>
          <a:lstStyle/>
          <a:p>
            <a:r>
              <a:rPr lang="en-US" sz="2400" dirty="0"/>
              <a:t>The At this stage, each household’s FES should fall within the range of </a:t>
            </a:r>
            <a:r>
              <a:rPr lang="en-US" sz="2400" b="1" dirty="0"/>
              <a:t>0 and 100%.</a:t>
            </a:r>
            <a:endParaRPr lang="en-US" sz="2400" dirty="0"/>
          </a:p>
          <a:p>
            <a:endParaRPr lang="en-US" sz="2400" dirty="0"/>
          </a:p>
          <a:p>
            <a:r>
              <a:rPr lang="en-US" sz="2400" dirty="0"/>
              <a:t>After calculating the food expenditure share (FES) for each household, it's important to assign them into </a:t>
            </a:r>
            <a:r>
              <a:rPr lang="en-US" sz="2400" b="1" dirty="0"/>
              <a:t>FES categories </a:t>
            </a:r>
            <a:r>
              <a:rPr lang="en-US" sz="2400" dirty="0"/>
              <a:t>based on their FES score. </a:t>
            </a:r>
          </a:p>
        </p:txBody>
      </p:sp>
      <p:sp>
        <p:nvSpPr>
          <p:cNvPr id="15" name="TextBox 5">
            <a:extLst>
              <a:ext uri="{FF2B5EF4-FFF2-40B4-BE49-F238E27FC236}">
                <a16:creationId xmlns:a16="http://schemas.microsoft.com/office/drawing/2014/main" id="{CDD7DE4F-1292-266C-7A98-EDF27FB9CE78}"/>
              </a:ext>
            </a:extLst>
          </p:cNvPr>
          <p:cNvSpPr txBox="1"/>
          <p:nvPr/>
        </p:nvSpPr>
        <p:spPr>
          <a:xfrm>
            <a:off x="6918163" y="2153588"/>
            <a:ext cx="3838074" cy="723394"/>
          </a:xfrm>
          <a:prstGeom prst="rect">
            <a:avLst/>
          </a:prstGeom>
          <a:solidFill>
            <a:srgbClr val="ECE1B1"/>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0 &lt;= FES &lt; 50%</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 LOW</a:t>
            </a:r>
            <a:r>
              <a:rPr kumimoji="0" lang="en-US"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FES</a:t>
            </a:r>
            <a:endParaRPr kumimoji="0" lang="en-US" sz="20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2298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FES: GITHUB</a:t>
            </a:r>
          </a:p>
        </p:txBody>
      </p:sp>
      <p:sp>
        <p:nvSpPr>
          <p:cNvPr id="2" name="TextBox 1">
            <a:extLst>
              <a:ext uri="{FF2B5EF4-FFF2-40B4-BE49-F238E27FC236}">
                <a16:creationId xmlns:a16="http://schemas.microsoft.com/office/drawing/2014/main" id="{80E579A3-D519-80D4-3FAD-CB184C0AE95B}"/>
              </a:ext>
            </a:extLst>
          </p:cNvPr>
          <p:cNvSpPr txBox="1"/>
          <p:nvPr/>
        </p:nvSpPr>
        <p:spPr>
          <a:xfrm>
            <a:off x="10234597" y="6141585"/>
            <a:ext cx="1957403" cy="338554"/>
          </a:xfrm>
          <a:prstGeom prst="rect">
            <a:avLst/>
          </a:prstGeom>
          <a:noFill/>
        </p:spPr>
        <p:txBody>
          <a:bodyPr wrap="square">
            <a:spAutoFit/>
          </a:body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GitHub WFP</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3" name="Straight Arrow Connector 2">
            <a:extLst>
              <a:ext uri="{FF2B5EF4-FFF2-40B4-BE49-F238E27FC236}">
                <a16:creationId xmlns:a16="http://schemas.microsoft.com/office/drawing/2014/main" id="{FB701F91-EC12-60BC-3369-C1DC2DDAD576}"/>
              </a:ext>
            </a:extLst>
          </p:cNvPr>
          <p:cNvCxnSpPr>
            <a:cxnSpLocks/>
          </p:cNvCxnSpPr>
          <p:nvPr/>
        </p:nvCxnSpPr>
        <p:spPr>
          <a:xfrm>
            <a:off x="8533736" y="6362075"/>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B33C5D2-8741-D453-B44E-9FBF08812CF3}"/>
              </a:ext>
            </a:extLst>
          </p:cNvPr>
          <p:cNvSpPr txBox="1"/>
          <p:nvPr/>
        </p:nvSpPr>
        <p:spPr>
          <a:xfrm>
            <a:off x="4848448" y="6154697"/>
            <a:ext cx="3685289"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Find the SPSS, STATA and R scripts on </a:t>
            </a:r>
          </a:p>
        </p:txBody>
      </p:sp>
      <p:pic>
        <p:nvPicPr>
          <p:cNvPr id="5" name="Picture 4">
            <a:extLst>
              <a:ext uri="{FF2B5EF4-FFF2-40B4-BE49-F238E27FC236}">
                <a16:creationId xmlns:a16="http://schemas.microsoft.com/office/drawing/2014/main" id="{603070EE-54B4-7131-74CF-F6C8747A07FB}"/>
              </a:ext>
            </a:extLst>
          </p:cNvPr>
          <p:cNvPicPr>
            <a:picLocks noChangeAspect="1"/>
          </p:cNvPicPr>
          <p:nvPr/>
        </p:nvPicPr>
        <p:blipFill>
          <a:blip r:embed="rId4"/>
          <a:stretch>
            <a:fillRect/>
          </a:stretch>
        </p:blipFill>
        <p:spPr>
          <a:xfrm>
            <a:off x="419750" y="1307592"/>
            <a:ext cx="8301170" cy="4415260"/>
          </a:xfrm>
          <a:prstGeom prst="rect">
            <a:avLst/>
          </a:prstGeom>
        </p:spPr>
      </p:pic>
    </p:spTree>
    <p:extLst>
      <p:ext uri="{BB962C8B-B14F-4D97-AF65-F5344CB8AC3E}">
        <p14:creationId xmlns:p14="http://schemas.microsoft.com/office/powerpoint/2010/main" val="3329884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Reporting</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11052002" cy="662558"/>
          </a:xfrm>
        </p:spPr>
        <p:txBody>
          <a:bodyPr anchor="t" anchorCtr="0"/>
          <a:lstStyle/>
          <a:p>
            <a:r>
              <a:rPr lang="en-GB" sz="3600" b="0" kern="1400" spc="230" dirty="0">
                <a:solidFill>
                  <a:schemeClr val="tx1"/>
                </a:solidFill>
                <a:latin typeface="Open Sans ExtraBold" panose="020B0906030804020204" pitchFamily="34" charset="0"/>
              </a:rPr>
              <a:t>FES: REPORTING EXAMPLE </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dirty="0">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1 - Proportion of households </a:t>
            </a:r>
            <a:r>
              <a:rPr lang="en-GB" sz="1200" i="1" dirty="0">
                <a:solidFill>
                  <a:srgbClr val="FFFFFE"/>
                </a:solidFill>
                <a:latin typeface="Open Sans" panose="020B0606030504020204" pitchFamily="34" charset="0"/>
                <a:ea typeface="MS Mincho" panose="02020609040205080304" pitchFamily="49" charset="-128"/>
                <a:cs typeface="Arial" panose="020B0604020202020204" pitchFamily="34" charset="0"/>
              </a:rPr>
              <a:t>within each FES classification</a:t>
            </a:r>
            <a:endParaRPr lang="en-US" sz="1600" dirty="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69999" y="1475389"/>
            <a:ext cx="537505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600" dirty="0">
                <a:latin typeface="Open Sans" panose="020B0606030504020204" pitchFamily="34" charset="0"/>
                <a:ea typeface="Calibri" panose="020F0502020204030204" pitchFamily="34" charset="0"/>
                <a:cs typeface="Times New Roman" panose="02020603050405020304" pitchFamily="18" charset="0"/>
              </a:rPr>
              <a:t>“Half of the households (50 percent) fall into the medium and high FES categories, indicating a substantial portion of income is allocated to food.</a:t>
            </a:r>
          </a:p>
          <a:p>
            <a:pPr marL="0" indent="0">
              <a:buNone/>
            </a:pPr>
            <a:r>
              <a:rPr lang="en-US" sz="1600" dirty="0">
                <a:latin typeface="Open Sans" panose="020B0606030504020204" pitchFamily="34" charset="0"/>
                <a:ea typeface="Calibri" panose="020F0502020204030204" pitchFamily="34" charset="0"/>
                <a:cs typeface="Times New Roman" panose="02020603050405020304" pitchFamily="18" charset="0"/>
              </a:rPr>
              <a:t>Male-Headed Households: These households tend to have a more balanced distribution across FES categories, with a slight leaning towards high </a:t>
            </a:r>
            <a:r>
              <a:rPr lang="en-US" sz="1600" dirty="0" err="1">
                <a:latin typeface="Open Sans" panose="020B0606030504020204" pitchFamily="34" charset="0"/>
                <a:ea typeface="Calibri" panose="020F0502020204030204" pitchFamily="34" charset="0"/>
                <a:cs typeface="Times New Roman" panose="02020603050405020304" pitchFamily="18" charset="0"/>
              </a:rPr>
              <a:t>expenditure.Female</a:t>
            </a:r>
            <a:r>
              <a:rPr lang="en-US" sz="1600" dirty="0">
                <a:latin typeface="Open Sans" panose="020B0606030504020204" pitchFamily="34" charset="0"/>
                <a:ea typeface="Calibri" panose="020F0502020204030204" pitchFamily="34" charset="0"/>
                <a:cs typeface="Times New Roman" panose="02020603050405020304" pitchFamily="18" charset="0"/>
              </a:rPr>
              <a:t>-Headed Households: There is a higher proportion of female-headed households in the medium and very high FES categories, suggesting that these households might be more vulnerable to food insecurity, as they spend a larger portion of their income on food.</a:t>
            </a:r>
          </a:p>
          <a:p>
            <a:pPr marL="0" indent="0">
              <a:buNone/>
            </a:pPr>
            <a:endParaRPr lang="en-US" sz="1800" dirty="0">
              <a:latin typeface="Open Sans" panose="020B060603050402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286F8AF9-CA85-374D-77B0-DE8CEDF27146}"/>
              </a:ext>
            </a:extLst>
          </p:cNvPr>
          <p:cNvGrpSpPr/>
          <p:nvPr/>
        </p:nvGrpSpPr>
        <p:grpSpPr>
          <a:xfrm>
            <a:off x="692829" y="4272269"/>
            <a:ext cx="5020056" cy="2585731"/>
            <a:chOff x="714178" y="2549581"/>
            <a:chExt cx="5020056" cy="2585731"/>
          </a:xfrm>
        </p:grpSpPr>
        <p:sp>
          <p:nvSpPr>
            <p:cNvPr id="5" name="Rectangle 4">
              <a:extLst>
                <a:ext uri="{FF2B5EF4-FFF2-40B4-BE49-F238E27FC236}">
                  <a16:creationId xmlns:a16="http://schemas.microsoft.com/office/drawing/2014/main" id="{563F892B-BE3A-1536-2C27-FF17EE346942}"/>
                </a:ext>
              </a:extLst>
            </p:cNvPr>
            <p:cNvSpPr/>
            <p:nvPr/>
          </p:nvSpPr>
          <p:spPr>
            <a:xfrm>
              <a:off x="714178" y="2856050"/>
              <a:ext cx="5020056" cy="2279262"/>
            </a:xfrm>
            <a:prstGeom prst="rect">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FFFFFF"/>
                  </a:solidFill>
                  <a:latin typeface="Open Sans"/>
                  <a:ea typeface="Open Sans"/>
                  <a:cs typeface="Open Sans"/>
                </a:rPr>
                <a:t>Reminder: </a:t>
              </a:r>
            </a:p>
            <a:p>
              <a:pPr algn="ctr"/>
              <a:r>
                <a:rPr lang="en-GB" b="1" dirty="0">
                  <a:solidFill>
                    <a:srgbClr val="FFFFFF"/>
                  </a:solidFill>
                  <a:latin typeface="Open Sans"/>
                  <a:ea typeface="Open Sans"/>
                  <a:cs typeface="Open Sans"/>
                </a:rPr>
                <a:t>Please use the standard colours</a:t>
              </a: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83E70393-46F3-FDDC-5960-B57D954A10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477" y="2549581"/>
              <a:ext cx="612939" cy="612939"/>
            </a:xfrm>
            <a:prstGeom prst="rect">
              <a:avLst/>
            </a:prstGeom>
          </p:spPr>
        </p:pic>
      </p:grpSp>
      <p:pic>
        <p:nvPicPr>
          <p:cNvPr id="10" name="Picture 9">
            <a:extLst>
              <a:ext uri="{FF2B5EF4-FFF2-40B4-BE49-F238E27FC236}">
                <a16:creationId xmlns:a16="http://schemas.microsoft.com/office/drawing/2014/main" id="{FDEE9853-2AF4-73F9-3CE5-4106992F64D1}"/>
              </a:ext>
            </a:extLst>
          </p:cNvPr>
          <p:cNvPicPr>
            <a:picLocks noChangeAspect="1"/>
          </p:cNvPicPr>
          <p:nvPr/>
        </p:nvPicPr>
        <p:blipFill>
          <a:blip r:embed="rId5"/>
          <a:stretch>
            <a:fillRect/>
          </a:stretch>
        </p:blipFill>
        <p:spPr>
          <a:xfrm>
            <a:off x="809506" y="5327981"/>
            <a:ext cx="4786702" cy="1404565"/>
          </a:xfrm>
          <a:prstGeom prst="rect">
            <a:avLst/>
          </a:prstGeom>
        </p:spPr>
      </p:pic>
      <p:pic>
        <p:nvPicPr>
          <p:cNvPr id="19" name="Picture 18" descr="A graph of different colors&#10;&#10;Description automatically generated with medium confidence">
            <a:extLst>
              <a:ext uri="{FF2B5EF4-FFF2-40B4-BE49-F238E27FC236}">
                <a16:creationId xmlns:a16="http://schemas.microsoft.com/office/drawing/2014/main" id="{3DC7141F-22EA-D84F-3EAC-D0A352D0B9F9}"/>
              </a:ext>
            </a:extLst>
          </p:cNvPr>
          <p:cNvPicPr>
            <a:picLocks noChangeAspect="1"/>
          </p:cNvPicPr>
          <p:nvPr/>
        </p:nvPicPr>
        <p:blipFill>
          <a:blip r:embed="rId6"/>
          <a:stretch>
            <a:fillRect/>
          </a:stretch>
        </p:blipFill>
        <p:spPr>
          <a:xfrm>
            <a:off x="6197516" y="2232483"/>
            <a:ext cx="5825545" cy="4369158"/>
          </a:xfrm>
          <a:prstGeom prst="rect">
            <a:avLst/>
          </a:prstGeom>
        </p:spPr>
      </p:pic>
    </p:spTree>
    <p:extLst>
      <p:ext uri="{BB962C8B-B14F-4D97-AF65-F5344CB8AC3E}">
        <p14:creationId xmlns:p14="http://schemas.microsoft.com/office/powerpoint/2010/main" val="11435752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Available Resources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838200" y="365125"/>
            <a:ext cx="10515600" cy="1325563"/>
          </a:xfrm>
        </p:spPr>
        <p:txBody>
          <a:bodyPr anchor="ctr" anchorCtr="0">
            <a:normAutofit/>
          </a:bodyPr>
          <a:lstStyle/>
          <a:p>
            <a:r>
              <a:rPr lang="en-GB" sz="3600" b="0" kern="1400" spc="230" dirty="0">
                <a:solidFill>
                  <a:schemeClr val="tx1"/>
                </a:solidFill>
                <a:latin typeface="Open Sans ExtraBold" panose="020B0906030804020204" pitchFamily="34" charset="0"/>
              </a:rPr>
              <a:t>FES: VAM Resource Centre </a:t>
            </a:r>
            <a:endParaRPr lang="en-GB" sz="3600" b="0" kern="1400" spc="230" dirty="0"/>
          </a:p>
        </p:txBody>
      </p:sp>
      <p:sp>
        <p:nvSpPr>
          <p:cNvPr id="3" name="TextBox 2">
            <a:extLst>
              <a:ext uri="{FF2B5EF4-FFF2-40B4-BE49-F238E27FC236}">
                <a16:creationId xmlns:a16="http://schemas.microsoft.com/office/drawing/2014/main" id="{ECC02B55-2265-D707-F87A-C5F1DBBA58D9}"/>
              </a:ext>
            </a:extLst>
          </p:cNvPr>
          <p:cNvSpPr txBox="1"/>
          <p:nvPr/>
        </p:nvSpPr>
        <p:spPr>
          <a:xfrm>
            <a:off x="846312" y="1919941"/>
            <a:ext cx="5175812" cy="4100053"/>
          </a:xfrm>
          <a:prstGeom prst="rect">
            <a:avLst/>
          </a:prstGeom>
        </p:spPr>
        <p:txBody>
          <a:bodyPr vert="horz" lIns="91440" tIns="45720" rIns="91440" bIns="45720" rtlCol="0">
            <a:normAutofit/>
          </a:bodyPr>
          <a:lstStyle/>
          <a:p>
            <a:pPr marL="342900" indent="-342900">
              <a:spcBef>
                <a:spcPts val="1000"/>
              </a:spcBef>
              <a:buClr>
                <a:srgbClr val="0070BA"/>
              </a:buClr>
              <a:buFont typeface="Arial" charset="0"/>
              <a:buChar char="•"/>
            </a:pPr>
            <a:r>
              <a:rPr lang="en-US" sz="2000" b="0" i="0" kern="1200" baseline="0" dirty="0">
                <a:latin typeface="Open Sans" panose="020B0606030504020204" pitchFamily="34" charset="0"/>
                <a:ea typeface="Open Sans" panose="020B0606030504020204" pitchFamily="34" charset="0"/>
                <a:cs typeface="Open Sans" panose="020B0606030504020204" pitchFamily="34" charset="0"/>
              </a:rPr>
              <a:t>For more information and guidance on </a:t>
            </a:r>
            <a:r>
              <a:rPr lang="en-US" sz="2000" dirty="0">
                <a:latin typeface="Open Sans" panose="020B0606030504020204" pitchFamily="34" charset="0"/>
                <a:ea typeface="Open Sans" panose="020B0606030504020204" pitchFamily="34" charset="0"/>
                <a:cs typeface="Open Sans" panose="020B0606030504020204" pitchFamily="34" charset="0"/>
              </a:rPr>
              <a:t>FES</a:t>
            </a:r>
            <a:r>
              <a:rPr lang="en-US" sz="2000" b="0" i="0" kern="1200" baseline="0" dirty="0">
                <a:latin typeface="Open Sans" panose="020B0606030504020204" pitchFamily="34" charset="0"/>
                <a:ea typeface="Open Sans" panose="020B0606030504020204" pitchFamily="34" charset="0"/>
                <a:cs typeface="Open Sans" panose="020B0606030504020204" pitchFamily="34" charset="0"/>
              </a:rPr>
              <a:t> go to </a:t>
            </a:r>
            <a:r>
              <a:rPr lang="en-US" sz="2000" b="0" i="0" kern="1200" baseline="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VAM Resource Center</a:t>
            </a:r>
            <a:endParaRPr lang="en-US" sz="2000" b="0" i="0" kern="1200" baseline="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EB61DF8B-D46A-8808-A66D-1DB8FA229662}"/>
              </a:ext>
            </a:extLst>
          </p:cNvPr>
          <p:cNvPicPr>
            <a:picLocks noChangeAspect="1"/>
          </p:cNvPicPr>
          <p:nvPr/>
        </p:nvPicPr>
        <p:blipFill>
          <a:blip r:embed="rId4"/>
          <a:stretch>
            <a:fillRect/>
          </a:stretch>
        </p:blipFill>
        <p:spPr>
          <a:xfrm>
            <a:off x="6291617" y="1808163"/>
            <a:ext cx="4681182" cy="4756081"/>
          </a:xfrm>
          <a:prstGeom prst="rect">
            <a:avLst/>
          </a:prstGeom>
        </p:spPr>
      </p:pic>
    </p:spTree>
    <p:extLst>
      <p:ext uri="{BB962C8B-B14F-4D97-AF65-F5344CB8AC3E}">
        <p14:creationId xmlns:p14="http://schemas.microsoft.com/office/powerpoint/2010/main" val="32149363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Thank You!</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10" y="1378973"/>
            <a:ext cx="3307674" cy="4263838"/>
          </a:xfrm>
        </p:spPr>
        <p:txBody>
          <a:bodyPr vert="horz" lIns="91440" tIns="45720" rIns="91440" bIns="45720" rtlCol="0" anchor="t">
            <a:noAutofit/>
          </a:bodyPr>
          <a:lstStyle/>
          <a:p>
            <a:pPr marL="0" indent="0">
              <a:lnSpc>
                <a:spcPts val="2700"/>
              </a:lnSpc>
              <a:buNone/>
            </a:pPr>
            <a:r>
              <a:rPr lang="en-US" sz="1800" spc="60" dirty="0">
                <a:latin typeface="Open Sans"/>
                <a:ea typeface="Open Sans"/>
                <a:cs typeface="Open Sans"/>
              </a:rPr>
              <a:t>A higher percentage of food expenditures out of total household expenditures often indicates financial strain and </a:t>
            </a:r>
            <a:r>
              <a:rPr lang="en-US" sz="1800" b="1" spc="60" dirty="0">
                <a:latin typeface="Open Sans"/>
                <a:ea typeface="Open Sans"/>
                <a:cs typeface="Open Sans"/>
              </a:rPr>
              <a:t>economic vulnerability</a:t>
            </a:r>
            <a:r>
              <a:rPr lang="en-US" sz="1800" spc="60" dirty="0">
                <a:latin typeface="Open Sans"/>
                <a:ea typeface="Open Sans"/>
                <a:cs typeface="Open Sans"/>
              </a:rPr>
              <a:t>, limiting the household's ability to allocate resources to other essential needs such as health, housing, education, and transportation.</a:t>
            </a:r>
            <a:endParaRPr lang="en-US" sz="18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Why is </a:t>
            </a:r>
            <a:r>
              <a:rPr lang="en-GB" sz="3600" b="0" kern="1400" spc="230" dirty="0" err="1">
                <a:solidFill>
                  <a:schemeClr val="tx1"/>
                </a:solidFill>
                <a:latin typeface="Open Sans ExtraBold" panose="020B0906030804020204" pitchFamily="34" charset="0"/>
              </a:rPr>
              <a:t>fes</a:t>
            </a:r>
            <a:r>
              <a:rPr lang="en-GB" sz="3600" b="0" kern="1400" spc="230" dirty="0">
                <a:solidFill>
                  <a:schemeClr val="tx1"/>
                </a:solidFill>
                <a:latin typeface="Open Sans ExtraBold" panose="020B0906030804020204" pitchFamily="34" charset="0"/>
              </a:rPr>
              <a:t> important?</a:t>
            </a:r>
          </a:p>
        </p:txBody>
      </p:sp>
      <p:pic>
        <p:nvPicPr>
          <p:cNvPr id="2" name="Picture 1">
            <a:extLst>
              <a:ext uri="{FF2B5EF4-FFF2-40B4-BE49-F238E27FC236}">
                <a16:creationId xmlns:a16="http://schemas.microsoft.com/office/drawing/2014/main" id="{F4BA5A41-7241-CC63-2E97-242DF071F711}"/>
              </a:ext>
            </a:extLst>
          </p:cNvPr>
          <p:cNvPicPr>
            <a:picLocks noChangeAspect="1"/>
          </p:cNvPicPr>
          <p:nvPr/>
        </p:nvPicPr>
        <p:blipFill>
          <a:blip r:embed="rId3"/>
          <a:stretch>
            <a:fillRect/>
          </a:stretch>
        </p:blipFill>
        <p:spPr>
          <a:xfrm>
            <a:off x="4392927" y="1508197"/>
            <a:ext cx="6845467" cy="4633388"/>
          </a:xfrm>
          <a:prstGeom prst="rect">
            <a:avLst/>
          </a:prstGeom>
        </p:spPr>
      </p:pic>
    </p:spTree>
    <p:extLst>
      <p:ext uri="{BB962C8B-B14F-4D97-AF65-F5344CB8AC3E}">
        <p14:creationId xmlns:p14="http://schemas.microsoft.com/office/powerpoint/2010/main" val="97674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9064-59A9-1DA7-5BD8-D46107884E88}"/>
              </a:ext>
            </a:extLst>
          </p:cNvPr>
          <p:cNvSpPr>
            <a:spLocks noGrp="1"/>
          </p:cNvSpPr>
          <p:nvPr>
            <p:ph type="title"/>
          </p:nvPr>
        </p:nvSpPr>
        <p:spPr/>
        <p:txBody>
          <a:bodyPr/>
          <a:lstStyle/>
          <a:p>
            <a:r>
              <a:rPr lang="en-US" sz="3600" b="0" kern="1400" spc="230" dirty="0">
                <a:solidFill>
                  <a:schemeClr val="tx1"/>
                </a:solidFill>
                <a:latin typeface="Open Sans ExtraBold" panose="020B0906030804020204" pitchFamily="34" charset="0"/>
              </a:rPr>
              <a:t>What is the Fes used for?</a:t>
            </a:r>
          </a:p>
        </p:txBody>
      </p:sp>
      <p:graphicFrame>
        <p:nvGraphicFramePr>
          <p:cNvPr id="4" name="Content Placeholder 3">
            <a:extLst>
              <a:ext uri="{FF2B5EF4-FFF2-40B4-BE49-F238E27FC236}">
                <a16:creationId xmlns:a16="http://schemas.microsoft.com/office/drawing/2014/main" id="{65B4580E-2B16-033F-3A1E-17089B2405C0}"/>
              </a:ext>
            </a:extLst>
          </p:cNvPr>
          <p:cNvGraphicFramePr>
            <a:graphicFrameLocks noGrp="1"/>
          </p:cNvGraphicFramePr>
          <p:nvPr>
            <p:ph idx="1"/>
            <p:extLst>
              <p:ext uri="{D42A27DB-BD31-4B8C-83A1-F6EECF244321}">
                <p14:modId xmlns:p14="http://schemas.microsoft.com/office/powerpoint/2010/main" val="487744910"/>
              </p:ext>
            </p:extLst>
          </p:nvPr>
        </p:nvGraphicFramePr>
        <p:xfrm>
          <a:off x="846138" y="1919288"/>
          <a:ext cx="10542587" cy="375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610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86498" y="0"/>
            <a:ext cx="1227849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SOURCES OF DATA</a:t>
            </a:r>
          </a:p>
          <a:p>
            <a:pPr>
              <a:lnSpc>
                <a:spcPts val="3920"/>
              </a:lnSpc>
            </a:pP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5588674"/>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Props1.xml><?xml version="1.0" encoding="utf-8"?>
<ds:datastoreItem xmlns:ds="http://schemas.openxmlformats.org/officeDocument/2006/customXml" ds:itemID="{0ED46510-EAE8-46CD-83DB-C56F33C6E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3.xml><?xml version="1.0" encoding="utf-8"?>
<ds:datastoreItem xmlns:ds="http://schemas.openxmlformats.org/officeDocument/2006/customXml" ds:itemID="{7144BB7B-CE34-4D68-9B7C-68D737AEA431}">
  <ds:schemaRefs>
    <ds:schemaRef ds:uri="3940b711-dc1d-4235-b0a5-48d487f0d3b9"/>
    <ds:schemaRef ds:uri="49256dcf-74b5-4e0f-b2ab-e17546be8a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1594</TotalTime>
  <Words>7304</Words>
  <Application>Microsoft Office PowerPoint</Application>
  <PresentationFormat>Widescreen</PresentationFormat>
  <Paragraphs>757</Paragraphs>
  <Slides>69</Slides>
  <Notes>48</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Calibri</vt:lpstr>
      <vt:lpstr>Courier New</vt:lpstr>
      <vt:lpstr>Open Sans</vt:lpstr>
      <vt:lpstr>Open Sans Extrabold</vt:lpstr>
      <vt:lpstr>Open Sans Extrabold</vt:lpstr>
      <vt:lpstr>Symbol</vt:lpstr>
      <vt:lpstr>Verdana</vt:lpstr>
      <vt:lpstr>Wingdings</vt:lpstr>
      <vt:lpstr>Theme2</vt:lpstr>
      <vt:lpstr>PowerPoint Presentation</vt:lpstr>
      <vt:lpstr>AUDIENCE  </vt:lpstr>
      <vt:lpstr>Guidance Note for FES</vt:lpstr>
      <vt:lpstr>PowerPoint Presentation</vt:lpstr>
      <vt:lpstr>FES: training instructions 1</vt:lpstr>
      <vt:lpstr>Definition</vt:lpstr>
      <vt:lpstr>Why is fes important?</vt:lpstr>
      <vt:lpstr>What is the Fes used for?</vt:lpstr>
      <vt:lpstr>PowerPoint Presentation</vt:lpstr>
      <vt:lpstr>Which sources of data are needed?</vt:lpstr>
      <vt:lpstr>Which sources of data are needed? (WFP modules)</vt:lpstr>
      <vt:lpstr>PowerPoint Presentation</vt:lpstr>
      <vt:lpstr>FES: training instructions 2</vt:lpstr>
      <vt:lpstr>Overview of the expenditure module</vt:lpstr>
      <vt:lpstr>An important clarification</vt:lpstr>
      <vt:lpstr>PowerPoint Presentation</vt:lpstr>
      <vt:lpstr>PowerPoint Presentation</vt:lpstr>
      <vt:lpstr>Food submodule: overview</vt:lpstr>
      <vt:lpstr>Food submodule: flow</vt:lpstr>
      <vt:lpstr>Food submodule: cash and credit</vt:lpstr>
      <vt:lpstr>Food submodule: in-kind assistance and gifts</vt:lpstr>
      <vt:lpstr>Food submodule: own production</vt:lpstr>
      <vt:lpstr>Food submodule: consumption groups</vt:lpstr>
      <vt:lpstr>PowerPoint Presentation</vt:lpstr>
      <vt:lpstr>PowerPoint Presentation</vt:lpstr>
      <vt:lpstr>Non-food submodule (30 days): overview</vt:lpstr>
      <vt:lpstr>Non-food submodule (6 months): overview</vt:lpstr>
      <vt:lpstr>Non-food submodules: flow</vt:lpstr>
      <vt:lpstr>Non-food: cash and credit</vt:lpstr>
      <vt:lpstr>Non-food: in-kind assistance and gifts</vt:lpstr>
      <vt:lpstr>Non-Food submodule (30 days): groups</vt:lpstr>
      <vt:lpstr>Non-Food submodule (30 days): groups</vt:lpstr>
      <vt:lpstr>Non-Food submodule (6 months): groups</vt:lpstr>
      <vt:lpstr>PowerPoint Presentation</vt:lpstr>
      <vt:lpstr>Non-Food groups: general considerations</vt:lpstr>
      <vt:lpstr>Reminder!</vt:lpstr>
      <vt:lpstr>Additional clarification</vt:lpstr>
      <vt:lpstr>General considerations</vt:lpstr>
      <vt:lpstr>Probing: when to probe?</vt:lpstr>
      <vt:lpstr>Probing: how to probe?</vt:lpstr>
      <vt:lpstr>Difficulties in recalling</vt:lpstr>
      <vt:lpstr>Strategies to help with recall</vt:lpstr>
      <vt:lpstr>PowerPoint Presentation</vt:lpstr>
      <vt:lpstr>EXPENDITURE: Module design </vt:lpstr>
      <vt:lpstr>Expenditure: Survey Designer</vt:lpstr>
      <vt:lpstr>Food expenditures: 7 vs. 30-day recall period</vt:lpstr>
      <vt:lpstr>Expenditures CATEGORIES</vt:lpstr>
      <vt:lpstr>Improving data quality through xls progRAMMING</vt:lpstr>
      <vt:lpstr>PowerPoint Presentation</vt:lpstr>
      <vt:lpstr>Data Quality checks</vt:lpstr>
      <vt:lpstr>DATA CLEANING</vt:lpstr>
      <vt:lpstr>Find more in the wfp Data Quality guidance</vt:lpstr>
      <vt:lpstr>PowerPoint Presentation</vt:lpstr>
      <vt:lpstr>Overview of steps</vt:lpstr>
      <vt:lpstr>FES MODULE: Calculating Monthly food expenditures</vt:lpstr>
      <vt:lpstr>Overview of steps</vt:lpstr>
      <vt:lpstr>Aggregating consumption expenditures: Items of consumption </vt:lpstr>
      <vt:lpstr>FES MODULE: Calculating Monthly Non-Food Expenditures </vt:lpstr>
      <vt:lpstr>Overview of steps</vt:lpstr>
      <vt:lpstr>FES MODULE: Calculating Household Total Monthly Expenditures </vt:lpstr>
      <vt:lpstr>Overview of steps</vt:lpstr>
      <vt:lpstr>FES MODULE: Calculating FES and assigning into an FES classification (1) </vt:lpstr>
      <vt:lpstr>FES MODULE: Calculating FES and assigning into an FES classification (2) </vt:lpstr>
      <vt:lpstr>FES: GITHUB</vt:lpstr>
      <vt:lpstr>PowerPoint Presentation</vt:lpstr>
      <vt:lpstr>FES: REPORTING EXAMPLE </vt:lpstr>
      <vt:lpstr>PowerPoint Presentation</vt:lpstr>
      <vt:lpstr>FES: VAM Resource Centre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Odai SALEH</cp:lastModifiedBy>
  <cp:revision>57</cp:revision>
  <dcterms:created xsi:type="dcterms:W3CDTF">2018-08-20T09:35:59Z</dcterms:created>
  <dcterms:modified xsi:type="dcterms:W3CDTF">2026-05-07T08:00:24Z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2026-01-23T15:44:36Z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76c7b3ec-f6de-4244-8193-ef37c32b86d4</vt:lpwstr>
  </property>
  <property fmtid="{D5CDD505-2E9C-101B-9397-08002B2CF9AE}" pid="10" name="MSIP_Label_2a3a108f-898d-4589-9ebc-7ee3b46df9b8_ContentBits">
    <vt:lpwstr>0</vt:lpwstr>
  </property>
  <property fmtid="{D5CDD505-2E9C-101B-9397-08002B2CF9AE}" pid="11" name="MSIP_Label_2a3a108f-898d-4589-9ebc-7ee3b46df9b8_Tag">
    <vt:lpwstr>10, 3, 0, 1</vt:lpwstr>
  </property>
</Properties>
</file>