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6"/>
  </p:notesMasterIdLst>
  <p:handoutMasterIdLst>
    <p:handoutMasterId r:id="rId47"/>
  </p:handoutMasterIdLst>
  <p:sldIdLst>
    <p:sldId id="276" r:id="rId5"/>
    <p:sldId id="2134809447" r:id="rId6"/>
    <p:sldId id="2134809510" r:id="rId7"/>
    <p:sldId id="2134809431" r:id="rId8"/>
    <p:sldId id="2134809506" r:id="rId9"/>
    <p:sldId id="2134809448" r:id="rId10"/>
    <p:sldId id="2134809508" r:id="rId11"/>
    <p:sldId id="2134809449" r:id="rId12"/>
    <p:sldId id="2134809483" r:id="rId13"/>
    <p:sldId id="2134809430" r:id="rId14"/>
    <p:sldId id="2134809481" r:id="rId15"/>
    <p:sldId id="2134809490" r:id="rId16"/>
    <p:sldId id="2134809435" r:id="rId17"/>
    <p:sldId id="2134809461" r:id="rId18"/>
    <p:sldId id="2134809464" r:id="rId19"/>
    <p:sldId id="2134809462" r:id="rId20"/>
    <p:sldId id="2134809465" r:id="rId21"/>
    <p:sldId id="2134809463" r:id="rId22"/>
    <p:sldId id="2134809466" r:id="rId23"/>
    <p:sldId id="2134809467" r:id="rId24"/>
    <p:sldId id="2134809439" r:id="rId25"/>
    <p:sldId id="2134809456" r:id="rId26"/>
    <p:sldId id="2134809457" r:id="rId27"/>
    <p:sldId id="2134809455" r:id="rId28"/>
    <p:sldId id="2134809458" r:id="rId29"/>
    <p:sldId id="2134809460" r:id="rId30"/>
    <p:sldId id="2134809459" r:id="rId31"/>
    <p:sldId id="2134809471" r:id="rId32"/>
    <p:sldId id="2134809472" r:id="rId33"/>
    <p:sldId id="2134809473" r:id="rId34"/>
    <p:sldId id="2134809474" r:id="rId35"/>
    <p:sldId id="2134809475" r:id="rId36"/>
    <p:sldId id="2134809442" r:id="rId37"/>
    <p:sldId id="2134809445" r:id="rId38"/>
    <p:sldId id="2134809498" r:id="rId39"/>
    <p:sldId id="2134809496" r:id="rId40"/>
    <p:sldId id="2134809509" r:id="rId41"/>
    <p:sldId id="2134809499" r:id="rId42"/>
    <p:sldId id="2134809491" r:id="rId43"/>
    <p:sldId id="2134809497" r:id="rId44"/>
    <p:sldId id="2134809444"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D275E0-DED9-4F93-9810-4E04D3250A3E}">
          <p14:sldIdLst>
            <p14:sldId id="276"/>
            <p14:sldId id="2134809447"/>
            <p14:sldId id="2134809510"/>
          </p14:sldIdLst>
        </p14:section>
        <p14:section name="Color palettes" id="{A201FD1C-0FF9-4A48-A700-7AA910B34DB8}">
          <p14:sldIdLst>
            <p14:sldId id="2134809431"/>
            <p14:sldId id="2134809506"/>
            <p14:sldId id="2134809448"/>
            <p14:sldId id="2134809508"/>
            <p14:sldId id="2134809449"/>
            <p14:sldId id="2134809483"/>
          </p14:sldIdLst>
        </p14:section>
        <p14:section name="Chart elements" id="{21927168-0B4F-49DD-B84D-C782E22A428B}">
          <p14:sldIdLst>
            <p14:sldId id="2134809430"/>
            <p14:sldId id="2134809481"/>
            <p14:sldId id="2134809490"/>
          </p14:sldIdLst>
        </p14:section>
        <p14:section name="Selecting the right chart" id="{04B3F00E-35CB-4CCC-9B0C-B3233A1F1430}">
          <p14:sldIdLst>
            <p14:sldId id="2134809435"/>
            <p14:sldId id="2134809461"/>
            <p14:sldId id="2134809464"/>
            <p14:sldId id="2134809462"/>
            <p14:sldId id="2134809465"/>
            <p14:sldId id="2134809463"/>
            <p14:sldId id="2134809466"/>
            <p14:sldId id="2134809467"/>
          </p14:sldIdLst>
        </p14:section>
        <p14:section name="Dos and donts" id="{14BA3E02-5B58-44DD-A539-8AE252924647}">
          <p14:sldIdLst>
            <p14:sldId id="2134809439"/>
            <p14:sldId id="2134809456"/>
            <p14:sldId id="2134809457"/>
            <p14:sldId id="2134809455"/>
            <p14:sldId id="2134809458"/>
            <p14:sldId id="2134809460"/>
            <p14:sldId id="2134809459"/>
            <p14:sldId id="2134809471"/>
            <p14:sldId id="2134809472"/>
            <p14:sldId id="2134809473"/>
            <p14:sldId id="2134809474"/>
            <p14:sldId id="2134809475"/>
          </p14:sldIdLst>
        </p14:section>
        <p14:section name="Tools and resources" id="{167DF69C-B0A2-4BF9-B547-D5A470A6CFA3}">
          <p14:sldIdLst>
            <p14:sldId id="2134809442"/>
            <p14:sldId id="2134809445"/>
            <p14:sldId id="2134809498"/>
            <p14:sldId id="2134809496"/>
            <p14:sldId id="2134809509"/>
            <p14:sldId id="2134809499"/>
            <p14:sldId id="2134809491"/>
            <p14:sldId id="2134809497"/>
            <p14:sldId id="2134809444"/>
          </p14:sldIdLst>
        </p14:section>
      </p14:sectionLst>
    </p:ext>
    <p:ext uri="{EFAFB233-063F-42B5-8137-9DF3F51BA10A}">
      <p15:sldGuideLst xmlns:p15="http://schemas.microsoft.com/office/powerpoint/2012/main">
        <p15:guide id="1" orient="horz" pos="2184" userDrawn="1">
          <p15:clr>
            <a:srgbClr val="A4A3A4"/>
          </p15:clr>
        </p15:guide>
        <p15:guide id="2" pos="47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6026803-E399-1D0F-5724-A34B5BE1649E}" name="Eve Chalifour" initials="EC" userId="Eve Chalifour" providerId="None"/>
  <p188:author id="{CB2E1C0B-D5E6-00FA-FBDB-BA138CF7CDBF}" name="Marianne JENSBY" initials="MJ" userId="S::marianne.jensby@wfp.org::138ee585-774f-4d33-910f-eb8f633c7eea" providerId="AD"/>
  <p188:author id="{CFE0E31F-ED82-8C1B-A38F-FB7C6A7D1B12}" name="Eric BRANCKAERT" initials="EB" userId="S::eric.branckaert@wfp.org::9b2363b5-0845-48a0-88a9-e8b95dae16c6" providerId="AD"/>
  <p188:author id="{267EE71F-E4CF-2640-16B2-A6A6650BB44B}" name="Cassandra WALKER" initials="CW" userId="S::cassandra.walker@wfp.org::7d551a76-2a3b-46ce-9612-27f9694a0380" providerId="AD"/>
  <p188:author id="{E164B82E-70A5-DC7F-7202-998852D0418F}" name="Nicole Wu" initials="YW" userId="Nicole Wu" providerId="None"/>
  <p188:author id="{77B0AD3B-C1D1-672D-9D89-62952A69C8C3}" name="Lena HOHFELD" initials="LH" userId="S::lena.hohfeld@wfp.org::42ec1902-f3dc-4b1f-9027-73527d927344" providerId="AD"/>
  <p188:author id="{48B76E41-EE3A-55C5-FA23-E4EF01351F8D}" name="WFP-RAM-N" initials="RAMN" userId="WFP-RAM-N" providerId="None"/>
  <p188:author id="{85E39B53-1AA4-F1AC-FFC0-B091F566F3C3}" name="Aysha TWOSE" initials="AT" userId="S::aysha.twose@wfp.org::c63deee4-1050-4335-bcb7-1c65a0d19800" providerId="AD"/>
  <p188:author id="{6F35A453-0FF6-DCD2-6A9A-E1EE5F852C0F}" name="Inkeri KANTOLA" initials="IK" userId="S::inkeri.kantola@wfp.org::7c5999f8-5d8c-45ae-955a-b2b780f2aea5" providerId="AD"/>
  <p188:author id="{B3BF7D55-F124-F28B-B840-516FE95316D0}" name="Simon RENK" initials="SR" userId="S::simon.renk@wfp.org::fd4e6b07-5f6d-4097-aa19-8b1f720e6de1" providerId="AD"/>
  <p188:author id="{FA85F855-3956-675E-7EEB-2772DF48D7F9}" name="Amira SWEDAN" initials="AS" userId="S::amira.swedan@wfp.org::264c87f3-e73f-4c50-8108-7cf2f6e63434" providerId="AD"/>
  <p188:author id="{1E702571-EE64-C43F-D8E7-912E91853B1B}" name="Simona SCHIAVONE" initials="SS" userId="S::simona.schiavone@wfp.org::1ed674c1-e461-49b4-9264-9b2c07e2cd44" providerId="AD"/>
  <p188:author id="{4B435273-2B55-8C80-B12D-5CE97319A5BE}" name="Alessandra GHERARDELLI" initials="AG" userId="S::alessandra.gherardelli@wfp.org::afe74b6d-70e8-41fc-b968-36023429f87c" providerId="AD"/>
  <p188:author id="{70AEB78A-A985-A2C9-07DC-D03C68D5238D}" name="Hatem KOTB" initials="HA" userId="S::hatem.kotb@wfp.org::d6fd42d3-1c27-48f9-b474-4d8723e3f4b3" providerId="AD"/>
  <p188:author id="{A98E799D-A112-FBF9-2203-B76FFFE9260B}" name="Moctar ABOUBACAR" initials="MA" userId="S::moctar.aboubacar@wfp.org::b3a4499e-c3da-4ecf-a307-69e67eebc63e" providerId="AD"/>
  <p188:author id="{08115CBB-1FE2-7F9B-DC43-253C4F0C64B8}" name="Kaloyan KANCHEV" initials="KK" userId="S::kaloyan.kanchev@wfp.org::7c83d566-d6e3-479a-8eea-ab9742c3ae7f" providerId="AD"/>
  <p188:author id="{80D0C4DE-BD93-627D-7AA0-A8600F4FD8DE}" name="Noha GAMIL" initials="NG" userId="S::noha.gamil@wfp.org::c2ba34b7-6967-41a2-9d31-56fd96b5fd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4D4D4D"/>
    <a:srgbClr val="292929"/>
    <a:srgbClr val="333333"/>
    <a:srgbClr val="080808"/>
    <a:srgbClr val="002F5A"/>
    <a:srgbClr val="E67536"/>
    <a:srgbClr val="E6B068"/>
    <a:srgbClr val="FFFFFF"/>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144" y="474"/>
      </p:cViewPr>
      <p:guideLst>
        <p:guide orient="horz" pos="2184"/>
        <p:guide pos="470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09/04/2025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09/04/2025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5830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https://www.atlassian.com/data/charts/how-to-choose-colours-data-visualization</a:t>
            </a:r>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90759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https://www.sciencedirect.com/science/article/pii/S2590291120300711</a:t>
            </a:r>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94369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167920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33300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Why we are moving away from the traffic light in data visualization: https://www.linkedin.com/pulse/end-traffic-light-dashboards-kat-greenbrook/</a:t>
            </a:r>
          </a:p>
          <a:p>
            <a:endParaRPr lang="en-GB"/>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277506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5639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10559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406604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11966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0CE5D-FD35-4495-98CC-CCF829A99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38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16512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https://data.europa.eu/apps/data-visualisation-guide/</a:t>
            </a:r>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118639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3" y="643261"/>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2" y="664870"/>
            <a:ext cx="10542124" cy="1152000"/>
          </a:xfrm>
          <a:prstGeom prst="rect">
            <a:avLst/>
          </a:prstGeom>
        </p:spPr>
        <p:txBody>
          <a:bodyPr>
            <a:noAutofit/>
          </a:bodyPr>
          <a:lstStyle>
            <a:lvl1pPr marL="0" marR="0" indent="0" algn="l" defTabSz="914423"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3"/>
            <a:ext cx="10542124" cy="4100053"/>
          </a:xfrm>
        </p:spPr>
        <p:txBody>
          <a:bodyPr>
            <a:noAutofit/>
          </a:bodyPr>
          <a:lstStyle>
            <a:lvl1pPr marL="342908" indent="-342908">
              <a:lnSpc>
                <a:spcPct val="100000"/>
              </a:lnSpc>
              <a:buClr>
                <a:srgbClr val="0070BA"/>
              </a:buClr>
              <a:buFont typeface="Arial" charset="0"/>
              <a:buChar char="•"/>
              <a:defRPr baseline="0"/>
            </a:lvl1pPr>
            <a:lvl2pPr marL="742969" indent="-285757">
              <a:lnSpc>
                <a:spcPct val="100000"/>
              </a:lnSpc>
              <a:buClr>
                <a:srgbClr val="0070BA"/>
              </a:buClr>
              <a:buFont typeface="Arial" charset="0"/>
              <a:buChar char="•"/>
              <a:defRPr baseline="0"/>
            </a:lvl2pPr>
            <a:lvl3pPr marL="1200180" indent="-285757">
              <a:lnSpc>
                <a:spcPct val="100000"/>
              </a:lnSpc>
              <a:buClr>
                <a:srgbClr val="0070BA"/>
              </a:buClr>
              <a:buFont typeface="Arial" charset="0"/>
              <a:buChar char="•"/>
              <a:defRPr baseline="0"/>
            </a:lvl3pPr>
            <a:lvl4pPr marL="1657392" indent="-285757">
              <a:lnSpc>
                <a:spcPct val="100000"/>
              </a:lnSpc>
              <a:buClr>
                <a:srgbClr val="0070BA"/>
              </a:buClr>
              <a:buFont typeface="Arial" charset="0"/>
              <a:buChar char="•"/>
              <a:defRPr/>
            </a:lvl4pPr>
            <a:lvl5pPr marL="2114603" indent="-285757">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3" y="6055014"/>
            <a:ext cx="1027266"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50"/>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3" y="6055014"/>
            <a:ext cx="1027266"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50"/>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40000" y="1795073"/>
            <a:ext cx="5460945" cy="4100053"/>
          </a:xfrm>
        </p:spPr>
        <p:txBody>
          <a:bodyPr>
            <a:noAutofit/>
          </a:bodyPr>
          <a:lstStyle>
            <a:lvl1pPr marL="228606" indent="-228606">
              <a:lnSpc>
                <a:spcPct val="100000"/>
              </a:lnSpc>
              <a:buClr>
                <a:srgbClr val="0070BA"/>
              </a:buClr>
              <a:buFont typeface="Arial" charset="0"/>
              <a:buChar char="•"/>
              <a:defRPr sz="1801" spc="60" baseline="0"/>
            </a:lvl1pPr>
            <a:lvl2pPr marL="685818" indent="-228606">
              <a:lnSpc>
                <a:spcPct val="100000"/>
              </a:lnSpc>
              <a:buClr>
                <a:srgbClr val="0070BA"/>
              </a:buClr>
              <a:buFont typeface="Arial" charset="0"/>
              <a:buChar char="•"/>
              <a:defRPr sz="1600" spc="60" baseline="0"/>
            </a:lvl2pPr>
            <a:lvl3pPr marL="1143029" indent="-228606">
              <a:lnSpc>
                <a:spcPct val="100000"/>
              </a:lnSpc>
              <a:buClr>
                <a:srgbClr val="0070BA"/>
              </a:buClr>
              <a:buFont typeface="Arial" charset="0"/>
              <a:buChar char="•"/>
              <a:defRPr sz="1401" spc="60" baseline="0"/>
            </a:lvl3pPr>
            <a:lvl4pPr marL="1600241" indent="-228606">
              <a:lnSpc>
                <a:spcPct val="100000"/>
              </a:lnSpc>
              <a:buClr>
                <a:srgbClr val="0070BA"/>
              </a:buClr>
              <a:buFont typeface="Arial" charset="0"/>
              <a:buChar char="•"/>
              <a:defRPr sz="1200" spc="60" baseline="0"/>
            </a:lvl4pPr>
            <a:lvl5pPr marL="2057452" indent="-228606">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3"/>
            <a:ext cx="5513982" cy="4100053"/>
          </a:xfrm>
        </p:spPr>
        <p:txBody>
          <a:bodyPr>
            <a:noAutofit/>
          </a:bodyPr>
          <a:lstStyle>
            <a:lvl1pPr marL="228606" indent="-228606">
              <a:lnSpc>
                <a:spcPct val="100000"/>
              </a:lnSpc>
              <a:buClr>
                <a:srgbClr val="0070BA"/>
              </a:buClr>
              <a:buFont typeface="Arial" charset="0"/>
              <a:buChar char="•"/>
              <a:defRPr/>
            </a:lvl1pPr>
            <a:lvl2pPr marL="685818" indent="-228606">
              <a:lnSpc>
                <a:spcPct val="100000"/>
              </a:lnSpc>
              <a:buClr>
                <a:srgbClr val="0070BA"/>
              </a:buClr>
              <a:buFont typeface="Arial" charset="0"/>
              <a:buChar char="•"/>
              <a:defRPr/>
            </a:lvl2pPr>
            <a:lvl3pPr marL="1143029" indent="-228606">
              <a:lnSpc>
                <a:spcPct val="100000"/>
              </a:lnSpc>
              <a:buClr>
                <a:srgbClr val="0070BA"/>
              </a:buClr>
              <a:buFont typeface="Arial" charset="0"/>
              <a:buChar char="•"/>
              <a:defRPr/>
            </a:lvl3pPr>
            <a:lvl4pPr marL="1600241" indent="-228606">
              <a:lnSpc>
                <a:spcPct val="100000"/>
              </a:lnSpc>
              <a:buClr>
                <a:srgbClr val="0070BA"/>
              </a:buClr>
              <a:buFont typeface="Arial" charset="0"/>
              <a:buChar char="•"/>
              <a:defRPr/>
            </a:lvl4pPr>
            <a:lvl5pPr marL="2057452" indent="-228606">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3" y="6055014"/>
            <a:ext cx="1027266"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50"/>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1" rIns="91440" bIns="45721"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40000" y="1795073"/>
            <a:ext cx="5460945" cy="4100053"/>
          </a:xfrm>
        </p:spPr>
        <p:txBody>
          <a:bodyPr>
            <a:noAutofit/>
          </a:bodyPr>
          <a:lstStyle>
            <a:lvl1pPr marL="228606" indent="-228606">
              <a:lnSpc>
                <a:spcPct val="100000"/>
              </a:lnSpc>
              <a:buClr>
                <a:srgbClr val="0070BA"/>
              </a:buClr>
              <a:buFont typeface="Arial" charset="0"/>
              <a:buChar char="•"/>
              <a:defRPr sz="1801" spc="60" baseline="0"/>
            </a:lvl1pPr>
            <a:lvl2pPr marL="685818" indent="-228606">
              <a:lnSpc>
                <a:spcPct val="100000"/>
              </a:lnSpc>
              <a:buClr>
                <a:srgbClr val="0070BA"/>
              </a:buClr>
              <a:buFont typeface="Arial" charset="0"/>
              <a:buChar char="•"/>
              <a:defRPr sz="1600" spc="60" baseline="0"/>
            </a:lvl2pPr>
            <a:lvl3pPr marL="1143029" indent="-228606">
              <a:lnSpc>
                <a:spcPct val="100000"/>
              </a:lnSpc>
              <a:buClr>
                <a:srgbClr val="0070BA"/>
              </a:buClr>
              <a:buFont typeface="Arial" charset="0"/>
              <a:buChar char="•"/>
              <a:defRPr sz="1401" spc="60" baseline="0"/>
            </a:lvl3pPr>
            <a:lvl4pPr marL="1600241" indent="-228606">
              <a:lnSpc>
                <a:spcPct val="100000"/>
              </a:lnSpc>
              <a:buClr>
                <a:srgbClr val="0070BA"/>
              </a:buClr>
              <a:buFont typeface="Arial" charset="0"/>
              <a:buChar char="•"/>
              <a:defRPr sz="1200" spc="60" baseline="0"/>
            </a:lvl4pPr>
            <a:lvl5pPr marL="2057452" indent="-228606">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3" y="6055014"/>
            <a:ext cx="1027266"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50"/>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1" rIns="91440" bIns="45721"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6"/>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3"/>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4" y="6227993"/>
            <a:ext cx="1027266"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23" rtl="0" eaLnBrk="1" latinLnBrk="0" hangingPunct="1">
        <a:lnSpc>
          <a:spcPct val="90000"/>
        </a:lnSpc>
        <a:spcBef>
          <a:spcPct val="0"/>
        </a:spcBef>
        <a:buNone/>
        <a:defRPr sz="3001" b="1" i="0" kern="1200">
          <a:solidFill>
            <a:srgbClr val="0070BA"/>
          </a:solidFill>
          <a:latin typeface="Open Sans" charset="0"/>
          <a:ea typeface="Open Sans" charset="0"/>
          <a:cs typeface="Open Sans" charset="0"/>
        </a:defRPr>
      </a:lvl1pPr>
    </p:titleStyle>
    <p:bodyStyle>
      <a:lvl1pPr marL="228606" indent="-228606" algn="l" defTabSz="914423" rtl="0" eaLnBrk="1" latinLnBrk="0" hangingPunct="1">
        <a:lnSpc>
          <a:spcPct val="90000"/>
        </a:lnSpc>
        <a:spcBef>
          <a:spcPts val="1001"/>
        </a:spcBef>
        <a:buFont typeface="Arial"/>
        <a:buChar char="•"/>
        <a:defRPr sz="2000" b="0" i="0" kern="1200">
          <a:solidFill>
            <a:schemeClr val="tx1"/>
          </a:solidFill>
          <a:latin typeface="Open Sans" charset="0"/>
          <a:ea typeface="Open Sans" charset="0"/>
          <a:cs typeface="Open Sans" charset="0"/>
        </a:defRPr>
      </a:lvl1pPr>
      <a:lvl2pPr marL="685818" indent="-228606" algn="l" defTabSz="914423" rtl="0" eaLnBrk="1" latinLnBrk="0" hangingPunct="1">
        <a:lnSpc>
          <a:spcPct val="90000"/>
        </a:lnSpc>
        <a:spcBef>
          <a:spcPts val="500"/>
        </a:spcBef>
        <a:buFont typeface="Arial"/>
        <a:buChar char="•"/>
        <a:defRPr sz="1801" b="0" i="0" kern="1200">
          <a:solidFill>
            <a:schemeClr val="tx1"/>
          </a:solidFill>
          <a:latin typeface="Open Sans" charset="0"/>
          <a:ea typeface="Open Sans" charset="0"/>
          <a:cs typeface="Open Sans" charset="0"/>
        </a:defRPr>
      </a:lvl2pPr>
      <a:lvl3pPr marL="1143029" indent="-228606" algn="l" defTabSz="914423"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41" indent="-228606" algn="l" defTabSz="914423" rtl="0" eaLnBrk="1" latinLnBrk="0" hangingPunct="1">
        <a:lnSpc>
          <a:spcPct val="90000"/>
        </a:lnSpc>
        <a:spcBef>
          <a:spcPts val="500"/>
        </a:spcBef>
        <a:buFont typeface="Arial"/>
        <a:buChar char="•"/>
        <a:defRPr sz="1401" b="0" i="0" kern="1200">
          <a:solidFill>
            <a:schemeClr val="tx1"/>
          </a:solidFill>
          <a:latin typeface="Open Sans" charset="0"/>
          <a:ea typeface="Open Sans" charset="0"/>
          <a:cs typeface="Open Sans" charset="0"/>
        </a:defRPr>
      </a:lvl4pPr>
      <a:lvl5pPr marL="2057452" indent="-228606" algn="l" defTabSz="914423" rtl="0" eaLnBrk="1" latinLnBrk="0" hangingPunct="1">
        <a:lnSpc>
          <a:spcPct val="90000"/>
        </a:lnSpc>
        <a:spcBef>
          <a:spcPts val="500"/>
        </a:spcBef>
        <a:buFont typeface="Arial"/>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it-IT"/>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9025" userDrawn="1">
          <p15:clr>
            <a:srgbClr val="F26B43"/>
          </p15:clr>
        </p15:guide>
        <p15:guide id="3" pos="847" userDrawn="1">
          <p15:clr>
            <a:srgbClr val="F26B43"/>
          </p15:clr>
        </p15:guide>
        <p15:guide id="4" orient="horz" pos="334" userDrawn="1">
          <p15:clr>
            <a:srgbClr val="F26B43"/>
          </p15:clr>
        </p15:guide>
        <p15:guide id="5"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ources.vam.wfp.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eongmeeyoon.com/aw_pinkblue.ht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39.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arnui.design/tools/data-color-picker.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awgraphs.io/" TargetMode="External"/><Relationship Id="rId5" Type="http://schemas.openxmlformats.org/officeDocument/2006/relationships/hyperlink" Target="https://coolors.co/" TargetMode="External"/><Relationship Id="rId4" Type="http://schemas.openxmlformats.org/officeDocument/2006/relationships/hyperlink" Target="https://color.adobe.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wfp.org/api/documents/WFP-0000152188/download/" TargetMode="External"/><Relationship Id="rId2" Type="http://schemas.openxmlformats.org/officeDocument/2006/relationships/hyperlink" Target="https://resources.vam.wfp.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atavizproject.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data.europa.eu/apps/data-visualisation-guide/"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ultimedia.wfp.org/Package/20SIJQCC99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inkedin.com/pulse/end-traffic-light-dashboards-kat-greenbrook/" TargetMode="External"/><Relationship Id="rId4" Type="http://schemas.openxmlformats.org/officeDocument/2006/relationships/hyperlink" Target="https://www.ipcinfo.org/ipcinfo-website/resources/ipc-manual/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arnui.design/tools/data-color-picke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ultimedia.wfp.org/Package/20SIJQCC99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03AB9-50BE-EA49-8749-5E28A293D220}"/>
              </a:ext>
            </a:extLst>
          </p:cNvPr>
          <p:cNvSpPr txBox="1">
            <a:spLocks/>
          </p:cNvSpPr>
          <p:nvPr/>
        </p:nvSpPr>
        <p:spPr>
          <a:xfrm>
            <a:off x="642606" y="1734682"/>
            <a:ext cx="8796669" cy="3924300"/>
          </a:xfrm>
          <a:prstGeom prst="rect">
            <a:avLst/>
          </a:prstGeom>
        </p:spPr>
        <p:txBody>
          <a:bodyPr vert="horz" lIns="91440" tIns="45721" rIns="91440" bIns="45721"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ct val="100000"/>
              </a:lnSpc>
            </a:pPr>
            <a:r>
              <a:rPr lang="en-GB" sz="8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DATA</a:t>
            </a:r>
            <a:br>
              <a:rPr lang="en-GB" sz="8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GB" sz="8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VISUALIZATION</a:t>
            </a:r>
          </a:p>
          <a:p>
            <a:pPr>
              <a:lnSpc>
                <a:spcPct val="100000"/>
              </a:lnSpc>
            </a:pPr>
            <a:r>
              <a:rPr lang="en-GB" sz="8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GUIDELINES</a:t>
            </a:r>
          </a:p>
        </p:txBody>
      </p:sp>
      <p:sp>
        <p:nvSpPr>
          <p:cNvPr id="3" name="Date Placeholder 4">
            <a:extLst>
              <a:ext uri="{FF2B5EF4-FFF2-40B4-BE49-F238E27FC236}">
                <a16:creationId xmlns:a16="http://schemas.microsoft.com/office/drawing/2014/main" id="{E8AB4958-4A79-7C45-9537-38C194A02A31}"/>
              </a:ext>
            </a:extLst>
          </p:cNvPr>
          <p:cNvSpPr txBox="1">
            <a:spLocks/>
          </p:cNvSpPr>
          <p:nvPr/>
        </p:nvSpPr>
        <p:spPr>
          <a:xfrm>
            <a:off x="8806194" y="5942125"/>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00">
                <a:solidFill>
                  <a:srgbClr val="323232"/>
                </a:solidFill>
                <a:latin typeface="Open Sans"/>
                <a:ea typeface="Open Sans"/>
                <a:cs typeface="Open Sans"/>
              </a:rPr>
              <a:t>March 2025</a:t>
            </a:r>
          </a:p>
        </p:txBody>
      </p:sp>
      <p:sp>
        <p:nvSpPr>
          <p:cNvPr id="4" name="Date Placeholder 4">
            <a:extLst>
              <a:ext uri="{FF2B5EF4-FFF2-40B4-BE49-F238E27FC236}">
                <a16:creationId xmlns:a16="http://schemas.microsoft.com/office/drawing/2014/main" id="{D5E5EBCC-B301-A778-69C7-F8477C668945}"/>
              </a:ext>
            </a:extLst>
          </p:cNvPr>
          <p:cNvSpPr txBox="1">
            <a:spLocks/>
          </p:cNvSpPr>
          <p:nvPr/>
        </p:nvSpPr>
        <p:spPr>
          <a:xfrm>
            <a:off x="728331" y="5462700"/>
            <a:ext cx="6977394"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a:solidFill>
                  <a:srgbClr val="323232"/>
                </a:solidFill>
                <a:latin typeface="Open Sans" panose="020B0606030504020204" pitchFamily="34" charset="0"/>
                <a:ea typeface="Open Sans" panose="020B0606030504020204" pitchFamily="34" charset="0"/>
                <a:cs typeface="Open Sans" panose="020B0606030504020204" pitchFamily="34" charset="0"/>
              </a:rPr>
              <a:t>For VAM and Monitoring </a:t>
            </a:r>
            <a:r>
              <a:rPr lang="en-US" altLang="zh-CN" sz="1600" i="1">
                <a:solidFill>
                  <a:srgbClr val="323232"/>
                </a:solidFill>
                <a:latin typeface="Open Sans" panose="020B0606030504020204" pitchFamily="34" charset="0"/>
                <a:ea typeface="Open Sans" panose="020B0606030504020204" pitchFamily="34" charset="0"/>
                <a:cs typeface="Open Sans" panose="020B0606030504020204" pitchFamily="34" charset="0"/>
              </a:rPr>
              <a:t>O</a:t>
            </a:r>
            <a:r>
              <a:rPr lang="en-GB" sz="1600" i="1" err="1">
                <a:solidFill>
                  <a:srgbClr val="323232"/>
                </a:solidFill>
                <a:latin typeface="Open Sans" panose="020B0606030504020204" pitchFamily="34" charset="0"/>
                <a:ea typeface="Open Sans" panose="020B0606030504020204" pitchFamily="34" charset="0"/>
                <a:cs typeface="Open Sans" panose="020B0606030504020204" pitchFamily="34" charset="0"/>
              </a:rPr>
              <a:t>fficers</a:t>
            </a:r>
            <a:endParaRPr lang="en-GB" sz="1600" i="1">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332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Chart Elements</a:t>
            </a:r>
            <a:endParaRPr lang="it-IT" sz="5401"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862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682736-2BC6-BE7D-230D-5C0433679BE5}"/>
              </a:ext>
            </a:extLst>
          </p:cNvPr>
          <p:cNvSpPr txBox="1">
            <a:spLocks/>
          </p:cNvSpPr>
          <p:nvPr/>
        </p:nvSpPr>
        <p:spPr>
          <a:xfrm>
            <a:off x="987498" y="225202"/>
            <a:ext cx="10542124"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kumimoji="0" lang="en-GB" sz="3001"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Chart elements</a:t>
            </a:r>
          </a:p>
        </p:txBody>
      </p:sp>
      <p:sp>
        <p:nvSpPr>
          <p:cNvPr id="13" name="TextBox 12">
            <a:extLst>
              <a:ext uri="{FF2B5EF4-FFF2-40B4-BE49-F238E27FC236}">
                <a16:creationId xmlns:a16="http://schemas.microsoft.com/office/drawing/2014/main" id="{B0F7EB42-41C3-E009-BE58-C96378C3B5CD}"/>
              </a:ext>
            </a:extLst>
          </p:cNvPr>
          <p:cNvSpPr txBox="1"/>
          <p:nvPr/>
        </p:nvSpPr>
        <p:spPr>
          <a:xfrm>
            <a:off x="1012733" y="1208153"/>
            <a:ext cx="3416106" cy="3934410"/>
          </a:xfrm>
          <a:prstGeom prst="rect">
            <a:avLst/>
          </a:prstGeom>
          <a:noFill/>
          <a:ln>
            <a:noFill/>
          </a:ln>
        </p:spPr>
        <p:txBody>
          <a:bodyPr wrap="square">
            <a:spAutoFit/>
          </a:bodyPr>
          <a:lstStyle/>
          <a:p>
            <a:pPr marL="11516" marR="4607" defTabSz="829178">
              <a:spcBef>
                <a:spcPts val="91"/>
              </a:spcBef>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Depending </a:t>
            </a:r>
            <a:r>
              <a:rPr lang="en-GB" sz="1400" spc="5">
                <a:solidFill>
                  <a:srgbClr val="323232"/>
                </a:solidFill>
                <a:latin typeface="Open Sans" panose="020B0606030504020204" pitchFamily="34" charset="0"/>
                <a:ea typeface="Open Sans" panose="020B0606030504020204" pitchFamily="34" charset="0"/>
                <a:cs typeface="Open Sans" panose="020B0606030504020204" pitchFamily="34" charset="0"/>
              </a:rPr>
              <a:t>on </a:t>
            </a:r>
            <a:r>
              <a:rPr lang="en-GB" sz="1400" spc="-9">
                <a:solidFill>
                  <a:srgbClr val="323232"/>
                </a:solidFill>
                <a:latin typeface="Open Sans" panose="020B0606030504020204" pitchFamily="34" charset="0"/>
                <a:ea typeface="Open Sans" panose="020B0606030504020204" pitchFamily="34" charset="0"/>
                <a:cs typeface="Open Sans" panose="020B0606030504020204" pitchFamily="34" charset="0"/>
              </a:rPr>
              <a:t>relevance, </a:t>
            </a:r>
            <a:r>
              <a:rPr lang="en-GB" sz="1400" spc="-41">
                <a:solidFill>
                  <a:srgbClr val="323232"/>
                </a:solidFill>
                <a:latin typeface="Open Sans" panose="020B0606030504020204" pitchFamily="34" charset="0"/>
                <a:ea typeface="Open Sans" panose="020B0606030504020204" pitchFamily="34" charset="0"/>
                <a:cs typeface="Open Sans" panose="020B0606030504020204" pitchFamily="34" charset="0"/>
              </a:rPr>
              <a:t>WFP </a:t>
            </a:r>
            <a:r>
              <a:rPr lang="en-GB" sz="1400" spc="-9">
                <a:solidFill>
                  <a:srgbClr val="323232"/>
                </a:solidFill>
                <a:latin typeface="Open Sans" panose="020B0606030504020204" pitchFamily="34" charset="0"/>
                <a:ea typeface="Open Sans" panose="020B0606030504020204" pitchFamily="34" charset="0"/>
                <a:cs typeface="Open Sans" panose="020B0606030504020204" pitchFamily="34" charset="0"/>
              </a:rPr>
              <a:t>charts </a:t>
            </a:r>
            <a:r>
              <a:rPr lang="en-GB" sz="1400" spc="-23">
                <a:solidFill>
                  <a:srgbClr val="323232"/>
                </a:solidFill>
                <a:latin typeface="Open Sans" panose="020B0606030504020204" pitchFamily="34" charset="0"/>
                <a:ea typeface="Open Sans" panose="020B0606030504020204" pitchFamily="34" charset="0"/>
                <a:cs typeface="Open Sans" panose="020B0606030504020204" pitchFamily="34" charset="0"/>
              </a:rPr>
              <a:t>may </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include </a:t>
            </a:r>
            <a:r>
              <a:rPr lang="en-GB" sz="1400" spc="5">
                <a:solidFill>
                  <a:srgbClr val="323232"/>
                </a:solidFill>
                <a:latin typeface="Open Sans" panose="020B0606030504020204" pitchFamily="34" charset="0"/>
                <a:ea typeface="Open Sans" panose="020B0606030504020204" pitchFamily="34" charset="0"/>
                <a:cs typeface="Open Sans" panose="020B0606030504020204" pitchFamily="34" charset="0"/>
              </a:rPr>
              <a:t>the following </a:t>
            </a:r>
            <a:r>
              <a:rPr lang="en-GB" sz="1400" spc="-14">
                <a:solidFill>
                  <a:srgbClr val="323232"/>
                </a:solidFill>
                <a:latin typeface="Open Sans" panose="020B0606030504020204" pitchFamily="34" charset="0"/>
                <a:ea typeface="Open Sans" panose="020B0606030504020204" pitchFamily="34" charset="0"/>
                <a:cs typeface="Open Sans" panose="020B0606030504020204" pitchFamily="34" charset="0"/>
              </a:rPr>
              <a:t>visual</a:t>
            </a:r>
            <a:r>
              <a:rPr lang="en-GB" sz="1400" spc="-82">
                <a:solidFill>
                  <a:srgbClr val="323232"/>
                </a:solidFill>
                <a:latin typeface="Open Sans" panose="020B0606030504020204" pitchFamily="34" charset="0"/>
                <a:ea typeface="Open Sans" panose="020B0606030504020204" pitchFamily="34" charset="0"/>
                <a:cs typeface="Open Sans" panose="020B0606030504020204" pitchFamily="34" charset="0"/>
              </a:rPr>
              <a:t> </a:t>
            </a:r>
            <a:r>
              <a:rPr lang="en-GB" sz="1400" spc="-9">
                <a:solidFill>
                  <a:srgbClr val="323232"/>
                </a:solidFill>
                <a:latin typeface="Open Sans" panose="020B0606030504020204" pitchFamily="34" charset="0"/>
                <a:ea typeface="Open Sans" panose="020B0606030504020204" pitchFamily="34" charset="0"/>
                <a:cs typeface="Open Sans" panose="020B0606030504020204" pitchFamily="34" charset="0"/>
              </a:rPr>
              <a:t>elements:</a:t>
            </a:r>
          </a:p>
          <a:p>
            <a:pPr marL="11516" marR="4607" defTabSz="829178">
              <a:spcBef>
                <a:spcPts val="91"/>
              </a:spcBef>
            </a:pPr>
            <a:endParaRPr lang="en-GB" sz="1400" spc="-9">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Figure number</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Figure title</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Figure subtitle</a:t>
            </a:r>
            <a:endParaRPr lang="en-GB" sz="1400" i="1">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Legend</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X-axis title</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X-axis labels</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Y-axis title</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Y-axis labels</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Data labels </a:t>
            </a: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Data source </a:t>
            </a:r>
            <a:endParaRPr lang="en-GB" sz="1400" i="1">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240116" marR="4607" indent="-228600" defTabSz="829178">
              <a:spcBef>
                <a:spcPts val="91"/>
              </a:spcBef>
              <a:buFont typeface="+mj-lt"/>
              <a:buAutoNum type="arabicPeriod"/>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Notes </a:t>
            </a:r>
          </a:p>
          <a:p>
            <a:pPr marL="240116" marR="4607" indent="-228600" defTabSz="829178">
              <a:spcBef>
                <a:spcPts val="91"/>
              </a:spcBef>
              <a:buFont typeface="+mj-lt"/>
              <a:buAutoNum type="arabicPeriod"/>
            </a:pPr>
            <a:endPar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240116" marR="4607" indent="-228600" defTabSz="829178">
              <a:spcBef>
                <a:spcPts val="91"/>
              </a:spcBef>
              <a:buFont typeface="+mj-lt"/>
              <a:buAutoNum type="arabicPeriod"/>
            </a:pPr>
            <a:endParaRPr lang="en-GB" sz="1600">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pl4"/>
          <p:cNvSpPr/>
          <p:nvPr/>
        </p:nvSpPr>
        <p:spPr>
          <a:xfrm>
            <a:off x="5226870" y="5187717"/>
            <a:ext cx="6647283" cy="0"/>
          </a:xfrm>
          <a:custGeom>
            <a:avLst/>
            <a:gdLst/>
            <a:ahLst/>
            <a:cxnLst/>
            <a:rect l="0" t="0" r="0" b="0"/>
            <a:pathLst>
              <a:path w="7587279">
                <a:moveTo>
                  <a:pt x="0" y="0"/>
                </a:moveTo>
                <a:lnTo>
                  <a:pt x="7587279" y="0"/>
                </a:lnTo>
                <a:lnTo>
                  <a:pt x="7587279" y="0"/>
                </a:lnTo>
              </a:path>
            </a:pathLst>
          </a:custGeom>
          <a:ln w="6775" cap="flat">
            <a:solidFill>
              <a:srgbClr val="CCCCCC">
                <a:alpha val="100000"/>
              </a:srgbClr>
            </a:solidFill>
            <a:prstDash val="solid"/>
            <a:round/>
          </a:ln>
        </p:spPr>
        <p:txBody>
          <a:bodyPr/>
          <a:lstStyle/>
          <a:p>
            <a:endParaRPr>
              <a:solidFill>
                <a:prstClr val="black"/>
              </a:solidFill>
              <a:latin typeface="Calibri"/>
            </a:endParaRPr>
          </a:p>
        </p:txBody>
      </p:sp>
      <p:sp>
        <p:nvSpPr>
          <p:cNvPr id="5" name="pl5"/>
          <p:cNvSpPr/>
          <p:nvPr/>
        </p:nvSpPr>
        <p:spPr>
          <a:xfrm>
            <a:off x="5226870" y="4332954"/>
            <a:ext cx="6647283" cy="0"/>
          </a:xfrm>
          <a:custGeom>
            <a:avLst/>
            <a:gdLst/>
            <a:ahLst/>
            <a:cxnLst/>
            <a:rect l="0" t="0" r="0" b="0"/>
            <a:pathLst>
              <a:path w="7587279">
                <a:moveTo>
                  <a:pt x="0" y="0"/>
                </a:moveTo>
                <a:lnTo>
                  <a:pt x="7587279" y="0"/>
                </a:lnTo>
                <a:lnTo>
                  <a:pt x="7587279" y="0"/>
                </a:lnTo>
              </a:path>
            </a:pathLst>
          </a:custGeom>
          <a:ln w="6775" cap="flat">
            <a:solidFill>
              <a:srgbClr val="CCCCCC">
                <a:alpha val="100000"/>
              </a:srgbClr>
            </a:solidFill>
            <a:prstDash val="solid"/>
            <a:round/>
          </a:ln>
        </p:spPr>
        <p:txBody>
          <a:bodyPr/>
          <a:lstStyle/>
          <a:p>
            <a:endParaRPr>
              <a:solidFill>
                <a:prstClr val="black"/>
              </a:solidFill>
              <a:latin typeface="Calibri"/>
            </a:endParaRPr>
          </a:p>
        </p:txBody>
      </p:sp>
      <p:sp>
        <p:nvSpPr>
          <p:cNvPr id="6" name="pl6"/>
          <p:cNvSpPr/>
          <p:nvPr/>
        </p:nvSpPr>
        <p:spPr>
          <a:xfrm>
            <a:off x="5226870" y="3478192"/>
            <a:ext cx="6647283" cy="0"/>
          </a:xfrm>
          <a:custGeom>
            <a:avLst/>
            <a:gdLst/>
            <a:ahLst/>
            <a:cxnLst/>
            <a:rect l="0" t="0" r="0" b="0"/>
            <a:pathLst>
              <a:path w="7587279">
                <a:moveTo>
                  <a:pt x="0" y="0"/>
                </a:moveTo>
                <a:lnTo>
                  <a:pt x="7587279" y="0"/>
                </a:lnTo>
                <a:lnTo>
                  <a:pt x="7587279" y="0"/>
                </a:lnTo>
              </a:path>
            </a:pathLst>
          </a:custGeom>
          <a:ln w="6775" cap="flat">
            <a:solidFill>
              <a:srgbClr val="CCCCCC">
                <a:alpha val="100000"/>
              </a:srgbClr>
            </a:solidFill>
            <a:prstDash val="solid"/>
            <a:round/>
          </a:ln>
        </p:spPr>
        <p:txBody>
          <a:bodyPr/>
          <a:lstStyle/>
          <a:p>
            <a:endParaRPr>
              <a:solidFill>
                <a:prstClr val="black"/>
              </a:solidFill>
              <a:latin typeface="Calibri"/>
            </a:endParaRPr>
          </a:p>
        </p:txBody>
      </p:sp>
      <p:sp>
        <p:nvSpPr>
          <p:cNvPr id="7" name="pl7"/>
          <p:cNvSpPr/>
          <p:nvPr/>
        </p:nvSpPr>
        <p:spPr>
          <a:xfrm>
            <a:off x="5226870" y="2623430"/>
            <a:ext cx="6647283" cy="0"/>
          </a:xfrm>
          <a:custGeom>
            <a:avLst/>
            <a:gdLst/>
            <a:ahLst/>
            <a:cxnLst/>
            <a:rect l="0" t="0" r="0" b="0"/>
            <a:pathLst>
              <a:path w="7587279">
                <a:moveTo>
                  <a:pt x="0" y="0"/>
                </a:moveTo>
                <a:lnTo>
                  <a:pt x="7587279" y="0"/>
                </a:lnTo>
                <a:lnTo>
                  <a:pt x="7587279" y="0"/>
                </a:lnTo>
              </a:path>
            </a:pathLst>
          </a:custGeom>
          <a:ln w="6775" cap="flat">
            <a:solidFill>
              <a:srgbClr val="CCCCCC">
                <a:alpha val="100000"/>
              </a:srgbClr>
            </a:solidFill>
            <a:prstDash val="solid"/>
            <a:round/>
          </a:ln>
        </p:spPr>
        <p:txBody>
          <a:bodyPr/>
          <a:lstStyle/>
          <a:p>
            <a:endParaRPr>
              <a:solidFill>
                <a:prstClr val="black"/>
              </a:solidFill>
              <a:latin typeface="Calibri"/>
            </a:endParaRPr>
          </a:p>
        </p:txBody>
      </p:sp>
      <p:sp>
        <p:nvSpPr>
          <p:cNvPr id="8" name="pl8"/>
          <p:cNvSpPr/>
          <p:nvPr/>
        </p:nvSpPr>
        <p:spPr>
          <a:xfrm>
            <a:off x="5226870" y="1768667"/>
            <a:ext cx="6647283" cy="0"/>
          </a:xfrm>
          <a:custGeom>
            <a:avLst/>
            <a:gdLst/>
            <a:ahLst/>
            <a:cxnLst/>
            <a:rect l="0" t="0" r="0" b="0"/>
            <a:pathLst>
              <a:path w="7587279">
                <a:moveTo>
                  <a:pt x="0" y="0"/>
                </a:moveTo>
                <a:lnTo>
                  <a:pt x="7587279" y="0"/>
                </a:lnTo>
                <a:lnTo>
                  <a:pt x="7587279" y="0"/>
                </a:lnTo>
              </a:path>
            </a:pathLst>
          </a:custGeom>
          <a:ln w="6775" cap="flat">
            <a:solidFill>
              <a:srgbClr val="CCCCCC">
                <a:alpha val="100000"/>
              </a:srgbClr>
            </a:solidFill>
            <a:prstDash val="solid"/>
            <a:round/>
          </a:ln>
        </p:spPr>
        <p:txBody>
          <a:bodyPr/>
          <a:lstStyle/>
          <a:p>
            <a:endParaRPr>
              <a:solidFill>
                <a:prstClr val="black"/>
              </a:solidFill>
              <a:latin typeface="Calibri"/>
            </a:endParaRPr>
          </a:p>
        </p:txBody>
      </p:sp>
      <p:sp>
        <p:nvSpPr>
          <p:cNvPr id="19" name="rc19"/>
          <p:cNvSpPr/>
          <p:nvPr/>
        </p:nvSpPr>
        <p:spPr>
          <a:xfrm>
            <a:off x="5389794" y="1768667"/>
            <a:ext cx="456186" cy="2673698"/>
          </a:xfrm>
          <a:prstGeom prst="rect">
            <a:avLst/>
          </a:prstGeom>
          <a:solidFill>
            <a:schemeClr val="accent5"/>
          </a:solidFill>
        </p:spPr>
        <p:txBody>
          <a:bodyPr/>
          <a:lstStyle/>
          <a:p>
            <a:endParaRPr>
              <a:solidFill>
                <a:prstClr val="black"/>
              </a:solidFill>
              <a:latin typeface="Calibri"/>
            </a:endParaRPr>
          </a:p>
        </p:txBody>
      </p:sp>
      <p:sp>
        <p:nvSpPr>
          <p:cNvPr id="20" name="rc20"/>
          <p:cNvSpPr/>
          <p:nvPr/>
        </p:nvSpPr>
        <p:spPr>
          <a:xfrm>
            <a:off x="5389794" y="4442364"/>
            <a:ext cx="456186" cy="735096"/>
          </a:xfrm>
          <a:prstGeom prst="rect">
            <a:avLst/>
          </a:prstGeom>
          <a:solidFill>
            <a:srgbClr val="E67536"/>
          </a:solidFill>
        </p:spPr>
        <p:txBody>
          <a:bodyPr/>
          <a:lstStyle/>
          <a:p>
            <a:endParaRPr>
              <a:solidFill>
                <a:prstClr val="black"/>
              </a:solidFill>
              <a:latin typeface="Calibri"/>
            </a:endParaRPr>
          </a:p>
        </p:txBody>
      </p:sp>
      <p:sp>
        <p:nvSpPr>
          <p:cNvPr id="21" name="rc21"/>
          <p:cNvSpPr/>
          <p:nvPr/>
        </p:nvSpPr>
        <p:spPr>
          <a:xfrm>
            <a:off x="5389794" y="5177460"/>
            <a:ext cx="456186" cy="10257"/>
          </a:xfrm>
          <a:prstGeom prst="rect">
            <a:avLst/>
          </a:prstGeom>
          <a:solidFill>
            <a:srgbClr val="C0392B">
              <a:alpha val="100000"/>
            </a:srgbClr>
          </a:solidFill>
        </p:spPr>
        <p:txBody>
          <a:bodyPr/>
          <a:lstStyle/>
          <a:p>
            <a:endParaRPr>
              <a:solidFill>
                <a:prstClr val="black"/>
              </a:solidFill>
              <a:latin typeface="Calibri"/>
            </a:endParaRPr>
          </a:p>
        </p:txBody>
      </p:sp>
      <p:sp>
        <p:nvSpPr>
          <p:cNvPr id="22" name="rc22"/>
          <p:cNvSpPr/>
          <p:nvPr/>
        </p:nvSpPr>
        <p:spPr>
          <a:xfrm>
            <a:off x="6041489" y="1768667"/>
            <a:ext cx="456186" cy="2492488"/>
          </a:xfrm>
          <a:prstGeom prst="rect">
            <a:avLst/>
          </a:prstGeom>
          <a:solidFill>
            <a:schemeClr val="accent5"/>
          </a:solidFill>
        </p:spPr>
        <p:txBody>
          <a:bodyPr/>
          <a:lstStyle/>
          <a:p>
            <a:endParaRPr>
              <a:solidFill>
                <a:prstClr val="black"/>
              </a:solidFill>
              <a:latin typeface="Calibri"/>
            </a:endParaRPr>
          </a:p>
        </p:txBody>
      </p:sp>
      <p:sp>
        <p:nvSpPr>
          <p:cNvPr id="23" name="rc23"/>
          <p:cNvSpPr/>
          <p:nvPr/>
        </p:nvSpPr>
        <p:spPr>
          <a:xfrm>
            <a:off x="6041489" y="4261155"/>
            <a:ext cx="456186" cy="765867"/>
          </a:xfrm>
          <a:prstGeom prst="rect">
            <a:avLst/>
          </a:prstGeom>
          <a:solidFill>
            <a:srgbClr val="E67536"/>
          </a:solidFill>
        </p:spPr>
        <p:txBody>
          <a:bodyPr/>
          <a:lstStyle/>
          <a:p>
            <a:endParaRPr>
              <a:solidFill>
                <a:prstClr val="black"/>
              </a:solidFill>
              <a:latin typeface="Calibri"/>
            </a:endParaRPr>
          </a:p>
        </p:txBody>
      </p:sp>
      <p:sp>
        <p:nvSpPr>
          <p:cNvPr id="24" name="rc24"/>
          <p:cNvSpPr/>
          <p:nvPr/>
        </p:nvSpPr>
        <p:spPr>
          <a:xfrm>
            <a:off x="6041489" y="5027022"/>
            <a:ext cx="456186" cy="160695"/>
          </a:xfrm>
          <a:prstGeom prst="rect">
            <a:avLst/>
          </a:prstGeom>
          <a:solidFill>
            <a:srgbClr val="D70000"/>
          </a:solidFill>
        </p:spPr>
        <p:txBody>
          <a:bodyPr/>
          <a:lstStyle/>
          <a:p>
            <a:endParaRPr>
              <a:solidFill>
                <a:prstClr val="black"/>
              </a:solidFill>
              <a:latin typeface="Calibri"/>
            </a:endParaRPr>
          </a:p>
        </p:txBody>
      </p:sp>
      <p:sp>
        <p:nvSpPr>
          <p:cNvPr id="25" name="rc25"/>
          <p:cNvSpPr/>
          <p:nvPr/>
        </p:nvSpPr>
        <p:spPr>
          <a:xfrm>
            <a:off x="6693183" y="1768667"/>
            <a:ext cx="456186" cy="2769431"/>
          </a:xfrm>
          <a:prstGeom prst="rect">
            <a:avLst/>
          </a:prstGeom>
          <a:solidFill>
            <a:schemeClr val="accent5"/>
          </a:solidFill>
        </p:spPr>
        <p:txBody>
          <a:bodyPr/>
          <a:lstStyle/>
          <a:p>
            <a:endParaRPr>
              <a:solidFill>
                <a:prstClr val="black"/>
              </a:solidFill>
              <a:latin typeface="Calibri"/>
            </a:endParaRPr>
          </a:p>
        </p:txBody>
      </p:sp>
      <p:sp>
        <p:nvSpPr>
          <p:cNvPr id="26" name="rc26"/>
          <p:cNvSpPr/>
          <p:nvPr/>
        </p:nvSpPr>
        <p:spPr>
          <a:xfrm>
            <a:off x="6693183" y="4538097"/>
            <a:ext cx="456186" cy="594914"/>
          </a:xfrm>
          <a:prstGeom prst="rect">
            <a:avLst/>
          </a:prstGeom>
          <a:solidFill>
            <a:srgbClr val="E67536"/>
          </a:solidFill>
        </p:spPr>
        <p:txBody>
          <a:bodyPr/>
          <a:lstStyle/>
          <a:p>
            <a:endParaRPr>
              <a:solidFill>
                <a:prstClr val="black"/>
              </a:solidFill>
              <a:latin typeface="Calibri"/>
            </a:endParaRPr>
          </a:p>
        </p:txBody>
      </p:sp>
      <p:sp>
        <p:nvSpPr>
          <p:cNvPr id="27" name="rc27"/>
          <p:cNvSpPr/>
          <p:nvPr/>
        </p:nvSpPr>
        <p:spPr>
          <a:xfrm>
            <a:off x="6693183" y="5133013"/>
            <a:ext cx="456186" cy="54705"/>
          </a:xfrm>
          <a:prstGeom prst="rect">
            <a:avLst/>
          </a:prstGeom>
          <a:solidFill>
            <a:srgbClr val="D70000"/>
          </a:solidFill>
        </p:spPr>
        <p:txBody>
          <a:bodyPr/>
          <a:lstStyle/>
          <a:p>
            <a:endParaRPr>
              <a:solidFill>
                <a:prstClr val="black"/>
              </a:solidFill>
              <a:latin typeface="Calibri"/>
            </a:endParaRPr>
          </a:p>
        </p:txBody>
      </p:sp>
      <p:sp>
        <p:nvSpPr>
          <p:cNvPr id="28" name="rc28"/>
          <p:cNvSpPr/>
          <p:nvPr/>
        </p:nvSpPr>
        <p:spPr>
          <a:xfrm>
            <a:off x="7344878" y="1768667"/>
            <a:ext cx="456186" cy="2967735"/>
          </a:xfrm>
          <a:prstGeom prst="rect">
            <a:avLst/>
          </a:prstGeom>
          <a:solidFill>
            <a:schemeClr val="accent5"/>
          </a:solidFill>
        </p:spPr>
        <p:txBody>
          <a:bodyPr/>
          <a:lstStyle/>
          <a:p>
            <a:endParaRPr>
              <a:solidFill>
                <a:prstClr val="black"/>
              </a:solidFill>
              <a:latin typeface="Calibri"/>
            </a:endParaRPr>
          </a:p>
        </p:txBody>
      </p:sp>
      <p:sp>
        <p:nvSpPr>
          <p:cNvPr id="29" name="rc29"/>
          <p:cNvSpPr/>
          <p:nvPr/>
        </p:nvSpPr>
        <p:spPr>
          <a:xfrm>
            <a:off x="7344878" y="4736403"/>
            <a:ext cx="456186" cy="434219"/>
          </a:xfrm>
          <a:prstGeom prst="rect">
            <a:avLst/>
          </a:prstGeom>
          <a:solidFill>
            <a:srgbClr val="E67536"/>
          </a:solidFill>
        </p:spPr>
        <p:txBody>
          <a:bodyPr/>
          <a:lstStyle/>
          <a:p>
            <a:endParaRPr>
              <a:solidFill>
                <a:prstClr val="black"/>
              </a:solidFill>
              <a:latin typeface="Calibri"/>
            </a:endParaRPr>
          </a:p>
        </p:txBody>
      </p:sp>
      <p:sp>
        <p:nvSpPr>
          <p:cNvPr id="30" name="rc30"/>
          <p:cNvSpPr/>
          <p:nvPr/>
        </p:nvSpPr>
        <p:spPr>
          <a:xfrm>
            <a:off x="7344878" y="5170622"/>
            <a:ext cx="456186" cy="17095"/>
          </a:xfrm>
          <a:prstGeom prst="rect">
            <a:avLst/>
          </a:prstGeom>
          <a:solidFill>
            <a:srgbClr val="C0392B">
              <a:alpha val="100000"/>
            </a:srgbClr>
          </a:solidFill>
        </p:spPr>
        <p:txBody>
          <a:bodyPr/>
          <a:lstStyle/>
          <a:p>
            <a:endParaRPr>
              <a:solidFill>
                <a:prstClr val="black"/>
              </a:solidFill>
              <a:latin typeface="Calibri"/>
            </a:endParaRPr>
          </a:p>
        </p:txBody>
      </p:sp>
      <p:sp>
        <p:nvSpPr>
          <p:cNvPr id="31" name="rc31"/>
          <p:cNvSpPr/>
          <p:nvPr/>
        </p:nvSpPr>
        <p:spPr>
          <a:xfrm>
            <a:off x="7996572" y="1768667"/>
            <a:ext cx="456186" cy="2331792"/>
          </a:xfrm>
          <a:prstGeom prst="rect">
            <a:avLst/>
          </a:prstGeom>
          <a:solidFill>
            <a:schemeClr val="accent5"/>
          </a:solidFill>
        </p:spPr>
        <p:txBody>
          <a:bodyPr/>
          <a:lstStyle/>
          <a:p>
            <a:endParaRPr>
              <a:solidFill>
                <a:prstClr val="black"/>
              </a:solidFill>
              <a:latin typeface="Calibri"/>
            </a:endParaRPr>
          </a:p>
        </p:txBody>
      </p:sp>
      <p:sp>
        <p:nvSpPr>
          <p:cNvPr id="32" name="rc32"/>
          <p:cNvSpPr/>
          <p:nvPr/>
        </p:nvSpPr>
        <p:spPr>
          <a:xfrm>
            <a:off x="7996572" y="4100459"/>
            <a:ext cx="456186" cy="991524"/>
          </a:xfrm>
          <a:prstGeom prst="rect">
            <a:avLst/>
          </a:prstGeom>
          <a:solidFill>
            <a:srgbClr val="E67536"/>
          </a:solidFill>
        </p:spPr>
        <p:txBody>
          <a:bodyPr/>
          <a:lstStyle/>
          <a:p>
            <a:endParaRPr>
              <a:solidFill>
                <a:prstClr val="black"/>
              </a:solidFill>
              <a:latin typeface="Calibri"/>
            </a:endParaRPr>
          </a:p>
        </p:txBody>
      </p:sp>
      <p:sp>
        <p:nvSpPr>
          <p:cNvPr id="33" name="rc33"/>
          <p:cNvSpPr/>
          <p:nvPr/>
        </p:nvSpPr>
        <p:spPr>
          <a:xfrm>
            <a:off x="7996572" y="5091984"/>
            <a:ext cx="456186" cy="95733"/>
          </a:xfrm>
          <a:prstGeom prst="rect">
            <a:avLst/>
          </a:prstGeom>
          <a:solidFill>
            <a:srgbClr val="C0392B">
              <a:alpha val="100000"/>
            </a:srgbClr>
          </a:solidFill>
        </p:spPr>
        <p:txBody>
          <a:bodyPr/>
          <a:lstStyle/>
          <a:p>
            <a:endParaRPr>
              <a:solidFill>
                <a:prstClr val="black"/>
              </a:solidFill>
              <a:latin typeface="Calibri"/>
            </a:endParaRPr>
          </a:p>
        </p:txBody>
      </p:sp>
      <p:sp>
        <p:nvSpPr>
          <p:cNvPr id="34" name="rc34"/>
          <p:cNvSpPr/>
          <p:nvPr/>
        </p:nvSpPr>
        <p:spPr>
          <a:xfrm>
            <a:off x="8648267" y="1768667"/>
            <a:ext cx="456186" cy="2133487"/>
          </a:xfrm>
          <a:prstGeom prst="rect">
            <a:avLst/>
          </a:prstGeom>
          <a:solidFill>
            <a:schemeClr val="accent5"/>
          </a:solidFill>
        </p:spPr>
        <p:txBody>
          <a:bodyPr/>
          <a:lstStyle/>
          <a:p>
            <a:endParaRPr>
              <a:solidFill>
                <a:prstClr val="black"/>
              </a:solidFill>
              <a:latin typeface="Calibri"/>
            </a:endParaRPr>
          </a:p>
        </p:txBody>
      </p:sp>
      <p:sp>
        <p:nvSpPr>
          <p:cNvPr id="35" name="rc35"/>
          <p:cNvSpPr/>
          <p:nvPr/>
        </p:nvSpPr>
        <p:spPr>
          <a:xfrm>
            <a:off x="8648267" y="3902154"/>
            <a:ext cx="456186" cy="1073581"/>
          </a:xfrm>
          <a:prstGeom prst="rect">
            <a:avLst/>
          </a:prstGeom>
          <a:solidFill>
            <a:srgbClr val="E67536"/>
          </a:solidFill>
        </p:spPr>
        <p:txBody>
          <a:bodyPr/>
          <a:lstStyle/>
          <a:p>
            <a:endParaRPr>
              <a:solidFill>
                <a:prstClr val="black"/>
              </a:solidFill>
              <a:latin typeface="Calibri"/>
            </a:endParaRPr>
          </a:p>
        </p:txBody>
      </p:sp>
      <p:sp>
        <p:nvSpPr>
          <p:cNvPr id="36" name="rc36"/>
          <p:cNvSpPr/>
          <p:nvPr/>
        </p:nvSpPr>
        <p:spPr>
          <a:xfrm>
            <a:off x="8648267" y="4975736"/>
            <a:ext cx="456186" cy="211980"/>
          </a:xfrm>
          <a:prstGeom prst="rect">
            <a:avLst/>
          </a:prstGeom>
          <a:solidFill>
            <a:srgbClr val="D70000"/>
          </a:solidFill>
        </p:spPr>
        <p:txBody>
          <a:bodyPr/>
          <a:lstStyle/>
          <a:p>
            <a:endParaRPr>
              <a:solidFill>
                <a:prstClr val="black"/>
              </a:solidFill>
              <a:latin typeface="Calibri"/>
            </a:endParaRPr>
          </a:p>
        </p:txBody>
      </p:sp>
      <p:sp>
        <p:nvSpPr>
          <p:cNvPr id="37" name="rc37"/>
          <p:cNvSpPr/>
          <p:nvPr/>
        </p:nvSpPr>
        <p:spPr>
          <a:xfrm>
            <a:off x="9299961" y="1768667"/>
            <a:ext cx="456186" cy="2106135"/>
          </a:xfrm>
          <a:prstGeom prst="rect">
            <a:avLst/>
          </a:prstGeom>
          <a:solidFill>
            <a:schemeClr val="accent5"/>
          </a:solidFill>
        </p:spPr>
        <p:txBody>
          <a:bodyPr/>
          <a:lstStyle/>
          <a:p>
            <a:endParaRPr>
              <a:solidFill>
                <a:prstClr val="black"/>
              </a:solidFill>
              <a:latin typeface="Calibri"/>
            </a:endParaRPr>
          </a:p>
        </p:txBody>
      </p:sp>
      <p:sp>
        <p:nvSpPr>
          <p:cNvPr id="38" name="rc38"/>
          <p:cNvSpPr/>
          <p:nvPr/>
        </p:nvSpPr>
        <p:spPr>
          <a:xfrm>
            <a:off x="9299961" y="3874802"/>
            <a:ext cx="456186" cy="1066743"/>
          </a:xfrm>
          <a:prstGeom prst="rect">
            <a:avLst/>
          </a:prstGeom>
          <a:solidFill>
            <a:srgbClr val="E67536"/>
          </a:solidFill>
        </p:spPr>
        <p:txBody>
          <a:bodyPr/>
          <a:lstStyle/>
          <a:p>
            <a:endParaRPr>
              <a:solidFill>
                <a:prstClr val="black"/>
              </a:solidFill>
              <a:latin typeface="Calibri"/>
            </a:endParaRPr>
          </a:p>
        </p:txBody>
      </p:sp>
      <p:sp>
        <p:nvSpPr>
          <p:cNvPr id="39" name="rc39"/>
          <p:cNvSpPr/>
          <p:nvPr/>
        </p:nvSpPr>
        <p:spPr>
          <a:xfrm>
            <a:off x="9299961" y="4941546"/>
            <a:ext cx="456186" cy="246171"/>
          </a:xfrm>
          <a:prstGeom prst="rect">
            <a:avLst/>
          </a:prstGeom>
          <a:solidFill>
            <a:srgbClr val="D70000"/>
          </a:solidFill>
        </p:spPr>
        <p:txBody>
          <a:bodyPr/>
          <a:lstStyle/>
          <a:p>
            <a:endParaRPr>
              <a:solidFill>
                <a:prstClr val="black"/>
              </a:solidFill>
              <a:latin typeface="Calibri"/>
            </a:endParaRPr>
          </a:p>
        </p:txBody>
      </p:sp>
      <p:sp>
        <p:nvSpPr>
          <p:cNvPr id="40" name="rc40"/>
          <p:cNvSpPr/>
          <p:nvPr/>
        </p:nvSpPr>
        <p:spPr>
          <a:xfrm>
            <a:off x="9951656" y="1768667"/>
            <a:ext cx="456186" cy="2256573"/>
          </a:xfrm>
          <a:prstGeom prst="rect">
            <a:avLst/>
          </a:prstGeom>
          <a:solidFill>
            <a:schemeClr val="accent5"/>
          </a:solidFill>
        </p:spPr>
        <p:txBody>
          <a:bodyPr/>
          <a:lstStyle/>
          <a:p>
            <a:endParaRPr>
              <a:solidFill>
                <a:prstClr val="black"/>
              </a:solidFill>
              <a:latin typeface="Calibri"/>
            </a:endParaRPr>
          </a:p>
        </p:txBody>
      </p:sp>
      <p:sp>
        <p:nvSpPr>
          <p:cNvPr id="41" name="rc41"/>
          <p:cNvSpPr/>
          <p:nvPr/>
        </p:nvSpPr>
        <p:spPr>
          <a:xfrm>
            <a:off x="9951656" y="4025240"/>
            <a:ext cx="456186" cy="964172"/>
          </a:xfrm>
          <a:prstGeom prst="rect">
            <a:avLst/>
          </a:prstGeom>
          <a:solidFill>
            <a:srgbClr val="E67536"/>
          </a:solidFill>
        </p:spPr>
        <p:txBody>
          <a:bodyPr/>
          <a:lstStyle/>
          <a:p>
            <a:endParaRPr>
              <a:solidFill>
                <a:prstClr val="black"/>
              </a:solidFill>
              <a:latin typeface="Calibri"/>
            </a:endParaRPr>
          </a:p>
        </p:txBody>
      </p:sp>
      <p:sp>
        <p:nvSpPr>
          <p:cNvPr id="42" name="rc42"/>
          <p:cNvSpPr/>
          <p:nvPr/>
        </p:nvSpPr>
        <p:spPr>
          <a:xfrm>
            <a:off x="9951656" y="4989412"/>
            <a:ext cx="456186" cy="198305"/>
          </a:xfrm>
          <a:prstGeom prst="rect">
            <a:avLst/>
          </a:prstGeom>
          <a:solidFill>
            <a:srgbClr val="D70000"/>
          </a:solidFill>
        </p:spPr>
        <p:txBody>
          <a:bodyPr/>
          <a:lstStyle/>
          <a:p>
            <a:endParaRPr>
              <a:solidFill>
                <a:prstClr val="black"/>
              </a:solidFill>
              <a:latin typeface="Calibri"/>
            </a:endParaRPr>
          </a:p>
        </p:txBody>
      </p:sp>
      <p:sp>
        <p:nvSpPr>
          <p:cNvPr id="43" name="rc43"/>
          <p:cNvSpPr/>
          <p:nvPr/>
        </p:nvSpPr>
        <p:spPr>
          <a:xfrm>
            <a:off x="10603350" y="1768667"/>
            <a:ext cx="456186" cy="2800202"/>
          </a:xfrm>
          <a:prstGeom prst="rect">
            <a:avLst/>
          </a:prstGeom>
          <a:solidFill>
            <a:schemeClr val="accent5"/>
          </a:solidFill>
        </p:spPr>
        <p:txBody>
          <a:bodyPr/>
          <a:lstStyle/>
          <a:p>
            <a:endParaRPr>
              <a:solidFill>
                <a:prstClr val="black"/>
              </a:solidFill>
              <a:latin typeface="Calibri"/>
            </a:endParaRPr>
          </a:p>
        </p:txBody>
      </p:sp>
      <p:sp>
        <p:nvSpPr>
          <p:cNvPr id="44" name="rc44"/>
          <p:cNvSpPr/>
          <p:nvPr/>
        </p:nvSpPr>
        <p:spPr>
          <a:xfrm>
            <a:off x="10603350" y="4568870"/>
            <a:ext cx="456186" cy="567562"/>
          </a:xfrm>
          <a:prstGeom prst="rect">
            <a:avLst/>
          </a:prstGeom>
          <a:solidFill>
            <a:srgbClr val="E67536"/>
          </a:solidFill>
        </p:spPr>
        <p:txBody>
          <a:bodyPr/>
          <a:lstStyle/>
          <a:p>
            <a:endParaRPr sz="16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c45"/>
          <p:cNvSpPr/>
          <p:nvPr/>
        </p:nvSpPr>
        <p:spPr>
          <a:xfrm>
            <a:off x="10603350" y="5136431"/>
            <a:ext cx="456186" cy="51285"/>
          </a:xfrm>
          <a:prstGeom prst="rect">
            <a:avLst/>
          </a:prstGeom>
          <a:solidFill>
            <a:srgbClr val="D70000"/>
          </a:solidFill>
        </p:spPr>
        <p:txBody>
          <a:bodyPr/>
          <a:lstStyle/>
          <a:p>
            <a:endParaRPr>
              <a:solidFill>
                <a:prstClr val="black"/>
              </a:solidFill>
              <a:latin typeface="Calibri"/>
            </a:endParaRPr>
          </a:p>
        </p:txBody>
      </p:sp>
      <p:sp>
        <p:nvSpPr>
          <p:cNvPr id="46" name="rc46"/>
          <p:cNvSpPr/>
          <p:nvPr/>
        </p:nvSpPr>
        <p:spPr>
          <a:xfrm>
            <a:off x="11255045" y="1768667"/>
            <a:ext cx="456186" cy="2335211"/>
          </a:xfrm>
          <a:prstGeom prst="rect">
            <a:avLst/>
          </a:prstGeom>
          <a:solidFill>
            <a:schemeClr val="accent5"/>
          </a:solidFill>
        </p:spPr>
        <p:txBody>
          <a:bodyPr/>
          <a:lstStyle/>
          <a:p>
            <a:endParaRPr>
              <a:solidFill>
                <a:prstClr val="black"/>
              </a:solidFill>
              <a:latin typeface="Calibri"/>
            </a:endParaRPr>
          </a:p>
        </p:txBody>
      </p:sp>
      <p:sp>
        <p:nvSpPr>
          <p:cNvPr id="47" name="rc47"/>
          <p:cNvSpPr/>
          <p:nvPr/>
        </p:nvSpPr>
        <p:spPr>
          <a:xfrm>
            <a:off x="11255045" y="4103878"/>
            <a:ext cx="456186" cy="974429"/>
          </a:xfrm>
          <a:prstGeom prst="rect">
            <a:avLst/>
          </a:prstGeom>
          <a:solidFill>
            <a:srgbClr val="E67536"/>
          </a:solidFill>
        </p:spPr>
        <p:txBody>
          <a:bodyPr/>
          <a:lstStyle/>
          <a:p>
            <a:endParaRPr>
              <a:solidFill>
                <a:prstClr val="black"/>
              </a:solidFill>
              <a:latin typeface="Calibri"/>
            </a:endParaRPr>
          </a:p>
        </p:txBody>
      </p:sp>
      <p:sp>
        <p:nvSpPr>
          <p:cNvPr id="48" name="rc48"/>
          <p:cNvSpPr/>
          <p:nvPr/>
        </p:nvSpPr>
        <p:spPr>
          <a:xfrm>
            <a:off x="11255045" y="5078308"/>
            <a:ext cx="456186" cy="109409"/>
          </a:xfrm>
          <a:prstGeom prst="rect">
            <a:avLst/>
          </a:prstGeom>
          <a:solidFill>
            <a:srgbClr val="D70000"/>
          </a:solidFill>
        </p:spPr>
        <p:txBody>
          <a:bodyPr/>
          <a:lstStyle/>
          <a:p>
            <a:endParaRPr>
              <a:solidFill>
                <a:prstClr val="black"/>
              </a:solidFill>
              <a:latin typeface="Calibri"/>
            </a:endParaRPr>
          </a:p>
        </p:txBody>
      </p:sp>
      <p:sp>
        <p:nvSpPr>
          <p:cNvPr id="49" name="tx49"/>
          <p:cNvSpPr/>
          <p:nvPr/>
        </p:nvSpPr>
        <p:spPr>
          <a:xfrm>
            <a:off x="5509610" y="3068290"/>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78%</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x50"/>
          <p:cNvSpPr/>
          <p:nvPr/>
        </p:nvSpPr>
        <p:spPr>
          <a:xfrm>
            <a:off x="5509610" y="4772687"/>
            <a:ext cx="216555" cy="72940"/>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21%</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x51"/>
          <p:cNvSpPr/>
          <p:nvPr/>
        </p:nvSpPr>
        <p:spPr>
          <a:xfrm>
            <a:off x="5587991" y="5104471"/>
            <a:ext cx="154674" cy="72988"/>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0.1%</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x52"/>
          <p:cNvSpPr/>
          <p:nvPr/>
        </p:nvSpPr>
        <p:spPr>
          <a:xfrm>
            <a:off x="6161304" y="2977685"/>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73%</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x53"/>
          <p:cNvSpPr/>
          <p:nvPr/>
        </p:nvSpPr>
        <p:spPr>
          <a:xfrm>
            <a:off x="6161304" y="4608081"/>
            <a:ext cx="216555" cy="71722"/>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22%</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x54"/>
          <p:cNvSpPr/>
          <p:nvPr/>
        </p:nvSpPr>
        <p:spPr>
          <a:xfrm>
            <a:off x="6192244" y="5071655"/>
            <a:ext cx="154674" cy="71430"/>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4%</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tx55"/>
          <p:cNvSpPr/>
          <p:nvPr/>
        </p:nvSpPr>
        <p:spPr>
          <a:xfrm>
            <a:off x="6859396" y="3116157"/>
            <a:ext cx="123761"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81%</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x56"/>
          <p:cNvSpPr/>
          <p:nvPr/>
        </p:nvSpPr>
        <p:spPr>
          <a:xfrm>
            <a:off x="6812999" y="4799548"/>
            <a:ext cx="216555" cy="71722"/>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17%</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x57"/>
          <p:cNvSpPr/>
          <p:nvPr/>
        </p:nvSpPr>
        <p:spPr>
          <a:xfrm>
            <a:off x="6843939" y="5123140"/>
            <a:ext cx="154674" cy="72940"/>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2%</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x58"/>
          <p:cNvSpPr/>
          <p:nvPr/>
        </p:nvSpPr>
        <p:spPr>
          <a:xfrm>
            <a:off x="7464692" y="3215310"/>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87%</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x59"/>
          <p:cNvSpPr/>
          <p:nvPr/>
        </p:nvSpPr>
        <p:spPr>
          <a:xfrm>
            <a:off x="7464692" y="4917505"/>
            <a:ext cx="216555" cy="71722"/>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13%</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x61"/>
          <p:cNvSpPr/>
          <p:nvPr/>
        </p:nvSpPr>
        <p:spPr>
          <a:xfrm>
            <a:off x="8116387" y="2897338"/>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68%</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x62"/>
          <p:cNvSpPr/>
          <p:nvPr/>
        </p:nvSpPr>
        <p:spPr>
          <a:xfrm>
            <a:off x="8162784" y="4558996"/>
            <a:ext cx="123761" cy="72940"/>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29%</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x63"/>
          <p:cNvSpPr/>
          <p:nvPr/>
        </p:nvSpPr>
        <p:spPr>
          <a:xfrm>
            <a:off x="8147328" y="5102625"/>
            <a:ext cx="154674" cy="72940"/>
          </a:xfrm>
          <a:prstGeom prst="rect">
            <a:avLst/>
          </a:prstGeom>
          <a:solidFill>
            <a:srgbClr val="D70000"/>
          </a:solid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x64"/>
          <p:cNvSpPr/>
          <p:nvPr/>
        </p:nvSpPr>
        <p:spPr>
          <a:xfrm>
            <a:off x="8768081" y="2798185"/>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62%</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x65"/>
          <p:cNvSpPr/>
          <p:nvPr/>
        </p:nvSpPr>
        <p:spPr>
          <a:xfrm>
            <a:off x="8768081" y="4401671"/>
            <a:ext cx="216555" cy="72988"/>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31%</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x66"/>
          <p:cNvSpPr/>
          <p:nvPr/>
        </p:nvSpPr>
        <p:spPr>
          <a:xfrm>
            <a:off x="8799022" y="5044501"/>
            <a:ext cx="154674" cy="72940"/>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6%</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tx67"/>
          <p:cNvSpPr/>
          <p:nvPr/>
        </p:nvSpPr>
        <p:spPr>
          <a:xfrm>
            <a:off x="9419776" y="2784509"/>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62%</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tx68"/>
          <p:cNvSpPr/>
          <p:nvPr/>
        </p:nvSpPr>
        <p:spPr>
          <a:xfrm>
            <a:off x="9419776" y="4370899"/>
            <a:ext cx="216555" cy="72988"/>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31%</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x69"/>
          <p:cNvSpPr/>
          <p:nvPr/>
        </p:nvSpPr>
        <p:spPr>
          <a:xfrm>
            <a:off x="9450717" y="5028624"/>
            <a:ext cx="154674" cy="71722"/>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7%</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tx70"/>
          <p:cNvSpPr/>
          <p:nvPr/>
        </p:nvSpPr>
        <p:spPr>
          <a:xfrm>
            <a:off x="10117867" y="2859728"/>
            <a:ext cx="123761"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66%</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tx71"/>
          <p:cNvSpPr/>
          <p:nvPr/>
        </p:nvSpPr>
        <p:spPr>
          <a:xfrm>
            <a:off x="10071470" y="4470101"/>
            <a:ext cx="216555" cy="72940"/>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28%</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2" name="tx72"/>
          <p:cNvSpPr/>
          <p:nvPr/>
        </p:nvSpPr>
        <p:spPr>
          <a:xfrm>
            <a:off x="10102411" y="5051339"/>
            <a:ext cx="154674" cy="72940"/>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6%</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x73"/>
          <p:cNvSpPr/>
          <p:nvPr/>
        </p:nvSpPr>
        <p:spPr>
          <a:xfrm>
            <a:off x="10723165" y="3131542"/>
            <a:ext cx="216555" cy="72940"/>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82%</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tx74"/>
          <p:cNvSpPr/>
          <p:nvPr/>
        </p:nvSpPr>
        <p:spPr>
          <a:xfrm>
            <a:off x="10723165" y="4815425"/>
            <a:ext cx="216555" cy="72940"/>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17%</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tx75"/>
          <p:cNvSpPr/>
          <p:nvPr/>
        </p:nvSpPr>
        <p:spPr>
          <a:xfrm>
            <a:off x="10754106" y="5105799"/>
            <a:ext cx="154674" cy="72940"/>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1%</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tx76"/>
          <p:cNvSpPr/>
          <p:nvPr/>
        </p:nvSpPr>
        <p:spPr>
          <a:xfrm>
            <a:off x="11374859" y="2898998"/>
            <a:ext cx="216555" cy="72988"/>
          </a:xfrm>
          <a:prstGeom prst="rect">
            <a:avLst/>
          </a:prstGeom>
          <a:noFill/>
        </p:spPr>
        <p:txBody>
          <a:bodyPr wrap="none" lIns="0" tIns="0" rIns="0" bIns="0" anchor="ctr" anchorCtr="1"/>
          <a:lstStyle/>
          <a:p>
            <a:pPr>
              <a:lnSpc>
                <a:spcPts val="1000"/>
              </a:lnSpc>
            </a:pPr>
            <a:r>
              <a:rPr lang="en-US"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rPr>
              <a:t>68%</a:t>
            </a:r>
            <a:endParaRPr sz="900">
              <a:solidFill>
                <a:srgbClr val="000000">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tx77"/>
          <p:cNvSpPr/>
          <p:nvPr/>
        </p:nvSpPr>
        <p:spPr>
          <a:xfrm>
            <a:off x="11374859" y="4553868"/>
            <a:ext cx="216555" cy="72940"/>
          </a:xfrm>
          <a:prstGeom prst="rect">
            <a:avLst/>
          </a:prstGeom>
          <a:noFill/>
        </p:spPr>
        <p:txBody>
          <a:bodyPr wrap="none" lIns="0" tIns="0" rIns="0" bIns="0" anchor="ctr" anchorCtr="1"/>
          <a:lstStyle/>
          <a:p>
            <a:pPr>
              <a:lnSpc>
                <a:spcPts val="1000"/>
              </a:lnSpc>
            </a:pPr>
            <a:r>
              <a:rPr lang="en-US"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rPr>
              <a:t>28%</a:t>
            </a:r>
            <a:endParaRPr sz="900">
              <a:solidFill>
                <a:srgbClr val="FFFFFF">
                  <a:alpha val="10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x78"/>
          <p:cNvSpPr/>
          <p:nvPr/>
        </p:nvSpPr>
        <p:spPr>
          <a:xfrm>
            <a:off x="11405800" y="5027022"/>
            <a:ext cx="154674" cy="114435"/>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tx80"/>
          <p:cNvSpPr/>
          <p:nvPr/>
        </p:nvSpPr>
        <p:spPr>
          <a:xfrm>
            <a:off x="5117974" y="5154195"/>
            <a:ext cx="56550" cy="65182"/>
          </a:xfrm>
          <a:prstGeom prst="rect">
            <a:avLst/>
          </a:prstGeom>
          <a:noFill/>
        </p:spPr>
        <p:txBody>
          <a:bodyPr wrap="none" lIns="0" tIns="0" rIns="0" bIns="0" anchor="ctr" anchorCtr="1"/>
          <a:lstStyle/>
          <a:p>
            <a:pPr>
              <a:lnSpc>
                <a:spcPts val="888"/>
              </a:lnSpc>
            </a:pPr>
            <a:r>
              <a:rPr sz="888">
                <a:solidFill>
                  <a:srgbClr val="191919">
                    <a:alpha val="100000"/>
                  </a:srgbClr>
                </a:solidFill>
                <a:latin typeface="Open Sans"/>
                <a:cs typeface="Open Sans"/>
              </a:rPr>
              <a:t>0</a:t>
            </a:r>
          </a:p>
        </p:txBody>
      </p:sp>
      <p:sp>
        <p:nvSpPr>
          <p:cNvPr id="81" name="tx81"/>
          <p:cNvSpPr/>
          <p:nvPr/>
        </p:nvSpPr>
        <p:spPr>
          <a:xfrm>
            <a:off x="5061424" y="4299519"/>
            <a:ext cx="113100" cy="65095"/>
          </a:xfrm>
          <a:prstGeom prst="rect">
            <a:avLst/>
          </a:prstGeom>
          <a:noFill/>
        </p:spPr>
        <p:txBody>
          <a:bodyPr wrap="none" lIns="0" tIns="0" rIns="0" bIns="0" anchor="ctr" anchorCtr="1"/>
          <a:lstStyle/>
          <a:p>
            <a:pPr>
              <a:lnSpc>
                <a:spcPts val="888"/>
              </a:lnSpc>
            </a:pPr>
            <a:r>
              <a:rPr sz="888">
                <a:solidFill>
                  <a:srgbClr val="191919">
                    <a:alpha val="100000"/>
                  </a:srgbClr>
                </a:solidFill>
                <a:latin typeface="Open Sans"/>
                <a:cs typeface="Open Sans"/>
              </a:rPr>
              <a:t>25</a:t>
            </a:r>
          </a:p>
        </p:txBody>
      </p:sp>
      <p:sp>
        <p:nvSpPr>
          <p:cNvPr id="82" name="tx82"/>
          <p:cNvSpPr/>
          <p:nvPr/>
        </p:nvSpPr>
        <p:spPr>
          <a:xfrm>
            <a:off x="5061424" y="3444669"/>
            <a:ext cx="113100" cy="65182"/>
          </a:xfrm>
          <a:prstGeom prst="rect">
            <a:avLst/>
          </a:prstGeom>
          <a:noFill/>
        </p:spPr>
        <p:txBody>
          <a:bodyPr wrap="none" lIns="0" tIns="0" rIns="0" bIns="0" anchor="ctr" anchorCtr="1"/>
          <a:lstStyle/>
          <a:p>
            <a:pPr>
              <a:lnSpc>
                <a:spcPts val="888"/>
              </a:lnSpc>
            </a:pPr>
            <a:r>
              <a:rPr sz="888">
                <a:solidFill>
                  <a:srgbClr val="191919">
                    <a:alpha val="100000"/>
                  </a:srgbClr>
                </a:solidFill>
                <a:latin typeface="Open Sans"/>
                <a:cs typeface="Open Sans"/>
              </a:rPr>
              <a:t>50</a:t>
            </a:r>
          </a:p>
        </p:txBody>
      </p:sp>
      <p:sp>
        <p:nvSpPr>
          <p:cNvPr id="83" name="tx83"/>
          <p:cNvSpPr/>
          <p:nvPr/>
        </p:nvSpPr>
        <p:spPr>
          <a:xfrm>
            <a:off x="5061424" y="2590903"/>
            <a:ext cx="113100" cy="64186"/>
          </a:xfrm>
          <a:prstGeom prst="rect">
            <a:avLst/>
          </a:prstGeom>
          <a:noFill/>
        </p:spPr>
        <p:txBody>
          <a:bodyPr wrap="none" lIns="0" tIns="0" rIns="0" bIns="0" anchor="ctr" anchorCtr="1"/>
          <a:lstStyle/>
          <a:p>
            <a:pPr>
              <a:lnSpc>
                <a:spcPts val="888"/>
              </a:lnSpc>
            </a:pPr>
            <a:r>
              <a:rPr sz="888">
                <a:solidFill>
                  <a:srgbClr val="191919">
                    <a:alpha val="100000"/>
                  </a:srgbClr>
                </a:solidFill>
                <a:latin typeface="Open Sans"/>
                <a:cs typeface="Open Sans"/>
              </a:rPr>
              <a:t>75</a:t>
            </a:r>
          </a:p>
        </p:txBody>
      </p:sp>
      <p:sp>
        <p:nvSpPr>
          <p:cNvPr id="84" name="tx84"/>
          <p:cNvSpPr/>
          <p:nvPr/>
        </p:nvSpPr>
        <p:spPr>
          <a:xfrm>
            <a:off x="5004873" y="1735145"/>
            <a:ext cx="169651" cy="65182"/>
          </a:xfrm>
          <a:prstGeom prst="rect">
            <a:avLst/>
          </a:prstGeom>
          <a:noFill/>
        </p:spPr>
        <p:txBody>
          <a:bodyPr wrap="none" lIns="0" tIns="0" rIns="0" bIns="0" anchor="ctr" anchorCtr="1"/>
          <a:lstStyle/>
          <a:p>
            <a:pPr>
              <a:lnSpc>
                <a:spcPts val="888"/>
              </a:lnSpc>
            </a:pPr>
            <a:r>
              <a:rPr sz="888">
                <a:solidFill>
                  <a:srgbClr val="191919">
                    <a:alpha val="100000"/>
                  </a:srgbClr>
                </a:solidFill>
                <a:latin typeface="Open Sans"/>
                <a:cs typeface="Open Sans"/>
              </a:rPr>
              <a:t>100</a:t>
            </a:r>
          </a:p>
        </p:txBody>
      </p:sp>
      <p:sp>
        <p:nvSpPr>
          <p:cNvPr id="86" name="tx86"/>
          <p:cNvSpPr/>
          <p:nvPr/>
        </p:nvSpPr>
        <p:spPr>
          <a:xfrm>
            <a:off x="5385842" y="5390436"/>
            <a:ext cx="464090" cy="68257"/>
          </a:xfrm>
          <a:prstGeom prst="rect">
            <a:avLst/>
          </a:prstGeom>
          <a:noFill/>
        </p:spPr>
        <p:txBody>
          <a:bodyPr wrap="none" lIns="0" tIns="0" rIns="0" bIns="0" anchor="ctr" anchorCtr="1"/>
          <a:lstStyle/>
          <a:p>
            <a:pPr>
              <a:lnSpc>
                <a:spcPts val="888"/>
              </a:lnSpc>
            </a:pPr>
            <a:r>
              <a:rPr sz="600" err="1">
                <a:solidFill>
                  <a:srgbClr val="191919">
                    <a:alpha val="100000"/>
                  </a:srgbClr>
                </a:solidFill>
                <a:latin typeface="Open Sans"/>
                <a:cs typeface="Open Sans"/>
              </a:rPr>
              <a:t>Rockcoast</a:t>
            </a:r>
            <a:endParaRPr sz="600">
              <a:solidFill>
                <a:srgbClr val="191919">
                  <a:alpha val="100000"/>
                </a:srgbClr>
              </a:solidFill>
              <a:latin typeface="Open Sans"/>
              <a:cs typeface="Open Sans"/>
            </a:endParaRPr>
          </a:p>
        </p:txBody>
      </p:sp>
      <p:sp>
        <p:nvSpPr>
          <p:cNvPr id="87" name="tx87"/>
          <p:cNvSpPr/>
          <p:nvPr/>
        </p:nvSpPr>
        <p:spPr>
          <a:xfrm>
            <a:off x="6047775" y="5390436"/>
            <a:ext cx="443614" cy="68257"/>
          </a:xfrm>
          <a:prstGeom prst="rect">
            <a:avLst/>
          </a:prstGeom>
          <a:noFill/>
        </p:spPr>
        <p:txBody>
          <a:bodyPr wrap="none" lIns="0" tIns="0" rIns="0" bIns="0" anchor="ctr" anchorCtr="1"/>
          <a:lstStyle/>
          <a:p>
            <a:pPr>
              <a:lnSpc>
                <a:spcPts val="888"/>
              </a:lnSpc>
            </a:pPr>
            <a:r>
              <a:rPr sz="600" err="1">
                <a:solidFill>
                  <a:srgbClr val="191919">
                    <a:alpha val="100000"/>
                  </a:srgbClr>
                </a:solidFill>
                <a:latin typeface="Open Sans"/>
                <a:cs typeface="Open Sans"/>
              </a:rPr>
              <a:t>Oldhaven</a:t>
            </a:r>
            <a:endParaRPr sz="600">
              <a:solidFill>
                <a:srgbClr val="191919">
                  <a:alpha val="100000"/>
                </a:srgbClr>
              </a:solidFill>
              <a:latin typeface="Open Sans"/>
              <a:cs typeface="Open Sans"/>
            </a:endParaRPr>
          </a:p>
        </p:txBody>
      </p:sp>
      <p:sp>
        <p:nvSpPr>
          <p:cNvPr id="88" name="tx88"/>
          <p:cNvSpPr/>
          <p:nvPr/>
        </p:nvSpPr>
        <p:spPr>
          <a:xfrm>
            <a:off x="6700531" y="5380193"/>
            <a:ext cx="441490" cy="88743"/>
          </a:xfrm>
          <a:prstGeom prst="rect">
            <a:avLst/>
          </a:prstGeom>
          <a:noFill/>
        </p:spPr>
        <p:txBody>
          <a:bodyPr wrap="none" lIns="0" tIns="0" rIns="0" bIns="0" anchor="ctr" anchorCtr="1"/>
          <a:lstStyle/>
          <a:p>
            <a:pPr>
              <a:lnSpc>
                <a:spcPts val="888"/>
              </a:lnSpc>
            </a:pPr>
            <a:r>
              <a:rPr sz="600">
                <a:solidFill>
                  <a:srgbClr val="191919">
                    <a:alpha val="100000"/>
                  </a:srgbClr>
                </a:solidFill>
                <a:latin typeface="Open Sans"/>
                <a:cs typeface="Open Sans"/>
              </a:rPr>
              <a:t>Fayhedge</a:t>
            </a:r>
          </a:p>
        </p:txBody>
      </p:sp>
      <p:sp>
        <p:nvSpPr>
          <p:cNvPr id="89" name="tx89"/>
          <p:cNvSpPr/>
          <p:nvPr/>
        </p:nvSpPr>
        <p:spPr>
          <a:xfrm>
            <a:off x="7230673" y="5390436"/>
            <a:ext cx="684593" cy="68257"/>
          </a:xfrm>
          <a:prstGeom prst="rect">
            <a:avLst/>
          </a:prstGeom>
          <a:noFill/>
        </p:spPr>
        <p:txBody>
          <a:bodyPr wrap="none" lIns="0" tIns="0" rIns="0" bIns="0" anchor="ctr" anchorCtr="1"/>
          <a:lstStyle/>
          <a:p>
            <a:pPr>
              <a:lnSpc>
                <a:spcPts val="888"/>
              </a:lnSpc>
            </a:pPr>
            <a:r>
              <a:rPr sz="600" err="1">
                <a:solidFill>
                  <a:srgbClr val="191919">
                    <a:alpha val="100000"/>
                  </a:srgbClr>
                </a:solidFill>
                <a:latin typeface="Open Sans"/>
                <a:cs typeface="Open Sans"/>
              </a:rPr>
              <a:t>Shademeadow</a:t>
            </a:r>
            <a:endParaRPr sz="600">
              <a:solidFill>
                <a:srgbClr val="191919">
                  <a:alpha val="100000"/>
                </a:srgbClr>
              </a:solidFill>
              <a:latin typeface="Open Sans"/>
              <a:cs typeface="Open Sans"/>
            </a:endParaRPr>
          </a:p>
        </p:txBody>
      </p:sp>
      <p:sp>
        <p:nvSpPr>
          <p:cNvPr id="90" name="tx90"/>
          <p:cNvSpPr/>
          <p:nvPr/>
        </p:nvSpPr>
        <p:spPr>
          <a:xfrm>
            <a:off x="7921992" y="5390436"/>
            <a:ext cx="605346" cy="68257"/>
          </a:xfrm>
          <a:prstGeom prst="rect">
            <a:avLst/>
          </a:prstGeom>
          <a:noFill/>
        </p:spPr>
        <p:txBody>
          <a:bodyPr wrap="none" lIns="0" tIns="0" rIns="0" bIns="0" anchor="ctr" anchorCtr="1"/>
          <a:lstStyle/>
          <a:p>
            <a:pPr>
              <a:lnSpc>
                <a:spcPts val="888"/>
              </a:lnSpc>
            </a:pPr>
            <a:r>
              <a:rPr sz="600" err="1">
                <a:solidFill>
                  <a:srgbClr val="191919">
                    <a:alpha val="100000"/>
                  </a:srgbClr>
                </a:solidFill>
                <a:latin typeface="Open Sans"/>
                <a:cs typeface="Open Sans"/>
              </a:rPr>
              <a:t>Newmeadow</a:t>
            </a:r>
            <a:endParaRPr sz="600">
              <a:solidFill>
                <a:srgbClr val="191919">
                  <a:alpha val="100000"/>
                </a:srgbClr>
              </a:solidFill>
              <a:latin typeface="Open Sans"/>
              <a:cs typeface="Open Sans"/>
            </a:endParaRPr>
          </a:p>
        </p:txBody>
      </p:sp>
      <p:sp>
        <p:nvSpPr>
          <p:cNvPr id="91" name="tx91"/>
          <p:cNvSpPr/>
          <p:nvPr/>
        </p:nvSpPr>
        <p:spPr>
          <a:xfrm>
            <a:off x="8666215" y="5390436"/>
            <a:ext cx="420289" cy="68257"/>
          </a:xfrm>
          <a:prstGeom prst="rect">
            <a:avLst/>
          </a:prstGeom>
          <a:noFill/>
        </p:spPr>
        <p:txBody>
          <a:bodyPr wrap="none" lIns="0" tIns="0" rIns="0" bIns="0" anchor="ctr" anchorCtr="1"/>
          <a:lstStyle/>
          <a:p>
            <a:pPr>
              <a:lnSpc>
                <a:spcPts val="888"/>
              </a:lnSpc>
            </a:pPr>
            <a:r>
              <a:rPr sz="600">
                <a:solidFill>
                  <a:srgbClr val="191919">
                    <a:alpha val="100000"/>
                  </a:srgbClr>
                </a:solidFill>
                <a:latin typeface="Open Sans"/>
                <a:cs typeface="Open Sans"/>
              </a:rPr>
              <a:t>Dellmere</a:t>
            </a:r>
          </a:p>
        </p:txBody>
      </p:sp>
      <p:sp>
        <p:nvSpPr>
          <p:cNvPr id="92" name="tx92"/>
          <p:cNvSpPr/>
          <p:nvPr/>
        </p:nvSpPr>
        <p:spPr>
          <a:xfrm>
            <a:off x="9333242" y="5382250"/>
            <a:ext cx="389623" cy="84628"/>
          </a:xfrm>
          <a:prstGeom prst="rect">
            <a:avLst/>
          </a:prstGeom>
          <a:noFill/>
        </p:spPr>
        <p:txBody>
          <a:bodyPr wrap="none" lIns="0" tIns="0" rIns="0" bIns="0" anchor="ctr" anchorCtr="1"/>
          <a:lstStyle/>
          <a:p>
            <a:pPr>
              <a:lnSpc>
                <a:spcPts val="888"/>
              </a:lnSpc>
            </a:pPr>
            <a:r>
              <a:rPr sz="600">
                <a:solidFill>
                  <a:srgbClr val="191919">
                    <a:alpha val="100000"/>
                  </a:srgbClr>
                </a:solidFill>
                <a:latin typeface="Open Sans"/>
                <a:cs typeface="Open Sans"/>
              </a:rPr>
              <a:t>Vertgate</a:t>
            </a:r>
          </a:p>
        </p:txBody>
      </p:sp>
      <p:sp>
        <p:nvSpPr>
          <p:cNvPr id="93" name="tx93"/>
          <p:cNvSpPr/>
          <p:nvPr/>
        </p:nvSpPr>
        <p:spPr>
          <a:xfrm>
            <a:off x="10015144" y="5380193"/>
            <a:ext cx="329209" cy="88743"/>
          </a:xfrm>
          <a:prstGeom prst="rect">
            <a:avLst/>
          </a:prstGeom>
          <a:noFill/>
        </p:spPr>
        <p:txBody>
          <a:bodyPr wrap="none" lIns="0" tIns="0" rIns="0" bIns="0" anchor="ctr" anchorCtr="1"/>
          <a:lstStyle/>
          <a:p>
            <a:pPr>
              <a:lnSpc>
                <a:spcPts val="888"/>
              </a:lnSpc>
            </a:pPr>
            <a:r>
              <a:rPr sz="600">
                <a:solidFill>
                  <a:srgbClr val="191919">
                    <a:alpha val="100000"/>
                  </a:srgbClr>
                </a:solidFill>
                <a:latin typeface="Open Sans"/>
                <a:cs typeface="Open Sans"/>
              </a:rPr>
              <a:t>Lochby</a:t>
            </a:r>
          </a:p>
        </p:txBody>
      </p:sp>
      <p:sp>
        <p:nvSpPr>
          <p:cNvPr id="94" name="tx94"/>
          <p:cNvSpPr/>
          <p:nvPr/>
        </p:nvSpPr>
        <p:spPr>
          <a:xfrm>
            <a:off x="10544392" y="5380215"/>
            <a:ext cx="574100" cy="88699"/>
          </a:xfrm>
          <a:prstGeom prst="rect">
            <a:avLst/>
          </a:prstGeom>
          <a:noFill/>
        </p:spPr>
        <p:txBody>
          <a:bodyPr wrap="none" lIns="0" tIns="0" rIns="0" bIns="0" anchor="ctr" anchorCtr="1"/>
          <a:lstStyle/>
          <a:p>
            <a:pPr>
              <a:lnSpc>
                <a:spcPts val="888"/>
              </a:lnSpc>
            </a:pPr>
            <a:r>
              <a:rPr sz="600" err="1">
                <a:solidFill>
                  <a:srgbClr val="191919">
                    <a:alpha val="100000"/>
                  </a:srgbClr>
                </a:solidFill>
                <a:latin typeface="Open Sans"/>
                <a:cs typeface="Open Sans"/>
              </a:rPr>
              <a:t>Springbeech</a:t>
            </a:r>
            <a:endParaRPr sz="600">
              <a:solidFill>
                <a:srgbClr val="191919">
                  <a:alpha val="100000"/>
                </a:srgbClr>
              </a:solidFill>
              <a:latin typeface="Open Sans"/>
              <a:cs typeface="Open Sans"/>
            </a:endParaRPr>
          </a:p>
        </p:txBody>
      </p:sp>
      <p:sp>
        <p:nvSpPr>
          <p:cNvPr id="95" name="tx95"/>
          <p:cNvSpPr/>
          <p:nvPr/>
        </p:nvSpPr>
        <p:spPr>
          <a:xfrm>
            <a:off x="11307160" y="5390198"/>
            <a:ext cx="351955" cy="68733"/>
          </a:xfrm>
          <a:prstGeom prst="rect">
            <a:avLst/>
          </a:prstGeom>
          <a:noFill/>
        </p:spPr>
        <p:txBody>
          <a:bodyPr wrap="none" lIns="0" tIns="0" rIns="0" bIns="0" anchor="ctr" anchorCtr="1"/>
          <a:lstStyle/>
          <a:p>
            <a:pPr>
              <a:lnSpc>
                <a:spcPts val="888"/>
              </a:lnSpc>
            </a:pPr>
            <a:r>
              <a:rPr lang="en-US" sz="600" err="1">
                <a:solidFill>
                  <a:srgbClr val="191919">
                    <a:alpha val="100000"/>
                  </a:srgbClr>
                </a:solidFill>
                <a:latin typeface="Open Sans"/>
                <a:cs typeface="Open Sans"/>
              </a:rPr>
              <a:t>Clearelf</a:t>
            </a:r>
            <a:endParaRPr sz="600">
              <a:solidFill>
                <a:srgbClr val="191919">
                  <a:alpha val="100000"/>
                </a:srgbClr>
              </a:solidFill>
              <a:latin typeface="Open Sans"/>
              <a:cs typeface="Open Sans"/>
            </a:endParaRPr>
          </a:p>
        </p:txBody>
      </p:sp>
      <p:sp>
        <p:nvSpPr>
          <p:cNvPr id="96" name="tx96"/>
          <p:cNvSpPr/>
          <p:nvPr/>
        </p:nvSpPr>
        <p:spPr>
          <a:xfrm>
            <a:off x="8238798" y="5586293"/>
            <a:ext cx="658419" cy="64445"/>
          </a:xfrm>
          <a:prstGeom prst="rect">
            <a:avLst/>
          </a:prstGeom>
          <a:noFill/>
        </p:spPr>
        <p:txBody>
          <a:bodyPr wrap="none" lIns="0" tIns="0" rIns="0" bIns="0" anchor="ctr" anchorCtr="1"/>
          <a:lstStyle/>
          <a:p>
            <a:pPr>
              <a:lnSpc>
                <a:spcPts val="888"/>
              </a:lnSpc>
            </a:pPr>
            <a:r>
              <a:rPr sz="888">
                <a:solidFill>
                  <a:srgbClr val="666666">
                    <a:alpha val="100000"/>
                  </a:srgbClr>
                </a:solidFill>
                <a:latin typeface="Open Sans"/>
                <a:cs typeface="Open Sans"/>
              </a:rPr>
              <a:t>ADMIN1Name</a:t>
            </a:r>
          </a:p>
        </p:txBody>
      </p:sp>
      <p:sp>
        <p:nvSpPr>
          <p:cNvPr id="97" name="tx97"/>
          <p:cNvSpPr/>
          <p:nvPr/>
        </p:nvSpPr>
        <p:spPr>
          <a:xfrm rot="16200000">
            <a:off x="4826246" y="3439413"/>
            <a:ext cx="182813" cy="77558"/>
          </a:xfrm>
          <a:prstGeom prst="rect">
            <a:avLst/>
          </a:prstGeom>
          <a:noFill/>
        </p:spPr>
        <p:txBody>
          <a:bodyPr wrap="none" lIns="0" tIns="0" rIns="0" bIns="0" anchor="ctr" anchorCtr="1"/>
          <a:lstStyle/>
          <a:p>
            <a:pPr>
              <a:lnSpc>
                <a:spcPts val="888"/>
              </a:lnSpc>
            </a:pPr>
            <a:r>
              <a:rPr lang="en-US" sz="888">
                <a:solidFill>
                  <a:srgbClr val="666666">
                    <a:alpha val="100000"/>
                  </a:srgbClr>
                </a:solidFill>
                <a:latin typeface="Open Sans"/>
                <a:cs typeface="Open Sans"/>
              </a:rPr>
              <a:t>Percent</a:t>
            </a:r>
          </a:p>
        </p:txBody>
      </p:sp>
      <p:sp>
        <p:nvSpPr>
          <p:cNvPr id="104" name="tx104"/>
          <p:cNvSpPr/>
          <p:nvPr/>
        </p:nvSpPr>
        <p:spPr>
          <a:xfrm>
            <a:off x="4723855" y="1486352"/>
            <a:ext cx="3463819" cy="94125"/>
          </a:xfrm>
          <a:prstGeom prst="rect">
            <a:avLst/>
          </a:prstGeom>
          <a:noFill/>
        </p:spPr>
        <p:txBody>
          <a:bodyPr wrap="none" lIns="0" tIns="0" rIns="0" bIns="0" anchor="ctr" anchorCtr="1"/>
          <a:lstStyle/>
          <a:p>
            <a:pPr>
              <a:lnSpc>
                <a:spcPts val="1000"/>
              </a:lnSpc>
            </a:pPr>
            <a:r>
              <a:rPr sz="700">
                <a:solidFill>
                  <a:srgbClr val="191919">
                    <a:alpha val="100000"/>
                  </a:srgbClr>
                </a:solidFill>
                <a:latin typeface="Open Sans"/>
                <a:cs typeface="Open Sans"/>
              </a:rPr>
              <a:t>Relative Proportion of Households per FCS Classification by State</a:t>
            </a:r>
          </a:p>
        </p:txBody>
      </p:sp>
      <p:sp>
        <p:nvSpPr>
          <p:cNvPr id="105" name="tx105"/>
          <p:cNvSpPr/>
          <p:nvPr/>
        </p:nvSpPr>
        <p:spPr>
          <a:xfrm>
            <a:off x="4829101" y="1310165"/>
            <a:ext cx="4698952" cy="124863"/>
          </a:xfrm>
          <a:prstGeom prst="rect">
            <a:avLst/>
          </a:prstGeom>
          <a:noFill/>
        </p:spPr>
        <p:txBody>
          <a:bodyPr wrap="none" lIns="0" tIns="0" rIns="0" bIns="0" anchor="ctr" anchorCtr="1"/>
          <a:lstStyle/>
          <a:p>
            <a:pPr>
              <a:lnSpc>
                <a:spcPts val="1333"/>
              </a:lnSpc>
            </a:pPr>
            <a:r>
              <a:rPr sz="1000" b="1">
                <a:solidFill>
                  <a:srgbClr val="000000">
                    <a:alpha val="100000"/>
                  </a:srgbClr>
                </a:solidFill>
                <a:latin typeface="Open Sans"/>
                <a:cs typeface="Open Sans"/>
              </a:rPr>
              <a:t>Household Food Consumption Score Classification by State | </a:t>
            </a:r>
            <a:r>
              <a:rPr lang="en-US" sz="1000" b="1">
                <a:solidFill>
                  <a:srgbClr val="000000">
                    <a:alpha val="100000"/>
                  </a:srgbClr>
                </a:solidFill>
                <a:latin typeface="Open Sans"/>
                <a:cs typeface="Open Sans"/>
              </a:rPr>
              <a:t>2024</a:t>
            </a:r>
            <a:endParaRPr sz="1000" b="1">
              <a:solidFill>
                <a:srgbClr val="000000">
                  <a:alpha val="100000"/>
                </a:srgbClr>
              </a:solidFill>
              <a:latin typeface="Open Sans"/>
              <a:cs typeface="Open Sans"/>
            </a:endParaRPr>
          </a:p>
        </p:txBody>
      </p:sp>
      <p:sp>
        <p:nvSpPr>
          <p:cNvPr id="108" name="tx104">
            <a:extLst>
              <a:ext uri="{FF2B5EF4-FFF2-40B4-BE49-F238E27FC236}">
                <a16:creationId xmlns:a16="http://schemas.microsoft.com/office/drawing/2014/main" id="{0ED2E636-31FB-0973-CB2F-028E4DF23496}"/>
              </a:ext>
            </a:extLst>
          </p:cNvPr>
          <p:cNvSpPr/>
          <p:nvPr/>
        </p:nvSpPr>
        <p:spPr>
          <a:xfrm>
            <a:off x="4597323" y="1137252"/>
            <a:ext cx="4532655" cy="123169"/>
          </a:xfrm>
          <a:prstGeom prst="rect">
            <a:avLst/>
          </a:prstGeom>
          <a:noFill/>
        </p:spPr>
        <p:txBody>
          <a:bodyPr wrap="none" lIns="0" tIns="0" rIns="0" bIns="0" anchor="ctr" anchorCtr="1"/>
          <a:lstStyle/>
          <a:p>
            <a:pPr>
              <a:lnSpc>
                <a:spcPts val="1000"/>
              </a:lnSpc>
            </a:pPr>
            <a:r>
              <a:rPr lang="en-US" sz="900" b="1">
                <a:solidFill>
                  <a:srgbClr val="191919">
                    <a:alpha val="100000"/>
                  </a:srgbClr>
                </a:solidFill>
                <a:latin typeface="Open Sans"/>
                <a:cs typeface="Open Sans"/>
              </a:rPr>
              <a:t>Figure 1                                                                                                      </a:t>
            </a:r>
            <a:endParaRPr sz="900" b="1">
              <a:solidFill>
                <a:srgbClr val="191919">
                  <a:alpha val="100000"/>
                </a:srgbClr>
              </a:solidFill>
              <a:latin typeface="Open Sans"/>
              <a:cs typeface="Open Sans"/>
            </a:endParaRPr>
          </a:p>
        </p:txBody>
      </p:sp>
      <p:sp>
        <p:nvSpPr>
          <p:cNvPr id="85" name="TextBox 84">
            <a:extLst>
              <a:ext uri="{FF2B5EF4-FFF2-40B4-BE49-F238E27FC236}">
                <a16:creationId xmlns:a16="http://schemas.microsoft.com/office/drawing/2014/main" id="{8D12EE7F-6F74-7844-3596-1DE89AABC8C3}"/>
              </a:ext>
            </a:extLst>
          </p:cNvPr>
          <p:cNvSpPr txBox="1"/>
          <p:nvPr/>
        </p:nvSpPr>
        <p:spPr>
          <a:xfrm>
            <a:off x="5875570" y="1092780"/>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Figure number</a:t>
            </a:r>
          </a:p>
        </p:txBody>
      </p:sp>
      <p:sp>
        <p:nvSpPr>
          <p:cNvPr id="110" name="TextBox 109">
            <a:extLst>
              <a:ext uri="{FF2B5EF4-FFF2-40B4-BE49-F238E27FC236}">
                <a16:creationId xmlns:a16="http://schemas.microsoft.com/office/drawing/2014/main" id="{83E859F6-A041-9606-8D05-92E47817A812}"/>
              </a:ext>
            </a:extLst>
          </p:cNvPr>
          <p:cNvSpPr txBox="1"/>
          <p:nvPr/>
        </p:nvSpPr>
        <p:spPr>
          <a:xfrm>
            <a:off x="9570805" y="1301358"/>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Figure title</a:t>
            </a:r>
          </a:p>
        </p:txBody>
      </p:sp>
      <p:sp>
        <p:nvSpPr>
          <p:cNvPr id="112" name="TextBox 111">
            <a:extLst>
              <a:ext uri="{FF2B5EF4-FFF2-40B4-BE49-F238E27FC236}">
                <a16:creationId xmlns:a16="http://schemas.microsoft.com/office/drawing/2014/main" id="{558B4E9E-43DA-3849-FDFE-112A5F2068D4}"/>
              </a:ext>
            </a:extLst>
          </p:cNvPr>
          <p:cNvSpPr txBox="1"/>
          <p:nvPr/>
        </p:nvSpPr>
        <p:spPr>
          <a:xfrm>
            <a:off x="8062731" y="1435886"/>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Figure subtitle (optional)</a:t>
            </a:r>
          </a:p>
        </p:txBody>
      </p:sp>
      <p:sp>
        <p:nvSpPr>
          <p:cNvPr id="9" name="TextBox 8">
            <a:extLst>
              <a:ext uri="{FF2B5EF4-FFF2-40B4-BE49-F238E27FC236}">
                <a16:creationId xmlns:a16="http://schemas.microsoft.com/office/drawing/2014/main" id="{7F983F13-FC68-6928-BFF4-F72589B075A4}"/>
              </a:ext>
            </a:extLst>
          </p:cNvPr>
          <p:cNvSpPr txBox="1"/>
          <p:nvPr/>
        </p:nvSpPr>
        <p:spPr>
          <a:xfrm>
            <a:off x="3886016" y="3446190"/>
            <a:ext cx="604813" cy="338554"/>
          </a:xfrm>
          <a:prstGeom prst="rect">
            <a:avLst/>
          </a:prstGeom>
          <a:noFill/>
        </p:spPr>
        <p:txBody>
          <a:bodyPr wrap="square" rtlCol="0">
            <a:spAutoFit/>
          </a:bodyPr>
          <a:lstStyle/>
          <a:p>
            <a:pPr algn="r"/>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Y-axis title</a:t>
            </a:r>
          </a:p>
        </p:txBody>
      </p:sp>
      <p:sp>
        <p:nvSpPr>
          <p:cNvPr id="10" name="TextBox 9">
            <a:extLst>
              <a:ext uri="{FF2B5EF4-FFF2-40B4-BE49-F238E27FC236}">
                <a16:creationId xmlns:a16="http://schemas.microsoft.com/office/drawing/2014/main" id="{B510E979-23C1-2BA9-CC0C-7F6C83FD7F89}"/>
              </a:ext>
            </a:extLst>
          </p:cNvPr>
          <p:cNvSpPr txBox="1"/>
          <p:nvPr/>
        </p:nvSpPr>
        <p:spPr>
          <a:xfrm>
            <a:off x="3732555" y="2448321"/>
            <a:ext cx="772482" cy="338554"/>
          </a:xfrm>
          <a:prstGeom prst="rect">
            <a:avLst/>
          </a:prstGeom>
          <a:noFill/>
        </p:spPr>
        <p:txBody>
          <a:bodyPr wrap="square" rtlCol="0">
            <a:spAutoFit/>
          </a:bodyPr>
          <a:lstStyle/>
          <a:p>
            <a:pPr algn="ctr"/>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Y-axis labels</a:t>
            </a:r>
          </a:p>
        </p:txBody>
      </p:sp>
      <p:sp>
        <p:nvSpPr>
          <p:cNvPr id="12" name="TextBox 11">
            <a:extLst>
              <a:ext uri="{FF2B5EF4-FFF2-40B4-BE49-F238E27FC236}">
                <a16:creationId xmlns:a16="http://schemas.microsoft.com/office/drawing/2014/main" id="{CE83B376-E86A-5503-0DCE-FE393FD072A9}"/>
              </a:ext>
            </a:extLst>
          </p:cNvPr>
          <p:cNvSpPr txBox="1"/>
          <p:nvPr/>
        </p:nvSpPr>
        <p:spPr>
          <a:xfrm>
            <a:off x="4259065" y="4636187"/>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Data labels</a:t>
            </a:r>
          </a:p>
        </p:txBody>
      </p:sp>
      <p:sp>
        <p:nvSpPr>
          <p:cNvPr id="14" name="TextBox 13">
            <a:extLst>
              <a:ext uri="{FF2B5EF4-FFF2-40B4-BE49-F238E27FC236}">
                <a16:creationId xmlns:a16="http://schemas.microsoft.com/office/drawing/2014/main" id="{082C4A86-4AE7-D138-7D58-C656B660CA31}"/>
              </a:ext>
            </a:extLst>
          </p:cNvPr>
          <p:cNvSpPr txBox="1"/>
          <p:nvPr/>
        </p:nvSpPr>
        <p:spPr>
          <a:xfrm>
            <a:off x="9246509" y="5516444"/>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X-axis title</a:t>
            </a:r>
          </a:p>
        </p:txBody>
      </p:sp>
      <p:sp>
        <p:nvSpPr>
          <p:cNvPr id="17" name="TextBox 16">
            <a:extLst>
              <a:ext uri="{FF2B5EF4-FFF2-40B4-BE49-F238E27FC236}">
                <a16:creationId xmlns:a16="http://schemas.microsoft.com/office/drawing/2014/main" id="{E246BD53-139D-BD8C-51FF-B2D8A0BBF5C9}"/>
              </a:ext>
            </a:extLst>
          </p:cNvPr>
          <p:cNvSpPr txBox="1"/>
          <p:nvPr/>
        </p:nvSpPr>
        <p:spPr>
          <a:xfrm>
            <a:off x="4281053" y="5367910"/>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X-axis labels</a:t>
            </a:r>
          </a:p>
        </p:txBody>
      </p:sp>
      <p:sp>
        <p:nvSpPr>
          <p:cNvPr id="111" name="TextBox 110">
            <a:extLst>
              <a:ext uri="{FF2B5EF4-FFF2-40B4-BE49-F238E27FC236}">
                <a16:creationId xmlns:a16="http://schemas.microsoft.com/office/drawing/2014/main" id="{0084A371-9AB8-7DBD-C644-C45A85EBE60E}"/>
              </a:ext>
            </a:extLst>
          </p:cNvPr>
          <p:cNvSpPr txBox="1"/>
          <p:nvPr/>
        </p:nvSpPr>
        <p:spPr>
          <a:xfrm>
            <a:off x="3537175" y="6080587"/>
            <a:ext cx="1333862"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Notes (</a:t>
            </a:r>
            <a:r>
              <a:rPr lang="en-GB" sz="800" b="1" i="1">
                <a:solidFill>
                  <a:srgbClr val="0070BA"/>
                </a:solidFill>
                <a:latin typeface="Open Sans" panose="020B0606030504020204" pitchFamily="34" charset="0"/>
                <a:ea typeface="Open Sans" panose="020B0606030504020204" pitchFamily="34" charset="0"/>
                <a:cs typeface="Open Sans" panose="020B0606030504020204" pitchFamily="34" charset="0"/>
              </a:rPr>
              <a:t>optional)</a:t>
            </a:r>
            <a:endPar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6" name="Straight Connector 115">
            <a:extLst>
              <a:ext uri="{FF2B5EF4-FFF2-40B4-BE49-F238E27FC236}">
                <a16:creationId xmlns:a16="http://schemas.microsoft.com/office/drawing/2014/main" id="{DF759C42-CFB4-C0A4-D1C1-066A394CA680}"/>
              </a:ext>
            </a:extLst>
          </p:cNvPr>
          <p:cNvCxnSpPr>
            <a:cxnSpLocks/>
          </p:cNvCxnSpPr>
          <p:nvPr/>
        </p:nvCxnSpPr>
        <p:spPr>
          <a:xfrm>
            <a:off x="4309330" y="2636123"/>
            <a:ext cx="707231"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A8906C0-4215-7E87-1891-063AE0E77850}"/>
              </a:ext>
            </a:extLst>
          </p:cNvPr>
          <p:cNvCxnSpPr>
            <a:cxnSpLocks/>
          </p:cNvCxnSpPr>
          <p:nvPr/>
        </p:nvCxnSpPr>
        <p:spPr>
          <a:xfrm>
            <a:off x="4409679" y="3582293"/>
            <a:ext cx="390083"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8BF51E1-D5A6-32C8-2817-478C0170DFC7}"/>
              </a:ext>
            </a:extLst>
          </p:cNvPr>
          <p:cNvCxnSpPr>
            <a:cxnSpLocks/>
          </p:cNvCxnSpPr>
          <p:nvPr/>
        </p:nvCxnSpPr>
        <p:spPr>
          <a:xfrm>
            <a:off x="4735019" y="4833047"/>
            <a:ext cx="707231"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39E34D0-6A4D-6D50-8E5B-77C5EC074058}"/>
              </a:ext>
            </a:extLst>
          </p:cNvPr>
          <p:cNvCxnSpPr>
            <a:cxnSpLocks/>
          </p:cNvCxnSpPr>
          <p:nvPr/>
        </p:nvCxnSpPr>
        <p:spPr>
          <a:xfrm>
            <a:off x="5035117" y="5481629"/>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7F4781-9EE9-3300-F4B0-2CF2E0CE85E6}"/>
              </a:ext>
            </a:extLst>
          </p:cNvPr>
          <p:cNvGrpSpPr/>
          <p:nvPr/>
        </p:nvGrpSpPr>
        <p:grpSpPr>
          <a:xfrm>
            <a:off x="9299961" y="6137950"/>
            <a:ext cx="2992103" cy="215444"/>
            <a:chOff x="4885828" y="5442054"/>
            <a:chExt cx="2992103" cy="215444"/>
          </a:xfrm>
        </p:grpSpPr>
        <p:sp>
          <p:nvSpPr>
            <p:cNvPr id="106" name="tx106"/>
            <p:cNvSpPr/>
            <p:nvPr/>
          </p:nvSpPr>
          <p:spPr>
            <a:xfrm>
              <a:off x="4885828" y="5528530"/>
              <a:ext cx="920291" cy="58133"/>
            </a:xfrm>
            <a:prstGeom prst="rect">
              <a:avLst/>
            </a:prstGeom>
            <a:noFill/>
          </p:spPr>
          <p:txBody>
            <a:bodyPr wrap="none" lIns="0" tIns="0" rIns="0" bIns="0" anchor="ctr" anchorCtr="1"/>
            <a:lstStyle/>
            <a:p>
              <a:pPr>
                <a:lnSpc>
                  <a:spcPts val="777"/>
                </a:lnSpc>
              </a:pPr>
              <a:r>
                <a:rPr sz="777">
                  <a:solidFill>
                    <a:srgbClr val="666666">
                      <a:alpha val="100000"/>
                    </a:srgbClr>
                  </a:solidFill>
                  <a:latin typeface="Open Sans"/>
                  <a:cs typeface="Open Sans"/>
                </a:rPr>
                <a:t>Source: WFP VAM Unit </a:t>
              </a:r>
            </a:p>
          </p:txBody>
        </p:sp>
        <p:sp>
          <p:nvSpPr>
            <p:cNvPr id="79" name="TextBox 78">
              <a:extLst>
                <a:ext uri="{FF2B5EF4-FFF2-40B4-BE49-F238E27FC236}">
                  <a16:creationId xmlns:a16="http://schemas.microsoft.com/office/drawing/2014/main" id="{CE07BF39-22EB-E04A-60FC-E2354F947BCB}"/>
                </a:ext>
              </a:extLst>
            </p:cNvPr>
            <p:cNvSpPr txBox="1"/>
            <p:nvPr/>
          </p:nvSpPr>
          <p:spPr>
            <a:xfrm>
              <a:off x="6134727" y="5442054"/>
              <a:ext cx="174320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Data source</a:t>
              </a:r>
            </a:p>
          </p:txBody>
        </p:sp>
        <p:cxnSp>
          <p:nvCxnSpPr>
            <p:cNvPr id="125" name="Straight Connector 124">
              <a:extLst>
                <a:ext uri="{FF2B5EF4-FFF2-40B4-BE49-F238E27FC236}">
                  <a16:creationId xmlns:a16="http://schemas.microsoft.com/office/drawing/2014/main" id="{32A35B95-8B24-5C8C-C546-DC36A44E7B24}"/>
                </a:ext>
              </a:extLst>
            </p:cNvPr>
            <p:cNvCxnSpPr>
              <a:cxnSpLocks/>
            </p:cNvCxnSpPr>
            <p:nvPr/>
          </p:nvCxnSpPr>
          <p:spPr>
            <a:xfrm>
              <a:off x="5840662" y="5561020"/>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B60D3A79-A6E1-174C-E5C6-3E464B41A9C1}"/>
              </a:ext>
            </a:extLst>
          </p:cNvPr>
          <p:cNvCxnSpPr>
            <a:cxnSpLocks/>
          </p:cNvCxnSpPr>
          <p:nvPr/>
        </p:nvCxnSpPr>
        <p:spPr>
          <a:xfrm>
            <a:off x="8948844" y="5633153"/>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A2F8081-53D1-BF75-E082-4053BB0CF57F}"/>
              </a:ext>
            </a:extLst>
          </p:cNvPr>
          <p:cNvCxnSpPr>
            <a:cxnSpLocks/>
          </p:cNvCxnSpPr>
          <p:nvPr/>
        </p:nvCxnSpPr>
        <p:spPr>
          <a:xfrm>
            <a:off x="4455100" y="6208228"/>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D2E7F71-826C-DBCA-E8DB-0D01E188E1F4}"/>
              </a:ext>
            </a:extLst>
          </p:cNvPr>
          <p:cNvGrpSpPr/>
          <p:nvPr/>
        </p:nvGrpSpPr>
        <p:grpSpPr>
          <a:xfrm>
            <a:off x="6014501" y="5804501"/>
            <a:ext cx="3573125" cy="215444"/>
            <a:chOff x="6014501" y="5804501"/>
            <a:chExt cx="3573125" cy="215444"/>
          </a:xfrm>
        </p:grpSpPr>
        <p:sp>
          <p:nvSpPr>
            <p:cNvPr id="98" name="rc98"/>
            <p:cNvSpPr/>
            <p:nvPr/>
          </p:nvSpPr>
          <p:spPr>
            <a:xfrm>
              <a:off x="7442668" y="5859646"/>
              <a:ext cx="117250" cy="105154"/>
            </a:xfrm>
            <a:prstGeom prst="rect">
              <a:avLst/>
            </a:prstGeom>
            <a:solidFill>
              <a:schemeClr val="accent5"/>
            </a:solidFill>
          </p:spPr>
          <p:txBody>
            <a:bodyPr/>
            <a:lstStyle/>
            <a:p>
              <a:endParaRPr>
                <a:latin typeface="Calibri"/>
              </a:endParaRPr>
            </a:p>
          </p:txBody>
        </p:sp>
        <p:sp>
          <p:nvSpPr>
            <p:cNvPr id="99" name="rc99"/>
            <p:cNvSpPr/>
            <p:nvPr/>
          </p:nvSpPr>
          <p:spPr>
            <a:xfrm>
              <a:off x="8344920" y="5859646"/>
              <a:ext cx="117250" cy="105154"/>
            </a:xfrm>
            <a:prstGeom prst="rect">
              <a:avLst/>
            </a:prstGeom>
            <a:solidFill>
              <a:srgbClr val="E67536"/>
            </a:solidFill>
          </p:spPr>
          <p:txBody>
            <a:bodyPr/>
            <a:lstStyle/>
            <a:p>
              <a:endParaRPr>
                <a:solidFill>
                  <a:prstClr val="black"/>
                </a:solidFill>
                <a:latin typeface="Calibri"/>
              </a:endParaRPr>
            </a:p>
          </p:txBody>
        </p:sp>
        <p:sp>
          <p:nvSpPr>
            <p:cNvPr id="100" name="rc100"/>
            <p:cNvSpPr/>
            <p:nvPr/>
          </p:nvSpPr>
          <p:spPr>
            <a:xfrm>
              <a:off x="9188155" y="5861720"/>
              <a:ext cx="117250" cy="101007"/>
            </a:xfrm>
            <a:prstGeom prst="rect">
              <a:avLst/>
            </a:prstGeom>
            <a:solidFill>
              <a:srgbClr val="D70000"/>
            </a:solidFill>
          </p:spPr>
          <p:txBody>
            <a:bodyPr/>
            <a:lstStyle/>
            <a:p>
              <a:endParaRPr>
                <a:solidFill>
                  <a:prstClr val="black"/>
                </a:solidFill>
                <a:latin typeface="Calibri"/>
              </a:endParaRPr>
            </a:p>
          </p:txBody>
        </p:sp>
        <p:sp>
          <p:nvSpPr>
            <p:cNvPr id="101" name="tx101"/>
            <p:cNvSpPr/>
            <p:nvPr/>
          </p:nvSpPr>
          <p:spPr>
            <a:xfrm>
              <a:off x="7623228" y="5867917"/>
              <a:ext cx="504559" cy="88613"/>
            </a:xfrm>
            <a:prstGeom prst="rect">
              <a:avLst/>
            </a:prstGeom>
            <a:noFill/>
          </p:spPr>
          <p:txBody>
            <a:bodyPr wrap="none" lIns="0" tIns="0" rIns="0" bIns="0" anchor="ctr" anchorCtr="1"/>
            <a:lstStyle/>
            <a:p>
              <a:pPr>
                <a:lnSpc>
                  <a:spcPts val="888"/>
                </a:lnSpc>
              </a:pPr>
              <a:r>
                <a:rPr sz="800">
                  <a:solidFill>
                    <a:srgbClr val="191919">
                      <a:alpha val="100000"/>
                    </a:srgbClr>
                  </a:solidFill>
                  <a:latin typeface="Open Sans"/>
                  <a:cs typeface="Open Sans"/>
                </a:rPr>
                <a:t>Acceptable</a:t>
              </a:r>
            </a:p>
          </p:txBody>
        </p:sp>
        <p:sp>
          <p:nvSpPr>
            <p:cNvPr id="102" name="tx102"/>
            <p:cNvSpPr/>
            <p:nvPr/>
          </p:nvSpPr>
          <p:spPr>
            <a:xfrm>
              <a:off x="8525481" y="5878095"/>
              <a:ext cx="486402" cy="68257"/>
            </a:xfrm>
            <a:prstGeom prst="rect">
              <a:avLst/>
            </a:prstGeom>
            <a:noFill/>
          </p:spPr>
          <p:txBody>
            <a:bodyPr wrap="none" lIns="0" tIns="0" rIns="0" bIns="0" anchor="ctr" anchorCtr="1"/>
            <a:lstStyle/>
            <a:p>
              <a:pPr>
                <a:lnSpc>
                  <a:spcPts val="888"/>
                </a:lnSpc>
              </a:pPr>
              <a:r>
                <a:rPr sz="800">
                  <a:solidFill>
                    <a:srgbClr val="191919">
                      <a:alpha val="100000"/>
                    </a:srgbClr>
                  </a:solidFill>
                  <a:latin typeface="Open Sans"/>
                  <a:cs typeface="Open Sans"/>
                </a:rPr>
                <a:t>Borderline</a:t>
              </a:r>
            </a:p>
          </p:txBody>
        </p:sp>
        <p:sp>
          <p:nvSpPr>
            <p:cNvPr id="103" name="tx103"/>
            <p:cNvSpPr/>
            <p:nvPr/>
          </p:nvSpPr>
          <p:spPr>
            <a:xfrm>
              <a:off x="9368717" y="5881396"/>
              <a:ext cx="218909" cy="61654"/>
            </a:xfrm>
            <a:prstGeom prst="rect">
              <a:avLst/>
            </a:prstGeom>
            <a:noFill/>
          </p:spPr>
          <p:txBody>
            <a:bodyPr wrap="none" lIns="0" tIns="0" rIns="0" bIns="0" anchor="ctr" anchorCtr="1"/>
            <a:lstStyle/>
            <a:p>
              <a:pPr>
                <a:lnSpc>
                  <a:spcPts val="888"/>
                </a:lnSpc>
              </a:pPr>
              <a:r>
                <a:rPr sz="800">
                  <a:solidFill>
                    <a:srgbClr val="191919">
                      <a:alpha val="100000"/>
                    </a:srgbClr>
                  </a:solidFill>
                  <a:latin typeface="Open Sans"/>
                  <a:cs typeface="Open Sans"/>
                </a:rPr>
                <a:t>Poor</a:t>
              </a:r>
            </a:p>
          </p:txBody>
        </p:sp>
        <p:sp>
          <p:nvSpPr>
            <p:cNvPr id="3" name="TextBox 2">
              <a:extLst>
                <a:ext uri="{FF2B5EF4-FFF2-40B4-BE49-F238E27FC236}">
                  <a16:creationId xmlns:a16="http://schemas.microsoft.com/office/drawing/2014/main" id="{969B89A8-CCD2-739E-D199-A34C97FD69F0}"/>
                </a:ext>
              </a:extLst>
            </p:cNvPr>
            <p:cNvSpPr txBox="1"/>
            <p:nvPr/>
          </p:nvSpPr>
          <p:spPr>
            <a:xfrm>
              <a:off x="6014501" y="5804501"/>
              <a:ext cx="1591244" cy="215444"/>
            </a:xfrm>
            <a:prstGeom prst="rect">
              <a:avLst/>
            </a:prstGeom>
            <a:noFill/>
          </p:spPr>
          <p:txBody>
            <a:bodyPr wrap="square" rtlCol="0">
              <a:spAutoFit/>
            </a:bodyPr>
            <a:lstStyle/>
            <a:p>
              <a:r>
                <a:rPr lang="en-GB" sz="800" b="1">
                  <a:solidFill>
                    <a:srgbClr val="0070BA"/>
                  </a:solidFill>
                  <a:latin typeface="Open Sans" panose="020B0606030504020204" pitchFamily="34" charset="0"/>
                  <a:ea typeface="Open Sans" panose="020B0606030504020204" pitchFamily="34" charset="0"/>
                  <a:cs typeface="Open Sans" panose="020B0606030504020204" pitchFamily="34" charset="0"/>
                </a:rPr>
                <a:t>Legend</a:t>
              </a:r>
            </a:p>
          </p:txBody>
        </p:sp>
        <p:cxnSp>
          <p:nvCxnSpPr>
            <p:cNvPr id="128" name="Straight Connector 127">
              <a:extLst>
                <a:ext uri="{FF2B5EF4-FFF2-40B4-BE49-F238E27FC236}">
                  <a16:creationId xmlns:a16="http://schemas.microsoft.com/office/drawing/2014/main" id="{796B25F8-2F87-EDD7-B967-4A06171FC267}"/>
                </a:ext>
              </a:extLst>
            </p:cNvPr>
            <p:cNvCxnSpPr>
              <a:cxnSpLocks/>
            </p:cNvCxnSpPr>
            <p:nvPr/>
          </p:nvCxnSpPr>
          <p:spPr>
            <a:xfrm>
              <a:off x="6657341" y="5912223"/>
              <a:ext cx="707231"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812DE804-1C8C-5B14-3B87-0D610BE01D71}"/>
              </a:ext>
            </a:extLst>
          </p:cNvPr>
          <p:cNvCxnSpPr>
            <a:cxnSpLocks/>
          </p:cNvCxnSpPr>
          <p:nvPr/>
        </p:nvCxnSpPr>
        <p:spPr>
          <a:xfrm>
            <a:off x="5580902" y="1200502"/>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DE8D0A4-3FCE-07F7-86F2-05F81E04D8EC}"/>
              </a:ext>
            </a:extLst>
          </p:cNvPr>
          <p:cNvCxnSpPr>
            <a:cxnSpLocks/>
          </p:cNvCxnSpPr>
          <p:nvPr/>
        </p:nvCxnSpPr>
        <p:spPr>
          <a:xfrm>
            <a:off x="9291819" y="1403501"/>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D05FB15-FD77-FE8E-C2E0-2ABD3A99C698}"/>
              </a:ext>
            </a:extLst>
          </p:cNvPr>
          <p:cNvCxnSpPr>
            <a:cxnSpLocks/>
          </p:cNvCxnSpPr>
          <p:nvPr/>
        </p:nvCxnSpPr>
        <p:spPr>
          <a:xfrm>
            <a:off x="7804353" y="1562509"/>
            <a:ext cx="342975" cy="0"/>
          </a:xfrm>
          <a:prstGeom prst="line">
            <a:avLst/>
          </a:prstGeom>
          <a:ln w="19050">
            <a:solidFill>
              <a:srgbClr val="0070BA"/>
            </a:solidFill>
          </a:ln>
        </p:spPr>
        <p:style>
          <a:lnRef idx="1">
            <a:schemeClr val="accent1"/>
          </a:lnRef>
          <a:fillRef idx="0">
            <a:schemeClr val="accent1"/>
          </a:fillRef>
          <a:effectRef idx="0">
            <a:schemeClr val="accent1"/>
          </a:effectRef>
          <a:fontRef idx="minor">
            <a:schemeClr val="tx1"/>
          </a:fontRef>
        </p:style>
      </p:cxnSp>
      <p:sp>
        <p:nvSpPr>
          <p:cNvPr id="16" name="tx51">
            <a:extLst>
              <a:ext uri="{FF2B5EF4-FFF2-40B4-BE49-F238E27FC236}">
                <a16:creationId xmlns:a16="http://schemas.microsoft.com/office/drawing/2014/main" id="{47891744-C09F-62B5-0935-C80001B7F0BB}"/>
              </a:ext>
            </a:extLst>
          </p:cNvPr>
          <p:cNvSpPr/>
          <p:nvPr/>
        </p:nvSpPr>
        <p:spPr>
          <a:xfrm>
            <a:off x="7528533" y="5118503"/>
            <a:ext cx="154674" cy="72988"/>
          </a:xfrm>
          <a:prstGeom prst="rect">
            <a:avLst/>
          </a:prstGeom>
          <a:noFill/>
        </p:spPr>
        <p:txBody>
          <a:bodyPr wrap="none" lIns="0" tIns="0" rIns="0" bIns="0" anchor="ctr" anchorCtr="1"/>
          <a:lstStyle/>
          <a:p>
            <a:pPr>
              <a:lnSpc>
                <a:spcPts val="1000"/>
              </a:lnSpc>
            </a:pPr>
            <a:r>
              <a:rPr lang="en-US" sz="900">
                <a:solidFill>
                  <a:srgbClr val="FFFFFE"/>
                </a:solidFill>
                <a:latin typeface="Open Sans" panose="020B0606030504020204" pitchFamily="34" charset="0"/>
                <a:ea typeface="Open Sans" panose="020B0606030504020204" pitchFamily="34" charset="0"/>
                <a:cs typeface="Open Sans" panose="020B0606030504020204" pitchFamily="34" charset="0"/>
              </a:rPr>
              <a:t>0.3%</a:t>
            </a:r>
            <a:endParaRPr sz="90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x88">
            <a:extLst>
              <a:ext uri="{FF2B5EF4-FFF2-40B4-BE49-F238E27FC236}">
                <a16:creationId xmlns:a16="http://schemas.microsoft.com/office/drawing/2014/main" id="{50D7272C-7562-38BE-377F-02D7E52361A8}"/>
              </a:ext>
            </a:extLst>
          </p:cNvPr>
          <p:cNvSpPr/>
          <p:nvPr/>
        </p:nvSpPr>
        <p:spPr>
          <a:xfrm>
            <a:off x="5174524" y="6135122"/>
            <a:ext cx="2018718" cy="125242"/>
          </a:xfrm>
          <a:prstGeom prst="rect">
            <a:avLst/>
          </a:prstGeom>
          <a:noFill/>
        </p:spPr>
        <p:txBody>
          <a:bodyPr wrap="none" lIns="0" tIns="0" rIns="0" bIns="0" anchor="ctr" anchorCtr="1"/>
          <a:lstStyle/>
          <a:p>
            <a:pPr>
              <a:lnSpc>
                <a:spcPts val="888"/>
              </a:lnSpc>
            </a:pPr>
            <a:r>
              <a:rPr lang="en-US" sz="800">
                <a:solidFill>
                  <a:srgbClr val="4D4D4D"/>
                </a:solidFill>
                <a:latin typeface="Open Sans"/>
                <a:cs typeface="Open Sans"/>
              </a:rPr>
              <a:t>Notes: the numbers may not sum up due to rounding </a:t>
            </a:r>
            <a:endParaRPr sz="800">
              <a:solidFill>
                <a:srgbClr val="4D4D4D"/>
              </a:solidFill>
              <a:latin typeface="Open Sans"/>
              <a:cs typeface="Open Sans"/>
            </a:endParaRPr>
          </a:p>
        </p:txBody>
      </p:sp>
    </p:spTree>
    <p:extLst>
      <p:ext uri="{BB962C8B-B14F-4D97-AF65-F5344CB8AC3E}">
        <p14:creationId xmlns:p14="http://schemas.microsoft.com/office/powerpoint/2010/main" val="42540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26AC-689E-F14B-4537-1DEDB9E49FC4}"/>
              </a:ext>
            </a:extLst>
          </p:cNvPr>
          <p:cNvSpPr>
            <a:spLocks noGrp="1"/>
          </p:cNvSpPr>
          <p:nvPr>
            <p:ph type="title"/>
          </p:nvPr>
        </p:nvSpPr>
        <p:spPr>
          <a:xfrm>
            <a:off x="846312" y="478604"/>
            <a:ext cx="5441599" cy="1152000"/>
          </a:xfrm>
        </p:spPr>
        <p:txBody>
          <a:bodyPr/>
          <a:lstStyle/>
          <a:p>
            <a:r>
              <a:rPr lang="en-GB" sz="1600"/>
              <a:t>FOR ALL CHARTS WITH AXES (E.G. BAR CHARTS)</a:t>
            </a:r>
          </a:p>
        </p:txBody>
      </p:sp>
      <p:sp>
        <p:nvSpPr>
          <p:cNvPr id="3" name="Content Placeholder 2">
            <a:extLst>
              <a:ext uri="{FF2B5EF4-FFF2-40B4-BE49-F238E27FC236}">
                <a16:creationId xmlns:a16="http://schemas.microsoft.com/office/drawing/2014/main" id="{698ECC7A-2F47-B4F7-ABA2-C1269715026C}"/>
              </a:ext>
            </a:extLst>
          </p:cNvPr>
          <p:cNvSpPr>
            <a:spLocks noGrp="1"/>
          </p:cNvSpPr>
          <p:nvPr>
            <p:ph idx="1"/>
          </p:nvPr>
        </p:nvSpPr>
        <p:spPr>
          <a:xfrm>
            <a:off x="767290" y="1510511"/>
            <a:ext cx="5520621" cy="4100053"/>
          </a:xfrm>
        </p:spPr>
        <p:txBody>
          <a:bodyPr/>
          <a:lstStyle/>
          <a:p>
            <a:pPr algn="l">
              <a:spcBef>
                <a:spcPts val="1200"/>
              </a:spcBef>
              <a:buFont typeface="+mj-lt"/>
              <a:buAutoNum type="arabicPeriod"/>
            </a:pP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Make sure that the chart has a </a:t>
            </a:r>
            <a:r>
              <a:rPr lang="en-GB" sz="1400" b="1" i="0">
                <a:effectLst/>
                <a:latin typeface="Open Sans" panose="020B0606030504020204" pitchFamily="34" charset="0"/>
                <a:ea typeface="Open Sans" panose="020B0606030504020204" pitchFamily="34" charset="0"/>
                <a:cs typeface="Open Sans" panose="020B0606030504020204" pitchFamily="34" charset="0"/>
              </a:rPr>
              <a:t>clear and descriptive title</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 e.g., “Most used livelihood coping strategies by region”.</a:t>
            </a:r>
          </a:p>
          <a:p>
            <a:pPr>
              <a:spcBef>
                <a:spcPts val="1200"/>
              </a:spcBef>
              <a:buFont typeface="+mj-lt"/>
              <a:buAutoNum type="arabicPeriod"/>
            </a:pPr>
            <a:r>
              <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rPr>
              <a:t>Make sure that a figure number is included to easily reference each chart, e.g., “Figure 1,” “Figure 2.” </a:t>
            </a:r>
            <a:endPar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buFont typeface="+mj-lt"/>
              <a:buAutoNum type="arabicPeriod"/>
            </a:pPr>
            <a:r>
              <a:rPr lang="en-US" sz="1400">
                <a:solidFill>
                  <a:srgbClr val="080808"/>
                </a:solidFill>
              </a:rPr>
              <a:t>Ensure</a:t>
            </a:r>
            <a:r>
              <a:rPr lang="en-US" sz="1400"/>
              <a:t> </a:t>
            </a:r>
            <a:r>
              <a:rPr lang="en-US" sz="1400" b="1"/>
              <a:t>X-axis and Y-axis have informative titles</a:t>
            </a:r>
            <a:r>
              <a:rPr lang="en-US" sz="1400"/>
              <a:t> </a:t>
            </a:r>
            <a:r>
              <a:rPr lang="en-US" sz="1400">
                <a:solidFill>
                  <a:srgbClr val="080808"/>
                </a:solidFill>
              </a:rPr>
              <a:t>and</a:t>
            </a:r>
            <a:r>
              <a:rPr lang="en-US" sz="1400"/>
              <a:t> </a:t>
            </a:r>
            <a:r>
              <a:rPr lang="en-US" sz="1400" b="1"/>
              <a:t>readable labels</a:t>
            </a:r>
            <a:r>
              <a:rPr lang="en-US" sz="1400"/>
              <a:t> </a:t>
            </a:r>
            <a:r>
              <a:rPr lang="en-US" sz="1400">
                <a:solidFill>
                  <a:srgbClr val="080808"/>
                </a:solidFill>
              </a:rPr>
              <a:t>for clarity</a:t>
            </a:r>
            <a:r>
              <a:rPr lang="en-US" sz="1400"/>
              <a:t>.</a:t>
            </a:r>
          </a:p>
          <a:p>
            <a:pPr algn="l">
              <a:spcBef>
                <a:spcPts val="1200"/>
              </a:spcBef>
              <a:buFont typeface="+mj-lt"/>
              <a:buAutoNum type="arabicPeriod"/>
            </a:pPr>
            <a:r>
              <a:rPr lang="en-GB" sz="1400" i="0">
                <a:solidFill>
                  <a:srgbClr val="080808"/>
                </a:solidFill>
                <a:effectLst/>
                <a:latin typeface="Open Sans" panose="020B0606030504020204" pitchFamily="34" charset="0"/>
                <a:ea typeface="Open Sans" panose="020B0606030504020204" pitchFamily="34" charset="0"/>
                <a:cs typeface="Open Sans" panose="020B0606030504020204" pitchFamily="34" charset="0"/>
              </a:rPr>
              <a:t>Include</a:t>
            </a:r>
            <a:r>
              <a:rPr lang="en-GB" sz="1400" b="1" i="0">
                <a:effectLst/>
                <a:latin typeface="Open Sans" panose="020B0606030504020204" pitchFamily="34" charset="0"/>
                <a:ea typeface="Open Sans" panose="020B0606030504020204" pitchFamily="34" charset="0"/>
                <a:cs typeface="Open Sans" panose="020B0606030504020204" pitchFamily="34" charset="0"/>
              </a:rPr>
              <a:t> </a:t>
            </a:r>
            <a:r>
              <a:rPr lang="en-GB" sz="1400" b="1">
                <a:latin typeface="Open Sans" panose="020B0606030504020204" pitchFamily="34" charset="0"/>
                <a:ea typeface="Open Sans" panose="020B0606030504020204" pitchFamily="34" charset="0"/>
                <a:cs typeface="Open Sans" panose="020B0606030504020204" pitchFamily="34" charset="0"/>
              </a:rPr>
              <a:t>a</a:t>
            </a:r>
            <a:r>
              <a:rPr lang="en-GB" sz="1400" b="1" i="0">
                <a:effectLst/>
                <a:latin typeface="Open Sans" panose="020B0606030504020204" pitchFamily="34" charset="0"/>
                <a:ea typeface="Open Sans" panose="020B0606030504020204" pitchFamily="34" charset="0"/>
                <a:cs typeface="Open Sans" panose="020B0606030504020204" pitchFamily="34" charset="0"/>
              </a:rPr>
              <a:t> legend </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to distinguish different data sets or categories.</a:t>
            </a:r>
          </a:p>
          <a:p>
            <a:pPr algn="l">
              <a:spcBef>
                <a:spcPts val="1200"/>
              </a:spcBef>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Cite the data source </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and </a:t>
            </a:r>
            <a:r>
              <a:rPr lang="en-GB" sz="1400" b="1" i="0">
                <a:effectLst/>
                <a:latin typeface="Open Sans" panose="020B0606030504020204" pitchFamily="34" charset="0"/>
                <a:ea typeface="Open Sans" panose="020B0606030504020204" pitchFamily="34" charset="0"/>
                <a:cs typeface="Open Sans" panose="020B0606030504020204" pitchFamily="34" charset="0"/>
              </a:rPr>
              <a:t>add disclaimers </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if there are specific conditions or exceptions related to the data that viewers should be aware of.</a:t>
            </a:r>
          </a:p>
          <a:p>
            <a:pPr algn="l">
              <a:spcBef>
                <a:spcPts val="1200"/>
              </a:spcBef>
              <a:buFont typeface="+mj-lt"/>
              <a:buAutoNum type="arabicPeriod"/>
            </a:pPr>
            <a:r>
              <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rPr>
              <a:t>Make sure that elements are </a:t>
            </a:r>
            <a:r>
              <a:rPr lang="en-GB" sz="1400" b="1">
                <a:latin typeface="Open Sans" panose="020B0606030504020204" pitchFamily="34" charset="0"/>
                <a:ea typeface="Open Sans" panose="020B0606030504020204" pitchFamily="34" charset="0"/>
                <a:cs typeface="Open Sans" panose="020B0606030504020204" pitchFamily="34" charset="0"/>
              </a:rPr>
              <a:t>sorted best (top) to worse (bottom)</a:t>
            </a:r>
            <a:r>
              <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rPr>
              <a:t> and the sorting is consistent throughout the report.</a:t>
            </a:r>
          </a:p>
        </p:txBody>
      </p:sp>
      <p:sp>
        <p:nvSpPr>
          <p:cNvPr id="4" name="Content Placeholder 2">
            <a:extLst>
              <a:ext uri="{FF2B5EF4-FFF2-40B4-BE49-F238E27FC236}">
                <a16:creationId xmlns:a16="http://schemas.microsoft.com/office/drawing/2014/main" id="{FE40C252-F246-1589-73FE-90F055C35AEA}"/>
              </a:ext>
            </a:extLst>
          </p:cNvPr>
          <p:cNvSpPr txBox="1">
            <a:spLocks/>
          </p:cNvSpPr>
          <p:nvPr/>
        </p:nvSpPr>
        <p:spPr>
          <a:xfrm>
            <a:off x="6661293" y="1510511"/>
            <a:ext cx="5010214" cy="410005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a:buFont typeface="+mj-lt"/>
              <a:buAutoNum type="arabicPeriod"/>
            </a:pPr>
            <a:r>
              <a:rPr lang="en-US" sz="1400">
                <a:solidFill>
                  <a:srgbClr val="080808"/>
                </a:solidFill>
              </a:rPr>
              <a:t>Use a </a:t>
            </a:r>
            <a:r>
              <a:rPr lang="en-US" sz="1400" b="1"/>
              <a:t>clear, descriptive title</a:t>
            </a:r>
            <a:r>
              <a:rPr lang="en-US" sz="1400"/>
              <a:t> </a:t>
            </a:r>
            <a:r>
              <a:rPr lang="en-US" sz="1400">
                <a:solidFill>
                  <a:srgbClr val="080808"/>
                </a:solidFill>
              </a:rPr>
              <a:t>and include a </a:t>
            </a:r>
            <a:r>
              <a:rPr lang="en-US" sz="1400" b="1"/>
              <a:t>figure number</a:t>
            </a:r>
            <a:r>
              <a:rPr lang="en-US" sz="1400">
                <a:solidFill>
                  <a:srgbClr val="080808"/>
                </a:solidFill>
              </a:rPr>
              <a:t> for easy reference.</a:t>
            </a:r>
          </a:p>
          <a:p>
            <a:pPr>
              <a:buFont typeface="+mj-lt"/>
              <a:buAutoNum type="arabicPeriod"/>
            </a:pPr>
            <a:r>
              <a:rPr lang="en-GB" sz="1400" b="1">
                <a:latin typeface="Open Sans" panose="020B0606030504020204" pitchFamily="34" charset="0"/>
                <a:ea typeface="Open Sans" panose="020B0606030504020204" pitchFamily="34" charset="0"/>
                <a:cs typeface="Open Sans" panose="020B0606030504020204" pitchFamily="34" charset="0"/>
              </a:rPr>
              <a:t>Use data labels </a:t>
            </a:r>
            <a:r>
              <a:rPr lang="en-GB" sz="1400">
                <a:solidFill>
                  <a:srgbClr val="080808"/>
                </a:solidFill>
                <a:latin typeface="Open Sans" panose="020B0606030504020204" pitchFamily="34" charset="0"/>
                <a:ea typeface="Open Sans" panose="020B0606030504020204" pitchFamily="34" charset="0"/>
                <a:cs typeface="Open Sans" panose="020B0606030504020204" pitchFamily="34" charset="0"/>
              </a:rPr>
              <a:t>to directly annotate data points with their values.</a:t>
            </a:r>
          </a:p>
          <a:p>
            <a:pPr>
              <a:buFont typeface="+mj-lt"/>
              <a:buAutoNum type="arabicPeriod"/>
            </a:pPr>
            <a:r>
              <a:rPr lang="en-US" sz="1400">
                <a:solidFill>
                  <a:srgbClr val="080808"/>
                </a:solidFill>
              </a:rPr>
              <a:t>Include a </a:t>
            </a:r>
            <a:r>
              <a:rPr lang="en-US" sz="1400" b="1"/>
              <a:t>legend</a:t>
            </a:r>
            <a:r>
              <a:rPr lang="en-US" sz="1400">
                <a:solidFill>
                  <a:srgbClr val="080808"/>
                </a:solidFill>
              </a:rPr>
              <a:t> to distinguish data sets, especially in maps.</a:t>
            </a:r>
          </a:p>
          <a:p>
            <a:pPr>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Cite the data source </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and </a:t>
            </a:r>
            <a:r>
              <a:rPr lang="en-GB" sz="1400" b="1" i="0">
                <a:effectLst/>
                <a:latin typeface="Open Sans" panose="020B0606030504020204" pitchFamily="34" charset="0"/>
                <a:ea typeface="Open Sans" panose="020B0606030504020204" pitchFamily="34" charset="0"/>
                <a:cs typeface="Open Sans" panose="020B0606030504020204" pitchFamily="34" charset="0"/>
              </a:rPr>
              <a:t>add disclaimers </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if there are specific conditions or exceptions related to the data that viewers should be aware of.</a:t>
            </a:r>
          </a:p>
          <a:p>
            <a:pPr>
              <a:buFont typeface="+mj-lt"/>
              <a:buAutoNum type="arabicPeriod"/>
            </a:pPr>
            <a:r>
              <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rPr>
              <a:t>For maps, especially ones including territories with disputed borders, a disclaimer is recommended: </a:t>
            </a:r>
          </a:p>
          <a:p>
            <a:pPr marL="400061" lvl="1" indent="0">
              <a:buNone/>
            </a:pPr>
            <a:r>
              <a:rPr lang="en-GB" sz="1001" i="1">
                <a:solidFill>
                  <a:srgbClr val="111111"/>
                </a:solidFill>
                <a:latin typeface="Open Sans" panose="020B0606030504020204" pitchFamily="34" charset="0"/>
                <a:ea typeface="Open Sans" panose="020B0606030504020204" pitchFamily="34" charset="0"/>
                <a:cs typeface="Open Sans" panose="020B0606030504020204" pitchFamily="34" charset="0"/>
              </a:rPr>
              <a:t>“</a:t>
            </a:r>
            <a:r>
              <a:rPr lang="en-US" sz="1001" b="0" i="1">
                <a:solidFill>
                  <a:srgbClr val="111111"/>
                </a:solidFill>
                <a:effectLst/>
                <a:latin typeface="Verdana" panose="020B0604030504040204" pitchFamily="34" charset="0"/>
              </a:rPr>
              <a:t>The designations employed and the presentation of material in the maps do not imply the expression of any opinion whatsoever on the part of WFP concerning the legal or constitutional status of any country, territory or sea area, or concerning the delimitation of frontiers.</a:t>
            </a:r>
            <a:r>
              <a:rPr lang="en-GB" sz="1001" b="0" i="1">
                <a:solidFill>
                  <a:srgbClr val="11111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1" i="1">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EF49F2CA-C9BD-7BB5-D830-508C83ED273A}"/>
              </a:ext>
            </a:extLst>
          </p:cNvPr>
          <p:cNvSpPr txBox="1"/>
          <p:nvPr/>
        </p:nvSpPr>
        <p:spPr>
          <a:xfrm>
            <a:off x="2727115" y="5482500"/>
            <a:ext cx="7868356" cy="738664"/>
          </a:xfrm>
          <a:prstGeom prst="rect">
            <a:avLst/>
          </a:prstGeom>
          <a:noFill/>
        </p:spPr>
        <p:txBody>
          <a:bodyPr wrap="square">
            <a:spAutoFit/>
          </a:bodyPr>
          <a:lstStyle/>
          <a:p>
            <a:pPr marL="0" indent="0">
              <a:buFont typeface="Arial" charset="0"/>
              <a:buNone/>
            </a:pPr>
            <a:r>
              <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rPr>
              <a:t>In both cases, </a:t>
            </a:r>
            <a:r>
              <a:rPr lang="en-GB" sz="1400" b="1">
                <a:latin typeface="Open Sans" panose="020B0606030504020204" pitchFamily="34" charset="0"/>
                <a:ea typeface="Open Sans" panose="020B0606030504020204" pitchFamily="34" charset="0"/>
                <a:cs typeface="Open Sans" panose="020B0606030504020204" pitchFamily="34" charset="0"/>
              </a:rPr>
              <a:t>ensure all text elements use Open Sans as font </a:t>
            </a:r>
            <a:r>
              <a:rPr lang="en-GB" sz="1400">
                <a:solidFill>
                  <a:srgbClr val="292929"/>
                </a:solidFill>
                <a:latin typeface="Open Sans" panose="020B0606030504020204" pitchFamily="34" charset="0"/>
                <a:ea typeface="Open Sans" panose="020B0606030504020204" pitchFamily="34" charset="0"/>
                <a:cs typeface="Open Sans" panose="020B0606030504020204" pitchFamily="34" charset="0"/>
              </a:rPr>
              <a:t>at an appropriate size (e.g. 8-12pt for body)</a:t>
            </a:r>
            <a:r>
              <a:rPr lang="en-GB" sz="1400" b="1">
                <a:solidFill>
                  <a:srgbClr val="292929"/>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srgbClr val="292929"/>
                </a:solidFill>
                <a:latin typeface="Open Sans" panose="020B0606030504020204" pitchFamily="34" charset="0"/>
                <a:ea typeface="Open Sans" panose="020B0606030504020204" pitchFamily="34" charset="0"/>
                <a:cs typeface="Open Sans" panose="020B0606030504020204" pitchFamily="34" charset="0"/>
              </a:rPr>
              <a:t>Use Bold/Extrabold styles for figure titles and numbers.   </a:t>
            </a:r>
            <a:br>
              <a:rPr lang="en-GB" sz="1400">
                <a:solidFill>
                  <a:srgbClr val="292929"/>
                </a:solidFill>
                <a:latin typeface="Open Sans" panose="020B0606030504020204" pitchFamily="34" charset="0"/>
                <a:ea typeface="Open Sans" panose="020B0606030504020204" pitchFamily="34" charset="0"/>
                <a:cs typeface="Open Sans" panose="020B0606030504020204" pitchFamily="34" charset="0"/>
              </a:rPr>
            </a:br>
            <a:r>
              <a:rPr lang="en-GB" sz="1400">
                <a:solidFill>
                  <a:srgbClr val="292929"/>
                </a:solidFill>
                <a:latin typeface="Open Sans" panose="020B0606030504020204" pitchFamily="34" charset="0"/>
                <a:ea typeface="Open Sans" panose="020B0606030504020204" pitchFamily="34" charset="0"/>
                <a:cs typeface="Open Sans" panose="020B0606030504020204" pitchFamily="34" charset="0"/>
              </a:rPr>
              <a:t>If applicable, a concise subtitle is added to provide additional context.</a:t>
            </a:r>
          </a:p>
        </p:txBody>
      </p:sp>
      <p:sp>
        <p:nvSpPr>
          <p:cNvPr id="7" name="Title 1">
            <a:extLst>
              <a:ext uri="{FF2B5EF4-FFF2-40B4-BE49-F238E27FC236}">
                <a16:creationId xmlns:a16="http://schemas.microsoft.com/office/drawing/2014/main" id="{E39DD806-4052-A594-6A57-5D581AD8D25B}"/>
              </a:ext>
            </a:extLst>
          </p:cNvPr>
          <p:cNvSpPr txBox="1">
            <a:spLocks/>
          </p:cNvSpPr>
          <p:nvPr/>
        </p:nvSpPr>
        <p:spPr>
          <a:xfrm>
            <a:off x="6699601" y="478604"/>
            <a:ext cx="4933599"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600"/>
              <a:t>FOR ALL CHARTS WITHOUT AXES (E.G. MAPS)</a:t>
            </a:r>
          </a:p>
        </p:txBody>
      </p:sp>
    </p:spTree>
    <p:extLst>
      <p:ext uri="{BB962C8B-B14F-4D97-AF65-F5344CB8AC3E}">
        <p14:creationId xmlns:p14="http://schemas.microsoft.com/office/powerpoint/2010/main" val="81570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10"/>
            <a:ext cx="10625470"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ct val="10000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Selecting the right chart</a:t>
            </a:r>
          </a:p>
          <a:p>
            <a:pPr>
              <a:lnSpc>
                <a:spcPct val="100000"/>
              </a:lnSpc>
            </a:pPr>
            <a:r>
              <a:rPr lang="en-GB" sz="4400" b="0">
                <a:solidFill>
                  <a:srgbClr val="FFFFFE"/>
                </a:solidFill>
                <a:latin typeface="Open Sans" panose="020B0606030504020204" pitchFamily="34" charset="0"/>
                <a:ea typeface="Open Sans" panose="020B0606030504020204" pitchFamily="34" charset="0"/>
                <a:cs typeface="Open Sans" panose="020B0606030504020204" pitchFamily="34" charset="0"/>
              </a:rPr>
              <a:t>Chart types</a:t>
            </a:r>
            <a:endParaRPr lang="it-IT" sz="48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819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blue graphics&#10;&#10;AI-generated content may be incorrect.">
            <a:extLst>
              <a:ext uri="{FF2B5EF4-FFF2-40B4-BE49-F238E27FC236}">
                <a16:creationId xmlns:a16="http://schemas.microsoft.com/office/drawing/2014/main" id="{CBB96F27-CEB0-7347-6AE4-6697B30BD369}"/>
              </a:ext>
            </a:extLst>
          </p:cNvPr>
          <p:cNvPicPr>
            <a:picLocks noChangeAspect="1"/>
          </p:cNvPicPr>
          <p:nvPr/>
        </p:nvPicPr>
        <p:blipFill>
          <a:blip r:embed="rId2"/>
          <a:srcRect b="24162"/>
          <a:stretch/>
        </p:blipFill>
        <p:spPr>
          <a:xfrm>
            <a:off x="756634" y="496104"/>
            <a:ext cx="10718743" cy="4798026"/>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60448" y="360310"/>
            <a:ext cx="10718744" cy="660622"/>
          </a:xfrm>
        </p:spPr>
        <p:txBody>
          <a:bodyPr/>
          <a:lstStyle/>
          <a:p>
            <a:r>
              <a:rPr lang="en-GB"/>
              <a:t>Comparison</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943992" y="869887"/>
            <a:ext cx="10434907"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b="0">
                <a:solidFill>
                  <a:srgbClr val="323232"/>
                </a:solidFill>
                <a:latin typeface="Open Sans" panose="020B0606030504020204" pitchFamily="34" charset="0"/>
                <a:ea typeface="Open Sans" panose="020B0606030504020204" pitchFamily="34" charset="0"/>
                <a:cs typeface="Open Sans" panose="020B0606030504020204" pitchFamily="34" charset="0"/>
              </a:rPr>
              <a:t>Charts that shows similarities, differences, trends and patterns between two or more variables in a dataset</a:t>
            </a:r>
          </a:p>
        </p:txBody>
      </p:sp>
      <p:sp>
        <p:nvSpPr>
          <p:cNvPr id="30" name="Rectangle 29">
            <a:extLst>
              <a:ext uri="{FF2B5EF4-FFF2-40B4-BE49-F238E27FC236}">
                <a16:creationId xmlns:a16="http://schemas.microsoft.com/office/drawing/2014/main" id="{2AC07511-7011-D7C7-B838-F8429AA0E516}"/>
              </a:ext>
            </a:extLst>
          </p:cNvPr>
          <p:cNvSpPr/>
          <p:nvPr/>
        </p:nvSpPr>
        <p:spPr>
          <a:xfrm>
            <a:off x="1092200" y="2885243"/>
            <a:ext cx="10007600" cy="660622"/>
          </a:xfrm>
          <a:prstGeom prst="rect">
            <a:avLst/>
          </a:prstGeom>
          <a:solidFill>
            <a:srgbClr val="FFFF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308499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STACKED BAR/COLUMN</a:t>
            </a:r>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BAR/COLUMN</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225988"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GROUPED BAR/COLUMN</a:t>
            </a:r>
          </a:p>
        </p:txBody>
      </p:sp>
      <p:sp>
        <p:nvSpPr>
          <p:cNvPr id="19" name="Title 1">
            <a:extLst>
              <a:ext uri="{FF2B5EF4-FFF2-40B4-BE49-F238E27FC236}">
                <a16:creationId xmlns:a16="http://schemas.microsoft.com/office/drawing/2014/main" id="{DBC69F12-28E4-8C41-8B8E-9526EFA44C66}"/>
              </a:ext>
            </a:extLst>
          </p:cNvPr>
          <p:cNvSpPr txBox="1">
            <a:spLocks/>
          </p:cNvSpPr>
          <p:nvPr/>
        </p:nvSpPr>
        <p:spPr>
          <a:xfrm>
            <a:off x="7366986"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SLOPE</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9507984"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AREA</a:t>
            </a:r>
          </a:p>
        </p:txBody>
      </p:sp>
      <p:sp>
        <p:nvSpPr>
          <p:cNvPr id="31" name="Title 1">
            <a:extLst>
              <a:ext uri="{FF2B5EF4-FFF2-40B4-BE49-F238E27FC236}">
                <a16:creationId xmlns:a16="http://schemas.microsoft.com/office/drawing/2014/main" id="{115FBD01-0E85-4CA5-1793-4E8100807DD4}"/>
              </a:ext>
            </a:extLst>
          </p:cNvPr>
          <p:cNvSpPr txBox="1">
            <a:spLocks/>
          </p:cNvSpPr>
          <p:nvPr/>
        </p:nvSpPr>
        <p:spPr>
          <a:xfrm>
            <a:off x="926237" y="5217178"/>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FLAGPOLE</a:t>
            </a:r>
          </a:p>
        </p:txBody>
      </p:sp>
      <p:sp>
        <p:nvSpPr>
          <p:cNvPr id="34" name="Title 1">
            <a:extLst>
              <a:ext uri="{FF2B5EF4-FFF2-40B4-BE49-F238E27FC236}">
                <a16:creationId xmlns:a16="http://schemas.microsoft.com/office/drawing/2014/main" id="{1CF9389B-11A3-5F73-A556-F01229C18416}"/>
              </a:ext>
            </a:extLst>
          </p:cNvPr>
          <p:cNvSpPr txBox="1">
            <a:spLocks/>
          </p:cNvSpPr>
          <p:nvPr/>
        </p:nvSpPr>
        <p:spPr>
          <a:xfrm>
            <a:off x="3067235" y="5217178"/>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RADAR</a:t>
            </a:r>
          </a:p>
        </p:txBody>
      </p:sp>
      <p:sp>
        <p:nvSpPr>
          <p:cNvPr id="37" name="Title 1">
            <a:extLst>
              <a:ext uri="{FF2B5EF4-FFF2-40B4-BE49-F238E27FC236}">
                <a16:creationId xmlns:a16="http://schemas.microsoft.com/office/drawing/2014/main" id="{4CB2495F-E984-AE32-55A5-0BDDBECFEE6C}"/>
              </a:ext>
            </a:extLst>
          </p:cNvPr>
          <p:cNvSpPr txBox="1">
            <a:spLocks/>
          </p:cNvSpPr>
          <p:nvPr/>
        </p:nvSpPr>
        <p:spPr>
          <a:xfrm>
            <a:off x="5208233" y="5217178"/>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PICTOGRAM</a:t>
            </a:r>
          </a:p>
        </p:txBody>
      </p:sp>
      <p:sp>
        <p:nvSpPr>
          <p:cNvPr id="40" name="Title 1">
            <a:extLst>
              <a:ext uri="{FF2B5EF4-FFF2-40B4-BE49-F238E27FC236}">
                <a16:creationId xmlns:a16="http://schemas.microsoft.com/office/drawing/2014/main" id="{33E25F1C-99A1-F1E1-A756-27DFA01A87ED}"/>
              </a:ext>
            </a:extLst>
          </p:cNvPr>
          <p:cNvSpPr txBox="1">
            <a:spLocks/>
          </p:cNvSpPr>
          <p:nvPr/>
        </p:nvSpPr>
        <p:spPr>
          <a:xfrm>
            <a:off x="7349231" y="5217178"/>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TREEMAP</a:t>
            </a:r>
          </a:p>
        </p:txBody>
      </p:sp>
      <p:sp>
        <p:nvSpPr>
          <p:cNvPr id="43" name="Title 1">
            <a:extLst>
              <a:ext uri="{FF2B5EF4-FFF2-40B4-BE49-F238E27FC236}">
                <a16:creationId xmlns:a16="http://schemas.microsoft.com/office/drawing/2014/main" id="{65C779D0-9433-17FC-1B90-517BCDB9D758}"/>
              </a:ext>
            </a:extLst>
          </p:cNvPr>
          <p:cNvSpPr txBox="1">
            <a:spLocks/>
          </p:cNvSpPr>
          <p:nvPr/>
        </p:nvSpPr>
        <p:spPr>
          <a:xfrm>
            <a:off x="9490229" y="5217178"/>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BUBBLE</a:t>
            </a:r>
          </a:p>
        </p:txBody>
      </p:sp>
      <p:sp>
        <p:nvSpPr>
          <p:cNvPr id="4" name="TextBox 3">
            <a:extLst>
              <a:ext uri="{FF2B5EF4-FFF2-40B4-BE49-F238E27FC236}">
                <a16:creationId xmlns:a16="http://schemas.microsoft.com/office/drawing/2014/main" id="{F8D31453-7A8E-F731-2BA7-5B1A13D8600F}"/>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385469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AI-generated content may be incorrect.">
            <a:extLst>
              <a:ext uri="{FF2B5EF4-FFF2-40B4-BE49-F238E27FC236}">
                <a16:creationId xmlns:a16="http://schemas.microsoft.com/office/drawing/2014/main" id="{2113A683-DBF0-364B-B02D-77767488AED9}"/>
              </a:ext>
            </a:extLst>
          </p:cNvPr>
          <p:cNvPicPr>
            <a:picLocks noChangeAspect="1"/>
          </p:cNvPicPr>
          <p:nvPr/>
        </p:nvPicPr>
        <p:blipFill>
          <a:blip r:embed="rId2"/>
          <a:stretch>
            <a:fillRect/>
          </a:stretch>
        </p:blipFill>
        <p:spPr>
          <a:xfrm>
            <a:off x="651505" y="115104"/>
            <a:ext cx="10994395" cy="6489375"/>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Change over time</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824937" y="814552"/>
            <a:ext cx="10699405"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b="0">
                <a:solidFill>
                  <a:srgbClr val="323232"/>
                </a:solidFill>
                <a:latin typeface="Open Sans" panose="020B0606030504020204" pitchFamily="34" charset="0"/>
                <a:ea typeface="Open Sans" panose="020B0606030504020204" pitchFamily="34" charset="0"/>
                <a:cs typeface="Open Sans" panose="020B0606030504020204" pitchFamily="34" charset="0"/>
              </a:rPr>
              <a:t>Charts that track how data points evolve over a period, thereby revealing trends, cycles, and patterns. </a:t>
            </a:r>
          </a:p>
        </p:txBody>
      </p:sp>
      <p:pic>
        <p:nvPicPr>
          <p:cNvPr id="12" name="Picture 11">
            <a:extLst>
              <a:ext uri="{FF2B5EF4-FFF2-40B4-BE49-F238E27FC236}">
                <a16:creationId xmlns:a16="http://schemas.microsoft.com/office/drawing/2014/main" id="{AE5AE318-2F99-69B7-56C8-E692BCCD04CD}"/>
              </a:ext>
            </a:extLst>
          </p:cNvPr>
          <p:cNvPicPr>
            <a:picLocks noChangeAspect="1"/>
          </p:cNvPicPr>
          <p:nvPr/>
        </p:nvPicPr>
        <p:blipFill>
          <a:blip r:embed="rId3"/>
          <a:stretch>
            <a:fillRect/>
          </a:stretch>
        </p:blipFill>
        <p:spPr>
          <a:xfrm>
            <a:off x="1034322" y="1800813"/>
            <a:ext cx="1571200" cy="3350899"/>
          </a:xfrm>
          <a:prstGeom prst="rect">
            <a:avLst/>
          </a:prstGeom>
        </p:spPr>
      </p:pic>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LINE</a:t>
            </a:r>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308499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AREA</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225988"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STACKED AREA</a:t>
            </a:r>
          </a:p>
        </p:txBody>
      </p:sp>
      <p:sp>
        <p:nvSpPr>
          <p:cNvPr id="19" name="Title 1">
            <a:extLst>
              <a:ext uri="{FF2B5EF4-FFF2-40B4-BE49-F238E27FC236}">
                <a16:creationId xmlns:a16="http://schemas.microsoft.com/office/drawing/2014/main" id="{DBC69F12-28E4-8C41-8B8E-9526EFA44C66}"/>
              </a:ext>
            </a:extLst>
          </p:cNvPr>
          <p:cNvSpPr txBox="1">
            <a:spLocks/>
          </p:cNvSpPr>
          <p:nvPr/>
        </p:nvSpPr>
        <p:spPr>
          <a:xfrm>
            <a:off x="7366986"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BAR CHART</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9507984"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HEAT MAP</a:t>
            </a:r>
          </a:p>
        </p:txBody>
      </p:sp>
      <p:sp>
        <p:nvSpPr>
          <p:cNvPr id="31" name="Title 1">
            <a:extLst>
              <a:ext uri="{FF2B5EF4-FFF2-40B4-BE49-F238E27FC236}">
                <a16:creationId xmlns:a16="http://schemas.microsoft.com/office/drawing/2014/main" id="{115FBD01-0E85-4CA5-1793-4E8100807DD4}"/>
              </a:ext>
            </a:extLst>
          </p:cNvPr>
          <p:cNvSpPr txBox="1">
            <a:spLocks/>
          </p:cNvSpPr>
          <p:nvPr/>
        </p:nvSpPr>
        <p:spPr>
          <a:xfrm>
            <a:off x="926237" y="5043996"/>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SPARKLINE</a:t>
            </a:r>
          </a:p>
        </p:txBody>
      </p:sp>
      <p:sp>
        <p:nvSpPr>
          <p:cNvPr id="34" name="Title 1">
            <a:extLst>
              <a:ext uri="{FF2B5EF4-FFF2-40B4-BE49-F238E27FC236}">
                <a16:creationId xmlns:a16="http://schemas.microsoft.com/office/drawing/2014/main" id="{1CF9389B-11A3-5F73-A556-F01229C18416}"/>
              </a:ext>
            </a:extLst>
          </p:cNvPr>
          <p:cNvSpPr txBox="1">
            <a:spLocks/>
          </p:cNvSpPr>
          <p:nvPr/>
        </p:nvSpPr>
        <p:spPr>
          <a:xfrm>
            <a:off x="3067235" y="5043996"/>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SLOPE</a:t>
            </a:r>
          </a:p>
        </p:txBody>
      </p:sp>
      <p:sp>
        <p:nvSpPr>
          <p:cNvPr id="3" name="Rectangle 2">
            <a:extLst>
              <a:ext uri="{FF2B5EF4-FFF2-40B4-BE49-F238E27FC236}">
                <a16:creationId xmlns:a16="http://schemas.microsoft.com/office/drawing/2014/main" id="{5ADC2F35-549D-D82C-C416-58408BBC2F11}"/>
              </a:ext>
            </a:extLst>
          </p:cNvPr>
          <p:cNvSpPr/>
          <p:nvPr/>
        </p:nvSpPr>
        <p:spPr>
          <a:xfrm>
            <a:off x="0" y="-180473"/>
            <a:ext cx="269507" cy="45719"/>
          </a:xfrm>
          <a:prstGeom prst="rect">
            <a:avLst/>
          </a:prstGeom>
          <a:solidFill>
            <a:srgbClr val="2632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BE5EFD-CB3D-9503-DF57-DC94D59A04B2}"/>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290298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screen&#10;&#10;AI-generated content may be incorrect.">
            <a:extLst>
              <a:ext uri="{FF2B5EF4-FFF2-40B4-BE49-F238E27FC236}">
                <a16:creationId xmlns:a16="http://schemas.microsoft.com/office/drawing/2014/main" id="{3718833A-4ED6-1902-7D37-AEAF1E620351}"/>
              </a:ext>
            </a:extLst>
          </p:cNvPr>
          <p:cNvPicPr>
            <a:picLocks noChangeAspect="1"/>
          </p:cNvPicPr>
          <p:nvPr/>
        </p:nvPicPr>
        <p:blipFill>
          <a:blip r:embed="rId2"/>
          <a:stretch>
            <a:fillRect/>
          </a:stretch>
        </p:blipFill>
        <p:spPr>
          <a:xfrm>
            <a:off x="-712140" y="-670888"/>
            <a:ext cx="13358017" cy="7884488"/>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Part-of-a-whole</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824937" y="814552"/>
            <a:ext cx="10902605"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b="0">
                <a:solidFill>
                  <a:srgbClr val="323232"/>
                </a:solidFill>
                <a:latin typeface="Open Sans" panose="020B0606030504020204" pitchFamily="34" charset="0"/>
                <a:ea typeface="Open Sans" panose="020B0606030504020204" pitchFamily="34" charset="0"/>
                <a:cs typeface="Open Sans" panose="020B0606030504020204" pitchFamily="34" charset="0"/>
              </a:rPr>
              <a:t>Charts that represent the relative size of parts in a dataset and how each part contributes to the overall sum</a:t>
            </a:r>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DONUT</a:t>
            </a:r>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308499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100% STACKED BARS</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225988"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WAFFLE</a:t>
            </a:r>
          </a:p>
        </p:txBody>
      </p:sp>
      <p:sp>
        <p:nvSpPr>
          <p:cNvPr id="19" name="Title 1">
            <a:extLst>
              <a:ext uri="{FF2B5EF4-FFF2-40B4-BE49-F238E27FC236}">
                <a16:creationId xmlns:a16="http://schemas.microsoft.com/office/drawing/2014/main" id="{DBC69F12-28E4-8C41-8B8E-9526EFA44C66}"/>
              </a:ext>
            </a:extLst>
          </p:cNvPr>
          <p:cNvSpPr txBox="1">
            <a:spLocks/>
          </p:cNvSpPr>
          <p:nvPr/>
        </p:nvSpPr>
        <p:spPr>
          <a:xfrm>
            <a:off x="7366986"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MOSAIC</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9507984"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PICTORIAL FRACTION</a:t>
            </a:r>
          </a:p>
        </p:txBody>
      </p:sp>
      <p:sp>
        <p:nvSpPr>
          <p:cNvPr id="31" name="Title 1">
            <a:extLst>
              <a:ext uri="{FF2B5EF4-FFF2-40B4-BE49-F238E27FC236}">
                <a16:creationId xmlns:a16="http://schemas.microsoft.com/office/drawing/2014/main" id="{115FBD01-0E85-4CA5-1793-4E8100807DD4}"/>
              </a:ext>
            </a:extLst>
          </p:cNvPr>
          <p:cNvSpPr txBox="1">
            <a:spLocks/>
          </p:cNvSpPr>
          <p:nvPr/>
        </p:nvSpPr>
        <p:spPr>
          <a:xfrm>
            <a:off x="926237" y="5043996"/>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PIE</a:t>
            </a:r>
          </a:p>
        </p:txBody>
      </p:sp>
      <p:sp>
        <p:nvSpPr>
          <p:cNvPr id="34" name="Title 1">
            <a:extLst>
              <a:ext uri="{FF2B5EF4-FFF2-40B4-BE49-F238E27FC236}">
                <a16:creationId xmlns:a16="http://schemas.microsoft.com/office/drawing/2014/main" id="{1CF9389B-11A3-5F73-A556-F01229C18416}"/>
              </a:ext>
            </a:extLst>
          </p:cNvPr>
          <p:cNvSpPr txBox="1">
            <a:spLocks/>
          </p:cNvSpPr>
          <p:nvPr/>
        </p:nvSpPr>
        <p:spPr>
          <a:xfrm>
            <a:off x="3067235" y="5043996"/>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SUNBURST</a:t>
            </a:r>
          </a:p>
        </p:txBody>
      </p:sp>
      <p:sp>
        <p:nvSpPr>
          <p:cNvPr id="3" name="TextBox 2">
            <a:extLst>
              <a:ext uri="{FF2B5EF4-FFF2-40B4-BE49-F238E27FC236}">
                <a16:creationId xmlns:a16="http://schemas.microsoft.com/office/drawing/2014/main" id="{38489F0D-C71A-9B1A-BBC1-8EE5DC4B48AD}"/>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288671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blue and white logos&#10;&#10;AI-generated content may be incorrect.">
            <a:extLst>
              <a:ext uri="{FF2B5EF4-FFF2-40B4-BE49-F238E27FC236}">
                <a16:creationId xmlns:a16="http://schemas.microsoft.com/office/drawing/2014/main" id="{1E3ED841-1BC0-8C9D-344A-3BDBD196A2C9}"/>
              </a:ext>
            </a:extLst>
          </p:cNvPr>
          <p:cNvPicPr>
            <a:picLocks noChangeAspect="1"/>
          </p:cNvPicPr>
          <p:nvPr/>
        </p:nvPicPr>
        <p:blipFill>
          <a:blip r:embed="rId2"/>
          <a:stretch>
            <a:fillRect/>
          </a:stretch>
        </p:blipFill>
        <p:spPr>
          <a:xfrm>
            <a:off x="577029" y="639127"/>
            <a:ext cx="9592097" cy="5661676"/>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Distribution</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824938" y="770521"/>
            <a:ext cx="10790032"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l"/>
            <a:r>
              <a:rPr lang="en-GB"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Distribution charts visualize the spread and skewness of data points in a dataset, providing insights into the variability and underlying patterns of the data.</a:t>
            </a:r>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HISTOGRAM</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3049480" y="2973305"/>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BOXPLOT</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3096827" y="5294764"/>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POPULATION PYRAMID</a:t>
            </a:r>
          </a:p>
        </p:txBody>
      </p:sp>
      <p:sp>
        <p:nvSpPr>
          <p:cNvPr id="31" name="Title 1">
            <a:extLst>
              <a:ext uri="{FF2B5EF4-FFF2-40B4-BE49-F238E27FC236}">
                <a16:creationId xmlns:a16="http://schemas.microsoft.com/office/drawing/2014/main" id="{115FBD01-0E85-4CA5-1793-4E8100807DD4}"/>
              </a:ext>
            </a:extLst>
          </p:cNvPr>
          <p:cNvSpPr txBox="1">
            <a:spLocks/>
          </p:cNvSpPr>
          <p:nvPr/>
        </p:nvSpPr>
        <p:spPr>
          <a:xfrm>
            <a:off x="5225990" y="3131135"/>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WORD CLOUD</a:t>
            </a:r>
          </a:p>
        </p:txBody>
      </p:sp>
      <p:sp>
        <p:nvSpPr>
          <p:cNvPr id="34" name="Title 1">
            <a:extLst>
              <a:ext uri="{FF2B5EF4-FFF2-40B4-BE49-F238E27FC236}">
                <a16:creationId xmlns:a16="http://schemas.microsoft.com/office/drawing/2014/main" id="{1CF9389B-11A3-5F73-A556-F01229C18416}"/>
              </a:ext>
            </a:extLst>
          </p:cNvPr>
          <p:cNvSpPr txBox="1">
            <a:spLocks/>
          </p:cNvSpPr>
          <p:nvPr/>
        </p:nvSpPr>
        <p:spPr>
          <a:xfrm>
            <a:off x="7366988" y="3131135"/>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CLOROPLETH MAP</a:t>
            </a:r>
          </a:p>
        </p:txBody>
      </p:sp>
      <p:sp>
        <p:nvSpPr>
          <p:cNvPr id="3" name="Title 1">
            <a:extLst>
              <a:ext uri="{FF2B5EF4-FFF2-40B4-BE49-F238E27FC236}">
                <a16:creationId xmlns:a16="http://schemas.microsoft.com/office/drawing/2014/main" id="{9F6830C2-8141-D6E7-DE48-54CFCD972B5F}"/>
              </a:ext>
            </a:extLst>
          </p:cNvPr>
          <p:cNvSpPr txBox="1">
            <a:spLocks/>
          </p:cNvSpPr>
          <p:nvPr/>
        </p:nvSpPr>
        <p:spPr>
          <a:xfrm>
            <a:off x="5441026" y="3461446"/>
            <a:ext cx="1392808"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100" b="0">
                <a:solidFill>
                  <a:srgbClr val="323232"/>
                </a:solidFill>
                <a:latin typeface="Open Sans" panose="020B0606030504020204" pitchFamily="34" charset="0"/>
                <a:ea typeface="Open Sans" panose="020B0606030504020204" pitchFamily="34" charset="0"/>
                <a:cs typeface="Open Sans" panose="020B0606030504020204" pitchFamily="34" charset="0"/>
              </a:rPr>
              <a:t>Distribution in a body of text</a:t>
            </a:r>
          </a:p>
        </p:txBody>
      </p:sp>
      <p:sp>
        <p:nvSpPr>
          <p:cNvPr id="4" name="Title 1">
            <a:extLst>
              <a:ext uri="{FF2B5EF4-FFF2-40B4-BE49-F238E27FC236}">
                <a16:creationId xmlns:a16="http://schemas.microsoft.com/office/drawing/2014/main" id="{E9923DD4-F133-8472-A9A8-512224D44FFD}"/>
              </a:ext>
            </a:extLst>
          </p:cNvPr>
          <p:cNvSpPr txBox="1">
            <a:spLocks/>
          </p:cNvSpPr>
          <p:nvPr/>
        </p:nvSpPr>
        <p:spPr>
          <a:xfrm>
            <a:off x="7582024" y="3469965"/>
            <a:ext cx="1392808"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100" b="0">
                <a:solidFill>
                  <a:srgbClr val="323232"/>
                </a:solidFill>
                <a:latin typeface="Open Sans" panose="020B0606030504020204" pitchFamily="34" charset="0"/>
                <a:ea typeface="Open Sans" panose="020B0606030504020204" pitchFamily="34" charset="0"/>
                <a:cs typeface="Open Sans" panose="020B0606030504020204" pitchFamily="34" charset="0"/>
              </a:rPr>
              <a:t>Geographical distribution</a:t>
            </a:r>
          </a:p>
        </p:txBody>
      </p:sp>
      <p:sp>
        <p:nvSpPr>
          <p:cNvPr id="17" name="Title 1">
            <a:extLst>
              <a:ext uri="{FF2B5EF4-FFF2-40B4-BE49-F238E27FC236}">
                <a16:creationId xmlns:a16="http://schemas.microsoft.com/office/drawing/2014/main" id="{F28E240B-69E3-3B2D-DC4B-866827C9499A}"/>
              </a:ext>
            </a:extLst>
          </p:cNvPr>
          <p:cNvSpPr txBox="1">
            <a:spLocks/>
          </p:cNvSpPr>
          <p:nvPr/>
        </p:nvSpPr>
        <p:spPr>
          <a:xfrm>
            <a:off x="967663" y="509935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PARALLEL SETS</a:t>
            </a:r>
          </a:p>
        </p:txBody>
      </p:sp>
      <p:sp>
        <p:nvSpPr>
          <p:cNvPr id="25" name="Title 1">
            <a:extLst>
              <a:ext uri="{FF2B5EF4-FFF2-40B4-BE49-F238E27FC236}">
                <a16:creationId xmlns:a16="http://schemas.microsoft.com/office/drawing/2014/main" id="{2EBD00E4-6AB9-1DB9-E673-D22D7BBDFEF0}"/>
              </a:ext>
            </a:extLst>
          </p:cNvPr>
          <p:cNvSpPr txBox="1">
            <a:spLocks/>
          </p:cNvSpPr>
          <p:nvPr/>
        </p:nvSpPr>
        <p:spPr>
          <a:xfrm>
            <a:off x="5243743" y="5377524"/>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CLUSTER ANALYSIS</a:t>
            </a:r>
          </a:p>
        </p:txBody>
      </p:sp>
      <p:sp>
        <p:nvSpPr>
          <p:cNvPr id="5" name="TextBox 4">
            <a:extLst>
              <a:ext uri="{FF2B5EF4-FFF2-40B4-BE49-F238E27FC236}">
                <a16:creationId xmlns:a16="http://schemas.microsoft.com/office/drawing/2014/main" id="{BF724CED-B884-317B-351A-9C9AA78CDDFC}"/>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29590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Correlation</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824938" y="814552"/>
            <a:ext cx="8647536"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b="0">
                <a:solidFill>
                  <a:srgbClr val="323232"/>
                </a:solidFill>
                <a:latin typeface="Open Sans" panose="020B0606030504020204" pitchFamily="34" charset="0"/>
                <a:ea typeface="Open Sans" panose="020B0606030504020204" pitchFamily="34" charset="0"/>
                <a:cs typeface="Open Sans" panose="020B0606030504020204" pitchFamily="34" charset="0"/>
              </a:rPr>
              <a:t>“Correlation” charts display the relationship between two or more variables, helping to identify patterns, trends, and potential causality in the data.</a:t>
            </a:r>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791592" y="3294780"/>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SCATTERPLOT</a:t>
            </a:r>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2932590" y="3294780"/>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BUBBLE CHART</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073588" y="3294780"/>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HEATMAP</a:t>
            </a:r>
          </a:p>
        </p:txBody>
      </p:sp>
      <p:sp>
        <p:nvSpPr>
          <p:cNvPr id="19" name="Title 1">
            <a:extLst>
              <a:ext uri="{FF2B5EF4-FFF2-40B4-BE49-F238E27FC236}">
                <a16:creationId xmlns:a16="http://schemas.microsoft.com/office/drawing/2014/main" id="{DBC69F12-28E4-8C41-8B8E-9526EFA44C66}"/>
              </a:ext>
            </a:extLst>
          </p:cNvPr>
          <p:cNvSpPr txBox="1">
            <a:spLocks/>
          </p:cNvSpPr>
          <p:nvPr/>
        </p:nvSpPr>
        <p:spPr>
          <a:xfrm>
            <a:off x="7214586" y="3294780"/>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VENN DIAGRAM</a:t>
            </a:r>
          </a:p>
        </p:txBody>
      </p:sp>
      <p:sp>
        <p:nvSpPr>
          <p:cNvPr id="3" name="TextBox 2">
            <a:extLst>
              <a:ext uri="{FF2B5EF4-FFF2-40B4-BE49-F238E27FC236}">
                <a16:creationId xmlns:a16="http://schemas.microsoft.com/office/drawing/2014/main" id="{C5813008-E52D-F090-F6AB-F920152B5500}"/>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pic>
        <p:nvPicPr>
          <p:cNvPr id="8" name="Picture 7" descr="A blue and white diagram&#10;&#10;AI-generated content may be incorrect.">
            <a:extLst>
              <a:ext uri="{FF2B5EF4-FFF2-40B4-BE49-F238E27FC236}">
                <a16:creationId xmlns:a16="http://schemas.microsoft.com/office/drawing/2014/main" id="{D1141F2A-53F4-FB8D-25C5-127A21FEEA72}"/>
              </a:ext>
            </a:extLst>
          </p:cNvPr>
          <p:cNvPicPr>
            <a:picLocks noChangeAspect="1"/>
          </p:cNvPicPr>
          <p:nvPr/>
        </p:nvPicPr>
        <p:blipFill>
          <a:blip r:embed="rId2"/>
          <a:stretch>
            <a:fillRect/>
          </a:stretch>
        </p:blipFill>
        <p:spPr>
          <a:xfrm>
            <a:off x="469900" y="0"/>
            <a:ext cx="8850174" cy="5223761"/>
          </a:xfrm>
          <a:prstGeom prst="rect">
            <a:avLst/>
          </a:prstGeom>
        </p:spPr>
      </p:pic>
    </p:spTree>
    <p:extLst>
      <p:ext uri="{BB962C8B-B14F-4D97-AF65-F5344CB8AC3E}">
        <p14:creationId xmlns:p14="http://schemas.microsoft.com/office/powerpoint/2010/main" val="403211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blue objects&#10;&#10;AI-generated content may be incorrect.">
            <a:extLst>
              <a:ext uri="{FF2B5EF4-FFF2-40B4-BE49-F238E27FC236}">
                <a16:creationId xmlns:a16="http://schemas.microsoft.com/office/drawing/2014/main" id="{31C18EDC-D6CC-D302-D31D-FD2640153538}"/>
              </a:ext>
            </a:extLst>
          </p:cNvPr>
          <p:cNvPicPr>
            <a:picLocks noChangeAspect="1"/>
          </p:cNvPicPr>
          <p:nvPr/>
        </p:nvPicPr>
        <p:blipFill>
          <a:blip r:embed="rId2"/>
          <a:srcRect t="37299" b="36318"/>
          <a:stretch/>
        </p:blipFill>
        <p:spPr>
          <a:xfrm>
            <a:off x="661367" y="1295400"/>
            <a:ext cx="11009933" cy="1714500"/>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Geographical</a:t>
            </a:r>
          </a:p>
        </p:txBody>
      </p:sp>
      <p:sp>
        <p:nvSpPr>
          <p:cNvPr id="7" name="Title 1">
            <a:extLst>
              <a:ext uri="{FF2B5EF4-FFF2-40B4-BE49-F238E27FC236}">
                <a16:creationId xmlns:a16="http://schemas.microsoft.com/office/drawing/2014/main" id="{92EAEAB3-988D-375C-2FF2-F3293D9282DC}"/>
              </a:ext>
            </a:extLst>
          </p:cNvPr>
          <p:cNvSpPr txBox="1">
            <a:spLocks/>
          </p:cNvSpPr>
          <p:nvPr/>
        </p:nvSpPr>
        <p:spPr>
          <a:xfrm>
            <a:off x="824938" y="814552"/>
            <a:ext cx="10542124"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l"/>
            <a:r>
              <a:rPr lang="en-GB"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“Geographical” charts visually represent data based on geographical areas or locations, enabling spatial patterns and regional comparisons to be easily observed.</a:t>
            </a:r>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a:ea typeface="Open Sans"/>
                <a:cs typeface="Open Sans"/>
              </a:rPr>
              <a:t>CHOROPLETH</a:t>
            </a: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308499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BUBBLE MAP</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225988"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FLOW MAP</a:t>
            </a:r>
          </a:p>
        </p:txBody>
      </p:sp>
      <p:sp>
        <p:nvSpPr>
          <p:cNvPr id="19" name="Title 1">
            <a:extLst>
              <a:ext uri="{FF2B5EF4-FFF2-40B4-BE49-F238E27FC236}">
                <a16:creationId xmlns:a16="http://schemas.microsoft.com/office/drawing/2014/main" id="{DBC69F12-28E4-8C41-8B8E-9526EFA44C66}"/>
              </a:ext>
            </a:extLst>
          </p:cNvPr>
          <p:cNvSpPr txBox="1">
            <a:spLocks/>
          </p:cNvSpPr>
          <p:nvPr/>
        </p:nvSpPr>
        <p:spPr>
          <a:xfrm>
            <a:off x="7366986"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GRAPHS ON A MAP</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9507984"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DOT DENSITY</a:t>
            </a:r>
          </a:p>
        </p:txBody>
      </p:sp>
      <p:sp>
        <p:nvSpPr>
          <p:cNvPr id="5" name="TextBox 4">
            <a:extLst>
              <a:ext uri="{FF2B5EF4-FFF2-40B4-BE49-F238E27FC236}">
                <a16:creationId xmlns:a16="http://schemas.microsoft.com/office/drawing/2014/main" id="{DDEDCB00-16B9-17C9-9287-50DE56D535AB}"/>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427705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DFF1-2195-6023-CA03-5AC65FF70FE9}"/>
              </a:ext>
            </a:extLst>
          </p:cNvPr>
          <p:cNvSpPr>
            <a:spLocks noGrp="1"/>
          </p:cNvSpPr>
          <p:nvPr>
            <p:ph type="title"/>
          </p:nvPr>
        </p:nvSpPr>
        <p:spPr>
          <a:xfrm>
            <a:off x="1344613" y="530225"/>
            <a:ext cx="5250152" cy="1286645"/>
          </a:xfrm>
        </p:spPr>
        <p:txBody>
          <a:bodyPr/>
          <a:lstStyle/>
          <a:p>
            <a:r>
              <a:rPr lang="en-GB" sz="2800"/>
              <a:t>Introduction</a:t>
            </a:r>
          </a:p>
        </p:txBody>
      </p:sp>
      <p:sp>
        <p:nvSpPr>
          <p:cNvPr id="3" name="Content Placeholder 2">
            <a:extLst>
              <a:ext uri="{FF2B5EF4-FFF2-40B4-BE49-F238E27FC236}">
                <a16:creationId xmlns:a16="http://schemas.microsoft.com/office/drawing/2014/main" id="{86A89E3C-7421-4A19-8C6E-E2DA46B763B5}"/>
              </a:ext>
            </a:extLst>
          </p:cNvPr>
          <p:cNvSpPr>
            <a:spLocks noGrp="1"/>
          </p:cNvSpPr>
          <p:nvPr>
            <p:ph idx="1"/>
          </p:nvPr>
        </p:nvSpPr>
        <p:spPr>
          <a:xfrm>
            <a:off x="1344613" y="1816870"/>
            <a:ext cx="5898668" cy="3758430"/>
          </a:xfrm>
        </p:spPr>
        <p:txBody>
          <a:bodyPr vert="horz" lIns="91440" tIns="45720" rIns="91440" bIns="45720" rtlCol="0" anchor="t">
            <a:noAutofit/>
          </a:bodyPr>
          <a:lstStyle/>
          <a:p>
            <a:pPr marL="0" indent="0">
              <a:buNone/>
            </a:pPr>
            <a:r>
              <a:rPr lang="en-GB" sz="1400" b="0" i="0">
                <a:solidFill>
                  <a:srgbClr val="292929"/>
                </a:solidFill>
                <a:effectLst/>
                <a:latin typeface="Open Sans"/>
                <a:ea typeface="Open Sans"/>
                <a:cs typeface="Open Sans"/>
              </a:rPr>
              <a:t>The Data Visualization Guidelines are designed to support VAM and Monitoring </a:t>
            </a:r>
            <a:r>
              <a:rPr lang="en-GB" sz="1400">
                <a:solidFill>
                  <a:srgbClr val="292929"/>
                </a:solidFill>
                <a:latin typeface="Open Sans"/>
                <a:ea typeface="Open Sans"/>
                <a:cs typeface="Open Sans"/>
              </a:rPr>
              <a:t>Officers in building clear and effective charts, dashboards and infographics.</a:t>
            </a:r>
          </a:p>
          <a:p>
            <a:pPr marL="0" indent="0">
              <a:buNone/>
            </a:pPr>
            <a:r>
              <a:rPr lang="en-GB" sz="1400" b="0" i="0">
                <a:solidFill>
                  <a:srgbClr val="292929"/>
                </a:solidFill>
                <a:effectLst/>
                <a:latin typeface="Open Sans"/>
                <a:ea typeface="Open Sans"/>
                <a:cs typeface="Open Sans"/>
              </a:rPr>
              <a:t>The initiative stems from the feedback received that identified data visualizations as one of the primary capacity gap where Country Offices need additional support or training, including the 2024 VAM and Monitoring Capacities Annual Survey.</a:t>
            </a:r>
          </a:p>
          <a:p>
            <a:pPr marL="0" indent="0">
              <a:buNone/>
            </a:pPr>
            <a:r>
              <a:rPr lang="en-GB" sz="1400" b="0" i="0">
                <a:solidFill>
                  <a:srgbClr val="292929"/>
                </a:solidFill>
                <a:effectLst/>
                <a:latin typeface="Open Sans"/>
                <a:ea typeface="Open Sans"/>
                <a:cs typeface="Open Sans"/>
              </a:rPr>
              <a:t>These </a:t>
            </a:r>
            <a:r>
              <a:rPr lang="en-GB" sz="1400" i="0">
                <a:solidFill>
                  <a:srgbClr val="292929"/>
                </a:solidFill>
                <a:effectLst/>
                <a:latin typeface="Open Sans"/>
                <a:ea typeface="Open Sans"/>
                <a:cs typeface="Open Sans"/>
              </a:rPr>
              <a:t>guidelines </a:t>
            </a:r>
            <a:r>
              <a:rPr lang="en-GB" sz="1400">
                <a:solidFill>
                  <a:srgbClr val="292929"/>
                </a:solidFill>
                <a:latin typeface="Open Sans"/>
                <a:ea typeface="Open Sans"/>
                <a:cs typeface="Open Sans"/>
              </a:rPr>
              <a:t>recommends best practices to effectively communicate WFP </a:t>
            </a:r>
            <a:r>
              <a:rPr lang="en-GB" sz="1400" b="0" i="0">
                <a:solidFill>
                  <a:srgbClr val="292929"/>
                </a:solidFill>
                <a:effectLst/>
                <a:latin typeface="Open Sans"/>
                <a:ea typeface="Open Sans"/>
                <a:cs typeface="Open Sans"/>
              </a:rPr>
              <a:t>work on food security to WFP staff, partners and the public.</a:t>
            </a:r>
            <a:r>
              <a:rPr lang="en-GB" sz="1400">
                <a:solidFill>
                  <a:srgbClr val="292929"/>
                </a:solidFill>
                <a:latin typeface="Open Sans"/>
                <a:ea typeface="Open Sans"/>
                <a:cs typeface="Open Sans"/>
              </a:rPr>
              <a:t> They </a:t>
            </a:r>
            <a:r>
              <a:rPr lang="en-GB" sz="1400" b="0" i="0">
                <a:solidFill>
                  <a:srgbClr val="292929"/>
                </a:solidFill>
                <a:effectLst/>
                <a:latin typeface="Open Sans"/>
                <a:ea typeface="Open Sans"/>
                <a:cs typeface="Open Sans"/>
              </a:rPr>
              <a:t>provide appropriate tools for both data visualizations novice and experts alike, offering </a:t>
            </a:r>
            <a:r>
              <a:rPr lang="en-GB" sz="1400">
                <a:solidFill>
                  <a:srgbClr val="292929"/>
                </a:solidFill>
                <a:latin typeface="Open Sans"/>
                <a:ea typeface="Open Sans"/>
                <a:cs typeface="Open Sans"/>
              </a:rPr>
              <a:t>tips and resources to create coherent, visually appealing data visualizations with consistent colour palettes, chart elements and types to align with data visualization best practices.</a:t>
            </a:r>
          </a:p>
          <a:p>
            <a:pPr marL="0" indent="0">
              <a:buNone/>
            </a:pPr>
            <a:r>
              <a:rPr lang="en-GB" sz="1400" b="0" i="0">
                <a:solidFill>
                  <a:srgbClr val="292929"/>
                </a:solidFill>
                <a:effectLst/>
                <a:latin typeface="Open Sans"/>
                <a:ea typeface="Open Sans"/>
                <a:cs typeface="Open Sans"/>
              </a:rPr>
              <a:t>For further guidance and examples, consult the </a:t>
            </a:r>
            <a:r>
              <a:rPr lang="en-GB" sz="1400" b="0" i="0">
                <a:solidFill>
                  <a:srgbClr val="0070C0"/>
                </a:solidFill>
                <a:effectLst/>
                <a:latin typeface="Open Sans"/>
                <a:ea typeface="Open Sans"/>
                <a:cs typeface="Open Sans"/>
                <a:hlinkClick r:id="rId2">
                  <a:extLst>
                    <a:ext uri="{A12FA001-AC4F-418D-AE19-62706E023703}">
                      <ahyp:hlinkClr xmlns:ahyp="http://schemas.microsoft.com/office/drawing/2018/hyperlinkcolor" val="tx"/>
                    </a:ext>
                  </a:extLst>
                </a:hlinkClick>
              </a:rPr>
              <a:t>Resource Centre.</a:t>
            </a:r>
            <a:endParaRPr lang="en-GB" sz="160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0000B0F7-1F8F-7FC5-FA59-C062F5947EF0}"/>
              </a:ext>
            </a:extLst>
          </p:cNvPr>
          <p:cNvGrpSpPr/>
          <p:nvPr/>
        </p:nvGrpSpPr>
        <p:grpSpPr>
          <a:xfrm>
            <a:off x="9104962" y="-66676"/>
            <a:ext cx="2958193" cy="6858001"/>
            <a:chOff x="9104962" y="-66676"/>
            <a:chExt cx="2958193" cy="6858001"/>
          </a:xfrm>
        </p:grpSpPr>
        <p:pic>
          <p:nvPicPr>
            <p:cNvPr id="5" name="Picture 4">
              <a:extLst>
                <a:ext uri="{FF2B5EF4-FFF2-40B4-BE49-F238E27FC236}">
                  <a16:creationId xmlns:a16="http://schemas.microsoft.com/office/drawing/2014/main" id="{AC419670-5A19-1BA9-CF4C-92E2DDF071AF}"/>
                </a:ext>
              </a:extLst>
            </p:cNvPr>
            <p:cNvPicPr>
              <a:picLocks noChangeAspect="1"/>
            </p:cNvPicPr>
            <p:nvPr/>
          </p:nvPicPr>
          <p:blipFill>
            <a:blip r:embed="rId3"/>
            <a:srcRect l="52204"/>
            <a:stretch/>
          </p:blipFill>
          <p:spPr>
            <a:xfrm rot="5400000">
              <a:off x="7993824" y="2721993"/>
              <a:ext cx="6724650" cy="1414013"/>
            </a:xfrm>
            <a:prstGeom prst="rect">
              <a:avLst/>
            </a:prstGeom>
          </p:spPr>
        </p:pic>
        <p:pic>
          <p:nvPicPr>
            <p:cNvPr id="6" name="Picture 5">
              <a:extLst>
                <a:ext uri="{FF2B5EF4-FFF2-40B4-BE49-F238E27FC236}">
                  <a16:creationId xmlns:a16="http://schemas.microsoft.com/office/drawing/2014/main" id="{3609AC41-5162-0C21-8F70-1B4D1DAAA288}"/>
                </a:ext>
              </a:extLst>
            </p:cNvPr>
            <p:cNvPicPr>
              <a:picLocks noChangeAspect="1"/>
            </p:cNvPicPr>
            <p:nvPr/>
          </p:nvPicPr>
          <p:blipFill>
            <a:blip r:embed="rId3"/>
            <a:srcRect l="-790" r="52046"/>
            <a:stretch/>
          </p:blipFill>
          <p:spPr>
            <a:xfrm rot="5400000">
              <a:off x="6382968" y="2655318"/>
              <a:ext cx="6858001" cy="1414013"/>
            </a:xfrm>
            <a:prstGeom prst="rect">
              <a:avLst/>
            </a:prstGeom>
          </p:spPr>
        </p:pic>
      </p:grpSp>
    </p:spTree>
    <p:extLst>
      <p:ext uri="{BB962C8B-B14F-4D97-AF65-F5344CB8AC3E}">
        <p14:creationId xmlns:p14="http://schemas.microsoft.com/office/powerpoint/2010/main" val="394609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background with circles and lines&#10;&#10;AI-generated content may be incorrect.">
            <a:extLst>
              <a:ext uri="{FF2B5EF4-FFF2-40B4-BE49-F238E27FC236}">
                <a16:creationId xmlns:a16="http://schemas.microsoft.com/office/drawing/2014/main" id="{AD4136BD-7F1E-5244-D3C0-56103C249308}"/>
              </a:ext>
            </a:extLst>
          </p:cNvPr>
          <p:cNvPicPr>
            <a:picLocks noChangeAspect="1"/>
          </p:cNvPicPr>
          <p:nvPr/>
        </p:nvPicPr>
        <p:blipFill>
          <a:blip r:embed="rId2"/>
          <a:srcRect t="27932" b="31226"/>
          <a:stretch/>
        </p:blipFill>
        <p:spPr>
          <a:xfrm>
            <a:off x="635000" y="939800"/>
            <a:ext cx="9166672" cy="2209800"/>
          </a:xfrm>
          <a:prstGeom prst="rect">
            <a:avLst/>
          </a:prstGeom>
        </p:spPr>
      </p:pic>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824938" y="369188"/>
            <a:ext cx="8647536" cy="660622"/>
          </a:xfrm>
        </p:spPr>
        <p:txBody>
          <a:bodyPr/>
          <a:lstStyle/>
          <a:p>
            <a:r>
              <a:rPr lang="en-GB"/>
              <a:t>Flows and networks</a:t>
            </a:r>
            <a:br>
              <a:rPr lang="en-GB"/>
            </a:br>
            <a:endParaRPr lang="en-GB"/>
          </a:p>
        </p:txBody>
      </p:sp>
      <p:sp>
        <p:nvSpPr>
          <p:cNvPr id="9" name="Title 1">
            <a:extLst>
              <a:ext uri="{FF2B5EF4-FFF2-40B4-BE49-F238E27FC236}">
                <a16:creationId xmlns:a16="http://schemas.microsoft.com/office/drawing/2014/main" id="{5F7343F7-5578-5149-499A-CD711107D3D6}"/>
              </a:ext>
            </a:extLst>
          </p:cNvPr>
          <p:cNvSpPr txBox="1">
            <a:spLocks/>
          </p:cNvSpPr>
          <p:nvPr/>
        </p:nvSpPr>
        <p:spPr>
          <a:xfrm>
            <a:off x="943992"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TREE DIAGRAM</a:t>
            </a:r>
          </a:p>
        </p:txBody>
      </p:sp>
      <p:sp>
        <p:nvSpPr>
          <p:cNvPr id="13" name="Title 1">
            <a:extLst>
              <a:ext uri="{FF2B5EF4-FFF2-40B4-BE49-F238E27FC236}">
                <a16:creationId xmlns:a16="http://schemas.microsoft.com/office/drawing/2014/main" id="{8AB41B5F-C3C7-C125-E23B-D25A573E0BB3}"/>
              </a:ext>
            </a:extLst>
          </p:cNvPr>
          <p:cNvSpPr txBox="1">
            <a:spLocks/>
          </p:cNvSpPr>
          <p:nvPr/>
        </p:nvSpPr>
        <p:spPr>
          <a:xfrm>
            <a:off x="308499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NETWORK</a:t>
            </a:r>
          </a:p>
        </p:txBody>
      </p:sp>
      <p:sp>
        <p:nvSpPr>
          <p:cNvPr id="16" name="Title 1">
            <a:extLst>
              <a:ext uri="{FF2B5EF4-FFF2-40B4-BE49-F238E27FC236}">
                <a16:creationId xmlns:a16="http://schemas.microsoft.com/office/drawing/2014/main" id="{B56D4FC9-C3CF-32FC-642D-B8EBA55E0BAB}"/>
              </a:ext>
            </a:extLst>
          </p:cNvPr>
          <p:cNvSpPr txBox="1">
            <a:spLocks/>
          </p:cNvSpPr>
          <p:nvPr/>
        </p:nvSpPr>
        <p:spPr>
          <a:xfrm>
            <a:off x="5225988"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CHORD</a:t>
            </a:r>
          </a:p>
        </p:txBody>
      </p:sp>
      <p:sp>
        <p:nvSpPr>
          <p:cNvPr id="22" name="Title 1">
            <a:extLst>
              <a:ext uri="{FF2B5EF4-FFF2-40B4-BE49-F238E27FC236}">
                <a16:creationId xmlns:a16="http://schemas.microsoft.com/office/drawing/2014/main" id="{1751E021-87FD-A998-FED9-758E59B80433}"/>
              </a:ext>
            </a:extLst>
          </p:cNvPr>
          <p:cNvSpPr txBox="1">
            <a:spLocks/>
          </p:cNvSpPr>
          <p:nvPr/>
        </p:nvSpPr>
        <p:spPr>
          <a:xfrm>
            <a:off x="7450700" y="2885243"/>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SANKEY</a:t>
            </a:r>
          </a:p>
          <a:p>
            <a:pPr algn="ctr"/>
            <a:r>
              <a:rPr lang="en-GB" sz="1400" b="0">
                <a:solidFill>
                  <a:schemeClr val="tx1"/>
                </a:solidFill>
                <a:latin typeface="Open Sans" panose="020B0606030504020204" pitchFamily="34" charset="0"/>
                <a:ea typeface="Open Sans" panose="020B0606030504020204" pitchFamily="34" charset="0"/>
                <a:cs typeface="Open Sans" panose="020B0606030504020204" pitchFamily="34" charset="0"/>
              </a:rPr>
              <a:t>For panel data only</a:t>
            </a:r>
          </a:p>
        </p:txBody>
      </p:sp>
      <p:sp>
        <p:nvSpPr>
          <p:cNvPr id="3" name="Title 1">
            <a:extLst>
              <a:ext uri="{FF2B5EF4-FFF2-40B4-BE49-F238E27FC236}">
                <a16:creationId xmlns:a16="http://schemas.microsoft.com/office/drawing/2014/main" id="{9AA89787-2BFD-8F57-EAAF-7E3E8C606D7E}"/>
              </a:ext>
            </a:extLst>
          </p:cNvPr>
          <p:cNvSpPr txBox="1">
            <a:spLocks/>
          </p:cNvSpPr>
          <p:nvPr/>
        </p:nvSpPr>
        <p:spPr>
          <a:xfrm>
            <a:off x="824938" y="814552"/>
            <a:ext cx="10542124"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l"/>
            <a:r>
              <a:rPr lang="en-GB" sz="14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Flows and networks charts describe flows and networks.</a:t>
            </a:r>
          </a:p>
        </p:txBody>
      </p:sp>
      <p:sp>
        <p:nvSpPr>
          <p:cNvPr id="5" name="TextBox 4">
            <a:extLst>
              <a:ext uri="{FF2B5EF4-FFF2-40B4-BE49-F238E27FC236}">
                <a16:creationId xmlns:a16="http://schemas.microsoft.com/office/drawing/2014/main" id="{042A57D2-C88C-E1DF-8255-BBBD506E2BF6}"/>
              </a:ext>
            </a:extLst>
          </p:cNvPr>
          <p:cNvSpPr txBox="1"/>
          <p:nvPr/>
        </p:nvSpPr>
        <p:spPr>
          <a:xfrm>
            <a:off x="5966869" y="6427135"/>
            <a:ext cx="6094140" cy="215444"/>
          </a:xfrm>
          <a:prstGeom prst="rect">
            <a:avLst/>
          </a:prstGeom>
          <a:noFill/>
        </p:spPr>
        <p:txBody>
          <a:bodyPr wrap="square">
            <a:spAutoFit/>
          </a:bodyPr>
          <a:lstStyle/>
          <a:p>
            <a:pPr algn="r"/>
            <a:r>
              <a:rPr lang="en-US" sz="800">
                <a:solidFill>
                  <a:srgbClr val="002F5A"/>
                </a:solidFill>
                <a:latin typeface="Open Sans" panose="020B0606030504020204" pitchFamily="34" charset="0"/>
                <a:ea typeface="Open Sans" panose="020B0606030504020204" pitchFamily="34" charset="0"/>
                <a:cs typeface="Open Sans" panose="020B0606030504020204" pitchFamily="34" charset="0"/>
              </a:rPr>
              <a:t>Source: datavizproject.com</a:t>
            </a:r>
          </a:p>
        </p:txBody>
      </p:sp>
    </p:spTree>
    <p:extLst>
      <p:ext uri="{BB962C8B-B14F-4D97-AF65-F5344CB8AC3E}">
        <p14:creationId xmlns:p14="http://schemas.microsoft.com/office/powerpoint/2010/main" val="57651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C3652-D6B3-DC3E-13D9-551EEFC4D5CE}"/>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430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Best Practices</a:t>
            </a:r>
          </a:p>
        </p:txBody>
      </p:sp>
    </p:spTree>
    <p:extLst>
      <p:ext uri="{BB962C8B-B14F-4D97-AF65-F5344CB8AC3E}">
        <p14:creationId xmlns:p14="http://schemas.microsoft.com/office/powerpoint/2010/main" val="8609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Simplify and declutter</a:t>
            </a:r>
          </a:p>
        </p:txBody>
      </p:sp>
      <p:sp>
        <p:nvSpPr>
          <p:cNvPr id="5" name="Content Placeholder 4">
            <a:extLst>
              <a:ext uri="{FF2B5EF4-FFF2-40B4-BE49-F238E27FC236}">
                <a16:creationId xmlns:a16="http://schemas.microsoft.com/office/drawing/2014/main" id="{7F1F88FF-7C98-B010-32D4-4899965B7280}"/>
              </a:ext>
            </a:extLst>
          </p:cNvPr>
          <p:cNvSpPr>
            <a:spLocks noGrp="1"/>
          </p:cNvSpPr>
          <p:nvPr>
            <p:ph idx="1"/>
          </p:nvPr>
        </p:nvSpPr>
        <p:spPr>
          <a:xfrm>
            <a:off x="964932" y="1804940"/>
            <a:ext cx="4799886" cy="4100053"/>
          </a:xfrm>
        </p:spPr>
        <p:txBody>
          <a:bodyPr/>
          <a:lstStyle/>
          <a:p>
            <a:pPr marL="0" indent="0">
              <a:buNone/>
            </a:pPr>
            <a:r>
              <a:rPr lang="en-GB"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Simplifying the display of data by removing extra elements to </a:t>
            </a:r>
            <a:r>
              <a:rPr lang="en-GB" sz="1400" b="1" i="0">
                <a:effectLst/>
                <a:latin typeface="Open Sans" panose="020B0606030504020204" pitchFamily="34" charset="0"/>
                <a:ea typeface="Open Sans" panose="020B0606030504020204" pitchFamily="34" charset="0"/>
                <a:cs typeface="Open Sans" panose="020B0606030504020204" pitchFamily="34" charset="0"/>
              </a:rPr>
              <a:t>improve clarity and effectiveness</a:t>
            </a:r>
            <a:r>
              <a:rPr lang="en-GB" sz="1400" b="0" i="0">
                <a:effectLst/>
                <a:latin typeface="Open Sans" panose="020B0606030504020204" pitchFamily="34" charset="0"/>
                <a:ea typeface="Open Sans" panose="020B0606030504020204" pitchFamily="34" charset="0"/>
                <a:cs typeface="Open Sans" panose="020B0606030504020204" pitchFamily="34" charset="0"/>
              </a:rPr>
              <a:t>.</a:t>
            </a:r>
          </a:p>
          <a:p>
            <a:pPr marL="228600" indent="-228600">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Minimize use of colours: </a:t>
            </a:r>
            <a:r>
              <a:rPr lang="en-GB"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Use colour sparingly and purposefully. Stick to a consistent colour scheme throughout your visualization.</a:t>
            </a:r>
          </a:p>
          <a:p>
            <a:pPr marL="228600" indent="-228600">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Use data intentionally: </a:t>
            </a:r>
            <a:r>
              <a:rPr lang="en-US"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Only select the most important data series to avoid overwhelming the viewer.</a:t>
            </a:r>
            <a:endParaRPr lang="en-GB"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Simplify text elements</a:t>
            </a:r>
            <a:r>
              <a:rPr lang="en-GB" sz="1400" b="1"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Keep labels, titles, and annotations concise. Avoid jargon and complex language. </a:t>
            </a:r>
          </a:p>
          <a:p>
            <a:pPr marL="228600" indent="-228600">
              <a:buFont typeface="+mj-lt"/>
              <a:buAutoNum type="arabicPeriod"/>
            </a:pPr>
            <a:r>
              <a:rPr lang="en-GB" sz="1400" b="1" i="0">
                <a:effectLst/>
                <a:latin typeface="Open Sans" panose="020B0606030504020204" pitchFamily="34" charset="0"/>
                <a:ea typeface="Open Sans" panose="020B0606030504020204" pitchFamily="34" charset="0"/>
                <a:cs typeface="Open Sans" panose="020B0606030504020204" pitchFamily="34" charset="0"/>
              </a:rPr>
              <a:t>Remove </a:t>
            </a:r>
            <a:r>
              <a:rPr lang="en-GB" sz="1400" b="1" i="0" err="1">
                <a:effectLst/>
                <a:latin typeface="Open Sans" panose="020B0606030504020204" pitchFamily="34" charset="0"/>
                <a:ea typeface="Open Sans" panose="020B0606030504020204" pitchFamily="34" charset="0"/>
                <a:cs typeface="Open Sans" panose="020B0606030504020204" pitchFamily="34" charset="0"/>
              </a:rPr>
              <a:t>Chartjunk</a:t>
            </a:r>
            <a:r>
              <a:rPr lang="en-GB" sz="1400" b="1" i="0">
                <a:effectLst/>
                <a:latin typeface="Open Sans" panose="020B0606030504020204" pitchFamily="34" charset="0"/>
                <a:ea typeface="Open Sans" panose="020B0606030504020204" pitchFamily="34" charset="0"/>
                <a:cs typeface="Open Sans" panose="020B0606030504020204" pitchFamily="34" charset="0"/>
              </a:rPr>
              <a:t>: </a:t>
            </a:r>
            <a:r>
              <a:rPr lang="en-GB" sz="1400" b="0" i="0" err="1">
                <a:solidFill>
                  <a:srgbClr val="333333"/>
                </a:solidFill>
                <a:effectLst/>
                <a:latin typeface="Open Sans" panose="020B0606030504020204" pitchFamily="34" charset="0"/>
                <a:ea typeface="Open Sans" panose="020B0606030504020204" pitchFamily="34" charset="0"/>
                <a:cs typeface="Open Sans" panose="020B0606030504020204" pitchFamily="34" charset="0"/>
              </a:rPr>
              <a:t>Chartjunk</a:t>
            </a:r>
            <a:r>
              <a:rPr lang="en-GB" sz="1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refers to all unnecessary or confusing visual elements in a chart or graph: minimize gridlines, borders and marks; align the text so it is readable. This will make your work stand out!</a:t>
            </a:r>
          </a:p>
        </p:txBody>
      </p:sp>
      <p:pic>
        <p:nvPicPr>
          <p:cNvPr id="3" name="Picture 2">
            <a:extLst>
              <a:ext uri="{FF2B5EF4-FFF2-40B4-BE49-F238E27FC236}">
                <a16:creationId xmlns:a16="http://schemas.microsoft.com/office/drawing/2014/main" id="{010B0342-9771-C600-7B21-DA04D22D69D6}"/>
              </a:ext>
            </a:extLst>
          </p:cNvPr>
          <p:cNvPicPr>
            <a:picLocks noChangeAspect="1"/>
          </p:cNvPicPr>
          <p:nvPr/>
        </p:nvPicPr>
        <p:blipFill>
          <a:blip r:embed="rId2"/>
          <a:srcRect r="18383"/>
          <a:stretch/>
        </p:blipFill>
        <p:spPr>
          <a:xfrm>
            <a:off x="6223176" y="4599476"/>
            <a:ext cx="3593924" cy="1892071"/>
          </a:xfrm>
          <a:prstGeom prst="rect">
            <a:avLst/>
          </a:prstGeom>
        </p:spPr>
      </p:pic>
      <p:pic>
        <p:nvPicPr>
          <p:cNvPr id="4" name="Picture 3">
            <a:extLst>
              <a:ext uri="{FF2B5EF4-FFF2-40B4-BE49-F238E27FC236}">
                <a16:creationId xmlns:a16="http://schemas.microsoft.com/office/drawing/2014/main" id="{A95AA0A2-6658-0D8E-16DC-346E8E86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176" y="1312488"/>
            <a:ext cx="3746447" cy="2152641"/>
          </a:xfrm>
          <a:prstGeom prst="rect">
            <a:avLst/>
          </a:prstGeom>
        </p:spPr>
      </p:pic>
      <p:sp>
        <p:nvSpPr>
          <p:cNvPr id="6" name="Title 1">
            <a:extLst>
              <a:ext uri="{FF2B5EF4-FFF2-40B4-BE49-F238E27FC236}">
                <a16:creationId xmlns:a16="http://schemas.microsoft.com/office/drawing/2014/main" id="{14D41040-0363-3810-7FC1-4969D6CACD34}"/>
              </a:ext>
            </a:extLst>
          </p:cNvPr>
          <p:cNvSpPr txBox="1">
            <a:spLocks/>
          </p:cNvSpPr>
          <p:nvPr/>
        </p:nvSpPr>
        <p:spPr>
          <a:xfrm>
            <a:off x="6223176" y="738646"/>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BEFORE</a:t>
            </a:r>
          </a:p>
        </p:txBody>
      </p:sp>
      <p:sp>
        <p:nvSpPr>
          <p:cNvPr id="7" name="Title 1">
            <a:extLst>
              <a:ext uri="{FF2B5EF4-FFF2-40B4-BE49-F238E27FC236}">
                <a16:creationId xmlns:a16="http://schemas.microsoft.com/office/drawing/2014/main" id="{FE5C2FFC-9213-61EB-B495-71C2675434E5}"/>
              </a:ext>
            </a:extLst>
          </p:cNvPr>
          <p:cNvSpPr txBox="1">
            <a:spLocks/>
          </p:cNvSpPr>
          <p:nvPr/>
        </p:nvSpPr>
        <p:spPr>
          <a:xfrm>
            <a:off x="6213096" y="3636942"/>
            <a:ext cx="1787371" cy="660622"/>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rPr>
              <a:t>AFTER</a:t>
            </a:r>
          </a:p>
        </p:txBody>
      </p:sp>
      <p:sp>
        <p:nvSpPr>
          <p:cNvPr id="8" name="TextBox 7">
            <a:extLst>
              <a:ext uri="{FF2B5EF4-FFF2-40B4-BE49-F238E27FC236}">
                <a16:creationId xmlns:a16="http://schemas.microsoft.com/office/drawing/2014/main" id="{3524C86A-8AE0-1BE8-E9BB-990CE9507DB5}"/>
              </a:ext>
            </a:extLst>
          </p:cNvPr>
          <p:cNvSpPr txBox="1"/>
          <p:nvPr/>
        </p:nvSpPr>
        <p:spPr>
          <a:xfrm>
            <a:off x="6937376" y="3274307"/>
            <a:ext cx="1025524" cy="123111"/>
          </a:xfrm>
          <a:prstGeom prst="rect">
            <a:avLst/>
          </a:prstGeom>
          <a:solidFill>
            <a:srgbClr val="FFFFFE"/>
          </a:solidFill>
        </p:spPr>
        <p:txBody>
          <a:bodyPr wrap="square" lIns="0" tIns="0" rIns="0" bIns="0" rtlCol="0">
            <a:spAutoFit/>
          </a:bodyPr>
          <a:lstStyle/>
          <a:p>
            <a:r>
              <a:rPr lang="en-US" sz="800">
                <a:solidFill>
                  <a:srgbClr val="212121"/>
                </a:solidFill>
              </a:rPr>
              <a:t>Sugar Prices</a:t>
            </a:r>
          </a:p>
        </p:txBody>
      </p:sp>
      <p:sp>
        <p:nvSpPr>
          <p:cNvPr id="9" name="TextBox 8">
            <a:extLst>
              <a:ext uri="{FF2B5EF4-FFF2-40B4-BE49-F238E27FC236}">
                <a16:creationId xmlns:a16="http://schemas.microsoft.com/office/drawing/2014/main" id="{7F25E70C-51F3-4C9E-6206-BDCD3C18E83D}"/>
              </a:ext>
            </a:extLst>
          </p:cNvPr>
          <p:cNvSpPr txBox="1"/>
          <p:nvPr/>
        </p:nvSpPr>
        <p:spPr>
          <a:xfrm>
            <a:off x="8453499" y="3274307"/>
            <a:ext cx="1095314" cy="123111"/>
          </a:xfrm>
          <a:prstGeom prst="rect">
            <a:avLst/>
          </a:prstGeom>
          <a:solidFill>
            <a:srgbClr val="FFFFFE"/>
          </a:solidFill>
        </p:spPr>
        <p:txBody>
          <a:bodyPr wrap="square" lIns="0" tIns="0" rIns="0" bIns="0" rtlCol="0">
            <a:spAutoFit/>
          </a:bodyPr>
          <a:lstStyle/>
          <a:p>
            <a:r>
              <a:rPr lang="en-US" sz="800">
                <a:solidFill>
                  <a:srgbClr val="212121"/>
                </a:solidFill>
              </a:rPr>
              <a:t>Wheat Prices</a:t>
            </a:r>
          </a:p>
        </p:txBody>
      </p:sp>
      <p:sp>
        <p:nvSpPr>
          <p:cNvPr id="10" name="TextBox 9">
            <a:extLst>
              <a:ext uri="{FF2B5EF4-FFF2-40B4-BE49-F238E27FC236}">
                <a16:creationId xmlns:a16="http://schemas.microsoft.com/office/drawing/2014/main" id="{EB89FF70-4A1B-642F-9A17-8BF1BD85BB7C}"/>
              </a:ext>
            </a:extLst>
          </p:cNvPr>
          <p:cNvSpPr txBox="1"/>
          <p:nvPr/>
        </p:nvSpPr>
        <p:spPr>
          <a:xfrm>
            <a:off x="6223176" y="4284711"/>
            <a:ext cx="4705174" cy="184666"/>
          </a:xfrm>
          <a:prstGeom prst="rect">
            <a:avLst/>
          </a:prstGeom>
          <a:solidFill>
            <a:srgbClr val="FFFFFE"/>
          </a:solidFill>
        </p:spPr>
        <p:txBody>
          <a:bodyPr wrap="square" lIns="0" tIns="0" rIns="0" bIns="0" rtlCol="0">
            <a:spAutoFit/>
          </a:bodyPr>
          <a:lstStyle/>
          <a:p>
            <a:r>
              <a:rPr lang="en-US" sz="1200" b="1">
                <a:solidFill>
                  <a:srgbClr val="333333"/>
                </a:solidFill>
                <a:latin typeface="Open Sans" panose="020B0606030504020204" pitchFamily="34" charset="0"/>
                <a:ea typeface="Open Sans" panose="020B0606030504020204" pitchFamily="34" charset="0"/>
                <a:cs typeface="Open Sans" panose="020B0606030504020204" pitchFamily="34" charset="0"/>
              </a:rPr>
              <a:t>Commodity prices fluctuated significantly in 2024</a:t>
            </a:r>
          </a:p>
        </p:txBody>
      </p:sp>
      <p:sp>
        <p:nvSpPr>
          <p:cNvPr id="11" name="TextBox 10">
            <a:extLst>
              <a:ext uri="{FF2B5EF4-FFF2-40B4-BE49-F238E27FC236}">
                <a16:creationId xmlns:a16="http://schemas.microsoft.com/office/drawing/2014/main" id="{5A841D23-DBB4-2A7B-0F1D-397A110EBCE5}"/>
              </a:ext>
            </a:extLst>
          </p:cNvPr>
          <p:cNvSpPr txBox="1"/>
          <p:nvPr/>
        </p:nvSpPr>
        <p:spPr>
          <a:xfrm>
            <a:off x="9817100" y="5044525"/>
            <a:ext cx="899648" cy="307777"/>
          </a:xfrm>
          <a:prstGeom prst="rect">
            <a:avLst/>
          </a:prstGeom>
          <a:solidFill>
            <a:srgbClr val="FFFFFE"/>
          </a:solidFill>
        </p:spPr>
        <p:txBody>
          <a:bodyPr wrap="square" lIns="0" tIns="0" rIns="0" bIns="0" rtlCol="0">
            <a:spAutoFit/>
          </a:bodyPr>
          <a:lstStyle/>
          <a:p>
            <a:r>
              <a:rPr lang="en-US" sz="2000" b="1"/>
              <a:t>Sugar</a:t>
            </a:r>
          </a:p>
        </p:txBody>
      </p:sp>
      <p:sp>
        <p:nvSpPr>
          <p:cNvPr id="12" name="TextBox 11">
            <a:extLst>
              <a:ext uri="{FF2B5EF4-FFF2-40B4-BE49-F238E27FC236}">
                <a16:creationId xmlns:a16="http://schemas.microsoft.com/office/drawing/2014/main" id="{4C0A368E-818E-4FB0-7E0D-44F7B45F6151}"/>
              </a:ext>
            </a:extLst>
          </p:cNvPr>
          <p:cNvSpPr txBox="1"/>
          <p:nvPr/>
        </p:nvSpPr>
        <p:spPr>
          <a:xfrm rot="16200000">
            <a:off x="5621337" y="5411692"/>
            <a:ext cx="1025524" cy="161583"/>
          </a:xfrm>
          <a:prstGeom prst="rect">
            <a:avLst/>
          </a:prstGeom>
          <a:solidFill>
            <a:srgbClr val="FFFFFE"/>
          </a:solidFill>
        </p:spPr>
        <p:txBody>
          <a:bodyPr wrap="square" lIns="0" tIns="0" rIns="0" bIns="0" rtlCol="0">
            <a:spAutoFit/>
          </a:bodyPr>
          <a:lstStyle/>
          <a:p>
            <a:pPr algn="ctr"/>
            <a:r>
              <a:rPr lang="en-US" sz="1050" i="1" err="1">
                <a:solidFill>
                  <a:srgbClr val="212121"/>
                </a:solidFill>
              </a:rPr>
              <a:t>usd</a:t>
            </a:r>
            <a:r>
              <a:rPr lang="en-US" sz="1050" i="1">
                <a:solidFill>
                  <a:srgbClr val="212121"/>
                </a:solidFill>
              </a:rPr>
              <a:t>/kg</a:t>
            </a:r>
          </a:p>
        </p:txBody>
      </p:sp>
      <p:sp>
        <p:nvSpPr>
          <p:cNvPr id="13" name="TextBox 12">
            <a:extLst>
              <a:ext uri="{FF2B5EF4-FFF2-40B4-BE49-F238E27FC236}">
                <a16:creationId xmlns:a16="http://schemas.microsoft.com/office/drawing/2014/main" id="{590D0C5A-C7C2-932F-3926-17901544F3C4}"/>
              </a:ext>
            </a:extLst>
          </p:cNvPr>
          <p:cNvSpPr txBox="1"/>
          <p:nvPr/>
        </p:nvSpPr>
        <p:spPr>
          <a:xfrm>
            <a:off x="9817100" y="5420013"/>
            <a:ext cx="899648" cy="307777"/>
          </a:xfrm>
          <a:prstGeom prst="rect">
            <a:avLst/>
          </a:prstGeom>
          <a:solidFill>
            <a:srgbClr val="FFFFFE"/>
          </a:solidFill>
        </p:spPr>
        <p:txBody>
          <a:bodyPr wrap="square" lIns="0" tIns="0" rIns="0" bIns="0" rtlCol="0">
            <a:spAutoFit/>
          </a:bodyPr>
          <a:lstStyle/>
          <a:p>
            <a:r>
              <a:rPr lang="en-US" sz="2000" b="1">
                <a:solidFill>
                  <a:srgbClr val="C14D49"/>
                </a:solidFill>
              </a:rPr>
              <a:t>Wheat</a:t>
            </a:r>
          </a:p>
        </p:txBody>
      </p:sp>
      <p:sp>
        <p:nvSpPr>
          <p:cNvPr id="14" name="TextBox 13">
            <a:extLst>
              <a:ext uri="{FF2B5EF4-FFF2-40B4-BE49-F238E27FC236}">
                <a16:creationId xmlns:a16="http://schemas.microsoft.com/office/drawing/2014/main" id="{BA8B0F50-8B4E-FF8C-4609-682F564D70A1}"/>
              </a:ext>
            </a:extLst>
          </p:cNvPr>
          <p:cNvSpPr txBox="1"/>
          <p:nvPr/>
        </p:nvSpPr>
        <p:spPr>
          <a:xfrm>
            <a:off x="7773987" y="6443294"/>
            <a:ext cx="1025524" cy="161583"/>
          </a:xfrm>
          <a:prstGeom prst="rect">
            <a:avLst/>
          </a:prstGeom>
          <a:solidFill>
            <a:srgbClr val="FFFFFE"/>
          </a:solidFill>
        </p:spPr>
        <p:txBody>
          <a:bodyPr wrap="square" lIns="0" tIns="0" rIns="0" bIns="0" rtlCol="0">
            <a:spAutoFit/>
          </a:bodyPr>
          <a:lstStyle/>
          <a:p>
            <a:pPr algn="ctr"/>
            <a:r>
              <a:rPr lang="en-US" sz="1050" i="1">
                <a:solidFill>
                  <a:srgbClr val="212121"/>
                </a:solidFill>
              </a:rPr>
              <a:t>2024</a:t>
            </a:r>
          </a:p>
        </p:txBody>
      </p:sp>
    </p:spTree>
    <p:extLst>
      <p:ext uri="{BB962C8B-B14F-4D97-AF65-F5344CB8AC3E}">
        <p14:creationId xmlns:p14="http://schemas.microsoft.com/office/powerpoint/2010/main" val="23061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Pay attention to layout</a:t>
            </a:r>
          </a:p>
        </p:txBody>
      </p:sp>
      <p:sp>
        <p:nvSpPr>
          <p:cNvPr id="5" name="Content Placeholder 4">
            <a:extLst>
              <a:ext uri="{FF2B5EF4-FFF2-40B4-BE49-F238E27FC236}">
                <a16:creationId xmlns:a16="http://schemas.microsoft.com/office/drawing/2014/main" id="{08F0E4F6-0EA9-5AE1-C367-A2934512C06F}"/>
              </a:ext>
            </a:extLst>
          </p:cNvPr>
          <p:cNvSpPr>
            <a:spLocks noGrp="1"/>
          </p:cNvSpPr>
          <p:nvPr>
            <p:ph idx="1"/>
          </p:nvPr>
        </p:nvSpPr>
        <p:spPr>
          <a:xfrm>
            <a:off x="846312" y="1919943"/>
            <a:ext cx="5046488" cy="4100053"/>
          </a:xfrm>
        </p:spPr>
        <p:txBody>
          <a:bodyPr/>
          <a:lstStyle/>
          <a:p>
            <a:pPr marL="0" indent="0">
              <a:buNone/>
            </a:pPr>
            <a:r>
              <a:rPr lang="en-GB" sz="1400">
                <a:solidFill>
                  <a:srgbClr val="333333"/>
                </a:solidFill>
              </a:rPr>
              <a:t>Paying attention to the layout in data visualization is crucial as it guides the viewer’s eye movement and focus. Research indicates that viewers typically start at the </a:t>
            </a:r>
            <a:r>
              <a:rPr lang="en-GB" sz="1400" b="1"/>
              <a:t>first</a:t>
            </a:r>
            <a:r>
              <a:rPr lang="en-GB" sz="1400" b="1">
                <a:solidFill>
                  <a:srgbClr val="333333"/>
                </a:solidFill>
              </a:rPr>
              <a:t> </a:t>
            </a:r>
            <a:r>
              <a:rPr lang="en-GB" sz="1400" b="1"/>
              <a:t>line</a:t>
            </a:r>
            <a:r>
              <a:rPr lang="en-GB" sz="1400" b="1">
                <a:solidFill>
                  <a:srgbClr val="333333"/>
                </a:solidFill>
              </a:rPr>
              <a:t> </a:t>
            </a:r>
            <a:r>
              <a:rPr lang="en-GB" sz="1400">
                <a:solidFill>
                  <a:srgbClr val="333333"/>
                </a:solidFill>
              </a:rPr>
              <a:t>and then proceed in a </a:t>
            </a:r>
            <a:r>
              <a:rPr lang="en-GB" sz="1400" b="1"/>
              <a:t>left-to-right pattern </a:t>
            </a:r>
            <a:r>
              <a:rPr lang="en-GB" sz="1400">
                <a:solidFill>
                  <a:srgbClr val="333333"/>
                </a:solidFill>
              </a:rPr>
              <a:t>(or right-to-left in countries where that is the writing norm</a:t>
            </a:r>
            <a:r>
              <a:rPr lang="en-GB" sz="1400"/>
              <a:t>). </a:t>
            </a:r>
            <a:r>
              <a:rPr lang="en-GB" sz="1400" b="1"/>
              <a:t>Larger elements</a:t>
            </a:r>
            <a:r>
              <a:rPr lang="en-GB" sz="1400" b="1">
                <a:solidFill>
                  <a:srgbClr val="333333"/>
                </a:solidFill>
              </a:rPr>
              <a:t> </a:t>
            </a:r>
            <a:r>
              <a:rPr lang="en-GB" sz="1400">
                <a:solidFill>
                  <a:srgbClr val="333333"/>
                </a:solidFill>
              </a:rPr>
              <a:t>also tend to attract attention before smaller ones.</a:t>
            </a:r>
          </a:p>
          <a:p>
            <a:pPr marL="0" indent="0">
              <a:buNone/>
            </a:pPr>
            <a:r>
              <a:rPr lang="en-GB" sz="1400">
                <a:solidFill>
                  <a:srgbClr val="333333"/>
                </a:solidFill>
              </a:rPr>
              <a:t>Therefore, </a:t>
            </a:r>
            <a:r>
              <a:rPr lang="en-GB" sz="1400" b="1"/>
              <a:t>the most important figures or charts should be strategically placed at these high-attention areas</a:t>
            </a:r>
            <a:r>
              <a:rPr lang="en-GB" sz="1400"/>
              <a:t> </a:t>
            </a:r>
            <a:r>
              <a:rPr lang="en-GB" sz="1400">
                <a:solidFill>
                  <a:srgbClr val="333333"/>
                </a:solidFill>
              </a:rPr>
              <a:t>(see animation) to ensure they are noticed and understood effectively. </a:t>
            </a:r>
          </a:p>
          <a:p>
            <a:pPr marL="0" indent="0">
              <a:buNone/>
            </a:pPr>
            <a:r>
              <a:rPr lang="en-GB" sz="1400">
                <a:solidFill>
                  <a:srgbClr val="333333"/>
                </a:solidFill>
              </a:rPr>
              <a:t>This careful arrangement of visual elements can significantly enhance the viewer’s comprehension and interpretation of the data.</a:t>
            </a:r>
          </a:p>
          <a:p>
            <a:pPr marL="0" indent="0">
              <a:buNone/>
            </a:pPr>
            <a:endParaRPr lang="en-GB" sz="1400">
              <a:solidFill>
                <a:srgbClr val="333333"/>
              </a:solidFill>
            </a:endParaRPr>
          </a:p>
          <a:p>
            <a:pPr marL="0" indent="0">
              <a:buNone/>
            </a:pPr>
            <a:endParaRPr lang="en-GB" sz="1400">
              <a:solidFill>
                <a:srgbClr val="333333"/>
              </a:solidFill>
            </a:endParaRPr>
          </a:p>
        </p:txBody>
      </p:sp>
      <p:pic>
        <p:nvPicPr>
          <p:cNvPr id="4" name="GazeOpacity AgencyUtilization">
            <a:hlinkClick r:id="" action="ppaction://media"/>
            <a:extLst>
              <a:ext uri="{FF2B5EF4-FFF2-40B4-BE49-F238E27FC236}">
                <a16:creationId xmlns:a16="http://schemas.microsoft.com/office/drawing/2014/main" id="{52CB0AAC-69FC-DF1B-D273-2367207D86B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09342" y="1816870"/>
            <a:ext cx="5577750" cy="3781526"/>
          </a:xfrm>
          <a:prstGeom prst="rect">
            <a:avLst/>
          </a:prstGeom>
          <a:ln w="38100" cap="sq">
            <a:noFill/>
            <a:prstDash val="solid"/>
            <a:miter lim="800000"/>
          </a:ln>
          <a:effectLst/>
        </p:spPr>
      </p:pic>
    </p:spTree>
    <p:extLst>
      <p:ext uri="{BB962C8B-B14F-4D97-AF65-F5344CB8AC3E}">
        <p14:creationId xmlns:p14="http://schemas.microsoft.com/office/powerpoint/2010/main" val="39371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0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922910" y="262341"/>
            <a:ext cx="10542124" cy="1152000"/>
          </a:xfrm>
        </p:spPr>
        <p:txBody>
          <a:bodyPr/>
          <a:lstStyle/>
          <a:p>
            <a:r>
              <a:rPr lang="en-GB"/>
              <a:t>Use colour wisely</a:t>
            </a:r>
          </a:p>
        </p:txBody>
      </p:sp>
      <p:sp>
        <p:nvSpPr>
          <p:cNvPr id="3" name="Content Placeholder 2">
            <a:extLst>
              <a:ext uri="{FF2B5EF4-FFF2-40B4-BE49-F238E27FC236}">
                <a16:creationId xmlns:a16="http://schemas.microsoft.com/office/drawing/2014/main" id="{0346346C-A025-4D9D-E41C-1E1E4805C5A0}"/>
              </a:ext>
            </a:extLst>
          </p:cNvPr>
          <p:cNvSpPr>
            <a:spLocks noGrp="1"/>
          </p:cNvSpPr>
          <p:nvPr>
            <p:ph idx="1"/>
          </p:nvPr>
        </p:nvSpPr>
        <p:spPr>
          <a:xfrm>
            <a:off x="922910" y="1235564"/>
            <a:ext cx="10953802" cy="747057"/>
          </a:xfrm>
        </p:spPr>
        <p:txBody>
          <a:bodyPr/>
          <a:lstStyle/>
          <a:p>
            <a:pPr marL="0" indent="0">
              <a:buNone/>
            </a:pPr>
            <a:r>
              <a:rPr lang="en-GB" sz="1400">
                <a:solidFill>
                  <a:srgbClr val="323232"/>
                </a:solidFill>
              </a:rPr>
              <a:t>Using colours with intent is a fundamental best practice in data visualization, aimed at enhancing clarity and avoiding misinterpretation.</a:t>
            </a:r>
          </a:p>
        </p:txBody>
      </p:sp>
      <p:sp>
        <p:nvSpPr>
          <p:cNvPr id="5" name="TextBox 4">
            <a:extLst>
              <a:ext uri="{FF2B5EF4-FFF2-40B4-BE49-F238E27FC236}">
                <a16:creationId xmlns:a16="http://schemas.microsoft.com/office/drawing/2014/main" id="{7BD858F2-5521-41C5-40EF-B9CB912F4E7E}"/>
              </a:ext>
            </a:extLst>
          </p:cNvPr>
          <p:cNvSpPr txBox="1"/>
          <p:nvPr/>
        </p:nvSpPr>
        <p:spPr>
          <a:xfrm>
            <a:off x="999110" y="4963707"/>
            <a:ext cx="4520345" cy="738664"/>
          </a:xfrm>
          <a:prstGeom prst="rect">
            <a:avLst/>
          </a:prstGeom>
          <a:noFill/>
        </p:spPr>
        <p:txBody>
          <a:bodyPr wrap="square">
            <a:spAutoFit/>
          </a:bodyPr>
          <a:lstStyle/>
          <a:p>
            <a:pPr marL="0" indent="0">
              <a:buNone/>
            </a:pPr>
            <a:r>
              <a:rPr lang="en-GB" sz="1400" b="1">
                <a:latin typeface="Open Sans" panose="020B0606030504020204" pitchFamily="34" charset="0"/>
                <a:ea typeface="Open Sans" panose="020B0606030504020204" pitchFamily="34" charset="0"/>
                <a:cs typeface="Open Sans" panose="020B0606030504020204" pitchFamily="34" charset="0"/>
              </a:rPr>
              <a:t>Avoid colour overload </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by selecting a restrained and purposeful colour palette that maintains coherence across the visualization. </a:t>
            </a:r>
          </a:p>
        </p:txBody>
      </p:sp>
      <p:sp>
        <p:nvSpPr>
          <p:cNvPr id="7" name="TextBox 6">
            <a:extLst>
              <a:ext uri="{FF2B5EF4-FFF2-40B4-BE49-F238E27FC236}">
                <a16:creationId xmlns:a16="http://schemas.microsoft.com/office/drawing/2014/main" id="{7DBDDCB5-F638-89B5-9FBB-135CE07CFCCB}"/>
              </a:ext>
            </a:extLst>
          </p:cNvPr>
          <p:cNvSpPr txBox="1"/>
          <p:nvPr/>
        </p:nvSpPr>
        <p:spPr>
          <a:xfrm>
            <a:off x="6399811" y="4943139"/>
            <a:ext cx="4521600" cy="738664"/>
          </a:xfrm>
          <a:prstGeom prst="rect">
            <a:avLst/>
          </a:prstGeom>
          <a:noFill/>
        </p:spPr>
        <p:txBody>
          <a:bodyPr wrap="square">
            <a:spAutoFit/>
          </a:bodyPr>
          <a:lstStyle/>
          <a:p>
            <a:pPr marL="0" indent="0">
              <a:buNone/>
            </a:pPr>
            <a:r>
              <a:rPr lang="en-GB" sz="1400" b="1">
                <a:latin typeface="Open Sans" panose="020B0606030504020204" pitchFamily="34" charset="0"/>
                <a:ea typeface="Open Sans" panose="020B0606030504020204" pitchFamily="34" charset="0"/>
                <a:cs typeface="Open Sans" panose="020B0606030504020204" pitchFamily="34" charset="0"/>
              </a:rPr>
              <a:t>Use greyscale elements and an accent colour </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to highlight key information, ensuring clarity without overwhelming the audience</a:t>
            </a:r>
          </a:p>
        </p:txBody>
      </p:sp>
      <p:pic>
        <p:nvPicPr>
          <p:cNvPr id="8" name="Picture 7">
            <a:extLst>
              <a:ext uri="{FF2B5EF4-FFF2-40B4-BE49-F238E27FC236}">
                <a16:creationId xmlns:a16="http://schemas.microsoft.com/office/drawing/2014/main" id="{02749399-CDEE-251C-09FE-AAF1D513ABF0}"/>
              </a:ext>
            </a:extLst>
          </p:cNvPr>
          <p:cNvPicPr>
            <a:picLocks noChangeAspect="1"/>
          </p:cNvPicPr>
          <p:nvPr/>
        </p:nvPicPr>
        <p:blipFill rotWithShape="1">
          <a:blip r:embed="rId2"/>
          <a:srcRect t="21851" b="10667"/>
          <a:stretch/>
        </p:blipFill>
        <p:spPr>
          <a:xfrm>
            <a:off x="922910" y="2274627"/>
            <a:ext cx="2028704" cy="1620000"/>
          </a:xfrm>
          <a:prstGeom prst="rect">
            <a:avLst/>
          </a:prstGeom>
        </p:spPr>
      </p:pic>
      <p:pic>
        <p:nvPicPr>
          <p:cNvPr id="9" name="Picture 8">
            <a:extLst>
              <a:ext uri="{FF2B5EF4-FFF2-40B4-BE49-F238E27FC236}">
                <a16:creationId xmlns:a16="http://schemas.microsoft.com/office/drawing/2014/main" id="{1B075739-B0A5-4821-29FC-A4C54438F5E9}"/>
              </a:ext>
            </a:extLst>
          </p:cNvPr>
          <p:cNvPicPr>
            <a:picLocks noChangeAspect="1"/>
          </p:cNvPicPr>
          <p:nvPr/>
        </p:nvPicPr>
        <p:blipFill rotWithShape="1">
          <a:blip r:embed="rId3"/>
          <a:srcRect t="25224" b="2840"/>
          <a:stretch/>
        </p:blipFill>
        <p:spPr>
          <a:xfrm>
            <a:off x="3127225" y="2274627"/>
            <a:ext cx="2309061" cy="1620000"/>
          </a:xfrm>
          <a:prstGeom prst="rect">
            <a:avLst/>
          </a:prstGeom>
        </p:spPr>
      </p:pic>
      <p:pic>
        <p:nvPicPr>
          <p:cNvPr id="12" name="Picture 11">
            <a:extLst>
              <a:ext uri="{FF2B5EF4-FFF2-40B4-BE49-F238E27FC236}">
                <a16:creationId xmlns:a16="http://schemas.microsoft.com/office/drawing/2014/main" id="{6A938EB5-3026-52E2-9BDE-40C605CC2E6D}"/>
              </a:ext>
            </a:extLst>
          </p:cNvPr>
          <p:cNvPicPr>
            <a:picLocks noChangeAspect="1"/>
          </p:cNvPicPr>
          <p:nvPr/>
        </p:nvPicPr>
        <p:blipFill>
          <a:blip r:embed="rId4"/>
          <a:stretch>
            <a:fillRect/>
          </a:stretch>
        </p:blipFill>
        <p:spPr>
          <a:xfrm>
            <a:off x="7355255" y="2126074"/>
            <a:ext cx="2309061" cy="2529651"/>
          </a:xfrm>
          <a:prstGeom prst="rect">
            <a:avLst/>
          </a:prstGeom>
        </p:spPr>
      </p:pic>
      <p:sp>
        <p:nvSpPr>
          <p:cNvPr id="6" name="TextBox 5">
            <a:extLst>
              <a:ext uri="{FF2B5EF4-FFF2-40B4-BE49-F238E27FC236}">
                <a16:creationId xmlns:a16="http://schemas.microsoft.com/office/drawing/2014/main" id="{DEAE4EDE-6F48-AE20-A586-12F476B56FD0}"/>
              </a:ext>
            </a:extLst>
          </p:cNvPr>
          <p:cNvSpPr txBox="1"/>
          <p:nvPr/>
        </p:nvSpPr>
        <p:spPr>
          <a:xfrm>
            <a:off x="6399811" y="6099046"/>
            <a:ext cx="6094140" cy="200055"/>
          </a:xfrm>
          <a:prstGeom prst="rect">
            <a:avLst/>
          </a:prstGeom>
          <a:noFill/>
        </p:spPr>
        <p:txBody>
          <a:bodyPr wrap="square">
            <a:spAutoFit/>
          </a:bodyPr>
          <a:lstStyle/>
          <a:p>
            <a:r>
              <a:rPr lang="en-US" sz="700">
                <a:solidFill>
                  <a:srgbClr val="080808"/>
                </a:solidFill>
                <a:latin typeface="Open Sans" panose="020B0606030504020204" pitchFamily="34" charset="0"/>
                <a:ea typeface="Open Sans" panose="020B0606030504020204" pitchFamily="34" charset="0"/>
                <a:cs typeface="Open Sans" panose="020B0606030504020204" pitchFamily="34" charset="0"/>
              </a:rPr>
              <a:t>Source: </a:t>
            </a:r>
          </a:p>
        </p:txBody>
      </p:sp>
    </p:spTree>
    <p:extLst>
      <p:ext uri="{BB962C8B-B14F-4D97-AF65-F5344CB8AC3E}">
        <p14:creationId xmlns:p14="http://schemas.microsoft.com/office/powerpoint/2010/main" val="321827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Avoid repetition fatigue</a:t>
            </a:r>
          </a:p>
        </p:txBody>
      </p:sp>
      <p:sp>
        <p:nvSpPr>
          <p:cNvPr id="5" name="Content Placeholder 4">
            <a:extLst>
              <a:ext uri="{FF2B5EF4-FFF2-40B4-BE49-F238E27FC236}">
                <a16:creationId xmlns:a16="http://schemas.microsoft.com/office/drawing/2014/main" id="{EFCD2547-AA08-D142-995D-D164ED6C8C10}"/>
              </a:ext>
            </a:extLst>
          </p:cNvPr>
          <p:cNvSpPr>
            <a:spLocks noGrp="1"/>
          </p:cNvSpPr>
          <p:nvPr>
            <p:ph idx="1"/>
          </p:nvPr>
        </p:nvSpPr>
        <p:spPr>
          <a:xfrm>
            <a:off x="846312" y="1919943"/>
            <a:ext cx="4640088" cy="4100053"/>
          </a:xfrm>
        </p:spPr>
        <p:txBody>
          <a:bodyPr/>
          <a:lstStyle/>
          <a:p>
            <a:pPr marL="0" indent="0">
              <a:buNone/>
            </a:pPr>
            <a:r>
              <a:rPr lang="en-GB" sz="1400" b="1"/>
              <a:t>Do not overuse the same visual elements or formats</a:t>
            </a:r>
            <a:r>
              <a:rPr lang="en-GB" sz="1400">
                <a:solidFill>
                  <a:srgbClr val="212121"/>
                </a:solidFill>
              </a:rPr>
              <a:t>, as it can lead to viewer disinterest or desensitization. </a:t>
            </a:r>
          </a:p>
          <a:p>
            <a:pPr marL="0" indent="0">
              <a:buNone/>
            </a:pPr>
            <a:r>
              <a:rPr lang="en-GB" sz="1400">
                <a:solidFill>
                  <a:srgbClr val="212121"/>
                </a:solidFill>
              </a:rPr>
              <a:t>Variety in presentation keeps the viewer engaged and ensures that each piece of data is given its due attention and impact.</a:t>
            </a: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p:txBody>
      </p:sp>
      <p:pic>
        <p:nvPicPr>
          <p:cNvPr id="6" name="Picture 5">
            <a:extLst>
              <a:ext uri="{FF2B5EF4-FFF2-40B4-BE49-F238E27FC236}">
                <a16:creationId xmlns:a16="http://schemas.microsoft.com/office/drawing/2014/main" id="{EEC4FFFE-4AC3-BB8B-A30C-5FFB5FB49156}"/>
              </a:ext>
            </a:extLst>
          </p:cNvPr>
          <p:cNvPicPr>
            <a:picLocks noChangeAspect="1"/>
          </p:cNvPicPr>
          <p:nvPr/>
        </p:nvPicPr>
        <p:blipFill>
          <a:blip r:embed="rId2"/>
          <a:stretch>
            <a:fillRect/>
          </a:stretch>
        </p:blipFill>
        <p:spPr>
          <a:xfrm>
            <a:off x="6914810" y="1024348"/>
            <a:ext cx="3789049" cy="4995648"/>
          </a:xfrm>
          <a:prstGeom prst="rect">
            <a:avLst/>
          </a:prstGeom>
        </p:spPr>
      </p:pic>
      <p:sp>
        <p:nvSpPr>
          <p:cNvPr id="3" name="TextBox 2">
            <a:extLst>
              <a:ext uri="{FF2B5EF4-FFF2-40B4-BE49-F238E27FC236}">
                <a16:creationId xmlns:a16="http://schemas.microsoft.com/office/drawing/2014/main" id="{8CE22BAB-C06F-4061-3A9A-EE3938BB497F}"/>
              </a:ext>
            </a:extLst>
          </p:cNvPr>
          <p:cNvSpPr txBox="1"/>
          <p:nvPr/>
        </p:nvSpPr>
        <p:spPr>
          <a:xfrm>
            <a:off x="6578230" y="5919968"/>
            <a:ext cx="6094140" cy="200055"/>
          </a:xfrm>
          <a:prstGeom prst="rect">
            <a:avLst/>
          </a:prstGeom>
          <a:noFill/>
        </p:spPr>
        <p:txBody>
          <a:bodyPr wrap="square">
            <a:spAutoFit/>
          </a:bodyPr>
          <a:lstStyle/>
          <a:p>
            <a:r>
              <a:rPr lang="en-US" sz="700">
                <a:solidFill>
                  <a:srgbClr val="080808"/>
                </a:solidFill>
                <a:latin typeface="Open Sans" panose="020B0606030504020204" pitchFamily="34" charset="0"/>
                <a:ea typeface="Open Sans" panose="020B0606030504020204" pitchFamily="34" charset="0"/>
                <a:cs typeface="Open Sans" panose="020B0606030504020204" pitchFamily="34" charset="0"/>
              </a:rPr>
              <a:t>Source: WFP </a:t>
            </a:r>
          </a:p>
        </p:txBody>
      </p:sp>
    </p:spTree>
    <p:extLst>
      <p:ext uri="{BB962C8B-B14F-4D97-AF65-F5344CB8AC3E}">
        <p14:creationId xmlns:p14="http://schemas.microsoft.com/office/powerpoint/2010/main" val="124288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Consider cultural sensitivities</a:t>
            </a:r>
          </a:p>
        </p:txBody>
      </p:sp>
      <p:sp>
        <p:nvSpPr>
          <p:cNvPr id="5" name="Content Placeholder 4">
            <a:extLst>
              <a:ext uri="{FF2B5EF4-FFF2-40B4-BE49-F238E27FC236}">
                <a16:creationId xmlns:a16="http://schemas.microsoft.com/office/drawing/2014/main" id="{330ADC1B-E967-D704-A54C-1CB2C0677CC2}"/>
              </a:ext>
            </a:extLst>
          </p:cNvPr>
          <p:cNvSpPr>
            <a:spLocks noGrp="1"/>
          </p:cNvSpPr>
          <p:nvPr>
            <p:ph idx="1"/>
          </p:nvPr>
        </p:nvSpPr>
        <p:spPr>
          <a:xfrm>
            <a:off x="846312" y="1919943"/>
            <a:ext cx="4810417" cy="4100053"/>
          </a:xfrm>
        </p:spPr>
        <p:txBody>
          <a:bodyPr/>
          <a:lstStyle/>
          <a:p>
            <a:pPr marL="0" indent="0">
              <a:buNone/>
            </a:pPr>
            <a:r>
              <a:rPr lang="en-GB" sz="1400" b="0" i="0">
                <a:solidFill>
                  <a:srgbClr val="000000"/>
                </a:solidFill>
                <a:effectLst/>
              </a:rPr>
              <a:t>When creating data visualizations, it’s important to be mindful of colour associations across different cultures. For example, white is associated with purity and innocence in Western cultures, but it is a colour associated to mourning and death in many East Asia countries.</a:t>
            </a:r>
          </a:p>
          <a:p>
            <a:pPr marL="0" indent="0">
              <a:buNone/>
            </a:pPr>
            <a:r>
              <a:rPr lang="en-GB" sz="1400">
                <a:solidFill>
                  <a:srgbClr val="000000"/>
                </a:solidFill>
              </a:rPr>
              <a:t>It is</a:t>
            </a:r>
            <a:r>
              <a:rPr lang="en-GB" sz="1400" b="0" i="0">
                <a:solidFill>
                  <a:srgbClr val="000000"/>
                </a:solidFill>
                <a:effectLst/>
              </a:rPr>
              <a:t> also advisable to steer clear of colour palettes that could unintentionally convey partisanship, for example if they are strongly associated with a national political party, or bias, such as using pink for women and blue for men. </a:t>
            </a:r>
          </a:p>
          <a:p>
            <a:pPr marL="0" indent="0">
              <a:buNone/>
            </a:pPr>
            <a:r>
              <a:rPr lang="en-GB" sz="1400" b="0" i="0">
                <a:solidFill>
                  <a:srgbClr val="000000"/>
                </a:solidFill>
                <a:effectLst/>
              </a:rPr>
              <a:t>Instead, </a:t>
            </a:r>
            <a:r>
              <a:rPr lang="en-GB" sz="1400" b="1" i="0">
                <a:effectLst/>
              </a:rPr>
              <a:t>opt for neutral colours or a diverse palette that doesn’t reinforce such clichés</a:t>
            </a:r>
            <a:r>
              <a:rPr lang="en-GB" sz="1400" b="0" i="0">
                <a:effectLst/>
              </a:rPr>
              <a:t>.</a:t>
            </a:r>
            <a:r>
              <a:rPr lang="en-GB" sz="1400" b="0" i="0">
                <a:solidFill>
                  <a:srgbClr val="000000"/>
                </a:solidFill>
                <a:effectLst/>
              </a:rPr>
              <a:t> This approach ensures your visualizations are inclusive, respectful, and can be accurately interpreted by a global audience.</a:t>
            </a:r>
          </a:p>
          <a:p>
            <a:pPr marL="0" indent="0">
              <a:buNone/>
            </a:pPr>
            <a:endParaRPr lang="en-GB" sz="1400"/>
          </a:p>
        </p:txBody>
      </p:sp>
      <p:pic>
        <p:nvPicPr>
          <p:cNvPr id="4" name="Picture 3" descr="A collage of different objects&#10;&#10;Description automatically generated">
            <a:extLst>
              <a:ext uri="{FF2B5EF4-FFF2-40B4-BE49-F238E27FC236}">
                <a16:creationId xmlns:a16="http://schemas.microsoft.com/office/drawing/2014/main" id="{960C6530-573E-7A66-1936-F00031CA7005}"/>
              </a:ext>
            </a:extLst>
          </p:cNvPr>
          <p:cNvPicPr>
            <a:picLocks noChangeAspect="1"/>
          </p:cNvPicPr>
          <p:nvPr/>
        </p:nvPicPr>
        <p:blipFill>
          <a:blip r:embed="rId2"/>
          <a:stretch>
            <a:fillRect/>
          </a:stretch>
        </p:blipFill>
        <p:spPr>
          <a:xfrm>
            <a:off x="6117374" y="2236993"/>
            <a:ext cx="5608276" cy="2804138"/>
          </a:xfrm>
          <a:prstGeom prst="rect">
            <a:avLst/>
          </a:prstGeom>
        </p:spPr>
      </p:pic>
      <p:sp>
        <p:nvSpPr>
          <p:cNvPr id="7" name="TextBox 6">
            <a:extLst>
              <a:ext uri="{FF2B5EF4-FFF2-40B4-BE49-F238E27FC236}">
                <a16:creationId xmlns:a16="http://schemas.microsoft.com/office/drawing/2014/main" id="{7A09B903-A6FA-D0E0-96BF-513519F6B5AD}"/>
              </a:ext>
            </a:extLst>
          </p:cNvPr>
          <p:cNvSpPr txBox="1"/>
          <p:nvPr/>
        </p:nvSpPr>
        <p:spPr>
          <a:xfrm>
            <a:off x="6096000" y="5230422"/>
            <a:ext cx="6096000" cy="230832"/>
          </a:xfrm>
          <a:prstGeom prst="rect">
            <a:avLst/>
          </a:prstGeom>
          <a:noFill/>
        </p:spPr>
        <p:txBody>
          <a:bodyPr wrap="square">
            <a:spAutoFit/>
          </a:bodyPr>
          <a:lstStyle/>
          <a:p>
            <a:r>
              <a:rPr lang="en-GB" sz="900" err="1">
                <a:solidFill>
                  <a:srgbClr val="212121"/>
                </a:solidFill>
                <a:latin typeface="Open Sans" panose="020B0606030504020204" pitchFamily="34" charset="0"/>
                <a:ea typeface="Open Sans" panose="020B0606030504020204" pitchFamily="34" charset="0"/>
                <a:cs typeface="Open Sans" panose="020B0606030504020204" pitchFamily="34" charset="0"/>
              </a:rPr>
              <a:t>JeongMee</a:t>
            </a:r>
            <a:r>
              <a:rPr lang="en-GB" sz="900">
                <a:solidFill>
                  <a:srgbClr val="212121"/>
                </a:solidFill>
                <a:latin typeface="Open Sans" panose="020B0606030504020204" pitchFamily="34" charset="0"/>
                <a:ea typeface="Open Sans" panose="020B0606030504020204" pitchFamily="34" charset="0"/>
                <a:cs typeface="Open Sans" panose="020B0606030504020204" pitchFamily="34" charset="0"/>
              </a:rPr>
              <a:t> Yoon’s </a:t>
            </a:r>
            <a:r>
              <a:rPr lang="en-GB" sz="90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“The Pink &amp; Blue Project”</a:t>
            </a:r>
            <a:endParaRPr lang="en-GB" sz="900">
              <a:solidFill>
                <a:srgbClr val="21212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121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C3652-D6B3-DC3E-13D9-551EEFC4D5CE}"/>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430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Common Errors</a:t>
            </a:r>
          </a:p>
        </p:txBody>
      </p:sp>
    </p:spTree>
    <p:extLst>
      <p:ext uri="{BB962C8B-B14F-4D97-AF65-F5344CB8AC3E}">
        <p14:creationId xmlns:p14="http://schemas.microsoft.com/office/powerpoint/2010/main" val="1403197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Cutting the y-axis</a:t>
            </a:r>
          </a:p>
        </p:txBody>
      </p:sp>
      <p:sp>
        <p:nvSpPr>
          <p:cNvPr id="5" name="Content Placeholder 4">
            <a:extLst>
              <a:ext uri="{FF2B5EF4-FFF2-40B4-BE49-F238E27FC236}">
                <a16:creationId xmlns:a16="http://schemas.microsoft.com/office/drawing/2014/main" id="{4F510549-61E8-93BC-43B6-5E2508F9B78F}"/>
              </a:ext>
            </a:extLst>
          </p:cNvPr>
          <p:cNvSpPr>
            <a:spLocks noGrp="1"/>
          </p:cNvSpPr>
          <p:nvPr>
            <p:ph idx="1"/>
          </p:nvPr>
        </p:nvSpPr>
        <p:spPr>
          <a:xfrm>
            <a:off x="6096000" y="5488644"/>
            <a:ext cx="2726871" cy="315256"/>
          </a:xfrm>
        </p:spPr>
        <p:txBody>
          <a:bodyPr/>
          <a:lstStyle/>
          <a:p>
            <a:pPr marL="0" indent="0">
              <a:buNone/>
            </a:pPr>
            <a:r>
              <a:rPr lang="en-GB" sz="1400" b="1" i="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FIGURE A</a:t>
            </a:r>
            <a:endPar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graph of a graph with numbers and a few columns&#10;&#10;Description automatically generated with medium confidence">
            <a:extLst>
              <a:ext uri="{FF2B5EF4-FFF2-40B4-BE49-F238E27FC236}">
                <a16:creationId xmlns:a16="http://schemas.microsoft.com/office/drawing/2014/main" id="{FFC05D94-6879-55B3-53C8-9EF0171E2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54073"/>
            <a:ext cx="2631792" cy="2631792"/>
          </a:xfrm>
          <a:prstGeom prst="rect">
            <a:avLst/>
          </a:prstGeom>
        </p:spPr>
      </p:pic>
      <p:pic>
        <p:nvPicPr>
          <p:cNvPr id="7" name="Picture 6" descr="A graph of a number of different colored bars&#10;&#10;Description automatically generated with medium confidence">
            <a:extLst>
              <a:ext uri="{FF2B5EF4-FFF2-40B4-BE49-F238E27FC236}">
                <a16:creationId xmlns:a16="http://schemas.microsoft.com/office/drawing/2014/main" id="{9D2F5A53-D413-CA57-12B6-E7554C9AD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7022" y="1466791"/>
            <a:ext cx="2244087" cy="3839883"/>
          </a:xfrm>
          <a:prstGeom prst="rect">
            <a:avLst/>
          </a:prstGeom>
        </p:spPr>
      </p:pic>
      <p:sp>
        <p:nvSpPr>
          <p:cNvPr id="8" name="Content Placeholder 4">
            <a:extLst>
              <a:ext uri="{FF2B5EF4-FFF2-40B4-BE49-F238E27FC236}">
                <a16:creationId xmlns:a16="http://schemas.microsoft.com/office/drawing/2014/main" id="{D1E90F0F-DDD0-4D3F-E2BA-367BE12A404A}"/>
              </a:ext>
            </a:extLst>
          </p:cNvPr>
          <p:cNvSpPr txBox="1">
            <a:spLocks/>
          </p:cNvSpPr>
          <p:nvPr/>
        </p:nvSpPr>
        <p:spPr>
          <a:xfrm>
            <a:off x="852732" y="1718791"/>
            <a:ext cx="4669117" cy="410005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spcBef>
                <a:spcPts val="0"/>
              </a:spcBef>
              <a:spcAft>
                <a:spcPts val="1200"/>
              </a:spcAft>
              <a:buFont typeface="Arial" charset="0"/>
              <a:buNone/>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This error occurs when </a:t>
            </a:r>
            <a:r>
              <a:rPr lang="en-GB" sz="1400" b="1">
                <a:latin typeface="Open Sans" panose="020B0606030504020204" pitchFamily="34" charset="0"/>
                <a:ea typeface="Open Sans" panose="020B0606030504020204" pitchFamily="34" charset="0"/>
                <a:cs typeface="Open Sans" panose="020B0606030504020204" pitchFamily="34" charset="0"/>
              </a:rPr>
              <a:t>the y-axis in a bar chart does not start at zero</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which can lead to a misrepresentation of the data. By cutting the y-axis, differences between values can appear exaggerated, potentially leading to incorrect conclusions.</a:t>
            </a:r>
          </a:p>
          <a:p>
            <a:pPr marL="0" indent="0">
              <a:spcBef>
                <a:spcPts val="0"/>
              </a:spcBef>
              <a:spcAft>
                <a:spcPts val="1200"/>
              </a:spcAft>
              <a:buFont typeface="Arial" charset="0"/>
              <a:buNone/>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In the example, on Figure A, where the y-axis starts at 2000, does not accurately represent a reduction of only $354 billion.  Figure B shows a corrected version, which provides a more truthful visual representation of the data.</a:t>
            </a:r>
          </a:p>
        </p:txBody>
      </p:sp>
      <p:sp>
        <p:nvSpPr>
          <p:cNvPr id="9" name="Content Placeholder 4">
            <a:extLst>
              <a:ext uri="{FF2B5EF4-FFF2-40B4-BE49-F238E27FC236}">
                <a16:creationId xmlns:a16="http://schemas.microsoft.com/office/drawing/2014/main" id="{B40CDD30-AB18-330D-1903-B4321690B875}"/>
              </a:ext>
            </a:extLst>
          </p:cNvPr>
          <p:cNvSpPr txBox="1">
            <a:spLocks/>
          </p:cNvSpPr>
          <p:nvPr/>
        </p:nvSpPr>
        <p:spPr>
          <a:xfrm>
            <a:off x="9397022" y="5503588"/>
            <a:ext cx="2726871" cy="315256"/>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rPr>
              <a:t>FIGURE B</a:t>
            </a:r>
          </a:p>
        </p:txBody>
      </p:sp>
      <p:sp>
        <p:nvSpPr>
          <p:cNvPr id="10" name="TextBox 9">
            <a:extLst>
              <a:ext uri="{FF2B5EF4-FFF2-40B4-BE49-F238E27FC236}">
                <a16:creationId xmlns:a16="http://schemas.microsoft.com/office/drawing/2014/main" id="{CF3324AF-21A0-33AD-9E12-186B4ED9CBA2}"/>
              </a:ext>
            </a:extLst>
          </p:cNvPr>
          <p:cNvSpPr txBox="1"/>
          <p:nvPr/>
        </p:nvSpPr>
        <p:spPr>
          <a:xfrm>
            <a:off x="6096000" y="5822019"/>
            <a:ext cx="2483304" cy="200055"/>
          </a:xfrm>
          <a:prstGeom prst="rect">
            <a:avLst/>
          </a:prstGeom>
          <a:noFill/>
        </p:spPr>
        <p:txBody>
          <a:bodyPr wrap="square">
            <a:spAutoFit/>
          </a:bodyPr>
          <a:lstStyle/>
          <a:p>
            <a:r>
              <a:rPr lang="en-US" sz="700">
                <a:solidFill>
                  <a:srgbClr val="080808"/>
                </a:solidFill>
                <a:latin typeface="Open Sans" panose="020B0606030504020204" pitchFamily="34" charset="0"/>
                <a:ea typeface="Open Sans" panose="020B0606030504020204" pitchFamily="34" charset="0"/>
                <a:cs typeface="Open Sans" panose="020B0606030504020204" pitchFamily="34" charset="0"/>
              </a:rPr>
              <a:t>Source: European Union Data Visualization Guide</a:t>
            </a:r>
          </a:p>
        </p:txBody>
      </p:sp>
    </p:spTree>
    <p:extLst>
      <p:ext uri="{BB962C8B-B14F-4D97-AF65-F5344CB8AC3E}">
        <p14:creationId xmlns:p14="http://schemas.microsoft.com/office/powerpoint/2010/main" val="173907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Breaking scales</a:t>
            </a:r>
          </a:p>
        </p:txBody>
      </p:sp>
      <p:sp>
        <p:nvSpPr>
          <p:cNvPr id="5" name="Content Placeholder 4">
            <a:extLst>
              <a:ext uri="{FF2B5EF4-FFF2-40B4-BE49-F238E27FC236}">
                <a16:creationId xmlns:a16="http://schemas.microsoft.com/office/drawing/2014/main" id="{4F510549-61E8-93BC-43B6-5E2508F9B78F}"/>
              </a:ext>
            </a:extLst>
          </p:cNvPr>
          <p:cNvSpPr>
            <a:spLocks noGrp="1"/>
          </p:cNvSpPr>
          <p:nvPr>
            <p:ph idx="1"/>
          </p:nvPr>
        </p:nvSpPr>
        <p:spPr>
          <a:xfrm>
            <a:off x="6524173" y="3265387"/>
            <a:ext cx="4636886" cy="315256"/>
          </a:xfrm>
        </p:spPr>
        <p:txBody>
          <a:bodyPr/>
          <a:lstStyle/>
          <a:p>
            <a:pPr marL="0" indent="0">
              <a:buFont typeface="Arial" charset="0"/>
              <a:buNone/>
            </a:pPr>
            <a:r>
              <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rPr>
              <a:t>FIGURE A: ORIGINAL</a:t>
            </a:r>
          </a:p>
        </p:txBody>
      </p:sp>
      <p:sp>
        <p:nvSpPr>
          <p:cNvPr id="8" name="Content Placeholder 4">
            <a:extLst>
              <a:ext uri="{FF2B5EF4-FFF2-40B4-BE49-F238E27FC236}">
                <a16:creationId xmlns:a16="http://schemas.microsoft.com/office/drawing/2014/main" id="{D1E90F0F-DDD0-4D3F-E2BA-367BE12A404A}"/>
              </a:ext>
            </a:extLst>
          </p:cNvPr>
          <p:cNvSpPr txBox="1">
            <a:spLocks/>
          </p:cNvSpPr>
          <p:nvPr/>
        </p:nvSpPr>
        <p:spPr>
          <a:xfrm>
            <a:off x="846312" y="1710393"/>
            <a:ext cx="4669117" cy="410005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Breaking scale refers to the practice of </a:t>
            </a:r>
            <a:r>
              <a:rPr lang="en-GB" sz="1400" b="1">
                <a:latin typeface="Open Sans" panose="020B0606030504020204" pitchFamily="34" charset="0"/>
                <a:ea typeface="Open Sans" panose="020B0606030504020204" pitchFamily="34" charset="0"/>
                <a:cs typeface="Open Sans" panose="020B0606030504020204" pitchFamily="34" charset="0"/>
              </a:rPr>
              <a:t>not using consistent intervals or units on the axes of a graph or chart.</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This can distort the representation of the data and make it difficult for viewers to accurately interpret trends and patterns.</a:t>
            </a:r>
          </a:p>
          <a:p>
            <a:pPr marL="0" indent="0">
              <a:buFont typeface="Arial" charset="0"/>
              <a:buNone/>
            </a:pPr>
            <a:endPar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charset="0"/>
              <a:buNone/>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In the example in Figure A, the years on the x-axis are equally distributed, although 13 years have passed in the period 1999-2012 and only 3 years have passed between 2012-2015. Figure B shows the correct scale for this graph.</a:t>
            </a:r>
          </a:p>
        </p:txBody>
      </p:sp>
      <p:pic>
        <p:nvPicPr>
          <p:cNvPr id="3" name="Picture 2">
            <a:extLst>
              <a:ext uri="{FF2B5EF4-FFF2-40B4-BE49-F238E27FC236}">
                <a16:creationId xmlns:a16="http://schemas.microsoft.com/office/drawing/2014/main" id="{FA519B84-895D-C826-0ADF-10C040641307}"/>
              </a:ext>
            </a:extLst>
          </p:cNvPr>
          <p:cNvPicPr>
            <a:picLocks noChangeAspect="1"/>
          </p:cNvPicPr>
          <p:nvPr/>
        </p:nvPicPr>
        <p:blipFill>
          <a:blip r:embed="rId2"/>
          <a:stretch>
            <a:fillRect/>
          </a:stretch>
        </p:blipFill>
        <p:spPr>
          <a:xfrm>
            <a:off x="6524173" y="655050"/>
            <a:ext cx="3855660" cy="2512261"/>
          </a:xfrm>
          <a:prstGeom prst="rect">
            <a:avLst/>
          </a:prstGeom>
        </p:spPr>
      </p:pic>
      <p:pic>
        <p:nvPicPr>
          <p:cNvPr id="4" name="Picture 3">
            <a:extLst>
              <a:ext uri="{FF2B5EF4-FFF2-40B4-BE49-F238E27FC236}">
                <a16:creationId xmlns:a16="http://schemas.microsoft.com/office/drawing/2014/main" id="{441D37B7-AC75-DE9C-B475-CA7293B636CF}"/>
              </a:ext>
            </a:extLst>
          </p:cNvPr>
          <p:cNvPicPr>
            <a:picLocks noChangeAspect="1"/>
          </p:cNvPicPr>
          <p:nvPr/>
        </p:nvPicPr>
        <p:blipFill>
          <a:blip r:embed="rId3"/>
          <a:stretch>
            <a:fillRect/>
          </a:stretch>
        </p:blipFill>
        <p:spPr>
          <a:xfrm>
            <a:off x="6651173" y="3678719"/>
            <a:ext cx="3855660" cy="2577340"/>
          </a:xfrm>
          <a:prstGeom prst="rect">
            <a:avLst/>
          </a:prstGeom>
        </p:spPr>
      </p:pic>
      <p:sp>
        <p:nvSpPr>
          <p:cNvPr id="6" name="Content Placeholder 4">
            <a:extLst>
              <a:ext uri="{FF2B5EF4-FFF2-40B4-BE49-F238E27FC236}">
                <a16:creationId xmlns:a16="http://schemas.microsoft.com/office/drawing/2014/main" id="{385074AF-57A8-93FE-688F-1FDCB225693B}"/>
              </a:ext>
            </a:extLst>
          </p:cNvPr>
          <p:cNvSpPr txBox="1">
            <a:spLocks/>
          </p:cNvSpPr>
          <p:nvPr/>
        </p:nvSpPr>
        <p:spPr>
          <a:xfrm>
            <a:off x="6651173" y="6202950"/>
            <a:ext cx="4636886" cy="315256"/>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rPr>
              <a:t>FIGURE B: CORRECTED</a:t>
            </a:r>
          </a:p>
        </p:txBody>
      </p:sp>
      <p:sp>
        <p:nvSpPr>
          <p:cNvPr id="9" name="TextBox 8">
            <a:extLst>
              <a:ext uri="{FF2B5EF4-FFF2-40B4-BE49-F238E27FC236}">
                <a16:creationId xmlns:a16="http://schemas.microsoft.com/office/drawing/2014/main" id="{0B4C1B76-E60F-97C7-4928-B5721D73216F}"/>
              </a:ext>
            </a:extLst>
          </p:cNvPr>
          <p:cNvSpPr txBox="1"/>
          <p:nvPr/>
        </p:nvSpPr>
        <p:spPr>
          <a:xfrm>
            <a:off x="6651173" y="6518206"/>
            <a:ext cx="6096000" cy="215444"/>
          </a:xfrm>
          <a:prstGeom prst="rect">
            <a:avLst/>
          </a:prstGeom>
          <a:noFill/>
        </p:spPr>
        <p:txBody>
          <a:bodyPr wrap="square">
            <a:spAutoFit/>
          </a:bodyPr>
          <a:lstStyle/>
          <a:p>
            <a:r>
              <a:rPr lang="en-US" sz="800">
                <a:solidFill>
                  <a:srgbClr val="080808"/>
                </a:solidFill>
                <a:latin typeface="Open Sans" panose="020B0606030504020204" pitchFamily="34" charset="0"/>
                <a:ea typeface="Open Sans" panose="020B0606030504020204" pitchFamily="34" charset="0"/>
                <a:cs typeface="Open Sans" panose="020B0606030504020204" pitchFamily="34" charset="0"/>
              </a:rPr>
              <a:t>Source: European Union Data Visualization Guide</a:t>
            </a:r>
          </a:p>
        </p:txBody>
      </p:sp>
    </p:spTree>
    <p:extLst>
      <p:ext uri="{BB962C8B-B14F-4D97-AF65-F5344CB8AC3E}">
        <p14:creationId xmlns:p14="http://schemas.microsoft.com/office/powerpoint/2010/main" val="128528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D48185-C072-85F0-6A8B-241ECF509306}"/>
              </a:ext>
            </a:extLst>
          </p:cNvPr>
          <p:cNvPicPr>
            <a:picLocks noChangeAspect="1"/>
          </p:cNvPicPr>
          <p:nvPr/>
        </p:nvPicPr>
        <p:blipFill>
          <a:blip r:embed="rId2"/>
          <a:srcRect l="29996" t="11394" r="28780" b="10905"/>
          <a:stretch/>
        </p:blipFill>
        <p:spPr>
          <a:xfrm>
            <a:off x="0" y="0"/>
            <a:ext cx="6096000" cy="6858000"/>
          </a:xfrm>
          <a:prstGeom prst="rect">
            <a:avLst/>
          </a:prstGeom>
        </p:spPr>
      </p:pic>
      <p:grpSp>
        <p:nvGrpSpPr>
          <p:cNvPr id="13" name="Group 12">
            <a:extLst>
              <a:ext uri="{FF2B5EF4-FFF2-40B4-BE49-F238E27FC236}">
                <a16:creationId xmlns:a16="http://schemas.microsoft.com/office/drawing/2014/main" id="{70B8AAF5-2578-D044-DC21-5921C6F236A1}"/>
              </a:ext>
            </a:extLst>
          </p:cNvPr>
          <p:cNvGrpSpPr/>
          <p:nvPr/>
        </p:nvGrpSpPr>
        <p:grpSpPr>
          <a:xfrm>
            <a:off x="7050262" y="1520606"/>
            <a:ext cx="4811538" cy="3816788"/>
            <a:chOff x="1284462" y="775518"/>
            <a:chExt cx="4811538" cy="3816788"/>
          </a:xfrm>
        </p:grpSpPr>
        <p:sp>
          <p:nvSpPr>
            <p:cNvPr id="14" name="Title 1">
              <a:extLst>
                <a:ext uri="{FF2B5EF4-FFF2-40B4-BE49-F238E27FC236}">
                  <a16:creationId xmlns:a16="http://schemas.microsoft.com/office/drawing/2014/main" id="{8B0F6E97-F528-B73E-D28C-A77561697465}"/>
                </a:ext>
              </a:extLst>
            </p:cNvPr>
            <p:cNvSpPr txBox="1">
              <a:spLocks/>
            </p:cNvSpPr>
            <p:nvPr/>
          </p:nvSpPr>
          <p:spPr>
            <a:xfrm>
              <a:off x="1284462" y="775518"/>
              <a:ext cx="4811538" cy="1286645"/>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2800">
                  <a:latin typeface="Open Sans Extrabold"/>
                  <a:ea typeface="Open Sans Extrabold"/>
                  <a:cs typeface="Open Sans Extrabold"/>
                </a:rPr>
                <a:t>Table of Contents</a:t>
              </a:r>
              <a:endParaRPr lang="en-US" sz="2800"/>
            </a:p>
          </p:txBody>
        </p:sp>
        <p:sp>
          <p:nvSpPr>
            <p:cNvPr id="15" name="Content Placeholder 2">
              <a:extLst>
                <a:ext uri="{FF2B5EF4-FFF2-40B4-BE49-F238E27FC236}">
                  <a16:creationId xmlns:a16="http://schemas.microsoft.com/office/drawing/2014/main" id="{100E304B-EBF7-CD47-0EFD-D1BC12C3E26A}"/>
                </a:ext>
              </a:extLst>
            </p:cNvPr>
            <p:cNvSpPr txBox="1">
              <a:spLocks/>
            </p:cNvSpPr>
            <p:nvPr/>
          </p:nvSpPr>
          <p:spPr>
            <a:xfrm>
              <a:off x="1284462" y="2062163"/>
              <a:ext cx="4811538" cy="253014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r>
                <a:rPr lang="en-GB" sz="1400">
                  <a:hlinkClick r:id="rId3" action="ppaction://hlinksldjump">
                    <a:extLst>
                      <a:ext uri="{A12FA001-AC4F-418D-AE19-62706E023703}">
                        <ahyp:hlinkClr xmlns:ahyp="http://schemas.microsoft.com/office/drawing/2018/hyperlinkcolor" val="tx"/>
                      </a:ext>
                    </a:extLst>
                  </a:hlinkClick>
                </a:rPr>
                <a:t>Colour palette</a:t>
              </a:r>
              <a:endParaRPr lang="en-GB" sz="1400"/>
            </a:p>
            <a:p>
              <a:r>
                <a:rPr lang="en-GB" sz="1400">
                  <a:hlinkClick r:id="rId4" action="ppaction://hlinksldjump">
                    <a:extLst>
                      <a:ext uri="{A12FA001-AC4F-418D-AE19-62706E023703}">
                        <ahyp:hlinkClr xmlns:ahyp="http://schemas.microsoft.com/office/drawing/2018/hyperlinkcolor" val="tx"/>
                      </a:ext>
                    </a:extLst>
                  </a:hlinkClick>
                </a:rPr>
                <a:t>Chart elements</a:t>
              </a:r>
              <a:endParaRPr lang="en-GB" sz="1400"/>
            </a:p>
            <a:p>
              <a:r>
                <a:rPr lang="en-GB" sz="1400">
                  <a:hlinkClick r:id="rId5" action="ppaction://hlinksldjump">
                    <a:extLst>
                      <a:ext uri="{A12FA001-AC4F-418D-AE19-62706E023703}">
                        <ahyp:hlinkClr xmlns:ahyp="http://schemas.microsoft.com/office/drawing/2018/hyperlinkcolor" val="tx"/>
                      </a:ext>
                    </a:extLst>
                  </a:hlinkClick>
                </a:rPr>
                <a:t>Selecting the right chart: chart types</a:t>
              </a:r>
              <a:endParaRPr lang="en-GB" sz="1400"/>
            </a:p>
            <a:p>
              <a:r>
                <a:rPr lang="en-GB" sz="1400">
                  <a:hlinkClick r:id="rId6" action="ppaction://hlinksldjump">
                    <a:extLst>
                      <a:ext uri="{A12FA001-AC4F-418D-AE19-62706E023703}">
                        <ahyp:hlinkClr xmlns:ahyp="http://schemas.microsoft.com/office/drawing/2018/hyperlinkcolor" val="tx"/>
                      </a:ext>
                    </a:extLst>
                  </a:hlinkClick>
                </a:rPr>
                <a:t>Best practices </a:t>
              </a:r>
              <a:endParaRPr lang="en-GB" sz="1400"/>
            </a:p>
            <a:p>
              <a:r>
                <a:rPr lang="en-GB" sz="1400">
                  <a:hlinkClick r:id="rId7" action="ppaction://hlinksldjump">
                    <a:extLst>
                      <a:ext uri="{A12FA001-AC4F-418D-AE19-62706E023703}">
                        <ahyp:hlinkClr xmlns:ahyp="http://schemas.microsoft.com/office/drawing/2018/hyperlinkcolor" val="tx"/>
                      </a:ext>
                    </a:extLst>
                  </a:hlinkClick>
                </a:rPr>
                <a:t>Common errors</a:t>
              </a:r>
              <a:endParaRPr lang="en-GB" sz="1400"/>
            </a:p>
            <a:p>
              <a:r>
                <a:rPr lang="en-GB" sz="1400">
                  <a:hlinkClick r:id="rId8" action="ppaction://hlinksldjump">
                    <a:extLst>
                      <a:ext uri="{A12FA001-AC4F-418D-AE19-62706E023703}">
                        <ahyp:hlinkClr xmlns:ahyp="http://schemas.microsoft.com/office/drawing/2018/hyperlinkcolor" val="tx"/>
                      </a:ext>
                    </a:extLst>
                  </a:hlinkClick>
                </a:rPr>
                <a:t>Tools and resources</a:t>
              </a:r>
              <a:endParaRPr lang="en-GB" sz="1400"/>
            </a:p>
            <a:p>
              <a:r>
                <a:rPr lang="en-GB" sz="1400">
                  <a:hlinkClick r:id="rId9" action="ppaction://hlinksldjump">
                    <a:extLst>
                      <a:ext uri="{A12FA001-AC4F-418D-AE19-62706E023703}">
                        <ahyp:hlinkClr xmlns:ahyp="http://schemas.microsoft.com/office/drawing/2018/hyperlinkcolor" val="tx"/>
                      </a:ext>
                    </a:extLst>
                  </a:hlinkClick>
                </a:rPr>
                <a:t>Annex: colour codes</a:t>
              </a:r>
              <a:endParaRPr lang="en-GB" sz="1400"/>
            </a:p>
            <a:p>
              <a:pPr marL="0" indent="0">
                <a:buFont typeface="Arial" charset="0"/>
                <a:buNone/>
              </a:pPr>
              <a:endParaRPr lang="en-GB" sz="1100"/>
            </a:p>
            <a:p>
              <a:pPr marL="0" indent="0">
                <a:buFont typeface="Arial" charset="0"/>
                <a:buNone/>
              </a:pPr>
              <a:endParaRPr lang="en-GB" sz="1100"/>
            </a:p>
          </p:txBody>
        </p:sp>
      </p:grpSp>
    </p:spTree>
    <p:extLst>
      <p:ext uri="{BB962C8B-B14F-4D97-AF65-F5344CB8AC3E}">
        <p14:creationId xmlns:p14="http://schemas.microsoft.com/office/powerpoint/2010/main" val="2327234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Respecting proportion</a:t>
            </a:r>
          </a:p>
        </p:txBody>
      </p:sp>
      <p:sp>
        <p:nvSpPr>
          <p:cNvPr id="8" name="Content Placeholder 4">
            <a:extLst>
              <a:ext uri="{FF2B5EF4-FFF2-40B4-BE49-F238E27FC236}">
                <a16:creationId xmlns:a16="http://schemas.microsoft.com/office/drawing/2014/main" id="{D1E90F0F-DDD0-4D3F-E2BA-367BE12A404A}"/>
              </a:ext>
            </a:extLst>
          </p:cNvPr>
          <p:cNvSpPr txBox="1">
            <a:spLocks/>
          </p:cNvSpPr>
          <p:nvPr/>
        </p:nvSpPr>
        <p:spPr>
          <a:xfrm>
            <a:off x="998712" y="2072343"/>
            <a:ext cx="4669117" cy="410005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This error involves </a:t>
            </a:r>
            <a:r>
              <a:rPr lang="en-GB" sz="1400" b="1" i="0">
                <a:effectLst/>
                <a:latin typeface="Open Sans" panose="020B0606030504020204" pitchFamily="34" charset="0"/>
                <a:ea typeface="Open Sans" panose="020B0606030504020204" pitchFamily="34" charset="0"/>
                <a:cs typeface="Open Sans" panose="020B0606030504020204" pitchFamily="34" charset="0"/>
              </a:rPr>
              <a:t>not maintaining consistency in the visual representation of data values</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 For instance, in a pie chart, each slice should accurately represent its proportion of the whole. Any inconsistency can lead to misinterpretation of the data.</a:t>
            </a:r>
            <a:endPar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The Star Herald #starherald has a daily poll. #makepotlegal?">
            <a:extLst>
              <a:ext uri="{FF2B5EF4-FFF2-40B4-BE49-F238E27FC236}">
                <a16:creationId xmlns:a16="http://schemas.microsoft.com/office/drawing/2014/main" id="{43B7971E-9185-F3D2-F7AD-6DE74A271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63" t="28185" r="25465" b="28926"/>
          <a:stretch/>
        </p:blipFill>
        <p:spPr bwMode="auto">
          <a:xfrm>
            <a:off x="6791326" y="1228723"/>
            <a:ext cx="3206708" cy="48272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F510549-61E8-93BC-43B6-5E2508F9B78F}"/>
              </a:ext>
            </a:extLst>
          </p:cNvPr>
          <p:cNvSpPr>
            <a:spLocks noGrp="1"/>
          </p:cNvSpPr>
          <p:nvPr>
            <p:ph idx="1"/>
          </p:nvPr>
        </p:nvSpPr>
        <p:spPr>
          <a:xfrm>
            <a:off x="9998034" y="5740762"/>
            <a:ext cx="1269917" cy="315256"/>
          </a:xfrm>
        </p:spPr>
        <p:txBody>
          <a:bodyPr/>
          <a:lstStyle/>
          <a:p>
            <a:pPr marL="0" indent="0">
              <a:buNone/>
            </a:pPr>
            <a:r>
              <a:rPr lang="en-GB" sz="1400" b="1" i="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FIGURE A</a:t>
            </a:r>
            <a:endPar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DBCC3E0-B2EE-FABA-5403-3FD4379C7ECF}"/>
              </a:ext>
            </a:extLst>
          </p:cNvPr>
          <p:cNvSpPr txBox="1"/>
          <p:nvPr/>
        </p:nvSpPr>
        <p:spPr>
          <a:xfrm>
            <a:off x="6950964" y="6193130"/>
            <a:ext cx="6094140" cy="215444"/>
          </a:xfrm>
          <a:prstGeom prst="rect">
            <a:avLst/>
          </a:prstGeom>
          <a:noFill/>
        </p:spPr>
        <p:txBody>
          <a:bodyPr wrap="square">
            <a:spAutoFit/>
          </a:bodyPr>
          <a:lstStyle/>
          <a:p>
            <a:r>
              <a:rPr lang="en-US" sz="800">
                <a:solidFill>
                  <a:srgbClr val="080808"/>
                </a:solidFill>
                <a:latin typeface="Open Sans" panose="020B0606030504020204" pitchFamily="34" charset="0"/>
                <a:ea typeface="Open Sans" panose="020B0606030504020204" pitchFamily="34" charset="0"/>
                <a:cs typeface="Open Sans" panose="020B0606030504020204" pitchFamily="34" charset="0"/>
              </a:rPr>
              <a:t>Source: European Union Data Visualization Guide</a:t>
            </a:r>
          </a:p>
        </p:txBody>
      </p:sp>
    </p:spTree>
    <p:extLst>
      <p:ext uri="{BB962C8B-B14F-4D97-AF65-F5344CB8AC3E}">
        <p14:creationId xmlns:p14="http://schemas.microsoft.com/office/powerpoint/2010/main" val="389039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Forcing a relationship</a:t>
            </a:r>
          </a:p>
        </p:txBody>
      </p:sp>
      <p:sp>
        <p:nvSpPr>
          <p:cNvPr id="5" name="Content Placeholder 4">
            <a:extLst>
              <a:ext uri="{FF2B5EF4-FFF2-40B4-BE49-F238E27FC236}">
                <a16:creationId xmlns:a16="http://schemas.microsoft.com/office/drawing/2014/main" id="{4F510549-61E8-93BC-43B6-5E2508F9B78F}"/>
              </a:ext>
            </a:extLst>
          </p:cNvPr>
          <p:cNvSpPr>
            <a:spLocks noGrp="1"/>
          </p:cNvSpPr>
          <p:nvPr>
            <p:ph idx="1"/>
          </p:nvPr>
        </p:nvSpPr>
        <p:spPr>
          <a:xfrm>
            <a:off x="6524173" y="5036532"/>
            <a:ext cx="2726871" cy="315256"/>
          </a:xfrm>
        </p:spPr>
        <p:txBody>
          <a:bodyPr/>
          <a:lstStyle/>
          <a:p>
            <a:pPr marL="0" indent="0">
              <a:buNone/>
            </a:pPr>
            <a:r>
              <a:rPr lang="en-GB" sz="1400" b="1" i="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FIGURE A</a:t>
            </a:r>
            <a:endPar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4">
            <a:extLst>
              <a:ext uri="{FF2B5EF4-FFF2-40B4-BE49-F238E27FC236}">
                <a16:creationId xmlns:a16="http://schemas.microsoft.com/office/drawing/2014/main" id="{D1E90F0F-DDD0-4D3F-E2BA-367BE12A404A}"/>
              </a:ext>
            </a:extLst>
          </p:cNvPr>
          <p:cNvSpPr txBox="1">
            <a:spLocks/>
          </p:cNvSpPr>
          <p:nvPr/>
        </p:nvSpPr>
        <p:spPr>
          <a:xfrm>
            <a:off x="998712" y="2072343"/>
            <a:ext cx="4669117" cy="4100053"/>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This error involves </a:t>
            </a:r>
            <a:r>
              <a:rPr lang="en-GB" sz="1400" b="1" i="0">
                <a:effectLst/>
                <a:latin typeface="Open Sans" panose="020B0606030504020204" pitchFamily="34" charset="0"/>
                <a:ea typeface="Open Sans" panose="020B0606030504020204" pitchFamily="34" charset="0"/>
                <a:cs typeface="Open Sans" panose="020B0606030504020204" pitchFamily="34" charset="0"/>
              </a:rPr>
              <a:t>implying a correlation or causal relationship between variables where none exists</a:t>
            </a:r>
            <a:r>
              <a:rPr lang="en-GB" sz="1400" b="0" i="0">
                <a:solidFill>
                  <a:srgbClr val="111111"/>
                </a:solidFill>
                <a:effectLst/>
                <a:latin typeface="Open Sans" panose="020B0606030504020204" pitchFamily="34" charset="0"/>
                <a:ea typeface="Open Sans" panose="020B0606030504020204" pitchFamily="34" charset="0"/>
                <a:cs typeface="Open Sans" panose="020B0606030504020204" pitchFamily="34" charset="0"/>
              </a:rPr>
              <a:t>. It often results from inappropriate use of trend lines or other visual elements that suggest connections between data sets that are not supported by the actual data.</a:t>
            </a:r>
          </a:p>
          <a:p>
            <a:pPr marL="0" indent="0">
              <a:buFont typeface="Arial" charset="0"/>
              <a:buNone/>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The example in Figure A shows a relationship between the number of movies actor Nicolas Cage appeared in the number of people who drowned in a pool, clearly a spurious correlation.</a:t>
            </a:r>
            <a:endParaRPr lang="en-GB" sz="140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graph of a person falling down&#10;&#10;Description automatically generated with medium confidence">
            <a:extLst>
              <a:ext uri="{FF2B5EF4-FFF2-40B4-BE49-F238E27FC236}">
                <a16:creationId xmlns:a16="http://schemas.microsoft.com/office/drawing/2014/main" id="{44EBA323-2BD1-892A-862B-EC5BEA8A4B23}"/>
              </a:ext>
            </a:extLst>
          </p:cNvPr>
          <p:cNvPicPr>
            <a:picLocks noChangeAspect="1"/>
          </p:cNvPicPr>
          <p:nvPr/>
        </p:nvPicPr>
        <p:blipFill>
          <a:blip r:embed="rId3"/>
          <a:stretch>
            <a:fillRect/>
          </a:stretch>
        </p:blipFill>
        <p:spPr>
          <a:xfrm>
            <a:off x="6096000" y="2794282"/>
            <a:ext cx="5292436" cy="2083567"/>
          </a:xfrm>
          <a:prstGeom prst="rect">
            <a:avLst/>
          </a:prstGeom>
        </p:spPr>
      </p:pic>
      <p:sp>
        <p:nvSpPr>
          <p:cNvPr id="9" name="TextBox 8">
            <a:extLst>
              <a:ext uri="{FF2B5EF4-FFF2-40B4-BE49-F238E27FC236}">
                <a16:creationId xmlns:a16="http://schemas.microsoft.com/office/drawing/2014/main" id="{7F253EDE-3B89-9F97-E56A-ADC48027A991}"/>
              </a:ext>
            </a:extLst>
          </p:cNvPr>
          <p:cNvSpPr txBox="1"/>
          <p:nvPr/>
        </p:nvSpPr>
        <p:spPr>
          <a:xfrm>
            <a:off x="9865295" y="5036532"/>
            <a:ext cx="3046281" cy="200055"/>
          </a:xfrm>
          <a:prstGeom prst="rect">
            <a:avLst/>
          </a:prstGeom>
          <a:noFill/>
        </p:spPr>
        <p:txBody>
          <a:bodyPr wrap="square">
            <a:spAutoFit/>
          </a:bodyPr>
          <a:lstStyle/>
          <a:p>
            <a:r>
              <a:rPr lang="en-US" sz="700">
                <a:solidFill>
                  <a:srgbClr val="080808"/>
                </a:solidFill>
                <a:latin typeface="Open Sans" panose="020B0606030504020204" pitchFamily="34" charset="0"/>
                <a:ea typeface="Open Sans" panose="020B0606030504020204" pitchFamily="34" charset="0"/>
                <a:cs typeface="Open Sans" panose="020B0606030504020204" pitchFamily="34" charset="0"/>
              </a:rPr>
              <a:t>Source: https://www.tylervigen.com/</a:t>
            </a:r>
          </a:p>
        </p:txBody>
      </p:sp>
    </p:spTree>
    <p:extLst>
      <p:ext uri="{BB962C8B-B14F-4D97-AF65-F5344CB8AC3E}">
        <p14:creationId xmlns:p14="http://schemas.microsoft.com/office/powerpoint/2010/main" val="336986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Cherry picking</a:t>
            </a:r>
          </a:p>
        </p:txBody>
      </p:sp>
      <p:sp>
        <p:nvSpPr>
          <p:cNvPr id="5" name="Content Placeholder 4">
            <a:extLst>
              <a:ext uri="{FF2B5EF4-FFF2-40B4-BE49-F238E27FC236}">
                <a16:creationId xmlns:a16="http://schemas.microsoft.com/office/drawing/2014/main" id="{4F510549-61E8-93BC-43B6-5E2508F9B78F}"/>
              </a:ext>
            </a:extLst>
          </p:cNvPr>
          <p:cNvSpPr>
            <a:spLocks noGrp="1"/>
          </p:cNvSpPr>
          <p:nvPr>
            <p:ph idx="1"/>
          </p:nvPr>
        </p:nvSpPr>
        <p:spPr>
          <a:xfrm>
            <a:off x="6125297" y="3220891"/>
            <a:ext cx="2726871" cy="315256"/>
          </a:xfrm>
        </p:spPr>
        <p:txBody>
          <a:bodyPr/>
          <a:lstStyle/>
          <a:p>
            <a:pPr marL="0" indent="0">
              <a:buNone/>
            </a:pPr>
            <a:r>
              <a:rPr lang="en-GB" sz="1400" b="1" i="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FIGURE A</a:t>
            </a:r>
            <a:endPar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4">
            <a:extLst>
              <a:ext uri="{FF2B5EF4-FFF2-40B4-BE49-F238E27FC236}">
                <a16:creationId xmlns:a16="http://schemas.microsoft.com/office/drawing/2014/main" id="{D1E90F0F-DDD0-4D3F-E2BA-367BE12A404A}"/>
              </a:ext>
            </a:extLst>
          </p:cNvPr>
          <p:cNvSpPr txBox="1">
            <a:spLocks/>
          </p:cNvSpPr>
          <p:nvPr/>
        </p:nvSpPr>
        <p:spPr>
          <a:xfrm>
            <a:off x="998712" y="2072343"/>
            <a:ext cx="4669117" cy="2385357"/>
          </a:xfrm>
          <a:prstGeom prst="rect">
            <a:avLst/>
          </a:prstGeom>
        </p:spPr>
        <p:txBody>
          <a:bodyPr vert="horz" lIns="91440" tIns="45720" rIns="91440" bIns="45720" rtlCol="0" anchor="t">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0" i="0">
                <a:solidFill>
                  <a:srgbClr val="111111"/>
                </a:solidFill>
                <a:effectLst/>
                <a:latin typeface="Open Sans"/>
                <a:ea typeface="Open Sans"/>
                <a:cs typeface="Open Sans"/>
              </a:rPr>
              <a:t>Cherry picking involves </a:t>
            </a:r>
            <a:r>
              <a:rPr lang="en-GB" sz="1400" b="1" i="0">
                <a:effectLst/>
                <a:latin typeface="Open Sans"/>
                <a:ea typeface="Open Sans"/>
                <a:cs typeface="Open Sans"/>
              </a:rPr>
              <a:t>selectively presenting only specific data points that support a particular conclusion</a:t>
            </a:r>
            <a:r>
              <a:rPr lang="en-GB" sz="1400" b="1" i="0">
                <a:solidFill>
                  <a:srgbClr val="111111"/>
                </a:solidFill>
                <a:effectLst/>
                <a:latin typeface="Open Sans"/>
                <a:ea typeface="Open Sans"/>
                <a:cs typeface="Open Sans"/>
              </a:rPr>
              <a:t>,</a:t>
            </a:r>
            <a:r>
              <a:rPr lang="en-GB" sz="1400" b="0" i="0">
                <a:solidFill>
                  <a:srgbClr val="111111"/>
                </a:solidFill>
                <a:effectLst/>
                <a:latin typeface="Open Sans"/>
                <a:ea typeface="Open Sans"/>
                <a:cs typeface="Open Sans"/>
              </a:rPr>
              <a:t> while ignoring others that may contradict it. This practice undermines the integrity of data visualization by offering a skewed perspective of the data.</a:t>
            </a:r>
          </a:p>
          <a:p>
            <a:pPr marL="0" indent="0">
              <a:buFont typeface="Arial" charset="0"/>
              <a:buNone/>
            </a:pPr>
            <a:endPar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aph with blue and white stripes&#10;&#10;Description automatically generated">
            <a:extLst>
              <a:ext uri="{FF2B5EF4-FFF2-40B4-BE49-F238E27FC236}">
                <a16:creationId xmlns:a16="http://schemas.microsoft.com/office/drawing/2014/main" id="{A508E0BD-9769-760E-FA06-226E527E8D30}"/>
              </a:ext>
            </a:extLst>
          </p:cNvPr>
          <p:cNvPicPr>
            <a:picLocks noChangeAspect="1"/>
          </p:cNvPicPr>
          <p:nvPr/>
        </p:nvPicPr>
        <p:blipFill>
          <a:blip r:embed="rId2"/>
          <a:stretch>
            <a:fillRect/>
          </a:stretch>
        </p:blipFill>
        <p:spPr>
          <a:xfrm>
            <a:off x="6125297" y="457344"/>
            <a:ext cx="4682134" cy="2719052"/>
          </a:xfrm>
          <a:prstGeom prst="rect">
            <a:avLst/>
          </a:prstGeom>
        </p:spPr>
      </p:pic>
      <p:pic>
        <p:nvPicPr>
          <p:cNvPr id="9" name="Picture 8" descr="A graph with blue and white lines&#10;&#10;Description automatically generated">
            <a:extLst>
              <a:ext uri="{FF2B5EF4-FFF2-40B4-BE49-F238E27FC236}">
                <a16:creationId xmlns:a16="http://schemas.microsoft.com/office/drawing/2014/main" id="{E828AD9E-CA1F-CD0B-25E7-0A2D1EC967BD}"/>
              </a:ext>
            </a:extLst>
          </p:cNvPr>
          <p:cNvPicPr>
            <a:picLocks noChangeAspect="1"/>
          </p:cNvPicPr>
          <p:nvPr/>
        </p:nvPicPr>
        <p:blipFill>
          <a:blip r:embed="rId3"/>
          <a:stretch>
            <a:fillRect/>
          </a:stretch>
        </p:blipFill>
        <p:spPr>
          <a:xfrm>
            <a:off x="6096000" y="3580643"/>
            <a:ext cx="4682134" cy="2719052"/>
          </a:xfrm>
          <a:prstGeom prst="rect">
            <a:avLst/>
          </a:prstGeom>
        </p:spPr>
      </p:pic>
      <p:sp>
        <p:nvSpPr>
          <p:cNvPr id="10" name="Content Placeholder 4">
            <a:extLst>
              <a:ext uri="{FF2B5EF4-FFF2-40B4-BE49-F238E27FC236}">
                <a16:creationId xmlns:a16="http://schemas.microsoft.com/office/drawing/2014/main" id="{B22E179F-9080-35AA-5643-C256C9CE2876}"/>
              </a:ext>
            </a:extLst>
          </p:cNvPr>
          <p:cNvSpPr txBox="1">
            <a:spLocks/>
          </p:cNvSpPr>
          <p:nvPr/>
        </p:nvSpPr>
        <p:spPr>
          <a:xfrm>
            <a:off x="6096000" y="6341335"/>
            <a:ext cx="2726871" cy="315256"/>
          </a:xfrm>
          <a:prstGeom prst="rect">
            <a:avLst/>
          </a:prstGeom>
        </p:spPr>
        <p:txBody>
          <a:bodyPr vert="horz" lIns="91440" tIns="45720" rIns="91440" bIns="45720" rtlCol="0">
            <a:noAutofit/>
          </a:bodyPr>
          <a:lstStyle>
            <a:lvl1pPr marL="342908" indent="-342908" algn="l" defTabSz="914423" rtl="0" eaLnBrk="1" latinLnBrk="0" hangingPunct="1">
              <a:lnSpc>
                <a:spcPct val="100000"/>
              </a:lnSpc>
              <a:spcBef>
                <a:spcPts val="1001"/>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69" indent="-285757" algn="l" defTabSz="914423" rtl="0" eaLnBrk="1" latinLnBrk="0" hangingPunct="1">
              <a:lnSpc>
                <a:spcPct val="100000"/>
              </a:lnSpc>
              <a:spcBef>
                <a:spcPts val="500"/>
              </a:spcBef>
              <a:buClr>
                <a:srgbClr val="0070BA"/>
              </a:buClr>
              <a:buFont typeface="Arial" charset="0"/>
              <a:buChar char="•"/>
              <a:defRPr sz="1801" b="0" i="0" kern="1200" baseline="0">
                <a:solidFill>
                  <a:schemeClr val="tx1"/>
                </a:solidFill>
                <a:latin typeface="Open Sans" charset="0"/>
                <a:ea typeface="Open Sans" charset="0"/>
                <a:cs typeface="Open Sans" charset="0"/>
              </a:defRPr>
            </a:lvl2pPr>
            <a:lvl3pPr marL="1200180" indent="-285757" algn="l" defTabSz="914423"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92"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4pPr>
            <a:lvl5pPr marL="2114603" indent="-285757" algn="l" defTabSz="914423" rtl="0" eaLnBrk="1" latinLnBrk="0" hangingPunct="1">
              <a:lnSpc>
                <a:spcPct val="100000"/>
              </a:lnSpc>
              <a:spcBef>
                <a:spcPts val="500"/>
              </a:spcBef>
              <a:buClr>
                <a:srgbClr val="0070BA"/>
              </a:buClr>
              <a:buFont typeface="Arial" charset="0"/>
              <a:buChar char="•"/>
              <a:defRPr sz="1401" b="0" i="0" kern="1200">
                <a:solidFill>
                  <a:schemeClr val="tx1"/>
                </a:solidFill>
                <a:latin typeface="Open Sans" charset="0"/>
                <a:ea typeface="Open Sans" charset="0"/>
                <a:cs typeface="Open Sans" charset="0"/>
              </a:defRPr>
            </a:lvl5pPr>
            <a:lvl6pPr marL="2514663"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buFont typeface="Arial" charset="0"/>
              <a:buNone/>
            </a:pPr>
            <a:r>
              <a:rPr lang="en-GB" sz="1400" b="1">
                <a:solidFill>
                  <a:srgbClr val="323232"/>
                </a:solidFill>
                <a:latin typeface="Open Sans" panose="020B0606030504020204" pitchFamily="34" charset="0"/>
                <a:ea typeface="Open Sans" panose="020B0606030504020204" pitchFamily="34" charset="0"/>
                <a:cs typeface="Open Sans" panose="020B0606030504020204" pitchFamily="34" charset="0"/>
              </a:rPr>
              <a:t>FIGURE B</a:t>
            </a:r>
          </a:p>
        </p:txBody>
      </p:sp>
      <p:sp>
        <p:nvSpPr>
          <p:cNvPr id="3" name="TextBox 2">
            <a:extLst>
              <a:ext uri="{FF2B5EF4-FFF2-40B4-BE49-F238E27FC236}">
                <a16:creationId xmlns:a16="http://schemas.microsoft.com/office/drawing/2014/main" id="{88561A4D-5B49-5F64-E60C-BDC0230A3D3A}"/>
              </a:ext>
            </a:extLst>
          </p:cNvPr>
          <p:cNvSpPr txBox="1"/>
          <p:nvPr/>
        </p:nvSpPr>
        <p:spPr>
          <a:xfrm>
            <a:off x="8705850" y="6548869"/>
            <a:ext cx="6096000" cy="215444"/>
          </a:xfrm>
          <a:prstGeom prst="rect">
            <a:avLst/>
          </a:prstGeom>
          <a:noFill/>
        </p:spPr>
        <p:txBody>
          <a:bodyPr wrap="square">
            <a:spAutoFit/>
          </a:bodyPr>
          <a:lstStyle/>
          <a:p>
            <a:r>
              <a:rPr lang="en-US" sz="800">
                <a:solidFill>
                  <a:srgbClr val="080808"/>
                </a:solidFill>
                <a:latin typeface="Open Sans" panose="020B0606030504020204" pitchFamily="34" charset="0"/>
                <a:ea typeface="Open Sans" panose="020B0606030504020204" pitchFamily="34" charset="0"/>
                <a:cs typeface="Open Sans" panose="020B0606030504020204" pitchFamily="34" charset="0"/>
              </a:rPr>
              <a:t>Source: European Union Data Visualization Guide</a:t>
            </a:r>
          </a:p>
        </p:txBody>
      </p:sp>
    </p:spTree>
    <p:extLst>
      <p:ext uri="{BB962C8B-B14F-4D97-AF65-F5344CB8AC3E}">
        <p14:creationId xmlns:p14="http://schemas.microsoft.com/office/powerpoint/2010/main" val="78204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C3652-D6B3-DC3E-13D9-551EEFC4D5CE}"/>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Tools and resources</a:t>
            </a:r>
            <a:endParaRPr lang="it-IT" sz="5401"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3442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Tools and resources</a:t>
            </a:r>
          </a:p>
        </p:txBody>
      </p:sp>
      <p:sp>
        <p:nvSpPr>
          <p:cNvPr id="3" name="Content Placeholder 2">
            <a:extLst>
              <a:ext uri="{FF2B5EF4-FFF2-40B4-BE49-F238E27FC236}">
                <a16:creationId xmlns:a16="http://schemas.microsoft.com/office/drawing/2014/main" id="{0346346C-A025-4D9D-E41C-1E1E4805C5A0}"/>
              </a:ext>
            </a:extLst>
          </p:cNvPr>
          <p:cNvSpPr>
            <a:spLocks noGrp="1"/>
          </p:cNvSpPr>
          <p:nvPr>
            <p:ph idx="1"/>
          </p:nvPr>
        </p:nvSpPr>
        <p:spPr>
          <a:xfrm>
            <a:off x="846312" y="1747071"/>
            <a:ext cx="10542124" cy="3020547"/>
          </a:xfrm>
        </p:spPr>
        <p:txBody>
          <a:bodyPr/>
          <a:lstStyle/>
          <a:p>
            <a:pPr marL="0" indent="0">
              <a:buNone/>
            </a:pPr>
            <a:r>
              <a:rPr lang="en-US" sz="1400">
                <a:solidFill>
                  <a:srgbClr val="212121"/>
                </a:solidFill>
              </a:rPr>
              <a:t>Several tools can help refine and test your data visualizations:</a:t>
            </a:r>
          </a:p>
          <a:p>
            <a:pPr>
              <a:buFont typeface="Arial" panose="020B0604020202020204" pitchFamily="34" charset="0"/>
              <a:buChar char="•"/>
            </a:pPr>
            <a:r>
              <a:rPr lang="en-US" sz="1400" b="1" err="1"/>
              <a:t>Colour</a:t>
            </a:r>
            <a:r>
              <a:rPr lang="en-US" sz="1400" b="1"/>
              <a:t> selection and accessibility</a:t>
            </a:r>
            <a:r>
              <a:rPr lang="en-US" sz="1400"/>
              <a:t>: </a:t>
            </a:r>
            <a:r>
              <a:rPr lang="en-US" sz="1400">
                <a:hlinkClick r:id="rId3">
                  <a:extLst>
                    <a:ext uri="{A12FA001-AC4F-418D-AE19-62706E023703}">
                      <ahyp:hlinkClr xmlns:ahyp="http://schemas.microsoft.com/office/drawing/2018/hyperlinkcolor" val="tx"/>
                    </a:ext>
                  </a:extLst>
                </a:hlinkClick>
              </a:rPr>
              <a:t>DataViz Palette Generator</a:t>
            </a:r>
            <a:r>
              <a:rPr lang="en-US" sz="1400">
                <a:solidFill>
                  <a:srgbClr val="212121"/>
                </a:solidFill>
              </a:rPr>
              <a:t>, </a:t>
            </a:r>
            <a:r>
              <a:rPr lang="en-US" sz="1400">
                <a:hlinkClick r:id="rId4">
                  <a:extLst>
                    <a:ext uri="{A12FA001-AC4F-418D-AE19-62706E023703}">
                      <ahyp:hlinkClr xmlns:ahyp="http://schemas.microsoft.com/office/drawing/2018/hyperlinkcolor" val="tx"/>
                    </a:ext>
                  </a:extLst>
                </a:hlinkClick>
              </a:rPr>
              <a:t>Adobe </a:t>
            </a:r>
            <a:r>
              <a:rPr lang="en-US" sz="1400" err="1">
                <a:hlinkClick r:id="rId4">
                  <a:extLst>
                    <a:ext uri="{A12FA001-AC4F-418D-AE19-62706E023703}">
                      <ahyp:hlinkClr xmlns:ahyp="http://schemas.microsoft.com/office/drawing/2018/hyperlinkcolor" val="tx"/>
                    </a:ext>
                  </a:extLst>
                </a:hlinkClick>
              </a:rPr>
              <a:t>colour</a:t>
            </a:r>
            <a:r>
              <a:rPr lang="en-US" sz="1400">
                <a:solidFill>
                  <a:srgbClr val="212121"/>
                </a:solidFill>
              </a:rPr>
              <a:t>, and </a:t>
            </a:r>
            <a:r>
              <a:rPr lang="en-US" sz="1400" err="1">
                <a:hlinkClick r:id="rId5">
                  <a:extLst>
                    <a:ext uri="{A12FA001-AC4F-418D-AE19-62706E023703}">
                      <ahyp:hlinkClr xmlns:ahyp="http://schemas.microsoft.com/office/drawing/2018/hyperlinkcolor" val="tx"/>
                    </a:ext>
                  </a:extLst>
                </a:hlinkClick>
              </a:rPr>
              <a:t>Coolors</a:t>
            </a:r>
            <a:r>
              <a:rPr lang="en-US" sz="1400"/>
              <a:t> </a:t>
            </a:r>
            <a:r>
              <a:rPr lang="en-US" sz="1400">
                <a:solidFill>
                  <a:srgbClr val="212121"/>
                </a:solidFill>
              </a:rPr>
              <a:t>help build accessible and effective </a:t>
            </a:r>
            <a:r>
              <a:rPr lang="en-US" sz="1400" err="1">
                <a:solidFill>
                  <a:srgbClr val="212121"/>
                </a:solidFill>
              </a:rPr>
              <a:t>colour</a:t>
            </a:r>
            <a:r>
              <a:rPr lang="en-US" sz="1400">
                <a:solidFill>
                  <a:srgbClr val="212121"/>
                </a:solidFill>
              </a:rPr>
              <a:t> palettes.</a:t>
            </a:r>
          </a:p>
          <a:p>
            <a:pPr>
              <a:buFont typeface="Arial" panose="020B0604020202020204" pitchFamily="34" charset="0"/>
              <a:buChar char="•"/>
            </a:pPr>
            <a:r>
              <a:rPr lang="en-US" sz="1400" b="1"/>
              <a:t>Complex, static graphs: </a:t>
            </a:r>
            <a:r>
              <a:rPr lang="en-US" sz="1400">
                <a:hlinkClick r:id="rId6">
                  <a:extLst>
                    <a:ext uri="{A12FA001-AC4F-418D-AE19-62706E023703}">
                      <ahyp:hlinkClr xmlns:ahyp="http://schemas.microsoft.com/office/drawing/2018/hyperlinkcolor" val="tx"/>
                    </a:ext>
                  </a:extLst>
                </a:hlinkClick>
              </a:rPr>
              <a:t>RawGraphs.io</a:t>
            </a:r>
            <a:r>
              <a:rPr lang="en-US" sz="1400"/>
              <a:t> </a:t>
            </a:r>
            <a:r>
              <a:rPr lang="en-US" sz="1400">
                <a:solidFill>
                  <a:srgbClr val="212121"/>
                </a:solidFill>
              </a:rPr>
              <a:t>is great for complex visualizations and runs entirely in your browser without sending data externally. Adobe Illustrator is also powerful to create complex, static graphs.</a:t>
            </a:r>
          </a:p>
          <a:p>
            <a:pPr>
              <a:buFont typeface="Arial" panose="020B0604020202020204" pitchFamily="34" charset="0"/>
              <a:buChar char="•"/>
            </a:pPr>
            <a:r>
              <a:rPr lang="en-US" sz="1400" b="1"/>
              <a:t>Interactive dashboards: </a:t>
            </a:r>
            <a:r>
              <a:rPr lang="en-US" sz="1400">
                <a:solidFill>
                  <a:srgbClr val="212121"/>
                </a:solidFill>
              </a:rPr>
              <a:t>Tableau is the corporate tool for creating interactive and static dashboards, which can be both internally and externally published on WFP Analytics</a:t>
            </a:r>
            <a:endParaRPr lang="en-US" sz="1400" b="1">
              <a:solidFill>
                <a:srgbClr val="212121"/>
              </a:solidFill>
            </a:endParaRPr>
          </a:p>
        </p:txBody>
      </p:sp>
      <p:grpSp>
        <p:nvGrpSpPr>
          <p:cNvPr id="5" name="Group 4">
            <a:extLst>
              <a:ext uri="{FF2B5EF4-FFF2-40B4-BE49-F238E27FC236}">
                <a16:creationId xmlns:a16="http://schemas.microsoft.com/office/drawing/2014/main" id="{268AA415-06EC-547C-C82C-F5CABC63398F}"/>
              </a:ext>
            </a:extLst>
          </p:cNvPr>
          <p:cNvGrpSpPr/>
          <p:nvPr/>
        </p:nvGrpSpPr>
        <p:grpSpPr>
          <a:xfrm>
            <a:off x="3174999" y="4053090"/>
            <a:ext cx="7518401" cy="1976082"/>
            <a:chOff x="3263899" y="4767618"/>
            <a:chExt cx="7518401" cy="1976082"/>
          </a:xfrm>
          <a:solidFill>
            <a:schemeClr val="accent3">
              <a:lumMod val="20000"/>
              <a:lumOff val="80000"/>
            </a:schemeClr>
          </a:solidFill>
        </p:grpSpPr>
        <p:sp>
          <p:nvSpPr>
            <p:cNvPr id="4" name="Rectangle 3">
              <a:extLst>
                <a:ext uri="{FF2B5EF4-FFF2-40B4-BE49-F238E27FC236}">
                  <a16:creationId xmlns:a16="http://schemas.microsoft.com/office/drawing/2014/main" id="{46620C4E-78EB-F43D-A2E0-230DB6F7E57E}"/>
                </a:ext>
              </a:extLst>
            </p:cNvPr>
            <p:cNvSpPr/>
            <p:nvPr/>
          </p:nvSpPr>
          <p:spPr>
            <a:xfrm>
              <a:off x="3263899" y="4767618"/>
              <a:ext cx="7518401" cy="19760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212121"/>
                </a:solidFill>
                <a:latin typeface="Open Sans"/>
                <a:ea typeface="Open Sans"/>
                <a:cs typeface="Open Sans"/>
              </a:endParaRPr>
            </a:p>
          </p:txBody>
        </p:sp>
        <p:sp>
          <p:nvSpPr>
            <p:cNvPr id="6" name="TextBox 5">
              <a:extLst>
                <a:ext uri="{FF2B5EF4-FFF2-40B4-BE49-F238E27FC236}">
                  <a16:creationId xmlns:a16="http://schemas.microsoft.com/office/drawing/2014/main" id="{A1F28F75-0391-4E2F-85B7-860BACDDCDE7}"/>
                </a:ext>
              </a:extLst>
            </p:cNvPr>
            <p:cNvSpPr txBox="1"/>
            <p:nvPr/>
          </p:nvSpPr>
          <p:spPr>
            <a:xfrm>
              <a:off x="3460749" y="5093940"/>
              <a:ext cx="7124700" cy="1169551"/>
            </a:xfrm>
            <a:prstGeom prst="rect">
              <a:avLst/>
            </a:prstGeom>
            <a:grpFill/>
          </p:spPr>
          <p:txBody>
            <a:bodyPr wrap="square">
              <a:spAutoFit/>
            </a:bodyPr>
            <a:lstStyle/>
            <a:p>
              <a:r>
                <a:rPr lang="en-US" sz="1400" b="1">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DATA PRIVACY REMINDER</a:t>
              </a:r>
              <a:br>
                <a:rPr lang="en-US" sz="1400" b="1">
                  <a:solidFill>
                    <a:srgbClr val="212121"/>
                  </a:solidFill>
                  <a:latin typeface="Open Sans"/>
                  <a:ea typeface="Open Sans"/>
                  <a:cs typeface="Open Sans"/>
                </a:rPr>
              </a:br>
              <a:r>
                <a:rPr lang="en-US" sz="1400" b="1">
                  <a:solidFill>
                    <a:srgbClr val="080808"/>
                  </a:solidFill>
                  <a:latin typeface="Open Sans"/>
                  <a:ea typeface="Open Sans"/>
                  <a:cs typeface="Open Sans"/>
                </a:rPr>
                <a:t>Do not </a:t>
              </a:r>
              <a:r>
                <a:rPr lang="en-US" sz="1400">
                  <a:solidFill>
                    <a:srgbClr val="212121"/>
                  </a:solidFill>
                  <a:latin typeface="Open Sans"/>
                  <a:ea typeface="Open Sans"/>
                  <a:cs typeface="Open Sans"/>
                </a:rPr>
                <a:t>upload </a:t>
              </a:r>
              <a:r>
                <a:rPr lang="en-US" sz="1400" b="1">
                  <a:solidFill>
                    <a:srgbClr val="080808"/>
                  </a:solidFill>
                  <a:latin typeface="Open Sans"/>
                  <a:ea typeface="Open Sans"/>
                  <a:cs typeface="Open Sans"/>
                </a:rPr>
                <a:t>sensitive information </a:t>
              </a:r>
              <a:r>
                <a:rPr lang="en-US" sz="1400">
                  <a:solidFill>
                    <a:srgbClr val="212121"/>
                  </a:solidFill>
                  <a:latin typeface="Open Sans"/>
                  <a:ea typeface="Open Sans"/>
                  <a:cs typeface="Open Sans"/>
                </a:rPr>
                <a:t>to external tools unless they are WFP approved or process data locally. </a:t>
              </a:r>
              <a:br>
                <a:rPr lang="en-US" sz="1400">
                  <a:solidFill>
                    <a:srgbClr val="212121"/>
                  </a:solidFill>
                  <a:latin typeface="Open Sans"/>
                  <a:ea typeface="Open Sans"/>
                  <a:cs typeface="Open Sans"/>
                </a:rPr>
              </a:br>
              <a:r>
                <a:rPr lang="en-US" sz="1400">
                  <a:solidFill>
                    <a:srgbClr val="212121"/>
                  </a:solidFill>
                  <a:latin typeface="Open Sans"/>
                  <a:ea typeface="Open Sans"/>
                  <a:cs typeface="Open Sans"/>
                </a:rPr>
                <a:t>Please refer to the Data Classification Guidance and Data Privacy Framework for more information.</a:t>
              </a:r>
            </a:p>
          </p:txBody>
        </p:sp>
      </p:grpSp>
    </p:spTree>
    <p:extLst>
      <p:ext uri="{BB962C8B-B14F-4D97-AF65-F5344CB8AC3E}">
        <p14:creationId xmlns:p14="http://schemas.microsoft.com/office/powerpoint/2010/main" val="50129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Indicator guidance</a:t>
            </a:r>
          </a:p>
        </p:txBody>
      </p:sp>
      <p:sp>
        <p:nvSpPr>
          <p:cNvPr id="5" name="Content Placeholder 4">
            <a:extLst>
              <a:ext uri="{FF2B5EF4-FFF2-40B4-BE49-F238E27FC236}">
                <a16:creationId xmlns:a16="http://schemas.microsoft.com/office/drawing/2014/main" id="{56F8ABF5-E1E9-B758-0978-D766B4567B12}"/>
              </a:ext>
            </a:extLst>
          </p:cNvPr>
          <p:cNvSpPr>
            <a:spLocks noGrp="1"/>
          </p:cNvSpPr>
          <p:nvPr>
            <p:ph idx="1"/>
          </p:nvPr>
        </p:nvSpPr>
        <p:spPr>
          <a:xfrm>
            <a:off x="846313" y="1919943"/>
            <a:ext cx="4867918" cy="4100053"/>
          </a:xfrm>
        </p:spPr>
        <p:txBody>
          <a:bodyPr/>
          <a:lstStyle/>
          <a:p>
            <a:pPr marL="0" indent="0">
              <a:buNone/>
            </a:pPr>
            <a:r>
              <a:rPr lang="en-GB" sz="1400">
                <a:solidFill>
                  <a:srgbClr val="212121"/>
                </a:solidFill>
              </a:rPr>
              <a:t>Check out the </a:t>
            </a:r>
            <a:r>
              <a:rPr lang="en-GB" sz="1400">
                <a:hlinkClick r:id="rId2">
                  <a:extLst>
                    <a:ext uri="{A12FA001-AC4F-418D-AE19-62706E023703}">
                      <ahyp:hlinkClr xmlns:ahyp="http://schemas.microsoft.com/office/drawing/2018/hyperlinkcolor" val="tx"/>
                    </a:ext>
                  </a:extLst>
                </a:hlinkClick>
              </a:rPr>
              <a:t>Resource Centre</a:t>
            </a:r>
            <a:r>
              <a:rPr lang="en-GB" sz="1400"/>
              <a:t> </a:t>
            </a:r>
            <a:r>
              <a:rPr lang="en-GB" sz="1400">
                <a:solidFill>
                  <a:srgbClr val="212121"/>
                </a:solidFill>
              </a:rPr>
              <a:t>for </a:t>
            </a:r>
            <a:r>
              <a:rPr lang="en-GB" sz="1400" b="1"/>
              <a:t>guidance on specific indicators,</a:t>
            </a:r>
            <a:r>
              <a:rPr lang="en-GB" sz="1400">
                <a:solidFill>
                  <a:srgbClr val="212121"/>
                </a:solidFill>
              </a:rPr>
              <a:t> including scripts to calculate them and guidelines for data visualizations.</a:t>
            </a:r>
          </a:p>
          <a:p>
            <a:pPr marL="0" indent="0">
              <a:buNone/>
            </a:pPr>
            <a:r>
              <a:rPr lang="en-GB" sz="1400">
                <a:solidFill>
                  <a:srgbClr val="212121"/>
                </a:solidFill>
              </a:rPr>
              <a:t>For the full breakdown of all corporate indicators, consult the </a:t>
            </a:r>
            <a:r>
              <a:rPr lang="en-GB" sz="1400">
                <a:hlinkClick r:id="rId3">
                  <a:extLst>
                    <a:ext uri="{A12FA001-AC4F-418D-AE19-62706E023703}">
                      <ahyp:hlinkClr xmlns:ahyp="http://schemas.microsoft.com/office/drawing/2018/hyperlinkcolor" val="tx"/>
                    </a:ext>
                  </a:extLst>
                </a:hlinkClick>
              </a:rPr>
              <a:t>Indicator Compendium</a:t>
            </a:r>
            <a:r>
              <a:rPr lang="en-GB" sz="1400">
                <a:solidFill>
                  <a:srgbClr val="212121"/>
                </a:solidFill>
              </a:rPr>
              <a:t>.</a:t>
            </a:r>
          </a:p>
          <a:p>
            <a:pPr marL="0" indent="0">
              <a:buNone/>
            </a:pPr>
            <a:endParaRPr lang="en-GB" sz="1400">
              <a:solidFill>
                <a:srgbClr val="212121"/>
              </a:solidFill>
            </a:endParaRPr>
          </a:p>
        </p:txBody>
      </p:sp>
      <p:pic>
        <p:nvPicPr>
          <p:cNvPr id="4" name="Picture 3">
            <a:extLst>
              <a:ext uri="{FF2B5EF4-FFF2-40B4-BE49-F238E27FC236}">
                <a16:creationId xmlns:a16="http://schemas.microsoft.com/office/drawing/2014/main" id="{8BFF4929-E645-AFD3-DDBA-5CE1E9D2EACA}"/>
              </a:ext>
            </a:extLst>
          </p:cNvPr>
          <p:cNvPicPr>
            <a:picLocks noChangeAspect="1"/>
          </p:cNvPicPr>
          <p:nvPr/>
        </p:nvPicPr>
        <p:blipFill rotWithShape="1">
          <a:blip r:embed="rId4"/>
          <a:srcRect l="12924" r="13520"/>
          <a:stretch/>
        </p:blipFill>
        <p:spPr>
          <a:xfrm>
            <a:off x="6184258" y="1702811"/>
            <a:ext cx="5204178" cy="3813621"/>
          </a:xfrm>
          <a:prstGeom prst="rect">
            <a:avLst/>
          </a:prstGeom>
        </p:spPr>
      </p:pic>
    </p:spTree>
    <p:extLst>
      <p:ext uri="{BB962C8B-B14F-4D97-AF65-F5344CB8AC3E}">
        <p14:creationId xmlns:p14="http://schemas.microsoft.com/office/powerpoint/2010/main" val="348012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Data visualization references and books</a:t>
            </a:r>
          </a:p>
        </p:txBody>
      </p:sp>
      <p:sp>
        <p:nvSpPr>
          <p:cNvPr id="5" name="Content Placeholder 4">
            <a:extLst>
              <a:ext uri="{FF2B5EF4-FFF2-40B4-BE49-F238E27FC236}">
                <a16:creationId xmlns:a16="http://schemas.microsoft.com/office/drawing/2014/main" id="{56F8ABF5-E1E9-B758-0978-D766B4567B12}"/>
              </a:ext>
            </a:extLst>
          </p:cNvPr>
          <p:cNvSpPr>
            <a:spLocks noGrp="1"/>
          </p:cNvSpPr>
          <p:nvPr>
            <p:ph idx="1"/>
          </p:nvPr>
        </p:nvSpPr>
        <p:spPr>
          <a:xfrm>
            <a:off x="862501" y="3062943"/>
            <a:ext cx="4820710" cy="1509057"/>
          </a:xfrm>
        </p:spPr>
        <p:txBody>
          <a:bodyPr/>
          <a:lstStyle/>
          <a:p>
            <a:pPr marL="0" indent="0">
              <a:buNone/>
            </a:pPr>
            <a:r>
              <a:rPr lang="en-GB" sz="1400">
                <a:solidFill>
                  <a:srgbClr val="212121"/>
                </a:solidFill>
              </a:rPr>
              <a:t>The </a:t>
            </a:r>
            <a:r>
              <a:rPr lang="en-GB" sz="1400" b="1"/>
              <a:t>Data Viz Project </a:t>
            </a:r>
            <a:r>
              <a:rPr lang="en-GB" sz="1400">
                <a:solidFill>
                  <a:srgbClr val="212121"/>
                </a:solidFill>
              </a:rPr>
              <a:t>(</a:t>
            </a:r>
            <a:r>
              <a:rPr lang="en-GB" sz="1400">
                <a:hlinkClick r:id="rId2">
                  <a:extLst>
                    <a:ext uri="{A12FA001-AC4F-418D-AE19-62706E023703}">
                      <ahyp:hlinkClr xmlns:ahyp="http://schemas.microsoft.com/office/drawing/2018/hyperlinkcolor" val="tx"/>
                    </a:ext>
                  </a:extLst>
                </a:hlinkClick>
              </a:rPr>
              <a:t>datavizproject.com/</a:t>
            </a:r>
            <a:r>
              <a:rPr lang="en-GB" sz="1400"/>
              <a:t>) </a:t>
            </a:r>
            <a:r>
              <a:rPr lang="en-GB" sz="1400">
                <a:solidFill>
                  <a:srgbClr val="212121"/>
                </a:solidFill>
              </a:rPr>
              <a:t>is a great reference website for finding relevant data visualization, divided by their function and required inputs to make them. </a:t>
            </a: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p:txBody>
      </p:sp>
      <p:pic>
        <p:nvPicPr>
          <p:cNvPr id="4" name="Picture 3">
            <a:extLst>
              <a:ext uri="{FF2B5EF4-FFF2-40B4-BE49-F238E27FC236}">
                <a16:creationId xmlns:a16="http://schemas.microsoft.com/office/drawing/2014/main" id="{5AF67075-BD6F-AB5B-776E-EE52E264B846}"/>
              </a:ext>
            </a:extLst>
          </p:cNvPr>
          <p:cNvPicPr>
            <a:picLocks noChangeAspect="1"/>
          </p:cNvPicPr>
          <p:nvPr/>
        </p:nvPicPr>
        <p:blipFill>
          <a:blip r:embed="rId3"/>
          <a:stretch>
            <a:fillRect/>
          </a:stretch>
        </p:blipFill>
        <p:spPr>
          <a:xfrm>
            <a:off x="5683211" y="2086237"/>
            <a:ext cx="5381665" cy="29548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272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Data visualization books</a:t>
            </a:r>
          </a:p>
        </p:txBody>
      </p:sp>
      <p:sp>
        <p:nvSpPr>
          <p:cNvPr id="8" name="TextBox 7">
            <a:extLst>
              <a:ext uri="{FF2B5EF4-FFF2-40B4-BE49-F238E27FC236}">
                <a16:creationId xmlns:a16="http://schemas.microsoft.com/office/drawing/2014/main" id="{400B8E55-BDF0-AC1A-419C-3900F864D46C}"/>
              </a:ext>
            </a:extLst>
          </p:cNvPr>
          <p:cNvSpPr txBox="1"/>
          <p:nvPr/>
        </p:nvSpPr>
        <p:spPr>
          <a:xfrm>
            <a:off x="5180188" y="4335877"/>
            <a:ext cx="5233812" cy="954107"/>
          </a:xfrm>
          <a:prstGeom prst="rect">
            <a:avLst/>
          </a:prstGeom>
          <a:noFill/>
        </p:spPr>
        <p:txBody>
          <a:bodyPr wrap="square">
            <a:spAutoFit/>
          </a:bodyPr>
          <a:lstStyle/>
          <a:p>
            <a:r>
              <a:rPr lang="en-US" sz="1400" b="1">
                <a:latin typeface="Open Sans" panose="020B0606030504020204" pitchFamily="34" charset="0"/>
                <a:ea typeface="Open Sans" panose="020B0606030504020204" pitchFamily="34" charset="0"/>
                <a:cs typeface="Open Sans" panose="020B0606030504020204" pitchFamily="34" charset="0"/>
              </a:rPr>
              <a:t>Storytelling with Data: A Data Visualization Guide for Business Professionals </a:t>
            </a:r>
            <a:r>
              <a:rPr lang="en-US" sz="1400">
                <a:solidFill>
                  <a:srgbClr val="292929"/>
                </a:solidFill>
                <a:latin typeface="Open Sans" panose="020B0606030504020204" pitchFamily="34" charset="0"/>
                <a:ea typeface="Open Sans" panose="020B0606030504020204" pitchFamily="34" charset="0"/>
                <a:cs typeface="Open Sans" panose="020B0606030504020204" pitchFamily="34" charset="0"/>
              </a:rPr>
              <a:t>by Cole </a:t>
            </a:r>
            <a:r>
              <a:rPr lang="en-US" sz="1400" err="1">
                <a:solidFill>
                  <a:srgbClr val="292929"/>
                </a:solidFill>
                <a:latin typeface="Open Sans" panose="020B0606030504020204" pitchFamily="34" charset="0"/>
                <a:ea typeface="Open Sans" panose="020B0606030504020204" pitchFamily="34" charset="0"/>
                <a:cs typeface="Open Sans" panose="020B0606030504020204" pitchFamily="34" charset="0"/>
              </a:rPr>
              <a:t>Nussbaumer</a:t>
            </a:r>
            <a:r>
              <a:rPr lang="en-US" sz="1400">
                <a:solidFill>
                  <a:srgbClr val="292929"/>
                </a:solidFill>
                <a:latin typeface="Open Sans" panose="020B0606030504020204" pitchFamily="34" charset="0"/>
                <a:ea typeface="Open Sans" panose="020B0606030504020204" pitchFamily="34" charset="0"/>
                <a:cs typeface="Open Sans" panose="020B0606030504020204" pitchFamily="34" charset="0"/>
              </a:rPr>
              <a:t> </a:t>
            </a:r>
            <a:r>
              <a:rPr lang="en-US" sz="1400" err="1">
                <a:solidFill>
                  <a:srgbClr val="292929"/>
                </a:solidFill>
                <a:latin typeface="Open Sans" panose="020B0606030504020204" pitchFamily="34" charset="0"/>
                <a:ea typeface="Open Sans" panose="020B0606030504020204" pitchFamily="34" charset="0"/>
                <a:cs typeface="Open Sans" panose="020B0606030504020204" pitchFamily="34" charset="0"/>
              </a:rPr>
              <a:t>Knaflic</a:t>
            </a:r>
            <a:r>
              <a:rPr lang="en-US" sz="1400">
                <a:solidFill>
                  <a:srgbClr val="292929"/>
                </a:solidFill>
                <a:latin typeface="Open Sans" panose="020B0606030504020204" pitchFamily="34" charset="0"/>
                <a:ea typeface="Open Sans" panose="020B0606030504020204" pitchFamily="34" charset="0"/>
                <a:cs typeface="Open Sans" panose="020B0606030504020204" pitchFamily="34" charset="0"/>
              </a:rPr>
              <a:t> is another terrific resource to learn how to tell stories with data visualizations. The book is available through the WFP Library.</a:t>
            </a:r>
          </a:p>
        </p:txBody>
      </p:sp>
      <p:pic>
        <p:nvPicPr>
          <p:cNvPr id="10" name="Picture 9" descr="A book cover with text and blue text&#10;&#10;AI-generated content may be incorrect.">
            <a:extLst>
              <a:ext uri="{FF2B5EF4-FFF2-40B4-BE49-F238E27FC236}">
                <a16:creationId xmlns:a16="http://schemas.microsoft.com/office/drawing/2014/main" id="{E521B83D-1083-4F4E-0288-9557D97D9B60}"/>
              </a:ext>
            </a:extLst>
          </p:cNvPr>
          <p:cNvPicPr>
            <a:picLocks noChangeAspect="1"/>
          </p:cNvPicPr>
          <p:nvPr/>
        </p:nvPicPr>
        <p:blipFill>
          <a:blip r:embed="rId2"/>
          <a:stretch>
            <a:fillRect/>
          </a:stretch>
        </p:blipFill>
        <p:spPr>
          <a:xfrm>
            <a:off x="3132874" y="4006798"/>
            <a:ext cx="1607773" cy="2004357"/>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46AA7952-3E2C-3B13-A575-7FD69A44A15A}"/>
              </a:ext>
            </a:extLst>
          </p:cNvPr>
          <p:cNvSpPr txBox="1"/>
          <p:nvPr/>
        </p:nvSpPr>
        <p:spPr>
          <a:xfrm>
            <a:off x="5292436" y="1923702"/>
            <a:ext cx="6096000" cy="1384995"/>
          </a:xfrm>
          <a:prstGeom prst="rect">
            <a:avLst/>
          </a:prstGeom>
          <a:noFill/>
        </p:spPr>
        <p:txBody>
          <a:bodyPr wrap="square">
            <a:spAutoFit/>
          </a:bodyPr>
          <a:lstStyle/>
          <a:p>
            <a:r>
              <a:rPr lang="en-US" sz="1400">
                <a:solidFill>
                  <a:srgbClr val="080808"/>
                </a:solidFill>
                <a:latin typeface="Open Sans" panose="020B0606030504020204" pitchFamily="34" charset="0"/>
                <a:ea typeface="Open Sans" panose="020B0606030504020204" pitchFamily="34" charset="0"/>
                <a:cs typeface="Open Sans" panose="020B0606030504020204" pitchFamily="34" charset="0"/>
              </a:rPr>
              <a:t>The European Union Data Team has produced an </a:t>
            </a:r>
            <a:r>
              <a:rPr lang="en-US" sz="1400" b="1">
                <a:latin typeface="Open Sans" panose="020B0606030504020204" pitchFamily="34" charset="0"/>
                <a:ea typeface="Open Sans" panose="020B0606030504020204" pitchFamily="34" charset="0"/>
                <a:cs typeface="Open Sans" panose="020B0606030504020204" pitchFamily="34" charset="0"/>
              </a:rPr>
              <a:t>excellent </a:t>
            </a:r>
            <a:br>
              <a:rPr lang="en-US" sz="1400" b="1">
                <a:latin typeface="Open Sans" panose="020B0606030504020204" pitchFamily="34" charset="0"/>
                <a:ea typeface="Open Sans" panose="020B0606030504020204" pitchFamily="34" charset="0"/>
                <a:cs typeface="Open Sans" panose="020B0606030504020204" pitchFamily="34" charset="0"/>
              </a:rPr>
            </a:br>
            <a:r>
              <a:rPr lang="en-US" sz="1400" b="1">
                <a:latin typeface="Open Sans" panose="020B0606030504020204" pitchFamily="34" charset="0"/>
                <a:ea typeface="Open Sans" panose="020B0606030504020204" pitchFamily="34" charset="0"/>
                <a:cs typeface="Open Sans" panose="020B0606030504020204" pitchFamily="34" charset="0"/>
              </a:rPr>
              <a:t>Data Visualization Guide</a:t>
            </a:r>
            <a:r>
              <a:rPr lang="en-US" sz="1400">
                <a:solidFill>
                  <a:srgbClr val="080808"/>
                </a:solidFill>
                <a:latin typeface="Open Sans" panose="020B0606030504020204" pitchFamily="34" charset="0"/>
                <a:ea typeface="Open Sans" panose="020B0606030504020204" pitchFamily="34" charset="0"/>
                <a:cs typeface="Open Sans" panose="020B0606030504020204" pitchFamily="34" charset="0"/>
              </a:rPr>
              <a:t> </a:t>
            </a:r>
            <a:r>
              <a:rPr lang="en-US" sz="1400">
                <a:latin typeface="Open Sans" panose="020B0606030504020204" pitchFamily="34" charset="0"/>
                <a:ea typeface="Open Sans" panose="020B0606030504020204" pitchFamily="34" charset="0"/>
                <a:cs typeface="Open Sans" panose="020B0606030504020204" pitchFamily="34" charset="0"/>
              </a:rPr>
              <a:t>(</a:t>
            </a:r>
            <a:r>
              <a:rPr lang="en-US" sz="14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data.europa.eu/apps/data-</a:t>
            </a:r>
            <a:r>
              <a:rPr lang="en-US" sz="1400" err="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visualisation</a:t>
            </a:r>
            <a:r>
              <a:rPr lang="en-US" sz="14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-guide/</a:t>
            </a:r>
            <a:r>
              <a:rPr lang="en-US" sz="1400">
                <a:latin typeface="Open Sans" panose="020B0606030504020204" pitchFamily="34" charset="0"/>
                <a:ea typeface="Open Sans" panose="020B0606030504020204" pitchFamily="34" charset="0"/>
                <a:cs typeface="Open Sans" panose="020B0606030504020204" pitchFamily="34" charset="0"/>
              </a:rPr>
              <a:t>) </a:t>
            </a:r>
            <a:r>
              <a:rPr lang="en-US" sz="1400">
                <a:solidFill>
                  <a:srgbClr val="080808"/>
                </a:solidFill>
                <a:latin typeface="Open Sans" panose="020B0606030504020204" pitchFamily="34" charset="0"/>
                <a:ea typeface="Open Sans" panose="020B0606030504020204" pitchFamily="34" charset="0"/>
                <a:cs typeface="Open Sans" panose="020B0606030504020204" pitchFamily="34" charset="0"/>
              </a:rPr>
              <a:t>covering in depth all the important topics for building great data visualizations. Many of the examples of common pitfalls used in this document have been taken from this manual.</a:t>
            </a:r>
          </a:p>
          <a:p>
            <a:endParaRPr lang="en-US" sz="1400">
              <a:solidFill>
                <a:srgbClr val="08080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B04AE184-71D9-9EA8-FB79-1A28C6EA9C62}"/>
              </a:ext>
            </a:extLst>
          </p:cNvPr>
          <p:cNvPicPr>
            <a:picLocks noChangeAspect="1"/>
          </p:cNvPicPr>
          <p:nvPr/>
        </p:nvPicPr>
        <p:blipFill>
          <a:blip r:embed="rId4"/>
          <a:stretch>
            <a:fillRect/>
          </a:stretch>
        </p:blipFill>
        <p:spPr>
          <a:xfrm>
            <a:off x="1313410" y="1785172"/>
            <a:ext cx="3427237" cy="1815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2445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p:txBody>
          <a:bodyPr/>
          <a:lstStyle/>
          <a:p>
            <a:r>
              <a:rPr lang="en-GB"/>
              <a:t>WFP photos, icons and templates</a:t>
            </a:r>
          </a:p>
        </p:txBody>
      </p:sp>
      <p:sp>
        <p:nvSpPr>
          <p:cNvPr id="5" name="Content Placeholder 4">
            <a:extLst>
              <a:ext uri="{FF2B5EF4-FFF2-40B4-BE49-F238E27FC236}">
                <a16:creationId xmlns:a16="http://schemas.microsoft.com/office/drawing/2014/main" id="{56F8ABF5-E1E9-B758-0978-D766B4567B12}"/>
              </a:ext>
            </a:extLst>
          </p:cNvPr>
          <p:cNvSpPr>
            <a:spLocks noGrp="1"/>
          </p:cNvSpPr>
          <p:nvPr>
            <p:ph idx="1"/>
          </p:nvPr>
        </p:nvSpPr>
        <p:spPr>
          <a:xfrm>
            <a:off x="846313" y="1919943"/>
            <a:ext cx="4820710" cy="4100053"/>
          </a:xfrm>
        </p:spPr>
        <p:txBody>
          <a:bodyPr/>
          <a:lstStyle/>
          <a:p>
            <a:pPr marL="0" indent="0">
              <a:buNone/>
            </a:pPr>
            <a:r>
              <a:rPr lang="en-GB" sz="1400">
                <a:solidFill>
                  <a:srgbClr val="212121"/>
                </a:solidFill>
              </a:rPr>
              <a:t>The </a:t>
            </a:r>
            <a:r>
              <a:rPr lang="en-GB" sz="1400" b="1"/>
              <a:t>WFP Multimedia Hub </a:t>
            </a:r>
            <a:r>
              <a:rPr lang="en-GB" sz="1400">
                <a:solidFill>
                  <a:srgbClr val="212121"/>
                </a:solidFill>
              </a:rPr>
              <a:t>(</a:t>
            </a:r>
            <a:r>
              <a:rPr lang="en-GB" sz="1400"/>
              <a:t>multimedia.wfp.org/) </a:t>
            </a:r>
            <a:r>
              <a:rPr lang="en-GB" sz="1400">
                <a:solidFill>
                  <a:srgbClr val="212121"/>
                </a:solidFill>
              </a:rPr>
              <a:t>contains:</a:t>
            </a:r>
          </a:p>
          <a:p>
            <a:r>
              <a:rPr lang="en-GB" sz="1400">
                <a:solidFill>
                  <a:srgbClr val="212121"/>
                </a:solidFill>
              </a:rPr>
              <a:t>Photos from WFP operations</a:t>
            </a:r>
          </a:p>
          <a:p>
            <a:r>
              <a:rPr lang="en-GB" sz="1400">
                <a:solidFill>
                  <a:srgbClr val="212121"/>
                </a:solidFill>
              </a:rPr>
              <a:t>Icons</a:t>
            </a:r>
          </a:p>
          <a:p>
            <a:r>
              <a:rPr lang="en-GB" sz="1400">
                <a:solidFill>
                  <a:srgbClr val="212121"/>
                </a:solidFill>
              </a:rPr>
              <a:t>PowerPoint, report and publication templates</a:t>
            </a:r>
          </a:p>
          <a:p>
            <a:r>
              <a:rPr lang="en-GB" sz="1400">
                <a:solidFill>
                  <a:srgbClr val="212121"/>
                </a:solidFill>
              </a:rPr>
              <a:t>Further guidance on WFP visual identity, tone and language</a:t>
            </a:r>
          </a:p>
          <a:p>
            <a:pPr marL="0" indent="0">
              <a:buNone/>
            </a:pPr>
            <a:endParaRPr lang="en-GB" sz="1400">
              <a:solidFill>
                <a:srgbClr val="212121"/>
              </a:solidFill>
            </a:endParaRPr>
          </a:p>
          <a:p>
            <a:pPr marL="0" indent="0">
              <a:buNone/>
            </a:pPr>
            <a:r>
              <a:rPr lang="en-GB" sz="1400">
                <a:solidFill>
                  <a:srgbClr val="212121"/>
                </a:solidFill>
              </a:rPr>
              <a:t>The </a:t>
            </a:r>
            <a:r>
              <a:rPr lang="en-GB" sz="1400" b="1"/>
              <a:t>Humanitarian icon package</a:t>
            </a:r>
            <a:r>
              <a:rPr lang="en-GB" sz="1400">
                <a:solidFill>
                  <a:srgbClr val="212121"/>
                </a:solidFill>
              </a:rPr>
              <a:t> can be found on the OCHA website: https://brand.unocha.org/d/xEPytAUjC3sH/icons</a:t>
            </a:r>
          </a:p>
        </p:txBody>
      </p:sp>
      <p:pic>
        <p:nvPicPr>
          <p:cNvPr id="6" name="Picture 5">
            <a:extLst>
              <a:ext uri="{FF2B5EF4-FFF2-40B4-BE49-F238E27FC236}">
                <a16:creationId xmlns:a16="http://schemas.microsoft.com/office/drawing/2014/main" id="{8557EE0E-F8D9-79F6-7F3B-05EA6A4E729B}"/>
              </a:ext>
            </a:extLst>
          </p:cNvPr>
          <p:cNvPicPr>
            <a:picLocks noChangeAspect="1"/>
          </p:cNvPicPr>
          <p:nvPr/>
        </p:nvPicPr>
        <p:blipFill>
          <a:blip r:embed="rId2"/>
          <a:stretch>
            <a:fillRect/>
          </a:stretch>
        </p:blipFill>
        <p:spPr>
          <a:xfrm>
            <a:off x="5891871" y="1919943"/>
            <a:ext cx="5496565" cy="3429529"/>
          </a:xfrm>
          <a:prstGeom prst="rect">
            <a:avLst/>
          </a:prstGeom>
          <a:ln>
            <a:solidFill>
              <a:schemeClr val="bg1">
                <a:lumMod val="85000"/>
              </a:schemeClr>
            </a:solidFill>
          </a:ln>
        </p:spPr>
      </p:pic>
    </p:spTree>
    <p:extLst>
      <p:ext uri="{BB962C8B-B14F-4D97-AF65-F5344CB8AC3E}">
        <p14:creationId xmlns:p14="http://schemas.microsoft.com/office/powerpoint/2010/main" val="206107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C3652-D6B3-DC3E-13D9-551EEFC4D5CE}"/>
              </a:ext>
            </a:extLst>
          </p:cNvPr>
          <p:cNvSpPr/>
          <p:nvPr/>
        </p:nvSpPr>
        <p:spPr>
          <a:xfrm>
            <a:off x="0" y="-791308"/>
            <a:ext cx="12192000" cy="8440615"/>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Annex</a:t>
            </a:r>
            <a:endParaRPr lang="it-IT" sz="5401"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10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195DD-E729-EF1A-1200-E86FFD728DB7}"/>
              </a:ext>
            </a:extLst>
          </p:cNvPr>
          <p:cNvSpPr/>
          <p:nvPr/>
        </p:nvSpPr>
        <p:spPr>
          <a:xfrm>
            <a:off x="0" y="-791308"/>
            <a:ext cx="12192000" cy="84406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344613" y="22445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Colour Palette</a:t>
            </a:r>
            <a:endParaRPr lang="it-IT" sz="5401"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7231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ECBD-B0C0-D823-B41D-42A62B174D7E}"/>
              </a:ext>
            </a:extLst>
          </p:cNvPr>
          <p:cNvSpPr>
            <a:spLocks noGrp="1"/>
          </p:cNvSpPr>
          <p:nvPr>
            <p:ph type="title"/>
          </p:nvPr>
        </p:nvSpPr>
        <p:spPr/>
        <p:txBody>
          <a:bodyPr/>
          <a:lstStyle/>
          <a:p>
            <a:r>
              <a:rPr lang="en-GB"/>
              <a:t>Colour codes</a:t>
            </a:r>
          </a:p>
        </p:txBody>
      </p:sp>
      <p:sp>
        <p:nvSpPr>
          <p:cNvPr id="4" name="Content Placeholder 3">
            <a:extLst>
              <a:ext uri="{FF2B5EF4-FFF2-40B4-BE49-F238E27FC236}">
                <a16:creationId xmlns:a16="http://schemas.microsoft.com/office/drawing/2014/main" id="{FABEEE58-BAC0-4E53-E697-C5F8FFD9F1B5}"/>
              </a:ext>
            </a:extLst>
          </p:cNvPr>
          <p:cNvSpPr>
            <a:spLocks noGrp="1"/>
          </p:cNvSpPr>
          <p:nvPr>
            <p:ph idx="1"/>
          </p:nvPr>
        </p:nvSpPr>
        <p:spPr>
          <a:xfrm>
            <a:off x="832969" y="1663372"/>
            <a:ext cx="5239459" cy="4100053"/>
          </a:xfrm>
        </p:spPr>
        <p:txBody>
          <a:bodyPr/>
          <a:lstStyle/>
          <a:p>
            <a:pPr marL="0" indent="0">
              <a:buNone/>
            </a:pPr>
            <a:r>
              <a:rPr lang="en-GB" sz="1400">
                <a:solidFill>
                  <a:srgbClr val="212121"/>
                </a:solidFill>
              </a:rPr>
              <a:t>Colour codes, specifically HEX and RGB, are numerical representations of colours that are used in digital design and data visualization.</a:t>
            </a:r>
          </a:p>
          <a:p>
            <a:r>
              <a:rPr lang="en-GB" sz="1400" b="1"/>
              <a:t>HEX codes </a:t>
            </a:r>
            <a:r>
              <a:rPr lang="en-GB" sz="1400">
                <a:solidFill>
                  <a:srgbClr val="212121"/>
                </a:solidFill>
              </a:rPr>
              <a:t>are six-digit hexadecimal (base 16) numbers. The first two digits represent the red component, the next two green, and the last two blue </a:t>
            </a:r>
            <a:r>
              <a:rPr lang="en-GB" sz="1400">
                <a:solidFill>
                  <a:srgbClr val="333333"/>
                </a:solidFill>
              </a:rPr>
              <a:t>(#RRGGBB). </a:t>
            </a:r>
            <a:r>
              <a:rPr lang="en-GB" sz="1400">
                <a:solidFill>
                  <a:srgbClr val="212121"/>
                </a:solidFill>
              </a:rPr>
              <a:t>The values range from 00 (lowest intensity) to FF (highest intensity).</a:t>
            </a:r>
          </a:p>
          <a:p>
            <a:r>
              <a:rPr lang="en-GB" sz="1400" b="1"/>
              <a:t>RGB codes </a:t>
            </a:r>
            <a:r>
              <a:rPr lang="en-GB" sz="1400">
                <a:solidFill>
                  <a:srgbClr val="212121"/>
                </a:solidFill>
              </a:rPr>
              <a:t>represent the same colours but in decimal (base 10). They are expressed as </a:t>
            </a:r>
            <a:r>
              <a:rPr lang="en-GB" sz="1400" err="1">
                <a:solidFill>
                  <a:srgbClr val="212121"/>
                </a:solidFill>
              </a:rPr>
              <a:t>rgb</a:t>
            </a:r>
            <a:r>
              <a:rPr lang="en-GB" sz="1400">
                <a:solidFill>
                  <a:srgbClr val="212121"/>
                </a:solidFill>
              </a:rPr>
              <a:t>(red, green, blue), where each colour is an integer between 0 (lowest intensity) and 255 (highest intensity).</a:t>
            </a:r>
          </a:p>
          <a:p>
            <a:pPr marL="0" indent="0">
              <a:buNone/>
            </a:pPr>
            <a:r>
              <a:rPr lang="en-GB" sz="1400">
                <a:solidFill>
                  <a:srgbClr val="212121"/>
                </a:solidFill>
                <a:latin typeface="Open Sans" panose="020B0606030504020204" pitchFamily="34" charset="0"/>
                <a:ea typeface="Open Sans" panose="020B0606030504020204" pitchFamily="34" charset="0"/>
                <a:cs typeface="Open Sans" panose="020B0606030504020204" pitchFamily="34" charset="0"/>
              </a:rPr>
              <a:t>In tools like PowerPoint and Excel, the colour coders are found </a:t>
            </a:r>
            <a:r>
              <a:rPr lang="en-GB" sz="1400" b="1">
                <a:latin typeface="Open Sans" panose="020B0606030504020204" pitchFamily="34" charset="0"/>
                <a:ea typeface="Open Sans" panose="020B0606030504020204" pitchFamily="34" charset="0"/>
                <a:cs typeface="Open Sans" panose="020B0606030504020204" pitchFamily="34" charset="0"/>
              </a:rPr>
              <a:t>under “More colour” options</a:t>
            </a:r>
            <a:r>
              <a:rPr lang="en-GB" sz="1400">
                <a:solidFill>
                  <a:srgbClr val="212121"/>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a:p>
            <a:pPr marL="0" indent="0">
              <a:buNone/>
            </a:pPr>
            <a:endParaRPr lang="en-GB" sz="1400">
              <a:solidFill>
                <a:srgbClr val="212121"/>
              </a:solidFill>
            </a:endParaRPr>
          </a:p>
        </p:txBody>
      </p:sp>
      <p:pic>
        <p:nvPicPr>
          <p:cNvPr id="14" name="Picture 13">
            <a:extLst>
              <a:ext uri="{FF2B5EF4-FFF2-40B4-BE49-F238E27FC236}">
                <a16:creationId xmlns:a16="http://schemas.microsoft.com/office/drawing/2014/main" id="{54036908-6650-2FB3-D73B-C535BE3E5DDB}"/>
              </a:ext>
            </a:extLst>
          </p:cNvPr>
          <p:cNvPicPr>
            <a:picLocks noChangeAspect="1"/>
          </p:cNvPicPr>
          <p:nvPr/>
        </p:nvPicPr>
        <p:blipFill rotWithShape="1">
          <a:blip r:embed="rId3"/>
          <a:srcRect l="2490" t="2344" r="3795" b="2313"/>
          <a:stretch/>
        </p:blipFill>
        <p:spPr>
          <a:xfrm>
            <a:off x="6486526" y="1943470"/>
            <a:ext cx="1633538" cy="2869728"/>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736C3C59-7607-12FE-E3CF-084D917CA710}"/>
              </a:ext>
            </a:extLst>
          </p:cNvPr>
          <p:cNvPicPr>
            <a:picLocks noChangeAspect="1"/>
          </p:cNvPicPr>
          <p:nvPr/>
        </p:nvPicPr>
        <p:blipFill rotWithShape="1">
          <a:blip r:embed="rId4"/>
          <a:srcRect t="1259" r="774" b="1013"/>
          <a:stretch/>
        </p:blipFill>
        <p:spPr>
          <a:xfrm>
            <a:off x="8615012" y="1943470"/>
            <a:ext cx="2386664" cy="2969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8801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488CCE-91B8-894E-A02C-7215AD7A0490}"/>
              </a:ext>
            </a:extLst>
          </p:cNvPr>
          <p:cNvSpPr txBox="1">
            <a:spLocks/>
          </p:cNvSpPr>
          <p:nvPr/>
        </p:nvSpPr>
        <p:spPr>
          <a:xfrm>
            <a:off x="642606" y="2231810"/>
            <a:ext cx="7437365" cy="211942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en-GB" sz="5401"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Tools and resources</a:t>
            </a:r>
            <a:endParaRPr lang="it-IT" sz="5401"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B1128677-7B3B-A9CF-4C92-7AB98581A732}"/>
              </a:ext>
            </a:extLst>
          </p:cNvPr>
          <p:cNvSpPr/>
          <p:nvPr/>
        </p:nvSpPr>
        <p:spPr>
          <a:xfrm>
            <a:off x="0" y="-791308"/>
            <a:ext cx="12192000" cy="84406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Picture 8" descr="A logo with white text&#10;&#10;Description automatically generated">
            <a:extLst>
              <a:ext uri="{FF2B5EF4-FFF2-40B4-BE49-F238E27FC236}">
                <a16:creationId xmlns:a16="http://schemas.microsoft.com/office/drawing/2014/main" id="{02551898-FE7B-3992-DD13-760BEC5FCA53}"/>
              </a:ext>
            </a:extLst>
          </p:cNvPr>
          <p:cNvPicPr>
            <a:picLocks noChangeAspect="1"/>
          </p:cNvPicPr>
          <p:nvPr/>
        </p:nvPicPr>
        <p:blipFill>
          <a:blip r:embed="rId2"/>
          <a:stretch>
            <a:fillRect/>
          </a:stretch>
        </p:blipFill>
        <p:spPr>
          <a:xfrm>
            <a:off x="7984946" y="5303100"/>
            <a:ext cx="3229015" cy="1394347"/>
          </a:xfrm>
          <a:prstGeom prst="rect">
            <a:avLst/>
          </a:prstGeom>
        </p:spPr>
      </p:pic>
    </p:spTree>
    <p:extLst>
      <p:ext uri="{BB962C8B-B14F-4D97-AF65-F5344CB8AC3E}">
        <p14:creationId xmlns:p14="http://schemas.microsoft.com/office/powerpoint/2010/main" val="160183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DB78-D24A-AC5C-1561-12CDEBEBC849}"/>
              </a:ext>
            </a:extLst>
          </p:cNvPr>
          <p:cNvSpPr>
            <a:spLocks noGrp="1"/>
          </p:cNvSpPr>
          <p:nvPr>
            <p:ph type="title"/>
          </p:nvPr>
        </p:nvSpPr>
        <p:spPr>
          <a:xfrm>
            <a:off x="621738" y="575986"/>
            <a:ext cx="10542124" cy="1152000"/>
          </a:xfrm>
        </p:spPr>
        <p:txBody>
          <a:bodyPr/>
          <a:lstStyle/>
          <a:p>
            <a:r>
              <a:rPr lang="en-US" sz="2800">
                <a:solidFill>
                  <a:schemeClr val="tx1"/>
                </a:solidFill>
              </a:rPr>
              <a:t>General considerations on </a:t>
            </a:r>
            <a:r>
              <a:rPr lang="en-GB" sz="2800">
                <a:solidFill>
                  <a:schemeClr val="tx1"/>
                </a:solidFill>
              </a:rPr>
              <a:t>colours</a:t>
            </a:r>
          </a:p>
        </p:txBody>
      </p:sp>
      <p:sp>
        <p:nvSpPr>
          <p:cNvPr id="3" name="Content Placeholder 2">
            <a:extLst>
              <a:ext uri="{FF2B5EF4-FFF2-40B4-BE49-F238E27FC236}">
                <a16:creationId xmlns:a16="http://schemas.microsoft.com/office/drawing/2014/main" id="{B3E58BCE-7D00-7162-B6CD-5A9286596380}"/>
              </a:ext>
            </a:extLst>
          </p:cNvPr>
          <p:cNvSpPr>
            <a:spLocks noGrp="1"/>
          </p:cNvSpPr>
          <p:nvPr>
            <p:ph idx="1"/>
          </p:nvPr>
        </p:nvSpPr>
        <p:spPr>
          <a:xfrm>
            <a:off x="621738" y="1605961"/>
            <a:ext cx="6122987" cy="4100053"/>
          </a:xfrm>
        </p:spPr>
        <p:txBody>
          <a:bodyPr/>
          <a:lstStyle/>
          <a:p>
            <a:pPr>
              <a:spcAft>
                <a:spcPts val="600"/>
              </a:spcAft>
            </a:pP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The suggested </a:t>
            </a:r>
            <a:r>
              <a:rPr lang="en-GB" sz="1400" b="1">
                <a:latin typeface="Open Sans" panose="020B0606030504020204" pitchFamily="34" charset="0"/>
                <a:ea typeface="Open Sans" panose="020B0606030504020204" pitchFamily="34" charset="0"/>
                <a:cs typeface="Open Sans" panose="020B0606030504020204" pitchFamily="34" charset="0"/>
              </a:rPr>
              <a:t>colour palette optimize the </a:t>
            </a:r>
            <a:r>
              <a:rPr lang="en-GB" sz="1400" b="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WFP palette</a:t>
            </a:r>
            <a:r>
              <a:rPr lang="en-GB" sz="1400" b="1">
                <a:latin typeface="Open Sans" panose="020B0606030504020204" pitchFamily="34" charset="0"/>
                <a:ea typeface="Open Sans" panose="020B0606030504020204" pitchFamily="34" charset="0"/>
                <a:cs typeface="Open Sans" panose="020B0606030504020204" pitchFamily="34" charset="0"/>
              </a:rPr>
              <a:t> for data visualization purposes</a:t>
            </a:r>
            <a:r>
              <a:rPr lang="en-GB" sz="1400">
                <a:latin typeface="Open Sans" panose="020B0606030504020204" pitchFamily="34" charset="0"/>
                <a:ea typeface="Open Sans" panose="020B0606030504020204" pitchFamily="34" charset="0"/>
                <a:cs typeface="Open Sans" panose="020B0606030504020204" pitchFamily="34" charset="0"/>
              </a:rPr>
              <a:t> </a:t>
            </a: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(i.e. ensuring all elements have enough contrast to be visible and accessible when used together). For other visual aspects, such as fonts and logo usage, please refer to the </a:t>
            </a:r>
            <a:r>
              <a:rPr lang="en-GB" sz="14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Visual Identity Guide</a:t>
            </a:r>
            <a:r>
              <a:rPr lang="en-GB" sz="1400">
                <a:latin typeface="Open Sans" panose="020B0606030504020204" pitchFamily="34" charset="0"/>
                <a:ea typeface="Open Sans" panose="020B0606030504020204" pitchFamily="34" charset="0"/>
                <a:cs typeface="Open Sans" panose="020B0606030504020204" pitchFamily="34" charset="0"/>
              </a:rPr>
              <a:t>.</a:t>
            </a:r>
          </a:p>
          <a:p>
            <a:pPr>
              <a:spcAft>
                <a:spcPts val="600"/>
              </a:spcAft>
            </a:pP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Some food security indicators, such as the CARI and IPC, have </a:t>
            </a:r>
            <a:r>
              <a:rPr lang="en-GB" sz="1400" b="1">
                <a:latin typeface="Open Sans" panose="020B0606030504020204" pitchFamily="34" charset="0"/>
                <a:ea typeface="Open Sans" panose="020B0606030504020204" pitchFamily="34" charset="0"/>
                <a:cs typeface="Open Sans" panose="020B0606030504020204" pitchFamily="34" charset="0"/>
              </a:rPr>
              <a:t>specific palettes</a:t>
            </a:r>
            <a:r>
              <a:rPr lang="en-GB" sz="1400" b="1">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to ensure they can be distinct from other charts in a report or dashboards. For IPC colours, please refer to the</a:t>
            </a:r>
            <a:r>
              <a:rPr lang="en-GB" sz="1400">
                <a:latin typeface="Open Sans" panose="020B0606030504020204" pitchFamily="34" charset="0"/>
                <a:ea typeface="Open Sans" panose="020B0606030504020204" pitchFamily="34" charset="0"/>
                <a:cs typeface="Open Sans" panose="020B0606030504020204" pitchFamily="34" charset="0"/>
              </a:rPr>
              <a:t> </a:t>
            </a:r>
            <a:r>
              <a:rPr lang="en-GB" sz="140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IPC Technical Manual.</a:t>
            </a:r>
            <a:endParaRPr lang="en-GB" sz="140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The commonly used “traffic light” palette is no longer recommended for food security indicators for </a:t>
            </a:r>
            <a:r>
              <a:rPr lang="en-GB" sz="140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accessibility reasons</a:t>
            </a:r>
            <a:r>
              <a:rPr lang="en-GB" sz="1400">
                <a:latin typeface="Open Sans" panose="020B0606030504020204" pitchFamily="34" charset="0"/>
                <a:ea typeface="Open Sans" panose="020B0606030504020204" pitchFamily="34" charset="0"/>
                <a:cs typeface="Open Sans" panose="020B0606030504020204" pitchFamily="34" charset="0"/>
              </a:rPr>
              <a:t>.</a:t>
            </a:r>
          </a:p>
          <a:p>
            <a:pPr>
              <a:spcAft>
                <a:spcPts val="600"/>
              </a:spcAft>
            </a:pPr>
            <a:r>
              <a:rPr lang="en-GB" sz="1400">
                <a:solidFill>
                  <a:srgbClr val="535353"/>
                </a:solidFill>
                <a:latin typeface="Open Sans" panose="020B0606030504020204" pitchFamily="34" charset="0"/>
                <a:ea typeface="Open Sans" panose="020B0606030504020204" pitchFamily="34" charset="0"/>
                <a:cs typeface="Open Sans" panose="020B0606030504020204" pitchFamily="34" charset="0"/>
              </a:rPr>
              <a:t>As a rule of thumb, pick a minimum number of colours to create consistency and avoid a cluttered look. Two palettes are suggested as primary and accent colours. More colours could be added where necessary, for example to distinguish between different data categories.</a:t>
            </a:r>
          </a:p>
        </p:txBody>
      </p:sp>
      <p:pic>
        <p:nvPicPr>
          <p:cNvPr id="9" name="Picture 8" descr="A colorful circle with a hexagon&#10;&#10;AI-generated content may be incorrect.">
            <a:extLst>
              <a:ext uri="{FF2B5EF4-FFF2-40B4-BE49-F238E27FC236}">
                <a16:creationId xmlns:a16="http://schemas.microsoft.com/office/drawing/2014/main" id="{09ABFAFB-C449-6173-D01A-68831DFE97F3}"/>
              </a:ext>
            </a:extLst>
          </p:cNvPr>
          <p:cNvPicPr>
            <a:picLocks noChangeAspect="1"/>
          </p:cNvPicPr>
          <p:nvPr/>
        </p:nvPicPr>
        <p:blipFill>
          <a:blip r:embed="rId6"/>
          <a:stretch>
            <a:fillRect/>
          </a:stretch>
        </p:blipFill>
        <p:spPr>
          <a:xfrm>
            <a:off x="7696200" y="1605961"/>
            <a:ext cx="3678237" cy="3678237"/>
          </a:xfrm>
          <a:prstGeom prst="rect">
            <a:avLst/>
          </a:prstGeom>
        </p:spPr>
      </p:pic>
    </p:spTree>
    <p:extLst>
      <p:ext uri="{BB962C8B-B14F-4D97-AF65-F5344CB8AC3E}">
        <p14:creationId xmlns:p14="http://schemas.microsoft.com/office/powerpoint/2010/main" val="44473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611505" y="617242"/>
            <a:ext cx="5499072" cy="1152000"/>
          </a:xfrm>
        </p:spPr>
        <p:txBody>
          <a:bodyPr/>
          <a:lstStyle/>
          <a:p>
            <a:r>
              <a:rPr lang="en-GB" sz="2800">
                <a:solidFill>
                  <a:schemeClr val="tx1"/>
                </a:solidFill>
              </a:rPr>
              <a:t>Primary colour palette: Blue</a:t>
            </a:r>
          </a:p>
        </p:txBody>
      </p:sp>
      <p:sp>
        <p:nvSpPr>
          <p:cNvPr id="8" name="TextBox 7">
            <a:extLst>
              <a:ext uri="{FF2B5EF4-FFF2-40B4-BE49-F238E27FC236}">
                <a16:creationId xmlns:a16="http://schemas.microsoft.com/office/drawing/2014/main" id="{12A89E0E-2637-7F3D-D436-BA57AEF2CE2C}"/>
              </a:ext>
            </a:extLst>
          </p:cNvPr>
          <p:cNvSpPr txBox="1"/>
          <p:nvPr/>
        </p:nvSpPr>
        <p:spPr>
          <a:xfrm>
            <a:off x="770557" y="1769242"/>
            <a:ext cx="4322149" cy="3554819"/>
          </a:xfrm>
          <a:prstGeom prst="rect">
            <a:avLst/>
          </a:prstGeom>
          <a:noFill/>
        </p:spPr>
        <p:txBody>
          <a:bodyPr wrap="square" rtlCol="0">
            <a:spAutoFit/>
          </a:bodyPr>
          <a:lstStyle/>
          <a:p>
            <a:pPr>
              <a:spcAft>
                <a:spcPts val="600"/>
              </a:spcAft>
            </a:pPr>
            <a:r>
              <a:rPr lang="en-GB" sz="1400" b="1">
                <a:latin typeface="Open Sans" panose="020B0606030504020204" pitchFamily="34" charset="0"/>
                <a:ea typeface="Open Sans" panose="020B0606030504020204" pitchFamily="34" charset="0"/>
                <a:cs typeface="Open Sans" panose="020B0606030504020204" pitchFamily="34" charset="0"/>
              </a:rPr>
              <a:t>WFP blue </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is our main brand colour, and </a:t>
            </a:r>
            <a:r>
              <a:rPr lang="en-GB" sz="1400" b="1">
                <a:latin typeface="Open Sans" panose="020B0606030504020204" pitchFamily="34" charset="0"/>
                <a:ea typeface="Open Sans" panose="020B0606030504020204" pitchFamily="34" charset="0"/>
                <a:cs typeface="Open Sans" panose="020B0606030504020204" pitchFamily="34" charset="0"/>
              </a:rPr>
              <a:t>it should dominate all WFP data visualizations.</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Additional colours can be used alongside the primary palette as necessary (e.g. categorical data).</a:t>
            </a:r>
          </a:p>
          <a:p>
            <a:pPr>
              <a:spcAft>
                <a:spcPts val="600"/>
              </a:spcAft>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Use </a:t>
            </a:r>
            <a:r>
              <a:rPr lang="en-GB" sz="1400" b="1">
                <a:latin typeface="Open Sans" panose="020B0606030504020204" pitchFamily="34" charset="0"/>
                <a:ea typeface="Open Sans" panose="020B0606030504020204" pitchFamily="34" charset="0"/>
                <a:cs typeface="Open Sans" panose="020B0606030504020204" pitchFamily="34" charset="0"/>
              </a:rPr>
              <a:t>gradients of the WFP blue </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for a single metric. This is effective when representing data that follows a sequence or has a progression. Examples for three and four items are provided – additional examples can be generated using </a:t>
            </a:r>
            <a:r>
              <a:rPr lang="en-GB" sz="14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this tool</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a:t>
            </a:r>
          </a:p>
          <a:p>
            <a:pPr>
              <a:spcAft>
                <a:spcPts val="600"/>
              </a:spcAft>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This palette can be combined with the accent colour palette (red) </a:t>
            </a:r>
            <a:r>
              <a:rPr lang="en-US" sz="1400">
                <a:solidFill>
                  <a:srgbClr val="212121"/>
                </a:solidFill>
                <a:latin typeface="Open Sans" panose="020B0606030504020204" pitchFamily="34" charset="0"/>
                <a:ea typeface="Open Sans" panose="020B0606030504020204" pitchFamily="34" charset="0"/>
                <a:cs typeface="Open Sans" panose="020B0606030504020204" pitchFamily="34" charset="0"/>
              </a:rPr>
              <a:t>to create contrast and enhance clarity.</a:t>
            </a: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a:t>
            </a:r>
          </a:p>
          <a:p>
            <a:pPr>
              <a:spcAft>
                <a:spcPts val="600"/>
              </a:spcAft>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6" name="Title 1">
            <a:extLst>
              <a:ext uri="{FF2B5EF4-FFF2-40B4-BE49-F238E27FC236}">
                <a16:creationId xmlns:a16="http://schemas.microsoft.com/office/drawing/2014/main" id="{B102DB69-502F-3878-2A16-21EEF8B89873}"/>
              </a:ext>
            </a:extLst>
          </p:cNvPr>
          <p:cNvSpPr txBox="1">
            <a:spLocks/>
          </p:cNvSpPr>
          <p:nvPr/>
        </p:nvSpPr>
        <p:spPr>
          <a:xfrm>
            <a:off x="6738961" y="1064171"/>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600"/>
              <a:t>Primary Colour</a:t>
            </a:r>
          </a:p>
        </p:txBody>
      </p:sp>
      <p:sp>
        <p:nvSpPr>
          <p:cNvPr id="47" name="Title 1">
            <a:extLst>
              <a:ext uri="{FF2B5EF4-FFF2-40B4-BE49-F238E27FC236}">
                <a16:creationId xmlns:a16="http://schemas.microsoft.com/office/drawing/2014/main" id="{F74DF3EE-C7A5-258D-3B84-619EA9F0AE10}"/>
              </a:ext>
            </a:extLst>
          </p:cNvPr>
          <p:cNvSpPr txBox="1">
            <a:spLocks/>
          </p:cNvSpPr>
          <p:nvPr/>
        </p:nvSpPr>
        <p:spPr>
          <a:xfrm>
            <a:off x="6738961" y="4813049"/>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t>LCS example (4 categories)</a:t>
            </a:r>
          </a:p>
        </p:txBody>
      </p:sp>
      <p:grpSp>
        <p:nvGrpSpPr>
          <p:cNvPr id="48" name="Group 47">
            <a:extLst>
              <a:ext uri="{FF2B5EF4-FFF2-40B4-BE49-F238E27FC236}">
                <a16:creationId xmlns:a16="http://schemas.microsoft.com/office/drawing/2014/main" id="{82D555F3-D54F-D30F-7C3A-1A09F856A6CD}"/>
              </a:ext>
            </a:extLst>
          </p:cNvPr>
          <p:cNvGrpSpPr/>
          <p:nvPr/>
        </p:nvGrpSpPr>
        <p:grpSpPr>
          <a:xfrm>
            <a:off x="6880208" y="1458504"/>
            <a:ext cx="2551799" cy="1168741"/>
            <a:chOff x="7504067" y="1839044"/>
            <a:chExt cx="2551799" cy="1168741"/>
          </a:xfrm>
        </p:grpSpPr>
        <p:sp>
          <p:nvSpPr>
            <p:cNvPr id="49" name="Title 1">
              <a:extLst>
                <a:ext uri="{FF2B5EF4-FFF2-40B4-BE49-F238E27FC236}">
                  <a16:creationId xmlns:a16="http://schemas.microsoft.com/office/drawing/2014/main" id="{393B3C2C-C594-2C88-1848-148FDA630CD1}"/>
                </a:ext>
              </a:extLst>
            </p:cNvPr>
            <p:cNvSpPr txBox="1">
              <a:spLocks/>
            </p:cNvSpPr>
            <p:nvPr/>
          </p:nvSpPr>
          <p:spPr>
            <a:xfrm>
              <a:off x="8781714" y="1839044"/>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535353"/>
                  </a:solidFill>
                  <a:latin typeface="Open Sans" panose="020B0606030504020204" pitchFamily="34" charset="0"/>
                  <a:ea typeface="Open Sans" panose="020B0606030504020204" pitchFamily="34" charset="0"/>
                  <a:cs typeface="Open Sans" panose="020B0606030504020204" pitchFamily="34" charset="0"/>
                </a:rPr>
                <a:t>#007DBC</a:t>
              </a:r>
            </a:p>
            <a:p>
              <a:pPr>
                <a:spcAft>
                  <a:spcPts val="600"/>
                </a:spcAft>
              </a:pPr>
              <a:r>
                <a:rPr lang="en-GB" sz="10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535353"/>
                  </a:solidFill>
                  <a:latin typeface="Open Sans" panose="020B0606030504020204" pitchFamily="34" charset="0"/>
                  <a:ea typeface="Open Sans" panose="020B0606030504020204" pitchFamily="34" charset="0"/>
                  <a:cs typeface="Open Sans" panose="020B0606030504020204" pitchFamily="34" charset="0"/>
                </a:rPr>
                <a:t> 0, 125, 188</a:t>
              </a:r>
            </a:p>
          </p:txBody>
        </p:sp>
        <p:sp>
          <p:nvSpPr>
            <p:cNvPr id="50" name="Oval 49">
              <a:extLst>
                <a:ext uri="{FF2B5EF4-FFF2-40B4-BE49-F238E27FC236}">
                  <a16:creationId xmlns:a16="http://schemas.microsoft.com/office/drawing/2014/main" id="{D23B2D88-BF7F-DF94-0C5F-1767C6E97A52}"/>
                </a:ext>
              </a:extLst>
            </p:cNvPr>
            <p:cNvSpPr/>
            <p:nvPr/>
          </p:nvSpPr>
          <p:spPr>
            <a:xfrm>
              <a:off x="7504067" y="1839044"/>
              <a:ext cx="1168741" cy="1168741"/>
            </a:xfrm>
            <a:prstGeom prst="ellipse">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grpSp>
      <p:sp>
        <p:nvSpPr>
          <p:cNvPr id="51" name="Title 1">
            <a:extLst>
              <a:ext uri="{FF2B5EF4-FFF2-40B4-BE49-F238E27FC236}">
                <a16:creationId xmlns:a16="http://schemas.microsoft.com/office/drawing/2014/main" id="{9CE801B0-0DC2-BC06-A53B-A0DAB87A0EB9}"/>
              </a:ext>
            </a:extLst>
          </p:cNvPr>
          <p:cNvSpPr txBox="1">
            <a:spLocks/>
          </p:cNvSpPr>
          <p:nvPr/>
        </p:nvSpPr>
        <p:spPr>
          <a:xfrm>
            <a:off x="6738961" y="2925570"/>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t>FCS example (3 categories)</a:t>
            </a:r>
          </a:p>
        </p:txBody>
      </p:sp>
      <p:sp>
        <p:nvSpPr>
          <p:cNvPr id="52" name="Title 1">
            <a:extLst>
              <a:ext uri="{FF2B5EF4-FFF2-40B4-BE49-F238E27FC236}">
                <a16:creationId xmlns:a16="http://schemas.microsoft.com/office/drawing/2014/main" id="{F54E7F86-70F6-5827-B2B7-027B103424BF}"/>
              </a:ext>
            </a:extLst>
          </p:cNvPr>
          <p:cNvSpPr txBox="1">
            <a:spLocks/>
          </p:cNvSpPr>
          <p:nvPr/>
        </p:nvSpPr>
        <p:spPr>
          <a:xfrm>
            <a:off x="6807433" y="3639856"/>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Acceptable</a:t>
            </a:r>
          </a:p>
        </p:txBody>
      </p:sp>
      <p:sp>
        <p:nvSpPr>
          <p:cNvPr id="53" name="Title 1">
            <a:extLst>
              <a:ext uri="{FF2B5EF4-FFF2-40B4-BE49-F238E27FC236}">
                <a16:creationId xmlns:a16="http://schemas.microsoft.com/office/drawing/2014/main" id="{CA26FBB5-53EA-69D6-3AC0-72B1C55A7523}"/>
              </a:ext>
            </a:extLst>
          </p:cNvPr>
          <p:cNvSpPr txBox="1">
            <a:spLocks/>
          </p:cNvSpPr>
          <p:nvPr/>
        </p:nvSpPr>
        <p:spPr>
          <a:xfrm>
            <a:off x="8157855" y="3639856"/>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Borderline</a:t>
            </a:r>
          </a:p>
        </p:txBody>
      </p:sp>
      <p:sp>
        <p:nvSpPr>
          <p:cNvPr id="54" name="Title 1">
            <a:extLst>
              <a:ext uri="{FF2B5EF4-FFF2-40B4-BE49-F238E27FC236}">
                <a16:creationId xmlns:a16="http://schemas.microsoft.com/office/drawing/2014/main" id="{7D64A0E5-FFF2-8F9C-71F9-72C61820B835}"/>
              </a:ext>
            </a:extLst>
          </p:cNvPr>
          <p:cNvSpPr txBox="1">
            <a:spLocks/>
          </p:cNvSpPr>
          <p:nvPr/>
        </p:nvSpPr>
        <p:spPr>
          <a:xfrm>
            <a:off x="9549050" y="3639856"/>
            <a:ext cx="795499"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Poor</a:t>
            </a:r>
          </a:p>
        </p:txBody>
      </p:sp>
      <p:sp>
        <p:nvSpPr>
          <p:cNvPr id="55" name="Oval 54">
            <a:extLst>
              <a:ext uri="{FF2B5EF4-FFF2-40B4-BE49-F238E27FC236}">
                <a16:creationId xmlns:a16="http://schemas.microsoft.com/office/drawing/2014/main" id="{C9EE1A79-DAAC-57DE-1F8E-8DC9E327981B}"/>
              </a:ext>
            </a:extLst>
          </p:cNvPr>
          <p:cNvSpPr/>
          <p:nvPr/>
        </p:nvSpPr>
        <p:spPr>
          <a:xfrm>
            <a:off x="9625815" y="3291237"/>
            <a:ext cx="548640" cy="548640"/>
          </a:xfrm>
          <a:prstGeom prst="ellipse">
            <a:avLst/>
          </a:prstGeom>
          <a:solidFill>
            <a:srgbClr val="002F5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56" name="Oval 55">
            <a:extLst>
              <a:ext uri="{FF2B5EF4-FFF2-40B4-BE49-F238E27FC236}">
                <a16:creationId xmlns:a16="http://schemas.microsoft.com/office/drawing/2014/main" id="{C7246FB8-C29D-D5A0-9051-7BBAB9BC3A45}"/>
              </a:ext>
            </a:extLst>
          </p:cNvPr>
          <p:cNvSpPr/>
          <p:nvPr/>
        </p:nvSpPr>
        <p:spPr>
          <a:xfrm>
            <a:off x="8318080" y="3291237"/>
            <a:ext cx="548640" cy="548640"/>
          </a:xfrm>
          <a:prstGeom prst="ellipse">
            <a:avLst/>
          </a:prstGeom>
          <a:solidFill>
            <a:srgbClr val="007DB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57" name="Oval 56">
            <a:extLst>
              <a:ext uri="{FF2B5EF4-FFF2-40B4-BE49-F238E27FC236}">
                <a16:creationId xmlns:a16="http://schemas.microsoft.com/office/drawing/2014/main" id="{199560F6-3DC1-928D-0B30-15030265C9C5}"/>
              </a:ext>
            </a:extLst>
          </p:cNvPr>
          <p:cNvSpPr/>
          <p:nvPr/>
        </p:nvSpPr>
        <p:spPr>
          <a:xfrm>
            <a:off x="6968880" y="3291238"/>
            <a:ext cx="548640" cy="548640"/>
          </a:xfrm>
          <a:prstGeom prst="ellipse">
            <a:avLst/>
          </a:prstGeom>
          <a:solidFill>
            <a:srgbClr val="B4CFE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58" name="TextBox 57">
            <a:extLst>
              <a:ext uri="{FF2B5EF4-FFF2-40B4-BE49-F238E27FC236}">
                <a16:creationId xmlns:a16="http://schemas.microsoft.com/office/drawing/2014/main" id="{A92B3112-D369-3E4F-244C-EEB67047578C}"/>
              </a:ext>
            </a:extLst>
          </p:cNvPr>
          <p:cNvSpPr txBox="1"/>
          <p:nvPr/>
        </p:nvSpPr>
        <p:spPr>
          <a:xfrm>
            <a:off x="6814700" y="4110160"/>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#B4CFED</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180, 207, 237</a:t>
            </a:r>
          </a:p>
        </p:txBody>
      </p:sp>
      <p:sp>
        <p:nvSpPr>
          <p:cNvPr id="59" name="TextBox 58">
            <a:extLst>
              <a:ext uri="{FF2B5EF4-FFF2-40B4-BE49-F238E27FC236}">
                <a16:creationId xmlns:a16="http://schemas.microsoft.com/office/drawing/2014/main" id="{2D89EE96-A2F4-1F9C-7CBA-6E1DFE6E918A}"/>
              </a:ext>
            </a:extLst>
          </p:cNvPr>
          <p:cNvSpPr txBox="1"/>
          <p:nvPr/>
        </p:nvSpPr>
        <p:spPr>
          <a:xfrm>
            <a:off x="8132291" y="4110160"/>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#007DBC</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0, 125, 188</a:t>
            </a:r>
          </a:p>
        </p:txBody>
      </p:sp>
      <p:sp>
        <p:nvSpPr>
          <p:cNvPr id="60" name="TextBox 59">
            <a:extLst>
              <a:ext uri="{FF2B5EF4-FFF2-40B4-BE49-F238E27FC236}">
                <a16:creationId xmlns:a16="http://schemas.microsoft.com/office/drawing/2014/main" id="{38967439-FADD-8B8E-D170-22190F42CDBC}"/>
              </a:ext>
            </a:extLst>
          </p:cNvPr>
          <p:cNvSpPr txBox="1"/>
          <p:nvPr/>
        </p:nvSpPr>
        <p:spPr>
          <a:xfrm>
            <a:off x="9449882" y="4110160"/>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#002F5A</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0, 47, 90</a:t>
            </a:r>
          </a:p>
        </p:txBody>
      </p:sp>
      <p:grpSp>
        <p:nvGrpSpPr>
          <p:cNvPr id="61" name="Group 60">
            <a:extLst>
              <a:ext uri="{FF2B5EF4-FFF2-40B4-BE49-F238E27FC236}">
                <a16:creationId xmlns:a16="http://schemas.microsoft.com/office/drawing/2014/main" id="{B2F12789-809E-71C0-9094-73F66C3C98E7}"/>
              </a:ext>
            </a:extLst>
          </p:cNvPr>
          <p:cNvGrpSpPr/>
          <p:nvPr/>
        </p:nvGrpSpPr>
        <p:grpSpPr>
          <a:xfrm>
            <a:off x="6738961" y="5095476"/>
            <a:ext cx="1236849" cy="1359068"/>
            <a:chOff x="6738961" y="5095476"/>
            <a:chExt cx="1236849" cy="1359068"/>
          </a:xfrm>
        </p:grpSpPr>
        <p:sp>
          <p:nvSpPr>
            <p:cNvPr id="62" name="Oval 61">
              <a:extLst>
                <a:ext uri="{FF2B5EF4-FFF2-40B4-BE49-F238E27FC236}">
                  <a16:creationId xmlns:a16="http://schemas.microsoft.com/office/drawing/2014/main" id="{33CD83D3-6729-89BF-A894-779B7A5019E5}"/>
                </a:ext>
              </a:extLst>
            </p:cNvPr>
            <p:cNvSpPr/>
            <p:nvPr/>
          </p:nvSpPr>
          <p:spPr>
            <a:xfrm>
              <a:off x="6938826" y="5095476"/>
              <a:ext cx="548640" cy="548640"/>
            </a:xfrm>
            <a:prstGeom prst="ellipse">
              <a:avLst/>
            </a:prstGeom>
            <a:solidFill>
              <a:srgbClr val="B4CFED"/>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63" name="Title 1">
              <a:extLst>
                <a:ext uri="{FF2B5EF4-FFF2-40B4-BE49-F238E27FC236}">
                  <a16:creationId xmlns:a16="http://schemas.microsoft.com/office/drawing/2014/main" id="{A1B4B50F-A654-D577-5137-369E31B7FCF9}"/>
                </a:ext>
              </a:extLst>
            </p:cNvPr>
            <p:cNvSpPr txBox="1">
              <a:spLocks/>
            </p:cNvSpPr>
            <p:nvPr/>
          </p:nvSpPr>
          <p:spPr>
            <a:xfrm>
              <a:off x="6814700"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No coping</a:t>
              </a:r>
            </a:p>
          </p:txBody>
        </p:sp>
        <p:sp>
          <p:nvSpPr>
            <p:cNvPr id="64" name="TextBox 63">
              <a:extLst>
                <a:ext uri="{FF2B5EF4-FFF2-40B4-BE49-F238E27FC236}">
                  <a16:creationId xmlns:a16="http://schemas.microsoft.com/office/drawing/2014/main" id="{2F885B69-F227-6622-19E2-082E390C9DDB}"/>
                </a:ext>
              </a:extLst>
            </p:cNvPr>
            <p:cNvSpPr txBox="1"/>
            <p:nvPr/>
          </p:nvSpPr>
          <p:spPr>
            <a:xfrm>
              <a:off x="6738961" y="6008268"/>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 B4CFED</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180, 207, 237</a:t>
              </a:r>
            </a:p>
          </p:txBody>
        </p:sp>
      </p:grpSp>
      <p:grpSp>
        <p:nvGrpSpPr>
          <p:cNvPr id="65" name="Group 64">
            <a:extLst>
              <a:ext uri="{FF2B5EF4-FFF2-40B4-BE49-F238E27FC236}">
                <a16:creationId xmlns:a16="http://schemas.microsoft.com/office/drawing/2014/main" id="{599955A4-23A6-2FC9-DD23-5CFFFAA0E2A1}"/>
              </a:ext>
            </a:extLst>
          </p:cNvPr>
          <p:cNvGrpSpPr/>
          <p:nvPr/>
        </p:nvGrpSpPr>
        <p:grpSpPr>
          <a:xfrm>
            <a:off x="7848674" y="5090709"/>
            <a:ext cx="1316127" cy="1357061"/>
            <a:chOff x="7767278" y="5090709"/>
            <a:chExt cx="1316127" cy="1357061"/>
          </a:xfrm>
        </p:grpSpPr>
        <p:sp>
          <p:nvSpPr>
            <p:cNvPr id="66" name="Oval 65">
              <a:extLst>
                <a:ext uri="{FF2B5EF4-FFF2-40B4-BE49-F238E27FC236}">
                  <a16:creationId xmlns:a16="http://schemas.microsoft.com/office/drawing/2014/main" id="{A8A9BB65-FD09-2666-C827-5CBC8D5E9431}"/>
                </a:ext>
              </a:extLst>
            </p:cNvPr>
            <p:cNvSpPr/>
            <p:nvPr/>
          </p:nvSpPr>
          <p:spPr>
            <a:xfrm>
              <a:off x="7980653" y="5090709"/>
              <a:ext cx="548640" cy="548640"/>
            </a:xfrm>
            <a:prstGeom prst="ellipse">
              <a:avLst/>
            </a:prstGeom>
            <a:solidFill>
              <a:srgbClr val="73A5D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67" name="Title 1">
              <a:extLst>
                <a:ext uri="{FF2B5EF4-FFF2-40B4-BE49-F238E27FC236}">
                  <a16:creationId xmlns:a16="http://schemas.microsoft.com/office/drawing/2014/main" id="{85940737-A785-5FCC-8A46-A7EA5B849A8E}"/>
                </a:ext>
              </a:extLst>
            </p:cNvPr>
            <p:cNvSpPr txBox="1">
              <a:spLocks/>
            </p:cNvSpPr>
            <p:nvPr/>
          </p:nvSpPr>
          <p:spPr>
            <a:xfrm>
              <a:off x="7767278"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Stress coping</a:t>
              </a:r>
            </a:p>
          </p:txBody>
        </p:sp>
        <p:sp>
          <p:nvSpPr>
            <p:cNvPr id="68" name="TextBox 67">
              <a:extLst>
                <a:ext uri="{FF2B5EF4-FFF2-40B4-BE49-F238E27FC236}">
                  <a16:creationId xmlns:a16="http://schemas.microsoft.com/office/drawing/2014/main" id="{EAFDD021-6002-2414-C7FC-683F92769CFF}"/>
                </a:ext>
              </a:extLst>
            </p:cNvPr>
            <p:cNvSpPr txBox="1"/>
            <p:nvPr/>
          </p:nvSpPr>
          <p:spPr>
            <a:xfrm>
              <a:off x="7846556" y="6001494"/>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 73A5D4</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115, 165, 212</a:t>
              </a:r>
            </a:p>
          </p:txBody>
        </p:sp>
      </p:grpSp>
      <p:grpSp>
        <p:nvGrpSpPr>
          <p:cNvPr id="69" name="Group 68">
            <a:extLst>
              <a:ext uri="{FF2B5EF4-FFF2-40B4-BE49-F238E27FC236}">
                <a16:creationId xmlns:a16="http://schemas.microsoft.com/office/drawing/2014/main" id="{FEA4B968-DAF4-CBDA-2DE2-63304A921800}"/>
              </a:ext>
            </a:extLst>
          </p:cNvPr>
          <p:cNvGrpSpPr/>
          <p:nvPr/>
        </p:nvGrpSpPr>
        <p:grpSpPr>
          <a:xfrm>
            <a:off x="9037665" y="5077088"/>
            <a:ext cx="1280472" cy="1363835"/>
            <a:chOff x="8810513" y="5074620"/>
            <a:chExt cx="1280472" cy="1363835"/>
          </a:xfrm>
        </p:grpSpPr>
        <p:sp>
          <p:nvSpPr>
            <p:cNvPr id="70" name="Oval 69">
              <a:extLst>
                <a:ext uri="{FF2B5EF4-FFF2-40B4-BE49-F238E27FC236}">
                  <a16:creationId xmlns:a16="http://schemas.microsoft.com/office/drawing/2014/main" id="{AA11B099-BB5B-DB04-DA53-DDED05CED48F}"/>
                </a:ext>
              </a:extLst>
            </p:cNvPr>
            <p:cNvSpPr/>
            <p:nvPr/>
          </p:nvSpPr>
          <p:spPr>
            <a:xfrm>
              <a:off x="9028785" y="5074620"/>
              <a:ext cx="548640" cy="548640"/>
            </a:xfrm>
            <a:prstGeom prst="ellipse">
              <a:avLst/>
            </a:prstGeom>
            <a:solidFill>
              <a:srgbClr val="007DBC"/>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71" name="Title 1">
              <a:extLst>
                <a:ext uri="{FF2B5EF4-FFF2-40B4-BE49-F238E27FC236}">
                  <a16:creationId xmlns:a16="http://schemas.microsoft.com/office/drawing/2014/main" id="{2BC3CE21-5ACC-9C72-A840-C2800E7CE23D}"/>
                </a:ext>
              </a:extLst>
            </p:cNvPr>
            <p:cNvSpPr txBox="1">
              <a:spLocks/>
            </p:cNvSpPr>
            <p:nvPr/>
          </p:nvSpPr>
          <p:spPr>
            <a:xfrm>
              <a:off x="8810513"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Crisis coping</a:t>
              </a:r>
            </a:p>
          </p:txBody>
        </p:sp>
        <p:sp>
          <p:nvSpPr>
            <p:cNvPr id="72" name="TextBox 71">
              <a:extLst>
                <a:ext uri="{FF2B5EF4-FFF2-40B4-BE49-F238E27FC236}">
                  <a16:creationId xmlns:a16="http://schemas.microsoft.com/office/drawing/2014/main" id="{161EAB49-9A23-B755-5138-4CD1BBB9FEFA}"/>
                </a:ext>
              </a:extLst>
            </p:cNvPr>
            <p:cNvSpPr txBox="1"/>
            <p:nvPr/>
          </p:nvSpPr>
          <p:spPr>
            <a:xfrm>
              <a:off x="8854136" y="5992179"/>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#007DBC</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0, 125, 188</a:t>
              </a:r>
            </a:p>
          </p:txBody>
        </p:sp>
      </p:grpSp>
      <p:grpSp>
        <p:nvGrpSpPr>
          <p:cNvPr id="73" name="Group 72">
            <a:extLst>
              <a:ext uri="{FF2B5EF4-FFF2-40B4-BE49-F238E27FC236}">
                <a16:creationId xmlns:a16="http://schemas.microsoft.com/office/drawing/2014/main" id="{F92EE268-0A7C-CAA1-C8E2-9A39ED70FF23}"/>
              </a:ext>
            </a:extLst>
          </p:cNvPr>
          <p:cNvGrpSpPr/>
          <p:nvPr/>
        </p:nvGrpSpPr>
        <p:grpSpPr>
          <a:xfrm>
            <a:off x="10191000" y="5071723"/>
            <a:ext cx="1236849" cy="1338431"/>
            <a:chOff x="9861716" y="5090709"/>
            <a:chExt cx="1236849" cy="1338431"/>
          </a:xfrm>
        </p:grpSpPr>
        <p:sp>
          <p:nvSpPr>
            <p:cNvPr id="74" name="Oval 73">
              <a:extLst>
                <a:ext uri="{FF2B5EF4-FFF2-40B4-BE49-F238E27FC236}">
                  <a16:creationId xmlns:a16="http://schemas.microsoft.com/office/drawing/2014/main" id="{BAD37C25-7AE6-42CD-A681-81AB35E95233}"/>
                </a:ext>
              </a:extLst>
            </p:cNvPr>
            <p:cNvSpPr/>
            <p:nvPr/>
          </p:nvSpPr>
          <p:spPr>
            <a:xfrm>
              <a:off x="10079879" y="5090709"/>
              <a:ext cx="548640" cy="548640"/>
            </a:xfrm>
            <a:prstGeom prst="ellipse">
              <a:avLst/>
            </a:prstGeom>
            <a:solidFill>
              <a:srgbClr val="002F5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75" name="Title 1">
              <a:extLst>
                <a:ext uri="{FF2B5EF4-FFF2-40B4-BE49-F238E27FC236}">
                  <a16:creationId xmlns:a16="http://schemas.microsoft.com/office/drawing/2014/main" id="{BAEFF6FB-27B0-ED9E-14C8-65B5C5A0833D}"/>
                </a:ext>
              </a:extLst>
            </p:cNvPr>
            <p:cNvSpPr txBox="1">
              <a:spLocks/>
            </p:cNvSpPr>
            <p:nvPr/>
          </p:nvSpPr>
          <p:spPr>
            <a:xfrm>
              <a:off x="9861716"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Emergency coping</a:t>
              </a:r>
            </a:p>
          </p:txBody>
        </p:sp>
        <p:sp>
          <p:nvSpPr>
            <p:cNvPr id="76" name="TextBox 75">
              <a:extLst>
                <a:ext uri="{FF2B5EF4-FFF2-40B4-BE49-F238E27FC236}">
                  <a16:creationId xmlns:a16="http://schemas.microsoft.com/office/drawing/2014/main" id="{E4FE1327-4280-1B74-85E6-8BDFBC88832A}"/>
                </a:ext>
              </a:extLst>
            </p:cNvPr>
            <p:cNvSpPr txBox="1"/>
            <p:nvPr/>
          </p:nvSpPr>
          <p:spPr>
            <a:xfrm>
              <a:off x="9861716" y="5982864"/>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#002F5A</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0, 47, 90</a:t>
              </a:r>
            </a:p>
          </p:txBody>
        </p:sp>
      </p:grpSp>
    </p:spTree>
    <p:extLst>
      <p:ext uri="{BB962C8B-B14F-4D97-AF65-F5344CB8AC3E}">
        <p14:creationId xmlns:p14="http://schemas.microsoft.com/office/powerpoint/2010/main" val="71152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611505" y="617242"/>
            <a:ext cx="5499072" cy="1152000"/>
          </a:xfrm>
        </p:spPr>
        <p:txBody>
          <a:bodyPr/>
          <a:lstStyle/>
          <a:p>
            <a:r>
              <a:rPr lang="en-GB" sz="2800"/>
              <a:t>Accent colour palette: Red </a:t>
            </a:r>
            <a:endParaRPr lang="en-GB" sz="2800">
              <a:solidFill>
                <a:schemeClr val="tx1"/>
              </a:solidFill>
            </a:endParaRPr>
          </a:p>
        </p:txBody>
      </p:sp>
      <p:sp>
        <p:nvSpPr>
          <p:cNvPr id="8" name="TextBox 7">
            <a:extLst>
              <a:ext uri="{FF2B5EF4-FFF2-40B4-BE49-F238E27FC236}">
                <a16:creationId xmlns:a16="http://schemas.microsoft.com/office/drawing/2014/main" id="{12A89E0E-2637-7F3D-D436-BA57AEF2CE2C}"/>
              </a:ext>
            </a:extLst>
          </p:cNvPr>
          <p:cNvSpPr txBox="1"/>
          <p:nvPr/>
        </p:nvSpPr>
        <p:spPr>
          <a:xfrm>
            <a:off x="770557" y="1769242"/>
            <a:ext cx="4322149" cy="2123658"/>
          </a:xfrm>
          <a:prstGeom prst="rect">
            <a:avLst/>
          </a:prstGeom>
          <a:noFill/>
        </p:spPr>
        <p:txBody>
          <a:bodyPr wrap="square" rtlCol="0">
            <a:spAutoFit/>
          </a:bodyPr>
          <a:lstStyle/>
          <a:p>
            <a:pPr>
              <a:spcAft>
                <a:spcPts val="1200"/>
              </a:spcAft>
            </a:pPr>
            <a:r>
              <a:rPr lang="en-US" sz="1400" dirty="0">
                <a:solidFill>
                  <a:srgbClr val="535353"/>
                </a:solidFill>
                <a:latin typeface="Open Sans" panose="020B0606030504020204" pitchFamily="34" charset="0"/>
                <a:ea typeface="Open Sans" panose="020B0606030504020204" pitchFamily="34" charset="0"/>
                <a:cs typeface="Open Sans" panose="020B0606030504020204" pitchFamily="34" charset="0"/>
              </a:rPr>
              <a:t>The secondary palette choice is used to highlight emergency-related data, with red reserved for </a:t>
            </a:r>
            <a:r>
              <a:rPr lang="en-US" sz="1400" b="1" dirty="0">
                <a:latin typeface="Open Sans" panose="020B0606030504020204" pitchFamily="34" charset="0"/>
                <a:ea typeface="Open Sans" panose="020B0606030504020204" pitchFamily="34" charset="0"/>
                <a:cs typeface="Open Sans" panose="020B0606030504020204" pitchFamily="34" charset="0"/>
              </a:rPr>
              <a:t>very severe, emergency situations</a:t>
            </a:r>
            <a:r>
              <a:rPr lang="en-US" sz="1400" dirty="0">
                <a:latin typeface="Open Sans" panose="020B0606030504020204" pitchFamily="34" charset="0"/>
                <a:ea typeface="Open Sans" panose="020B0606030504020204" pitchFamily="34" charset="0"/>
                <a:cs typeface="Open Sans" panose="020B0606030504020204" pitchFamily="34" charset="0"/>
              </a:rPr>
              <a:t>. </a:t>
            </a:r>
          </a:p>
          <a:p>
            <a:pPr>
              <a:spcAft>
                <a:spcPts val="1200"/>
              </a:spcAft>
            </a:pPr>
            <a:r>
              <a:rPr lang="en-US"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It should be used </a:t>
            </a:r>
            <a:r>
              <a:rPr lang="en-US" sz="1400" b="1" dirty="0">
                <a:latin typeface="Open Sans" panose="020B0606030504020204" pitchFamily="34" charset="0"/>
                <a:ea typeface="Open Sans" panose="020B0606030504020204" pitchFamily="34" charset="0"/>
                <a:cs typeface="Open Sans" panose="020B0606030504020204" pitchFamily="34" charset="0"/>
              </a:rPr>
              <a:t>sparingly </a:t>
            </a:r>
            <a:r>
              <a:rPr lang="en-US" sz="1400" dirty="0">
                <a:solidFill>
                  <a:srgbClr val="535353"/>
                </a:solidFill>
                <a:latin typeface="Open Sans" panose="020B0606030504020204" pitchFamily="34" charset="0"/>
                <a:ea typeface="Open Sans" panose="020B0606030504020204" pitchFamily="34" charset="0"/>
                <a:cs typeface="Open Sans" panose="020B0606030504020204" pitchFamily="34" charset="0"/>
              </a:rPr>
              <a:t>as an accent </a:t>
            </a:r>
            <a:r>
              <a:rPr lang="en-US" sz="1400" dirty="0" err="1">
                <a:solidFill>
                  <a:srgbClr val="535353"/>
                </a:solidFill>
                <a:latin typeface="Open Sans" panose="020B0606030504020204" pitchFamily="34" charset="0"/>
                <a:ea typeface="Open Sans" panose="020B0606030504020204" pitchFamily="34" charset="0"/>
                <a:cs typeface="Open Sans" panose="020B0606030504020204" pitchFamily="34" charset="0"/>
              </a:rPr>
              <a:t>colour</a:t>
            </a:r>
            <a:r>
              <a:rPr lang="en-US" sz="1400" dirty="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to draw attention to critical information</a:t>
            </a:r>
            <a:r>
              <a:rPr lang="en-US" sz="1400" dirty="0">
                <a:solidFill>
                  <a:srgbClr val="535353"/>
                </a:solidFill>
                <a:latin typeface="Open Sans" panose="020B0606030504020204" pitchFamily="34" charset="0"/>
                <a:ea typeface="Open Sans" panose="020B0606030504020204" pitchFamily="34" charset="0"/>
                <a:cs typeface="Open Sans" panose="020B0606030504020204" pitchFamily="34" charset="0"/>
              </a:rPr>
              <a:t>. </a:t>
            </a:r>
          </a:p>
          <a:p>
            <a:pPr>
              <a:spcAft>
                <a:spcPts val="1200"/>
              </a:spcAft>
            </a:pPr>
            <a:r>
              <a:rPr lang="en-US" sz="1400" dirty="0">
                <a:solidFill>
                  <a:srgbClr val="535353"/>
                </a:solidFill>
                <a:latin typeface="Open Sans" panose="020B0606030504020204" pitchFamily="34" charset="0"/>
                <a:ea typeface="Open Sans" panose="020B0606030504020204" pitchFamily="34" charset="0"/>
                <a:cs typeface="Open Sans" panose="020B0606030504020204" pitchFamily="34" charset="0"/>
              </a:rPr>
              <a:t>When necessary, red can be combined with the primary palette and the categorical palette to create contrast and enhanced clarity. </a:t>
            </a:r>
            <a:endParaRPr lang="en-GB" sz="1400" dirty="0">
              <a:solidFill>
                <a:srgbClr val="53535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itle 1">
            <a:extLst>
              <a:ext uri="{FF2B5EF4-FFF2-40B4-BE49-F238E27FC236}">
                <a16:creationId xmlns:a16="http://schemas.microsoft.com/office/drawing/2014/main" id="{37E86D3E-6CFF-8315-9E09-099E4CC817B8}"/>
              </a:ext>
            </a:extLst>
          </p:cNvPr>
          <p:cNvSpPr txBox="1">
            <a:spLocks/>
          </p:cNvSpPr>
          <p:nvPr/>
        </p:nvSpPr>
        <p:spPr>
          <a:xfrm>
            <a:off x="6738961" y="1064171"/>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600"/>
              <a:t>Primary Colour</a:t>
            </a:r>
          </a:p>
        </p:txBody>
      </p:sp>
      <p:sp>
        <p:nvSpPr>
          <p:cNvPr id="12" name="Title 1">
            <a:extLst>
              <a:ext uri="{FF2B5EF4-FFF2-40B4-BE49-F238E27FC236}">
                <a16:creationId xmlns:a16="http://schemas.microsoft.com/office/drawing/2014/main" id="{0376D1A4-F5F5-0D23-BF57-F9BE019E1A88}"/>
              </a:ext>
            </a:extLst>
          </p:cNvPr>
          <p:cNvSpPr txBox="1">
            <a:spLocks/>
          </p:cNvSpPr>
          <p:nvPr/>
        </p:nvSpPr>
        <p:spPr>
          <a:xfrm>
            <a:off x="6738961" y="4813049"/>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t>LCS example (4 categories)</a:t>
            </a:r>
          </a:p>
        </p:txBody>
      </p:sp>
      <p:sp>
        <p:nvSpPr>
          <p:cNvPr id="16" name="Title 1">
            <a:extLst>
              <a:ext uri="{FF2B5EF4-FFF2-40B4-BE49-F238E27FC236}">
                <a16:creationId xmlns:a16="http://schemas.microsoft.com/office/drawing/2014/main" id="{9D7797EF-A67E-2AC7-97A1-0F8BEA0B31D0}"/>
              </a:ext>
            </a:extLst>
          </p:cNvPr>
          <p:cNvSpPr txBox="1">
            <a:spLocks/>
          </p:cNvSpPr>
          <p:nvPr/>
        </p:nvSpPr>
        <p:spPr>
          <a:xfrm>
            <a:off x="8157855" y="1458504"/>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E3002B</a:t>
            </a:r>
            <a:endParaRPr lang="en-GB" sz="1000">
              <a:solidFill>
                <a:srgbClr val="535353"/>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10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535353"/>
                </a:solidFill>
                <a:latin typeface="Open Sans" panose="020B0606030504020204" pitchFamily="34" charset="0"/>
                <a:ea typeface="Open Sans" panose="020B0606030504020204" pitchFamily="34" charset="0"/>
                <a:cs typeface="Open Sans" panose="020B0606030504020204" pitchFamily="34" charset="0"/>
              </a:rPr>
              <a:t> 0, 125, 188</a:t>
            </a:r>
          </a:p>
        </p:txBody>
      </p:sp>
      <p:sp>
        <p:nvSpPr>
          <p:cNvPr id="28" name="Oval 27">
            <a:extLst>
              <a:ext uri="{FF2B5EF4-FFF2-40B4-BE49-F238E27FC236}">
                <a16:creationId xmlns:a16="http://schemas.microsoft.com/office/drawing/2014/main" id="{A7BA1C93-827D-48C1-ADF5-304A0A8729B0}"/>
              </a:ext>
            </a:extLst>
          </p:cNvPr>
          <p:cNvSpPr/>
          <p:nvPr/>
        </p:nvSpPr>
        <p:spPr>
          <a:xfrm>
            <a:off x="6880208" y="1458504"/>
            <a:ext cx="1168741" cy="1168741"/>
          </a:xfrm>
          <a:prstGeom prst="ellipse">
            <a:avLst/>
          </a:prstGeom>
          <a:solidFill>
            <a:srgbClr val="D7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1" name="Title 1">
            <a:extLst>
              <a:ext uri="{FF2B5EF4-FFF2-40B4-BE49-F238E27FC236}">
                <a16:creationId xmlns:a16="http://schemas.microsoft.com/office/drawing/2014/main" id="{D1DE368A-BC17-C881-933D-4FFCFDAA820F}"/>
              </a:ext>
            </a:extLst>
          </p:cNvPr>
          <p:cNvSpPr txBox="1">
            <a:spLocks/>
          </p:cNvSpPr>
          <p:nvPr/>
        </p:nvSpPr>
        <p:spPr>
          <a:xfrm>
            <a:off x="6738961" y="2925570"/>
            <a:ext cx="3212707" cy="19809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t>FCS example (3 categories)</a:t>
            </a:r>
          </a:p>
        </p:txBody>
      </p:sp>
      <p:sp>
        <p:nvSpPr>
          <p:cNvPr id="21" name="Title 1">
            <a:extLst>
              <a:ext uri="{FF2B5EF4-FFF2-40B4-BE49-F238E27FC236}">
                <a16:creationId xmlns:a16="http://schemas.microsoft.com/office/drawing/2014/main" id="{DA6E9273-C7CF-F9D4-73E6-50DEBF877D71}"/>
              </a:ext>
            </a:extLst>
          </p:cNvPr>
          <p:cNvSpPr txBox="1">
            <a:spLocks/>
          </p:cNvSpPr>
          <p:nvPr/>
        </p:nvSpPr>
        <p:spPr>
          <a:xfrm>
            <a:off x="6807433" y="3639856"/>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Acceptable</a:t>
            </a:r>
          </a:p>
        </p:txBody>
      </p:sp>
      <p:sp>
        <p:nvSpPr>
          <p:cNvPr id="22" name="Title 1">
            <a:extLst>
              <a:ext uri="{FF2B5EF4-FFF2-40B4-BE49-F238E27FC236}">
                <a16:creationId xmlns:a16="http://schemas.microsoft.com/office/drawing/2014/main" id="{C42E5689-FBE8-887F-C216-01102AEFE0DD}"/>
              </a:ext>
            </a:extLst>
          </p:cNvPr>
          <p:cNvSpPr txBox="1">
            <a:spLocks/>
          </p:cNvSpPr>
          <p:nvPr/>
        </p:nvSpPr>
        <p:spPr>
          <a:xfrm>
            <a:off x="8157855" y="3639856"/>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Borderline</a:t>
            </a:r>
          </a:p>
        </p:txBody>
      </p:sp>
      <p:sp>
        <p:nvSpPr>
          <p:cNvPr id="23" name="Title 1">
            <a:extLst>
              <a:ext uri="{FF2B5EF4-FFF2-40B4-BE49-F238E27FC236}">
                <a16:creationId xmlns:a16="http://schemas.microsoft.com/office/drawing/2014/main" id="{912307ED-9C3C-9F80-5040-7FD4B29616CC}"/>
              </a:ext>
            </a:extLst>
          </p:cNvPr>
          <p:cNvSpPr txBox="1">
            <a:spLocks/>
          </p:cNvSpPr>
          <p:nvPr/>
        </p:nvSpPr>
        <p:spPr>
          <a:xfrm>
            <a:off x="9549050" y="3639856"/>
            <a:ext cx="795499"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Poor</a:t>
            </a:r>
          </a:p>
        </p:txBody>
      </p:sp>
      <p:sp>
        <p:nvSpPr>
          <p:cNvPr id="29" name="Oval 28">
            <a:extLst>
              <a:ext uri="{FF2B5EF4-FFF2-40B4-BE49-F238E27FC236}">
                <a16:creationId xmlns:a16="http://schemas.microsoft.com/office/drawing/2014/main" id="{95D4F1F4-F9DE-0D37-DDA5-C5AD6656D774}"/>
              </a:ext>
            </a:extLst>
          </p:cNvPr>
          <p:cNvSpPr/>
          <p:nvPr/>
        </p:nvSpPr>
        <p:spPr>
          <a:xfrm>
            <a:off x="9625815" y="3291237"/>
            <a:ext cx="548640" cy="548640"/>
          </a:xfrm>
          <a:prstGeom prst="ellipse">
            <a:avLst/>
          </a:prstGeom>
          <a:solidFill>
            <a:srgbClr val="D7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0" name="Oval 29">
            <a:extLst>
              <a:ext uri="{FF2B5EF4-FFF2-40B4-BE49-F238E27FC236}">
                <a16:creationId xmlns:a16="http://schemas.microsoft.com/office/drawing/2014/main" id="{77625373-D936-3FB4-FA8D-B7ED5EC320DD}"/>
              </a:ext>
            </a:extLst>
          </p:cNvPr>
          <p:cNvSpPr/>
          <p:nvPr/>
        </p:nvSpPr>
        <p:spPr>
          <a:xfrm>
            <a:off x="8318080" y="3291237"/>
            <a:ext cx="548640" cy="548640"/>
          </a:xfrm>
          <a:prstGeom prst="ellipse">
            <a:avLst/>
          </a:prstGeom>
          <a:solidFill>
            <a:srgbClr val="E67536"/>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2" name="Oval 31">
            <a:extLst>
              <a:ext uri="{FF2B5EF4-FFF2-40B4-BE49-F238E27FC236}">
                <a16:creationId xmlns:a16="http://schemas.microsoft.com/office/drawing/2014/main" id="{9C349D59-1760-067B-0AD3-4456B678685A}"/>
              </a:ext>
            </a:extLst>
          </p:cNvPr>
          <p:cNvSpPr/>
          <p:nvPr/>
        </p:nvSpPr>
        <p:spPr>
          <a:xfrm>
            <a:off x="6968880" y="3291238"/>
            <a:ext cx="548640" cy="548640"/>
          </a:xfrm>
          <a:prstGeom prst="ellipse">
            <a:avLst/>
          </a:prstGeom>
          <a:solidFill>
            <a:srgbClr val="ECE1B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20" name="TextBox 19">
            <a:extLst>
              <a:ext uri="{FF2B5EF4-FFF2-40B4-BE49-F238E27FC236}">
                <a16:creationId xmlns:a16="http://schemas.microsoft.com/office/drawing/2014/main" id="{44A97577-3667-A643-687E-87955B150635}"/>
              </a:ext>
            </a:extLst>
          </p:cNvPr>
          <p:cNvSpPr txBox="1"/>
          <p:nvPr/>
        </p:nvSpPr>
        <p:spPr>
          <a:xfrm>
            <a:off x="6814700" y="4110160"/>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a:solidFill>
                  <a:srgbClr val="323232"/>
                </a:solidFill>
                <a:latin typeface="Open Sans" panose="020B0606030504020204" pitchFamily="34" charset="0"/>
                <a:ea typeface="Open Sans" panose="020B0606030504020204" pitchFamily="34" charset="0"/>
                <a:cs typeface="Open Sans" panose="020B0606030504020204" pitchFamily="34" charset="0"/>
              </a:rPr>
              <a:t>#</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ECE1B1</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180, 207, 237</a:t>
            </a:r>
          </a:p>
        </p:txBody>
      </p:sp>
      <p:sp>
        <p:nvSpPr>
          <p:cNvPr id="27" name="TextBox 26">
            <a:extLst>
              <a:ext uri="{FF2B5EF4-FFF2-40B4-BE49-F238E27FC236}">
                <a16:creationId xmlns:a16="http://schemas.microsoft.com/office/drawing/2014/main" id="{0157F813-DC2C-429B-C8B9-515F7835025D}"/>
              </a:ext>
            </a:extLst>
          </p:cNvPr>
          <p:cNvSpPr txBox="1"/>
          <p:nvPr/>
        </p:nvSpPr>
        <p:spPr>
          <a:xfrm>
            <a:off x="8132291" y="4110160"/>
            <a:ext cx="1236849" cy="446276"/>
          </a:xfrm>
          <a:prstGeom prst="rect">
            <a:avLst/>
          </a:prstGeom>
          <a:noFill/>
        </p:spPr>
        <p:txBody>
          <a:bodyPr wrap="square">
            <a:spAutoFit/>
          </a:bodyPr>
          <a:lstStyle/>
          <a:p>
            <a:pPr>
              <a:spcAft>
                <a:spcPts val="600"/>
              </a:spcAft>
            </a:pPr>
            <a:r>
              <a:rPr lang="en-GB" sz="9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900">
                <a:solidFill>
                  <a:srgbClr val="323232"/>
                </a:solidFill>
                <a:latin typeface="Open Sans" panose="020B0606030504020204" pitchFamily="34" charset="0"/>
                <a:ea typeface="Open Sans" panose="020B0606030504020204" pitchFamily="34" charset="0"/>
                <a:cs typeface="Open Sans" panose="020B0606030504020204" pitchFamily="34" charset="0"/>
              </a:rPr>
              <a:t>#</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E67536</a:t>
            </a:r>
          </a:p>
          <a:p>
            <a:pPr>
              <a:spcAft>
                <a:spcPts val="600"/>
              </a:spcAft>
            </a:pPr>
            <a:r>
              <a:rPr lang="en-GB" sz="9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323232"/>
                </a:solidFill>
                <a:latin typeface="Open Sans" panose="020B0606030504020204" pitchFamily="34" charset="0"/>
                <a:ea typeface="Open Sans" panose="020B0606030504020204" pitchFamily="34" charset="0"/>
                <a:cs typeface="Open Sans" panose="020B0606030504020204" pitchFamily="34" charset="0"/>
              </a:rPr>
              <a:t> 230, 117, 54</a:t>
            </a:r>
          </a:p>
        </p:txBody>
      </p:sp>
      <p:sp>
        <p:nvSpPr>
          <p:cNvPr id="37" name="TextBox 36">
            <a:extLst>
              <a:ext uri="{FF2B5EF4-FFF2-40B4-BE49-F238E27FC236}">
                <a16:creationId xmlns:a16="http://schemas.microsoft.com/office/drawing/2014/main" id="{B8EDE962-F6F9-D339-3143-D5E4D934BEFF}"/>
              </a:ext>
            </a:extLst>
          </p:cNvPr>
          <p:cNvSpPr txBox="1"/>
          <p:nvPr/>
        </p:nvSpPr>
        <p:spPr>
          <a:xfrm>
            <a:off x="9449882" y="4110160"/>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E3002B</a:t>
            </a:r>
            <a:endPar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0, 125, 188</a:t>
            </a:r>
          </a:p>
        </p:txBody>
      </p:sp>
      <p:sp>
        <p:nvSpPr>
          <p:cNvPr id="35" name="Oval 34">
            <a:extLst>
              <a:ext uri="{FF2B5EF4-FFF2-40B4-BE49-F238E27FC236}">
                <a16:creationId xmlns:a16="http://schemas.microsoft.com/office/drawing/2014/main" id="{296CFB01-4298-9BCC-5F06-B2EA59E3B54D}"/>
              </a:ext>
            </a:extLst>
          </p:cNvPr>
          <p:cNvSpPr/>
          <p:nvPr/>
        </p:nvSpPr>
        <p:spPr>
          <a:xfrm>
            <a:off x="6938826" y="5095476"/>
            <a:ext cx="548640" cy="548640"/>
          </a:xfrm>
          <a:prstGeom prst="ellipse">
            <a:avLst/>
          </a:prstGeom>
          <a:solidFill>
            <a:srgbClr val="ECE1B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8" name="Title 1">
            <a:extLst>
              <a:ext uri="{FF2B5EF4-FFF2-40B4-BE49-F238E27FC236}">
                <a16:creationId xmlns:a16="http://schemas.microsoft.com/office/drawing/2014/main" id="{40A8816B-665A-EE5E-C2DA-C95C262FC7A5}"/>
              </a:ext>
            </a:extLst>
          </p:cNvPr>
          <p:cNvSpPr txBox="1">
            <a:spLocks/>
          </p:cNvSpPr>
          <p:nvPr/>
        </p:nvSpPr>
        <p:spPr>
          <a:xfrm>
            <a:off x="6814700"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No coping</a:t>
            </a:r>
          </a:p>
        </p:txBody>
      </p:sp>
      <p:sp>
        <p:nvSpPr>
          <p:cNvPr id="39" name="TextBox 38">
            <a:extLst>
              <a:ext uri="{FF2B5EF4-FFF2-40B4-BE49-F238E27FC236}">
                <a16:creationId xmlns:a16="http://schemas.microsoft.com/office/drawing/2014/main" id="{131A03DA-0DEA-9903-2A98-1002CC715DCB}"/>
              </a:ext>
            </a:extLst>
          </p:cNvPr>
          <p:cNvSpPr txBox="1"/>
          <p:nvPr/>
        </p:nvSpPr>
        <p:spPr>
          <a:xfrm>
            <a:off x="6738961" y="6008268"/>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ECE1B1</a:t>
            </a:r>
            <a:endPar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180, 207, 237</a:t>
            </a:r>
          </a:p>
        </p:txBody>
      </p:sp>
      <p:sp>
        <p:nvSpPr>
          <p:cNvPr id="34" name="Oval 33">
            <a:extLst>
              <a:ext uri="{FF2B5EF4-FFF2-40B4-BE49-F238E27FC236}">
                <a16:creationId xmlns:a16="http://schemas.microsoft.com/office/drawing/2014/main" id="{B1731571-7DD2-5552-30F4-016EF94B6958}"/>
              </a:ext>
            </a:extLst>
          </p:cNvPr>
          <p:cNvSpPr/>
          <p:nvPr/>
        </p:nvSpPr>
        <p:spPr>
          <a:xfrm>
            <a:off x="8062049" y="5090709"/>
            <a:ext cx="548640" cy="548640"/>
          </a:xfrm>
          <a:prstGeom prst="ellipse">
            <a:avLst/>
          </a:prstGeom>
          <a:solidFill>
            <a:srgbClr val="E6B06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40" name="Title 1">
            <a:extLst>
              <a:ext uri="{FF2B5EF4-FFF2-40B4-BE49-F238E27FC236}">
                <a16:creationId xmlns:a16="http://schemas.microsoft.com/office/drawing/2014/main" id="{13B54179-DB80-B82E-5F2D-44572DD0267B}"/>
              </a:ext>
            </a:extLst>
          </p:cNvPr>
          <p:cNvSpPr txBox="1">
            <a:spLocks/>
          </p:cNvSpPr>
          <p:nvPr/>
        </p:nvSpPr>
        <p:spPr>
          <a:xfrm>
            <a:off x="7848674" y="5498743"/>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Stress coping</a:t>
            </a:r>
          </a:p>
        </p:txBody>
      </p:sp>
      <p:sp>
        <p:nvSpPr>
          <p:cNvPr id="43" name="TextBox 42">
            <a:extLst>
              <a:ext uri="{FF2B5EF4-FFF2-40B4-BE49-F238E27FC236}">
                <a16:creationId xmlns:a16="http://schemas.microsoft.com/office/drawing/2014/main" id="{04D0049A-6648-A3C5-39F1-DDFEC3502C2E}"/>
              </a:ext>
            </a:extLst>
          </p:cNvPr>
          <p:cNvSpPr txBox="1"/>
          <p:nvPr/>
        </p:nvSpPr>
        <p:spPr>
          <a:xfrm>
            <a:off x="7927952" y="6001494"/>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 E6B068</a:t>
            </a: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230, 176, 104</a:t>
            </a:r>
          </a:p>
        </p:txBody>
      </p:sp>
      <p:sp>
        <p:nvSpPr>
          <p:cNvPr id="33" name="Oval 32">
            <a:extLst>
              <a:ext uri="{FF2B5EF4-FFF2-40B4-BE49-F238E27FC236}">
                <a16:creationId xmlns:a16="http://schemas.microsoft.com/office/drawing/2014/main" id="{E00822AD-4187-6370-1121-2C2378B45F62}"/>
              </a:ext>
            </a:extLst>
          </p:cNvPr>
          <p:cNvSpPr/>
          <p:nvPr/>
        </p:nvSpPr>
        <p:spPr>
          <a:xfrm>
            <a:off x="9255937" y="5077088"/>
            <a:ext cx="548640" cy="548640"/>
          </a:xfrm>
          <a:prstGeom prst="ellipse">
            <a:avLst/>
          </a:prstGeom>
          <a:solidFill>
            <a:srgbClr val="E67536"/>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41" name="Title 1">
            <a:extLst>
              <a:ext uri="{FF2B5EF4-FFF2-40B4-BE49-F238E27FC236}">
                <a16:creationId xmlns:a16="http://schemas.microsoft.com/office/drawing/2014/main" id="{A137E761-BF17-49AF-4242-58F8B1203E84}"/>
              </a:ext>
            </a:extLst>
          </p:cNvPr>
          <p:cNvSpPr txBox="1">
            <a:spLocks/>
          </p:cNvSpPr>
          <p:nvPr/>
        </p:nvSpPr>
        <p:spPr>
          <a:xfrm>
            <a:off x="9037665" y="5501211"/>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Crisis coping</a:t>
            </a:r>
          </a:p>
        </p:txBody>
      </p:sp>
      <p:sp>
        <p:nvSpPr>
          <p:cNvPr id="44" name="TextBox 43">
            <a:extLst>
              <a:ext uri="{FF2B5EF4-FFF2-40B4-BE49-F238E27FC236}">
                <a16:creationId xmlns:a16="http://schemas.microsoft.com/office/drawing/2014/main" id="{4C615AEA-838B-6037-4295-E302CA7CFDF8}"/>
              </a:ext>
            </a:extLst>
          </p:cNvPr>
          <p:cNvSpPr txBox="1"/>
          <p:nvPr/>
        </p:nvSpPr>
        <p:spPr>
          <a:xfrm>
            <a:off x="9081288" y="5994647"/>
            <a:ext cx="1236849" cy="446276"/>
          </a:xfrm>
          <a:prstGeom prst="rect">
            <a:avLst/>
          </a:prstGeom>
          <a:noFill/>
        </p:spPr>
        <p:txBody>
          <a:bodyPr wrap="square">
            <a:spAutoFit/>
          </a:bodyPr>
          <a:lstStyle/>
          <a:p>
            <a:pPr>
              <a:spcAft>
                <a:spcPts val="600"/>
              </a:spcAft>
            </a:pPr>
            <a:r>
              <a:rPr lang="en-GB" sz="900">
                <a:solidFill>
                  <a:srgbClr val="323232"/>
                </a:solidFill>
                <a:latin typeface="Open Sans" panose="020B0606030504020204" pitchFamily="34" charset="0"/>
                <a:ea typeface="Open Sans" panose="020B0606030504020204" pitchFamily="34" charset="0"/>
                <a:cs typeface="Open Sans" panose="020B0606030504020204" pitchFamily="34" charset="0"/>
              </a:rPr>
              <a:t>HEX</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 #E67536</a:t>
            </a:r>
          </a:p>
          <a:p>
            <a:pPr>
              <a:spcAft>
                <a:spcPts val="600"/>
              </a:spcAft>
            </a:pPr>
            <a:r>
              <a:rPr lang="en-GB" sz="90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 230, 117, 54</a:t>
            </a:r>
          </a:p>
        </p:txBody>
      </p:sp>
      <p:sp>
        <p:nvSpPr>
          <p:cNvPr id="36" name="Oval 35">
            <a:extLst>
              <a:ext uri="{FF2B5EF4-FFF2-40B4-BE49-F238E27FC236}">
                <a16:creationId xmlns:a16="http://schemas.microsoft.com/office/drawing/2014/main" id="{DC300490-78DD-E6D2-5184-108ED68782C2}"/>
              </a:ext>
            </a:extLst>
          </p:cNvPr>
          <p:cNvSpPr/>
          <p:nvPr/>
        </p:nvSpPr>
        <p:spPr>
          <a:xfrm>
            <a:off x="10409163" y="5071723"/>
            <a:ext cx="548640" cy="548640"/>
          </a:xfrm>
          <a:prstGeom prst="ellipse">
            <a:avLst/>
          </a:prstGeom>
          <a:solidFill>
            <a:srgbClr val="D7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80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42" name="Title 1">
            <a:extLst>
              <a:ext uri="{FF2B5EF4-FFF2-40B4-BE49-F238E27FC236}">
                <a16:creationId xmlns:a16="http://schemas.microsoft.com/office/drawing/2014/main" id="{03F92800-BB5B-9C76-D4C4-03184F70267F}"/>
              </a:ext>
            </a:extLst>
          </p:cNvPr>
          <p:cNvSpPr txBox="1">
            <a:spLocks/>
          </p:cNvSpPr>
          <p:nvPr/>
        </p:nvSpPr>
        <p:spPr>
          <a:xfrm>
            <a:off x="10191000" y="5479757"/>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535353"/>
                </a:solidFill>
                <a:latin typeface="Open Sans ExtraBold" panose="020B0906030804020204" pitchFamily="34" charset="0"/>
                <a:ea typeface="Open Sans ExtraBold" panose="020B0906030804020204" pitchFamily="34" charset="0"/>
                <a:cs typeface="Open Sans ExtraBold" panose="020B0906030804020204" pitchFamily="34" charset="0"/>
              </a:rPr>
              <a:t>Emergency coping</a:t>
            </a:r>
          </a:p>
        </p:txBody>
      </p:sp>
      <p:sp>
        <p:nvSpPr>
          <p:cNvPr id="45" name="TextBox 44">
            <a:extLst>
              <a:ext uri="{FF2B5EF4-FFF2-40B4-BE49-F238E27FC236}">
                <a16:creationId xmlns:a16="http://schemas.microsoft.com/office/drawing/2014/main" id="{EEF3F00F-8A07-C565-C356-81BAD0455D87}"/>
              </a:ext>
            </a:extLst>
          </p:cNvPr>
          <p:cNvSpPr txBox="1"/>
          <p:nvPr/>
        </p:nvSpPr>
        <p:spPr>
          <a:xfrm>
            <a:off x="10191000" y="5963878"/>
            <a:ext cx="1236849" cy="446276"/>
          </a:xfrm>
          <a:prstGeom prst="rect">
            <a:avLst/>
          </a:prstGeom>
          <a:noFill/>
        </p:spPr>
        <p:txBody>
          <a:bodyPr wrap="square">
            <a:spAutoFit/>
          </a:bodyPr>
          <a:lstStyle/>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HEX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a:t>
            </a:r>
            <a:r>
              <a:rPr lang="en-GB" sz="900" b="1">
                <a:solidFill>
                  <a:srgbClr val="323232"/>
                </a:solidFill>
                <a:latin typeface="Open Sans" panose="020B0606030504020204" pitchFamily="34" charset="0"/>
                <a:ea typeface="Open Sans" panose="020B0606030504020204" pitchFamily="34" charset="0"/>
                <a:cs typeface="Open Sans" panose="020B0606030504020204" pitchFamily="34" charset="0"/>
              </a:rPr>
              <a:t>E3002B</a:t>
            </a:r>
            <a:endPar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900" b="0">
                <a:solidFill>
                  <a:srgbClr val="535353"/>
                </a:solidFill>
                <a:latin typeface="Open Sans" panose="020B0606030504020204" pitchFamily="34" charset="0"/>
                <a:ea typeface="Open Sans" panose="020B0606030504020204" pitchFamily="34" charset="0"/>
                <a:cs typeface="Open Sans" panose="020B0606030504020204" pitchFamily="34" charset="0"/>
              </a:rPr>
              <a:t>RGB</a:t>
            </a:r>
            <a:r>
              <a:rPr lang="en-GB" sz="900">
                <a:solidFill>
                  <a:srgbClr val="535353"/>
                </a:solidFill>
                <a:latin typeface="Open Sans" panose="020B0606030504020204" pitchFamily="34" charset="0"/>
                <a:ea typeface="Open Sans" panose="020B0606030504020204" pitchFamily="34" charset="0"/>
                <a:cs typeface="Open Sans" panose="020B0606030504020204" pitchFamily="34" charset="0"/>
              </a:rPr>
              <a:t> </a:t>
            </a:r>
            <a:r>
              <a:rPr lang="en-GB" sz="900" b="1">
                <a:solidFill>
                  <a:srgbClr val="535353"/>
                </a:solidFill>
                <a:latin typeface="Open Sans" panose="020B0606030504020204" pitchFamily="34" charset="0"/>
                <a:ea typeface="Open Sans" panose="020B0606030504020204" pitchFamily="34" charset="0"/>
                <a:cs typeface="Open Sans" panose="020B0606030504020204" pitchFamily="34" charset="0"/>
              </a:rPr>
              <a:t>0, 125, 188</a:t>
            </a:r>
          </a:p>
        </p:txBody>
      </p:sp>
    </p:spTree>
    <p:extLst>
      <p:ext uri="{BB962C8B-B14F-4D97-AF65-F5344CB8AC3E}">
        <p14:creationId xmlns:p14="http://schemas.microsoft.com/office/powerpoint/2010/main" val="380206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1049647" y="562127"/>
            <a:ext cx="10634192" cy="1152000"/>
          </a:xfrm>
        </p:spPr>
        <p:txBody>
          <a:bodyPr/>
          <a:lstStyle/>
          <a:p>
            <a:r>
              <a:rPr lang="en-GB" sz="2400">
                <a:solidFill>
                  <a:schemeClr val="tx1"/>
                </a:solidFill>
              </a:rPr>
              <a:t>Additional colours for categorical data</a:t>
            </a:r>
          </a:p>
        </p:txBody>
      </p:sp>
      <p:sp>
        <p:nvSpPr>
          <p:cNvPr id="8" name="TextBox 7">
            <a:extLst>
              <a:ext uri="{FF2B5EF4-FFF2-40B4-BE49-F238E27FC236}">
                <a16:creationId xmlns:a16="http://schemas.microsoft.com/office/drawing/2014/main" id="{12A89E0E-2637-7F3D-D436-BA57AEF2CE2C}"/>
              </a:ext>
            </a:extLst>
          </p:cNvPr>
          <p:cNvSpPr txBox="1"/>
          <p:nvPr/>
        </p:nvSpPr>
        <p:spPr>
          <a:xfrm>
            <a:off x="985455" y="1694230"/>
            <a:ext cx="3816000" cy="2708434"/>
          </a:xfrm>
          <a:prstGeom prst="rect">
            <a:avLst/>
          </a:prstGeom>
          <a:noFill/>
        </p:spPr>
        <p:txBody>
          <a:bodyPr wrap="square" lIns="91440" tIns="45720" rIns="91440" bIns="45720" rtlCol="0" anchor="t">
            <a:spAutoFit/>
          </a:bodyPr>
          <a:lstStyle/>
          <a:p>
            <a:pPr marL="12700" marR="5080">
              <a:spcAft>
                <a:spcPts val="1200"/>
              </a:spcAft>
            </a:pPr>
            <a:r>
              <a:rPr lang="en-US" sz="1400">
                <a:solidFill>
                  <a:srgbClr val="323232"/>
                </a:solidFill>
                <a:latin typeface="Open Sans" panose="020B0606030504020204" pitchFamily="34" charset="0"/>
                <a:ea typeface="Open Sans" panose="020B0606030504020204" pitchFamily="34" charset="0"/>
                <a:cs typeface="Open Sans" panose="020B0606030504020204" pitchFamily="34" charset="0"/>
              </a:rPr>
              <a:t>For other types of data, a few </a:t>
            </a:r>
            <a:r>
              <a:rPr lang="en-US" sz="1400" b="1">
                <a:latin typeface="Open Sans" panose="020B0606030504020204" pitchFamily="34" charset="0"/>
                <a:ea typeface="Open Sans" panose="020B0606030504020204" pitchFamily="34" charset="0"/>
                <a:cs typeface="Open Sans" panose="020B0606030504020204" pitchFamily="34" charset="0"/>
              </a:rPr>
              <a:t>additional </a:t>
            </a:r>
            <a:r>
              <a:rPr lang="en-GB" sz="1400" b="1">
                <a:latin typeface="Open Sans" panose="020B0606030504020204" pitchFamily="34" charset="0"/>
                <a:ea typeface="Open Sans" panose="020B0606030504020204" pitchFamily="34" charset="0"/>
                <a:cs typeface="Open Sans" panose="020B0606030504020204" pitchFamily="34" charset="0"/>
              </a:rPr>
              <a:t>colours</a:t>
            </a:r>
            <a:r>
              <a:rPr lang="en-US" sz="1400" b="1">
                <a:latin typeface="Open Sans" panose="020B0606030504020204" pitchFamily="34" charset="0"/>
                <a:ea typeface="Open Sans" panose="020B0606030504020204" pitchFamily="34" charset="0"/>
                <a:cs typeface="Open Sans" panose="020B0606030504020204" pitchFamily="34" charset="0"/>
              </a:rPr>
              <a:t>  </a:t>
            </a:r>
            <a:r>
              <a:rPr lang="en-US" sz="1400">
                <a:solidFill>
                  <a:srgbClr val="323232"/>
                </a:solidFill>
                <a:latin typeface="Open Sans" panose="020B0606030504020204" pitchFamily="34" charset="0"/>
                <a:ea typeface="Open Sans" panose="020B0606030504020204" pitchFamily="34" charset="0"/>
                <a:cs typeface="Open Sans" panose="020B0606030504020204" pitchFamily="34" charset="0"/>
              </a:rPr>
              <a:t>could be used to </a:t>
            </a:r>
            <a:r>
              <a:rPr lang="en-US" sz="1400" b="1">
                <a:latin typeface="Open Sans" panose="020B0606030504020204" pitchFamily="34" charset="0"/>
                <a:ea typeface="Open Sans" panose="020B0606030504020204" pitchFamily="34" charset="0"/>
                <a:cs typeface="Open Sans" panose="020B0606030504020204" pitchFamily="34" charset="0"/>
              </a:rPr>
              <a:t>distinguish different groups such as regions, activities, or gender</a:t>
            </a:r>
            <a:r>
              <a:rPr lang="en-US" sz="1400">
                <a:solidFill>
                  <a:srgbClr val="323232"/>
                </a:solidFill>
                <a:latin typeface="Open Sans" panose="020B0606030504020204" pitchFamily="34" charset="0"/>
                <a:ea typeface="Open Sans" panose="020B0606030504020204" pitchFamily="34" charset="0"/>
                <a:cs typeface="Open Sans" panose="020B0606030504020204" pitchFamily="34" charset="0"/>
              </a:rPr>
              <a:t>. </a:t>
            </a:r>
          </a:p>
          <a:p>
            <a:pPr marL="12700" marR="5080">
              <a:spcAft>
                <a:spcPts val="1200"/>
              </a:spcAft>
            </a:pPr>
            <a:r>
              <a:rPr lang="en-US" sz="1400">
                <a:solidFill>
                  <a:srgbClr val="323232"/>
                </a:solidFill>
                <a:latin typeface="Open Sans"/>
                <a:ea typeface="Open Sans"/>
                <a:cs typeface="Open Sans"/>
              </a:rPr>
              <a:t>To maintain clarity, limit categorical palettes to a maximum of 7 </a:t>
            </a:r>
            <a:r>
              <a:rPr lang="en-GB" sz="1400">
                <a:solidFill>
                  <a:srgbClr val="323232"/>
                </a:solidFill>
                <a:latin typeface="Open Sans"/>
                <a:ea typeface="Open Sans"/>
                <a:cs typeface="Open Sans"/>
              </a:rPr>
              <a:t>colours</a:t>
            </a:r>
            <a:r>
              <a:rPr lang="en-US" sz="1400">
                <a:solidFill>
                  <a:srgbClr val="323232"/>
                </a:solidFill>
                <a:latin typeface="Open Sans"/>
                <a:ea typeface="Open Sans"/>
                <a:cs typeface="Open Sans"/>
              </a:rPr>
              <a:t> with good contrast. </a:t>
            </a:r>
          </a:p>
          <a:p>
            <a:pPr marL="12700" marR="5080">
              <a:spcAft>
                <a:spcPts val="1200"/>
              </a:spcAft>
            </a:pPr>
            <a:r>
              <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rPr>
              <a:t>The data visualization palette is a reduced version of the </a:t>
            </a:r>
            <a:r>
              <a:rPr lang="en-GB" sz="14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WFP palette</a:t>
            </a:r>
            <a:r>
              <a:rPr lang="en-GB" sz="1400">
                <a:latin typeface="Open Sans" panose="020B0606030504020204" pitchFamily="34" charset="0"/>
                <a:ea typeface="Open Sans" panose="020B0606030504020204" pitchFamily="34" charset="0"/>
                <a:cs typeface="Open Sans" panose="020B0606030504020204" pitchFamily="34" charset="0"/>
              </a:rPr>
              <a:t>. </a:t>
            </a:r>
            <a:endParaRPr lang="en-GB"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a:p>
            <a:pPr marL="12700" marR="5080">
              <a:spcAft>
                <a:spcPts val="1200"/>
              </a:spcAft>
            </a:pPr>
            <a:endParaRPr lang="en-US" sz="1400">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4794FFB5-27B0-9778-5359-DB448E8FB074}"/>
              </a:ext>
            </a:extLst>
          </p:cNvPr>
          <p:cNvSpPr/>
          <p:nvPr/>
        </p:nvSpPr>
        <p:spPr>
          <a:xfrm>
            <a:off x="5674862" y="1836087"/>
            <a:ext cx="691881" cy="656153"/>
          </a:xfrm>
          <a:prstGeom prst="ellipse">
            <a:avLst/>
          </a:prstGeom>
          <a:solidFill>
            <a:srgbClr val="0275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 name="Title 1">
            <a:extLst>
              <a:ext uri="{FF2B5EF4-FFF2-40B4-BE49-F238E27FC236}">
                <a16:creationId xmlns:a16="http://schemas.microsoft.com/office/drawing/2014/main" id="{8107B383-0E88-00B6-007F-B48F72A6F130}"/>
              </a:ext>
            </a:extLst>
          </p:cNvPr>
          <p:cNvSpPr txBox="1">
            <a:spLocks/>
          </p:cNvSpPr>
          <p:nvPr/>
        </p:nvSpPr>
        <p:spPr>
          <a:xfrm>
            <a:off x="5383726" y="2291172"/>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#007DBC</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0, 125, 188</a:t>
            </a:r>
          </a:p>
        </p:txBody>
      </p:sp>
      <p:sp>
        <p:nvSpPr>
          <p:cNvPr id="23" name="Oval 22">
            <a:extLst>
              <a:ext uri="{FF2B5EF4-FFF2-40B4-BE49-F238E27FC236}">
                <a16:creationId xmlns:a16="http://schemas.microsoft.com/office/drawing/2014/main" id="{A4A74B02-B797-0C3A-916B-BE22C3FFBEAA}"/>
              </a:ext>
            </a:extLst>
          </p:cNvPr>
          <p:cNvSpPr/>
          <p:nvPr/>
        </p:nvSpPr>
        <p:spPr>
          <a:xfrm>
            <a:off x="8190926" y="1836087"/>
            <a:ext cx="691881" cy="656153"/>
          </a:xfrm>
          <a:prstGeom prst="ellipse">
            <a:avLst/>
          </a:prstGeom>
          <a:solidFill>
            <a:srgbClr val="002F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4" name="Title 1">
            <a:extLst>
              <a:ext uri="{FF2B5EF4-FFF2-40B4-BE49-F238E27FC236}">
                <a16:creationId xmlns:a16="http://schemas.microsoft.com/office/drawing/2014/main" id="{3406D1F4-5169-DC29-5F5D-C37F9FB14699}"/>
              </a:ext>
            </a:extLst>
          </p:cNvPr>
          <p:cNvSpPr txBox="1">
            <a:spLocks/>
          </p:cNvSpPr>
          <p:nvPr/>
        </p:nvSpPr>
        <p:spPr>
          <a:xfrm>
            <a:off x="7899790" y="2369178"/>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#002F5A</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0, 47, 90</a:t>
            </a:r>
          </a:p>
        </p:txBody>
      </p:sp>
      <p:sp>
        <p:nvSpPr>
          <p:cNvPr id="25" name="Oval 24">
            <a:extLst>
              <a:ext uri="{FF2B5EF4-FFF2-40B4-BE49-F238E27FC236}">
                <a16:creationId xmlns:a16="http://schemas.microsoft.com/office/drawing/2014/main" id="{2277A2BE-A8EF-1A63-E074-AAF3A7AB841B}"/>
              </a:ext>
            </a:extLst>
          </p:cNvPr>
          <p:cNvSpPr/>
          <p:nvPr/>
        </p:nvSpPr>
        <p:spPr>
          <a:xfrm>
            <a:off x="9396324" y="3349831"/>
            <a:ext cx="691881" cy="656153"/>
          </a:xfrm>
          <a:prstGeom prst="ellipse">
            <a:avLst/>
          </a:prstGeom>
          <a:solidFill>
            <a:srgbClr val="810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5" name="Title 1">
            <a:extLst>
              <a:ext uri="{FF2B5EF4-FFF2-40B4-BE49-F238E27FC236}">
                <a16:creationId xmlns:a16="http://schemas.microsoft.com/office/drawing/2014/main" id="{3D78A57C-D302-06B3-B595-165AA325DD85}"/>
              </a:ext>
            </a:extLst>
          </p:cNvPr>
          <p:cNvSpPr txBox="1">
            <a:spLocks/>
          </p:cNvSpPr>
          <p:nvPr/>
        </p:nvSpPr>
        <p:spPr>
          <a:xfrm>
            <a:off x="9105188" y="3850626"/>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#810054</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129, 0, 84</a:t>
            </a:r>
          </a:p>
        </p:txBody>
      </p:sp>
      <p:sp>
        <p:nvSpPr>
          <p:cNvPr id="24" name="Oval 23">
            <a:extLst>
              <a:ext uri="{FF2B5EF4-FFF2-40B4-BE49-F238E27FC236}">
                <a16:creationId xmlns:a16="http://schemas.microsoft.com/office/drawing/2014/main" id="{BCAE20B9-0A31-6B64-A20B-77A08775CDC3}"/>
              </a:ext>
            </a:extLst>
          </p:cNvPr>
          <p:cNvSpPr/>
          <p:nvPr/>
        </p:nvSpPr>
        <p:spPr>
          <a:xfrm>
            <a:off x="6933449" y="1836087"/>
            <a:ext cx="691881" cy="656153"/>
          </a:xfrm>
          <a:prstGeom prst="ellipse">
            <a:avLst/>
          </a:prstGeom>
          <a:solidFill>
            <a:srgbClr val="008E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6" name="Title 1">
            <a:extLst>
              <a:ext uri="{FF2B5EF4-FFF2-40B4-BE49-F238E27FC236}">
                <a16:creationId xmlns:a16="http://schemas.microsoft.com/office/drawing/2014/main" id="{68728E61-5D01-FAB5-29AA-A64CCE4E73DF}"/>
              </a:ext>
            </a:extLst>
          </p:cNvPr>
          <p:cNvSpPr txBox="1">
            <a:spLocks/>
          </p:cNvSpPr>
          <p:nvPr/>
        </p:nvSpPr>
        <p:spPr>
          <a:xfrm>
            <a:off x="6642313" y="2304586"/>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#008EB2</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0, 142, 178</a:t>
            </a:r>
          </a:p>
        </p:txBody>
      </p:sp>
      <p:sp>
        <p:nvSpPr>
          <p:cNvPr id="44" name="Oval 43">
            <a:extLst>
              <a:ext uri="{FF2B5EF4-FFF2-40B4-BE49-F238E27FC236}">
                <a16:creationId xmlns:a16="http://schemas.microsoft.com/office/drawing/2014/main" id="{5DEA5263-E540-8342-4A63-3B2DE1A2D484}"/>
              </a:ext>
            </a:extLst>
          </p:cNvPr>
          <p:cNvSpPr/>
          <p:nvPr/>
        </p:nvSpPr>
        <p:spPr>
          <a:xfrm>
            <a:off x="8211244" y="3372529"/>
            <a:ext cx="691881" cy="656153"/>
          </a:xfrm>
          <a:prstGeom prst="ellipse">
            <a:avLst/>
          </a:prstGeom>
          <a:solidFill>
            <a:srgbClr val="ED1C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45" name="Title 1">
            <a:extLst>
              <a:ext uri="{FF2B5EF4-FFF2-40B4-BE49-F238E27FC236}">
                <a16:creationId xmlns:a16="http://schemas.microsoft.com/office/drawing/2014/main" id="{6E71B224-6F7D-0637-2A86-07A2B7C9B17A}"/>
              </a:ext>
            </a:extLst>
          </p:cNvPr>
          <p:cNvSpPr txBox="1">
            <a:spLocks/>
          </p:cNvSpPr>
          <p:nvPr/>
        </p:nvSpPr>
        <p:spPr>
          <a:xfrm>
            <a:off x="7794397" y="388393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#E3002B</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227, 0, 43</a:t>
            </a:r>
          </a:p>
        </p:txBody>
      </p:sp>
      <p:sp>
        <p:nvSpPr>
          <p:cNvPr id="48" name="Title 1">
            <a:extLst>
              <a:ext uri="{FF2B5EF4-FFF2-40B4-BE49-F238E27FC236}">
                <a16:creationId xmlns:a16="http://schemas.microsoft.com/office/drawing/2014/main" id="{24C0AAE2-AD35-02C7-9853-33E4D3674DE9}"/>
              </a:ext>
            </a:extLst>
          </p:cNvPr>
          <p:cNvSpPr txBox="1">
            <a:spLocks/>
          </p:cNvSpPr>
          <p:nvPr/>
        </p:nvSpPr>
        <p:spPr>
          <a:xfrm>
            <a:off x="6764192" y="4229033"/>
            <a:ext cx="1103439" cy="56917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#E67536</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230, 117, 54</a:t>
            </a:r>
          </a:p>
        </p:txBody>
      </p:sp>
      <p:sp>
        <p:nvSpPr>
          <p:cNvPr id="49" name="Oval 48">
            <a:extLst>
              <a:ext uri="{FF2B5EF4-FFF2-40B4-BE49-F238E27FC236}">
                <a16:creationId xmlns:a16="http://schemas.microsoft.com/office/drawing/2014/main" id="{4CF7422B-BDB7-DF80-9ADA-5C6F0F7EAA44}"/>
              </a:ext>
            </a:extLst>
          </p:cNvPr>
          <p:cNvSpPr/>
          <p:nvPr/>
        </p:nvSpPr>
        <p:spPr>
          <a:xfrm>
            <a:off x="6925315" y="3361619"/>
            <a:ext cx="667019" cy="632575"/>
          </a:xfrm>
          <a:prstGeom prst="ellipse">
            <a:avLst/>
          </a:prstGeom>
          <a:solidFill>
            <a:srgbClr val="E675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50" name="Oval 49">
            <a:extLst>
              <a:ext uri="{FF2B5EF4-FFF2-40B4-BE49-F238E27FC236}">
                <a16:creationId xmlns:a16="http://schemas.microsoft.com/office/drawing/2014/main" id="{1D98FCA1-DA03-2130-4E07-D050B85344FB}"/>
              </a:ext>
            </a:extLst>
          </p:cNvPr>
          <p:cNvSpPr/>
          <p:nvPr/>
        </p:nvSpPr>
        <p:spPr>
          <a:xfrm>
            <a:off x="5664812" y="3346709"/>
            <a:ext cx="639793" cy="606755"/>
          </a:xfrm>
          <a:prstGeom prst="ellipse">
            <a:avLst/>
          </a:prstGeom>
          <a:solidFill>
            <a:srgbClr val="ECE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51" name="Title 1">
            <a:extLst>
              <a:ext uri="{FF2B5EF4-FFF2-40B4-BE49-F238E27FC236}">
                <a16:creationId xmlns:a16="http://schemas.microsoft.com/office/drawing/2014/main" id="{B274FC96-6062-C30A-6C55-4EBE40702021}"/>
              </a:ext>
            </a:extLst>
          </p:cNvPr>
          <p:cNvSpPr txBox="1">
            <a:spLocks/>
          </p:cNvSpPr>
          <p:nvPr/>
        </p:nvSpPr>
        <p:spPr>
          <a:xfrm>
            <a:off x="5427809" y="4175351"/>
            <a:ext cx="1274152" cy="56917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#ECE1B1</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236, 225, 177</a:t>
            </a:r>
          </a:p>
        </p:txBody>
      </p:sp>
    </p:spTree>
    <p:extLst>
      <p:ext uri="{BB962C8B-B14F-4D97-AF65-F5344CB8AC3E}">
        <p14:creationId xmlns:p14="http://schemas.microsoft.com/office/powerpoint/2010/main" val="401342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D8CF-DE79-457E-362D-BF9FE49ABF67}"/>
              </a:ext>
            </a:extLst>
          </p:cNvPr>
          <p:cNvSpPr>
            <a:spLocks noGrp="1"/>
          </p:cNvSpPr>
          <p:nvPr>
            <p:ph type="title"/>
          </p:nvPr>
        </p:nvSpPr>
        <p:spPr>
          <a:xfrm>
            <a:off x="494155" y="374451"/>
            <a:ext cx="10542124" cy="1152000"/>
          </a:xfrm>
        </p:spPr>
        <p:txBody>
          <a:bodyPr/>
          <a:lstStyle/>
          <a:p>
            <a:r>
              <a:rPr lang="en-GB" sz="2400"/>
              <a:t>CARI colour palette</a:t>
            </a:r>
          </a:p>
        </p:txBody>
      </p:sp>
      <p:sp>
        <p:nvSpPr>
          <p:cNvPr id="21" name="Title 1">
            <a:extLst>
              <a:ext uri="{FF2B5EF4-FFF2-40B4-BE49-F238E27FC236}">
                <a16:creationId xmlns:a16="http://schemas.microsoft.com/office/drawing/2014/main" id="{EA9DE996-241E-17D6-4E4D-4054001B184D}"/>
              </a:ext>
            </a:extLst>
          </p:cNvPr>
          <p:cNvSpPr txBox="1">
            <a:spLocks/>
          </p:cNvSpPr>
          <p:nvPr/>
        </p:nvSpPr>
        <p:spPr>
          <a:xfrm>
            <a:off x="494155" y="1526451"/>
            <a:ext cx="182417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solidFill>
                  <a:srgbClr val="0275B3"/>
                </a:solidFill>
              </a:rPr>
              <a:t>Population</a:t>
            </a:r>
          </a:p>
        </p:txBody>
      </p:sp>
      <p:sp>
        <p:nvSpPr>
          <p:cNvPr id="23" name="Title 1">
            <a:extLst>
              <a:ext uri="{FF2B5EF4-FFF2-40B4-BE49-F238E27FC236}">
                <a16:creationId xmlns:a16="http://schemas.microsoft.com/office/drawing/2014/main" id="{0E1CA998-F20F-DDF6-CB23-35002C11C02C}"/>
              </a:ext>
            </a:extLst>
          </p:cNvPr>
          <p:cNvSpPr txBox="1">
            <a:spLocks/>
          </p:cNvSpPr>
          <p:nvPr/>
        </p:nvSpPr>
        <p:spPr>
          <a:xfrm>
            <a:off x="3037700" y="160943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#FFD7D7</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255, 215, 215 </a:t>
            </a:r>
          </a:p>
        </p:txBody>
      </p:sp>
      <p:sp>
        <p:nvSpPr>
          <p:cNvPr id="13" name="Oval 12">
            <a:extLst>
              <a:ext uri="{FF2B5EF4-FFF2-40B4-BE49-F238E27FC236}">
                <a16:creationId xmlns:a16="http://schemas.microsoft.com/office/drawing/2014/main" id="{8B68DFA0-720C-5BFE-9B17-E28FB2B5AA33}"/>
              </a:ext>
            </a:extLst>
          </p:cNvPr>
          <p:cNvSpPr/>
          <p:nvPr/>
        </p:nvSpPr>
        <p:spPr>
          <a:xfrm>
            <a:off x="1939647" y="1581775"/>
            <a:ext cx="1098054" cy="1041352"/>
          </a:xfrm>
          <a:prstGeom prst="ellipse">
            <a:avLst/>
          </a:prstGeom>
          <a:solidFill>
            <a:srgbClr val="FF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4" name="Oval 13">
            <a:extLst>
              <a:ext uri="{FF2B5EF4-FFF2-40B4-BE49-F238E27FC236}">
                <a16:creationId xmlns:a16="http://schemas.microsoft.com/office/drawing/2014/main" id="{CC8A3848-FD78-CB64-5E3A-EB37179CBECA}"/>
              </a:ext>
            </a:extLst>
          </p:cNvPr>
          <p:cNvSpPr/>
          <p:nvPr/>
        </p:nvSpPr>
        <p:spPr>
          <a:xfrm>
            <a:off x="4311852" y="1581775"/>
            <a:ext cx="1098054" cy="1041352"/>
          </a:xfrm>
          <a:prstGeom prst="ellipse">
            <a:avLst/>
          </a:prstGeom>
          <a:solidFill>
            <a:srgbClr val="FF6E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5" name="Oval 14">
            <a:extLst>
              <a:ext uri="{FF2B5EF4-FFF2-40B4-BE49-F238E27FC236}">
                <a16:creationId xmlns:a16="http://schemas.microsoft.com/office/drawing/2014/main" id="{766FD968-C76E-9D15-512D-5B43C0F3B0B5}"/>
              </a:ext>
            </a:extLst>
          </p:cNvPr>
          <p:cNvSpPr/>
          <p:nvPr/>
        </p:nvSpPr>
        <p:spPr>
          <a:xfrm>
            <a:off x="6684057" y="1581775"/>
            <a:ext cx="1098054" cy="1041352"/>
          </a:xfrm>
          <a:prstGeom prst="ellipse">
            <a:avLst/>
          </a:prstGeom>
          <a:solidFill>
            <a:srgbClr val="ED1C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16" name="Oval 15">
            <a:extLst>
              <a:ext uri="{FF2B5EF4-FFF2-40B4-BE49-F238E27FC236}">
                <a16:creationId xmlns:a16="http://schemas.microsoft.com/office/drawing/2014/main" id="{69B1081B-5AD9-DDB9-AFB2-E8BC80FA0897}"/>
              </a:ext>
            </a:extLst>
          </p:cNvPr>
          <p:cNvSpPr/>
          <p:nvPr/>
        </p:nvSpPr>
        <p:spPr>
          <a:xfrm>
            <a:off x="9056263" y="1637099"/>
            <a:ext cx="1098054" cy="1041352"/>
          </a:xfrm>
          <a:prstGeom prst="ellipse">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27" name="Title 1">
            <a:extLst>
              <a:ext uri="{FF2B5EF4-FFF2-40B4-BE49-F238E27FC236}">
                <a16:creationId xmlns:a16="http://schemas.microsoft.com/office/drawing/2014/main" id="{5BC718F7-3F7B-6250-E367-9A85C62CC9CC}"/>
              </a:ext>
            </a:extLst>
          </p:cNvPr>
          <p:cNvSpPr txBox="1">
            <a:spLocks/>
          </p:cNvSpPr>
          <p:nvPr/>
        </p:nvSpPr>
        <p:spPr>
          <a:xfrm>
            <a:off x="5458924" y="160943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#FF6E6E</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255, 110, 110 </a:t>
            </a:r>
          </a:p>
        </p:txBody>
      </p:sp>
      <p:sp>
        <p:nvSpPr>
          <p:cNvPr id="29" name="Title 1">
            <a:extLst>
              <a:ext uri="{FF2B5EF4-FFF2-40B4-BE49-F238E27FC236}">
                <a16:creationId xmlns:a16="http://schemas.microsoft.com/office/drawing/2014/main" id="{3F753CA0-E4B2-8149-CC09-2B812F96226F}"/>
              </a:ext>
            </a:extLst>
          </p:cNvPr>
          <p:cNvSpPr txBox="1">
            <a:spLocks/>
          </p:cNvSpPr>
          <p:nvPr/>
        </p:nvSpPr>
        <p:spPr>
          <a:xfrm>
            <a:off x="10301372" y="160943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#820000</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130, 0, 0 </a:t>
            </a:r>
          </a:p>
        </p:txBody>
      </p:sp>
      <p:sp>
        <p:nvSpPr>
          <p:cNvPr id="30" name="Title 1">
            <a:extLst>
              <a:ext uri="{FF2B5EF4-FFF2-40B4-BE49-F238E27FC236}">
                <a16:creationId xmlns:a16="http://schemas.microsoft.com/office/drawing/2014/main" id="{F3ADBDC2-C9A4-D661-4D5E-E136FC247957}"/>
              </a:ext>
            </a:extLst>
          </p:cNvPr>
          <p:cNvSpPr txBox="1">
            <a:spLocks/>
          </p:cNvSpPr>
          <p:nvPr/>
        </p:nvSpPr>
        <p:spPr>
          <a:xfrm>
            <a:off x="1993660" y="2558375"/>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Food secure</a:t>
            </a:r>
          </a:p>
        </p:txBody>
      </p:sp>
      <p:sp>
        <p:nvSpPr>
          <p:cNvPr id="31" name="Title 1">
            <a:extLst>
              <a:ext uri="{FF2B5EF4-FFF2-40B4-BE49-F238E27FC236}">
                <a16:creationId xmlns:a16="http://schemas.microsoft.com/office/drawing/2014/main" id="{41995500-4494-D41A-1F91-812685F892A8}"/>
              </a:ext>
            </a:extLst>
          </p:cNvPr>
          <p:cNvSpPr txBox="1">
            <a:spLocks/>
          </p:cNvSpPr>
          <p:nvPr/>
        </p:nvSpPr>
        <p:spPr>
          <a:xfrm>
            <a:off x="4378275" y="2623127"/>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Marginally food insecure</a:t>
            </a:r>
          </a:p>
        </p:txBody>
      </p:sp>
      <p:sp>
        <p:nvSpPr>
          <p:cNvPr id="32" name="Title 1">
            <a:extLst>
              <a:ext uri="{FF2B5EF4-FFF2-40B4-BE49-F238E27FC236}">
                <a16:creationId xmlns:a16="http://schemas.microsoft.com/office/drawing/2014/main" id="{152D264A-CBE0-1148-EA2B-4FEC36893D0E}"/>
              </a:ext>
            </a:extLst>
          </p:cNvPr>
          <p:cNvSpPr txBox="1">
            <a:spLocks/>
          </p:cNvSpPr>
          <p:nvPr/>
        </p:nvSpPr>
        <p:spPr>
          <a:xfrm>
            <a:off x="6762890" y="2687879"/>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Moderately food insecure</a:t>
            </a:r>
          </a:p>
        </p:txBody>
      </p:sp>
      <p:sp>
        <p:nvSpPr>
          <p:cNvPr id="33" name="Title 1">
            <a:extLst>
              <a:ext uri="{FF2B5EF4-FFF2-40B4-BE49-F238E27FC236}">
                <a16:creationId xmlns:a16="http://schemas.microsoft.com/office/drawing/2014/main" id="{D0F36995-0588-21F2-1C78-9752B5C1CF2A}"/>
              </a:ext>
            </a:extLst>
          </p:cNvPr>
          <p:cNvSpPr txBox="1">
            <a:spLocks/>
          </p:cNvSpPr>
          <p:nvPr/>
        </p:nvSpPr>
        <p:spPr>
          <a:xfrm>
            <a:off x="9147505" y="2752631"/>
            <a:ext cx="985184"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Severely food insecure</a:t>
            </a:r>
          </a:p>
        </p:txBody>
      </p:sp>
      <p:sp>
        <p:nvSpPr>
          <p:cNvPr id="36" name="Oval 35">
            <a:extLst>
              <a:ext uri="{FF2B5EF4-FFF2-40B4-BE49-F238E27FC236}">
                <a16:creationId xmlns:a16="http://schemas.microsoft.com/office/drawing/2014/main" id="{E2FB054D-B0A5-1C52-58A2-9EA2DA3F8D13}"/>
              </a:ext>
            </a:extLst>
          </p:cNvPr>
          <p:cNvSpPr/>
          <p:nvPr/>
        </p:nvSpPr>
        <p:spPr>
          <a:xfrm>
            <a:off x="2050804" y="3885775"/>
            <a:ext cx="1098054" cy="1041352"/>
          </a:xfrm>
          <a:prstGeom prst="ellipse">
            <a:avLst/>
          </a:prstGeom>
          <a:solidFill>
            <a:srgbClr val="FFF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7" name="Oval 36">
            <a:extLst>
              <a:ext uri="{FF2B5EF4-FFF2-40B4-BE49-F238E27FC236}">
                <a16:creationId xmlns:a16="http://schemas.microsoft.com/office/drawing/2014/main" id="{1CBFC68F-3A12-9250-5590-849BE178089E}"/>
              </a:ext>
            </a:extLst>
          </p:cNvPr>
          <p:cNvSpPr/>
          <p:nvPr/>
        </p:nvSpPr>
        <p:spPr>
          <a:xfrm>
            <a:off x="4423009" y="3885775"/>
            <a:ext cx="1098054" cy="1041352"/>
          </a:xfrm>
          <a:prstGeom prst="ellipse">
            <a:avLst/>
          </a:prstGeom>
          <a:solidFill>
            <a:srgbClr val="EAE2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8" name="Oval 37">
            <a:extLst>
              <a:ext uri="{FF2B5EF4-FFF2-40B4-BE49-F238E27FC236}">
                <a16:creationId xmlns:a16="http://schemas.microsoft.com/office/drawing/2014/main" id="{63B15F87-7496-3AAB-AE85-B472D6042393}"/>
              </a:ext>
            </a:extLst>
          </p:cNvPr>
          <p:cNvSpPr/>
          <p:nvPr/>
        </p:nvSpPr>
        <p:spPr>
          <a:xfrm>
            <a:off x="6795214" y="3885775"/>
            <a:ext cx="1098054" cy="1041352"/>
          </a:xfrm>
          <a:prstGeom prst="ellipse">
            <a:avLst/>
          </a:prstGeom>
          <a:solidFill>
            <a:srgbClr val="D7C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39" name="Oval 38">
            <a:extLst>
              <a:ext uri="{FF2B5EF4-FFF2-40B4-BE49-F238E27FC236}">
                <a16:creationId xmlns:a16="http://schemas.microsoft.com/office/drawing/2014/main" id="{6D6964D6-2210-3DA3-A755-0AE1432DE787}"/>
              </a:ext>
            </a:extLst>
          </p:cNvPr>
          <p:cNvSpPr/>
          <p:nvPr/>
        </p:nvSpPr>
        <p:spPr>
          <a:xfrm>
            <a:off x="9167420" y="3941099"/>
            <a:ext cx="1098054" cy="1041352"/>
          </a:xfrm>
          <a:prstGeom prst="ellipse">
            <a:avLst/>
          </a:prstGeom>
          <a:solidFill>
            <a:srgbClr val="C7A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F"/>
                </a:solidFill>
                <a:latin typeface="Open Sans" panose="020B0606030504020204" pitchFamily="34" charset="0"/>
                <a:ea typeface="Open Sans" panose="020B0606030504020204" pitchFamily="34" charset="0"/>
                <a:cs typeface="Open Sans" panose="020B0606030504020204" pitchFamily="34" charset="0"/>
              </a:rPr>
              <a:t>ABC</a:t>
            </a:r>
          </a:p>
        </p:txBody>
      </p:sp>
      <p:sp>
        <p:nvSpPr>
          <p:cNvPr id="40" name="Title 1">
            <a:extLst>
              <a:ext uri="{FF2B5EF4-FFF2-40B4-BE49-F238E27FC236}">
                <a16:creationId xmlns:a16="http://schemas.microsoft.com/office/drawing/2014/main" id="{44D1778A-0F28-6601-F35B-2AC37F524F36}"/>
              </a:ext>
            </a:extLst>
          </p:cNvPr>
          <p:cNvSpPr txBox="1">
            <a:spLocks/>
          </p:cNvSpPr>
          <p:nvPr/>
        </p:nvSpPr>
        <p:spPr>
          <a:xfrm>
            <a:off x="5570081" y="3885775"/>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#EAE297</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243, 226, 151 </a:t>
            </a:r>
          </a:p>
        </p:txBody>
      </p:sp>
      <p:sp>
        <p:nvSpPr>
          <p:cNvPr id="41" name="Title 1">
            <a:extLst>
              <a:ext uri="{FF2B5EF4-FFF2-40B4-BE49-F238E27FC236}">
                <a16:creationId xmlns:a16="http://schemas.microsoft.com/office/drawing/2014/main" id="{EE6A3E74-7D76-B707-41C4-C15625D847C1}"/>
              </a:ext>
            </a:extLst>
          </p:cNvPr>
          <p:cNvSpPr txBox="1">
            <a:spLocks/>
          </p:cNvSpPr>
          <p:nvPr/>
        </p:nvSpPr>
        <p:spPr>
          <a:xfrm>
            <a:off x="7991305" y="3941099"/>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#D7C55A</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215, 197, 90 </a:t>
            </a:r>
          </a:p>
        </p:txBody>
      </p:sp>
      <p:sp>
        <p:nvSpPr>
          <p:cNvPr id="42" name="Title 1">
            <a:extLst>
              <a:ext uri="{FF2B5EF4-FFF2-40B4-BE49-F238E27FC236}">
                <a16:creationId xmlns:a16="http://schemas.microsoft.com/office/drawing/2014/main" id="{8071F8FC-6C90-B95F-C3ED-18395BD43CFC}"/>
              </a:ext>
            </a:extLst>
          </p:cNvPr>
          <p:cNvSpPr txBox="1">
            <a:spLocks/>
          </p:cNvSpPr>
          <p:nvPr/>
        </p:nvSpPr>
        <p:spPr>
          <a:xfrm>
            <a:off x="10412529" y="3996423"/>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#C7A600</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199, 166, 0 </a:t>
            </a:r>
          </a:p>
        </p:txBody>
      </p:sp>
      <p:sp>
        <p:nvSpPr>
          <p:cNvPr id="43" name="Title 1">
            <a:extLst>
              <a:ext uri="{FF2B5EF4-FFF2-40B4-BE49-F238E27FC236}">
                <a16:creationId xmlns:a16="http://schemas.microsoft.com/office/drawing/2014/main" id="{522E47A5-40E2-E907-BEBE-FC5642AB1826}"/>
              </a:ext>
            </a:extLst>
          </p:cNvPr>
          <p:cNvSpPr txBox="1">
            <a:spLocks/>
          </p:cNvSpPr>
          <p:nvPr/>
        </p:nvSpPr>
        <p:spPr>
          <a:xfrm>
            <a:off x="2152553" y="5234990"/>
            <a:ext cx="1183973" cy="716574"/>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More than 75% of the population in the area are food secure</a:t>
            </a:r>
          </a:p>
        </p:txBody>
      </p:sp>
      <p:sp>
        <p:nvSpPr>
          <p:cNvPr id="44" name="Title 1">
            <a:extLst>
              <a:ext uri="{FF2B5EF4-FFF2-40B4-BE49-F238E27FC236}">
                <a16:creationId xmlns:a16="http://schemas.microsoft.com/office/drawing/2014/main" id="{E1405BAE-892E-D86B-AE3E-82464140F13F}"/>
              </a:ext>
            </a:extLst>
          </p:cNvPr>
          <p:cNvSpPr txBox="1">
            <a:spLocks/>
          </p:cNvSpPr>
          <p:nvPr/>
        </p:nvSpPr>
        <p:spPr>
          <a:xfrm>
            <a:off x="4542571" y="5111955"/>
            <a:ext cx="1183973" cy="1546015"/>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More than 25% of the population in the area are is marginally food secure, moderately or severely food insecure</a:t>
            </a:r>
          </a:p>
        </p:txBody>
      </p:sp>
      <p:sp>
        <p:nvSpPr>
          <p:cNvPr id="45" name="Title 1">
            <a:extLst>
              <a:ext uri="{FF2B5EF4-FFF2-40B4-BE49-F238E27FC236}">
                <a16:creationId xmlns:a16="http://schemas.microsoft.com/office/drawing/2014/main" id="{606B8E13-8003-5034-D4B9-EC3E9B045077}"/>
              </a:ext>
            </a:extLst>
          </p:cNvPr>
          <p:cNvSpPr txBox="1">
            <a:spLocks/>
          </p:cNvSpPr>
          <p:nvPr/>
        </p:nvSpPr>
        <p:spPr>
          <a:xfrm>
            <a:off x="6927186" y="5111955"/>
            <a:ext cx="1183973" cy="1490688"/>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More than 25% of the population in the area are either moderately or severely food insecure</a:t>
            </a:r>
          </a:p>
        </p:txBody>
      </p:sp>
      <p:sp>
        <p:nvSpPr>
          <p:cNvPr id="46" name="Title 1">
            <a:extLst>
              <a:ext uri="{FF2B5EF4-FFF2-40B4-BE49-F238E27FC236}">
                <a16:creationId xmlns:a16="http://schemas.microsoft.com/office/drawing/2014/main" id="{9A65CD05-DD22-4091-C440-D2506FF6BEB8}"/>
              </a:ext>
            </a:extLst>
          </p:cNvPr>
          <p:cNvSpPr txBox="1">
            <a:spLocks/>
          </p:cNvSpPr>
          <p:nvPr/>
        </p:nvSpPr>
        <p:spPr>
          <a:xfrm>
            <a:off x="9311801" y="5111955"/>
            <a:ext cx="1183973" cy="1041351"/>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More than 25% of the population in the area are severely food insecure</a:t>
            </a:r>
          </a:p>
        </p:txBody>
      </p:sp>
      <p:sp>
        <p:nvSpPr>
          <p:cNvPr id="47" name="Title 1">
            <a:extLst>
              <a:ext uri="{FF2B5EF4-FFF2-40B4-BE49-F238E27FC236}">
                <a16:creationId xmlns:a16="http://schemas.microsoft.com/office/drawing/2014/main" id="{2B0570ED-77B1-9705-D1CE-1E8834765B7D}"/>
              </a:ext>
            </a:extLst>
          </p:cNvPr>
          <p:cNvSpPr txBox="1">
            <a:spLocks/>
          </p:cNvSpPr>
          <p:nvPr/>
        </p:nvSpPr>
        <p:spPr>
          <a:xfrm>
            <a:off x="468431" y="3830451"/>
            <a:ext cx="182417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1200">
                <a:solidFill>
                  <a:srgbClr val="0275B3"/>
                </a:solidFill>
              </a:rPr>
              <a:t>Area</a:t>
            </a:r>
          </a:p>
        </p:txBody>
      </p:sp>
      <p:sp>
        <p:nvSpPr>
          <p:cNvPr id="48" name="Title 1">
            <a:extLst>
              <a:ext uri="{FF2B5EF4-FFF2-40B4-BE49-F238E27FC236}">
                <a16:creationId xmlns:a16="http://schemas.microsoft.com/office/drawing/2014/main" id="{529B38A0-D412-9E45-39C3-D8410BEA1E0F}"/>
              </a:ext>
            </a:extLst>
          </p:cNvPr>
          <p:cNvSpPr txBox="1">
            <a:spLocks/>
          </p:cNvSpPr>
          <p:nvPr/>
        </p:nvSpPr>
        <p:spPr>
          <a:xfrm>
            <a:off x="3134512" y="395052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#FFFFD4</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255, 255, 212 </a:t>
            </a:r>
          </a:p>
        </p:txBody>
      </p:sp>
      <p:sp>
        <p:nvSpPr>
          <p:cNvPr id="5" name="Title 1">
            <a:extLst>
              <a:ext uri="{FF2B5EF4-FFF2-40B4-BE49-F238E27FC236}">
                <a16:creationId xmlns:a16="http://schemas.microsoft.com/office/drawing/2014/main" id="{EF324A17-D699-8E56-13CD-7F2F00AAB1FB}"/>
              </a:ext>
            </a:extLst>
          </p:cNvPr>
          <p:cNvSpPr txBox="1">
            <a:spLocks/>
          </p:cNvSpPr>
          <p:nvPr/>
        </p:nvSpPr>
        <p:spPr>
          <a:xfrm>
            <a:off x="7771432" y="1609437"/>
            <a:ext cx="1274152" cy="1152000"/>
          </a:xfrm>
          <a:prstGeom prst="rect">
            <a:avLst/>
          </a:prstGeom>
        </p:spPr>
        <p:txBody>
          <a:bodyPr vert="horz" lIns="91440" tIns="45720" rIns="91440" bIns="45720" rtlCol="0" anchor="ctr">
            <a:noAutofit/>
          </a:bodyPr>
          <a:lstStyle>
            <a:lvl1pPr marL="0" marR="0" indent="0" algn="l" defTabSz="914423" rtl="0" eaLnBrk="1" fontAlgn="auto" latinLnBrk="0" hangingPunct="1">
              <a:lnSpc>
                <a:spcPct val="90000"/>
              </a:lnSpc>
              <a:spcBef>
                <a:spcPct val="0"/>
              </a:spcBef>
              <a:spcAft>
                <a:spcPts val="0"/>
              </a:spcAft>
              <a:buClrTx/>
              <a:buSzTx/>
              <a:buFontTx/>
              <a:buNone/>
              <a:tabLst/>
              <a:defRPr sz="3001" b="1" i="0" kern="120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#E3002B</a:t>
            </a:r>
          </a:p>
          <a:p>
            <a:pPr algn="ct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227, 0, 43</a:t>
            </a:r>
          </a:p>
        </p:txBody>
      </p:sp>
    </p:spTree>
    <p:extLst>
      <p:ext uri="{BB962C8B-B14F-4D97-AF65-F5344CB8AC3E}">
        <p14:creationId xmlns:p14="http://schemas.microsoft.com/office/powerpoint/2010/main" val="798845775"/>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SharedWithUsers xmlns="3940b711-dc1d-4235-b0a5-48d487f0d3b9">
      <UserInfo>
        <DisplayName>Anna ONG</DisplayName>
        <AccountId>896</AccountId>
        <AccountType/>
      </UserInfo>
      <UserInfo>
        <DisplayName>Kaloyan KANCHEV</DisplayName>
        <AccountId>1134</AccountId>
        <AccountType/>
      </UserInfo>
      <UserInfo>
        <DisplayName>Giulio FABRIS</DisplayName>
        <AccountId>2364</AccountId>
        <AccountType/>
      </UserInfo>
    </SharedWithUsers>
    <Notes xmlns="49256dcf-74b5-4e0f-b2ab-e17546be8a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3642F6-ACEF-4E70-9A6F-5A9CEB3D469D}">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E9F4DAF-8B11-42DA-9C86-42994BFD3248}">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99BAA6-5BB5-4C94-BD35-0B15AE924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TotalTime>
  <Words>3300</Words>
  <Application>Microsoft Office PowerPoint</Application>
  <PresentationFormat>Widescreen</PresentationFormat>
  <Paragraphs>442</Paragraphs>
  <Slides>41</Slides>
  <Notes>13</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Theme2</vt:lpstr>
      <vt:lpstr>PowerPoint Presentation</vt:lpstr>
      <vt:lpstr>Introduction</vt:lpstr>
      <vt:lpstr>PowerPoint Presentation</vt:lpstr>
      <vt:lpstr>PowerPoint Presentation</vt:lpstr>
      <vt:lpstr>General considerations on colours</vt:lpstr>
      <vt:lpstr>Primary colour palette: Blue</vt:lpstr>
      <vt:lpstr>Accent colour palette: Red </vt:lpstr>
      <vt:lpstr>Additional colours for categorical data</vt:lpstr>
      <vt:lpstr>CARI colour palette</vt:lpstr>
      <vt:lpstr>PowerPoint Presentation</vt:lpstr>
      <vt:lpstr>PowerPoint Presentation</vt:lpstr>
      <vt:lpstr>FOR ALL CHARTS WITH AXES (E.G. BAR CHARTS)</vt:lpstr>
      <vt:lpstr>PowerPoint Presentation</vt:lpstr>
      <vt:lpstr>Comparison</vt:lpstr>
      <vt:lpstr>Change over time</vt:lpstr>
      <vt:lpstr>Part-of-a-whole</vt:lpstr>
      <vt:lpstr>Distribution</vt:lpstr>
      <vt:lpstr>Correlation</vt:lpstr>
      <vt:lpstr>Geographical</vt:lpstr>
      <vt:lpstr>Flows and networks </vt:lpstr>
      <vt:lpstr>PowerPoint Presentation</vt:lpstr>
      <vt:lpstr>Simplify and declutter</vt:lpstr>
      <vt:lpstr>Pay attention to layout</vt:lpstr>
      <vt:lpstr>Use colour wisely</vt:lpstr>
      <vt:lpstr>Avoid repetition fatigue</vt:lpstr>
      <vt:lpstr>Consider cultural sensitivities</vt:lpstr>
      <vt:lpstr>PowerPoint Presentation</vt:lpstr>
      <vt:lpstr>Cutting the y-axis</vt:lpstr>
      <vt:lpstr>Breaking scales</vt:lpstr>
      <vt:lpstr>Respecting proportion</vt:lpstr>
      <vt:lpstr>Forcing a relationship</vt:lpstr>
      <vt:lpstr>Cherry picking</vt:lpstr>
      <vt:lpstr>PowerPoint Presentation</vt:lpstr>
      <vt:lpstr>Tools and resources</vt:lpstr>
      <vt:lpstr>Indicator guidance</vt:lpstr>
      <vt:lpstr>Data visualization references and books</vt:lpstr>
      <vt:lpstr>Data visualization books</vt:lpstr>
      <vt:lpstr>WFP photos, icons and templates</vt:lpstr>
      <vt:lpstr>PowerPoint Presentation</vt:lpstr>
      <vt:lpstr>Colour codes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Marianne JENSBY</cp:lastModifiedBy>
  <cp:revision>4</cp:revision>
  <dcterms:created xsi:type="dcterms:W3CDTF">2018-08-20T09:35:59Z</dcterms:created>
  <dcterms:modified xsi:type="dcterms:W3CDTF">2025-04-09T14:43:51Z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0x01010007EC5AEA005F3944B5281CE0F7F3B6DF</vt:lpwstr>
  </property>
  <property fmtid="{D5CDD505-2E9C-101B-9397-08002B2CF9AE}" pid="4" name="MSIP_Label_2a3a108f-898d-4589-9ebc-7ee3b46df9b8_Enabled">
    <vt:lpwstr>true</vt:lpwstr>
  </property>
  <property fmtid="{D5CDD505-2E9C-101B-9397-08002B2CF9AE}" pid="5" name="MSIP_Label_2a3a108f-898d-4589-9ebc-7ee3b46df9b8_SetDate">
    <vt:lpwstr>2024-12-18T11:00:00Z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377ae99f-e86a-4b38-9d41-ce7efd65b1ef</vt:lpwstr>
  </property>
  <property fmtid="{D5CDD505-2E9C-101B-9397-08002B2CF9AE}" pid="10" name="MSIP_Label_2a3a108f-898d-4589-9ebc-7ee3b46df9b8_ContentBits">
    <vt:lpwstr>0</vt:lpwstr>
  </property>
  <property fmtid="{D5CDD505-2E9C-101B-9397-08002B2CF9AE}" pid="11" name="MSIP_Label_2a3a108f-898d-4589-9ebc-7ee3b46df9b8_Tag">
    <vt:lpwstr>10, 3, 0, 2</vt:lpwstr>
  </property>
</Properties>
</file>