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2.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3.xml" ContentType="application/vnd.openxmlformats-officedocument.themeOverr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heme/themeOverride4.xml" ContentType="application/vnd.openxmlformats-officedocument.themeOverride+xml"/>
  <Override PartName="/ppt/notesSlides/notesSlide6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4"/>
  </p:sldMasterIdLst>
  <p:notesMasterIdLst>
    <p:notesMasterId r:id="rId107"/>
  </p:notesMasterIdLst>
  <p:handoutMasterIdLst>
    <p:handoutMasterId r:id="rId108"/>
  </p:handoutMasterIdLst>
  <p:sldIdLst>
    <p:sldId id="261" r:id="rId5"/>
    <p:sldId id="327" r:id="rId6"/>
    <p:sldId id="274" r:id="rId7"/>
    <p:sldId id="268" r:id="rId8"/>
    <p:sldId id="291" r:id="rId9"/>
    <p:sldId id="386" r:id="rId10"/>
    <p:sldId id="280" r:id="rId11"/>
    <p:sldId id="332" r:id="rId12"/>
    <p:sldId id="306" r:id="rId13"/>
    <p:sldId id="403" r:id="rId14"/>
    <p:sldId id="343" r:id="rId15"/>
    <p:sldId id="393" r:id="rId16"/>
    <p:sldId id="374" r:id="rId17"/>
    <p:sldId id="375" r:id="rId18"/>
    <p:sldId id="376" r:id="rId19"/>
    <p:sldId id="435" r:id="rId20"/>
    <p:sldId id="292" r:id="rId21"/>
    <p:sldId id="277" r:id="rId22"/>
    <p:sldId id="335" r:id="rId23"/>
    <p:sldId id="416" r:id="rId24"/>
    <p:sldId id="303" r:id="rId25"/>
    <p:sldId id="307" r:id="rId26"/>
    <p:sldId id="373" r:id="rId27"/>
    <p:sldId id="281" r:id="rId28"/>
    <p:sldId id="283" r:id="rId29"/>
    <p:sldId id="284" r:id="rId30"/>
    <p:sldId id="282" r:id="rId31"/>
    <p:sldId id="380" r:id="rId32"/>
    <p:sldId id="285" r:id="rId33"/>
    <p:sldId id="381" r:id="rId34"/>
    <p:sldId id="389" r:id="rId35"/>
    <p:sldId id="286" r:id="rId36"/>
    <p:sldId id="382" r:id="rId37"/>
    <p:sldId id="287" r:id="rId38"/>
    <p:sldId id="288" r:id="rId39"/>
    <p:sldId id="289" r:id="rId40"/>
    <p:sldId id="402" r:id="rId41"/>
    <p:sldId id="415" r:id="rId42"/>
    <p:sldId id="405" r:id="rId43"/>
    <p:sldId id="406" r:id="rId44"/>
    <p:sldId id="407" r:id="rId45"/>
    <p:sldId id="409" r:id="rId46"/>
    <p:sldId id="429" r:id="rId47"/>
    <p:sldId id="411" r:id="rId48"/>
    <p:sldId id="412" r:id="rId49"/>
    <p:sldId id="413" r:id="rId50"/>
    <p:sldId id="408" r:id="rId51"/>
    <p:sldId id="414" r:id="rId52"/>
    <p:sldId id="341" r:id="rId53"/>
    <p:sldId id="337" r:id="rId54"/>
    <p:sldId id="338" r:id="rId55"/>
    <p:sldId id="339" r:id="rId56"/>
    <p:sldId id="342" r:id="rId57"/>
    <p:sldId id="302" r:id="rId58"/>
    <p:sldId id="437" r:id="rId59"/>
    <p:sldId id="438" r:id="rId60"/>
    <p:sldId id="432" r:id="rId61"/>
    <p:sldId id="319" r:id="rId62"/>
    <p:sldId id="433" r:id="rId63"/>
    <p:sldId id="436" r:id="rId64"/>
    <p:sldId id="328" r:id="rId65"/>
    <p:sldId id="312" r:id="rId66"/>
    <p:sldId id="310" r:id="rId67"/>
    <p:sldId id="404" r:id="rId68"/>
    <p:sldId id="309" r:id="rId69"/>
    <p:sldId id="290" r:id="rId70"/>
    <p:sldId id="278" r:id="rId71"/>
    <p:sldId id="322" r:id="rId72"/>
    <p:sldId id="297" r:id="rId73"/>
    <p:sldId id="391" r:id="rId74"/>
    <p:sldId id="331" r:id="rId75"/>
    <p:sldId id="298" r:id="rId76"/>
    <p:sldId id="418" r:id="rId77"/>
    <p:sldId id="420" r:id="rId78"/>
    <p:sldId id="421" r:id="rId79"/>
    <p:sldId id="422" r:id="rId80"/>
    <p:sldId id="423" r:id="rId81"/>
    <p:sldId id="345" r:id="rId82"/>
    <p:sldId id="346" r:id="rId83"/>
    <p:sldId id="353" r:id="rId84"/>
    <p:sldId id="352" r:id="rId85"/>
    <p:sldId id="424" r:id="rId86"/>
    <p:sldId id="425" r:id="rId87"/>
    <p:sldId id="325" r:id="rId88"/>
    <p:sldId id="426" r:id="rId89"/>
    <p:sldId id="293" r:id="rId90"/>
    <p:sldId id="294" r:id="rId91"/>
    <p:sldId id="390" r:id="rId92"/>
    <p:sldId id="419" r:id="rId93"/>
    <p:sldId id="417" r:id="rId94"/>
    <p:sldId id="299" r:id="rId95"/>
    <p:sldId id="384" r:id="rId96"/>
    <p:sldId id="385" r:id="rId97"/>
    <p:sldId id="311" r:id="rId98"/>
    <p:sldId id="428" r:id="rId99"/>
    <p:sldId id="427" r:id="rId100"/>
    <p:sldId id="305" r:id="rId101"/>
    <p:sldId id="379" r:id="rId102"/>
    <p:sldId id="313" r:id="rId103"/>
    <p:sldId id="296" r:id="rId104"/>
    <p:sldId id="383" r:id="rId105"/>
    <p:sldId id="333" r:id="rId10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page: Relevance - both" id="{32216101-4936-4465-91C6-7E1AB5A4B7C8}">
          <p14:sldIdLst>
            <p14:sldId id="261"/>
            <p14:sldId id="327"/>
          </p14:sldIdLst>
        </p14:section>
        <p14:section name="Introduction: Relevance - both" id="{B8D5A308-6A34-47A9-9898-8C8385DF4400}">
          <p14:sldIdLst>
            <p14:sldId id="274"/>
            <p14:sldId id="268"/>
            <p14:sldId id="291"/>
            <p14:sldId id="386"/>
            <p14:sldId id="280"/>
            <p14:sldId id="332"/>
          </p14:sldIdLst>
        </p14:section>
        <p14:section name="Modules: Relevance - both" id="{448AC126-07C6-4C54-ACB7-F27B22FE7E97}">
          <p14:sldIdLst>
            <p14:sldId id="306"/>
            <p14:sldId id="403"/>
            <p14:sldId id="343"/>
            <p14:sldId id="393"/>
            <p14:sldId id="374"/>
            <p14:sldId id="375"/>
            <p14:sldId id="376"/>
            <p14:sldId id="435"/>
            <p14:sldId id="292"/>
            <p14:sldId id="277"/>
            <p14:sldId id="335"/>
            <p14:sldId id="416"/>
            <p14:sldId id="303"/>
          </p14:sldIdLst>
        </p14:section>
        <p14:section name="Food groups: Relevance - enumerators" id="{CE3F09A5-3349-451F-9BD5-5062DE1F0156}">
          <p14:sldIdLst>
            <p14:sldId id="307"/>
            <p14:sldId id="373"/>
            <p14:sldId id="281"/>
            <p14:sldId id="283"/>
            <p14:sldId id="284"/>
            <p14:sldId id="282"/>
            <p14:sldId id="380"/>
            <p14:sldId id="285"/>
            <p14:sldId id="381"/>
            <p14:sldId id="389"/>
            <p14:sldId id="286"/>
            <p14:sldId id="382"/>
            <p14:sldId id="287"/>
            <p14:sldId id="288"/>
            <p14:sldId id="289"/>
            <p14:sldId id="402"/>
          </p14:sldIdLst>
        </p14:section>
        <p14:section name="Food Sources: Relevance - enumerators" id="{096BDCF9-1D31-450D-ADAA-212FC4D5A22A}">
          <p14:sldIdLst>
            <p14:sldId id="415"/>
            <p14:sldId id="405"/>
            <p14:sldId id="406"/>
            <p14:sldId id="407"/>
            <p14:sldId id="409"/>
            <p14:sldId id="429"/>
            <p14:sldId id="411"/>
            <p14:sldId id="412"/>
            <p14:sldId id="413"/>
            <p14:sldId id="408"/>
            <p14:sldId id="414"/>
          </p14:sldIdLst>
        </p14:section>
        <p14:section name="How to ask?: Relevance - enumerators" id="{D11AB557-7CBF-4B5B-96E3-758B7880F5A1}">
          <p14:sldIdLst>
            <p14:sldId id="341"/>
            <p14:sldId id="337"/>
            <p14:sldId id="338"/>
            <p14:sldId id="339"/>
            <p14:sldId id="342"/>
            <p14:sldId id="302"/>
            <p14:sldId id="437"/>
            <p14:sldId id="438"/>
            <p14:sldId id="432"/>
            <p14:sldId id="319"/>
            <p14:sldId id="433"/>
            <p14:sldId id="436"/>
            <p14:sldId id="328"/>
            <p14:sldId id="312"/>
            <p14:sldId id="310"/>
          </p14:sldIdLst>
        </p14:section>
        <p14:section name="Analysis: Relevance - analysts" id="{7E87BF92-3A7D-4E63-A594-6397CC96B705}">
          <p14:sldIdLst>
            <p14:sldId id="404"/>
            <p14:sldId id="309"/>
            <p14:sldId id="290"/>
            <p14:sldId id="278"/>
            <p14:sldId id="322"/>
            <p14:sldId id="297"/>
            <p14:sldId id="391"/>
            <p14:sldId id="331"/>
            <p14:sldId id="298"/>
            <p14:sldId id="418"/>
            <p14:sldId id="420"/>
            <p14:sldId id="421"/>
            <p14:sldId id="422"/>
            <p14:sldId id="423"/>
            <p14:sldId id="345"/>
            <p14:sldId id="346"/>
            <p14:sldId id="353"/>
            <p14:sldId id="352"/>
            <p14:sldId id="424"/>
            <p14:sldId id="425"/>
            <p14:sldId id="325"/>
            <p14:sldId id="426"/>
            <p14:sldId id="293"/>
            <p14:sldId id="294"/>
            <p14:sldId id="390"/>
            <p14:sldId id="419"/>
            <p14:sldId id="417"/>
            <p14:sldId id="299"/>
            <p14:sldId id="384"/>
            <p14:sldId id="385"/>
          </p14:sldIdLst>
        </p14:section>
        <p14:section name="Reporting: Relevance - WFP staff" id="{C4E5C8C1-942B-43B4-BB14-91179D714B55}">
          <p14:sldIdLst>
            <p14:sldId id="311"/>
            <p14:sldId id="428"/>
            <p14:sldId id="427"/>
            <p14:sldId id="305"/>
            <p14:sldId id="379"/>
            <p14:sldId id="313"/>
            <p14:sldId id="296"/>
            <p14:sldId id="383"/>
            <p14:sldId id="33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B2E1C0B-D5E6-00FA-FBDB-BA138CF7CDBF}" name="Marianne JENSBY" initials="MJ" userId="S::marianne.jensby@wfp.org::138ee585-774f-4d33-910f-eb8f633c7eea" providerId="AD"/>
  <p188:author id="{267EE71F-E4CF-2640-16B2-A6A6650BB44B}" name="Cassandra WALKER" initials="CW" userId="S::cassandra.walker@wfp.org::7d551a76-2a3b-46ce-9612-27f9694a0380" providerId="AD"/>
  <p188:author id="{48B76E41-EE3A-55C5-FA23-E4EF01351F8D}" name="WFP-RAM-N" initials="RAMN" userId="WFP-RAM-N" providerId="None"/>
  <p188:author id="{6A52989B-2D3B-6FC0-BBC3-D88A3726BC0B}" name="Mohamed SALEM" initials="MS" userId="S::mohamed.salem@wfp.org::13f12703-f1ce-4b8b-924c-fe401988a08b" providerId="AD"/>
  <p188:author id="{46429D9C-8177-114B-BEF0-D76BAE32C891}" name="Isra WISHAH" initials="IW" userId="S::isra.wishah@wfp.org::72089144-da43-4082-a6aa-d77401d50df3" providerId="AD"/>
  <p188:author id="{5B1A2FEC-FF6A-6064-007C-00745DD6B5C4}" name="Mariam KATILE" initials="MK" userId="S::mariam.katile@wfp.org::e19de7a0-9db8-47a4-a5b1-e250d7e4282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E"/>
    <a:srgbClr val="E7E8EA"/>
    <a:srgbClr val="767778"/>
    <a:srgbClr val="008868"/>
    <a:srgbClr val="00B385"/>
    <a:srgbClr val="ADAEAF"/>
    <a:srgbClr val="D9E2F3"/>
    <a:srgbClr val="0070BA"/>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0C8076-7442-E747-B5CD-17BC6F6B55BC}" v="34" dt="2025-05-02T10:13:38.149"/>
    <p1510:client id="{C01C1081-3FB5-4BC0-8081-7A3199249A0F}" v="447" dt="2025-04-30T13:28:35.5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6" d="100"/>
          <a:sy n="66" d="100"/>
        </p:scale>
        <p:origin x="644" y="12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ableStyles" Target="tableStyles.xml"/><Relationship Id="rId16" Type="http://schemas.openxmlformats.org/officeDocument/2006/relationships/slide" Target="slides/slide12.xml"/><Relationship Id="rId107" Type="http://schemas.openxmlformats.org/officeDocument/2006/relationships/notesMaster" Target="notesMasters/notesMaster1.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microsoft.com/office/2015/10/relationships/revisionInfo" Target="revisionInfo.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handoutMaster" Target="handoutMasters/handoutMaster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presProps" Target="pres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https://wfp-my.sharepoint.com/personal/cassandra_walker_wfp_org/Documents/Documents/WFP/RAM-N/FCS/SRf.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assandra.walker\Downloads\survey_1705997298790.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wfp-my.sharepoint.com/personal/cassandra_walker_wfp_org/Documents/Documents/WFP/RAM-N/Sudan%20-%20EFSA%202023/SRf.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wfp-my.sharepoint.com/personal/cassandra_walker_wfp_org/Documents/Documents/WFP/RAM-N/Sudan%20-%20EFSA%202023/SRf.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wfp-my.sharepoint.com/personal/cassandra_walker_wfp_org/Documents/Documents/WFP/RAM-N/FCS/SRf.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Sheet5!$C$3</c:f>
              <c:strCache>
                <c:ptCount val="1"/>
                <c:pt idx="0">
                  <c:v>N</c:v>
                </c:pt>
              </c:strCache>
            </c:strRef>
          </c:tx>
          <c:spPr>
            <a:solidFill>
              <a:schemeClr val="accent1"/>
            </a:solidFill>
            <a:ln>
              <a:noFill/>
            </a:ln>
            <a:effectLst/>
          </c:spPr>
          <c:invertIfNegative val="0"/>
          <c:cat>
            <c:strRef>
              <c:f>Sheet5!$B$4:$B$12</c:f>
              <c:strCache>
                <c:ptCount val="9"/>
                <c:pt idx="0">
                  <c:v>Fruits</c:v>
                </c:pt>
                <c:pt idx="1">
                  <c:v>Viande, poisson et œufs </c:v>
                </c:pt>
                <c:pt idx="2">
                  <c:v>Produits laitiers </c:v>
                </c:pt>
                <c:pt idx="3">
                  <c:v>Légumes et feuilles </c:v>
                </c:pt>
                <c:pt idx="4">
                  <c:v>Légumes/légumineuses, noix et graines</c:v>
                </c:pt>
                <c:pt idx="5">
                  <c:v>Condiments et épices </c:v>
                </c:pt>
                <c:pt idx="6">
                  <c:v>Huile et graisse</c:v>
                </c:pt>
                <c:pt idx="7">
                  <c:v>Sucre et sucreries </c:v>
                </c:pt>
                <c:pt idx="8">
                  <c:v>Céréales, grains, racines et tubercules</c:v>
                </c:pt>
              </c:strCache>
            </c:strRef>
          </c:cat>
          <c:val>
            <c:numRef>
              <c:f>Sheet5!$C$4:$C$12</c:f>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0-94BA-4B77-B208-841650EC568E}"/>
            </c:ext>
          </c:extLst>
        </c:ser>
        <c:ser>
          <c:idx val="1"/>
          <c:order val="1"/>
          <c:tx>
            <c:strRef>
              <c:f>Sheet5!$D$3</c:f>
              <c:strCache>
                <c:ptCount val="1"/>
                <c:pt idx="0">
                  <c:v>Minimum</c:v>
                </c:pt>
              </c:strCache>
            </c:strRef>
          </c:tx>
          <c:spPr>
            <a:solidFill>
              <a:schemeClr val="accent2"/>
            </a:solidFill>
            <a:ln>
              <a:noFill/>
            </a:ln>
            <a:effectLst/>
          </c:spPr>
          <c:invertIfNegative val="0"/>
          <c:cat>
            <c:strRef>
              <c:f>Sheet5!$B$4:$B$12</c:f>
              <c:strCache>
                <c:ptCount val="9"/>
                <c:pt idx="0">
                  <c:v>Fruits</c:v>
                </c:pt>
                <c:pt idx="1">
                  <c:v>Viande, poisson et œufs </c:v>
                </c:pt>
                <c:pt idx="2">
                  <c:v>Produits laitiers </c:v>
                </c:pt>
                <c:pt idx="3">
                  <c:v>Légumes et feuilles </c:v>
                </c:pt>
                <c:pt idx="4">
                  <c:v>Légumes/légumineuses, noix et graines</c:v>
                </c:pt>
                <c:pt idx="5">
                  <c:v>Condiments et épices </c:v>
                </c:pt>
                <c:pt idx="6">
                  <c:v>Huile et graisse</c:v>
                </c:pt>
                <c:pt idx="7">
                  <c:v>Sucre et sucreries </c:v>
                </c:pt>
                <c:pt idx="8">
                  <c:v>Céréales, grains, racines et tubercules</c:v>
                </c:pt>
              </c:strCache>
            </c:strRef>
          </c:cat>
          <c:val>
            <c:numRef>
              <c:f>Sheet5!$D$4:$D$12</c:f>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94BA-4B77-B208-841650EC568E}"/>
            </c:ext>
          </c:extLst>
        </c:ser>
        <c:ser>
          <c:idx val="2"/>
          <c:order val="2"/>
          <c:tx>
            <c:strRef>
              <c:f>Sheet5!$E$3</c:f>
              <c:strCache>
                <c:ptCount val="1"/>
                <c:pt idx="0">
                  <c:v>Maximum</c:v>
                </c:pt>
              </c:strCache>
            </c:strRef>
          </c:tx>
          <c:spPr>
            <a:solidFill>
              <a:schemeClr val="accent3"/>
            </a:solidFill>
            <a:ln>
              <a:noFill/>
            </a:ln>
            <a:effectLst/>
          </c:spPr>
          <c:invertIfNegative val="0"/>
          <c:cat>
            <c:strRef>
              <c:f>Sheet5!$B$4:$B$12</c:f>
              <c:strCache>
                <c:ptCount val="9"/>
                <c:pt idx="0">
                  <c:v>Fruits</c:v>
                </c:pt>
                <c:pt idx="1">
                  <c:v>Viande, poisson et œufs </c:v>
                </c:pt>
                <c:pt idx="2">
                  <c:v>Produits laitiers </c:v>
                </c:pt>
                <c:pt idx="3">
                  <c:v>Légumes et feuilles </c:v>
                </c:pt>
                <c:pt idx="4">
                  <c:v>Légumes/légumineuses, noix et graines</c:v>
                </c:pt>
                <c:pt idx="5">
                  <c:v>Condiments et épices </c:v>
                </c:pt>
                <c:pt idx="6">
                  <c:v>Huile et graisse</c:v>
                </c:pt>
                <c:pt idx="7">
                  <c:v>Sucre et sucreries </c:v>
                </c:pt>
                <c:pt idx="8">
                  <c:v>Céréales, grains, racines et tubercules</c:v>
                </c:pt>
              </c:strCache>
            </c:strRef>
          </c:cat>
          <c:val>
            <c:numRef>
              <c:f>Sheet5!$E$4:$E$12</c:f>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2-94BA-4B77-B208-841650EC568E}"/>
            </c:ext>
          </c:extLst>
        </c:ser>
        <c:ser>
          <c:idx val="3"/>
          <c:order val="3"/>
          <c:tx>
            <c:strRef>
              <c:f>Sheet5!$F$3</c:f>
              <c:strCache>
                <c:ptCount val="1"/>
                <c:pt idx="0">
                  <c:v>Moyenne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Sheet5!$B$4:$B$12</c:f>
              <c:strCache>
                <c:ptCount val="9"/>
                <c:pt idx="0">
                  <c:v>Fruits</c:v>
                </c:pt>
                <c:pt idx="1">
                  <c:v>Viande, poisson et œufs </c:v>
                </c:pt>
                <c:pt idx="2">
                  <c:v>Produits laitiers </c:v>
                </c:pt>
                <c:pt idx="3">
                  <c:v>Légumes et feuilles </c:v>
                </c:pt>
                <c:pt idx="4">
                  <c:v>Légumes/légumineuses, noix et graines</c:v>
                </c:pt>
                <c:pt idx="5">
                  <c:v>Condiments et épices </c:v>
                </c:pt>
                <c:pt idx="6">
                  <c:v>Huile et graisse</c:v>
                </c:pt>
                <c:pt idx="7">
                  <c:v>Sucre et sucreries </c:v>
                </c:pt>
                <c:pt idx="8">
                  <c:v>Céréales, grains, racines et tubercules</c:v>
                </c:pt>
              </c:strCache>
            </c:strRef>
          </c:cat>
          <c:val>
            <c:numRef>
              <c:f>Sheet5!$F$4:$F$12</c:f>
              <c:numCache>
                <c:formatCode>###0.00</c:formatCode>
                <c:ptCount val="9"/>
                <c:pt idx="0">
                  <c:v>1.4490291262135913</c:v>
                </c:pt>
                <c:pt idx="1">
                  <c:v>2.016990291262136</c:v>
                </c:pt>
                <c:pt idx="2">
                  <c:v>3.4813915857605138</c:v>
                </c:pt>
                <c:pt idx="3">
                  <c:v>4.1148867313915858</c:v>
                </c:pt>
                <c:pt idx="4">
                  <c:v>5.4563106796116578</c:v>
                </c:pt>
                <c:pt idx="5">
                  <c:v>5.8616504854368943</c:v>
                </c:pt>
                <c:pt idx="6">
                  <c:v>6.1286407766990303</c:v>
                </c:pt>
                <c:pt idx="7">
                  <c:v>6.5299352750809128</c:v>
                </c:pt>
                <c:pt idx="8">
                  <c:v>6.7483818770226502</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94BA-4B77-B208-841650EC568E}"/>
            </c:ext>
          </c:extLst>
        </c:ser>
        <c:dLbls>
          <c:showLegendKey val="0"/>
          <c:showVal val="0"/>
          <c:showCatName val="0"/>
          <c:showSerName val="0"/>
          <c:showPercent val="0"/>
          <c:showBubbleSize val="0"/>
        </c:dLbls>
        <c:gapWidth val="182"/>
        <c:axId val="211975839"/>
        <c:axId val="1635494431"/>
      </c:barChart>
      <c:catAx>
        <c:axId val="21197583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1"/>
                </a:solidFill>
                <a:latin typeface="+mn-lt"/>
                <a:ea typeface="+mn-ea"/>
                <a:cs typeface="+mn-cs"/>
              </a:defRPr>
            </a:pPr>
            <a:endParaRPr lang="en-US"/>
          </a:p>
        </c:txPr>
        <c:crossAx val="1635494431"/>
        <c:crosses val="autoZero"/>
        <c:auto val="1"/>
        <c:lblAlgn val="ctr"/>
        <c:lblOffset val="100"/>
        <c:noMultiLvlLbl val="0"/>
      </c:catAx>
      <c:valAx>
        <c:axId val="1635494431"/>
        <c:scaling>
          <c:orientation val="minMax"/>
        </c:scaling>
        <c:delete val="0"/>
        <c:axPos val="b"/>
        <c:majorGridlines>
          <c:spPr>
            <a:ln w="9525" cap="flat" cmpd="sng" algn="ctr">
              <a:solidFill>
                <a:srgbClr val="E7E8EA"/>
              </a:solidFill>
              <a:round/>
            </a:ln>
            <a:effectLst/>
          </c:spPr>
        </c:majorGridlines>
        <c:title>
          <c:tx>
            <c:rich>
              <a:bodyPr rot="0" spcFirstLastPara="1" vertOverflow="ellipsis" vert="horz" wrap="square" anchor="ctr" anchorCtr="1"/>
              <a:lstStyle/>
              <a:p>
                <a:pPr>
                  <a:defRPr sz="1400" b="0" i="0" u="none" strike="noStrike" kern="1200" baseline="0">
                    <a:solidFill>
                      <a:schemeClr val="accent1"/>
                    </a:solidFill>
                    <a:latin typeface="+mn-lt"/>
                    <a:ea typeface="+mn-ea"/>
                    <a:cs typeface="+mn-cs"/>
                  </a:defRPr>
                </a:pPr>
                <a:r>
                  <a:rPr lang="fr-FR">
                    <a:solidFill>
                      <a:schemeClr val="accent1"/>
                    </a:solidFill>
                  </a:rPr>
                  <a:t>Jours de consommation</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accent1"/>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1"/>
                </a:solidFill>
                <a:latin typeface="+mn-lt"/>
                <a:ea typeface="+mn-ea"/>
                <a:cs typeface="+mn-cs"/>
              </a:defRPr>
            </a:pPr>
            <a:endParaRPr lang="en-US"/>
          </a:p>
        </c:txPr>
        <c:crossAx val="211975839"/>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400" b="0" i="0" u="none" strike="noStrike" kern="1200" spc="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r>
              <a:rPr lang="fr-FR"/>
              <a:t>Nombre moyen de jours de consommation par groupe d'aliments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radarChart>
        <c:radarStyle val="marker"/>
        <c:varyColors val="0"/>
        <c:ser>
          <c:idx val="0"/>
          <c:order val="0"/>
          <c:tx>
            <c:v>Avant l'assistance</c:v>
          </c:tx>
          <c:spPr>
            <a:ln w="28575" cap="rnd">
              <a:solidFill>
                <a:schemeClr val="dk1">
                  <a:tint val="88500"/>
                </a:schemeClr>
              </a:solidFill>
              <a:round/>
            </a:ln>
            <a:effectLst/>
          </c:spPr>
          <c:marker>
            <c:symbol val="none"/>
          </c:marker>
          <c:cat>
            <c:strRef>
              <c:f>Sheet1!$A$2:$I$2</c:f>
              <c:strCache>
                <c:ptCount val="9"/>
                <c:pt idx="1">
                  <c:v> Céréales et tubercules</c:v>
                </c:pt>
                <c:pt idx="2">
                  <c:v> Impulsions</c:v>
                </c:pt>
                <c:pt idx="3">
                  <c:v>Produits laitiers</c:v>
                </c:pt>
                <c:pt idx="4">
                  <c:v>Aliments riches en protéines</c:v>
                </c:pt>
                <c:pt idx="5">
                  <c:v> Légumes et feuilles</c:v>
                </c:pt>
                <c:pt idx="6">
                  <c:v> Fruits </c:v>
                </c:pt>
                <c:pt idx="7">
                  <c:v> Huile</c:v>
                </c:pt>
                <c:pt idx="8">
                  <c:v> Sucre</c:v>
                </c:pt>
              </c:strCache>
              <c:extLst xmlns:mc="http://schemas.openxmlformats.org/markup-compatibility/2006" xmlns:c14="http://schemas.microsoft.com/office/drawing/2007/8/2/chart" xmlns:c16="http://schemas.microsoft.com/office/drawing/2014/chart"/>
            </c:strRef>
          </c:cat>
          <c:val>
            <c:numRef>
              <c:f>Sheet1!$A$3:$I$3</c:f>
              <c:numCache>
                <c:formatCode>###0.0</c:formatCode>
                <c:ptCount val="9"/>
                <c:pt idx="0" formatCode="General">
                  <c:v>0</c:v>
                </c:pt>
                <c:pt idx="1">
                  <c:v>6.7320419693301004</c:v>
                </c:pt>
                <c:pt idx="2">
                  <c:v>5.4430992736077473</c:v>
                </c:pt>
                <c:pt idx="3">
                  <c:v>3.4729620661824034</c:v>
                </c:pt>
                <c:pt idx="4">
                  <c:v>2.012106537530264</c:v>
                </c:pt>
                <c:pt idx="5">
                  <c:v>4.1049233252623045</c:v>
                </c:pt>
                <c:pt idx="6">
                  <c:v>1.4455205811138012</c:v>
                </c:pt>
                <c:pt idx="7">
                  <c:v>6.1138014527845064</c:v>
                </c:pt>
                <c:pt idx="8">
                  <c:v>6.5141242937853043</c:v>
                </c:pt>
              </c:numCache>
            </c:numRef>
          </c:val>
          <c:extLst xmlns:mc="http://schemas.openxmlformats.org/markup-compatibility/2006" xmlns:c14="http://schemas.microsoft.com/office/drawing/2007/8/2/chart" xmlns:c16="http://schemas.microsoft.com/office/drawing/2014/chart">
            <c:ext xmlns:c16="http://schemas.microsoft.com/office/drawing/2014/chart" uri="{C3380CC4-5D6E-409C-BE32-E72D297353CC}">
              <c16:uniqueId val="{00000000-0640-4ED5-8E73-DBB2536459C9}"/>
            </c:ext>
          </c:extLst>
        </c:ser>
        <c:ser>
          <c:idx val="1"/>
          <c:order val="1"/>
          <c:tx>
            <c:v>Après l'assistance</c:v>
          </c:tx>
          <c:spPr>
            <a:ln w="28575" cap="rnd">
              <a:solidFill>
                <a:schemeClr val="dk1">
                  <a:tint val="55000"/>
                </a:schemeClr>
              </a:solidFill>
              <a:round/>
            </a:ln>
            <a:effectLst/>
          </c:spPr>
          <c:marker>
            <c:symbol val="none"/>
          </c:marker>
          <c:cat>
            <c:strRef>
              <c:f>Sheet1!$A$2:$I$2</c:f>
              <c:strCache>
                <c:ptCount val="9"/>
                <c:pt idx="1">
                  <c:v> Céréales et tubercules</c:v>
                </c:pt>
                <c:pt idx="2">
                  <c:v> Impulsions</c:v>
                </c:pt>
                <c:pt idx="3">
                  <c:v>Produits laitiers</c:v>
                </c:pt>
                <c:pt idx="4">
                  <c:v>Aliments riches en protéines</c:v>
                </c:pt>
                <c:pt idx="5">
                  <c:v> Légumes et feuilles</c:v>
                </c:pt>
                <c:pt idx="6">
                  <c:v> Fruits </c:v>
                </c:pt>
                <c:pt idx="7">
                  <c:v> Huile</c:v>
                </c:pt>
                <c:pt idx="8">
                  <c:v> Sucre</c:v>
                </c:pt>
              </c:strCache>
              <c:extLst xmlns:mc="http://schemas.openxmlformats.org/markup-compatibility/2006" xmlns:c14="http://schemas.microsoft.com/office/drawing/2007/8/2/chart" xmlns:c16="http://schemas.microsoft.com/office/drawing/2014/chart"/>
            </c:strRef>
          </c:cat>
          <c:val>
            <c:numRef>
              <c:f>Sheet1!$A$4:$I$4</c:f>
              <c:numCache>
                <c:formatCode>General</c:formatCode>
                <c:ptCount val="9"/>
                <c:pt idx="0">
                  <c:v>0</c:v>
                </c:pt>
                <c:pt idx="1">
                  <c:v>6.9</c:v>
                </c:pt>
                <c:pt idx="2">
                  <c:v>6.5</c:v>
                </c:pt>
                <c:pt idx="3">
                  <c:v>4</c:v>
                </c:pt>
                <c:pt idx="4">
                  <c:v>2.5</c:v>
                </c:pt>
                <c:pt idx="5">
                  <c:v>4.5</c:v>
                </c:pt>
                <c:pt idx="6">
                  <c:v>1.5</c:v>
                </c:pt>
                <c:pt idx="7">
                  <c:v>7</c:v>
                </c:pt>
                <c:pt idx="8">
                  <c:v>6.8</c:v>
                </c:pt>
              </c:numCache>
            </c:numRef>
          </c:val>
          <c:extLst xmlns:mc="http://schemas.openxmlformats.org/markup-compatibility/2006" xmlns:c14="http://schemas.microsoft.com/office/drawing/2007/8/2/chart" xmlns:c16="http://schemas.microsoft.com/office/drawing/2014/chart">
            <c:ext xmlns:c16="http://schemas.microsoft.com/office/drawing/2014/chart" uri="{C3380CC4-5D6E-409C-BE32-E72D297353CC}">
              <c16:uniqueId val="{00000001-0640-4ED5-8E73-DBB2536459C9}"/>
            </c:ext>
          </c:extLst>
        </c:ser>
        <c:dLbls>
          <c:showLegendKey val="0"/>
          <c:showVal val="0"/>
          <c:showCatName val="0"/>
          <c:showSerName val="0"/>
          <c:showPercent val="0"/>
          <c:showBubbleSize val="0"/>
        </c:dLbls>
        <c:axId val="1195435167"/>
        <c:axId val="538593055"/>
      </c:radarChart>
      <c:catAx>
        <c:axId val="11954351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538593055"/>
        <c:crosses val="autoZero"/>
        <c:auto val="1"/>
        <c:lblAlgn val="ctr"/>
        <c:lblOffset val="100"/>
        <c:noMultiLvlLbl val="0"/>
      </c:catAx>
      <c:valAx>
        <c:axId val="5385930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1954351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noFill/>
    <a:ln>
      <a:noFill/>
    </a:ln>
    <a:effectLst/>
  </c:spPr>
  <c:txPr>
    <a:bodyPr/>
    <a:lstStyle/>
    <a:p>
      <a:pPr>
        <a:defRPr>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FCS!$C$4</c:f>
              <c:strCache>
                <c:ptCount val="1"/>
                <c:pt idx="0">
                  <c:v>Pauvre</c:v>
                </c:pt>
              </c:strCache>
            </c:strRef>
          </c:tx>
          <c:spPr>
            <a:solidFill>
              <a:srgbClr val="D70000"/>
            </a:solidFill>
            <a:ln>
              <a:noFill/>
            </a:ln>
            <a:effectLst/>
          </c:spPr>
          <c:invertIfNegative val="0"/>
          <c:dLbls>
            <c:dLbl>
              <c:idx val="0"/>
              <c:layout>
                <c:manualLayout>
                  <c:x val="0.11232449297971919"/>
                  <c:y val="-1.0738255033557145E-2"/>
                </c:manualLayout>
              </c:layout>
              <c:dLblPos val="ctr"/>
              <c:showLegendKey val="0"/>
              <c:showVal val="1"/>
              <c:showCatName val="0"/>
              <c:showSerName val="0"/>
              <c:showPercent val="0"/>
              <c:showBubbleSize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ext xmlns:c16="http://schemas.microsoft.com/office/drawing/2014/chart" uri="{C3380CC4-5D6E-409C-BE32-E72D297353CC}">
                  <c16:uniqueId val="{00000000-0E70-44A6-ABF1-56D8600EA5C3}"/>
                </c:ext>
              </c:extLst>
            </c:dLbl>
            <c:dLbl>
              <c:idx val="1"/>
              <c:layout>
                <c:manualLayout>
                  <c:x val="0.10296411856474247"/>
                  <c:y val="-2.6845637583892617E-2"/>
                </c:manualLayout>
              </c:layout>
              <c:dLblPos val="ctr"/>
              <c:showLegendKey val="0"/>
              <c:showVal val="1"/>
              <c:showCatName val="0"/>
              <c:showSerName val="0"/>
              <c:showPercent val="0"/>
              <c:showBubbleSize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ext xmlns:c16="http://schemas.microsoft.com/office/drawing/2014/chart" uri="{C3380CC4-5D6E-409C-BE32-E72D297353CC}">
                  <c16:uniqueId val="{00000001-0E70-44A6-ABF1-56D8600EA5C3}"/>
                </c:ext>
              </c:extLst>
            </c:dLbl>
            <c:dLbl>
              <c:idx val="2"/>
              <c:layout>
                <c:manualLayout>
                  <c:x val="0.1029641185647427"/>
                  <c:y val="-1.6107382550335669E-2"/>
                </c:manualLayout>
              </c:layout>
              <c:dLblPos val="ctr"/>
              <c:showLegendKey val="0"/>
              <c:showVal val="1"/>
              <c:showCatName val="0"/>
              <c:showSerName val="0"/>
              <c:showPercent val="0"/>
              <c:showBubbleSize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ext xmlns:c16="http://schemas.microsoft.com/office/drawing/2014/chart" uri="{C3380CC4-5D6E-409C-BE32-E72D297353CC}">
                  <c16:uniqueId val="{00000002-0E70-44A6-ABF1-56D8600EA5C3}"/>
                </c:ext>
              </c:extLst>
            </c:dLbl>
            <c:spPr>
              <a:noFill/>
              <a:ln>
                <a:noFill/>
              </a:ln>
              <a:effectLst/>
            </c:spPr>
            <c:txPr>
              <a:bodyPr rot="0" spcFirstLastPara="1" vertOverflow="ellipsis" vert="horz" wrap="square" anchor="ctr" anchorCtr="1"/>
              <a:lstStyle/>
              <a:p>
                <a:pPr>
                  <a:defRPr sz="900" b="0" i="0" u="none" strike="noStrike"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FCS!$D$3:$F$3</c:f>
              <c:strCache>
                <c:ptCount val="3"/>
                <c:pt idx="0">
                  <c:v>Tête de femme</c:v>
                </c:pt>
                <c:pt idx="1">
                  <c:v>Tête de mâle</c:v>
                </c:pt>
                <c:pt idx="2">
                  <c:v>Dans l'ensemble</c:v>
                </c:pt>
              </c:strCache>
            </c:strRef>
          </c:cat>
          <c:val>
            <c:numRef>
              <c:f>FCS!$D$4:$F$4</c:f>
              <c:numCache>
                <c:formatCode>0%</c:formatCode>
                <c:ptCount val="3"/>
                <c:pt idx="0">
                  <c:v>0.04</c:v>
                </c:pt>
                <c:pt idx="1">
                  <c:v>0.04</c:v>
                </c:pt>
                <c:pt idx="2">
                  <c:v>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E70-44A6-ABF1-56D8600EA5C3}"/>
            </c:ext>
          </c:extLst>
        </c:ser>
        <c:ser>
          <c:idx val="1"/>
          <c:order val="1"/>
          <c:tx>
            <c:strRef>
              <c:f>FCS!$C$5</c:f>
              <c:strCache>
                <c:ptCount val="1"/>
                <c:pt idx="0">
                  <c:v>Limite</c:v>
                </c:pt>
              </c:strCache>
            </c:strRef>
          </c:tx>
          <c:spPr>
            <a:solidFill>
              <a:srgbClr val="E67536"/>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FCS!$D$3:$F$3</c:f>
              <c:strCache>
                <c:ptCount val="3"/>
                <c:pt idx="0">
                  <c:v>Tête de femme</c:v>
                </c:pt>
                <c:pt idx="1">
                  <c:v>Tête de mâle</c:v>
                </c:pt>
                <c:pt idx="2">
                  <c:v>Dans l'ensemble</c:v>
                </c:pt>
              </c:strCache>
            </c:strRef>
          </c:cat>
          <c:val>
            <c:numRef>
              <c:f>FCS!$D$5:$F$5</c:f>
              <c:numCache>
                <c:formatCode>0%</c:formatCode>
                <c:ptCount val="3"/>
                <c:pt idx="0">
                  <c:v>0.27</c:v>
                </c:pt>
                <c:pt idx="1">
                  <c:v>0.35</c:v>
                </c:pt>
                <c:pt idx="2">
                  <c:v>0.3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E70-44A6-ABF1-56D8600EA5C3}"/>
            </c:ext>
          </c:extLst>
        </c:ser>
        <c:ser>
          <c:idx val="2"/>
          <c:order val="2"/>
          <c:tx>
            <c:strRef>
              <c:f>FCS!$C$6</c:f>
              <c:strCache>
                <c:ptCount val="1"/>
                <c:pt idx="0">
                  <c:v>Acceptables</c:v>
                </c:pt>
              </c:strCache>
            </c:strRef>
          </c:tx>
          <c:spPr>
            <a:solidFill>
              <a:srgbClr val="ECE1B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FCS!$D$3:$F$3</c:f>
              <c:strCache>
                <c:ptCount val="3"/>
                <c:pt idx="0">
                  <c:v>Tête de femme</c:v>
                </c:pt>
                <c:pt idx="1">
                  <c:v>Tête de mâle</c:v>
                </c:pt>
                <c:pt idx="2">
                  <c:v>Dans l'ensemble</c:v>
                </c:pt>
              </c:strCache>
            </c:strRef>
          </c:cat>
          <c:val>
            <c:numRef>
              <c:f>FCS!$D$6:$F$6</c:f>
              <c:numCache>
                <c:formatCode>0%</c:formatCode>
                <c:ptCount val="3"/>
                <c:pt idx="0">
                  <c:v>0.69</c:v>
                </c:pt>
                <c:pt idx="1">
                  <c:v>0.61</c:v>
                </c:pt>
                <c:pt idx="2">
                  <c:v>0.66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E70-44A6-ABF1-56D8600EA5C3}"/>
            </c:ext>
          </c:extLst>
        </c:ser>
        <c:dLbls>
          <c:dLblPos val="ctr"/>
          <c:showLegendKey val="0"/>
          <c:showVal val="1"/>
          <c:showCatName val="0"/>
          <c:showSerName val="0"/>
          <c:showPercent val="0"/>
          <c:showBubbleSize val="0"/>
        </c:dLbls>
        <c:gapWidth val="219"/>
        <c:overlap val="100"/>
        <c:axId val="1487979983"/>
        <c:axId val="842852015"/>
      </c:barChart>
      <c:catAx>
        <c:axId val="14879799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842852015"/>
        <c:crosses val="autoZero"/>
        <c:auto val="1"/>
        <c:lblAlgn val="ctr"/>
        <c:lblOffset val="100"/>
        <c:noMultiLvlLbl val="0"/>
      </c:catAx>
      <c:valAx>
        <c:axId val="842852015"/>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4879799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7.9265725459634395E-2"/>
          <c:y val="0.16369244953885642"/>
          <c:w val="0.39853670976704253"/>
          <c:h val="0.71598336980555422"/>
        </c:manualLayout>
      </c:layout>
      <c:doughnutChart>
        <c:varyColors val="1"/>
        <c:ser>
          <c:idx val="0"/>
          <c:order val="0"/>
          <c:tx>
            <c:strRef>
              <c:f>SRf!$C$3</c:f>
              <c:strCache>
                <c:ptCount val="1"/>
                <c:pt idx="0">
                  <c:v>Moyenne</c:v>
                </c:pt>
              </c:strCache>
            </c:strRef>
          </c:tx>
          <c:dPt>
            <c:idx val="0"/>
            <c:bubble3D val="0"/>
            <c:spPr>
              <a:solidFill>
                <a:srgbClr val="004C6D"/>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FA9-4CEB-87D8-4659EA59BA1E}"/>
              </c:ext>
            </c:extLst>
          </c:dPt>
          <c:dPt>
            <c:idx val="1"/>
            <c:bubble3D val="0"/>
            <c:spPr>
              <a:solidFill>
                <a:srgbClr val="3D708F"/>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FA9-4CEB-87D8-4659EA59BA1E}"/>
              </c:ext>
            </c:extLst>
          </c:dPt>
          <c:dPt>
            <c:idx val="2"/>
            <c:bubble3D val="0"/>
            <c:spPr>
              <a:solidFill>
                <a:srgbClr val="6996B3"/>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FA9-4CEB-87D8-4659EA59BA1E}"/>
              </c:ext>
            </c:extLst>
          </c:dPt>
          <c:dPt>
            <c:idx val="3"/>
            <c:bubble3D val="0"/>
            <c:spPr>
              <a:solidFill>
                <a:srgbClr val="94BED9"/>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FA9-4CEB-87D8-4659EA59BA1E}"/>
              </c:ext>
            </c:extLst>
          </c:dPt>
          <c:dPt>
            <c:idx val="4"/>
            <c:bubble3D val="0"/>
            <c:spPr>
              <a:solidFill>
                <a:srgbClr val="C1E7FF"/>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FA9-4CEB-87D8-4659EA59BA1E}"/>
              </c:ext>
            </c:extLst>
          </c:dPt>
          <c:dLbls>
            <c:dLbl>
              <c:idx val="0"/>
              <c:spPr>
                <a:noFill/>
                <a:ln>
                  <a:noFill/>
                </a:ln>
                <a:effectLst/>
              </c:spPr>
              <c:txPr>
                <a:bodyPr rot="0" spcFirstLastPara="1" vertOverflow="ellipsis" vert="horz" wrap="square" anchor="ctr" anchorCtr="1"/>
                <a:lstStyle/>
                <a:p>
                  <a:pPr>
                    <a:defRPr sz="900" b="0" i="0" u="none" strike="noStrike" baseline="0">
                      <a:solidFill>
                        <a:srgbClr val="FFFFFE"/>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FA9-4CEB-87D8-4659EA59BA1E}"/>
                </c:ext>
              </c:extLst>
            </c:dLbl>
            <c:dLbl>
              <c:idx val="1"/>
              <c:spPr>
                <a:noFill/>
                <a:ln>
                  <a:noFill/>
                </a:ln>
                <a:effectLst/>
              </c:spPr>
              <c:txPr>
                <a:bodyPr rot="0" spcFirstLastPara="1" vertOverflow="ellipsis" vert="horz" wrap="square" anchor="ctr" anchorCtr="1"/>
                <a:lstStyle/>
                <a:p>
                  <a:pPr>
                    <a:defRPr sz="900" b="0" i="0" u="none" strike="noStrike" baseline="0">
                      <a:solidFill>
                        <a:srgbClr val="FFFFFE"/>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FA9-4CEB-87D8-4659EA59BA1E}"/>
                </c:ext>
              </c:extLst>
            </c:dLbl>
            <c:dLbl>
              <c:idx val="3"/>
              <c:layout>
                <c:manualLayout>
                  <c:x val="-3.7509846551891282E-2"/>
                  <c:y val="-0.1324084895736134"/>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7-3FA9-4CEB-87D8-4659EA59BA1E}"/>
                </c:ext>
              </c:extLst>
            </c:dLbl>
            <c:dLbl>
              <c:idx val="4"/>
              <c:layout>
                <c:manualLayout>
                  <c:x val="3.9716308113767244E-2"/>
                  <c:y val="-0.14123572221185429"/>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9-3FA9-4CEB-87D8-4659EA59BA1E}"/>
                </c:ext>
              </c:extLst>
            </c:dLbl>
            <c:spPr>
              <a:noFill/>
              <a:ln>
                <a:noFill/>
              </a:ln>
              <a:effectLst/>
            </c:spPr>
            <c:txPr>
              <a:bodyPr rot="0" spcFirstLastPara="1" vertOverflow="ellipsis" vert="horz" wrap="square" anchor="ctr" anchorCtr="1"/>
              <a:lstStyle/>
              <a:p>
                <a:pPr>
                  <a:defRPr sz="900" b="0" i="0" u="none" strike="noStrike"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Lst>
          </c:dLbls>
          <c:cat>
            <c:strRef>
              <c:f>SRf!$B$4:$B$8</c:f>
              <c:strCache>
                <c:ptCount val="5"/>
                <c:pt idx="0">
                  <c:v>Achats en espèces</c:v>
                </c:pt>
                <c:pt idx="1">
                  <c:v>Cadeaux de la famille ou d'amis</c:v>
                </c:pt>
                <c:pt idx="2">
                  <c:v>Achats à crédit</c:v>
                </c:pt>
                <c:pt idx="3">
                  <c:v>Assistance</c:v>
                </c:pt>
                <c:pt idx="4">
                  <c:v>Production propre</c:v>
                </c:pt>
              </c:strCache>
            </c:strRef>
          </c:cat>
          <c:val>
            <c:numRef>
              <c:f>SRf!$C$4:$C$8</c:f>
              <c:numCache>
                <c:formatCode>0%</c:formatCode>
                <c:ptCount val="5"/>
                <c:pt idx="0">
                  <c:v>0.67728920850577656</c:v>
                </c:pt>
                <c:pt idx="1">
                  <c:v>0.19912319528879757</c:v>
                </c:pt>
                <c:pt idx="2">
                  <c:v>8.3764704178185351E-2</c:v>
                </c:pt>
                <c:pt idx="3">
                  <c:v>2.8067962053912581E-2</c:v>
                </c:pt>
                <c:pt idx="4">
                  <c:v>6.3613135089335589E-3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FA9-4CEB-87D8-4659EA59BA1E}"/>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52488116112824457"/>
          <c:y val="9.1345981463195308E-2"/>
          <c:w val="0.45097882680174933"/>
          <c:h val="0.80285194744585364"/>
        </c:manualLayout>
      </c:layout>
      <c:overlay val="0"/>
      <c:spPr>
        <a:noFill/>
        <a:ln>
          <a:noFill/>
        </a:ln>
        <a:effectLst/>
      </c:spPr>
      <c:txPr>
        <a:bodyPr rot="0" spcFirstLastPara="1" vertOverflow="ellipsis" vert="horz" wrap="square" anchor="ctr" anchorCtr="1"/>
        <a:lstStyle/>
        <a:p>
          <a:pPr>
            <a:defRPr sz="1100" b="0" i="0" u="none" strike="noStrike"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'FCS-N'!$E$2</c:f>
              <c:strCache>
                <c:ptCount val="1"/>
                <c:pt idx="0">
                  <c:v>Insuffisant</c:v>
                </c:pt>
              </c:strCache>
            </c:strRef>
          </c:tx>
          <c:spPr>
            <a:solidFill>
              <a:srgbClr val="D70000"/>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'FCS-N'!$C$3:$D$17</c:f>
              <c:multiLvlStrCache>
                <c:ptCount val="15"/>
                <c:lvl>
                  <c:pt idx="0">
                    <c:v>Produits laitiers </c:v>
                  </c:pt>
                  <c:pt idx="1">
                    <c:v>Légumes orange</c:v>
                  </c:pt>
                  <c:pt idx="2">
                    <c:v>Œufs </c:v>
                  </c:pt>
                  <c:pt idx="3">
                    <c:v>Légumes à feuilles vertes foncées</c:v>
                  </c:pt>
                  <c:pt idx="4">
                    <c:v>Fruits orange</c:v>
                  </c:pt>
                  <c:pt idx="5">
                    <c:v>Viande d'organe</c:v>
                  </c:pt>
                  <c:pt idx="6">
                    <c:v>Impulsions </c:v>
                  </c:pt>
                  <c:pt idx="7">
                    <c:v>Produits laitiers </c:v>
                  </c:pt>
                  <c:pt idx="8">
                    <c:v>Viande en chair et en os</c:v>
                  </c:pt>
                  <c:pt idx="9">
                    <c:v>Œufs </c:v>
                  </c:pt>
                  <c:pt idx="10">
                    <c:v>Poisson</c:v>
                  </c:pt>
                  <c:pt idx="11">
                    <c:v>Viande d'organe</c:v>
                  </c:pt>
                  <c:pt idx="12">
                    <c:v>Viande en chair et en os</c:v>
                  </c:pt>
                  <c:pt idx="13">
                    <c:v>Poisson</c:v>
                  </c:pt>
                  <c:pt idx="14">
                    <c:v>Viande d'organe</c:v>
                  </c:pt>
                </c:lvl>
                <c:lvl>
                  <c:pt idx="0">
                    <c:v>Aliments riches en vitamine A</c:v>
                  </c:pt>
                  <c:pt idx="6">
                    <c:v>Aliments riches en protéines</c:v>
                  </c:pt>
                  <c:pt idx="12">
                    <c:v>Aliments riches en fer</c:v>
                  </c:pt>
                </c:lvl>
              </c:multiLvlStrCache>
            </c:multiLvlStrRef>
          </c:cat>
          <c:val>
            <c:numRef>
              <c:f>'FCS-N'!$E$3:$E$17</c:f>
              <c:numCache>
                <c:formatCode>###0.0</c:formatCode>
                <c:ptCount val="15"/>
                <c:pt idx="0">
                  <c:v>0.50490196078431404</c:v>
                </c:pt>
                <c:pt idx="1">
                  <c:v>7.3529411764705885E-2</c:v>
                </c:pt>
                <c:pt idx="2">
                  <c:v>0.11274509803921563</c:v>
                </c:pt>
                <c:pt idx="3">
                  <c:v>0.17156862745098045</c:v>
                </c:pt>
                <c:pt idx="4">
                  <c:v>1.9607843137254902E-2</c:v>
                </c:pt>
                <c:pt idx="5">
                  <c:v>0</c:v>
                </c:pt>
                <c:pt idx="6">
                  <c:v>3.9264705882352939</c:v>
                </c:pt>
                <c:pt idx="7">
                  <c:v>0.50490196078431404</c:v>
                </c:pt>
                <c:pt idx="8">
                  <c:v>0.27450980392156848</c:v>
                </c:pt>
                <c:pt idx="9">
                  <c:v>0.11274509803921563</c:v>
                </c:pt>
                <c:pt idx="10">
                  <c:v>1.4705882352941176E-2</c:v>
                </c:pt>
                <c:pt idx="11">
                  <c:v>0</c:v>
                </c:pt>
                <c:pt idx="12">
                  <c:v>0.27450980392156848</c:v>
                </c:pt>
                <c:pt idx="13">
                  <c:v>1.4705882352941176E-2</c:v>
                </c:pt>
                <c:pt idx="14">
                  <c:v>0</c:v>
                </c:pt>
              </c:numCache>
            </c:numRef>
          </c:val>
          <c:extLst xmlns:mc="http://schemas.openxmlformats.org/markup-compatibility/2006" xmlns:c14="http://schemas.microsoft.com/office/drawing/2007/8/2/chart" xmlns:c15="http://schemas.microsoft.com/office/drawing/2012/chart" xmlns:c16="http://schemas.microsoft.com/office/drawing/2014/chart">
            <c:ext xmlns:c16="http://schemas.microsoft.com/office/drawing/2014/chart" uri="{C3380CC4-5D6E-409C-BE32-E72D297353CC}">
              <c16:uniqueId val="{00000000-7A59-4CB9-8EEE-58C0382FA304}"/>
            </c:ext>
          </c:extLst>
        </c:ser>
        <c:ser>
          <c:idx val="1"/>
          <c:order val="1"/>
          <c:tx>
            <c:strRef>
              <c:f>'FCS-N'!$F$2</c:f>
              <c:strCache>
                <c:ptCount val="1"/>
                <c:pt idx="0">
                  <c:v>Acceptables</c:v>
                </c:pt>
              </c:strCache>
            </c:strRef>
          </c:tx>
          <c:spPr>
            <a:solidFill>
              <a:srgbClr val="ECE1B1"/>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'FCS-N'!$C$3:$D$17</c:f>
              <c:multiLvlStrCache>
                <c:ptCount val="15"/>
                <c:lvl>
                  <c:pt idx="0">
                    <c:v>Produits laitiers </c:v>
                  </c:pt>
                  <c:pt idx="1">
                    <c:v>Légumes orange</c:v>
                  </c:pt>
                  <c:pt idx="2">
                    <c:v>Œufs </c:v>
                  </c:pt>
                  <c:pt idx="3">
                    <c:v>Légumes à feuilles vertes foncées</c:v>
                  </c:pt>
                  <c:pt idx="4">
                    <c:v>Fruits orange</c:v>
                  </c:pt>
                  <c:pt idx="5">
                    <c:v>Viande d'organe</c:v>
                  </c:pt>
                  <c:pt idx="6">
                    <c:v>Impulsions </c:v>
                  </c:pt>
                  <c:pt idx="7">
                    <c:v>Produits laitiers </c:v>
                  </c:pt>
                  <c:pt idx="8">
                    <c:v>Viande en chair et en os</c:v>
                  </c:pt>
                  <c:pt idx="9">
                    <c:v>Œufs </c:v>
                  </c:pt>
                  <c:pt idx="10">
                    <c:v>Poisson</c:v>
                  </c:pt>
                  <c:pt idx="11">
                    <c:v>Viande d'organe</c:v>
                  </c:pt>
                  <c:pt idx="12">
                    <c:v>Viande en chair et en os</c:v>
                  </c:pt>
                  <c:pt idx="13">
                    <c:v>Poisson</c:v>
                  </c:pt>
                  <c:pt idx="14">
                    <c:v>Viande d'organe</c:v>
                  </c:pt>
                </c:lvl>
                <c:lvl>
                  <c:pt idx="0">
                    <c:v>Aliments riches en vitamine A</c:v>
                  </c:pt>
                  <c:pt idx="6">
                    <c:v>Aliments riches en protéines</c:v>
                  </c:pt>
                  <c:pt idx="12">
                    <c:v>Aliments riches en fer</c:v>
                  </c:pt>
                </c:lvl>
              </c:multiLvlStrCache>
            </c:multiLvlStrRef>
          </c:cat>
          <c:val>
            <c:numRef>
              <c:f>'FCS-N'!$F$3:$F$17</c:f>
              <c:numCache>
                <c:formatCode>###0.0</c:formatCode>
                <c:ptCount val="15"/>
                <c:pt idx="0">
                  <c:v>4.0697674418604661</c:v>
                </c:pt>
                <c:pt idx="1">
                  <c:v>0.90019379844961211</c:v>
                </c:pt>
                <c:pt idx="2">
                  <c:v>1.4137596899224818</c:v>
                </c:pt>
                <c:pt idx="3">
                  <c:v>1.1686046511627912</c:v>
                </c:pt>
                <c:pt idx="4">
                  <c:v>0.3585271317829456</c:v>
                </c:pt>
                <c:pt idx="5">
                  <c:v>3.6821705426356578E-2</c:v>
                </c:pt>
                <c:pt idx="6">
                  <c:v>5.7587209302325588</c:v>
                </c:pt>
                <c:pt idx="7">
                  <c:v>4.0697674418604661</c:v>
                </c:pt>
                <c:pt idx="8">
                  <c:v>1.8633720930232547</c:v>
                </c:pt>
                <c:pt idx="9">
                  <c:v>1.4137596899224818</c:v>
                </c:pt>
                <c:pt idx="10">
                  <c:v>0.1947674418604651</c:v>
                </c:pt>
                <c:pt idx="11">
                  <c:v>3.6821705426356578E-2</c:v>
                </c:pt>
                <c:pt idx="12">
                  <c:v>1.8633720930232547</c:v>
                </c:pt>
                <c:pt idx="13">
                  <c:v>0.1947674418604651</c:v>
                </c:pt>
                <c:pt idx="14">
                  <c:v>3.6821705426356578E-2</c:v>
                </c:pt>
              </c:numCache>
            </c:numRef>
          </c:val>
          <c:extLst xmlns:mc="http://schemas.openxmlformats.org/markup-compatibility/2006" xmlns:c14="http://schemas.microsoft.com/office/drawing/2007/8/2/chart" xmlns:c15="http://schemas.microsoft.com/office/drawing/2012/chart" xmlns:c16="http://schemas.microsoft.com/office/drawing/2014/chart">
            <c:ext xmlns:c16="http://schemas.microsoft.com/office/drawing/2014/chart" uri="{C3380CC4-5D6E-409C-BE32-E72D297353CC}">
              <c16:uniqueId val="{00000001-7A59-4CB9-8EEE-58C0382FA304}"/>
            </c:ext>
          </c:extLst>
        </c:ser>
        <c:dLbls>
          <c:dLblPos val="outEnd"/>
          <c:showLegendKey val="0"/>
          <c:showVal val="1"/>
          <c:showCatName val="0"/>
          <c:showSerName val="0"/>
          <c:showPercent val="0"/>
          <c:showBubbleSize val="0"/>
        </c:dLbls>
        <c:gapWidth val="182"/>
        <c:axId val="1562611359"/>
        <c:axId val="1559534591"/>
      </c:barChart>
      <c:catAx>
        <c:axId val="156261135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559534591"/>
        <c:crossesAt val="0"/>
        <c:auto val="1"/>
        <c:lblAlgn val="ctr"/>
        <c:lblOffset val="100"/>
        <c:noMultiLvlLbl val="0"/>
      </c:catAx>
      <c:valAx>
        <c:axId val="1559534591"/>
        <c:scaling>
          <c:orientation val="minMax"/>
          <c:max val="7"/>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800" b="0" i="0" u="none" strike="noStrike" kern="1200" baseline="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defRPr>
                </a:pPr>
                <a:r>
                  <a:rPr lang="fr-FR"/>
                  <a:t>Jours de consommation des ménages</a:t>
                </a:r>
              </a:p>
            </c:rich>
          </c:tx>
          <c:overlay val="0"/>
          <c:spPr>
            <a:noFill/>
            <a:ln>
              <a:noFill/>
            </a:ln>
            <a:effectLst/>
          </c:spPr>
          <c:txPr>
            <a:bodyPr rot="0" spcFirstLastPara="1" vertOverflow="ellipsis" vert="horz" wrap="square" anchor="ctr" anchorCtr="1"/>
            <a:lstStyle/>
            <a:p>
              <a:pPr>
                <a:defRPr sz="800" b="0" i="0" u="none" strike="noStrike" kern="1200" baseline="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numFmt formatCode="###0.0" sourceLinked="1"/>
        <c:majorTickMark val="none"/>
        <c:minorTickMark val="none"/>
        <c:tickLblPos val="low"/>
        <c:spPr>
          <a:noFill/>
          <a:ln>
            <a:noFill/>
          </a:ln>
          <a:effectLst/>
        </c:spPr>
        <c:txPr>
          <a:bodyPr rot="-60000000" spcFirstLastPara="1" vertOverflow="ellipsis" vert="horz" wrap="square" anchor="ctr" anchorCtr="1"/>
          <a:lstStyle/>
          <a:p>
            <a:pPr>
              <a:defRPr sz="800" b="0" i="0" u="none" strike="noStrike" kern="1200" baseline="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562611359"/>
        <c:crosses val="autoZero"/>
        <c:crossBetween val="between"/>
      </c:valAx>
      <c:spPr>
        <a:noFill/>
        <a:ln>
          <a:noFill/>
        </a:ln>
        <a:effectLst/>
      </c:spPr>
    </c:plotArea>
    <c:legend>
      <c:legendPos val="b"/>
      <c:layout>
        <c:manualLayout>
          <c:xMode val="edge"/>
          <c:yMode val="edge"/>
          <c:x val="8.8359718193120593E-2"/>
          <c:y val="0.82090623966121867"/>
          <c:w val="0.28194718265695673"/>
          <c:h val="9.7466770229554217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noFill/>
    <a:ln>
      <a:noFill/>
    </a:ln>
    <a:effectLst/>
  </c:spPr>
  <c:txPr>
    <a:bodyPr/>
    <a:lstStyle/>
    <a:p>
      <a:pPr>
        <a:defRPr sz="8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FFAB1A-079C-564C-A3B2-E630BC843578}" type="datetimeFigureOut">
              <a:rPr lang="it-IT" smtClean="0"/>
              <a:t>02/05/2025</a:t>
            </a:fld>
            <a:endParaRPr lang="it-IT"/>
          </a:p>
        </p:txBody>
      </p:sp>
      <p:sp>
        <p:nvSpPr>
          <p:cNvPr id="4" name="Segnaposto piè di pa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900685-03CC-EF47-A6B6-8CB07CAC109C}" type="slidenum">
              <a:rPr lang="it-IT" smtClean="0"/>
              <a:t>‹#›</a:t>
            </a:fld>
            <a:endParaRPr lang="it-IT"/>
          </a:p>
        </p:txBody>
      </p:sp>
    </p:spTree>
    <p:extLst>
      <p:ext uri="{BB962C8B-B14F-4D97-AF65-F5344CB8AC3E}">
        <p14:creationId xmlns:p14="http://schemas.microsoft.com/office/powerpoint/2010/main" val="15066613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B21A65-5E85-7243-A45D-5622BE4ACE07}" type="datetimeFigureOut">
              <a:rPr lang="it-IT" smtClean="0"/>
              <a:t>02/05/2025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Cliquez pour modifier les éléments du texte du schéma</a:t>
            </a:r>
          </a:p>
          <a:p>
            <a:pPr lvl="1"/>
            <a:r>
              <a:rPr lang="it-IT"/>
              <a:t>Deuxième niveau</a:t>
            </a:r>
          </a:p>
          <a:p>
            <a:pPr lvl="2"/>
            <a:r>
              <a:rPr lang="it-IT"/>
              <a:t>Troisième niveau</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27884D-8063-894A-9B96-2E8B250142EB}" type="slidenum">
              <a:rPr lang="it-IT" smtClean="0"/>
              <a:t>‹#›</a:t>
            </a:fld>
            <a:endParaRPr lang="it-IT"/>
          </a:p>
        </p:txBody>
      </p:sp>
    </p:spTree>
    <p:extLst>
      <p:ext uri="{BB962C8B-B14F-4D97-AF65-F5344CB8AC3E}">
        <p14:creationId xmlns:p14="http://schemas.microsoft.com/office/powerpoint/2010/main" val="1519342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Y"/>
          </a:p>
        </p:txBody>
      </p:sp>
      <p:sp>
        <p:nvSpPr>
          <p:cNvPr id="4" name="Slide Number Placeholder 3"/>
          <p:cNvSpPr>
            <a:spLocks noGrp="1"/>
          </p:cNvSpPr>
          <p:nvPr>
            <p:ph type="sldNum" sz="quarter" idx="5"/>
          </p:nvPr>
        </p:nvSpPr>
        <p:spPr/>
        <p:txBody>
          <a:bodyPr/>
          <a:lstStyle/>
          <a:p>
            <a:fld id="{C227884D-8063-894A-9B96-2E8B250142EB}" type="slidenum">
              <a:rPr lang="it-IT" smtClean="0"/>
              <a:t>1</a:t>
            </a:fld>
            <a:endParaRPr lang="it-IT"/>
          </a:p>
        </p:txBody>
      </p:sp>
    </p:spTree>
    <p:extLst>
      <p:ext uri="{BB962C8B-B14F-4D97-AF65-F5344CB8AC3E}">
        <p14:creationId xmlns:p14="http://schemas.microsoft.com/office/powerpoint/2010/main" val="861762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7884D-8063-894A-9B96-2E8B250142EB}" type="slidenum">
              <a:rPr lang="it-IT" smtClean="0"/>
              <a:t>12</a:t>
            </a:fld>
            <a:endParaRPr lang="it-IT"/>
          </a:p>
        </p:txBody>
      </p:sp>
    </p:spTree>
    <p:extLst>
      <p:ext uri="{BB962C8B-B14F-4D97-AF65-F5344CB8AC3E}">
        <p14:creationId xmlns:p14="http://schemas.microsoft.com/office/powerpoint/2010/main" val="4064234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spc="60">
                <a:solidFill>
                  <a:schemeClr val="accent2"/>
                </a:solidFill>
                <a:latin typeface="Open Sans" charset="0"/>
                <a:ea typeface="Open Sans" charset="0"/>
                <a:cs typeface="Open Sans" charset="0"/>
              </a:rPr>
              <a:t>IMPORTANT : </a:t>
            </a:r>
            <a:r>
              <a:rPr lang="en-US" spc="60">
                <a:latin typeface="Open Sans" charset="0"/>
                <a:ea typeface="Open Sans" charset="0"/>
                <a:cs typeface="Open Sans" charset="0"/>
              </a:rPr>
              <a:t>Le FCS-N doit toujours poser une question distincte sur les groupes principaux (en plus des sous-groupes) ! Il ne faut en aucun cas additionner les sous-groupes ou prendre la valeur maximale des sous-groupes. </a:t>
            </a:r>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16</a:t>
            </a:fld>
            <a:endParaRPr lang="it-IT"/>
          </a:p>
        </p:txBody>
      </p:sp>
    </p:spTree>
    <p:extLst>
      <p:ext uri="{BB962C8B-B14F-4D97-AF65-F5344CB8AC3E}">
        <p14:creationId xmlns:p14="http://schemas.microsoft.com/office/powerpoint/2010/main" val="2700008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17</a:t>
            </a:fld>
            <a:endParaRPr lang="it-IT"/>
          </a:p>
        </p:txBody>
      </p:sp>
    </p:spTree>
    <p:extLst>
      <p:ext uri="{BB962C8B-B14F-4D97-AF65-F5344CB8AC3E}">
        <p14:creationId xmlns:p14="http://schemas.microsoft.com/office/powerpoint/2010/main" val="599007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21</a:t>
            </a:fld>
            <a:endParaRPr lang="it-IT"/>
          </a:p>
        </p:txBody>
      </p:sp>
    </p:spTree>
    <p:extLst>
      <p:ext uri="{BB962C8B-B14F-4D97-AF65-F5344CB8AC3E}">
        <p14:creationId xmlns:p14="http://schemas.microsoft.com/office/powerpoint/2010/main" val="2019420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Avant la formation, il </a:t>
            </a:r>
            <a:r>
              <a:rPr lang="en-US" err="1"/>
              <a:t>est</a:t>
            </a:r>
            <a:r>
              <a:rPr lang="en-US"/>
              <a:t> </a:t>
            </a:r>
            <a:r>
              <a:rPr lang="en-US" err="1"/>
              <a:t>suggéré</a:t>
            </a:r>
            <a:r>
              <a:rPr lang="en-US"/>
              <a:t> que le </a:t>
            </a:r>
            <a:r>
              <a:rPr lang="en-US" err="1"/>
              <a:t>formateur</a:t>
            </a:r>
            <a:r>
              <a:rPr lang="en-US"/>
              <a:t> </a:t>
            </a:r>
            <a:r>
              <a:rPr lang="en-US" err="1"/>
              <a:t>mette</a:t>
            </a:r>
            <a:r>
              <a:rPr lang="en-US"/>
              <a:t> à jour la </a:t>
            </a:r>
            <a:r>
              <a:rPr lang="en-US" err="1"/>
              <a:t>liste</a:t>
            </a:r>
            <a:r>
              <a:rPr lang="en-US"/>
              <a:t> </a:t>
            </a:r>
            <a:r>
              <a:rPr lang="en-US" err="1"/>
              <a:t>d'exemples</a:t>
            </a:r>
            <a:r>
              <a:rPr lang="en-US"/>
              <a:t> dans le PPT, </a:t>
            </a:r>
            <a:r>
              <a:rPr lang="en-US" err="1"/>
              <a:t>ainsi</a:t>
            </a:r>
            <a:r>
              <a:rPr lang="en-US"/>
              <a:t> que dans le questionnaire </a:t>
            </a:r>
            <a:r>
              <a:rPr lang="en-US" err="1"/>
              <a:t>lui-même</a:t>
            </a:r>
            <a:r>
              <a:rPr lang="en-US"/>
              <a:t>. </a:t>
            </a:r>
            <a:r>
              <a:rPr lang="en-US" err="1"/>
              <a:t>Veiller</a:t>
            </a:r>
            <a:r>
              <a:rPr lang="en-US"/>
              <a:t> à </a:t>
            </a:r>
            <a:r>
              <a:rPr lang="en-US" err="1"/>
              <a:t>l'harmonisation</a:t>
            </a:r>
            <a:r>
              <a:rPr lang="en-US"/>
              <a:t> des </a:t>
            </a:r>
            <a:r>
              <a:rPr lang="en-US" err="1"/>
              <a:t>denrées</a:t>
            </a:r>
            <a:r>
              <a:rPr lang="en-US"/>
              <a:t> </a:t>
            </a:r>
            <a:r>
              <a:rPr lang="en-US" err="1"/>
              <a:t>alimentaires</a:t>
            </a:r>
            <a:r>
              <a:rPr lang="en-US"/>
              <a:t> entre les modules : FCS, FCS-N, HDDS, MDDW</a:t>
            </a:r>
            <a:r>
              <a:rPr lang="en-US" strike="sngStrike"/>
              <a:t>, le </a:t>
            </a:r>
            <a:r>
              <a:rPr lang="en-US" strike="sngStrike" err="1"/>
              <a:t>cas</a:t>
            </a:r>
            <a:r>
              <a:rPr lang="en-US" strike="sngStrike"/>
              <a:t> </a:t>
            </a:r>
            <a:r>
              <a:rPr lang="en-US" strike="sngStrike" err="1"/>
              <a:t>échéant</a:t>
            </a:r>
            <a:r>
              <a:rPr lang="en-US"/>
              <a:t>. </a:t>
            </a:r>
          </a:p>
        </p:txBody>
      </p:sp>
      <p:sp>
        <p:nvSpPr>
          <p:cNvPr id="4" name="Slide Number Placeholder 3"/>
          <p:cNvSpPr>
            <a:spLocks noGrp="1"/>
          </p:cNvSpPr>
          <p:nvPr>
            <p:ph type="sldNum" sz="quarter" idx="5"/>
          </p:nvPr>
        </p:nvSpPr>
        <p:spPr/>
        <p:txBody>
          <a:bodyPr/>
          <a:lstStyle/>
          <a:p>
            <a:fld id="{C227884D-8063-894A-9B96-2E8B250142EB}" type="slidenum">
              <a:rPr lang="it-IT" smtClean="0"/>
              <a:t>23</a:t>
            </a:fld>
            <a:endParaRPr lang="it-IT"/>
          </a:p>
        </p:txBody>
      </p:sp>
    </p:spTree>
    <p:extLst>
      <p:ext uri="{BB962C8B-B14F-4D97-AF65-F5344CB8AC3E}">
        <p14:creationId xmlns:p14="http://schemas.microsoft.com/office/powerpoint/2010/main" val="1597058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0"/>
              <a:t>Les principales denrées alimentaires de base dans le monde sont le manioc, le maïs, les bananes plantains, les pommes de terre, le riz, le sorgho, le soja, les patates douces blanches, le blé et les ignames.</a:t>
            </a:r>
          </a:p>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24</a:t>
            </a:fld>
            <a:endParaRPr lang="it-IT"/>
          </a:p>
        </p:txBody>
      </p:sp>
    </p:spTree>
    <p:extLst>
      <p:ext uri="{BB962C8B-B14F-4D97-AF65-F5344CB8AC3E}">
        <p14:creationId xmlns:p14="http://schemas.microsoft.com/office/powerpoint/2010/main" val="440271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227884D-8063-894A-9B96-2E8B250142EB}" type="slidenum">
              <a:rPr lang="it-IT" smtClean="0"/>
              <a:t>25</a:t>
            </a:fld>
            <a:endParaRPr lang="it-IT"/>
          </a:p>
        </p:txBody>
      </p:sp>
    </p:spTree>
    <p:extLst>
      <p:ext uri="{BB962C8B-B14F-4D97-AF65-F5344CB8AC3E}">
        <p14:creationId xmlns:p14="http://schemas.microsoft.com/office/powerpoint/2010/main" val="4161541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https://www.fao.org/dairy-production-products/products/en/ </a:t>
            </a:r>
          </a:p>
        </p:txBody>
      </p:sp>
      <p:sp>
        <p:nvSpPr>
          <p:cNvPr id="4" name="Slide Number Placeholder 3"/>
          <p:cNvSpPr>
            <a:spLocks noGrp="1"/>
          </p:cNvSpPr>
          <p:nvPr>
            <p:ph type="sldNum" sz="quarter" idx="5"/>
          </p:nvPr>
        </p:nvSpPr>
        <p:spPr/>
        <p:txBody>
          <a:bodyPr/>
          <a:lstStyle/>
          <a:p>
            <a:fld id="{C227884D-8063-894A-9B96-2E8B250142EB}" type="slidenum">
              <a:rPr lang="it-IT" smtClean="0"/>
              <a:t>26</a:t>
            </a:fld>
            <a:endParaRPr lang="it-IT"/>
          </a:p>
        </p:txBody>
      </p:sp>
    </p:spTree>
    <p:extLst>
      <p:ext uri="{BB962C8B-B14F-4D97-AF65-F5344CB8AC3E}">
        <p14:creationId xmlns:p14="http://schemas.microsoft.com/office/powerpoint/2010/main" val="961274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https://www.fao.org/poultry-production-products/products-processing/en/</a:t>
            </a:r>
          </a:p>
        </p:txBody>
      </p:sp>
      <p:sp>
        <p:nvSpPr>
          <p:cNvPr id="4" name="Slide Number Placeholder 3"/>
          <p:cNvSpPr>
            <a:spLocks noGrp="1"/>
          </p:cNvSpPr>
          <p:nvPr>
            <p:ph type="sldNum" sz="quarter" idx="5"/>
          </p:nvPr>
        </p:nvSpPr>
        <p:spPr/>
        <p:txBody>
          <a:bodyPr/>
          <a:lstStyle/>
          <a:p>
            <a:fld id="{C227884D-8063-894A-9B96-2E8B250142EB}" type="slidenum">
              <a:rPr lang="it-IT" smtClean="0"/>
              <a:t>27</a:t>
            </a:fld>
            <a:endParaRPr lang="it-IT"/>
          </a:p>
        </p:txBody>
      </p:sp>
    </p:spTree>
    <p:extLst>
      <p:ext uri="{BB962C8B-B14F-4D97-AF65-F5344CB8AC3E}">
        <p14:creationId xmlns:p14="http://schemas.microsoft.com/office/powerpoint/2010/main" val="586442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https://www.fao.org/poultry-production-products/products-processing/en/</a:t>
            </a:r>
          </a:p>
        </p:txBody>
      </p:sp>
      <p:sp>
        <p:nvSpPr>
          <p:cNvPr id="4" name="Slide Number Placeholder 3"/>
          <p:cNvSpPr>
            <a:spLocks noGrp="1"/>
          </p:cNvSpPr>
          <p:nvPr>
            <p:ph type="sldNum" sz="quarter" idx="5"/>
          </p:nvPr>
        </p:nvSpPr>
        <p:spPr/>
        <p:txBody>
          <a:bodyPr/>
          <a:lstStyle/>
          <a:p>
            <a:fld id="{C227884D-8063-894A-9B96-2E8B250142EB}" type="slidenum">
              <a:rPr lang="it-IT" smtClean="0"/>
              <a:t>28</a:t>
            </a:fld>
            <a:endParaRPr lang="it-IT"/>
          </a:p>
        </p:txBody>
      </p:sp>
    </p:spTree>
    <p:extLst>
      <p:ext uri="{BB962C8B-B14F-4D97-AF65-F5344CB8AC3E}">
        <p14:creationId xmlns:p14="http://schemas.microsoft.com/office/powerpoint/2010/main" val="1341439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2</a:t>
            </a:fld>
            <a:endParaRPr lang="it-IT"/>
          </a:p>
        </p:txBody>
      </p:sp>
    </p:spTree>
    <p:extLst>
      <p:ext uri="{BB962C8B-B14F-4D97-AF65-F5344CB8AC3E}">
        <p14:creationId xmlns:p14="http://schemas.microsoft.com/office/powerpoint/2010/main" val="4189519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227884D-8063-894A-9B96-2E8B250142EB}" type="slidenum">
              <a:rPr lang="it-IT" smtClean="0"/>
              <a:t>29</a:t>
            </a:fld>
            <a:endParaRPr lang="it-IT"/>
          </a:p>
        </p:txBody>
      </p:sp>
    </p:spTree>
    <p:extLst>
      <p:ext uri="{BB962C8B-B14F-4D97-AF65-F5344CB8AC3E}">
        <p14:creationId xmlns:p14="http://schemas.microsoft.com/office/powerpoint/2010/main" val="609850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https://www.fao.org/poultry-production-products/products-processing/en/</a:t>
            </a:r>
          </a:p>
        </p:txBody>
      </p:sp>
      <p:sp>
        <p:nvSpPr>
          <p:cNvPr id="4" name="Slide Number Placeholder 3"/>
          <p:cNvSpPr>
            <a:spLocks noGrp="1"/>
          </p:cNvSpPr>
          <p:nvPr>
            <p:ph type="sldNum" sz="quarter" idx="5"/>
          </p:nvPr>
        </p:nvSpPr>
        <p:spPr/>
        <p:txBody>
          <a:bodyPr/>
          <a:lstStyle/>
          <a:p>
            <a:fld id="{C227884D-8063-894A-9B96-2E8B250142EB}" type="slidenum">
              <a:rPr lang="it-IT" smtClean="0"/>
              <a:t>30</a:t>
            </a:fld>
            <a:endParaRPr lang="it-IT"/>
          </a:p>
        </p:txBody>
      </p:sp>
    </p:spTree>
    <p:extLst>
      <p:ext uri="{BB962C8B-B14F-4D97-AF65-F5344CB8AC3E}">
        <p14:creationId xmlns:p14="http://schemas.microsoft.com/office/powerpoint/2010/main" val="19818785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https://www.fao.org/poultry-production-products/products-processing/en/</a:t>
            </a:r>
          </a:p>
        </p:txBody>
      </p:sp>
      <p:sp>
        <p:nvSpPr>
          <p:cNvPr id="4" name="Slide Number Placeholder 3"/>
          <p:cNvSpPr>
            <a:spLocks noGrp="1"/>
          </p:cNvSpPr>
          <p:nvPr>
            <p:ph type="sldNum" sz="quarter" idx="5"/>
          </p:nvPr>
        </p:nvSpPr>
        <p:spPr/>
        <p:txBody>
          <a:bodyPr/>
          <a:lstStyle/>
          <a:p>
            <a:fld id="{C227884D-8063-894A-9B96-2E8B250142EB}" type="slidenum">
              <a:rPr lang="it-IT" smtClean="0"/>
              <a:t>31</a:t>
            </a:fld>
            <a:endParaRPr lang="it-IT"/>
          </a:p>
        </p:txBody>
      </p:sp>
    </p:spTree>
    <p:extLst>
      <p:ext uri="{BB962C8B-B14F-4D97-AF65-F5344CB8AC3E}">
        <p14:creationId xmlns:p14="http://schemas.microsoft.com/office/powerpoint/2010/main" val="2180460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https://www.fao.org/poultry-production-products/products-processing/en/</a:t>
            </a:r>
          </a:p>
        </p:txBody>
      </p:sp>
      <p:sp>
        <p:nvSpPr>
          <p:cNvPr id="4" name="Slide Number Placeholder 3"/>
          <p:cNvSpPr>
            <a:spLocks noGrp="1"/>
          </p:cNvSpPr>
          <p:nvPr>
            <p:ph type="sldNum" sz="quarter" idx="5"/>
          </p:nvPr>
        </p:nvSpPr>
        <p:spPr/>
        <p:txBody>
          <a:bodyPr/>
          <a:lstStyle/>
          <a:p>
            <a:fld id="{C227884D-8063-894A-9B96-2E8B250142EB}" type="slidenum">
              <a:rPr lang="it-IT" smtClean="0"/>
              <a:t>33</a:t>
            </a:fld>
            <a:endParaRPr lang="it-IT"/>
          </a:p>
        </p:txBody>
      </p:sp>
    </p:spTree>
    <p:extLst>
      <p:ext uri="{BB962C8B-B14F-4D97-AF65-F5344CB8AC3E}">
        <p14:creationId xmlns:p14="http://schemas.microsoft.com/office/powerpoint/2010/main" val="31835995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227884D-8063-894A-9B96-2E8B250142EB}" type="slidenum">
              <a:rPr lang="it-IT" smtClean="0"/>
              <a:t>34</a:t>
            </a:fld>
            <a:endParaRPr lang="it-IT"/>
          </a:p>
        </p:txBody>
      </p:sp>
    </p:spTree>
    <p:extLst>
      <p:ext uri="{BB962C8B-B14F-4D97-AF65-F5344CB8AC3E}">
        <p14:creationId xmlns:p14="http://schemas.microsoft.com/office/powerpoint/2010/main" val="20818043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227884D-8063-894A-9B96-2E8B250142EB}" type="slidenum">
              <a:rPr lang="it-IT" smtClean="0"/>
              <a:t>35</a:t>
            </a:fld>
            <a:endParaRPr lang="it-IT"/>
          </a:p>
        </p:txBody>
      </p:sp>
    </p:spTree>
    <p:extLst>
      <p:ext uri="{BB962C8B-B14F-4D97-AF65-F5344CB8AC3E}">
        <p14:creationId xmlns:p14="http://schemas.microsoft.com/office/powerpoint/2010/main" val="493982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36</a:t>
            </a:fld>
            <a:endParaRPr lang="it-IT"/>
          </a:p>
        </p:txBody>
      </p:sp>
    </p:spTree>
    <p:extLst>
      <p:ext uri="{BB962C8B-B14F-4D97-AF65-F5344CB8AC3E}">
        <p14:creationId xmlns:p14="http://schemas.microsoft.com/office/powerpoint/2010/main" val="7276691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GB">
              <a:cs typeface="Calibri" panose="020F0502020204030204"/>
            </a:endParaRPr>
          </a:p>
        </p:txBody>
      </p:sp>
      <p:sp>
        <p:nvSpPr>
          <p:cNvPr id="4" name="Slide Number Placeholder 3"/>
          <p:cNvSpPr>
            <a:spLocks noGrp="1"/>
          </p:cNvSpPr>
          <p:nvPr>
            <p:ph type="sldNum" sz="quarter" idx="5"/>
          </p:nvPr>
        </p:nvSpPr>
        <p:spPr/>
        <p:txBody>
          <a:bodyPr/>
          <a:lstStyle/>
          <a:p>
            <a:fld id="{C227884D-8063-894A-9B96-2E8B250142EB}" type="slidenum">
              <a:rPr lang="it-IT" smtClean="0"/>
              <a:t>37</a:t>
            </a:fld>
            <a:endParaRPr lang="it-IT"/>
          </a:p>
        </p:txBody>
      </p:sp>
    </p:spTree>
    <p:extLst>
      <p:ext uri="{BB962C8B-B14F-4D97-AF65-F5344CB8AC3E}">
        <p14:creationId xmlns:p14="http://schemas.microsoft.com/office/powerpoint/2010/main" val="13169911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39</a:t>
            </a:fld>
            <a:endParaRPr lang="it-IT"/>
          </a:p>
        </p:txBody>
      </p:sp>
    </p:spTree>
    <p:extLst>
      <p:ext uri="{BB962C8B-B14F-4D97-AF65-F5344CB8AC3E}">
        <p14:creationId xmlns:p14="http://schemas.microsoft.com/office/powerpoint/2010/main" val="36213141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40</a:t>
            </a:fld>
            <a:endParaRPr lang="it-IT"/>
          </a:p>
        </p:txBody>
      </p:sp>
    </p:spTree>
    <p:extLst>
      <p:ext uri="{BB962C8B-B14F-4D97-AF65-F5344CB8AC3E}">
        <p14:creationId xmlns:p14="http://schemas.microsoft.com/office/powerpoint/2010/main" val="2412402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a:t>
            </a:fld>
            <a:endParaRPr lang="it-IT"/>
          </a:p>
        </p:txBody>
      </p:sp>
    </p:spTree>
    <p:extLst>
      <p:ext uri="{BB962C8B-B14F-4D97-AF65-F5344CB8AC3E}">
        <p14:creationId xmlns:p14="http://schemas.microsoft.com/office/powerpoint/2010/main" val="18945689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41</a:t>
            </a:fld>
            <a:endParaRPr lang="it-IT"/>
          </a:p>
        </p:txBody>
      </p:sp>
    </p:spTree>
    <p:extLst>
      <p:ext uri="{BB962C8B-B14F-4D97-AF65-F5344CB8AC3E}">
        <p14:creationId xmlns:p14="http://schemas.microsoft.com/office/powerpoint/2010/main" val="1300663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42</a:t>
            </a:fld>
            <a:endParaRPr lang="it-IT"/>
          </a:p>
        </p:txBody>
      </p:sp>
    </p:spTree>
    <p:extLst>
      <p:ext uri="{BB962C8B-B14F-4D97-AF65-F5344CB8AC3E}">
        <p14:creationId xmlns:p14="http://schemas.microsoft.com/office/powerpoint/2010/main" val="37878353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43</a:t>
            </a:fld>
            <a:endParaRPr lang="it-IT"/>
          </a:p>
        </p:txBody>
      </p:sp>
    </p:spTree>
    <p:extLst>
      <p:ext uri="{BB962C8B-B14F-4D97-AF65-F5344CB8AC3E}">
        <p14:creationId xmlns:p14="http://schemas.microsoft.com/office/powerpoint/2010/main" val="1995584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44</a:t>
            </a:fld>
            <a:endParaRPr lang="it-IT"/>
          </a:p>
        </p:txBody>
      </p:sp>
    </p:spTree>
    <p:extLst>
      <p:ext uri="{BB962C8B-B14F-4D97-AF65-F5344CB8AC3E}">
        <p14:creationId xmlns:p14="http://schemas.microsoft.com/office/powerpoint/2010/main" val="10846028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45</a:t>
            </a:fld>
            <a:endParaRPr lang="it-IT"/>
          </a:p>
        </p:txBody>
      </p:sp>
    </p:spTree>
    <p:extLst>
      <p:ext uri="{BB962C8B-B14F-4D97-AF65-F5344CB8AC3E}">
        <p14:creationId xmlns:p14="http://schemas.microsoft.com/office/powerpoint/2010/main" val="42300284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46</a:t>
            </a:fld>
            <a:endParaRPr lang="it-IT"/>
          </a:p>
        </p:txBody>
      </p:sp>
    </p:spTree>
    <p:extLst>
      <p:ext uri="{BB962C8B-B14F-4D97-AF65-F5344CB8AC3E}">
        <p14:creationId xmlns:p14="http://schemas.microsoft.com/office/powerpoint/2010/main" val="25112605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47</a:t>
            </a:fld>
            <a:endParaRPr lang="it-IT"/>
          </a:p>
        </p:txBody>
      </p:sp>
    </p:spTree>
    <p:extLst>
      <p:ext uri="{BB962C8B-B14F-4D97-AF65-F5344CB8AC3E}">
        <p14:creationId xmlns:p14="http://schemas.microsoft.com/office/powerpoint/2010/main" val="8452153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48</a:t>
            </a:fld>
            <a:endParaRPr lang="it-IT"/>
          </a:p>
        </p:txBody>
      </p:sp>
    </p:spTree>
    <p:extLst>
      <p:ext uri="{BB962C8B-B14F-4D97-AF65-F5344CB8AC3E}">
        <p14:creationId xmlns:p14="http://schemas.microsoft.com/office/powerpoint/2010/main" val="30837541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0"/>
              <a:t>Par exemple, si un ménage consomme des œufs au petit-déjeuner et de la viande au déjeuner le même jour, cela est considéré comme un jour de consommation de protéines animales (viande, œuf, poisson). De même, si un ménage a consommé du pain tous les jours au cours des sept derniers jours, il est considéré comme ayant consommé des céréales pendant sept jours, qu'il ait ou non consommé du riz ou d'autres produits céréaliers.  </a:t>
            </a:r>
          </a:p>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50</a:t>
            </a:fld>
            <a:endParaRPr lang="it-IT"/>
          </a:p>
        </p:txBody>
      </p:sp>
    </p:spTree>
    <p:extLst>
      <p:ext uri="{BB962C8B-B14F-4D97-AF65-F5344CB8AC3E}">
        <p14:creationId xmlns:p14="http://schemas.microsoft.com/office/powerpoint/2010/main" val="27314933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227884D-8063-894A-9B96-2E8B250142EB}" type="slidenum">
              <a:rPr lang="it-IT" smtClean="0"/>
              <a:t>51</a:t>
            </a:fld>
            <a:endParaRPr lang="it-IT"/>
          </a:p>
        </p:txBody>
      </p:sp>
    </p:spTree>
    <p:extLst>
      <p:ext uri="{BB962C8B-B14F-4D97-AF65-F5344CB8AC3E}">
        <p14:creationId xmlns:p14="http://schemas.microsoft.com/office/powerpoint/2010/main" val="1954605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noProof="0"/>
          </a:p>
        </p:txBody>
      </p:sp>
      <p:sp>
        <p:nvSpPr>
          <p:cNvPr id="4" name="Slide Number Placeholder 3"/>
          <p:cNvSpPr>
            <a:spLocks noGrp="1"/>
          </p:cNvSpPr>
          <p:nvPr>
            <p:ph type="sldNum" sz="quarter" idx="5"/>
          </p:nvPr>
        </p:nvSpPr>
        <p:spPr/>
        <p:txBody>
          <a:bodyPr/>
          <a:lstStyle/>
          <a:p>
            <a:fld id="{C227884D-8063-894A-9B96-2E8B250142EB}" type="slidenum">
              <a:rPr lang="it-IT" smtClean="0"/>
              <a:t>6</a:t>
            </a:fld>
            <a:endParaRPr lang="it-IT"/>
          </a:p>
        </p:txBody>
      </p:sp>
    </p:spTree>
    <p:extLst>
      <p:ext uri="{BB962C8B-B14F-4D97-AF65-F5344CB8AC3E}">
        <p14:creationId xmlns:p14="http://schemas.microsoft.com/office/powerpoint/2010/main" val="32053142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52</a:t>
            </a:fld>
            <a:endParaRPr lang="it-IT"/>
          </a:p>
        </p:txBody>
      </p:sp>
    </p:spTree>
    <p:extLst>
      <p:ext uri="{BB962C8B-B14F-4D97-AF65-F5344CB8AC3E}">
        <p14:creationId xmlns:p14="http://schemas.microsoft.com/office/powerpoint/2010/main" val="39183113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53</a:t>
            </a:fld>
            <a:endParaRPr lang="it-IT"/>
          </a:p>
        </p:txBody>
      </p:sp>
    </p:spTree>
    <p:extLst>
      <p:ext uri="{BB962C8B-B14F-4D97-AF65-F5344CB8AC3E}">
        <p14:creationId xmlns:p14="http://schemas.microsoft.com/office/powerpoint/2010/main" val="1237448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54</a:t>
            </a:fld>
            <a:endParaRPr lang="it-IT"/>
          </a:p>
        </p:txBody>
      </p:sp>
    </p:spTree>
    <p:extLst>
      <p:ext uri="{BB962C8B-B14F-4D97-AF65-F5344CB8AC3E}">
        <p14:creationId xmlns:p14="http://schemas.microsoft.com/office/powerpoint/2010/main" val="12393300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0"/>
              <a:t>Par exemple, si un ménage déclare avoir consommé du poisson un jour donné au cours des sept derniers jours, les enquêteurs doivent chercher à comprendre les quantités consommées. Tout d'abord en demandant si le poisson a été consommé par la majorité du ménage et si oui, s'agissait-il de l'ingrédient principal du repas ou d'un condiment ? Peut-il s'agir d'un plat à part entière pour le ménage ? Ou est-il utilisé pour ajuster la </a:t>
            </a:r>
            <a:r>
              <a:rPr lang="en-US" sz="1200" spc="60" err="1"/>
              <a:t>saveur </a:t>
            </a:r>
            <a:r>
              <a:rPr lang="en-US" sz="1200" spc="60"/>
              <a:t>du repas ? S'il est utilisé pour ajuster la </a:t>
            </a:r>
            <a:r>
              <a:rPr lang="en-US" sz="1200" spc="60" err="1"/>
              <a:t>saveur</a:t>
            </a:r>
            <a:r>
              <a:rPr lang="en-US" sz="1200" spc="60"/>
              <a:t>, il ne peut être déclaré que dans la catégorie des condiments. </a:t>
            </a:r>
            <a:endParaRPr lang="en-US"/>
          </a:p>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55</a:t>
            </a:fld>
            <a:endParaRPr lang="it-IT"/>
          </a:p>
        </p:txBody>
      </p:sp>
    </p:spTree>
    <p:extLst>
      <p:ext uri="{BB962C8B-B14F-4D97-AF65-F5344CB8AC3E}">
        <p14:creationId xmlns:p14="http://schemas.microsoft.com/office/powerpoint/2010/main" val="16962963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56</a:t>
            </a:fld>
            <a:endParaRPr lang="it-IT"/>
          </a:p>
        </p:txBody>
      </p:sp>
    </p:spTree>
    <p:extLst>
      <p:ext uri="{BB962C8B-B14F-4D97-AF65-F5344CB8AC3E}">
        <p14:creationId xmlns:p14="http://schemas.microsoft.com/office/powerpoint/2010/main" val="27295910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GB" sz="1200">
                <a:effectLst/>
                <a:latin typeface="Open Sans" panose="020B0606030504020204" pitchFamily="34" charset="0"/>
                <a:ea typeface="SimSun" panose="02010600030101010101" pitchFamily="2" charset="-122"/>
              </a:rPr>
              <a:t>Au cours de la formation des enquêteurs, discutez des </a:t>
            </a:r>
            <a:r>
              <a:rPr lang="en-GB" sz="1200" b="1">
                <a:effectLst/>
                <a:latin typeface="Open Sans" panose="020B0606030504020204" pitchFamily="34" charset="0"/>
                <a:ea typeface="SimSun" panose="02010600030101010101" pitchFamily="2" charset="-122"/>
              </a:rPr>
              <a:t>habitudes de consommation </a:t>
            </a:r>
            <a:r>
              <a:rPr lang="en-GB" sz="1200">
                <a:effectLst/>
                <a:latin typeface="Open Sans" panose="020B0606030504020204" pitchFamily="34" charset="0"/>
                <a:ea typeface="SimSun" panose="02010600030101010101" pitchFamily="2" charset="-122"/>
              </a:rPr>
              <a:t>"</a:t>
            </a:r>
            <a:r>
              <a:rPr lang="en-GB" sz="1200" b="1">
                <a:effectLst/>
                <a:latin typeface="Open Sans" panose="020B0606030504020204" pitchFamily="34" charset="0"/>
                <a:ea typeface="SimSun" panose="02010600030101010101" pitchFamily="2" charset="-122"/>
              </a:rPr>
              <a:t>normales" </a:t>
            </a:r>
            <a:r>
              <a:rPr lang="en-GB" sz="1200">
                <a:effectLst/>
                <a:latin typeface="Open Sans" panose="020B0606030504020204" pitchFamily="34" charset="0"/>
                <a:ea typeface="SimSun" panose="02010600030101010101" pitchFamily="2" charset="-122"/>
              </a:rPr>
              <a:t>par zone et par groupe de population (par exemple, religion, etc.) afin de permettre aux enquêteurs d'interroger correctement les personnes interrogées sur la consommation et les dépenses alimentaires. </a:t>
            </a:r>
            <a:endParaRPr lang="en-GB" sz="1200">
              <a:cs typeface="Calibri" panose="020F0502020204030204"/>
            </a:endParaRPr>
          </a:p>
        </p:txBody>
      </p:sp>
      <p:sp>
        <p:nvSpPr>
          <p:cNvPr id="4" name="Slide Number Placeholder 3"/>
          <p:cNvSpPr>
            <a:spLocks noGrp="1"/>
          </p:cNvSpPr>
          <p:nvPr>
            <p:ph type="sldNum" sz="quarter" idx="5"/>
          </p:nvPr>
        </p:nvSpPr>
        <p:spPr/>
        <p:txBody>
          <a:bodyPr/>
          <a:lstStyle/>
          <a:p>
            <a:fld id="{C227884D-8063-894A-9B96-2E8B250142EB}" type="slidenum">
              <a:rPr lang="it-IT" smtClean="0"/>
              <a:t>57</a:t>
            </a:fld>
            <a:endParaRPr lang="it-IT"/>
          </a:p>
        </p:txBody>
      </p:sp>
    </p:spTree>
    <p:extLst>
      <p:ext uri="{BB962C8B-B14F-4D97-AF65-F5344CB8AC3E}">
        <p14:creationId xmlns:p14="http://schemas.microsoft.com/office/powerpoint/2010/main" val="22763077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58</a:t>
            </a:fld>
            <a:endParaRPr lang="it-IT"/>
          </a:p>
        </p:txBody>
      </p:sp>
    </p:spTree>
    <p:extLst>
      <p:ext uri="{BB962C8B-B14F-4D97-AF65-F5344CB8AC3E}">
        <p14:creationId xmlns:p14="http://schemas.microsoft.com/office/powerpoint/2010/main" val="36054582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59</a:t>
            </a:fld>
            <a:endParaRPr lang="it-IT"/>
          </a:p>
        </p:txBody>
      </p:sp>
    </p:spTree>
    <p:extLst>
      <p:ext uri="{BB962C8B-B14F-4D97-AF65-F5344CB8AC3E}">
        <p14:creationId xmlns:p14="http://schemas.microsoft.com/office/powerpoint/2010/main" val="26834539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C1674-2F3B-970F-3CF6-7B27E2FD9F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5B86CD-2D27-D6D2-E723-2C253D49ED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A75BC6-C634-B581-4EE4-34FD36C3DF0C}"/>
              </a:ext>
            </a:extLst>
          </p:cNvPr>
          <p:cNvSpPr>
            <a:spLocks noGrp="1"/>
          </p:cNvSpPr>
          <p:nvPr>
            <p:ph type="body" idx="1"/>
          </p:nvPr>
        </p:nvSpPr>
        <p:spPr/>
        <p:txBody>
          <a:bodyPr/>
          <a:lstStyle/>
          <a:p>
            <a:r>
              <a:rPr lang="en-US">
                <a:cs typeface="Calibri"/>
              </a:rPr>
              <a:t>Parlons maintenant du calcul en tant que tel....et commençons par clarifier quelque chose de très important...</a:t>
            </a:r>
          </a:p>
          <a:p>
            <a:endParaRPr lang="en-US">
              <a:cs typeface="Calibri"/>
            </a:endParaRPr>
          </a:p>
          <a:p>
            <a:r>
              <a:rPr lang="en-US">
                <a:cs typeface="Calibri"/>
              </a:rPr>
              <a:t>...</a:t>
            </a:r>
          </a:p>
          <a:p>
            <a:endParaRPr lang="en-US">
              <a:cs typeface="Calibri"/>
            </a:endParaRPr>
          </a:p>
          <a:p>
            <a:r>
              <a:rPr lang="en-US">
                <a:cs typeface="Calibri"/>
              </a:rPr>
              <a:t>Comment choisir à l'intérieur de chaque niveau ? ...</a:t>
            </a:r>
          </a:p>
        </p:txBody>
      </p:sp>
      <p:sp>
        <p:nvSpPr>
          <p:cNvPr id="4" name="Slide Number Placeholder 3">
            <a:extLst>
              <a:ext uri="{FF2B5EF4-FFF2-40B4-BE49-F238E27FC236}">
                <a16:creationId xmlns:a16="http://schemas.microsoft.com/office/drawing/2014/main" id="{46438C61-1DBE-C624-9C66-D178C93990D0}"/>
              </a:ext>
            </a:extLst>
          </p:cNvPr>
          <p:cNvSpPr>
            <a:spLocks noGrp="1"/>
          </p:cNvSpPr>
          <p:nvPr>
            <p:ph type="sldNum" sz="quarter" idx="5"/>
          </p:nvPr>
        </p:nvSpPr>
        <p:spPr/>
        <p:txBody>
          <a:bodyPr/>
          <a:lstStyle/>
          <a:p>
            <a:fld id="{C227884D-8063-894A-9B96-2E8B250142EB}" type="slidenum">
              <a:rPr lang="it-IT" smtClean="0"/>
              <a:t>60</a:t>
            </a:fld>
            <a:endParaRPr lang="it-IT"/>
          </a:p>
        </p:txBody>
      </p:sp>
    </p:spTree>
    <p:extLst>
      <p:ext uri="{BB962C8B-B14F-4D97-AF65-F5344CB8AC3E}">
        <p14:creationId xmlns:p14="http://schemas.microsoft.com/office/powerpoint/2010/main" val="37230514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61</a:t>
            </a:fld>
            <a:endParaRPr lang="it-IT"/>
          </a:p>
        </p:txBody>
      </p:sp>
    </p:spTree>
    <p:extLst>
      <p:ext uri="{BB962C8B-B14F-4D97-AF65-F5344CB8AC3E}">
        <p14:creationId xmlns:p14="http://schemas.microsoft.com/office/powerpoint/2010/main" val="3835487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a:t>
            </a:fld>
            <a:endParaRPr lang="it-IT"/>
          </a:p>
        </p:txBody>
      </p:sp>
    </p:spTree>
    <p:extLst>
      <p:ext uri="{BB962C8B-B14F-4D97-AF65-F5344CB8AC3E}">
        <p14:creationId xmlns:p14="http://schemas.microsoft.com/office/powerpoint/2010/main" val="28087375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62</a:t>
            </a:fld>
            <a:endParaRPr lang="it-IT"/>
          </a:p>
        </p:txBody>
      </p:sp>
    </p:spTree>
    <p:extLst>
      <p:ext uri="{BB962C8B-B14F-4D97-AF65-F5344CB8AC3E}">
        <p14:creationId xmlns:p14="http://schemas.microsoft.com/office/powerpoint/2010/main" val="20818775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63</a:t>
            </a:fld>
            <a:endParaRPr lang="it-IT"/>
          </a:p>
        </p:txBody>
      </p:sp>
    </p:spTree>
    <p:extLst>
      <p:ext uri="{BB962C8B-B14F-4D97-AF65-F5344CB8AC3E}">
        <p14:creationId xmlns:p14="http://schemas.microsoft.com/office/powerpoint/2010/main" val="30852382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64</a:t>
            </a:fld>
            <a:endParaRPr lang="it-IT"/>
          </a:p>
        </p:txBody>
      </p:sp>
    </p:spTree>
    <p:extLst>
      <p:ext uri="{BB962C8B-B14F-4D97-AF65-F5344CB8AC3E}">
        <p14:creationId xmlns:p14="http://schemas.microsoft.com/office/powerpoint/2010/main" val="29974076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66</a:t>
            </a:fld>
            <a:endParaRPr lang="it-IT"/>
          </a:p>
        </p:txBody>
      </p:sp>
    </p:spTree>
    <p:extLst>
      <p:ext uri="{BB962C8B-B14F-4D97-AF65-F5344CB8AC3E}">
        <p14:creationId xmlns:p14="http://schemas.microsoft.com/office/powerpoint/2010/main" val="19231900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69</a:t>
            </a:fld>
            <a:endParaRPr lang="it-IT"/>
          </a:p>
        </p:txBody>
      </p:sp>
    </p:spTree>
    <p:extLst>
      <p:ext uri="{BB962C8B-B14F-4D97-AF65-F5344CB8AC3E}">
        <p14:creationId xmlns:p14="http://schemas.microsoft.com/office/powerpoint/2010/main" val="21587851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70</a:t>
            </a:fld>
            <a:endParaRPr lang="it-IT"/>
          </a:p>
        </p:txBody>
      </p:sp>
    </p:spTree>
    <p:extLst>
      <p:ext uri="{BB962C8B-B14F-4D97-AF65-F5344CB8AC3E}">
        <p14:creationId xmlns:p14="http://schemas.microsoft.com/office/powerpoint/2010/main" val="14997689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Si cette opportunité n'est pas saisie lors de la phase de nettoyage des données, les analystes de données doivent garantir la qualité des données par la triangulation des réponses. Pour plus d'informations, voir la note d'orientation sur l'assurance de la qualité des données. </a:t>
            </a:r>
          </a:p>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71</a:t>
            </a:fld>
            <a:endParaRPr lang="it-IT"/>
          </a:p>
        </p:txBody>
      </p:sp>
    </p:spTree>
    <p:extLst>
      <p:ext uri="{BB962C8B-B14F-4D97-AF65-F5344CB8AC3E}">
        <p14:creationId xmlns:p14="http://schemas.microsoft.com/office/powerpoint/2010/main" val="5329791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72</a:t>
            </a:fld>
            <a:endParaRPr lang="it-IT"/>
          </a:p>
        </p:txBody>
      </p:sp>
    </p:spTree>
    <p:extLst>
      <p:ext uri="{BB962C8B-B14F-4D97-AF65-F5344CB8AC3E}">
        <p14:creationId xmlns:p14="http://schemas.microsoft.com/office/powerpoint/2010/main" val="22571853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74</a:t>
            </a:fld>
            <a:endParaRPr lang="it-IT"/>
          </a:p>
        </p:txBody>
      </p:sp>
    </p:spTree>
    <p:extLst>
      <p:ext uri="{BB962C8B-B14F-4D97-AF65-F5344CB8AC3E}">
        <p14:creationId xmlns:p14="http://schemas.microsoft.com/office/powerpoint/2010/main" val="10126553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75</a:t>
            </a:fld>
            <a:endParaRPr lang="it-IT"/>
          </a:p>
        </p:txBody>
      </p:sp>
    </p:spTree>
    <p:extLst>
      <p:ext uri="{BB962C8B-B14F-4D97-AF65-F5344CB8AC3E}">
        <p14:creationId xmlns:p14="http://schemas.microsoft.com/office/powerpoint/2010/main" val="3988544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8</a:t>
            </a:fld>
            <a:endParaRPr lang="it-IT"/>
          </a:p>
        </p:txBody>
      </p:sp>
    </p:spTree>
    <p:extLst>
      <p:ext uri="{BB962C8B-B14F-4D97-AF65-F5344CB8AC3E}">
        <p14:creationId xmlns:p14="http://schemas.microsoft.com/office/powerpoint/2010/main" val="10257326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ffffffff</a:t>
            </a:r>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76</a:t>
            </a:fld>
            <a:endParaRPr lang="it-IT"/>
          </a:p>
        </p:txBody>
      </p:sp>
    </p:spTree>
    <p:extLst>
      <p:ext uri="{BB962C8B-B14F-4D97-AF65-F5344CB8AC3E}">
        <p14:creationId xmlns:p14="http://schemas.microsoft.com/office/powerpoint/2010/main" val="41384222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77</a:t>
            </a:fld>
            <a:endParaRPr lang="it-IT"/>
          </a:p>
        </p:txBody>
      </p:sp>
    </p:spTree>
    <p:extLst>
      <p:ext uri="{BB962C8B-B14F-4D97-AF65-F5344CB8AC3E}">
        <p14:creationId xmlns:p14="http://schemas.microsoft.com/office/powerpoint/2010/main" val="15265453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78</a:t>
            </a:fld>
            <a:endParaRPr lang="it-IT"/>
          </a:p>
        </p:txBody>
      </p:sp>
    </p:spTree>
    <p:extLst>
      <p:ext uri="{BB962C8B-B14F-4D97-AF65-F5344CB8AC3E}">
        <p14:creationId xmlns:p14="http://schemas.microsoft.com/office/powerpoint/2010/main" val="11048946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79</a:t>
            </a:fld>
            <a:endParaRPr lang="it-IT"/>
          </a:p>
        </p:txBody>
      </p:sp>
    </p:spTree>
    <p:extLst>
      <p:ext uri="{BB962C8B-B14F-4D97-AF65-F5344CB8AC3E}">
        <p14:creationId xmlns:p14="http://schemas.microsoft.com/office/powerpoint/2010/main" val="9161636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80</a:t>
            </a:fld>
            <a:endParaRPr lang="it-IT"/>
          </a:p>
        </p:txBody>
      </p:sp>
    </p:spTree>
    <p:extLst>
      <p:ext uri="{BB962C8B-B14F-4D97-AF65-F5344CB8AC3E}">
        <p14:creationId xmlns:p14="http://schemas.microsoft.com/office/powerpoint/2010/main" val="603399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81</a:t>
            </a:fld>
            <a:endParaRPr lang="it-IT"/>
          </a:p>
        </p:txBody>
      </p:sp>
    </p:spTree>
    <p:extLst>
      <p:ext uri="{BB962C8B-B14F-4D97-AF65-F5344CB8AC3E}">
        <p14:creationId xmlns:p14="http://schemas.microsoft.com/office/powerpoint/2010/main" val="1447207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82</a:t>
            </a:fld>
            <a:endParaRPr lang="it-IT"/>
          </a:p>
        </p:txBody>
      </p:sp>
    </p:spTree>
    <p:extLst>
      <p:ext uri="{BB962C8B-B14F-4D97-AF65-F5344CB8AC3E}">
        <p14:creationId xmlns:p14="http://schemas.microsoft.com/office/powerpoint/2010/main" val="238316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83</a:t>
            </a:fld>
            <a:endParaRPr lang="it-IT"/>
          </a:p>
        </p:txBody>
      </p:sp>
    </p:spTree>
    <p:extLst>
      <p:ext uri="{BB962C8B-B14F-4D97-AF65-F5344CB8AC3E}">
        <p14:creationId xmlns:p14="http://schemas.microsoft.com/office/powerpoint/2010/main" val="35834523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85</a:t>
            </a:fld>
            <a:endParaRPr lang="it-IT"/>
          </a:p>
        </p:txBody>
      </p:sp>
    </p:spTree>
    <p:extLst>
      <p:ext uri="{BB962C8B-B14F-4D97-AF65-F5344CB8AC3E}">
        <p14:creationId xmlns:p14="http://schemas.microsoft.com/office/powerpoint/2010/main" val="4500998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86</a:t>
            </a:fld>
            <a:endParaRPr lang="it-IT"/>
          </a:p>
        </p:txBody>
      </p:sp>
    </p:spTree>
    <p:extLst>
      <p:ext uri="{BB962C8B-B14F-4D97-AF65-F5344CB8AC3E}">
        <p14:creationId xmlns:p14="http://schemas.microsoft.com/office/powerpoint/2010/main" val="1668380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227884D-8063-894A-9B96-2E8B250142EB}" type="slidenum">
              <a:rPr lang="it-IT" smtClean="0"/>
              <a:t>9</a:t>
            </a:fld>
            <a:endParaRPr lang="it-IT"/>
          </a:p>
        </p:txBody>
      </p:sp>
    </p:spTree>
    <p:extLst>
      <p:ext uri="{BB962C8B-B14F-4D97-AF65-F5344CB8AC3E}">
        <p14:creationId xmlns:p14="http://schemas.microsoft.com/office/powerpoint/2010/main" val="8422921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87</a:t>
            </a:fld>
            <a:endParaRPr lang="it-IT"/>
          </a:p>
        </p:txBody>
      </p:sp>
    </p:spTree>
    <p:extLst>
      <p:ext uri="{BB962C8B-B14F-4D97-AF65-F5344CB8AC3E}">
        <p14:creationId xmlns:p14="http://schemas.microsoft.com/office/powerpoint/2010/main" val="16766397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sz="1200" spc="60" err="1">
                <a:latin typeface="Open Sans"/>
                <a:ea typeface="Open Sans"/>
                <a:cs typeface="Open Sans"/>
              </a:rPr>
              <a:t>L'objectif</a:t>
            </a:r>
            <a:r>
              <a:rPr lang="en-GB" altLang="en-US" sz="1200" spc="60" dirty="0">
                <a:latin typeface="Open Sans"/>
                <a:ea typeface="Open Sans"/>
                <a:cs typeface="Open Sans"/>
              </a:rPr>
              <a:t> de </a:t>
            </a:r>
            <a:r>
              <a:rPr lang="en-GB" altLang="en-US" sz="1200" spc="60" err="1">
                <a:latin typeface="Open Sans"/>
                <a:ea typeface="Open Sans"/>
                <a:cs typeface="Open Sans"/>
              </a:rPr>
              <a:t>l'analyse</a:t>
            </a:r>
            <a:r>
              <a:rPr lang="en-GB" altLang="en-US" sz="1200" spc="60" dirty="0">
                <a:latin typeface="Open Sans"/>
                <a:ea typeface="Open Sans"/>
                <a:cs typeface="Open Sans"/>
              </a:rPr>
              <a:t> </a:t>
            </a:r>
            <a:r>
              <a:rPr lang="en-GB" altLang="en-US" sz="1200" spc="60" err="1">
                <a:latin typeface="Open Sans"/>
                <a:ea typeface="Open Sans"/>
                <a:cs typeface="Open Sans"/>
              </a:rPr>
              <a:t>étant</a:t>
            </a:r>
            <a:r>
              <a:rPr lang="en-GB" altLang="en-US" sz="1200" spc="60" dirty="0">
                <a:latin typeface="Open Sans"/>
                <a:ea typeface="Open Sans"/>
                <a:cs typeface="Open Sans"/>
              </a:rPr>
              <a:t> </a:t>
            </a:r>
            <a:r>
              <a:rPr lang="en-GB" altLang="en-US" sz="1200" spc="60" err="1">
                <a:latin typeface="Open Sans"/>
                <a:ea typeface="Open Sans"/>
                <a:cs typeface="Open Sans"/>
              </a:rPr>
              <a:t>d'évaluer</a:t>
            </a:r>
            <a:r>
              <a:rPr lang="en-GB" altLang="en-US" sz="1200" spc="60" dirty="0">
                <a:latin typeface="Open Sans"/>
                <a:ea typeface="Open Sans"/>
                <a:cs typeface="Open Sans"/>
              </a:rPr>
              <a:t> </a:t>
            </a:r>
            <a:r>
              <a:rPr lang="en-GB" altLang="en-US" sz="1200" spc="60" err="1">
                <a:latin typeface="Open Sans"/>
                <a:ea typeface="Open Sans"/>
                <a:cs typeface="Open Sans"/>
              </a:rPr>
              <a:t>l'insuffisance</a:t>
            </a:r>
            <a:r>
              <a:rPr lang="en-GB" altLang="en-US" sz="1200" spc="60" dirty="0">
                <a:latin typeface="Open Sans"/>
                <a:ea typeface="Open Sans"/>
                <a:cs typeface="Open Sans"/>
              </a:rPr>
              <a:t> </a:t>
            </a:r>
            <a:r>
              <a:rPr lang="en-GB" altLang="en-US" sz="1200" spc="60" err="1">
                <a:latin typeface="Open Sans"/>
                <a:ea typeface="Open Sans"/>
                <a:cs typeface="Open Sans"/>
              </a:rPr>
              <a:t>nutritionnelle</a:t>
            </a:r>
            <a:r>
              <a:rPr lang="en-GB" altLang="en-US" sz="1200" spc="60" dirty="0">
                <a:latin typeface="Open Sans"/>
                <a:ea typeface="Open Sans"/>
                <a:cs typeface="Open Sans"/>
              </a:rPr>
              <a:t> </a:t>
            </a:r>
            <a:r>
              <a:rPr lang="en-GB" altLang="en-US" sz="1200" spc="60" err="1">
                <a:latin typeface="Open Sans"/>
                <a:ea typeface="Open Sans"/>
                <a:cs typeface="Open Sans"/>
              </a:rPr>
              <a:t>en</a:t>
            </a:r>
            <a:r>
              <a:rPr lang="en-GB" altLang="en-US" sz="1200" spc="60" dirty="0">
                <a:latin typeface="Open Sans"/>
                <a:ea typeface="Open Sans"/>
                <a:cs typeface="Open Sans"/>
              </a:rPr>
              <a:t> examinant les </a:t>
            </a:r>
            <a:r>
              <a:rPr lang="en-GB" altLang="en-US" sz="1200" spc="60" err="1">
                <a:latin typeface="Open Sans"/>
                <a:ea typeface="Open Sans"/>
                <a:cs typeface="Open Sans"/>
              </a:rPr>
              <a:t>fréquences</a:t>
            </a:r>
            <a:r>
              <a:rPr lang="en-GB" altLang="en-US" sz="1200" spc="60" dirty="0">
                <a:latin typeface="Open Sans"/>
                <a:ea typeface="Open Sans"/>
                <a:cs typeface="Open Sans"/>
              </a:rPr>
              <a:t> de </a:t>
            </a:r>
            <a:r>
              <a:rPr lang="en-GB" altLang="en-US" sz="1200" spc="60" err="1">
                <a:latin typeface="Open Sans"/>
                <a:ea typeface="Open Sans"/>
                <a:cs typeface="Open Sans"/>
              </a:rPr>
              <a:t>consommation</a:t>
            </a:r>
            <a:r>
              <a:rPr lang="en-GB" altLang="en-US" sz="1200" spc="60" dirty="0">
                <a:latin typeface="Open Sans"/>
                <a:ea typeface="Open Sans"/>
                <a:cs typeface="Open Sans"/>
              </a:rPr>
              <a:t> des </a:t>
            </a:r>
            <a:r>
              <a:rPr lang="en-GB" altLang="en-US" sz="1200" spc="60" err="1">
                <a:latin typeface="Open Sans"/>
                <a:ea typeface="Open Sans"/>
                <a:cs typeface="Open Sans"/>
              </a:rPr>
              <a:t>groupes</a:t>
            </a:r>
            <a:r>
              <a:rPr lang="en-GB" altLang="en-US" sz="1200" spc="60" dirty="0">
                <a:latin typeface="Open Sans"/>
                <a:ea typeface="Open Sans"/>
                <a:cs typeface="Open Sans"/>
              </a:rPr>
              <a:t> </a:t>
            </a:r>
            <a:r>
              <a:rPr lang="en-GB" altLang="en-US" sz="1200" spc="60" err="1">
                <a:latin typeface="Open Sans"/>
                <a:ea typeface="Open Sans"/>
                <a:cs typeface="Open Sans"/>
              </a:rPr>
              <a:t>d'aliments</a:t>
            </a:r>
            <a:r>
              <a:rPr lang="en-GB" altLang="en-US" sz="1200" spc="60" dirty="0">
                <a:latin typeface="Open Sans"/>
                <a:ea typeface="Open Sans"/>
                <a:cs typeface="Open Sans"/>
              </a:rPr>
              <a:t> riches </a:t>
            </a:r>
            <a:r>
              <a:rPr lang="en-GB" altLang="en-US" sz="1200" spc="60" err="1">
                <a:latin typeface="Open Sans"/>
                <a:ea typeface="Open Sans"/>
                <a:cs typeface="Open Sans"/>
              </a:rPr>
              <a:t>en</a:t>
            </a:r>
            <a:r>
              <a:rPr lang="en-GB" altLang="en-US" sz="1200" spc="60" dirty="0">
                <a:latin typeface="Open Sans"/>
                <a:ea typeface="Open Sans"/>
                <a:cs typeface="Open Sans"/>
              </a:rPr>
              <a:t> nutriments, nous devons </a:t>
            </a:r>
            <a:r>
              <a:rPr lang="en-GB" altLang="en-US" sz="1200" spc="60" err="1">
                <a:latin typeface="Open Sans"/>
                <a:ea typeface="Open Sans"/>
                <a:cs typeface="Open Sans"/>
              </a:rPr>
              <a:t>d'abord</a:t>
            </a:r>
            <a:r>
              <a:rPr lang="en-GB" altLang="en-US" sz="1200" spc="60" dirty="0">
                <a:latin typeface="Open Sans"/>
                <a:ea typeface="Open Sans"/>
                <a:cs typeface="Open Sans"/>
              </a:rPr>
              <a:t> </a:t>
            </a:r>
            <a:r>
              <a:rPr lang="en-GB" altLang="en-US" sz="1200" spc="60" err="1">
                <a:latin typeface="Open Sans"/>
                <a:ea typeface="Open Sans"/>
                <a:cs typeface="Open Sans"/>
              </a:rPr>
              <a:t>créer</a:t>
            </a:r>
            <a:r>
              <a:rPr lang="en-GB" altLang="en-US" sz="1200" spc="60" dirty="0">
                <a:latin typeface="Open Sans"/>
                <a:ea typeface="Open Sans"/>
                <a:cs typeface="Open Sans"/>
              </a:rPr>
              <a:t> les </a:t>
            </a:r>
            <a:r>
              <a:rPr lang="en-GB" altLang="en-US" sz="1200" spc="60" err="1">
                <a:latin typeface="Open Sans"/>
                <a:ea typeface="Open Sans"/>
                <a:cs typeface="Open Sans"/>
              </a:rPr>
              <a:t>groupes</a:t>
            </a:r>
            <a:r>
              <a:rPr lang="en-GB" altLang="en-US" sz="1200" spc="60" dirty="0">
                <a:latin typeface="Open Sans"/>
                <a:ea typeface="Open Sans"/>
                <a:cs typeface="Open Sans"/>
              </a:rPr>
              <a:t> </a:t>
            </a:r>
            <a:r>
              <a:rPr lang="en-GB" altLang="en-US" sz="1200" spc="60" err="1">
                <a:latin typeface="Open Sans"/>
                <a:ea typeface="Open Sans"/>
                <a:cs typeface="Open Sans"/>
              </a:rPr>
              <a:t>d'aliments</a:t>
            </a:r>
            <a:r>
              <a:rPr lang="en-GB" altLang="en-US" sz="1200" spc="60" dirty="0">
                <a:latin typeface="Open Sans"/>
                <a:ea typeface="Open Sans"/>
                <a:cs typeface="Open Sans"/>
              </a:rPr>
              <a:t> riches </a:t>
            </a:r>
            <a:r>
              <a:rPr lang="en-GB" altLang="en-US" sz="1200" spc="60" err="1">
                <a:latin typeface="Open Sans"/>
                <a:ea typeface="Open Sans"/>
                <a:cs typeface="Open Sans"/>
              </a:rPr>
              <a:t>en</a:t>
            </a:r>
            <a:r>
              <a:rPr lang="en-GB" altLang="en-US" sz="1200" spc="60" dirty="0">
                <a:latin typeface="Open Sans"/>
                <a:ea typeface="Open Sans"/>
                <a:cs typeface="Open Sans"/>
              </a:rPr>
              <a:t> nutriments. Pour </a:t>
            </a:r>
            <a:r>
              <a:rPr lang="en-GB" altLang="en-US" sz="1200" spc="60" err="1">
                <a:latin typeface="Open Sans"/>
                <a:ea typeface="Open Sans"/>
                <a:cs typeface="Open Sans"/>
              </a:rPr>
              <a:t>ce</a:t>
            </a:r>
            <a:r>
              <a:rPr lang="en-GB" altLang="en-US" sz="1200" spc="60" dirty="0">
                <a:latin typeface="Open Sans"/>
                <a:ea typeface="Open Sans"/>
                <a:cs typeface="Open Sans"/>
              </a:rPr>
              <a:t> faire, il </a:t>
            </a:r>
            <a:r>
              <a:rPr lang="en-GB" altLang="en-US" sz="1200" spc="60" err="1">
                <a:latin typeface="Open Sans"/>
                <a:ea typeface="Open Sans"/>
                <a:cs typeface="Open Sans"/>
              </a:rPr>
              <a:t>suffit</a:t>
            </a:r>
            <a:r>
              <a:rPr lang="en-GB" altLang="en-US" sz="1200" spc="60" dirty="0">
                <a:latin typeface="Open Sans"/>
                <a:ea typeface="Open Sans"/>
                <a:cs typeface="Open Sans"/>
              </a:rPr>
              <a:t> </a:t>
            </a:r>
            <a:r>
              <a:rPr lang="en-GB" altLang="en-US" sz="1200" spc="60" err="1">
                <a:latin typeface="Open Sans"/>
                <a:ea typeface="Open Sans"/>
                <a:cs typeface="Open Sans"/>
              </a:rPr>
              <a:t>d'additionner</a:t>
            </a:r>
            <a:r>
              <a:rPr lang="en-GB" altLang="en-US" sz="1200" spc="60" dirty="0">
                <a:latin typeface="Open Sans"/>
                <a:ea typeface="Open Sans"/>
                <a:cs typeface="Open Sans"/>
              </a:rPr>
              <a:t> la </a:t>
            </a:r>
            <a:r>
              <a:rPr lang="en-GB" altLang="en-US" sz="1200" spc="60" err="1">
                <a:latin typeface="Open Sans"/>
                <a:ea typeface="Open Sans"/>
                <a:cs typeface="Open Sans"/>
              </a:rPr>
              <a:t>fréquence</a:t>
            </a:r>
            <a:r>
              <a:rPr lang="en-GB" altLang="en-US" sz="1200" spc="60" dirty="0">
                <a:latin typeface="Open Sans"/>
                <a:ea typeface="Open Sans"/>
                <a:cs typeface="Open Sans"/>
              </a:rPr>
              <a:t> de </a:t>
            </a:r>
            <a:r>
              <a:rPr lang="en-GB" altLang="en-US" sz="1200" spc="60" err="1">
                <a:latin typeface="Open Sans"/>
                <a:ea typeface="Open Sans"/>
                <a:cs typeface="Open Sans"/>
              </a:rPr>
              <a:t>consommation</a:t>
            </a:r>
            <a:r>
              <a:rPr lang="en-GB" altLang="en-US" sz="1200" spc="60" dirty="0">
                <a:latin typeface="Open Sans"/>
                <a:ea typeface="Open Sans"/>
                <a:cs typeface="Open Sans"/>
              </a:rPr>
              <a:t> des sous-</a:t>
            </a:r>
            <a:r>
              <a:rPr lang="en-GB" altLang="en-US" sz="1200" spc="60" err="1">
                <a:latin typeface="Open Sans"/>
                <a:ea typeface="Open Sans"/>
                <a:cs typeface="Open Sans"/>
              </a:rPr>
              <a:t>groupes</a:t>
            </a:r>
            <a:r>
              <a:rPr lang="en-GB" altLang="en-US" sz="1200" spc="60" dirty="0">
                <a:latin typeface="Open Sans"/>
                <a:ea typeface="Open Sans"/>
                <a:cs typeface="Open Sans"/>
              </a:rPr>
              <a:t> </a:t>
            </a:r>
            <a:r>
              <a:rPr lang="en-GB" altLang="en-US" sz="1200" spc="60" err="1">
                <a:latin typeface="Open Sans"/>
                <a:ea typeface="Open Sans"/>
                <a:cs typeface="Open Sans"/>
              </a:rPr>
              <a:t>d'aliments</a:t>
            </a:r>
            <a:r>
              <a:rPr lang="en-GB" altLang="en-US" sz="1200" spc="60" dirty="0">
                <a:latin typeface="Open Sans"/>
                <a:ea typeface="Open Sans"/>
                <a:cs typeface="Open Sans"/>
              </a:rPr>
              <a:t> </a:t>
            </a:r>
            <a:r>
              <a:rPr lang="en-GB" altLang="en-US" sz="1200" spc="60" err="1">
                <a:latin typeface="Open Sans"/>
                <a:ea typeface="Open Sans"/>
                <a:cs typeface="Open Sans"/>
              </a:rPr>
              <a:t>appartenant</a:t>
            </a:r>
            <a:r>
              <a:rPr lang="en-GB" altLang="en-US" sz="1200" spc="60" dirty="0">
                <a:latin typeface="Open Sans"/>
                <a:ea typeface="Open Sans"/>
                <a:cs typeface="Open Sans"/>
              </a:rPr>
              <a:t> à </a:t>
            </a:r>
            <a:r>
              <a:rPr lang="en-GB" altLang="en-US" sz="1200" spc="60" err="1">
                <a:latin typeface="Open Sans"/>
                <a:ea typeface="Open Sans"/>
                <a:cs typeface="Open Sans"/>
              </a:rPr>
              <a:t>chaque</a:t>
            </a:r>
            <a:r>
              <a:rPr lang="en-GB" altLang="en-US" sz="1200" spc="60" dirty="0">
                <a:latin typeface="Open Sans"/>
                <a:ea typeface="Open Sans"/>
                <a:cs typeface="Open Sans"/>
              </a:rPr>
              <a:t> </a:t>
            </a:r>
            <a:r>
              <a:rPr lang="en-GB" altLang="en-US" sz="1200" spc="60" err="1">
                <a:latin typeface="Open Sans"/>
                <a:ea typeface="Open Sans"/>
                <a:cs typeface="Open Sans"/>
              </a:rPr>
              <a:t>groupe</a:t>
            </a:r>
            <a:r>
              <a:rPr lang="en-GB" altLang="en-US" sz="1200" spc="60" dirty="0">
                <a:latin typeface="Open Sans"/>
                <a:ea typeface="Open Sans"/>
                <a:cs typeface="Open Sans"/>
              </a:rPr>
              <a:t> </a:t>
            </a:r>
            <a:r>
              <a:rPr lang="en-GB" altLang="en-US" sz="1200" spc="60" err="1">
                <a:latin typeface="Open Sans"/>
                <a:ea typeface="Open Sans"/>
                <a:cs typeface="Open Sans"/>
              </a:rPr>
              <a:t>d'aliments</a:t>
            </a:r>
            <a:r>
              <a:rPr lang="en-GB" altLang="en-US" sz="1200" spc="60" dirty="0">
                <a:latin typeface="Open Sans"/>
                <a:ea typeface="Open Sans"/>
                <a:cs typeface="Open Sans"/>
              </a:rPr>
              <a:t> riches </a:t>
            </a:r>
            <a:r>
              <a:rPr lang="en-GB" altLang="en-US" sz="1200" spc="60" err="1">
                <a:latin typeface="Open Sans"/>
                <a:ea typeface="Open Sans"/>
                <a:cs typeface="Open Sans"/>
              </a:rPr>
              <a:t>en</a:t>
            </a:r>
            <a:r>
              <a:rPr lang="en-GB" altLang="en-US" sz="1200" spc="60" dirty="0">
                <a:latin typeface="Open Sans"/>
                <a:ea typeface="Open Sans"/>
                <a:cs typeface="Open Sans"/>
              </a:rPr>
              <a:t> nutriments, </a:t>
            </a:r>
            <a:r>
              <a:rPr lang="en-GB" altLang="en-US" sz="1200" spc="60" err="1">
                <a:latin typeface="Open Sans"/>
                <a:ea typeface="Open Sans"/>
                <a:cs typeface="Open Sans"/>
              </a:rPr>
              <a:t>en</a:t>
            </a:r>
            <a:r>
              <a:rPr lang="en-GB" altLang="en-US" sz="1200" spc="60" dirty="0">
                <a:latin typeface="Open Sans"/>
                <a:ea typeface="Open Sans"/>
                <a:cs typeface="Open Sans"/>
              </a:rPr>
              <a:t> </a:t>
            </a:r>
            <a:r>
              <a:rPr lang="en-GB" altLang="en-US" sz="1200" spc="60" err="1">
                <a:latin typeface="Open Sans"/>
                <a:ea typeface="Open Sans"/>
                <a:cs typeface="Open Sans"/>
              </a:rPr>
              <a:t>suivant</a:t>
            </a:r>
            <a:r>
              <a:rPr lang="en-GB" altLang="en-US" sz="1200" spc="60" dirty="0">
                <a:latin typeface="Open Sans"/>
                <a:ea typeface="Open Sans"/>
                <a:cs typeface="Open Sans"/>
              </a:rPr>
              <a:t> le module </a:t>
            </a:r>
            <a:r>
              <a:rPr lang="en-GB" altLang="en-US" spc="60" dirty="0">
                <a:latin typeface="Open Sans"/>
                <a:ea typeface="Open Sans"/>
                <a:cs typeface="Open Sans"/>
              </a:rPr>
              <a:t>du FCS</a:t>
            </a:r>
            <a:r>
              <a:rPr lang="en-GB" altLang="en-US" sz="1200" spc="60" dirty="0">
                <a:latin typeface="Open Sans"/>
                <a:ea typeface="Open Sans"/>
                <a:cs typeface="Open Sans"/>
              </a:rPr>
              <a:t> </a:t>
            </a:r>
            <a:r>
              <a:rPr lang="en-GB" altLang="en-US" sz="1200" strike="sngStrike" spc="60" dirty="0">
                <a:latin typeface="Open Sans"/>
                <a:ea typeface="Open Sans"/>
                <a:cs typeface="Open Sans"/>
              </a:rPr>
              <a:t>CSC </a:t>
            </a:r>
            <a:r>
              <a:rPr lang="en-GB" altLang="en-US" sz="1200" spc="60" dirty="0">
                <a:latin typeface="Open Sans"/>
                <a:ea typeface="Open Sans"/>
                <a:cs typeface="Open Sans"/>
              </a:rPr>
              <a:t>(annexe I). </a:t>
            </a:r>
            <a:r>
              <a:rPr lang="en-GB" altLang="en-US" sz="1200" spc="60" err="1">
                <a:latin typeface="Open Sans"/>
                <a:ea typeface="Open Sans"/>
                <a:cs typeface="Open Sans"/>
              </a:rPr>
              <a:t>Voir</a:t>
            </a:r>
            <a:r>
              <a:rPr lang="en-GB" altLang="en-US" sz="1200" spc="60" dirty="0">
                <a:latin typeface="Open Sans"/>
                <a:ea typeface="Open Sans"/>
                <a:cs typeface="Open Sans"/>
              </a:rPr>
              <a:t> </a:t>
            </a:r>
            <a:r>
              <a:rPr lang="en-GB" altLang="en-US" sz="1200" spc="60" err="1">
                <a:latin typeface="Open Sans"/>
                <a:ea typeface="Open Sans"/>
                <a:cs typeface="Open Sans"/>
              </a:rPr>
              <a:t>l'exemple</a:t>
            </a:r>
            <a:r>
              <a:rPr lang="en-GB" altLang="en-US" sz="1200" spc="60" dirty="0">
                <a:latin typeface="Open Sans"/>
                <a:ea typeface="Open Sans"/>
                <a:cs typeface="Open Sans"/>
              </a:rPr>
              <a:t> du tableau 5 pour les aliments riches </a:t>
            </a:r>
            <a:r>
              <a:rPr lang="en-GB" altLang="en-US" sz="1200" spc="60" err="1">
                <a:latin typeface="Open Sans"/>
                <a:ea typeface="Open Sans"/>
                <a:cs typeface="Open Sans"/>
              </a:rPr>
              <a:t>en</a:t>
            </a:r>
            <a:r>
              <a:rPr lang="en-GB" altLang="en-US" sz="1200" spc="60" dirty="0">
                <a:latin typeface="Open Sans"/>
                <a:ea typeface="Open Sans"/>
                <a:cs typeface="Open Sans"/>
              </a:rPr>
              <a:t> </a:t>
            </a:r>
            <a:r>
              <a:rPr lang="en-GB" altLang="en-US" sz="1200" spc="60" err="1">
                <a:latin typeface="Open Sans"/>
                <a:ea typeface="Open Sans"/>
                <a:cs typeface="Open Sans"/>
              </a:rPr>
              <a:t>vitamine</a:t>
            </a:r>
            <a:r>
              <a:rPr lang="en-GB" altLang="en-US" sz="1200" spc="60" dirty="0">
                <a:latin typeface="Open Sans"/>
                <a:ea typeface="Open Sans"/>
                <a:cs typeface="Open Sans"/>
              </a:rPr>
              <a:t> A, qui doit </a:t>
            </a:r>
            <a:r>
              <a:rPr lang="en-GB" altLang="en-US" sz="1200" spc="60" err="1">
                <a:latin typeface="Open Sans"/>
                <a:ea typeface="Open Sans"/>
                <a:cs typeface="Open Sans"/>
              </a:rPr>
              <a:t>être</a:t>
            </a:r>
            <a:r>
              <a:rPr lang="en-GB" altLang="en-US" sz="1200" spc="60" dirty="0">
                <a:latin typeface="Open Sans"/>
                <a:ea typeface="Open Sans"/>
                <a:cs typeface="Open Sans"/>
              </a:rPr>
              <a:t> </a:t>
            </a:r>
            <a:r>
              <a:rPr lang="en-GB" altLang="en-US" sz="1200" spc="60" err="1">
                <a:latin typeface="Open Sans"/>
                <a:ea typeface="Open Sans"/>
                <a:cs typeface="Open Sans"/>
              </a:rPr>
              <a:t>répété</a:t>
            </a:r>
            <a:r>
              <a:rPr lang="en-GB" altLang="en-US" sz="1200" spc="60" dirty="0">
                <a:latin typeface="Open Sans"/>
                <a:ea typeface="Open Sans"/>
                <a:cs typeface="Open Sans"/>
              </a:rPr>
              <a:t> pour les aliments riches </a:t>
            </a:r>
            <a:r>
              <a:rPr lang="en-GB" altLang="en-US" sz="1200" spc="60" err="1">
                <a:latin typeface="Open Sans"/>
                <a:ea typeface="Open Sans"/>
                <a:cs typeface="Open Sans"/>
              </a:rPr>
              <a:t>en</a:t>
            </a:r>
            <a:r>
              <a:rPr lang="en-GB" altLang="en-US" sz="1200" spc="60" dirty="0">
                <a:latin typeface="Open Sans"/>
                <a:ea typeface="Open Sans"/>
                <a:cs typeface="Open Sans"/>
              </a:rPr>
              <a:t> </a:t>
            </a:r>
            <a:r>
              <a:rPr lang="en-GB" altLang="en-US" sz="1200" spc="60" err="1">
                <a:latin typeface="Open Sans"/>
                <a:ea typeface="Open Sans"/>
                <a:cs typeface="Open Sans"/>
              </a:rPr>
              <a:t>protéines</a:t>
            </a:r>
            <a:r>
              <a:rPr lang="en-GB" altLang="en-US" sz="1200" spc="60" dirty="0">
                <a:latin typeface="Open Sans"/>
                <a:ea typeface="Open Sans"/>
                <a:cs typeface="Open Sans"/>
              </a:rPr>
              <a:t> et </a:t>
            </a:r>
            <a:r>
              <a:rPr lang="en-GB" altLang="en-US" sz="1200" spc="60" err="1">
                <a:latin typeface="Open Sans"/>
                <a:ea typeface="Open Sans"/>
                <a:cs typeface="Open Sans"/>
              </a:rPr>
              <a:t>en</a:t>
            </a:r>
            <a:r>
              <a:rPr lang="en-GB" altLang="en-US" sz="1200" spc="60" dirty="0">
                <a:latin typeface="Open Sans"/>
                <a:ea typeface="Open Sans"/>
                <a:cs typeface="Open Sans"/>
              </a:rPr>
              <a:t> fer.</a:t>
            </a:r>
          </a:p>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88</a:t>
            </a:fld>
            <a:endParaRPr lang="it-IT"/>
          </a:p>
        </p:txBody>
      </p:sp>
    </p:spTree>
    <p:extLst>
      <p:ext uri="{BB962C8B-B14F-4D97-AF65-F5344CB8AC3E}">
        <p14:creationId xmlns:p14="http://schemas.microsoft.com/office/powerpoint/2010/main" val="376582037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sz="1200" spc="60" dirty="0" err="1">
                <a:latin typeface="Open Sans"/>
                <a:ea typeface="Open Sans"/>
                <a:cs typeface="Open Sans"/>
              </a:rPr>
              <a:t>L'objectif</a:t>
            </a:r>
            <a:r>
              <a:rPr lang="en-GB" altLang="en-US" sz="1200" spc="60" dirty="0">
                <a:latin typeface="Open Sans"/>
                <a:ea typeface="Open Sans"/>
                <a:cs typeface="Open Sans"/>
              </a:rPr>
              <a:t> de </a:t>
            </a:r>
            <a:r>
              <a:rPr lang="en-GB" altLang="en-US" sz="1200" spc="60" dirty="0" err="1">
                <a:latin typeface="Open Sans"/>
                <a:ea typeface="Open Sans"/>
                <a:cs typeface="Open Sans"/>
              </a:rPr>
              <a:t>l'analyse</a:t>
            </a:r>
            <a:r>
              <a:rPr lang="en-GB" altLang="en-US" sz="1200" spc="60" dirty="0">
                <a:latin typeface="Open Sans"/>
                <a:ea typeface="Open Sans"/>
                <a:cs typeface="Open Sans"/>
              </a:rPr>
              <a:t> </a:t>
            </a:r>
            <a:r>
              <a:rPr lang="en-GB" altLang="en-US" sz="1200" spc="60" dirty="0" err="1">
                <a:latin typeface="Open Sans"/>
                <a:ea typeface="Open Sans"/>
                <a:cs typeface="Open Sans"/>
              </a:rPr>
              <a:t>étant</a:t>
            </a:r>
            <a:r>
              <a:rPr lang="en-GB" altLang="en-US" sz="1200" spc="60" dirty="0">
                <a:latin typeface="Open Sans"/>
                <a:ea typeface="Open Sans"/>
                <a:cs typeface="Open Sans"/>
              </a:rPr>
              <a:t> </a:t>
            </a:r>
            <a:r>
              <a:rPr lang="en-GB" altLang="en-US" sz="1200" spc="60" dirty="0" err="1">
                <a:latin typeface="Open Sans"/>
                <a:ea typeface="Open Sans"/>
                <a:cs typeface="Open Sans"/>
              </a:rPr>
              <a:t>d'évaluer</a:t>
            </a:r>
            <a:r>
              <a:rPr lang="en-GB" altLang="en-US" sz="1200" spc="60" dirty="0">
                <a:latin typeface="Open Sans"/>
                <a:ea typeface="Open Sans"/>
                <a:cs typeface="Open Sans"/>
              </a:rPr>
              <a:t> </a:t>
            </a:r>
            <a:r>
              <a:rPr lang="en-GB" altLang="en-US" sz="1200" spc="60" dirty="0" err="1">
                <a:latin typeface="Open Sans"/>
                <a:ea typeface="Open Sans"/>
                <a:cs typeface="Open Sans"/>
              </a:rPr>
              <a:t>l'insuffisance</a:t>
            </a:r>
            <a:r>
              <a:rPr lang="en-GB" altLang="en-US" sz="1200" spc="60" dirty="0">
                <a:latin typeface="Open Sans"/>
                <a:ea typeface="Open Sans"/>
                <a:cs typeface="Open Sans"/>
              </a:rPr>
              <a:t> </a:t>
            </a:r>
            <a:r>
              <a:rPr lang="en-GB" altLang="en-US" sz="1200" spc="60" dirty="0" err="1">
                <a:latin typeface="Open Sans"/>
                <a:ea typeface="Open Sans"/>
                <a:cs typeface="Open Sans"/>
              </a:rPr>
              <a:t>nutritionnelle</a:t>
            </a:r>
            <a:r>
              <a:rPr lang="en-GB" altLang="en-US" sz="1200" spc="60" dirty="0">
                <a:latin typeface="Open Sans"/>
                <a:ea typeface="Open Sans"/>
                <a:cs typeface="Open Sans"/>
              </a:rPr>
              <a:t> </a:t>
            </a:r>
            <a:r>
              <a:rPr lang="en-GB" altLang="en-US" sz="1200" spc="60" dirty="0" err="1">
                <a:latin typeface="Open Sans"/>
                <a:ea typeface="Open Sans"/>
                <a:cs typeface="Open Sans"/>
              </a:rPr>
              <a:t>en</a:t>
            </a:r>
            <a:r>
              <a:rPr lang="en-GB" altLang="en-US" sz="1200" spc="60" dirty="0">
                <a:latin typeface="Open Sans"/>
                <a:ea typeface="Open Sans"/>
                <a:cs typeface="Open Sans"/>
              </a:rPr>
              <a:t> examinant les </a:t>
            </a:r>
            <a:r>
              <a:rPr lang="en-GB" altLang="en-US" sz="1200" spc="60" dirty="0" err="1">
                <a:latin typeface="Open Sans"/>
                <a:ea typeface="Open Sans"/>
                <a:cs typeface="Open Sans"/>
              </a:rPr>
              <a:t>fréquences</a:t>
            </a:r>
            <a:r>
              <a:rPr lang="en-GB" altLang="en-US" sz="1200" spc="60" dirty="0">
                <a:latin typeface="Open Sans"/>
                <a:ea typeface="Open Sans"/>
                <a:cs typeface="Open Sans"/>
              </a:rPr>
              <a:t> de </a:t>
            </a:r>
            <a:r>
              <a:rPr lang="en-GB" altLang="en-US" sz="1200" spc="60" dirty="0" err="1">
                <a:latin typeface="Open Sans"/>
                <a:ea typeface="Open Sans"/>
                <a:cs typeface="Open Sans"/>
              </a:rPr>
              <a:t>consommation</a:t>
            </a:r>
            <a:r>
              <a:rPr lang="en-GB" altLang="en-US" sz="1200" spc="60" dirty="0">
                <a:latin typeface="Open Sans"/>
                <a:ea typeface="Open Sans"/>
                <a:cs typeface="Open Sans"/>
              </a:rPr>
              <a:t> des </a:t>
            </a:r>
            <a:r>
              <a:rPr lang="en-GB" altLang="en-US" sz="1200" spc="60" dirty="0" err="1">
                <a:latin typeface="Open Sans"/>
                <a:ea typeface="Open Sans"/>
                <a:cs typeface="Open Sans"/>
              </a:rPr>
              <a:t>groupes</a:t>
            </a:r>
            <a:r>
              <a:rPr lang="en-GB" altLang="en-US" sz="1200" spc="60" dirty="0">
                <a:latin typeface="Open Sans"/>
                <a:ea typeface="Open Sans"/>
                <a:cs typeface="Open Sans"/>
              </a:rPr>
              <a:t> </a:t>
            </a:r>
            <a:r>
              <a:rPr lang="en-GB" altLang="en-US" sz="1200" spc="60" dirty="0" err="1">
                <a:latin typeface="Open Sans"/>
                <a:ea typeface="Open Sans"/>
                <a:cs typeface="Open Sans"/>
              </a:rPr>
              <a:t>d'aliments</a:t>
            </a:r>
            <a:r>
              <a:rPr lang="en-GB" altLang="en-US" sz="1200" spc="60" dirty="0">
                <a:latin typeface="Open Sans"/>
                <a:ea typeface="Open Sans"/>
                <a:cs typeface="Open Sans"/>
              </a:rPr>
              <a:t> riches </a:t>
            </a:r>
            <a:r>
              <a:rPr lang="en-GB" altLang="en-US" sz="1200" spc="60" dirty="0" err="1">
                <a:latin typeface="Open Sans"/>
                <a:ea typeface="Open Sans"/>
                <a:cs typeface="Open Sans"/>
              </a:rPr>
              <a:t>en</a:t>
            </a:r>
            <a:r>
              <a:rPr lang="en-GB" altLang="en-US" sz="1200" spc="60" dirty="0">
                <a:latin typeface="Open Sans"/>
                <a:ea typeface="Open Sans"/>
                <a:cs typeface="Open Sans"/>
              </a:rPr>
              <a:t> nutriments, nous devons </a:t>
            </a:r>
            <a:r>
              <a:rPr lang="en-GB" altLang="en-US" sz="1200" spc="60" dirty="0" err="1">
                <a:latin typeface="Open Sans"/>
                <a:ea typeface="Open Sans"/>
                <a:cs typeface="Open Sans"/>
              </a:rPr>
              <a:t>d'abord</a:t>
            </a:r>
            <a:r>
              <a:rPr lang="en-GB" altLang="en-US" sz="1200" spc="60" dirty="0">
                <a:latin typeface="Open Sans"/>
                <a:ea typeface="Open Sans"/>
                <a:cs typeface="Open Sans"/>
              </a:rPr>
              <a:t> </a:t>
            </a:r>
            <a:r>
              <a:rPr lang="en-GB" altLang="en-US" sz="1200" spc="60" dirty="0" err="1">
                <a:latin typeface="Open Sans"/>
                <a:ea typeface="Open Sans"/>
                <a:cs typeface="Open Sans"/>
              </a:rPr>
              <a:t>créer</a:t>
            </a:r>
            <a:r>
              <a:rPr lang="en-GB" altLang="en-US" sz="1200" spc="60" dirty="0">
                <a:latin typeface="Open Sans"/>
                <a:ea typeface="Open Sans"/>
                <a:cs typeface="Open Sans"/>
              </a:rPr>
              <a:t> les </a:t>
            </a:r>
            <a:r>
              <a:rPr lang="en-GB" altLang="en-US" sz="1200" spc="60" dirty="0" err="1">
                <a:latin typeface="Open Sans"/>
                <a:ea typeface="Open Sans"/>
                <a:cs typeface="Open Sans"/>
              </a:rPr>
              <a:t>groupes</a:t>
            </a:r>
            <a:r>
              <a:rPr lang="en-GB" altLang="en-US" sz="1200" spc="60" dirty="0">
                <a:latin typeface="Open Sans"/>
                <a:ea typeface="Open Sans"/>
                <a:cs typeface="Open Sans"/>
              </a:rPr>
              <a:t> </a:t>
            </a:r>
            <a:r>
              <a:rPr lang="en-GB" altLang="en-US" sz="1200" spc="60" dirty="0" err="1">
                <a:latin typeface="Open Sans"/>
                <a:ea typeface="Open Sans"/>
                <a:cs typeface="Open Sans"/>
              </a:rPr>
              <a:t>d'aliments</a:t>
            </a:r>
            <a:r>
              <a:rPr lang="en-GB" altLang="en-US" sz="1200" spc="60" dirty="0">
                <a:latin typeface="Open Sans"/>
                <a:ea typeface="Open Sans"/>
                <a:cs typeface="Open Sans"/>
              </a:rPr>
              <a:t> riches </a:t>
            </a:r>
            <a:r>
              <a:rPr lang="en-GB" altLang="en-US" sz="1200" spc="60" dirty="0" err="1">
                <a:latin typeface="Open Sans"/>
                <a:ea typeface="Open Sans"/>
                <a:cs typeface="Open Sans"/>
              </a:rPr>
              <a:t>en</a:t>
            </a:r>
            <a:r>
              <a:rPr lang="en-GB" altLang="en-US" sz="1200" spc="60" dirty="0">
                <a:latin typeface="Open Sans"/>
                <a:ea typeface="Open Sans"/>
                <a:cs typeface="Open Sans"/>
              </a:rPr>
              <a:t> nutriments. Pour </a:t>
            </a:r>
            <a:r>
              <a:rPr lang="en-GB" altLang="en-US" sz="1200" spc="60" dirty="0" err="1">
                <a:latin typeface="Open Sans"/>
                <a:ea typeface="Open Sans"/>
                <a:cs typeface="Open Sans"/>
              </a:rPr>
              <a:t>ce</a:t>
            </a:r>
            <a:r>
              <a:rPr lang="en-GB" altLang="en-US" sz="1200" spc="60" dirty="0">
                <a:latin typeface="Open Sans"/>
                <a:ea typeface="Open Sans"/>
                <a:cs typeface="Open Sans"/>
              </a:rPr>
              <a:t> faire, il </a:t>
            </a:r>
            <a:r>
              <a:rPr lang="en-GB" altLang="en-US" sz="1200" spc="60" dirty="0" err="1">
                <a:latin typeface="Open Sans"/>
                <a:ea typeface="Open Sans"/>
                <a:cs typeface="Open Sans"/>
              </a:rPr>
              <a:t>suffit</a:t>
            </a:r>
            <a:r>
              <a:rPr lang="en-GB" altLang="en-US" sz="1200" spc="60" dirty="0">
                <a:latin typeface="Open Sans"/>
                <a:ea typeface="Open Sans"/>
                <a:cs typeface="Open Sans"/>
              </a:rPr>
              <a:t> </a:t>
            </a:r>
            <a:r>
              <a:rPr lang="en-GB" altLang="en-US" sz="1200" spc="60" dirty="0" err="1">
                <a:latin typeface="Open Sans"/>
                <a:ea typeface="Open Sans"/>
                <a:cs typeface="Open Sans"/>
              </a:rPr>
              <a:t>d'additionner</a:t>
            </a:r>
            <a:r>
              <a:rPr lang="en-GB" altLang="en-US" sz="1200" spc="60" dirty="0">
                <a:latin typeface="Open Sans"/>
                <a:ea typeface="Open Sans"/>
                <a:cs typeface="Open Sans"/>
              </a:rPr>
              <a:t> la </a:t>
            </a:r>
            <a:r>
              <a:rPr lang="en-GB" altLang="en-US" sz="1200" spc="60" dirty="0" err="1">
                <a:latin typeface="Open Sans"/>
                <a:ea typeface="Open Sans"/>
                <a:cs typeface="Open Sans"/>
              </a:rPr>
              <a:t>fréquence</a:t>
            </a:r>
            <a:r>
              <a:rPr lang="en-GB" altLang="en-US" sz="1200" spc="60" dirty="0">
                <a:latin typeface="Open Sans"/>
                <a:ea typeface="Open Sans"/>
                <a:cs typeface="Open Sans"/>
              </a:rPr>
              <a:t> de </a:t>
            </a:r>
            <a:r>
              <a:rPr lang="en-GB" altLang="en-US" sz="1200" spc="60" dirty="0" err="1">
                <a:latin typeface="Open Sans"/>
                <a:ea typeface="Open Sans"/>
                <a:cs typeface="Open Sans"/>
              </a:rPr>
              <a:t>consommation</a:t>
            </a:r>
            <a:r>
              <a:rPr lang="en-GB" altLang="en-US" sz="1200" spc="60" dirty="0">
                <a:latin typeface="Open Sans"/>
                <a:ea typeface="Open Sans"/>
                <a:cs typeface="Open Sans"/>
              </a:rPr>
              <a:t> des sous-</a:t>
            </a:r>
            <a:r>
              <a:rPr lang="en-GB" altLang="en-US" sz="1200" spc="60" dirty="0" err="1">
                <a:latin typeface="Open Sans"/>
                <a:ea typeface="Open Sans"/>
                <a:cs typeface="Open Sans"/>
              </a:rPr>
              <a:t>groupes</a:t>
            </a:r>
            <a:r>
              <a:rPr lang="en-GB" altLang="en-US" sz="1200" spc="60" dirty="0">
                <a:latin typeface="Open Sans"/>
                <a:ea typeface="Open Sans"/>
                <a:cs typeface="Open Sans"/>
              </a:rPr>
              <a:t> </a:t>
            </a:r>
            <a:r>
              <a:rPr lang="en-GB" altLang="en-US" sz="1200" spc="60" dirty="0" err="1">
                <a:latin typeface="Open Sans"/>
                <a:ea typeface="Open Sans"/>
                <a:cs typeface="Open Sans"/>
              </a:rPr>
              <a:t>d'aliments</a:t>
            </a:r>
            <a:r>
              <a:rPr lang="en-GB" altLang="en-US" sz="1200" spc="60" dirty="0">
                <a:latin typeface="Open Sans"/>
                <a:ea typeface="Open Sans"/>
                <a:cs typeface="Open Sans"/>
              </a:rPr>
              <a:t> </a:t>
            </a:r>
            <a:r>
              <a:rPr lang="en-GB" altLang="en-US" sz="1200" spc="60" dirty="0" err="1">
                <a:latin typeface="Open Sans"/>
                <a:ea typeface="Open Sans"/>
                <a:cs typeface="Open Sans"/>
              </a:rPr>
              <a:t>appartenant</a:t>
            </a:r>
            <a:r>
              <a:rPr lang="en-GB" altLang="en-US" sz="1200" spc="60" dirty="0">
                <a:latin typeface="Open Sans"/>
                <a:ea typeface="Open Sans"/>
                <a:cs typeface="Open Sans"/>
              </a:rPr>
              <a:t> à </a:t>
            </a:r>
            <a:r>
              <a:rPr lang="en-GB" altLang="en-US" sz="1200" spc="60" dirty="0" err="1">
                <a:latin typeface="Open Sans"/>
                <a:ea typeface="Open Sans"/>
                <a:cs typeface="Open Sans"/>
              </a:rPr>
              <a:t>chaque</a:t>
            </a:r>
            <a:r>
              <a:rPr lang="en-GB" altLang="en-US" sz="1200" spc="60" dirty="0">
                <a:latin typeface="Open Sans"/>
                <a:ea typeface="Open Sans"/>
                <a:cs typeface="Open Sans"/>
              </a:rPr>
              <a:t> </a:t>
            </a:r>
            <a:r>
              <a:rPr lang="en-GB" altLang="en-US" sz="1200" spc="60" dirty="0" err="1">
                <a:latin typeface="Open Sans"/>
                <a:ea typeface="Open Sans"/>
                <a:cs typeface="Open Sans"/>
              </a:rPr>
              <a:t>groupe</a:t>
            </a:r>
            <a:r>
              <a:rPr lang="en-GB" altLang="en-US" sz="1200" spc="60" dirty="0">
                <a:latin typeface="Open Sans"/>
                <a:ea typeface="Open Sans"/>
                <a:cs typeface="Open Sans"/>
              </a:rPr>
              <a:t> </a:t>
            </a:r>
            <a:r>
              <a:rPr lang="en-GB" altLang="en-US" sz="1200" spc="60" dirty="0" err="1">
                <a:latin typeface="Open Sans"/>
                <a:ea typeface="Open Sans"/>
                <a:cs typeface="Open Sans"/>
              </a:rPr>
              <a:t>d'aliments</a:t>
            </a:r>
            <a:r>
              <a:rPr lang="en-GB" altLang="en-US" sz="1200" spc="60" dirty="0">
                <a:latin typeface="Open Sans"/>
                <a:ea typeface="Open Sans"/>
                <a:cs typeface="Open Sans"/>
              </a:rPr>
              <a:t> riches </a:t>
            </a:r>
            <a:r>
              <a:rPr lang="en-GB" altLang="en-US" sz="1200" spc="60" dirty="0" err="1">
                <a:latin typeface="Open Sans"/>
                <a:ea typeface="Open Sans"/>
                <a:cs typeface="Open Sans"/>
              </a:rPr>
              <a:t>en</a:t>
            </a:r>
            <a:r>
              <a:rPr lang="en-GB" altLang="en-US" sz="1200" spc="60" dirty="0">
                <a:latin typeface="Open Sans"/>
                <a:ea typeface="Open Sans"/>
                <a:cs typeface="Open Sans"/>
              </a:rPr>
              <a:t> nutriments, </a:t>
            </a:r>
            <a:r>
              <a:rPr lang="en-GB" altLang="en-US" sz="1200" spc="60" dirty="0" err="1">
                <a:latin typeface="Open Sans"/>
                <a:ea typeface="Open Sans"/>
                <a:cs typeface="Open Sans"/>
              </a:rPr>
              <a:t>en</a:t>
            </a:r>
            <a:r>
              <a:rPr lang="en-GB" altLang="en-US" sz="1200" spc="60" dirty="0">
                <a:latin typeface="Open Sans"/>
                <a:ea typeface="Open Sans"/>
                <a:cs typeface="Open Sans"/>
              </a:rPr>
              <a:t> </a:t>
            </a:r>
            <a:r>
              <a:rPr lang="en-GB" altLang="en-US" sz="1200" spc="60" dirty="0" err="1">
                <a:latin typeface="Open Sans"/>
                <a:ea typeface="Open Sans"/>
                <a:cs typeface="Open Sans"/>
              </a:rPr>
              <a:t>suivant</a:t>
            </a:r>
            <a:r>
              <a:rPr lang="en-GB" altLang="en-US" sz="1200" spc="60" dirty="0">
                <a:latin typeface="Open Sans"/>
                <a:ea typeface="Open Sans"/>
                <a:cs typeface="Open Sans"/>
              </a:rPr>
              <a:t> le module </a:t>
            </a:r>
            <a:r>
              <a:rPr lang="en-GB" altLang="en-US" spc="60" dirty="0">
                <a:latin typeface="Open Sans"/>
                <a:ea typeface="Open Sans"/>
                <a:cs typeface="Open Sans"/>
              </a:rPr>
              <a:t>du </a:t>
            </a:r>
            <a:r>
              <a:rPr lang="en-GB" spc="60" dirty="0"/>
              <a:t>FCS </a:t>
            </a:r>
            <a:r>
              <a:rPr lang="en-GB" strike="sngStrike" spc="60" dirty="0"/>
              <a:t>CSC </a:t>
            </a:r>
            <a:r>
              <a:rPr lang="en-GB" altLang="en-US" spc="60" dirty="0">
                <a:latin typeface="Open Sans"/>
                <a:ea typeface="Open Sans"/>
                <a:cs typeface="Open Sans"/>
              </a:rPr>
              <a:t> </a:t>
            </a:r>
            <a:r>
              <a:rPr lang="en-GB" altLang="en-US" sz="1200" spc="60" dirty="0">
                <a:latin typeface="Open Sans"/>
                <a:ea typeface="Open Sans"/>
                <a:cs typeface="Open Sans"/>
              </a:rPr>
              <a:t>(annexe I). </a:t>
            </a:r>
            <a:r>
              <a:rPr lang="en-GB" altLang="en-US" sz="1200" spc="60" dirty="0" err="1">
                <a:latin typeface="Open Sans"/>
                <a:ea typeface="Open Sans"/>
                <a:cs typeface="Open Sans"/>
              </a:rPr>
              <a:t>Voir</a:t>
            </a:r>
            <a:r>
              <a:rPr lang="en-GB" altLang="en-US" sz="1200" spc="60" dirty="0">
                <a:latin typeface="Open Sans"/>
                <a:ea typeface="Open Sans"/>
                <a:cs typeface="Open Sans"/>
              </a:rPr>
              <a:t> </a:t>
            </a:r>
            <a:r>
              <a:rPr lang="en-GB" altLang="en-US" sz="1200" spc="60" dirty="0" err="1">
                <a:latin typeface="Open Sans"/>
                <a:ea typeface="Open Sans"/>
                <a:cs typeface="Open Sans"/>
              </a:rPr>
              <a:t>l'exemple</a:t>
            </a:r>
            <a:r>
              <a:rPr lang="en-GB" altLang="en-US" sz="1200" spc="60" dirty="0">
                <a:latin typeface="Open Sans"/>
                <a:ea typeface="Open Sans"/>
                <a:cs typeface="Open Sans"/>
              </a:rPr>
              <a:t> du tableau 5 pour les aliments riches </a:t>
            </a:r>
            <a:r>
              <a:rPr lang="en-GB" altLang="en-US" sz="1200" spc="60" dirty="0" err="1">
                <a:latin typeface="Open Sans"/>
                <a:ea typeface="Open Sans"/>
                <a:cs typeface="Open Sans"/>
              </a:rPr>
              <a:t>en</a:t>
            </a:r>
            <a:r>
              <a:rPr lang="en-GB" altLang="en-US" sz="1200" spc="60" dirty="0">
                <a:latin typeface="Open Sans"/>
                <a:ea typeface="Open Sans"/>
                <a:cs typeface="Open Sans"/>
              </a:rPr>
              <a:t> </a:t>
            </a:r>
            <a:r>
              <a:rPr lang="en-GB" altLang="en-US" sz="1200" spc="60" dirty="0" err="1">
                <a:latin typeface="Open Sans"/>
                <a:ea typeface="Open Sans"/>
                <a:cs typeface="Open Sans"/>
              </a:rPr>
              <a:t>vitamine</a:t>
            </a:r>
            <a:r>
              <a:rPr lang="en-GB" altLang="en-US" sz="1200" spc="60" dirty="0">
                <a:latin typeface="Open Sans"/>
                <a:ea typeface="Open Sans"/>
                <a:cs typeface="Open Sans"/>
              </a:rPr>
              <a:t> A, qui doit </a:t>
            </a:r>
            <a:r>
              <a:rPr lang="en-GB" altLang="en-US" sz="1200" spc="60" dirty="0" err="1">
                <a:latin typeface="Open Sans"/>
                <a:ea typeface="Open Sans"/>
                <a:cs typeface="Open Sans"/>
              </a:rPr>
              <a:t>être</a:t>
            </a:r>
            <a:r>
              <a:rPr lang="en-GB" altLang="en-US" sz="1200" spc="60" dirty="0">
                <a:latin typeface="Open Sans"/>
                <a:ea typeface="Open Sans"/>
                <a:cs typeface="Open Sans"/>
              </a:rPr>
              <a:t> </a:t>
            </a:r>
            <a:r>
              <a:rPr lang="en-GB" altLang="en-US" sz="1200" spc="60" dirty="0" err="1">
                <a:latin typeface="Open Sans"/>
                <a:ea typeface="Open Sans"/>
                <a:cs typeface="Open Sans"/>
              </a:rPr>
              <a:t>répété</a:t>
            </a:r>
            <a:r>
              <a:rPr lang="en-GB" altLang="en-US" sz="1200" spc="60" dirty="0">
                <a:latin typeface="Open Sans"/>
                <a:ea typeface="Open Sans"/>
                <a:cs typeface="Open Sans"/>
              </a:rPr>
              <a:t> pour les aliments riches </a:t>
            </a:r>
            <a:r>
              <a:rPr lang="en-GB" altLang="en-US" sz="1200" spc="60" dirty="0" err="1">
                <a:latin typeface="Open Sans"/>
                <a:ea typeface="Open Sans"/>
                <a:cs typeface="Open Sans"/>
              </a:rPr>
              <a:t>en</a:t>
            </a:r>
            <a:r>
              <a:rPr lang="en-GB" altLang="en-US" sz="1200" spc="60" dirty="0">
                <a:latin typeface="Open Sans"/>
                <a:ea typeface="Open Sans"/>
                <a:cs typeface="Open Sans"/>
              </a:rPr>
              <a:t> </a:t>
            </a:r>
            <a:r>
              <a:rPr lang="en-GB" altLang="en-US" sz="1200" spc="60" dirty="0" err="1">
                <a:latin typeface="Open Sans"/>
                <a:ea typeface="Open Sans"/>
                <a:cs typeface="Open Sans"/>
              </a:rPr>
              <a:t>protéines</a:t>
            </a:r>
            <a:r>
              <a:rPr lang="en-GB" altLang="en-US" sz="1200" spc="60" dirty="0">
                <a:latin typeface="Open Sans"/>
                <a:ea typeface="Open Sans"/>
                <a:cs typeface="Open Sans"/>
              </a:rPr>
              <a:t> et </a:t>
            </a:r>
            <a:r>
              <a:rPr lang="en-GB" altLang="en-US" sz="1200" spc="60" dirty="0" err="1">
                <a:latin typeface="Open Sans"/>
                <a:ea typeface="Open Sans"/>
                <a:cs typeface="Open Sans"/>
              </a:rPr>
              <a:t>en</a:t>
            </a:r>
            <a:r>
              <a:rPr lang="en-GB" altLang="en-US" sz="1200" spc="60" dirty="0">
                <a:latin typeface="Open Sans"/>
                <a:ea typeface="Open Sans"/>
                <a:cs typeface="Open Sans"/>
              </a:rPr>
              <a:t> fer.</a:t>
            </a:r>
          </a:p>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89</a:t>
            </a:fld>
            <a:endParaRPr lang="it-IT"/>
          </a:p>
        </p:txBody>
      </p:sp>
    </p:spTree>
    <p:extLst>
      <p:ext uri="{BB962C8B-B14F-4D97-AF65-F5344CB8AC3E}">
        <p14:creationId xmlns:p14="http://schemas.microsoft.com/office/powerpoint/2010/main" val="317236429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91</a:t>
            </a:fld>
            <a:endParaRPr lang="it-IT"/>
          </a:p>
        </p:txBody>
      </p:sp>
    </p:spTree>
    <p:extLst>
      <p:ext uri="{BB962C8B-B14F-4D97-AF65-F5344CB8AC3E}">
        <p14:creationId xmlns:p14="http://schemas.microsoft.com/office/powerpoint/2010/main" val="313483762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92</a:t>
            </a:fld>
            <a:endParaRPr lang="it-IT"/>
          </a:p>
        </p:txBody>
      </p:sp>
    </p:spTree>
    <p:extLst>
      <p:ext uri="{BB962C8B-B14F-4D97-AF65-F5344CB8AC3E}">
        <p14:creationId xmlns:p14="http://schemas.microsoft.com/office/powerpoint/2010/main" val="41828986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93</a:t>
            </a:fld>
            <a:endParaRPr lang="it-IT"/>
          </a:p>
        </p:txBody>
      </p:sp>
    </p:spTree>
    <p:extLst>
      <p:ext uri="{BB962C8B-B14F-4D97-AF65-F5344CB8AC3E}">
        <p14:creationId xmlns:p14="http://schemas.microsoft.com/office/powerpoint/2010/main" val="32905695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95</a:t>
            </a:fld>
            <a:endParaRPr lang="it-IT"/>
          </a:p>
        </p:txBody>
      </p:sp>
    </p:spTree>
    <p:extLst>
      <p:ext uri="{BB962C8B-B14F-4D97-AF65-F5344CB8AC3E}">
        <p14:creationId xmlns:p14="http://schemas.microsoft.com/office/powerpoint/2010/main" val="39099499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96</a:t>
            </a:fld>
            <a:endParaRPr lang="it-IT"/>
          </a:p>
        </p:txBody>
      </p:sp>
    </p:spTree>
    <p:extLst>
      <p:ext uri="{BB962C8B-B14F-4D97-AF65-F5344CB8AC3E}">
        <p14:creationId xmlns:p14="http://schemas.microsoft.com/office/powerpoint/2010/main" val="148422184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97</a:t>
            </a:fld>
            <a:endParaRPr lang="it-IT"/>
          </a:p>
        </p:txBody>
      </p:sp>
    </p:spTree>
    <p:extLst>
      <p:ext uri="{BB962C8B-B14F-4D97-AF65-F5344CB8AC3E}">
        <p14:creationId xmlns:p14="http://schemas.microsoft.com/office/powerpoint/2010/main" val="427749077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227884D-8063-894A-9B96-2E8B250142EB}" type="slidenum">
              <a:rPr lang="it-IT" smtClean="0"/>
              <a:t>98</a:t>
            </a:fld>
            <a:endParaRPr lang="it-IT"/>
          </a:p>
        </p:txBody>
      </p:sp>
    </p:spTree>
    <p:extLst>
      <p:ext uri="{BB962C8B-B14F-4D97-AF65-F5344CB8AC3E}">
        <p14:creationId xmlns:p14="http://schemas.microsoft.com/office/powerpoint/2010/main" val="1354708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10</a:t>
            </a:fld>
            <a:endParaRPr lang="it-IT"/>
          </a:p>
        </p:txBody>
      </p:sp>
    </p:spTree>
    <p:extLst>
      <p:ext uri="{BB962C8B-B14F-4D97-AF65-F5344CB8AC3E}">
        <p14:creationId xmlns:p14="http://schemas.microsoft.com/office/powerpoint/2010/main" val="26657013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100</a:t>
            </a:fld>
            <a:endParaRPr lang="it-IT"/>
          </a:p>
        </p:txBody>
      </p:sp>
    </p:spTree>
    <p:extLst>
      <p:ext uri="{BB962C8B-B14F-4D97-AF65-F5344CB8AC3E}">
        <p14:creationId xmlns:p14="http://schemas.microsoft.com/office/powerpoint/2010/main" val="8764474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101</a:t>
            </a:fld>
            <a:endParaRPr lang="it-IT"/>
          </a:p>
        </p:txBody>
      </p:sp>
    </p:spTree>
    <p:extLst>
      <p:ext uri="{BB962C8B-B14F-4D97-AF65-F5344CB8AC3E}">
        <p14:creationId xmlns:p14="http://schemas.microsoft.com/office/powerpoint/2010/main" val="2989144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227884D-8063-894A-9B96-2E8B250142EB}" type="slidenum">
              <a:rPr lang="it-IT" smtClean="0"/>
              <a:t>11</a:t>
            </a:fld>
            <a:endParaRPr lang="it-IT"/>
          </a:p>
        </p:txBody>
      </p:sp>
    </p:spTree>
    <p:extLst>
      <p:ext uri="{BB962C8B-B14F-4D97-AF65-F5344CB8AC3E}">
        <p14:creationId xmlns:p14="http://schemas.microsoft.com/office/powerpoint/2010/main" val="17949897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763591BB-DB01-D043-A519-067963333EAA}"/>
              </a:ext>
            </a:extLst>
          </p:cNvPr>
          <p:cNvPicPr>
            <a:picLocks noChangeAspect="1"/>
          </p:cNvPicPr>
          <p:nvPr userDrawn="1"/>
        </p:nvPicPr>
        <p:blipFill>
          <a:blip r:embed="rId2"/>
          <a:stretch>
            <a:fillRect/>
          </a:stretch>
        </p:blipFill>
        <p:spPr>
          <a:xfrm>
            <a:off x="10480232" y="643259"/>
            <a:ext cx="991329" cy="2648265"/>
          </a:xfrm>
          <a:prstGeom prst="rect">
            <a:avLst/>
          </a:prstGeom>
        </p:spPr>
      </p:pic>
    </p:spTree>
    <p:extLst>
      <p:ext uri="{BB962C8B-B14F-4D97-AF65-F5344CB8AC3E}">
        <p14:creationId xmlns:p14="http://schemas.microsoft.com/office/powerpoint/2010/main" val="1536967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846311" y="664870"/>
            <a:ext cx="10542124" cy="1152000"/>
          </a:xfrm>
          <a:prstGeom prst="rect">
            <a:avLst/>
          </a:prstGeo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it-IT"/>
              <a:t>Click to </a:t>
            </a:r>
            <a:r>
              <a:rPr lang="it-IT" err="1"/>
              <a:t>insert</a:t>
            </a:r>
            <a:r>
              <a:rPr lang="it-IT"/>
              <a:t> </a:t>
            </a:r>
            <a:r>
              <a:rPr lang="it-IT" err="1"/>
              <a:t>title</a:t>
            </a:r>
            <a:endParaRPr lang="it-IT"/>
          </a:p>
        </p:txBody>
      </p:sp>
      <p:sp>
        <p:nvSpPr>
          <p:cNvPr id="3" name="Segnaposto contenuto 2"/>
          <p:cNvSpPr>
            <a:spLocks noGrp="1"/>
          </p:cNvSpPr>
          <p:nvPr>
            <p:ph idx="1" hasCustomPrompt="1"/>
          </p:nvPr>
        </p:nvSpPr>
        <p:spPr>
          <a:xfrm>
            <a:off x="846312" y="1919941"/>
            <a:ext cx="10542124" cy="4100053"/>
          </a:xfrm>
        </p:spPr>
        <p:txBody>
          <a:bodyPr>
            <a:noAutofit/>
          </a:bodyPr>
          <a:lstStyle>
            <a:lvl1pPr marL="342900" indent="-342900">
              <a:lnSpc>
                <a:spcPct val="100000"/>
              </a:lnSpc>
              <a:buClr>
                <a:srgbClr val="0070BA"/>
              </a:buClr>
              <a:buFont typeface="Arial" charset="0"/>
              <a:buChar char="•"/>
              <a:defRPr baseline="0"/>
            </a:lvl1pPr>
            <a:lvl2pPr marL="742950" indent="-285750">
              <a:lnSpc>
                <a:spcPct val="100000"/>
              </a:lnSpc>
              <a:buClr>
                <a:srgbClr val="0070BA"/>
              </a:buClr>
              <a:buFont typeface="Arial" charset="0"/>
              <a:buChar char="•"/>
              <a:defRPr baseline="0"/>
            </a:lvl2pPr>
            <a:lvl3pPr marL="1200150" indent="-285750">
              <a:lnSpc>
                <a:spcPct val="100000"/>
              </a:lnSpc>
              <a:buClr>
                <a:srgbClr val="0070BA"/>
              </a:buClr>
              <a:buFont typeface="Arial" charset="0"/>
              <a:buChar char="•"/>
              <a:defRPr baseline="0"/>
            </a:lvl3pPr>
            <a:lvl4pPr marL="1657350" indent="-285750">
              <a:lnSpc>
                <a:spcPct val="100000"/>
              </a:lnSpc>
              <a:buClr>
                <a:srgbClr val="0070BA"/>
              </a:buClr>
              <a:buFont typeface="Arial" charset="0"/>
              <a:buChar char="•"/>
              <a:defRPr/>
            </a:lvl4pPr>
            <a:lvl5pPr marL="2114550" indent="-285750">
              <a:lnSpc>
                <a:spcPct val="100000"/>
              </a:lnSpc>
              <a:buClr>
                <a:srgbClr val="0070BA"/>
              </a:buClr>
              <a:buFont typeface="Arial" charset="0"/>
              <a:buChar char="•"/>
              <a:defRPr/>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6" name="Segnaposto numero diapositiva 5"/>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7" name="Immagine 6"/>
          <p:cNvPicPr>
            <a:picLocks noChangeAspect="1"/>
          </p:cNvPicPr>
          <p:nvPr/>
        </p:nvPicPr>
        <p:blipFill>
          <a:blip r:embed="rId2"/>
          <a:srcRect/>
          <a:stretch/>
        </p:blipFill>
        <p:spPr>
          <a:xfrm>
            <a:off x="503066" y="5663048"/>
            <a:ext cx="1625642" cy="797675"/>
          </a:xfrm>
          <a:prstGeom prst="rect">
            <a:avLst/>
          </a:prstGeom>
        </p:spPr>
      </p:pic>
    </p:spTree>
    <p:extLst>
      <p:ext uri="{BB962C8B-B14F-4D97-AF65-F5344CB8AC3E}">
        <p14:creationId xmlns:p14="http://schemas.microsoft.com/office/powerpoint/2010/main" val="2145421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olo e contenuto">
    <p:spTree>
      <p:nvGrpSpPr>
        <p:cNvPr id="1" name=""/>
        <p:cNvGrpSpPr/>
        <p:nvPr/>
      </p:nvGrpSpPr>
      <p:grpSpPr>
        <a:xfrm>
          <a:off x="0" y="0"/>
          <a:ext cx="0" cy="0"/>
          <a:chOff x="0" y="0"/>
          <a:chExt cx="0" cy="0"/>
        </a:xfrm>
      </p:grpSpPr>
      <p:sp>
        <p:nvSpPr>
          <p:cNvPr id="6" name="Segnaposto numero diapositiva 5"/>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7" name="Immagine 6"/>
          <p:cNvPicPr>
            <a:picLocks noChangeAspect="1"/>
          </p:cNvPicPr>
          <p:nvPr/>
        </p:nvPicPr>
        <p:blipFill>
          <a:blip r:embed="rId2"/>
          <a:srcRect/>
          <a:stretch/>
        </p:blipFill>
        <p:spPr>
          <a:xfrm>
            <a:off x="503066" y="5663048"/>
            <a:ext cx="1625642" cy="797675"/>
          </a:xfrm>
          <a:prstGeom prst="rect">
            <a:avLst/>
          </a:prstGeom>
        </p:spPr>
      </p:pic>
    </p:spTree>
    <p:extLst>
      <p:ext uri="{BB962C8B-B14F-4D97-AF65-F5344CB8AC3E}">
        <p14:creationId xmlns:p14="http://schemas.microsoft.com/office/powerpoint/2010/main" val="3407099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3" name="Segnaposto contenuto 2"/>
          <p:cNvSpPr>
            <a:spLocks noGrp="1"/>
          </p:cNvSpPr>
          <p:nvPr>
            <p:ph sz="half" idx="1" hasCustomPrompt="1"/>
          </p:nvPr>
        </p:nvSpPr>
        <p:spPr>
          <a:xfrm>
            <a:off x="539999" y="1795071"/>
            <a:ext cx="5460945" cy="4100053"/>
          </a:xfrm>
        </p:spPr>
        <p:txBody>
          <a:bodyPr>
            <a:noAutofit/>
          </a:bodyPr>
          <a:lstStyle>
            <a:lvl1pPr marL="228600" indent="-228600">
              <a:lnSpc>
                <a:spcPct val="100000"/>
              </a:lnSpc>
              <a:buClr>
                <a:srgbClr val="0070BA"/>
              </a:buClr>
              <a:buFont typeface="Arial" charset="0"/>
              <a:buChar char="•"/>
              <a:defRPr sz="1800" spc="60" baseline="0"/>
            </a:lvl1pPr>
            <a:lvl2pPr marL="685800" indent="-228600">
              <a:lnSpc>
                <a:spcPct val="100000"/>
              </a:lnSpc>
              <a:buClr>
                <a:srgbClr val="0070BA"/>
              </a:buClr>
              <a:buFont typeface="Arial" charset="0"/>
              <a:buChar char="•"/>
              <a:defRPr sz="1600" spc="60" baseline="0"/>
            </a:lvl2pPr>
            <a:lvl3pPr marL="1143000" indent="-228600">
              <a:lnSpc>
                <a:spcPct val="100000"/>
              </a:lnSpc>
              <a:buClr>
                <a:srgbClr val="0070BA"/>
              </a:buClr>
              <a:buFont typeface="Arial" charset="0"/>
              <a:buChar char="•"/>
              <a:defRPr sz="1400" spc="60" baseline="0"/>
            </a:lvl3pPr>
            <a:lvl4pPr marL="1600200" indent="-228600">
              <a:lnSpc>
                <a:spcPct val="100000"/>
              </a:lnSpc>
              <a:buClr>
                <a:srgbClr val="0070BA"/>
              </a:buClr>
              <a:buFont typeface="Arial" charset="0"/>
              <a:buChar char="•"/>
              <a:defRPr sz="1200" spc="60" baseline="0"/>
            </a:lvl4pPr>
            <a:lvl5pPr marL="2057400" indent="-228600">
              <a:lnSpc>
                <a:spcPct val="100000"/>
              </a:lnSpc>
              <a:buClr>
                <a:srgbClr val="0070BA"/>
              </a:buClr>
              <a:buFont typeface="Arial" charset="0"/>
              <a:buChar char="•"/>
              <a:defRPr sz="1200" spc="60" baseline="0"/>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4" name="Segnaposto contenuto 3"/>
          <p:cNvSpPr>
            <a:spLocks noGrp="1"/>
          </p:cNvSpPr>
          <p:nvPr>
            <p:ph sz="half" idx="2" hasCustomPrompt="1"/>
          </p:nvPr>
        </p:nvSpPr>
        <p:spPr>
          <a:xfrm>
            <a:off x="6078019" y="1795071"/>
            <a:ext cx="5513982" cy="4100053"/>
          </a:xfrm>
        </p:spPr>
        <p:txBody>
          <a:bodyPr>
            <a:noAutofit/>
          </a:bodyPr>
          <a:lstStyle>
            <a:lvl1pPr marL="228600" indent="-228600">
              <a:lnSpc>
                <a:spcPct val="100000"/>
              </a:lnSpc>
              <a:buClr>
                <a:srgbClr val="0070BA"/>
              </a:buClr>
              <a:buFont typeface="Arial" charset="0"/>
              <a:buChar char="•"/>
              <a:defRPr/>
            </a:lvl1pPr>
            <a:lvl2pPr marL="685800" indent="-228600">
              <a:lnSpc>
                <a:spcPct val="100000"/>
              </a:lnSpc>
              <a:buClr>
                <a:srgbClr val="0070BA"/>
              </a:buClr>
              <a:buFont typeface="Arial" charset="0"/>
              <a:buChar char="•"/>
              <a:defRPr/>
            </a:lvl2pPr>
            <a:lvl3pPr marL="1143000" indent="-228600">
              <a:lnSpc>
                <a:spcPct val="100000"/>
              </a:lnSpc>
              <a:buClr>
                <a:srgbClr val="0070BA"/>
              </a:buClr>
              <a:buFont typeface="Arial" charset="0"/>
              <a:buChar char="•"/>
              <a:defRPr/>
            </a:lvl3pPr>
            <a:lvl4pPr marL="1600200" indent="-228600">
              <a:lnSpc>
                <a:spcPct val="100000"/>
              </a:lnSpc>
              <a:buClr>
                <a:srgbClr val="0070BA"/>
              </a:buClr>
              <a:buFont typeface="Arial" charset="0"/>
              <a:buChar char="•"/>
              <a:defRPr/>
            </a:lvl4pPr>
            <a:lvl5pPr marL="2057400" indent="-228600">
              <a:lnSpc>
                <a:spcPct val="100000"/>
              </a:lnSpc>
              <a:buClr>
                <a:srgbClr val="0070BA"/>
              </a:buClr>
              <a:buFont typeface="Arial" charset="0"/>
              <a:buChar char="•"/>
              <a:defRPr/>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8" name="Segnaposto numero diapositiva 5">
            <a:extLst>
              <a:ext uri="{FF2B5EF4-FFF2-40B4-BE49-F238E27FC236}">
                <a16:creationId xmlns:a16="http://schemas.microsoft.com/office/drawing/2014/main" id="{423F2EF9-E3A7-7C43-99DB-3D909AA2C805}"/>
              </a:ext>
            </a:extLst>
          </p:cNvPr>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10" name="Immagine 6">
            <a:extLst>
              <a:ext uri="{FF2B5EF4-FFF2-40B4-BE49-F238E27FC236}">
                <a16:creationId xmlns:a16="http://schemas.microsoft.com/office/drawing/2014/main" id="{C72777E0-737A-CE4D-97A6-44B3AB1E5235}"/>
              </a:ext>
            </a:extLst>
          </p:cNvPr>
          <p:cNvPicPr>
            <a:picLocks noChangeAspect="1"/>
          </p:cNvPicPr>
          <p:nvPr userDrawn="1"/>
        </p:nvPicPr>
        <p:blipFill>
          <a:blip r:embed="rId2"/>
          <a:srcRect/>
          <a:stretch/>
        </p:blipFill>
        <p:spPr>
          <a:xfrm>
            <a:off x="503066" y="5663048"/>
            <a:ext cx="1625642" cy="797675"/>
          </a:xfrm>
          <a:prstGeom prst="rect">
            <a:avLst/>
          </a:prstGeom>
        </p:spPr>
      </p:pic>
      <p:sp>
        <p:nvSpPr>
          <p:cNvPr id="7" name="Title 3">
            <a:extLst>
              <a:ext uri="{FF2B5EF4-FFF2-40B4-BE49-F238E27FC236}">
                <a16:creationId xmlns:a16="http://schemas.microsoft.com/office/drawing/2014/main" id="{45E43B2A-AD48-1C47-BB21-AA2602857130}"/>
              </a:ext>
            </a:extLst>
          </p:cNvPr>
          <p:cNvSpPr txBox="1">
            <a:spLocks/>
          </p:cNvSpPr>
          <p:nvPr userDrawn="1"/>
        </p:nvSpPr>
        <p:spPr>
          <a:xfrm>
            <a:off x="717181" y="716415"/>
            <a:ext cx="11052002" cy="66255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i="0" kern="1200" spc="60" baseline="0">
                <a:solidFill>
                  <a:srgbClr val="0070BA"/>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sz="3600" b="0" kern="1400" spc="230">
                <a:solidFill>
                  <a:schemeClr val="tx1"/>
                </a:solidFill>
                <a:latin typeface="HALDEN SOLID" pitchFamily="2" charset="0"/>
              </a:rPr>
              <a:t>Slide title lorem ipsum </a:t>
            </a:r>
            <a:r>
              <a:rPr lang="en-GB" sz="3600" b="0" kern="1400" spc="230" err="1">
                <a:solidFill>
                  <a:schemeClr val="tx1"/>
                </a:solidFill>
                <a:latin typeface="HALDEN SOLID" pitchFamily="2" charset="0"/>
              </a:rPr>
              <a:t>dolor</a:t>
            </a:r>
            <a:endParaRPr lang="en-GB" sz="3600" b="0" kern="1400" spc="230">
              <a:solidFill>
                <a:schemeClr val="tx1"/>
              </a:solidFill>
              <a:latin typeface="HALDEN SOLID" pitchFamily="2" charset="0"/>
            </a:endParaRPr>
          </a:p>
        </p:txBody>
      </p:sp>
    </p:spTree>
    <p:extLst>
      <p:ext uri="{BB962C8B-B14F-4D97-AF65-F5344CB8AC3E}">
        <p14:creationId xmlns:p14="http://schemas.microsoft.com/office/powerpoint/2010/main" val="92110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ue contenuti">
    <p:spTree>
      <p:nvGrpSpPr>
        <p:cNvPr id="1" name=""/>
        <p:cNvGrpSpPr/>
        <p:nvPr/>
      </p:nvGrpSpPr>
      <p:grpSpPr>
        <a:xfrm>
          <a:off x="0" y="0"/>
          <a:ext cx="0" cy="0"/>
          <a:chOff x="0" y="0"/>
          <a:chExt cx="0" cy="0"/>
        </a:xfrm>
      </p:grpSpPr>
      <p:sp>
        <p:nvSpPr>
          <p:cNvPr id="3" name="Segnaposto contenuto 2"/>
          <p:cNvSpPr>
            <a:spLocks noGrp="1"/>
          </p:cNvSpPr>
          <p:nvPr>
            <p:ph sz="half" idx="1" hasCustomPrompt="1"/>
          </p:nvPr>
        </p:nvSpPr>
        <p:spPr>
          <a:xfrm>
            <a:off x="539999" y="1795071"/>
            <a:ext cx="5460945" cy="4100053"/>
          </a:xfrm>
        </p:spPr>
        <p:txBody>
          <a:bodyPr>
            <a:noAutofit/>
          </a:bodyPr>
          <a:lstStyle>
            <a:lvl1pPr marL="228600" indent="-228600">
              <a:lnSpc>
                <a:spcPct val="100000"/>
              </a:lnSpc>
              <a:buClr>
                <a:srgbClr val="0070BA"/>
              </a:buClr>
              <a:buFont typeface="Arial" charset="0"/>
              <a:buChar char="•"/>
              <a:defRPr sz="1800" spc="60" baseline="0"/>
            </a:lvl1pPr>
            <a:lvl2pPr marL="685800" indent="-228600">
              <a:lnSpc>
                <a:spcPct val="100000"/>
              </a:lnSpc>
              <a:buClr>
                <a:srgbClr val="0070BA"/>
              </a:buClr>
              <a:buFont typeface="Arial" charset="0"/>
              <a:buChar char="•"/>
              <a:defRPr sz="1600" spc="60" baseline="0"/>
            </a:lvl2pPr>
            <a:lvl3pPr marL="1143000" indent="-228600">
              <a:lnSpc>
                <a:spcPct val="100000"/>
              </a:lnSpc>
              <a:buClr>
                <a:srgbClr val="0070BA"/>
              </a:buClr>
              <a:buFont typeface="Arial" charset="0"/>
              <a:buChar char="•"/>
              <a:defRPr sz="1400" spc="60" baseline="0"/>
            </a:lvl3pPr>
            <a:lvl4pPr marL="1600200" indent="-228600">
              <a:lnSpc>
                <a:spcPct val="100000"/>
              </a:lnSpc>
              <a:buClr>
                <a:srgbClr val="0070BA"/>
              </a:buClr>
              <a:buFont typeface="Arial" charset="0"/>
              <a:buChar char="•"/>
              <a:defRPr sz="1200" spc="60" baseline="0"/>
            </a:lvl4pPr>
            <a:lvl5pPr marL="2057400" indent="-228600">
              <a:lnSpc>
                <a:spcPct val="100000"/>
              </a:lnSpc>
              <a:buClr>
                <a:srgbClr val="0070BA"/>
              </a:buClr>
              <a:buFont typeface="Arial" charset="0"/>
              <a:buChar char="•"/>
              <a:defRPr sz="1200" spc="60" baseline="0"/>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5" name="Picture Placeholder 4">
            <a:extLst>
              <a:ext uri="{FF2B5EF4-FFF2-40B4-BE49-F238E27FC236}">
                <a16:creationId xmlns:a16="http://schemas.microsoft.com/office/drawing/2014/main" id="{D29D93D5-8F53-3444-8F3E-BBF377575DA2}"/>
              </a:ext>
            </a:extLst>
          </p:cNvPr>
          <p:cNvSpPr>
            <a:spLocks noGrp="1"/>
          </p:cNvSpPr>
          <p:nvPr>
            <p:ph type="pic" sz="quarter" idx="13"/>
          </p:nvPr>
        </p:nvSpPr>
        <p:spPr>
          <a:xfrm>
            <a:off x="6194425" y="1795463"/>
            <a:ext cx="5397500" cy="4098925"/>
          </a:xfrm>
        </p:spPr>
        <p:txBody>
          <a:bodyPr/>
          <a:lstStyle/>
          <a:p>
            <a:r>
              <a:rPr lang="en-GB"/>
              <a:t>Click icon to add picture</a:t>
            </a:r>
            <a:endParaRPr lang="it-IT"/>
          </a:p>
        </p:txBody>
      </p:sp>
      <p:sp>
        <p:nvSpPr>
          <p:cNvPr id="8" name="Segnaposto numero diapositiva 5">
            <a:extLst>
              <a:ext uri="{FF2B5EF4-FFF2-40B4-BE49-F238E27FC236}">
                <a16:creationId xmlns:a16="http://schemas.microsoft.com/office/drawing/2014/main" id="{592D85CC-EB0C-D645-85D6-3DB77E029306}"/>
              </a:ext>
            </a:extLst>
          </p:cNvPr>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10" name="Immagine 6">
            <a:extLst>
              <a:ext uri="{FF2B5EF4-FFF2-40B4-BE49-F238E27FC236}">
                <a16:creationId xmlns:a16="http://schemas.microsoft.com/office/drawing/2014/main" id="{EE9D2174-1656-564C-9C34-210AF0606E51}"/>
              </a:ext>
            </a:extLst>
          </p:cNvPr>
          <p:cNvPicPr>
            <a:picLocks noChangeAspect="1"/>
          </p:cNvPicPr>
          <p:nvPr userDrawn="1"/>
        </p:nvPicPr>
        <p:blipFill>
          <a:blip r:embed="rId2"/>
          <a:srcRect/>
          <a:stretch/>
        </p:blipFill>
        <p:spPr>
          <a:xfrm>
            <a:off x="503066" y="5663048"/>
            <a:ext cx="1625642" cy="797675"/>
          </a:xfrm>
          <a:prstGeom prst="rect">
            <a:avLst/>
          </a:prstGeom>
        </p:spPr>
      </p:pic>
      <p:sp>
        <p:nvSpPr>
          <p:cNvPr id="7" name="Title 3">
            <a:extLst>
              <a:ext uri="{FF2B5EF4-FFF2-40B4-BE49-F238E27FC236}">
                <a16:creationId xmlns:a16="http://schemas.microsoft.com/office/drawing/2014/main" id="{622D786E-D5DB-B346-B2FA-981C681ADAA2}"/>
              </a:ext>
            </a:extLst>
          </p:cNvPr>
          <p:cNvSpPr txBox="1">
            <a:spLocks/>
          </p:cNvSpPr>
          <p:nvPr userDrawn="1"/>
        </p:nvSpPr>
        <p:spPr>
          <a:xfrm>
            <a:off x="717181" y="716415"/>
            <a:ext cx="11052002" cy="66255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i="0" kern="1200" spc="60" baseline="0">
                <a:solidFill>
                  <a:srgbClr val="0070BA"/>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sz="3600" b="0" kern="1400" spc="230">
                <a:solidFill>
                  <a:schemeClr val="tx1"/>
                </a:solidFill>
                <a:latin typeface="HALDEN SOLID" pitchFamily="2" charset="0"/>
              </a:rPr>
              <a:t>Slide title lorem ipsum </a:t>
            </a:r>
            <a:r>
              <a:rPr lang="en-GB" sz="3600" b="0" kern="1400" spc="230" err="1">
                <a:solidFill>
                  <a:schemeClr val="tx1"/>
                </a:solidFill>
                <a:latin typeface="HALDEN SOLID" pitchFamily="2" charset="0"/>
              </a:rPr>
              <a:t>dolor</a:t>
            </a:r>
            <a:endParaRPr lang="en-GB" sz="3600" b="0" kern="1400" spc="230">
              <a:solidFill>
                <a:schemeClr val="tx1"/>
              </a:solidFill>
              <a:latin typeface="HALDEN SOLID" pitchFamily="2" charset="0"/>
            </a:endParaRPr>
          </a:p>
        </p:txBody>
      </p:sp>
    </p:spTree>
    <p:extLst>
      <p:ext uri="{BB962C8B-B14F-4D97-AF65-F5344CB8AC3E}">
        <p14:creationId xmlns:p14="http://schemas.microsoft.com/office/powerpoint/2010/main" val="31357427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973394" y="1732935"/>
            <a:ext cx="10667744" cy="4444027"/>
          </a:xfrm>
          <a:prstGeom prst="rect">
            <a:avLst/>
          </a:prstGeom>
        </p:spPr>
        <p:txBody>
          <a:bodyPr vert="horz" lIns="91440" tIns="45720" rIns="91440" bIns="45720" rtlCol="0">
            <a:normAutofit/>
          </a:bodyPr>
          <a:lstStyle/>
          <a:p>
            <a:pPr lvl="0"/>
            <a:r>
              <a:rPr lang="it-IT"/>
              <a:t>Cliquez pour modifier les éléments du texte du schéma</a:t>
            </a:r>
          </a:p>
          <a:p>
            <a:pPr lvl="1"/>
            <a:r>
              <a:rPr lang="it-IT"/>
              <a:t>Deuxième niveau</a:t>
            </a:r>
          </a:p>
          <a:p>
            <a:pPr lvl="2"/>
            <a:r>
              <a:rPr lang="it-IT"/>
              <a:t>Troisième niveau</a:t>
            </a:r>
          </a:p>
          <a:p>
            <a:pPr lvl="3"/>
            <a:r>
              <a:rPr lang="it-IT"/>
              <a:t>Quarto livello</a:t>
            </a:r>
          </a:p>
          <a:p>
            <a:pPr lvl="4"/>
            <a:r>
              <a:rPr lang="it-IT"/>
              <a:t>Quinto livello</a:t>
            </a:r>
          </a:p>
        </p:txBody>
      </p:sp>
      <p:sp>
        <p:nvSpPr>
          <p:cNvPr id="4" name="Segnaposto data 3"/>
          <p:cNvSpPr>
            <a:spLocks noGrp="1"/>
          </p:cNvSpPr>
          <p:nvPr>
            <p:ph type="dt" sz="half" idx="2"/>
          </p:nvPr>
        </p:nvSpPr>
        <p:spPr>
          <a:xfrm>
            <a:off x="7637761" y="6227991"/>
            <a:ext cx="2743200" cy="365125"/>
          </a:xfrm>
          <a:prstGeom prst="rect">
            <a:avLst/>
          </a:prstGeom>
        </p:spPr>
        <p:txBody>
          <a:bodyPr vert="horz" lIns="91440" tIns="45720" rIns="91440" bIns="45720" rtlCol="0" anchor="t"/>
          <a:lstStyle>
            <a:lvl1pPr algn="r">
              <a:defRPr sz="1200" b="0" i="0">
                <a:solidFill>
                  <a:srgbClr val="0070BA"/>
                </a:solidFill>
                <a:latin typeface="Open Sans" charset="0"/>
                <a:ea typeface="Open Sans" charset="0"/>
                <a:cs typeface="Open Sans" charset="0"/>
              </a:defRPr>
            </a:lvl1pPr>
          </a:lstStyle>
          <a:p>
            <a:r>
              <a:rPr lang="it-IT"/>
              <a:t>Année Mois</a:t>
            </a:r>
          </a:p>
        </p:txBody>
      </p:sp>
      <p:sp>
        <p:nvSpPr>
          <p:cNvPr id="6" name="Segnaposto numero diapositiva 5"/>
          <p:cNvSpPr>
            <a:spLocks noGrp="1"/>
          </p:cNvSpPr>
          <p:nvPr>
            <p:ph type="sldNum" sz="quarter" idx="4"/>
          </p:nvPr>
        </p:nvSpPr>
        <p:spPr>
          <a:xfrm>
            <a:off x="10711542" y="6227991"/>
            <a:ext cx="1027267" cy="365125"/>
          </a:xfrm>
          <a:prstGeom prst="rect">
            <a:avLst/>
          </a:prstGeom>
        </p:spPr>
        <p:txBody>
          <a:bodyPr vert="horz" lIns="91440" tIns="45720" rIns="91440" bIns="45720" rtlCol="0" anchor="t"/>
          <a:lstStyle>
            <a:lvl1pPr algn="r">
              <a:defRPr sz="1200" b="1" i="0">
                <a:solidFill>
                  <a:srgbClr val="0070BA"/>
                </a:solidFill>
                <a:latin typeface="Open Sans" charset="0"/>
                <a:ea typeface="Open Sans" charset="0"/>
                <a:cs typeface="Open Sans" charset="0"/>
              </a:defRPr>
            </a:lvl1pPr>
          </a:lstStyle>
          <a:p>
            <a:fld id="{2026EB2A-1F26-4143-92A6-3B752CD465DB}" type="slidenum">
              <a:rPr lang="it-IT" smtClean="0"/>
              <a:t>‹#›</a:t>
            </a:fld>
            <a:endParaRPr lang="it-IT"/>
          </a:p>
        </p:txBody>
      </p:sp>
      <p:sp>
        <p:nvSpPr>
          <p:cNvPr id="5" name="Title Placeholder 4"/>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Cliquez pour modifier le style du titre principal</a:t>
            </a:r>
            <a:endParaRPr lang="en-US"/>
          </a:p>
        </p:txBody>
      </p:sp>
    </p:spTree>
    <p:extLst>
      <p:ext uri="{BB962C8B-B14F-4D97-AF65-F5344CB8AC3E}">
        <p14:creationId xmlns:p14="http://schemas.microsoft.com/office/powerpoint/2010/main" val="81842462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4" r:id="rId3"/>
    <p:sldLayoutId id="2147483672" r:id="rId4"/>
    <p:sldLayoutId id="2147483673" r:id="rId5"/>
  </p:sldLayoutIdLst>
  <p:hf sldNum="0" hdr="0" ftr="0"/>
  <p:txStyles>
    <p:titleStyle>
      <a:lvl1pPr algn="l" defTabSz="914400" rtl="0" eaLnBrk="1" latinLnBrk="0" hangingPunct="1">
        <a:lnSpc>
          <a:spcPct val="90000"/>
        </a:lnSpc>
        <a:spcBef>
          <a:spcPct val="0"/>
        </a:spcBef>
        <a:buNone/>
        <a:defRPr sz="3000" b="1" i="0" kern="1200">
          <a:solidFill>
            <a:srgbClr val="0070BA"/>
          </a:solidFill>
          <a:latin typeface="Open Sans" charset="0"/>
          <a:ea typeface="Open Sans" charset="0"/>
          <a:cs typeface="Open Sans" charset="0"/>
        </a:defRPr>
      </a:lvl1pPr>
    </p:titleStyle>
    <p:body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74">
          <p15:clr>
            <a:srgbClr val="F26B43"/>
          </p15:clr>
        </p15:guide>
        <p15:guide id="2" pos="7333">
          <p15:clr>
            <a:srgbClr val="F26B43"/>
          </p15:clr>
        </p15:guide>
        <p15:guide id="3" pos="688">
          <p15:clr>
            <a:srgbClr val="F26B43"/>
          </p15:clr>
        </p15:guide>
        <p15:guide id="4" orient="horz" pos="334">
          <p15:clr>
            <a:srgbClr val="F26B43"/>
          </p15:clr>
        </p15:guide>
        <p15:guide id="5" orient="horz" pos="11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resources.vam.wfp.org/data-analysis/quantitative/food-security/food-consumption-score"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01.xml.rels><?xml version="1.0" encoding="UTF-8" standalone="yes"?>
<Relationships xmlns="http://schemas.openxmlformats.org/package/2006/relationships"><Relationship Id="rId3" Type="http://schemas.openxmlformats.org/officeDocument/2006/relationships/hyperlink" Target="https://resources.vam.wfp.org/data-analysis/quantitative/food-security/food-consumption-score-nutritional-quality-analysis"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sv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sv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6.sv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6.sv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sv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sv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svg"/></Relationships>
</file>

<file path=ppt/slides/_rels/slide3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sv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6.sv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6.sv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6.svg"/></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1.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resources.vam.wfp.org/data-analysis/quantitative/food-security/household-dietary-diversity-score-hdd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resources.vam.wfp.org/data-analysis/quantitative/food-security/food-consumption-score-nutritional-quality-analysis" TargetMode="External"/><Relationship Id="rId4" Type="http://schemas.openxmlformats.org/officeDocument/2006/relationships/hyperlink" Target="https://resources.vam.wfp.org/data-analysis/quantitative/food-security/reduced-coping-strategies-index"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21.svg"/></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6.sv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35.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hyperlink" Target="https://www.surveydesigner.vam.wfp.org/design/survey"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hyperlink" Target="https://www.surveydesigner.vam.wfp.org/design/survey"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www.surveydesigner.vam.wfp.org/design/survey"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hyperlink" Target="https://www.surveydesigner.vam.wfp.org/"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7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7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7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7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7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41.sv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hyperlink" Target="https://www.ipcinfo.org/ipc-manual-interactive/ipc-acute-food-insecurity-protocols/function-2-classify-severity-and-identify-key-drivers/protocol-22-compare-evidence-against-the-ipc-acute-food-insecurity-reference-table/en/"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8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8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8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4.xml"/></Relationships>
</file>

<file path=ppt/slides/_rels/slide8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hyperlink" Target="https://github.com/WFP-VAM/RAMResourcesScripts/tree/dev/Indicators"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92.xml.rels><?xml version="1.0" encoding="UTF-8" standalone="yes"?>
<Relationships xmlns="http://schemas.openxmlformats.org/package/2006/relationships"><Relationship Id="rId3" Type="http://schemas.openxmlformats.org/officeDocument/2006/relationships/hyperlink" Target="https://github.com/WFP-VAM/RAMResourcesScripts/tree/main/Indicators/Food-consumption-sources"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9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hyperlink" Target="https://github.com/WFP-VAM/RAMResourcesScripts/tree/main/Indicators/Food-consumption-score-nutrition"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1">
            <a:extLst>
              <a:ext uri="{FF2B5EF4-FFF2-40B4-BE49-F238E27FC236}">
                <a16:creationId xmlns:a16="http://schemas.microsoft.com/office/drawing/2014/main" id="{1A015D9C-C9D3-D64F-ADA5-742B12AEEA7C}"/>
              </a:ext>
            </a:extLst>
          </p:cNvPr>
          <p:cNvSpPr txBox="1">
            <a:spLocks/>
          </p:cNvSpPr>
          <p:nvPr/>
        </p:nvSpPr>
        <p:spPr>
          <a:xfrm>
            <a:off x="659230" y="5069305"/>
            <a:ext cx="9687928" cy="1064745"/>
          </a:xfrm>
          <a:prstGeom prst="rect">
            <a:avLst/>
          </a:prstGeom>
        </p:spPr>
        <p:txBody>
          <a:bodyPr vert="horz" lIns="91440" tIns="45720" rIns="91440" bIns="45720" rtlCol="0" anchor="t">
            <a:normAutofit fontScale="47500" lnSpcReduction="20000"/>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r>
              <a:rPr lang="en-GB" sz="4000">
                <a:solidFill>
                  <a:schemeClr val="tx1"/>
                </a:solidFill>
                <a:latin typeface="Open Sans Extrabold"/>
                <a:ea typeface="Open Sans Extrabold"/>
                <a:cs typeface="Open Sans Extrabold"/>
              </a:rPr>
              <a:t>Score de </a:t>
            </a:r>
            <a:r>
              <a:rPr lang="en-GB" sz="4000" err="1">
                <a:solidFill>
                  <a:schemeClr val="tx1"/>
                </a:solidFill>
                <a:latin typeface="Open Sans Extrabold"/>
                <a:ea typeface="Open Sans Extrabold"/>
                <a:cs typeface="Open Sans Extrabold"/>
              </a:rPr>
              <a:t>Consommation</a:t>
            </a:r>
            <a:r>
              <a:rPr lang="en-GB" sz="4000">
                <a:solidFill>
                  <a:schemeClr val="tx1"/>
                </a:solidFill>
                <a:latin typeface="Open Sans Extrabold"/>
                <a:ea typeface="Open Sans Extrabold"/>
                <a:cs typeface="Open Sans Extrabold"/>
              </a:rPr>
              <a:t> </a:t>
            </a:r>
            <a:r>
              <a:rPr lang="en-GB" sz="4000" err="1">
                <a:solidFill>
                  <a:schemeClr val="tx1"/>
                </a:solidFill>
                <a:latin typeface="Open Sans Extrabold"/>
                <a:ea typeface="Open Sans Extrabold"/>
                <a:cs typeface="Open Sans Extrabold"/>
              </a:rPr>
              <a:t>Alimentaire</a:t>
            </a:r>
            <a:r>
              <a:rPr lang="en-GB" sz="4000">
                <a:solidFill>
                  <a:schemeClr val="tx1"/>
                </a:solidFill>
                <a:latin typeface="Open Sans Extrabold"/>
                <a:ea typeface="Open Sans Extrabold"/>
                <a:cs typeface="Open Sans Extrabold"/>
              </a:rPr>
              <a:t> (SCA / FCS) &amp;</a:t>
            </a:r>
          </a:p>
          <a:p>
            <a:r>
              <a:rPr lang="en-GB" sz="4000">
                <a:solidFill>
                  <a:schemeClr val="tx1"/>
                </a:solidFill>
                <a:latin typeface="Open Sans Extrabold"/>
                <a:ea typeface="Open Sans Extrabold"/>
                <a:cs typeface="Open Sans Extrabold"/>
              </a:rPr>
              <a:t>Score de </a:t>
            </a:r>
            <a:r>
              <a:rPr lang="en-GB" sz="4000" err="1">
                <a:solidFill>
                  <a:schemeClr val="tx1"/>
                </a:solidFill>
                <a:latin typeface="Open Sans Extrabold"/>
                <a:ea typeface="Open Sans Extrabold"/>
                <a:cs typeface="Open Sans Extrabold"/>
              </a:rPr>
              <a:t>Consommation</a:t>
            </a:r>
            <a:r>
              <a:rPr lang="en-GB" sz="4000">
                <a:solidFill>
                  <a:schemeClr val="tx1"/>
                </a:solidFill>
                <a:latin typeface="Open Sans Extrabold"/>
                <a:ea typeface="Open Sans Extrabold"/>
                <a:cs typeface="Open Sans Extrabold"/>
              </a:rPr>
              <a:t> </a:t>
            </a:r>
            <a:r>
              <a:rPr lang="en-GB" sz="4000" err="1">
                <a:solidFill>
                  <a:schemeClr val="tx1"/>
                </a:solidFill>
                <a:latin typeface="Open Sans Extrabold"/>
                <a:ea typeface="Open Sans Extrabold"/>
                <a:cs typeface="Open Sans Extrabold"/>
              </a:rPr>
              <a:t>Alimentaire</a:t>
            </a:r>
            <a:r>
              <a:rPr lang="en-GB" sz="4000">
                <a:solidFill>
                  <a:schemeClr val="tx1"/>
                </a:solidFill>
                <a:latin typeface="Open Sans Extrabold"/>
                <a:ea typeface="Open Sans Extrabold"/>
                <a:cs typeface="Open Sans Extrabold"/>
              </a:rPr>
              <a:t> Analyse </a:t>
            </a:r>
            <a:r>
              <a:rPr lang="en-GB" sz="4000" err="1">
                <a:solidFill>
                  <a:schemeClr val="tx1"/>
                </a:solidFill>
                <a:latin typeface="Open Sans Extrabold"/>
                <a:ea typeface="Open Sans Extrabold"/>
                <a:cs typeface="Open Sans Extrabold"/>
              </a:rPr>
              <a:t>Nutritionnelle</a:t>
            </a:r>
            <a:r>
              <a:rPr lang="en-GB" sz="4000">
                <a:solidFill>
                  <a:schemeClr val="tx1"/>
                </a:solidFill>
                <a:latin typeface="Open Sans Extrabold"/>
                <a:ea typeface="Open Sans Extrabold"/>
                <a:cs typeface="Open Sans Extrabold"/>
              </a:rPr>
              <a:t> (SCA-N / FCS-N)</a:t>
            </a:r>
          </a:p>
          <a:p>
            <a:br>
              <a:rPr lang="en-GB" sz="4000">
                <a:solidFill>
                  <a:schemeClr val="tx1"/>
                </a:solidFill>
                <a:latin typeface="Open Sans Extrabold"/>
                <a:ea typeface="Open Sans Extrabold"/>
                <a:cs typeface="Open Sans Extrabold"/>
              </a:rPr>
            </a:br>
            <a:r>
              <a:rPr lang="en-GB" sz="2900" b="0" err="1">
                <a:solidFill>
                  <a:schemeClr val="tx1"/>
                </a:solidFill>
                <a:latin typeface="Open Sans"/>
                <a:ea typeface="Open Sans"/>
                <a:cs typeface="Open Sans"/>
              </a:rPr>
              <a:t>Unité</a:t>
            </a:r>
            <a:r>
              <a:rPr lang="en-GB" sz="2900" b="0">
                <a:solidFill>
                  <a:schemeClr val="tx1"/>
                </a:solidFill>
                <a:latin typeface="Open Sans"/>
                <a:ea typeface="Open Sans"/>
                <a:cs typeface="Open Sans"/>
              </a:rPr>
              <a:t> </a:t>
            </a:r>
            <a:r>
              <a:rPr lang="en-GB" sz="2900" b="0" err="1">
                <a:solidFill>
                  <a:schemeClr val="tx1"/>
                </a:solidFill>
                <a:latin typeface="Open Sans"/>
                <a:ea typeface="Open Sans"/>
                <a:cs typeface="Open Sans"/>
              </a:rPr>
              <a:t>d'évaluation</a:t>
            </a:r>
            <a:r>
              <a:rPr lang="en-GB" sz="2900" b="0">
                <a:solidFill>
                  <a:schemeClr val="tx1"/>
                </a:solidFill>
                <a:latin typeface="Open Sans"/>
                <a:ea typeface="Open Sans"/>
                <a:cs typeface="Open Sans"/>
              </a:rPr>
              <a:t> des </a:t>
            </a:r>
            <a:r>
              <a:rPr lang="en-GB" sz="2900" b="0" err="1">
                <a:solidFill>
                  <a:schemeClr val="tx1"/>
                </a:solidFill>
                <a:latin typeface="Open Sans"/>
                <a:ea typeface="Open Sans"/>
                <a:cs typeface="Open Sans"/>
              </a:rPr>
              <a:t>besoins</a:t>
            </a:r>
            <a:r>
              <a:rPr lang="en-GB" sz="2900" b="0">
                <a:solidFill>
                  <a:schemeClr val="tx1"/>
                </a:solidFill>
                <a:latin typeface="Open Sans"/>
                <a:ea typeface="Open Sans"/>
                <a:cs typeface="Open Sans"/>
              </a:rPr>
              <a:t> et de </a:t>
            </a:r>
            <a:r>
              <a:rPr lang="en-GB" sz="2900" b="0" err="1">
                <a:solidFill>
                  <a:schemeClr val="tx1"/>
                </a:solidFill>
                <a:latin typeface="Open Sans"/>
                <a:ea typeface="Open Sans"/>
                <a:cs typeface="Open Sans"/>
              </a:rPr>
              <a:t>ciblage</a:t>
            </a:r>
            <a:endParaRPr lang="en-GB">
              <a:solidFill>
                <a:schemeClr val="tx1"/>
              </a:solidFill>
            </a:endParaRPr>
          </a:p>
        </p:txBody>
      </p:sp>
      <p:sp>
        <p:nvSpPr>
          <p:cNvPr id="12" name="Date Placeholder 4">
            <a:extLst>
              <a:ext uri="{FF2B5EF4-FFF2-40B4-BE49-F238E27FC236}">
                <a16:creationId xmlns:a16="http://schemas.microsoft.com/office/drawing/2014/main" id="{52D83F10-A12A-DC43-92D2-9708578359F6}"/>
              </a:ext>
            </a:extLst>
          </p:cNvPr>
          <p:cNvSpPr txBox="1">
            <a:spLocks/>
          </p:cNvSpPr>
          <p:nvPr/>
        </p:nvSpPr>
        <p:spPr>
          <a:xfrm>
            <a:off x="659231" y="6149794"/>
            <a:ext cx="2743200"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b="1">
                <a:latin typeface="Open Sans" panose="020B0606030504020204" pitchFamily="34" charset="0"/>
                <a:ea typeface="Open Sans" panose="020B0606030504020204" pitchFamily="34" charset="0"/>
                <a:cs typeface="Open Sans" panose="020B0606030504020204" pitchFamily="34" charset="0"/>
              </a:rPr>
              <a:t>2025 Janvier</a:t>
            </a:r>
          </a:p>
        </p:txBody>
      </p:sp>
      <p:pic>
        <p:nvPicPr>
          <p:cNvPr id="2" name="Picture 1" descr="A picture containing person, food, plate, sitting&#10;&#10;Description automatically generated">
            <a:extLst>
              <a:ext uri="{FF2B5EF4-FFF2-40B4-BE49-F238E27FC236}">
                <a16:creationId xmlns:a16="http://schemas.microsoft.com/office/drawing/2014/main" id="{9A0BF995-499F-6DB1-D7B6-A0430879787D}"/>
              </a:ext>
            </a:extLst>
          </p:cNvPr>
          <p:cNvPicPr>
            <a:picLocks noChangeAspect="1"/>
          </p:cNvPicPr>
          <p:nvPr/>
        </p:nvPicPr>
        <p:blipFill rotWithShape="1">
          <a:blip r:embed="rId3"/>
          <a:srcRect l="2410" t="24807" r="8380" b="23059"/>
          <a:stretch/>
        </p:blipFill>
        <p:spPr>
          <a:xfrm>
            <a:off x="0" y="0"/>
            <a:ext cx="12184700" cy="4754880"/>
          </a:xfrm>
          <a:prstGeom prst="rect">
            <a:avLst/>
          </a:prstGeom>
        </p:spPr>
      </p:pic>
      <p:pic>
        <p:nvPicPr>
          <p:cNvPr id="11" name="Picture 10" descr="Logo&#10;&#10;Description automatically generated">
            <a:extLst>
              <a:ext uri="{FF2B5EF4-FFF2-40B4-BE49-F238E27FC236}">
                <a16:creationId xmlns:a16="http://schemas.microsoft.com/office/drawing/2014/main" id="{DE458A70-5F5C-4E44-BB0F-87B246B2AF8C}"/>
              </a:ext>
            </a:extLst>
          </p:cNvPr>
          <p:cNvPicPr>
            <a:picLocks noChangeAspect="1"/>
          </p:cNvPicPr>
          <p:nvPr/>
        </p:nvPicPr>
        <p:blipFill>
          <a:blip r:embed="rId4"/>
          <a:stretch>
            <a:fillRect/>
          </a:stretch>
        </p:blipFill>
        <p:spPr>
          <a:xfrm>
            <a:off x="10480232" y="3494444"/>
            <a:ext cx="991329" cy="2648265"/>
          </a:xfrm>
          <a:prstGeom prst="rect">
            <a:avLst/>
          </a:prstGeom>
        </p:spPr>
      </p:pic>
    </p:spTree>
    <p:extLst>
      <p:ext uri="{BB962C8B-B14F-4D97-AF65-F5344CB8AC3E}">
        <p14:creationId xmlns:p14="http://schemas.microsoft.com/office/powerpoint/2010/main" val="1472955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17183" y="1378973"/>
            <a:ext cx="11052000" cy="4100053"/>
          </a:xfrm>
        </p:spPr>
        <p:txBody>
          <a:bodyPr vert="horz" lIns="91440" tIns="45720" rIns="91440" bIns="45720" rtlCol="0" anchor="t">
            <a:noAutofit/>
          </a:bodyPr>
          <a:lstStyle/>
          <a:p>
            <a:pPr>
              <a:lnSpc>
                <a:spcPct val="110958"/>
              </a:lnSpc>
              <a:buFont typeface="Wingdings" panose="05000000000000000000" pitchFamily="2" charset="2"/>
              <a:buChar char="v"/>
            </a:pPr>
            <a:endParaRPr lang="en-US" spc="60" dirty="0"/>
          </a:p>
          <a:p>
            <a:pPr>
              <a:lnSpc>
                <a:spcPct val="90000"/>
              </a:lnSpc>
              <a:buFont typeface="Wingdings" panose="05000000000000000000" pitchFamily="2" charset="2"/>
              <a:buChar char="v"/>
            </a:pPr>
            <a:r>
              <a:rPr lang="en-US" sz="2300" spc="60" dirty="0">
                <a:latin typeface="Open Sans"/>
                <a:ea typeface="Open Sans"/>
                <a:cs typeface="Open Sans"/>
              </a:rPr>
              <a:t>Cette section </a:t>
            </a:r>
            <a:r>
              <a:rPr lang="en-US" sz="2300" spc="60" dirty="0" err="1">
                <a:latin typeface="Open Sans"/>
                <a:ea typeface="Open Sans"/>
                <a:cs typeface="Open Sans"/>
              </a:rPr>
              <a:t>présente</a:t>
            </a:r>
            <a:r>
              <a:rPr lang="en-US" sz="2300" spc="60" dirty="0">
                <a:latin typeface="Open Sans"/>
                <a:ea typeface="Open Sans"/>
                <a:cs typeface="Open Sans"/>
              </a:rPr>
              <a:t> </a:t>
            </a:r>
            <a:r>
              <a:rPr lang="en-US" sz="2300" spc="60" dirty="0" err="1">
                <a:latin typeface="Open Sans"/>
                <a:ea typeface="Open Sans"/>
                <a:cs typeface="Open Sans"/>
              </a:rPr>
              <a:t>brièvement</a:t>
            </a:r>
            <a:r>
              <a:rPr lang="en-US" sz="2300" spc="60" dirty="0">
                <a:latin typeface="Open Sans"/>
                <a:ea typeface="Open Sans"/>
                <a:cs typeface="Open Sans"/>
              </a:rPr>
              <a:t> le format du module standard. Les </a:t>
            </a:r>
            <a:r>
              <a:rPr lang="en-US" sz="2300" spc="60" dirty="0" err="1">
                <a:latin typeface="Open Sans"/>
                <a:ea typeface="Open Sans"/>
                <a:cs typeface="Open Sans"/>
              </a:rPr>
              <a:t>exemples</a:t>
            </a:r>
            <a:r>
              <a:rPr lang="en-US" sz="2300" spc="60" dirty="0">
                <a:latin typeface="Open Sans"/>
                <a:ea typeface="Open Sans"/>
                <a:cs typeface="Open Sans"/>
              </a:rPr>
              <a:t> et les </a:t>
            </a:r>
            <a:r>
              <a:rPr lang="en-US" sz="2300" spc="60" dirty="0" err="1">
                <a:latin typeface="Open Sans"/>
                <a:ea typeface="Open Sans"/>
                <a:cs typeface="Open Sans"/>
              </a:rPr>
              <a:t>groupes</a:t>
            </a:r>
            <a:r>
              <a:rPr lang="en-US" sz="2300" spc="60" dirty="0">
                <a:latin typeface="Open Sans"/>
                <a:ea typeface="Open Sans"/>
                <a:cs typeface="Open Sans"/>
              </a:rPr>
              <a:t> </a:t>
            </a:r>
            <a:r>
              <a:rPr lang="en-US" sz="2300" spc="60" dirty="0" err="1">
                <a:latin typeface="Open Sans"/>
                <a:ea typeface="Open Sans"/>
                <a:cs typeface="Open Sans"/>
              </a:rPr>
              <a:t>d'aliments</a:t>
            </a:r>
            <a:r>
              <a:rPr lang="en-US" sz="2300" spc="60" dirty="0">
                <a:latin typeface="Open Sans"/>
                <a:ea typeface="Open Sans"/>
                <a:cs typeface="Open Sans"/>
              </a:rPr>
              <a:t> </a:t>
            </a:r>
            <a:r>
              <a:rPr lang="en-US" sz="2300" spc="60" dirty="0" err="1">
                <a:latin typeface="Open Sans"/>
                <a:ea typeface="Open Sans"/>
                <a:cs typeface="Open Sans"/>
              </a:rPr>
              <a:t>sont</a:t>
            </a:r>
            <a:r>
              <a:rPr lang="en-US" sz="2300" spc="60" dirty="0">
                <a:latin typeface="Open Sans"/>
                <a:ea typeface="Open Sans"/>
                <a:cs typeface="Open Sans"/>
              </a:rPr>
              <a:t> </a:t>
            </a:r>
            <a:r>
              <a:rPr lang="en-US" sz="2300" spc="60" dirty="0" err="1">
                <a:latin typeface="Open Sans"/>
                <a:ea typeface="Open Sans"/>
                <a:cs typeface="Open Sans"/>
              </a:rPr>
              <a:t>expliqués</a:t>
            </a:r>
            <a:r>
              <a:rPr lang="en-US" sz="2300" spc="60" dirty="0">
                <a:latin typeface="Open Sans"/>
                <a:ea typeface="Open Sans"/>
                <a:cs typeface="Open Sans"/>
              </a:rPr>
              <a:t> plus </a:t>
            </a:r>
            <a:r>
              <a:rPr lang="en-US" sz="2300" spc="60" dirty="0" err="1">
                <a:latin typeface="Open Sans"/>
                <a:ea typeface="Open Sans"/>
                <a:cs typeface="Open Sans"/>
              </a:rPr>
              <a:t>en</a:t>
            </a:r>
            <a:r>
              <a:rPr lang="en-US" sz="2300" spc="60" dirty="0">
                <a:latin typeface="Open Sans"/>
                <a:ea typeface="Open Sans"/>
                <a:cs typeface="Open Sans"/>
              </a:rPr>
              <a:t> </a:t>
            </a:r>
            <a:r>
              <a:rPr lang="en-US" sz="2300" spc="60" dirty="0" err="1">
                <a:latin typeface="Open Sans"/>
                <a:ea typeface="Open Sans"/>
                <a:cs typeface="Open Sans"/>
              </a:rPr>
              <a:t>détail</a:t>
            </a:r>
            <a:r>
              <a:rPr lang="en-US" sz="2300" spc="60" dirty="0">
                <a:latin typeface="Open Sans"/>
                <a:ea typeface="Open Sans"/>
                <a:cs typeface="Open Sans"/>
              </a:rPr>
              <a:t> dans la section </a:t>
            </a:r>
            <a:r>
              <a:rPr lang="en-US" sz="2300" spc="60" dirty="0" err="1">
                <a:latin typeface="Open Sans"/>
                <a:ea typeface="Open Sans"/>
                <a:cs typeface="Open Sans"/>
              </a:rPr>
              <a:t>suivante</a:t>
            </a:r>
            <a:r>
              <a:rPr lang="en-US" sz="2300" spc="60" dirty="0">
                <a:latin typeface="Open Sans"/>
                <a:ea typeface="Open Sans"/>
                <a:cs typeface="Open Sans"/>
              </a:rPr>
              <a:t>. </a:t>
            </a:r>
          </a:p>
          <a:p>
            <a:pPr>
              <a:lnSpc>
                <a:spcPct val="90000"/>
              </a:lnSpc>
              <a:buFont typeface="Wingdings" panose="05000000000000000000" pitchFamily="2" charset="2"/>
              <a:buChar char="v"/>
            </a:pPr>
            <a:r>
              <a:rPr lang="fr-FR" sz="2300" spc="60" dirty="0">
                <a:latin typeface="Open Sans"/>
                <a:ea typeface="Open Sans"/>
                <a:cs typeface="Open Sans"/>
              </a:rPr>
              <a:t>Néanmoins, veillez à ce que les exemples d'aliments présentés dans le module standard de la diapositive suivante soient adaptés en fonction du contexte du pays. Si certains aliments ne sont pas consommés, par exemple les insectes, veillez à les supprimer</a:t>
            </a:r>
            <a:r>
              <a:rPr lang="fr-FR" sz="2300" spc="60" dirty="0">
                <a:solidFill>
                  <a:srgbClr val="FF0000"/>
                </a:solidFill>
                <a:latin typeface="Open Sans"/>
                <a:ea typeface="Open Sans"/>
                <a:cs typeface="Open Sans"/>
              </a:rPr>
              <a:t>.</a:t>
            </a:r>
            <a:endParaRPr lang="fr-FR" sz="2300" dirty="0">
              <a:solidFill>
                <a:srgbClr val="FF0000"/>
              </a:solidFill>
            </a:endParaRPr>
          </a:p>
          <a:p>
            <a:pPr>
              <a:lnSpc>
                <a:spcPct val="90000"/>
              </a:lnSpc>
              <a:buFont typeface="Wingdings" panose="05000000000000000000" pitchFamily="2" charset="2"/>
              <a:buChar char="v"/>
            </a:pPr>
            <a:r>
              <a:rPr lang="en-US" sz="2300" spc="60" dirty="0">
                <a:solidFill>
                  <a:schemeClr val="accent2"/>
                </a:solidFill>
                <a:latin typeface="Open Sans"/>
                <a:ea typeface="Open Sans"/>
                <a:cs typeface="Open Sans"/>
              </a:rPr>
              <a:t>Il </a:t>
            </a:r>
            <a:r>
              <a:rPr lang="en-US" sz="2300" spc="60" dirty="0" err="1">
                <a:solidFill>
                  <a:schemeClr val="accent2"/>
                </a:solidFill>
                <a:latin typeface="Open Sans"/>
                <a:ea typeface="Open Sans"/>
                <a:cs typeface="Open Sans"/>
              </a:rPr>
              <a:t>est</a:t>
            </a:r>
            <a:r>
              <a:rPr lang="en-US" sz="2300" spc="60" dirty="0">
                <a:solidFill>
                  <a:schemeClr val="accent2"/>
                </a:solidFill>
                <a:latin typeface="Open Sans"/>
                <a:ea typeface="Open Sans"/>
                <a:cs typeface="Open Sans"/>
              </a:rPr>
              <a:t> à noter que le </a:t>
            </a:r>
            <a:r>
              <a:rPr lang="en-US" sz="2300" b="1" spc="60" dirty="0">
                <a:solidFill>
                  <a:schemeClr val="accent2"/>
                </a:solidFill>
                <a:latin typeface="Open Sans"/>
                <a:ea typeface="Open Sans"/>
                <a:cs typeface="Open Sans"/>
              </a:rPr>
              <a:t>FCS-N </a:t>
            </a:r>
            <a:r>
              <a:rPr lang="en-US" sz="2300" spc="60" dirty="0">
                <a:solidFill>
                  <a:schemeClr val="accent2"/>
                </a:solidFill>
                <a:latin typeface="Open Sans"/>
                <a:ea typeface="Open Sans"/>
                <a:cs typeface="Open Sans"/>
              </a:rPr>
              <a:t>suit le </a:t>
            </a:r>
            <a:r>
              <a:rPr lang="en-US" sz="2300" spc="60" dirty="0" err="1">
                <a:solidFill>
                  <a:schemeClr val="accent2"/>
                </a:solidFill>
                <a:latin typeface="Open Sans"/>
                <a:ea typeface="Open Sans"/>
                <a:cs typeface="Open Sans"/>
              </a:rPr>
              <a:t>même</a:t>
            </a:r>
            <a:r>
              <a:rPr lang="en-US" sz="2300" spc="60" dirty="0">
                <a:solidFill>
                  <a:schemeClr val="accent2"/>
                </a:solidFill>
                <a:latin typeface="Open Sans"/>
                <a:ea typeface="Open Sans"/>
                <a:cs typeface="Open Sans"/>
              </a:rPr>
              <a:t> format que le FCS</a:t>
            </a:r>
            <a:r>
              <a:rPr lang="fr-FR" sz="2300" spc="60" dirty="0">
                <a:solidFill>
                  <a:schemeClr val="accent2"/>
                </a:solidFill>
                <a:latin typeface="Open Sans"/>
                <a:ea typeface="Open Sans"/>
                <a:cs typeface="Open Sans"/>
              </a:rPr>
              <a:t> mais comporte 7 sous-groupes en plus des 8 groupes alimentaires principaux du FCS. </a:t>
            </a:r>
            <a:endParaRPr lang="fr-FR" dirty="0">
              <a:solidFill>
                <a:schemeClr val="accent2"/>
              </a:solidFill>
            </a:endParaRPr>
          </a:p>
          <a:p>
            <a:pPr>
              <a:lnSpc>
                <a:spcPct val="90000"/>
              </a:lnSpc>
              <a:buFont typeface="Wingdings" panose="05000000000000000000" pitchFamily="2" charset="2"/>
              <a:buChar char="v"/>
            </a:pPr>
            <a:endParaRPr lang="fr-FR" sz="2300" spc="60" dirty="0">
              <a:solidFill>
                <a:srgbClr val="982B56"/>
              </a:solidFill>
              <a:latin typeface="Open Sans"/>
              <a:ea typeface="Open Sans"/>
              <a:cs typeface="Open Sans"/>
            </a:endParaRP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FCS/FCS-N : instructions de formation 2</a:t>
            </a:r>
          </a:p>
        </p:txBody>
      </p:sp>
    </p:spTree>
    <p:extLst>
      <p:ext uri="{BB962C8B-B14F-4D97-AF65-F5344CB8AC3E}">
        <p14:creationId xmlns:p14="http://schemas.microsoft.com/office/powerpoint/2010/main" val="361894783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 Centre de ressources VAM </a:t>
            </a:r>
          </a:p>
        </p:txBody>
      </p:sp>
      <p:sp>
        <p:nvSpPr>
          <p:cNvPr id="5" name="TextBox 4">
            <a:extLst>
              <a:ext uri="{FF2B5EF4-FFF2-40B4-BE49-F238E27FC236}">
                <a16:creationId xmlns:a16="http://schemas.microsoft.com/office/drawing/2014/main" id="{814B5D5B-B545-4179-BFA2-2D9C4887A466}"/>
              </a:ext>
            </a:extLst>
          </p:cNvPr>
          <p:cNvSpPr txBox="1"/>
          <p:nvPr/>
        </p:nvSpPr>
        <p:spPr>
          <a:xfrm>
            <a:off x="9048692" y="5996472"/>
            <a:ext cx="2955369" cy="338554"/>
          </a:xfrm>
          <a:prstGeom prst="rect">
            <a:avLst/>
          </a:prstGeom>
          <a:noFill/>
        </p:spPr>
        <p:txBody>
          <a:bodyPr wrap="square">
            <a:spAutoFit/>
          </a:bodyPr>
          <a:lstStyle/>
          <a:p>
            <a:pPr algn="ctr"/>
            <a:r>
              <a:rPr lang="en-GB"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FCS (Centre de ressources)</a:t>
            </a:r>
            <a:endParaRPr lang="en-GB"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CE3A2678-3AC2-4C1F-828E-8E0D19B55491}"/>
              </a:ext>
            </a:extLst>
          </p:cNvPr>
          <p:cNvSpPr txBox="1"/>
          <p:nvPr/>
        </p:nvSpPr>
        <p:spPr>
          <a:xfrm>
            <a:off x="3014134" y="5965526"/>
            <a:ext cx="4835238" cy="338554"/>
          </a:xfrm>
          <a:prstGeom prst="rect">
            <a:avLst/>
          </a:prstGeom>
          <a:noFill/>
        </p:spPr>
        <p:txBody>
          <a:bodyPr wrap="square">
            <a:spAutoFit/>
          </a:bodyPr>
          <a:lstStyle/>
          <a:p>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Pour plus </a:t>
            </a:r>
            <a:r>
              <a:rPr lang="en-US" sz="1600" err="1">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d'informations</a:t>
            </a:r>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 et de conseils, </a:t>
            </a:r>
            <a:r>
              <a:rPr lang="en-US" sz="1600" err="1">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voir</a:t>
            </a:r>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 </a:t>
            </a:r>
          </a:p>
        </p:txBody>
      </p:sp>
      <p:cxnSp>
        <p:nvCxnSpPr>
          <p:cNvPr id="7" name="Straight Arrow Connector 6">
            <a:extLst>
              <a:ext uri="{FF2B5EF4-FFF2-40B4-BE49-F238E27FC236}">
                <a16:creationId xmlns:a16="http://schemas.microsoft.com/office/drawing/2014/main" id="{6E6E3362-664F-4B56-BC75-F663D2E445C9}"/>
              </a:ext>
            </a:extLst>
          </p:cNvPr>
          <p:cNvCxnSpPr>
            <a:cxnSpLocks/>
          </p:cNvCxnSpPr>
          <p:nvPr/>
        </p:nvCxnSpPr>
        <p:spPr>
          <a:xfrm>
            <a:off x="7721911" y="6165749"/>
            <a:ext cx="1577827" cy="0"/>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pic>
        <p:nvPicPr>
          <p:cNvPr id="3" name="Picture 2">
            <a:extLst>
              <a:ext uri="{FF2B5EF4-FFF2-40B4-BE49-F238E27FC236}">
                <a16:creationId xmlns:a16="http://schemas.microsoft.com/office/drawing/2014/main" id="{9DF00BB6-BC58-15BB-5624-F71BCF2F7B9F}"/>
              </a:ext>
            </a:extLst>
          </p:cNvPr>
          <p:cNvPicPr>
            <a:picLocks noChangeAspect="1"/>
          </p:cNvPicPr>
          <p:nvPr/>
        </p:nvPicPr>
        <p:blipFill>
          <a:blip r:embed="rId4"/>
          <a:stretch>
            <a:fillRect/>
          </a:stretch>
        </p:blipFill>
        <p:spPr>
          <a:xfrm>
            <a:off x="2038350" y="1548250"/>
            <a:ext cx="6917264" cy="385084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2975469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FCS-N : Centre de ressources VAM </a:t>
            </a:r>
          </a:p>
        </p:txBody>
      </p:sp>
      <p:sp>
        <p:nvSpPr>
          <p:cNvPr id="5" name="TextBox 4">
            <a:extLst>
              <a:ext uri="{FF2B5EF4-FFF2-40B4-BE49-F238E27FC236}">
                <a16:creationId xmlns:a16="http://schemas.microsoft.com/office/drawing/2014/main" id="{814B5D5B-B545-4179-BFA2-2D9C4887A466}"/>
              </a:ext>
            </a:extLst>
          </p:cNvPr>
          <p:cNvSpPr txBox="1"/>
          <p:nvPr/>
        </p:nvSpPr>
        <p:spPr>
          <a:xfrm>
            <a:off x="9048692" y="5996472"/>
            <a:ext cx="2955369" cy="338554"/>
          </a:xfrm>
          <a:prstGeom prst="rect">
            <a:avLst/>
          </a:prstGeom>
          <a:noFill/>
        </p:spPr>
        <p:txBody>
          <a:bodyPr wrap="square">
            <a:spAutoFit/>
          </a:bodyPr>
          <a:lstStyle/>
          <a:p>
            <a:pPr algn="ctr"/>
            <a:r>
              <a:rPr lang="en-GB" sz="1600">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FCS-N (Centre de ressources)</a:t>
            </a:r>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CE3A2678-3AC2-4C1F-828E-8E0D19B55491}"/>
              </a:ext>
            </a:extLst>
          </p:cNvPr>
          <p:cNvSpPr txBox="1"/>
          <p:nvPr/>
        </p:nvSpPr>
        <p:spPr>
          <a:xfrm>
            <a:off x="3143310" y="5965526"/>
            <a:ext cx="4706062" cy="338554"/>
          </a:xfrm>
          <a:prstGeom prst="rect">
            <a:avLst/>
          </a:prstGeom>
          <a:noFill/>
        </p:spPr>
        <p:txBody>
          <a:bodyPr wrap="square">
            <a:spAutoFit/>
          </a:bodyPr>
          <a:lstStyle/>
          <a:p>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Pour plus </a:t>
            </a:r>
            <a:r>
              <a:rPr lang="en-US" sz="1600" err="1">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d'informations</a:t>
            </a:r>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 et de conseils, </a:t>
            </a:r>
            <a:r>
              <a:rPr lang="en-US" sz="1600" err="1">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voir</a:t>
            </a:r>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 </a:t>
            </a:r>
          </a:p>
        </p:txBody>
      </p:sp>
      <p:cxnSp>
        <p:nvCxnSpPr>
          <p:cNvPr id="7" name="Straight Arrow Connector 6">
            <a:extLst>
              <a:ext uri="{FF2B5EF4-FFF2-40B4-BE49-F238E27FC236}">
                <a16:creationId xmlns:a16="http://schemas.microsoft.com/office/drawing/2014/main" id="{6E6E3362-664F-4B56-BC75-F663D2E445C9}"/>
              </a:ext>
            </a:extLst>
          </p:cNvPr>
          <p:cNvCxnSpPr>
            <a:cxnSpLocks/>
          </p:cNvCxnSpPr>
          <p:nvPr/>
        </p:nvCxnSpPr>
        <p:spPr>
          <a:xfrm>
            <a:off x="7721911" y="6165749"/>
            <a:ext cx="1577827" cy="0"/>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pic>
        <p:nvPicPr>
          <p:cNvPr id="2" name="Picture 1">
            <a:extLst>
              <a:ext uri="{FF2B5EF4-FFF2-40B4-BE49-F238E27FC236}">
                <a16:creationId xmlns:a16="http://schemas.microsoft.com/office/drawing/2014/main" id="{3A023A3A-22D4-32FC-EA2A-CB402D0F66A9}"/>
              </a:ext>
            </a:extLst>
          </p:cNvPr>
          <p:cNvPicPr>
            <a:picLocks noChangeAspect="1"/>
          </p:cNvPicPr>
          <p:nvPr/>
        </p:nvPicPr>
        <p:blipFill>
          <a:blip r:embed="rId4"/>
          <a:stretch>
            <a:fillRect/>
          </a:stretch>
        </p:blipFill>
        <p:spPr>
          <a:xfrm>
            <a:off x="2038350" y="1548250"/>
            <a:ext cx="6917264" cy="385084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1387971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1703200" y="2369285"/>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gn="ctr">
              <a:lnSpc>
                <a:spcPts val="3920"/>
              </a:lnSpc>
            </a:pPr>
            <a:r>
              <a:rPr lang="it-IT" b="0">
                <a:solidFill>
                  <a:srgbClr val="FFFFFE"/>
                </a:solidFill>
                <a:latin typeface="HALDEN SOLID" pitchFamily="2" charset="0"/>
                <a:ea typeface="Open Sans Extrabold" panose="020B0606030504020204" pitchFamily="34" charset="0"/>
                <a:cs typeface="Open Sans Extrabold" panose="020B0606030504020204" pitchFamily="34" charset="0"/>
              </a:rPr>
              <a:t>Merci de votre attention !</a:t>
            </a:r>
            <a:endParaRPr lang="en-GB" b="0">
              <a:solidFill>
                <a:srgbClr val="FFFFFE"/>
              </a:solidFill>
              <a:latin typeface="HALDEN SOLID" pitchFamily="2"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996823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432509" y="507830"/>
            <a:ext cx="11052002" cy="662558"/>
          </a:xfrm>
        </p:spPr>
        <p:txBody>
          <a:bodyPr anchor="t" anchorCtr="0"/>
          <a:lstStyle/>
          <a:p>
            <a:r>
              <a:rPr lang="en-GB" sz="3600" b="0" kern="1400" spc="230">
                <a:solidFill>
                  <a:schemeClr val="tx1"/>
                </a:solidFill>
                <a:latin typeface="HALDEN SOLID" pitchFamily="2" charset="0"/>
              </a:rPr>
              <a:t>MODULE Fcs</a:t>
            </a:r>
          </a:p>
        </p:txBody>
      </p:sp>
      <p:graphicFrame>
        <p:nvGraphicFramePr>
          <p:cNvPr id="2" name="Table 1">
            <a:extLst>
              <a:ext uri="{FF2B5EF4-FFF2-40B4-BE49-F238E27FC236}">
                <a16:creationId xmlns:a16="http://schemas.microsoft.com/office/drawing/2014/main" id="{76201F3D-0036-4E21-BE73-8E5E7CB47AD3}"/>
              </a:ext>
            </a:extLst>
          </p:cNvPr>
          <p:cNvGraphicFramePr>
            <a:graphicFrameLocks noGrp="1"/>
          </p:cNvGraphicFramePr>
          <p:nvPr>
            <p:extLst>
              <p:ext uri="{D42A27DB-BD31-4B8C-83A1-F6EECF244321}">
                <p14:modId xmlns:p14="http://schemas.microsoft.com/office/powerpoint/2010/main" val="2659246215"/>
              </p:ext>
            </p:extLst>
          </p:nvPr>
        </p:nvGraphicFramePr>
        <p:xfrm>
          <a:off x="3090333" y="84667"/>
          <a:ext cx="9046237" cy="6461518"/>
        </p:xfrm>
        <a:graphic>
          <a:graphicData uri="http://schemas.openxmlformats.org/drawingml/2006/table">
            <a:tbl>
              <a:tblPr/>
              <a:tblGrid>
                <a:gridCol w="637441">
                  <a:extLst>
                    <a:ext uri="{9D8B030D-6E8A-4147-A177-3AD203B41FA5}">
                      <a16:colId xmlns:a16="http://schemas.microsoft.com/office/drawing/2014/main" val="891251360"/>
                    </a:ext>
                  </a:extLst>
                </a:gridCol>
                <a:gridCol w="3646420">
                  <a:extLst>
                    <a:ext uri="{9D8B030D-6E8A-4147-A177-3AD203B41FA5}">
                      <a16:colId xmlns:a16="http://schemas.microsoft.com/office/drawing/2014/main" val="295291253"/>
                    </a:ext>
                  </a:extLst>
                </a:gridCol>
                <a:gridCol w="1362037">
                  <a:extLst>
                    <a:ext uri="{9D8B030D-6E8A-4147-A177-3AD203B41FA5}">
                      <a16:colId xmlns:a16="http://schemas.microsoft.com/office/drawing/2014/main" val="1697281305"/>
                    </a:ext>
                  </a:extLst>
                </a:gridCol>
                <a:gridCol w="1168644">
                  <a:extLst>
                    <a:ext uri="{9D8B030D-6E8A-4147-A177-3AD203B41FA5}">
                      <a16:colId xmlns:a16="http://schemas.microsoft.com/office/drawing/2014/main" val="411701553"/>
                    </a:ext>
                  </a:extLst>
                </a:gridCol>
                <a:gridCol w="2231695">
                  <a:extLst>
                    <a:ext uri="{9D8B030D-6E8A-4147-A177-3AD203B41FA5}">
                      <a16:colId xmlns:a16="http://schemas.microsoft.com/office/drawing/2014/main" val="2654474298"/>
                    </a:ext>
                  </a:extLst>
                </a:gridCol>
              </a:tblGrid>
              <a:tr h="604169">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kern="1200">
                        <a:solidFill>
                          <a:schemeClr val="accent1"/>
                        </a:solidFill>
                        <a:effectLst/>
                        <a:latin typeface="Calibri" panose="020F0502020204030204" pitchFamily="34" charset="0"/>
                        <a:ea typeface="Times New Roman" panose="02020603050405020304" pitchFamily="18" charset="0"/>
                        <a:cs typeface="Arial" panose="020B0604020202020204" pitchFamily="34" charset="0"/>
                      </a:endParaRPr>
                    </a:p>
                    <a:p>
                      <a:pPr marL="0" marR="0" lvl="0" indent="0" algn="ctr" rtl="0" eaLnBrk="1" fontAlgn="auto" latinLnBrk="0" hangingPunct="1">
                        <a:lnSpc>
                          <a:spcPct val="100000"/>
                        </a:lnSpc>
                        <a:spcBef>
                          <a:spcPts val="0"/>
                        </a:spcBef>
                        <a:spcAft>
                          <a:spcPts val="0"/>
                        </a:spcAft>
                        <a:buClrTx/>
                        <a:buSzTx/>
                        <a:buFontTx/>
                        <a:buNone/>
                      </a:pPr>
                      <a:r>
                        <a:rPr lang="en-US" sz="1000" b="1" kern="1200" dirty="0">
                          <a:solidFill>
                            <a:schemeClr val="accent1"/>
                          </a:solidFill>
                          <a:effectLst/>
                          <a:latin typeface="Calibri"/>
                          <a:ea typeface="Times New Roman" panose="02020603050405020304" pitchFamily="18" charset="0"/>
                          <a:cs typeface="Arial"/>
                        </a:rPr>
                        <a:t>Pendant </a:t>
                      </a:r>
                      <a:r>
                        <a:rPr lang="en-US" sz="1000" b="1" kern="1200" dirty="0" err="1">
                          <a:solidFill>
                            <a:schemeClr val="accent1"/>
                          </a:solidFill>
                          <a:effectLst/>
                          <a:latin typeface="Calibri"/>
                          <a:ea typeface="Times New Roman" panose="02020603050405020304" pitchFamily="18" charset="0"/>
                          <a:cs typeface="Arial"/>
                        </a:rPr>
                        <a:t>combien</a:t>
                      </a:r>
                      <a:r>
                        <a:rPr lang="en-US" sz="1000" b="1" kern="1200" dirty="0">
                          <a:solidFill>
                            <a:schemeClr val="accent1"/>
                          </a:solidFill>
                          <a:effectLst/>
                          <a:latin typeface="Calibri"/>
                          <a:ea typeface="Times New Roman" panose="02020603050405020304" pitchFamily="18" charset="0"/>
                          <a:cs typeface="Arial"/>
                        </a:rPr>
                        <a:t> de </a:t>
                      </a:r>
                      <a:r>
                        <a:rPr lang="en-US" sz="1000" b="1" kern="1200" dirty="0" err="1">
                          <a:solidFill>
                            <a:schemeClr val="accent1"/>
                          </a:solidFill>
                          <a:effectLst/>
                          <a:latin typeface="Calibri"/>
                          <a:ea typeface="Times New Roman" panose="02020603050405020304" pitchFamily="18" charset="0"/>
                          <a:cs typeface="Arial"/>
                        </a:rPr>
                        <a:t>jours</a:t>
                      </a:r>
                      <a:r>
                        <a:rPr lang="en-US" sz="1000" b="1" kern="1200" dirty="0">
                          <a:solidFill>
                            <a:schemeClr val="accent1"/>
                          </a:solidFill>
                          <a:effectLst/>
                          <a:latin typeface="Calibri"/>
                          <a:ea typeface="Times New Roman" panose="02020603050405020304" pitchFamily="18" charset="0"/>
                          <a:cs typeface="Arial"/>
                        </a:rPr>
                        <a:t> au </a:t>
                      </a:r>
                      <a:r>
                        <a:rPr lang="en-US" sz="1000" b="1" kern="1200" dirty="0" err="1">
                          <a:solidFill>
                            <a:schemeClr val="accent1"/>
                          </a:solidFill>
                          <a:effectLst/>
                          <a:latin typeface="Calibri"/>
                          <a:ea typeface="Times New Roman" panose="02020603050405020304" pitchFamily="18" charset="0"/>
                          <a:cs typeface="Arial"/>
                        </a:rPr>
                        <a:t>cours</a:t>
                      </a:r>
                      <a:r>
                        <a:rPr lang="en-US" sz="1000" b="1" kern="1200" dirty="0">
                          <a:solidFill>
                            <a:schemeClr val="accent1"/>
                          </a:solidFill>
                          <a:effectLst/>
                          <a:latin typeface="Calibri"/>
                          <a:ea typeface="Times New Roman" panose="02020603050405020304" pitchFamily="18" charset="0"/>
                          <a:cs typeface="Arial"/>
                        </a:rPr>
                        <a:t> des 7 </a:t>
                      </a:r>
                      <a:r>
                        <a:rPr lang="en-US" sz="1000" b="1" kern="1200" dirty="0" err="1">
                          <a:solidFill>
                            <a:schemeClr val="accent1"/>
                          </a:solidFill>
                          <a:effectLst/>
                          <a:latin typeface="Calibri"/>
                          <a:ea typeface="Times New Roman" panose="02020603050405020304" pitchFamily="18" charset="0"/>
                          <a:cs typeface="Arial"/>
                        </a:rPr>
                        <a:t>derniers</a:t>
                      </a:r>
                      <a:r>
                        <a:rPr lang="en-US" sz="1000" b="1" kern="1200" dirty="0">
                          <a:solidFill>
                            <a:schemeClr val="accent1"/>
                          </a:solidFill>
                          <a:effectLst/>
                          <a:latin typeface="Calibri"/>
                          <a:ea typeface="Times New Roman" panose="02020603050405020304" pitchFamily="18" charset="0"/>
                          <a:cs typeface="Arial"/>
                        </a:rPr>
                        <a:t> </a:t>
                      </a:r>
                      <a:r>
                        <a:rPr lang="en-US" sz="1000" b="1" kern="1200" dirty="0" err="1">
                          <a:solidFill>
                            <a:schemeClr val="accent1"/>
                          </a:solidFill>
                          <a:effectLst/>
                          <a:latin typeface="Calibri"/>
                          <a:ea typeface="Times New Roman" panose="02020603050405020304" pitchFamily="18" charset="0"/>
                          <a:cs typeface="Arial"/>
                        </a:rPr>
                        <a:t>jours</a:t>
                      </a:r>
                      <a:r>
                        <a:rPr lang="en-US" sz="1000" b="1" kern="1200" dirty="0">
                          <a:solidFill>
                            <a:schemeClr val="accent1"/>
                          </a:solidFill>
                          <a:effectLst/>
                          <a:latin typeface="Calibri"/>
                          <a:ea typeface="Times New Roman" panose="02020603050405020304" pitchFamily="18" charset="0"/>
                          <a:cs typeface="Arial"/>
                        </a:rPr>
                        <a:t> la </a:t>
                      </a:r>
                      <a:r>
                        <a:rPr lang="en-US" sz="1000" b="1" kern="1200" dirty="0" err="1">
                          <a:solidFill>
                            <a:schemeClr val="accent1"/>
                          </a:solidFill>
                          <a:effectLst/>
                          <a:latin typeface="Calibri"/>
                          <a:ea typeface="Times New Roman" panose="02020603050405020304" pitchFamily="18" charset="0"/>
                          <a:cs typeface="Arial"/>
                        </a:rPr>
                        <a:t>plupart</a:t>
                      </a:r>
                      <a:r>
                        <a:rPr lang="en-US" sz="1000" b="1" kern="1200" dirty="0">
                          <a:solidFill>
                            <a:schemeClr val="accent1"/>
                          </a:solidFill>
                          <a:effectLst/>
                          <a:latin typeface="Calibri"/>
                          <a:ea typeface="Times New Roman" panose="02020603050405020304" pitchFamily="18" charset="0"/>
                          <a:cs typeface="Arial"/>
                        </a:rPr>
                        <a:t> des </a:t>
                      </a:r>
                      <a:r>
                        <a:rPr lang="en-US" sz="1000" b="1" kern="1200" dirty="0" err="1">
                          <a:solidFill>
                            <a:schemeClr val="accent1"/>
                          </a:solidFill>
                          <a:effectLst/>
                          <a:latin typeface="Calibri"/>
                          <a:ea typeface="Times New Roman" panose="02020603050405020304" pitchFamily="18" charset="0"/>
                          <a:cs typeface="Arial"/>
                        </a:rPr>
                        <a:t>membres</a:t>
                      </a:r>
                      <a:r>
                        <a:rPr lang="en-US" sz="1000" b="1" kern="1200" dirty="0">
                          <a:solidFill>
                            <a:schemeClr val="accent1"/>
                          </a:solidFill>
                          <a:effectLst/>
                          <a:latin typeface="Calibri"/>
                          <a:ea typeface="Times New Roman" panose="02020603050405020304" pitchFamily="18" charset="0"/>
                          <a:cs typeface="Arial"/>
                        </a:rPr>
                        <a:t> de </a:t>
                      </a:r>
                      <a:r>
                        <a:rPr lang="en-US" sz="1000" b="1" kern="1200" dirty="0" err="1">
                          <a:solidFill>
                            <a:schemeClr val="accent1"/>
                          </a:solidFill>
                          <a:effectLst/>
                          <a:latin typeface="Calibri"/>
                          <a:ea typeface="Times New Roman" panose="02020603050405020304" pitchFamily="18" charset="0"/>
                          <a:cs typeface="Arial"/>
                        </a:rPr>
                        <a:t>votre</a:t>
                      </a:r>
                      <a:r>
                        <a:rPr lang="en-US" sz="1000" b="1" kern="1200" dirty="0">
                          <a:solidFill>
                            <a:schemeClr val="accent1"/>
                          </a:solidFill>
                          <a:effectLst/>
                          <a:latin typeface="Calibri"/>
                          <a:ea typeface="Times New Roman" panose="02020603050405020304" pitchFamily="18" charset="0"/>
                          <a:cs typeface="Arial"/>
                        </a:rPr>
                        <a:t> ménage (50% +) </a:t>
                      </a:r>
                      <a:r>
                        <a:rPr lang="en-US" sz="1000" b="1" kern="1200" dirty="0" err="1">
                          <a:solidFill>
                            <a:schemeClr val="accent1"/>
                          </a:solidFill>
                          <a:effectLst/>
                          <a:latin typeface="Calibri"/>
                          <a:ea typeface="Times New Roman" panose="02020603050405020304" pitchFamily="18" charset="0"/>
                          <a:cs typeface="Arial"/>
                        </a:rPr>
                        <a:t>ont-ils</a:t>
                      </a:r>
                      <a:r>
                        <a:rPr lang="en-US" sz="1000" b="1" kern="1200" dirty="0">
                          <a:solidFill>
                            <a:schemeClr val="accent1"/>
                          </a:solidFill>
                          <a:effectLst/>
                          <a:latin typeface="Calibri"/>
                          <a:ea typeface="Times New Roman" panose="02020603050405020304" pitchFamily="18" charset="0"/>
                          <a:cs typeface="Arial"/>
                        </a:rPr>
                        <a:t> consommé les aliments </a:t>
                      </a:r>
                      <a:r>
                        <a:rPr lang="en-US" sz="1000" b="1" kern="1200" dirty="0" err="1">
                          <a:solidFill>
                            <a:schemeClr val="accent1"/>
                          </a:solidFill>
                          <a:effectLst/>
                          <a:latin typeface="Calibri"/>
                          <a:ea typeface="Times New Roman" panose="02020603050405020304" pitchFamily="18" charset="0"/>
                          <a:cs typeface="Arial"/>
                        </a:rPr>
                        <a:t>suivants</a:t>
                      </a:r>
                      <a:r>
                        <a:rPr lang="en-US" sz="1000" b="1" kern="1200" dirty="0">
                          <a:solidFill>
                            <a:schemeClr val="accent1"/>
                          </a:solidFill>
                          <a:effectLst/>
                          <a:latin typeface="Calibri"/>
                          <a:ea typeface="Times New Roman" panose="02020603050405020304" pitchFamily="18" charset="0"/>
                          <a:cs typeface="Arial"/>
                        </a:rPr>
                        <a:t>, à </a:t>
                      </a:r>
                      <a:r>
                        <a:rPr lang="en-US" sz="1000" b="1" kern="1200" dirty="0" err="1">
                          <a:solidFill>
                            <a:schemeClr val="accent1"/>
                          </a:solidFill>
                          <a:effectLst/>
                          <a:latin typeface="Calibri"/>
                          <a:ea typeface="Times New Roman" panose="02020603050405020304" pitchFamily="18" charset="0"/>
                          <a:cs typeface="Arial"/>
                        </a:rPr>
                        <a:t>l'intérieur</a:t>
                      </a:r>
                      <a:r>
                        <a:rPr lang="en-US" sz="1000" b="1" kern="1200" dirty="0">
                          <a:solidFill>
                            <a:schemeClr val="accent1"/>
                          </a:solidFill>
                          <a:effectLst/>
                          <a:latin typeface="Calibri"/>
                          <a:ea typeface="Times New Roman" panose="02020603050405020304" pitchFamily="18" charset="0"/>
                          <a:cs typeface="Arial"/>
                        </a:rPr>
                        <a:t> </a:t>
                      </a:r>
                      <a:r>
                        <a:rPr lang="en-US" sz="1000" b="1" kern="1200" dirty="0" err="1">
                          <a:solidFill>
                            <a:schemeClr val="accent1"/>
                          </a:solidFill>
                          <a:effectLst/>
                          <a:latin typeface="Calibri"/>
                          <a:ea typeface="Times New Roman" panose="02020603050405020304" pitchFamily="18" charset="0"/>
                          <a:cs typeface="Arial"/>
                        </a:rPr>
                        <a:t>ou</a:t>
                      </a:r>
                      <a:r>
                        <a:rPr lang="en-US" sz="1000" b="1" kern="1200" dirty="0">
                          <a:solidFill>
                            <a:schemeClr val="accent1"/>
                          </a:solidFill>
                          <a:effectLst/>
                          <a:latin typeface="Calibri"/>
                          <a:ea typeface="Times New Roman" panose="02020603050405020304" pitchFamily="18" charset="0"/>
                          <a:cs typeface="Arial"/>
                        </a:rPr>
                        <a:t> à </a:t>
                      </a:r>
                      <a:r>
                        <a:rPr lang="en-US" sz="1000" b="1" kern="1200" dirty="0" err="1">
                          <a:solidFill>
                            <a:schemeClr val="accent1"/>
                          </a:solidFill>
                          <a:effectLst/>
                          <a:latin typeface="Calibri"/>
                          <a:ea typeface="Times New Roman" panose="02020603050405020304" pitchFamily="18" charset="0"/>
                          <a:cs typeface="Arial"/>
                        </a:rPr>
                        <a:t>l'extérieur</a:t>
                      </a:r>
                      <a:r>
                        <a:rPr lang="en-US" sz="1000" b="1" kern="1200" dirty="0">
                          <a:solidFill>
                            <a:schemeClr val="accent1"/>
                          </a:solidFill>
                          <a:effectLst/>
                          <a:latin typeface="Calibri"/>
                          <a:ea typeface="Times New Roman" panose="02020603050405020304" pitchFamily="18" charset="0"/>
                          <a:cs typeface="Arial"/>
                        </a:rPr>
                        <a:t> de la </a:t>
                      </a:r>
                      <a:r>
                        <a:rPr lang="en-US" sz="1000" b="1" kern="1200" dirty="0" err="1">
                          <a:solidFill>
                            <a:schemeClr val="accent1"/>
                          </a:solidFill>
                          <a:effectLst/>
                          <a:latin typeface="Calibri"/>
                          <a:ea typeface="Times New Roman" panose="02020603050405020304" pitchFamily="18" charset="0"/>
                          <a:cs typeface="Arial"/>
                        </a:rPr>
                        <a:t>maison</a:t>
                      </a:r>
                      <a:r>
                        <a:rPr lang="en-US" sz="1000" b="1" kern="1200" dirty="0">
                          <a:solidFill>
                            <a:schemeClr val="accent1"/>
                          </a:solidFill>
                          <a:effectLst/>
                          <a:latin typeface="Calibri"/>
                          <a:ea typeface="Times New Roman" panose="02020603050405020304" pitchFamily="18" charset="0"/>
                          <a:cs typeface="Arial"/>
                        </a:rPr>
                        <a:t>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i="1" kern="1200">
                        <a:solidFill>
                          <a:schemeClr val="accent1"/>
                        </a:solidFill>
                        <a:effectLst/>
                        <a:latin typeface="Calibri" panose="020F0502020204030204" pitchFamily="34" charset="0"/>
                        <a:ea typeface="Times New Roman" panose="02020603050405020304" pitchFamily="18" charset="0"/>
                        <a:cs typeface="Arial" panose="020B0604020202020204" pitchFamily="34" charset="0"/>
                      </a:endParaRPr>
                    </a:p>
                    <a:p>
                      <a:pPr marL="0" marR="0" lvl="0" indent="0" algn="ctr" rtl="0" eaLnBrk="1" fontAlgn="auto" latinLnBrk="0" hangingPunct="1">
                        <a:lnSpc>
                          <a:spcPct val="100000"/>
                        </a:lnSpc>
                        <a:spcBef>
                          <a:spcPts val="0"/>
                        </a:spcBef>
                        <a:spcAft>
                          <a:spcPts val="0"/>
                        </a:spcAft>
                        <a:buClrTx/>
                        <a:buSzTx/>
                        <a:buFontTx/>
                        <a:buNone/>
                      </a:pPr>
                      <a:r>
                        <a:rPr lang="en-GB" sz="800" b="0" i="1" kern="1200" dirty="0">
                          <a:solidFill>
                            <a:schemeClr val="accent1"/>
                          </a:solidFill>
                          <a:effectLst/>
                          <a:latin typeface="Calibri"/>
                          <a:ea typeface="Times New Roman" panose="02020603050405020304" pitchFamily="18" charset="0"/>
                          <a:cs typeface="Arial"/>
                        </a:rPr>
                        <a:t>Note pour </a:t>
                      </a:r>
                      <a:r>
                        <a:rPr lang="en-GB" sz="800" b="0" i="1" kern="1200" dirty="0" err="1">
                          <a:solidFill>
                            <a:schemeClr val="accent1"/>
                          </a:solidFill>
                          <a:effectLst/>
                          <a:latin typeface="Calibri"/>
                          <a:ea typeface="Times New Roman" panose="02020603050405020304" pitchFamily="18" charset="0"/>
                          <a:cs typeface="Arial"/>
                        </a:rPr>
                        <a:t>l'enquêteur</a:t>
                      </a:r>
                      <a:r>
                        <a:rPr lang="en-GB" sz="800" b="0" i="1" kern="1200" dirty="0">
                          <a:solidFill>
                            <a:schemeClr val="accent1"/>
                          </a:solidFill>
                          <a:effectLst/>
                          <a:latin typeface="Calibri"/>
                          <a:ea typeface="Times New Roman" panose="02020603050405020304" pitchFamily="18" charset="0"/>
                          <a:cs typeface="Arial"/>
                        </a:rPr>
                        <a:t> :  </a:t>
                      </a:r>
                      <a:r>
                        <a:rPr lang="en-GB" sz="800" b="0" i="1" kern="1200" dirty="0" err="1">
                          <a:solidFill>
                            <a:schemeClr val="accent1"/>
                          </a:solidFill>
                          <a:effectLst/>
                          <a:latin typeface="Calibri"/>
                          <a:ea typeface="Times New Roman" panose="02020603050405020304" pitchFamily="18" charset="0"/>
                          <a:cs typeface="Arial"/>
                        </a:rPr>
                        <a:t>Déterminez</a:t>
                      </a:r>
                      <a:r>
                        <a:rPr lang="en-GB" sz="800" b="0" i="1" kern="1200" dirty="0">
                          <a:solidFill>
                            <a:schemeClr val="accent1"/>
                          </a:solidFill>
                          <a:effectLst/>
                          <a:latin typeface="Calibri"/>
                          <a:ea typeface="Times New Roman" panose="02020603050405020304" pitchFamily="18" charset="0"/>
                          <a:cs typeface="Arial"/>
                        </a:rPr>
                        <a:t> </a:t>
                      </a:r>
                      <a:r>
                        <a:rPr lang="en-GB" sz="800" b="0" i="1" kern="1200" dirty="0" err="1">
                          <a:solidFill>
                            <a:schemeClr val="accent1"/>
                          </a:solidFill>
                          <a:effectLst/>
                          <a:latin typeface="Calibri"/>
                          <a:ea typeface="Times New Roman" panose="02020603050405020304" pitchFamily="18" charset="0"/>
                          <a:cs typeface="Arial"/>
                        </a:rPr>
                        <a:t>si</a:t>
                      </a:r>
                      <a:r>
                        <a:rPr lang="en-GB" sz="800" b="0" i="1" kern="1200" dirty="0">
                          <a:solidFill>
                            <a:schemeClr val="accent1"/>
                          </a:solidFill>
                          <a:effectLst/>
                          <a:latin typeface="Calibri"/>
                          <a:ea typeface="Times New Roman" panose="02020603050405020304" pitchFamily="18" charset="0"/>
                          <a:cs typeface="Arial"/>
                        </a:rPr>
                        <a:t> la </a:t>
                      </a:r>
                      <a:r>
                        <a:rPr lang="en-GB" sz="800" b="0" i="1" kern="1200" dirty="0" err="1">
                          <a:solidFill>
                            <a:schemeClr val="accent1"/>
                          </a:solidFill>
                          <a:effectLst/>
                          <a:latin typeface="Calibri"/>
                          <a:ea typeface="Times New Roman" panose="02020603050405020304" pitchFamily="18" charset="0"/>
                          <a:cs typeface="Arial"/>
                        </a:rPr>
                        <a:t>consommation</a:t>
                      </a:r>
                      <a:r>
                        <a:rPr lang="en-GB" sz="800" b="0" i="1" kern="1200" dirty="0">
                          <a:solidFill>
                            <a:schemeClr val="accent1"/>
                          </a:solidFill>
                          <a:effectLst/>
                          <a:latin typeface="Calibri"/>
                          <a:ea typeface="Times New Roman" panose="02020603050405020304" pitchFamily="18" charset="0"/>
                          <a:cs typeface="Arial"/>
                        </a:rPr>
                        <a:t> </a:t>
                      </a:r>
                      <a:r>
                        <a:rPr lang="en-GB" sz="800" b="0" i="1" kern="1200" dirty="0" err="1">
                          <a:solidFill>
                            <a:schemeClr val="accent1"/>
                          </a:solidFill>
                          <a:effectLst/>
                          <a:latin typeface="Calibri"/>
                          <a:ea typeface="Times New Roman" panose="02020603050405020304" pitchFamily="18" charset="0"/>
                          <a:cs typeface="Arial"/>
                        </a:rPr>
                        <a:t>d'aliments</a:t>
                      </a:r>
                      <a:r>
                        <a:rPr lang="en-GB" sz="800" b="0" i="1" kern="1200" dirty="0">
                          <a:solidFill>
                            <a:schemeClr val="accent1"/>
                          </a:solidFill>
                          <a:effectLst/>
                          <a:latin typeface="Calibri"/>
                          <a:ea typeface="Times New Roman" panose="02020603050405020304" pitchFamily="18" charset="0"/>
                          <a:cs typeface="Arial"/>
                        </a:rPr>
                        <a:t> (par </a:t>
                      </a:r>
                      <a:r>
                        <a:rPr lang="en-GB" sz="800" b="0" i="1" kern="1200" dirty="0" err="1">
                          <a:solidFill>
                            <a:schemeClr val="accent1"/>
                          </a:solidFill>
                          <a:effectLst/>
                          <a:latin typeface="Calibri"/>
                          <a:ea typeface="Times New Roman" panose="02020603050405020304" pitchFamily="18" charset="0"/>
                          <a:cs typeface="Arial"/>
                        </a:rPr>
                        <a:t>exemple</a:t>
                      </a:r>
                      <a:r>
                        <a:rPr lang="en-GB" sz="800" b="0" i="1" kern="1200" dirty="0">
                          <a:solidFill>
                            <a:schemeClr val="accent1"/>
                          </a:solidFill>
                          <a:effectLst/>
                          <a:latin typeface="Calibri"/>
                          <a:ea typeface="Times New Roman" panose="02020603050405020304" pitchFamily="18" charset="0"/>
                          <a:cs typeface="Arial"/>
                        </a:rPr>
                        <a:t>, le </a:t>
                      </a:r>
                      <a:r>
                        <a:rPr lang="en-GB" sz="800" b="0" i="1" kern="1200" dirty="0" err="1">
                          <a:solidFill>
                            <a:schemeClr val="accent1"/>
                          </a:solidFill>
                          <a:effectLst/>
                          <a:latin typeface="Calibri"/>
                          <a:ea typeface="Times New Roman" panose="02020603050405020304" pitchFamily="18" charset="0"/>
                          <a:cs typeface="Arial"/>
                        </a:rPr>
                        <a:t>poisson</a:t>
                      </a:r>
                      <a:r>
                        <a:rPr lang="en-GB" sz="800" b="0" i="1" kern="1200" dirty="0">
                          <a:solidFill>
                            <a:schemeClr val="accent1"/>
                          </a:solidFill>
                          <a:effectLst/>
                          <a:latin typeface="Calibri"/>
                          <a:ea typeface="Times New Roman" panose="02020603050405020304" pitchFamily="18" charset="0"/>
                          <a:cs typeface="Arial"/>
                        </a:rPr>
                        <a:t>, le lait) </a:t>
                      </a:r>
                      <a:r>
                        <a:rPr lang="en-GB" sz="800" b="0" i="1" kern="1200" dirty="0" err="1">
                          <a:solidFill>
                            <a:schemeClr val="accent1"/>
                          </a:solidFill>
                          <a:effectLst/>
                          <a:latin typeface="Calibri"/>
                          <a:ea typeface="Times New Roman" panose="02020603050405020304" pitchFamily="18" charset="0"/>
                          <a:cs typeface="Arial"/>
                        </a:rPr>
                        <a:t>n'a</a:t>
                      </a:r>
                      <a:r>
                        <a:rPr lang="en-GB" sz="800" b="0" i="1" kern="1200" dirty="0">
                          <a:solidFill>
                            <a:schemeClr val="accent1"/>
                          </a:solidFill>
                          <a:effectLst/>
                          <a:latin typeface="Calibri"/>
                          <a:ea typeface="Times New Roman" panose="02020603050405020304" pitchFamily="18" charset="0"/>
                          <a:cs typeface="Arial"/>
                        </a:rPr>
                        <a:t> </a:t>
                      </a:r>
                      <a:r>
                        <a:rPr lang="en-GB" sz="800" b="0" i="1" kern="1200" dirty="0" err="1">
                          <a:solidFill>
                            <a:schemeClr val="accent1"/>
                          </a:solidFill>
                          <a:effectLst/>
                          <a:latin typeface="Calibri"/>
                          <a:ea typeface="Times New Roman" panose="02020603050405020304" pitchFamily="18" charset="0"/>
                          <a:cs typeface="Arial"/>
                        </a:rPr>
                        <a:t>été</a:t>
                      </a:r>
                      <a:r>
                        <a:rPr lang="en-GB" sz="800" b="0" i="1" kern="1200" dirty="0">
                          <a:solidFill>
                            <a:schemeClr val="accent1"/>
                          </a:solidFill>
                          <a:effectLst/>
                          <a:latin typeface="Calibri"/>
                          <a:ea typeface="Times New Roman" panose="02020603050405020304" pitchFamily="18" charset="0"/>
                          <a:cs typeface="Arial"/>
                        </a:rPr>
                        <a:t> </a:t>
                      </a:r>
                      <a:r>
                        <a:rPr lang="en-GB" sz="800" b="0" i="1" kern="1200" dirty="0" err="1">
                          <a:solidFill>
                            <a:schemeClr val="accent1"/>
                          </a:solidFill>
                          <a:effectLst/>
                          <a:latin typeface="Calibri"/>
                          <a:ea typeface="Times New Roman" panose="02020603050405020304" pitchFamily="18" charset="0"/>
                          <a:cs typeface="Arial"/>
                        </a:rPr>
                        <a:t>faite</a:t>
                      </a:r>
                      <a:r>
                        <a:rPr lang="en-GB" sz="800" b="0" i="1" kern="1200" dirty="0">
                          <a:solidFill>
                            <a:schemeClr val="accent1"/>
                          </a:solidFill>
                          <a:effectLst/>
                          <a:latin typeface="Calibri"/>
                          <a:ea typeface="Times New Roman" panose="02020603050405020304" pitchFamily="18" charset="0"/>
                          <a:cs typeface="Arial"/>
                        </a:rPr>
                        <a:t> </a:t>
                      </a:r>
                      <a:r>
                        <a:rPr lang="en-GB" sz="800" b="0" i="1" kern="1200" dirty="0" err="1">
                          <a:solidFill>
                            <a:schemeClr val="accent1"/>
                          </a:solidFill>
                          <a:effectLst/>
                          <a:latin typeface="Calibri"/>
                          <a:ea typeface="Times New Roman" panose="02020603050405020304" pitchFamily="18" charset="0"/>
                          <a:cs typeface="Arial"/>
                        </a:rPr>
                        <a:t>qu'en</a:t>
                      </a:r>
                      <a:r>
                        <a:rPr lang="en-GB" sz="800" b="0" i="1" kern="1200" dirty="0">
                          <a:solidFill>
                            <a:schemeClr val="accent1"/>
                          </a:solidFill>
                          <a:effectLst/>
                          <a:latin typeface="Calibri"/>
                          <a:ea typeface="Times New Roman" panose="02020603050405020304" pitchFamily="18" charset="0"/>
                          <a:cs typeface="Arial"/>
                        </a:rPr>
                        <a:t> petites </a:t>
                      </a:r>
                      <a:r>
                        <a:rPr lang="en-GB" sz="800" b="0" i="1" kern="1200" dirty="0" err="1">
                          <a:solidFill>
                            <a:schemeClr val="accent1"/>
                          </a:solidFill>
                          <a:effectLst/>
                          <a:latin typeface="Calibri"/>
                          <a:ea typeface="Times New Roman" panose="02020603050405020304" pitchFamily="18" charset="0"/>
                          <a:cs typeface="Arial"/>
                        </a:rPr>
                        <a:t>quantités</a:t>
                      </a:r>
                      <a:r>
                        <a:rPr lang="en-GB" sz="800" b="0" i="1" kern="1200" dirty="0">
                          <a:solidFill>
                            <a:schemeClr val="accent1"/>
                          </a:solidFill>
                          <a:effectLst/>
                          <a:latin typeface="Calibri"/>
                          <a:ea typeface="Times New Roman" panose="02020603050405020304" pitchFamily="18" charset="0"/>
                          <a:cs typeface="Arial"/>
                        </a:rPr>
                        <a:t> et doit </a:t>
                      </a:r>
                      <a:r>
                        <a:rPr lang="en-GB" sz="800" b="0" i="1" kern="1200" dirty="0" err="1">
                          <a:solidFill>
                            <a:schemeClr val="accent1"/>
                          </a:solidFill>
                          <a:effectLst/>
                          <a:latin typeface="Calibri"/>
                          <a:ea typeface="Times New Roman" panose="02020603050405020304" pitchFamily="18" charset="0"/>
                          <a:cs typeface="Arial"/>
                        </a:rPr>
                        <a:t>être</a:t>
                      </a:r>
                      <a:r>
                        <a:rPr lang="en-GB" sz="800" b="0" i="1" kern="1200" dirty="0">
                          <a:solidFill>
                            <a:schemeClr val="accent1"/>
                          </a:solidFill>
                          <a:effectLst/>
                          <a:latin typeface="Calibri"/>
                          <a:ea typeface="Times New Roman" panose="02020603050405020304" pitchFamily="18" charset="0"/>
                          <a:cs typeface="Arial"/>
                        </a:rPr>
                        <a:t> </a:t>
                      </a:r>
                      <a:r>
                        <a:rPr lang="en-GB" sz="800" b="0" i="1" kern="1200" dirty="0" err="1">
                          <a:solidFill>
                            <a:schemeClr val="accent1"/>
                          </a:solidFill>
                          <a:effectLst/>
                          <a:latin typeface="Calibri"/>
                          <a:ea typeface="Times New Roman" panose="02020603050405020304" pitchFamily="18" charset="0"/>
                          <a:cs typeface="Arial"/>
                        </a:rPr>
                        <a:t>enregistrée</a:t>
                      </a:r>
                      <a:r>
                        <a:rPr lang="en-GB" sz="800" b="0" i="1" kern="1200" dirty="0">
                          <a:solidFill>
                            <a:schemeClr val="accent1"/>
                          </a:solidFill>
                          <a:effectLst/>
                          <a:latin typeface="Calibri"/>
                          <a:ea typeface="Times New Roman" panose="02020603050405020304" pitchFamily="18" charset="0"/>
                          <a:cs typeface="Arial"/>
                        </a:rPr>
                        <a:t> </a:t>
                      </a:r>
                      <a:r>
                        <a:rPr lang="en-GB" sz="800" b="0" i="1" kern="1200" dirty="0" err="1">
                          <a:solidFill>
                            <a:schemeClr val="accent1"/>
                          </a:solidFill>
                          <a:effectLst/>
                          <a:latin typeface="Calibri"/>
                          <a:ea typeface="Times New Roman" panose="02020603050405020304" pitchFamily="18" charset="0"/>
                          <a:cs typeface="Arial"/>
                        </a:rPr>
                        <a:t>comme</a:t>
                      </a:r>
                      <a:r>
                        <a:rPr lang="en-GB" sz="800" b="0" i="1" kern="1200" dirty="0">
                          <a:solidFill>
                            <a:schemeClr val="accent1"/>
                          </a:solidFill>
                          <a:effectLst/>
                          <a:latin typeface="Calibri"/>
                          <a:ea typeface="Times New Roman" panose="02020603050405020304" pitchFamily="18" charset="0"/>
                          <a:cs typeface="Arial"/>
                        </a:rPr>
                        <a:t> un condiment.</a:t>
                      </a:r>
                      <a:endParaRPr lang="en-US" sz="800" b="0" i="1" kern="1200" dirty="0">
                        <a:solidFill>
                          <a:schemeClr val="accent1"/>
                        </a:solidFill>
                        <a:effectLst/>
                        <a:latin typeface="Times New Roman"/>
                        <a:ea typeface="Calibri" panose="020F0502020204030204" pitchFamily="34" charset="0"/>
                        <a:cs typeface="Arial"/>
                      </a:endParaRPr>
                    </a:p>
                    <a:p>
                      <a:pPr marL="0" marR="0" algn="ctr">
                        <a:spcBef>
                          <a:spcPts val="0"/>
                        </a:spcBef>
                        <a:spcAft>
                          <a:spcPts val="0"/>
                        </a:spcAft>
                      </a:pPr>
                      <a:endParaRPr lang="en-US" sz="1000" b="1">
                        <a:solidFill>
                          <a:schemeClr val="accent1"/>
                        </a:solidFill>
                        <a:effectLst/>
                        <a:latin typeface="Calibri" panose="020F0502020204030204" pitchFamily="34" charset="0"/>
                        <a:cs typeface="Arial" panose="020B0604020202020204" pitchFamily="34" charset="0"/>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spcBef>
                          <a:spcPts val="0"/>
                        </a:spcBef>
                        <a:spcAft>
                          <a:spcPts val="0"/>
                        </a:spcAft>
                      </a:pPr>
                      <a:r>
                        <a:rPr lang="fr-FR" sz="800" b="1" err="1">
                          <a:effectLst/>
                          <a:latin typeface="Calibri" panose="020F0502020204030204" pitchFamily="34" charset="0"/>
                          <a:ea typeface="Times New Roman" panose="02020603050405020304" pitchFamily="18" charset="0"/>
                          <a:cs typeface="Calibri" panose="020F0502020204030204" pitchFamily="34" charset="0"/>
                        </a:rPr>
                        <a:t>Aliments</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800" dirty="0">
                          <a:solidFill>
                            <a:schemeClr val="accent1"/>
                          </a:solidFill>
                          <a:effectLst/>
                          <a:latin typeface="Calibri"/>
                          <a:ea typeface="Calibri"/>
                          <a:cs typeface="Arial"/>
                        </a:rPr>
                        <a:t>Nombre de </a:t>
                      </a:r>
                      <a:r>
                        <a:rPr lang="en-GB" sz="800" dirty="0" err="1">
                          <a:solidFill>
                            <a:schemeClr val="accent1"/>
                          </a:solidFill>
                          <a:effectLst/>
                          <a:latin typeface="Calibri"/>
                          <a:ea typeface="Calibri"/>
                          <a:cs typeface="Arial"/>
                        </a:rPr>
                        <a:t>jours</a:t>
                      </a:r>
                      <a:r>
                        <a:rPr lang="en-GB" sz="800" dirty="0">
                          <a:solidFill>
                            <a:schemeClr val="accent1"/>
                          </a:solidFill>
                          <a:effectLst/>
                          <a:latin typeface="Calibri"/>
                          <a:ea typeface="Calibri"/>
                          <a:cs typeface="Arial"/>
                        </a:rPr>
                        <a:t> de </a:t>
                      </a:r>
                      <a:r>
                        <a:rPr lang="en-GB" sz="800" dirty="0" err="1">
                          <a:solidFill>
                            <a:schemeClr val="accent1"/>
                          </a:solidFill>
                          <a:effectLst/>
                          <a:latin typeface="Calibri"/>
                          <a:ea typeface="Calibri"/>
                          <a:cs typeface="Arial"/>
                        </a:rPr>
                        <a:t>consommation</a:t>
                      </a:r>
                      <a:r>
                        <a:rPr lang="en-GB" sz="800" dirty="0">
                          <a:solidFill>
                            <a:schemeClr val="accent1"/>
                          </a:solidFill>
                          <a:effectLst/>
                          <a:latin typeface="Calibri"/>
                          <a:ea typeface="Calibri"/>
                          <a:cs typeface="Arial"/>
                        </a:rPr>
                        <a:t> de </a:t>
                      </a:r>
                      <a:r>
                        <a:rPr lang="en-GB" sz="800" dirty="0" err="1">
                          <a:solidFill>
                            <a:schemeClr val="accent1"/>
                          </a:solidFill>
                          <a:effectLst/>
                          <a:latin typeface="Calibri"/>
                          <a:ea typeface="Calibri"/>
                          <a:cs typeface="Arial"/>
                        </a:rPr>
                        <a:t>l'aliment</a:t>
                      </a:r>
                      <a:r>
                        <a:rPr lang="en-US" sz="1000" dirty="0">
                          <a:solidFill>
                            <a:schemeClr val="accent1"/>
                          </a:solidFill>
                          <a:effectLst/>
                          <a:latin typeface="Calibri"/>
                          <a:ea typeface="Calibri"/>
                          <a:cs typeface="Arial"/>
                        </a:rPr>
                        <a:t> </a:t>
                      </a:r>
                      <a:r>
                        <a:rPr lang="en-GB" sz="800" dirty="0">
                          <a:solidFill>
                            <a:schemeClr val="accent1"/>
                          </a:solidFill>
                          <a:effectLst/>
                          <a:latin typeface="Calibri"/>
                          <a:ea typeface="Calibri"/>
                          <a:cs typeface="Arial"/>
                        </a:rPr>
                        <a:t>au </a:t>
                      </a:r>
                      <a:r>
                        <a:rPr lang="en-GB" sz="800" dirty="0" err="1">
                          <a:solidFill>
                            <a:schemeClr val="accent1"/>
                          </a:solidFill>
                          <a:effectLst/>
                          <a:latin typeface="Calibri"/>
                          <a:ea typeface="Calibri"/>
                          <a:cs typeface="Arial"/>
                        </a:rPr>
                        <a:t>cours</a:t>
                      </a:r>
                      <a:r>
                        <a:rPr lang="en-GB" sz="800" dirty="0">
                          <a:solidFill>
                            <a:schemeClr val="accent1"/>
                          </a:solidFill>
                          <a:effectLst/>
                          <a:latin typeface="Calibri"/>
                          <a:ea typeface="Calibri"/>
                          <a:cs typeface="Arial"/>
                        </a:rPr>
                        <a:t> des </a:t>
                      </a:r>
                      <a:r>
                        <a:rPr lang="en-GB" sz="800" b="1" dirty="0">
                          <a:solidFill>
                            <a:schemeClr val="accent1"/>
                          </a:solidFill>
                          <a:effectLst/>
                          <a:latin typeface="Calibri"/>
                          <a:ea typeface="Calibri"/>
                          <a:cs typeface="Arial"/>
                        </a:rPr>
                        <a:t>7 </a:t>
                      </a:r>
                      <a:r>
                        <a:rPr lang="en-GB" sz="800" dirty="0" err="1">
                          <a:solidFill>
                            <a:schemeClr val="accent1"/>
                          </a:solidFill>
                          <a:effectLst/>
                          <a:latin typeface="Calibri"/>
                          <a:ea typeface="Calibri"/>
                          <a:cs typeface="Arial"/>
                        </a:rPr>
                        <a:t>derniers</a:t>
                      </a:r>
                      <a:r>
                        <a:rPr lang="en-GB" sz="800" dirty="0">
                          <a:solidFill>
                            <a:schemeClr val="accent1"/>
                          </a:solidFill>
                          <a:effectLst/>
                          <a:latin typeface="Calibri"/>
                          <a:ea typeface="Calibri"/>
                          <a:cs typeface="Arial"/>
                        </a:rPr>
                        <a:t> </a:t>
                      </a:r>
                      <a:r>
                        <a:rPr lang="en-GB" sz="800" b="1" dirty="0" err="1">
                          <a:solidFill>
                            <a:schemeClr val="accent1"/>
                          </a:solidFill>
                          <a:effectLst/>
                          <a:latin typeface="Calibri"/>
                          <a:ea typeface="Calibri"/>
                          <a:cs typeface="Arial"/>
                        </a:rPr>
                        <a:t>jours</a:t>
                      </a:r>
                      <a:r>
                        <a:rPr lang="en-GB" sz="800" b="1" i="1" dirty="0">
                          <a:solidFill>
                            <a:schemeClr val="accent1"/>
                          </a:solidFill>
                          <a:effectLst/>
                          <a:latin typeface="Calibri"/>
                          <a:ea typeface="Calibri"/>
                          <a:cs typeface="Calibri"/>
                        </a:rPr>
                        <a:t>.</a:t>
                      </a:r>
                      <a:endParaRPr lang="en-US" sz="1000" dirty="0">
                        <a:solidFill>
                          <a:schemeClr val="accent1"/>
                        </a:solidFill>
                        <a:effectLst/>
                        <a:latin typeface="Calibri"/>
                        <a:ea typeface="Calibri"/>
                        <a:cs typeface="Calibri"/>
                      </a:endParaRPr>
                    </a:p>
                    <a:p>
                      <a:pPr marL="0" marR="0" algn="ctr">
                        <a:spcBef>
                          <a:spcPts val="0"/>
                        </a:spcBef>
                        <a:spcAft>
                          <a:spcPts val="0"/>
                        </a:spcAft>
                      </a:pPr>
                      <a:endParaRPr lang="en-US" sz="800" b="0" i="1" kern="1200" dirty="0">
                        <a:solidFill>
                          <a:schemeClr val="accent1"/>
                        </a:solidFill>
                        <a:effectLst/>
                        <a:latin typeface="Calibri" panose="020F050202020403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800" b="0" i="1" kern="1200" dirty="0" err="1">
                          <a:solidFill>
                            <a:schemeClr val="accent1"/>
                          </a:solidFill>
                          <a:effectLst/>
                          <a:latin typeface="Calibri"/>
                          <a:ea typeface="Times New Roman" panose="02020603050405020304" pitchFamily="18" charset="0"/>
                          <a:cs typeface="Arial"/>
                        </a:rPr>
                        <a:t>Inscrivez</a:t>
                      </a:r>
                      <a:r>
                        <a:rPr lang="en-US" sz="800" b="0" i="1" kern="1200" dirty="0">
                          <a:solidFill>
                            <a:schemeClr val="accent1"/>
                          </a:solidFill>
                          <a:effectLst/>
                          <a:latin typeface="Calibri"/>
                          <a:ea typeface="Times New Roman" panose="02020603050405020304" pitchFamily="18" charset="0"/>
                          <a:cs typeface="Arial"/>
                        </a:rPr>
                        <a:t> 0 </a:t>
                      </a:r>
                      <a:r>
                        <a:rPr lang="en-US" sz="800" b="0" i="1" kern="1200" dirty="0" err="1">
                          <a:solidFill>
                            <a:schemeClr val="accent1"/>
                          </a:solidFill>
                          <a:effectLst/>
                          <a:latin typeface="Calibri"/>
                          <a:ea typeface="Times New Roman" panose="02020603050405020304" pitchFamily="18" charset="0"/>
                          <a:cs typeface="Arial"/>
                        </a:rPr>
                        <a:t>si</a:t>
                      </a:r>
                      <a:r>
                        <a:rPr lang="en-US" sz="800" b="0" i="1" kern="1200" dirty="0">
                          <a:solidFill>
                            <a:schemeClr val="accent1"/>
                          </a:solidFill>
                          <a:effectLst/>
                          <a:latin typeface="Calibri"/>
                          <a:ea typeface="Times New Roman" panose="02020603050405020304" pitchFamily="18" charset="0"/>
                          <a:cs typeface="Arial"/>
                        </a:rPr>
                        <a:t> le </a:t>
                      </a:r>
                      <a:r>
                        <a:rPr lang="en-US" sz="800" b="0" i="1" kern="1200" dirty="0" err="1">
                          <a:solidFill>
                            <a:schemeClr val="accent1"/>
                          </a:solidFill>
                          <a:effectLst/>
                          <a:latin typeface="Calibri"/>
                          <a:ea typeface="Times New Roman" panose="02020603050405020304" pitchFamily="18" charset="0"/>
                          <a:cs typeface="Arial"/>
                        </a:rPr>
                        <a:t>produit</a:t>
                      </a:r>
                      <a:r>
                        <a:rPr lang="en-US" sz="800" b="0" i="1" kern="1200" dirty="0">
                          <a:solidFill>
                            <a:schemeClr val="accent1"/>
                          </a:solidFill>
                          <a:effectLst/>
                          <a:latin typeface="Calibri"/>
                          <a:ea typeface="Times New Roman" panose="02020603050405020304" pitchFamily="18" charset="0"/>
                          <a:cs typeface="Arial"/>
                        </a:rPr>
                        <a:t> </a:t>
                      </a:r>
                      <a:r>
                        <a:rPr lang="en-US" sz="800" b="0" i="1" kern="1200" dirty="0" err="1">
                          <a:solidFill>
                            <a:schemeClr val="accent1"/>
                          </a:solidFill>
                          <a:effectLst/>
                          <a:latin typeface="Calibri"/>
                          <a:ea typeface="Times New Roman" panose="02020603050405020304" pitchFamily="18" charset="0"/>
                          <a:cs typeface="Arial"/>
                        </a:rPr>
                        <a:t>n'a</a:t>
                      </a:r>
                      <a:r>
                        <a:rPr lang="en-US" sz="800" b="0" i="1" kern="1200" dirty="0">
                          <a:solidFill>
                            <a:schemeClr val="accent1"/>
                          </a:solidFill>
                          <a:effectLst/>
                          <a:latin typeface="Calibri"/>
                          <a:ea typeface="Times New Roman" panose="02020603050405020304" pitchFamily="18" charset="0"/>
                          <a:cs typeface="Arial"/>
                        </a:rPr>
                        <a:t> pas </a:t>
                      </a:r>
                      <a:r>
                        <a:rPr lang="en-US" sz="800" b="0" i="1" kern="1200" dirty="0" err="1">
                          <a:solidFill>
                            <a:schemeClr val="accent1"/>
                          </a:solidFill>
                          <a:effectLst/>
                          <a:latin typeface="Calibri"/>
                          <a:ea typeface="Times New Roman" panose="02020603050405020304" pitchFamily="18" charset="0"/>
                          <a:cs typeface="Arial"/>
                        </a:rPr>
                        <a:t>été</a:t>
                      </a:r>
                      <a:r>
                        <a:rPr lang="en-US" sz="800" b="0" i="1" kern="1200" dirty="0">
                          <a:solidFill>
                            <a:schemeClr val="accent1"/>
                          </a:solidFill>
                          <a:effectLst/>
                          <a:latin typeface="Calibri"/>
                          <a:ea typeface="Times New Roman" panose="02020603050405020304" pitchFamily="18" charset="0"/>
                          <a:cs typeface="Arial"/>
                        </a:rPr>
                        <a:t> consommé au </a:t>
                      </a:r>
                      <a:r>
                        <a:rPr lang="en-US" sz="800" b="0" i="1" kern="1200" dirty="0" err="1">
                          <a:solidFill>
                            <a:schemeClr val="accent1"/>
                          </a:solidFill>
                          <a:effectLst/>
                          <a:latin typeface="Calibri"/>
                          <a:ea typeface="Times New Roman" panose="02020603050405020304" pitchFamily="18" charset="0"/>
                          <a:cs typeface="Arial"/>
                        </a:rPr>
                        <a:t>cours</a:t>
                      </a:r>
                      <a:r>
                        <a:rPr lang="en-US" sz="800" b="0" i="1" kern="1200" dirty="0">
                          <a:solidFill>
                            <a:schemeClr val="accent1"/>
                          </a:solidFill>
                          <a:effectLst/>
                          <a:latin typeface="Calibri"/>
                          <a:ea typeface="Times New Roman" panose="02020603050405020304" pitchFamily="18" charset="0"/>
                          <a:cs typeface="Arial"/>
                        </a:rPr>
                        <a:t> des 7 </a:t>
                      </a:r>
                      <a:r>
                        <a:rPr lang="en-US" sz="800" b="0" i="1" kern="1200" dirty="0" err="1">
                          <a:solidFill>
                            <a:schemeClr val="accent1"/>
                          </a:solidFill>
                          <a:effectLst/>
                          <a:latin typeface="Calibri"/>
                          <a:ea typeface="Times New Roman" panose="02020603050405020304" pitchFamily="18" charset="0"/>
                          <a:cs typeface="Arial"/>
                        </a:rPr>
                        <a:t>derniers</a:t>
                      </a:r>
                      <a:r>
                        <a:rPr lang="en-US" sz="800" b="0" i="1" kern="1200" dirty="0">
                          <a:solidFill>
                            <a:schemeClr val="accent1"/>
                          </a:solidFill>
                          <a:effectLst/>
                          <a:latin typeface="Calibri"/>
                          <a:ea typeface="Times New Roman" panose="02020603050405020304" pitchFamily="18" charset="0"/>
                          <a:cs typeface="Arial"/>
                        </a:rPr>
                        <a:t> </a:t>
                      </a:r>
                      <a:r>
                        <a:rPr lang="en-GB" sz="800" i="1" dirty="0" err="1">
                          <a:solidFill>
                            <a:schemeClr val="accent1"/>
                          </a:solidFill>
                          <a:effectLst/>
                          <a:latin typeface="Calibri"/>
                          <a:ea typeface="Calibri"/>
                          <a:cs typeface="Calibri"/>
                        </a:rPr>
                        <a:t>jours</a:t>
                      </a:r>
                      <a:r>
                        <a:rPr lang="en-US" sz="800" b="0" i="1" kern="1200" dirty="0">
                          <a:solidFill>
                            <a:schemeClr val="accent1"/>
                          </a:solidFill>
                          <a:effectLst/>
                          <a:latin typeface="Calibri"/>
                          <a:ea typeface="Times New Roman" panose="02020603050405020304" pitchFamily="18" charset="0"/>
                          <a:cs typeface="Arial"/>
                        </a:rPr>
                        <a:t>. </a:t>
                      </a:r>
                      <a:endParaRPr lang="en-US" sz="1000" i="1" dirty="0">
                        <a:solidFill>
                          <a:schemeClr val="accent1"/>
                        </a:solidFill>
                        <a:effectLst/>
                        <a:latin typeface="Times New Roman"/>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endParaRPr lang="en-US" sz="1000">
                        <a:solidFill>
                          <a:schemeClr val="accent1"/>
                        </a:solidFill>
                        <a:effectLst/>
                        <a:latin typeface="Calibri"/>
                        <a:ea typeface="Calibri" panose="020F0502020204030204" pitchFamily="34" charset="0"/>
                        <a:cs typeface="Calibri"/>
                      </a:endParaRPr>
                    </a:p>
                    <a:p>
                      <a:pPr marL="0" marR="0" algn="l">
                        <a:spcBef>
                          <a:spcPts val="0"/>
                        </a:spcBef>
                        <a:spcAft>
                          <a:spcPts val="0"/>
                        </a:spcAft>
                      </a:pPr>
                      <a:endParaRPr lang="en-US" sz="1000">
                        <a:solidFill>
                          <a:schemeClr val="accent1"/>
                        </a:solidFill>
                        <a:effectLst/>
                        <a:latin typeface="Calibri"/>
                        <a:ea typeface="Calibri" panose="020F0502020204030204" pitchFamily="34" charset="0"/>
                        <a:cs typeface="Calibri"/>
                      </a:endParaRPr>
                    </a:p>
                    <a:p>
                      <a:pPr marL="0" marR="0" algn="l">
                        <a:spcBef>
                          <a:spcPts val="0"/>
                        </a:spcBef>
                        <a:spcAft>
                          <a:spcPts val="0"/>
                        </a:spcAft>
                      </a:pPr>
                      <a:endParaRPr lang="en-US" sz="1000">
                        <a:solidFill>
                          <a:schemeClr val="accent1"/>
                        </a:solidFill>
                        <a:effectLst/>
                        <a:latin typeface="Calibri"/>
                        <a:ea typeface="Calibri" panose="020F0502020204030204" pitchFamily="34" charset="0"/>
                        <a:cs typeface="Calibri"/>
                      </a:endParaRPr>
                    </a:p>
                    <a:p>
                      <a:pPr marL="0" marR="0" algn="l">
                        <a:spcBef>
                          <a:spcPts val="0"/>
                        </a:spcBef>
                        <a:spcAft>
                          <a:spcPts val="0"/>
                        </a:spcAft>
                      </a:pPr>
                      <a:r>
                        <a:rPr lang="en-GB" sz="900" i="1" dirty="0" err="1">
                          <a:solidFill>
                            <a:schemeClr val="accent1"/>
                          </a:solidFill>
                          <a:effectLst/>
                          <a:latin typeface="Calibri"/>
                          <a:ea typeface="Calibri"/>
                          <a:cs typeface="Calibri"/>
                        </a:rPr>
                        <a:t>Noms</a:t>
                      </a:r>
                      <a:r>
                        <a:rPr lang="en-GB" sz="900" i="1" dirty="0">
                          <a:solidFill>
                            <a:schemeClr val="accent1"/>
                          </a:solidFill>
                          <a:effectLst/>
                          <a:latin typeface="Calibri"/>
                          <a:ea typeface="Calibri"/>
                          <a:cs typeface="Calibri"/>
                        </a:rPr>
                        <a:t> des variables</a:t>
                      </a:r>
                      <a:endParaRPr lang="en-US" sz="1000" dirty="0">
                        <a:solidFill>
                          <a:schemeClr val="accent1"/>
                        </a:solidFill>
                        <a:effectLst/>
                        <a:latin typeface="Calibri"/>
                        <a:ea typeface="Calibri"/>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000" dirty="0">
                          <a:solidFill>
                            <a:schemeClr val="accent1"/>
                          </a:solidFill>
                          <a:effectLst/>
                          <a:latin typeface="Calibri"/>
                          <a:ea typeface="Calibri"/>
                          <a:cs typeface="Arial"/>
                        </a:rPr>
                        <a:t>Comment </a:t>
                      </a:r>
                      <a:r>
                        <a:rPr lang="en-GB" sz="1000" dirty="0" err="1">
                          <a:solidFill>
                            <a:schemeClr val="accent1"/>
                          </a:solidFill>
                          <a:effectLst/>
                          <a:latin typeface="Calibri"/>
                          <a:ea typeface="Calibri"/>
                          <a:cs typeface="Arial"/>
                        </a:rPr>
                        <a:t>ces</a:t>
                      </a:r>
                      <a:r>
                        <a:rPr lang="en-GB" sz="1000" dirty="0">
                          <a:solidFill>
                            <a:schemeClr val="accent1"/>
                          </a:solidFill>
                          <a:effectLst/>
                          <a:latin typeface="Calibri"/>
                          <a:ea typeface="Calibri"/>
                          <a:cs typeface="Arial"/>
                        </a:rPr>
                        <a:t> aliments </a:t>
                      </a:r>
                      <a:r>
                        <a:rPr lang="en-GB" sz="1000" dirty="0" err="1">
                          <a:solidFill>
                            <a:schemeClr val="accent1"/>
                          </a:solidFill>
                          <a:effectLst/>
                          <a:latin typeface="Calibri"/>
                          <a:ea typeface="Calibri"/>
                          <a:cs typeface="Arial"/>
                        </a:rPr>
                        <a:t>ont-ils</a:t>
                      </a:r>
                      <a:r>
                        <a:rPr lang="en-GB" sz="1000" dirty="0">
                          <a:solidFill>
                            <a:schemeClr val="accent1"/>
                          </a:solidFill>
                          <a:effectLst/>
                          <a:latin typeface="Calibri"/>
                          <a:ea typeface="Calibri"/>
                          <a:cs typeface="Arial"/>
                        </a:rPr>
                        <a:t> </a:t>
                      </a:r>
                      <a:r>
                        <a:rPr lang="en-GB" sz="1000" dirty="0" err="1">
                          <a:solidFill>
                            <a:schemeClr val="accent1"/>
                          </a:solidFill>
                          <a:effectLst/>
                          <a:latin typeface="Calibri"/>
                          <a:ea typeface="Calibri"/>
                          <a:cs typeface="Arial"/>
                        </a:rPr>
                        <a:t>été</a:t>
                      </a:r>
                      <a:r>
                        <a:rPr lang="en-GB" sz="1000" dirty="0">
                          <a:solidFill>
                            <a:schemeClr val="accent1"/>
                          </a:solidFill>
                          <a:effectLst/>
                          <a:latin typeface="Calibri"/>
                          <a:ea typeface="Calibri"/>
                          <a:cs typeface="Arial"/>
                        </a:rPr>
                        <a:t> acquis ?</a:t>
                      </a:r>
                      <a:endParaRPr lang="en-US" sz="1000" dirty="0">
                        <a:solidFill>
                          <a:schemeClr val="accent1"/>
                        </a:solidFill>
                        <a:effectLst/>
                        <a:latin typeface="Calibri"/>
                        <a:ea typeface="Calibri"/>
                        <a:cs typeface="Arial"/>
                      </a:endParaRPr>
                    </a:p>
                    <a:p>
                      <a:pPr marL="0" marR="0" algn="ctr">
                        <a:spcBef>
                          <a:spcPts val="0"/>
                        </a:spcBef>
                        <a:spcAft>
                          <a:spcPts val="0"/>
                        </a:spcAft>
                      </a:pPr>
                      <a:r>
                        <a:rPr lang="en-GB" sz="1000" b="1" dirty="0" err="1">
                          <a:solidFill>
                            <a:schemeClr val="accent1"/>
                          </a:solidFill>
                          <a:effectLst/>
                          <a:latin typeface="Calibri"/>
                          <a:ea typeface="Calibri"/>
                          <a:cs typeface="Arial"/>
                        </a:rPr>
                        <a:t>Indiquez</a:t>
                      </a:r>
                      <a:r>
                        <a:rPr lang="en-GB" sz="1000" b="1" dirty="0">
                          <a:solidFill>
                            <a:schemeClr val="accent1"/>
                          </a:solidFill>
                          <a:effectLst/>
                          <a:latin typeface="Calibri"/>
                          <a:ea typeface="Calibri"/>
                          <a:cs typeface="Arial"/>
                        </a:rPr>
                        <a:t> la </a:t>
                      </a:r>
                      <a:r>
                        <a:rPr lang="en-GB" sz="1000" b="1" dirty="0" err="1">
                          <a:solidFill>
                            <a:schemeClr val="accent1"/>
                          </a:solidFill>
                          <a:effectLst/>
                          <a:latin typeface="Calibri"/>
                          <a:ea typeface="Calibri"/>
                          <a:cs typeface="Arial"/>
                        </a:rPr>
                        <a:t>principale</a:t>
                      </a:r>
                      <a:r>
                        <a:rPr lang="en-GB" sz="1000" b="1" dirty="0">
                          <a:solidFill>
                            <a:schemeClr val="accent1"/>
                          </a:solidFill>
                          <a:effectLst/>
                          <a:latin typeface="Calibri"/>
                          <a:ea typeface="Calibri"/>
                          <a:cs typeface="Arial"/>
                        </a:rPr>
                        <a:t> source </a:t>
                      </a:r>
                      <a:r>
                        <a:rPr lang="en-GB" sz="1000" b="1" dirty="0" err="1">
                          <a:solidFill>
                            <a:schemeClr val="accent1"/>
                          </a:solidFill>
                          <a:effectLst/>
                          <a:latin typeface="Calibri"/>
                          <a:ea typeface="Calibri"/>
                          <a:cs typeface="Arial"/>
                        </a:rPr>
                        <a:t>d'aliments</a:t>
                      </a:r>
                      <a:r>
                        <a:rPr lang="en-GB" sz="1000" b="1" dirty="0">
                          <a:solidFill>
                            <a:schemeClr val="accent1"/>
                          </a:solidFill>
                          <a:effectLst/>
                          <a:latin typeface="Calibri"/>
                          <a:ea typeface="Calibri"/>
                          <a:cs typeface="Arial"/>
                        </a:rPr>
                        <a:t> </a:t>
                      </a:r>
                      <a:r>
                        <a:rPr lang="en-GB" sz="1000" b="1" dirty="0" err="1">
                          <a:solidFill>
                            <a:schemeClr val="accent1"/>
                          </a:solidFill>
                          <a:effectLst/>
                          <a:latin typeface="Calibri"/>
                          <a:ea typeface="Calibri"/>
                          <a:cs typeface="Arial"/>
                        </a:rPr>
                        <a:t>durant</a:t>
                      </a:r>
                      <a:r>
                        <a:rPr lang="en-GB" sz="1000" b="1" dirty="0">
                          <a:solidFill>
                            <a:schemeClr val="accent1"/>
                          </a:solidFill>
                          <a:effectLst/>
                          <a:latin typeface="Calibri"/>
                          <a:ea typeface="Calibri"/>
                          <a:cs typeface="Arial"/>
                        </a:rPr>
                        <a:t> les 7 </a:t>
                      </a:r>
                      <a:r>
                        <a:rPr lang="en-GB" sz="1000" b="1" dirty="0" err="1">
                          <a:solidFill>
                            <a:schemeClr val="accent1"/>
                          </a:solidFill>
                          <a:effectLst/>
                          <a:latin typeface="Calibri"/>
                          <a:ea typeface="Calibri"/>
                          <a:cs typeface="Arial"/>
                        </a:rPr>
                        <a:t>derniers</a:t>
                      </a:r>
                      <a:r>
                        <a:rPr lang="en-GB" sz="1000" b="1" dirty="0">
                          <a:solidFill>
                            <a:schemeClr val="accent1"/>
                          </a:solidFill>
                          <a:effectLst/>
                          <a:latin typeface="Calibri"/>
                          <a:ea typeface="Calibri"/>
                          <a:cs typeface="Arial"/>
                        </a:rPr>
                        <a:t> </a:t>
                      </a:r>
                      <a:r>
                        <a:rPr lang="en-GB" sz="1000" b="1" dirty="0" err="1">
                          <a:solidFill>
                            <a:schemeClr val="accent1"/>
                          </a:solidFill>
                          <a:effectLst/>
                          <a:latin typeface="Calibri"/>
                          <a:ea typeface="Calibri"/>
                          <a:cs typeface="Arial"/>
                        </a:rPr>
                        <a:t>jours</a:t>
                      </a:r>
                      <a:r>
                        <a:rPr lang="en-GB" sz="1000" b="1" dirty="0">
                          <a:solidFill>
                            <a:schemeClr val="accent1"/>
                          </a:solidFill>
                          <a:effectLst/>
                          <a:latin typeface="Calibri"/>
                          <a:ea typeface="Calibri"/>
                          <a:cs typeface="Arial"/>
                        </a:rPr>
                        <a:t>.</a:t>
                      </a:r>
                    </a:p>
                    <a:p>
                      <a:pPr marL="0" marR="0" algn="ctr">
                        <a:spcBef>
                          <a:spcPts val="0"/>
                        </a:spcBef>
                        <a:spcAft>
                          <a:spcPts val="0"/>
                        </a:spcAft>
                      </a:pPr>
                      <a:endParaRPr lang="en-GB" sz="700" b="1" dirty="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i="1" dirty="0">
                          <a:solidFill>
                            <a:schemeClr val="accent1"/>
                          </a:solidFill>
                          <a:effectLst/>
                          <a:latin typeface="Calibri"/>
                          <a:ea typeface="Calibri"/>
                          <a:cs typeface="Calibri"/>
                        </a:rPr>
                        <a:t>Si 0 jour, ne pas </a:t>
                      </a:r>
                      <a:r>
                        <a:rPr lang="en-GB" sz="800" i="1" dirty="0" err="1">
                          <a:solidFill>
                            <a:schemeClr val="accent1"/>
                          </a:solidFill>
                          <a:effectLst/>
                          <a:latin typeface="Calibri"/>
                          <a:ea typeface="Calibri"/>
                          <a:cs typeface="Calibri"/>
                        </a:rPr>
                        <a:t>spécifier</a:t>
                      </a:r>
                      <a:r>
                        <a:rPr lang="en-GB" sz="800" i="1" dirty="0">
                          <a:solidFill>
                            <a:schemeClr val="accent1"/>
                          </a:solidFill>
                          <a:effectLst/>
                          <a:latin typeface="Calibri"/>
                          <a:ea typeface="Calibri"/>
                          <a:cs typeface="Calibri"/>
                        </a:rPr>
                        <a:t> la source </a:t>
                      </a:r>
                      <a:r>
                        <a:rPr lang="en-GB" sz="800" i="1" dirty="0" err="1">
                          <a:solidFill>
                            <a:schemeClr val="accent1"/>
                          </a:solidFill>
                          <a:effectLst/>
                          <a:latin typeface="Calibri"/>
                          <a:ea typeface="Calibri"/>
                          <a:cs typeface="Calibri"/>
                        </a:rPr>
                        <a:t>principale</a:t>
                      </a:r>
                      <a:r>
                        <a:rPr lang="en-GB" sz="800" i="1" dirty="0">
                          <a:solidFill>
                            <a:schemeClr val="accent1"/>
                          </a:solidFill>
                          <a:effectLst/>
                          <a:latin typeface="Calibri"/>
                          <a:ea typeface="Calibri"/>
                          <a:cs typeface="Calibri"/>
                        </a:rPr>
                        <a:t>.</a:t>
                      </a:r>
                      <a:endParaRPr lang="en-US" sz="1000" dirty="0">
                        <a:solidFill>
                          <a:schemeClr val="accent1"/>
                        </a:solidFill>
                        <a:effectLst/>
                        <a:latin typeface="Calibri"/>
                        <a:ea typeface="Calibri"/>
                        <a:cs typeface="Calibri"/>
                      </a:endParaRPr>
                    </a:p>
                    <a:p>
                      <a:pPr marL="0" marR="0" algn="ctr">
                        <a:spcBef>
                          <a:spcPts val="0"/>
                        </a:spcBef>
                        <a:spcAft>
                          <a:spcPts val="0"/>
                        </a:spcAft>
                      </a:pPr>
                      <a:endParaRPr lang="en-US" sz="900" dirty="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1537413"/>
                  </a:ext>
                </a:extLst>
              </a:tr>
              <a:tr h="271875">
                <a:tc>
                  <a:txBody>
                    <a:bodyPr/>
                    <a:lstStyle/>
                    <a:p>
                      <a:pPr marL="0" marR="0" lvl="0" indent="0" algn="ctr" rtl="0">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dirty="0">
                          <a:effectLst/>
                          <a:latin typeface="Calibri"/>
                          <a:ea typeface="Times New Roman" panose="02020603050405020304" pitchFamily="18" charset="0"/>
                          <a:cs typeface="Calibri"/>
                        </a:rPr>
                        <a:t>1. </a:t>
                      </a:r>
                      <a:endParaRPr lang="en-US" sz="1050" u="none" strike="noStrike" dirty="0">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dirty="0">
                          <a:solidFill>
                            <a:srgbClr val="000000"/>
                          </a:solidFill>
                          <a:effectLst/>
                          <a:latin typeface="Calibri"/>
                          <a:ea typeface="Calibri"/>
                          <a:cs typeface="Calibri"/>
                        </a:rPr>
                        <a:t>Céréales, grains, </a:t>
                      </a:r>
                      <a:r>
                        <a:rPr lang="en-GB" sz="900" b="1" dirty="0" err="1">
                          <a:solidFill>
                            <a:srgbClr val="000000"/>
                          </a:solidFill>
                          <a:effectLst/>
                          <a:latin typeface="Calibri"/>
                          <a:ea typeface="Calibri"/>
                          <a:cs typeface="Calibri"/>
                        </a:rPr>
                        <a:t>racines</a:t>
                      </a:r>
                      <a:r>
                        <a:rPr lang="en-GB" sz="900" b="1" dirty="0">
                          <a:solidFill>
                            <a:srgbClr val="000000"/>
                          </a:solidFill>
                          <a:effectLst/>
                          <a:latin typeface="Calibri"/>
                          <a:ea typeface="Calibri"/>
                          <a:cs typeface="Calibri"/>
                        </a:rPr>
                        <a:t> et tubercules : </a:t>
                      </a:r>
                      <a:r>
                        <a:rPr lang="en-GB" sz="900" dirty="0" err="1">
                          <a:solidFill>
                            <a:srgbClr val="000000"/>
                          </a:solidFill>
                          <a:effectLst/>
                          <a:latin typeface="Calibri"/>
                          <a:ea typeface="Calibri"/>
                          <a:cs typeface="Calibri"/>
                        </a:rPr>
                        <a:t>riz</a:t>
                      </a:r>
                      <a:r>
                        <a:rPr lang="en-GB" sz="900" dirty="0">
                          <a:solidFill>
                            <a:srgbClr val="000000"/>
                          </a:solidFill>
                          <a:effectLst/>
                          <a:latin typeface="Calibri"/>
                          <a:ea typeface="Calibri"/>
                          <a:cs typeface="Calibri"/>
                        </a:rPr>
                        <a:t>, pâtes, pain, </a:t>
                      </a:r>
                      <a:r>
                        <a:rPr lang="en-GB" sz="900" dirty="0" err="1">
                          <a:solidFill>
                            <a:srgbClr val="000000"/>
                          </a:solidFill>
                          <a:effectLst/>
                          <a:latin typeface="Calibri"/>
                          <a:ea typeface="Calibri"/>
                          <a:cs typeface="Calibri"/>
                        </a:rPr>
                        <a:t>sorgho</a:t>
                      </a:r>
                      <a:r>
                        <a:rPr lang="en-GB" sz="900" dirty="0">
                          <a:solidFill>
                            <a:srgbClr val="000000"/>
                          </a:solidFill>
                          <a:effectLst/>
                          <a:latin typeface="Calibri"/>
                          <a:ea typeface="Calibri"/>
                          <a:cs typeface="Calibri"/>
                        </a:rPr>
                        <a:t>, millet, </a:t>
                      </a:r>
                      <a:r>
                        <a:rPr lang="en-GB" sz="900" dirty="0" err="1">
                          <a:solidFill>
                            <a:srgbClr val="000000"/>
                          </a:solidFill>
                          <a:effectLst/>
                          <a:latin typeface="Calibri"/>
                          <a:ea typeface="Calibri"/>
                          <a:cs typeface="Calibri"/>
                        </a:rPr>
                        <a:t>maïs</a:t>
                      </a:r>
                      <a:r>
                        <a:rPr lang="en-GB" sz="900" dirty="0">
                          <a:solidFill>
                            <a:srgbClr val="000000"/>
                          </a:solidFill>
                          <a:effectLst/>
                          <a:latin typeface="Calibri"/>
                          <a:ea typeface="Calibri"/>
                          <a:cs typeface="Calibri"/>
                        </a:rPr>
                        <a:t>, pomme de terre, </a:t>
                      </a:r>
                      <a:r>
                        <a:rPr lang="en-GB" sz="900" dirty="0" err="1">
                          <a:solidFill>
                            <a:srgbClr val="000000"/>
                          </a:solidFill>
                          <a:effectLst/>
                          <a:latin typeface="Calibri"/>
                          <a:ea typeface="Calibri"/>
                          <a:cs typeface="Calibri"/>
                        </a:rPr>
                        <a:t>igname</a:t>
                      </a:r>
                      <a:r>
                        <a:rPr lang="en-GB" sz="900" dirty="0">
                          <a:solidFill>
                            <a:srgbClr val="000000"/>
                          </a:solidFill>
                          <a:effectLst/>
                          <a:latin typeface="Calibri"/>
                          <a:ea typeface="Calibri"/>
                          <a:cs typeface="Calibri"/>
                        </a:rPr>
                        <a:t>, manioc, </a:t>
                      </a:r>
                      <a:r>
                        <a:rPr lang="en-GB" sz="900" dirty="0" err="1">
                          <a:solidFill>
                            <a:srgbClr val="000000"/>
                          </a:solidFill>
                          <a:effectLst/>
                          <a:latin typeface="Calibri"/>
                          <a:ea typeface="Calibri"/>
                          <a:cs typeface="Calibri"/>
                        </a:rPr>
                        <a:t>patate</a:t>
                      </a:r>
                      <a:r>
                        <a:rPr lang="en-GB" sz="900" dirty="0">
                          <a:solidFill>
                            <a:srgbClr val="000000"/>
                          </a:solidFill>
                          <a:effectLst/>
                          <a:latin typeface="Calibri"/>
                          <a:ea typeface="Calibri"/>
                          <a:cs typeface="Calibri"/>
                        </a:rPr>
                        <a:t> </a:t>
                      </a:r>
                      <a:r>
                        <a:rPr lang="en-GB" sz="900" dirty="0" err="1">
                          <a:solidFill>
                            <a:srgbClr val="000000"/>
                          </a:solidFill>
                          <a:effectLst/>
                          <a:latin typeface="Calibri"/>
                          <a:ea typeface="Calibri"/>
                          <a:cs typeface="Calibri"/>
                        </a:rPr>
                        <a:t>douce</a:t>
                      </a:r>
                      <a:r>
                        <a:rPr lang="en-GB" sz="900" dirty="0">
                          <a:solidFill>
                            <a:srgbClr val="000000"/>
                          </a:solidFill>
                          <a:effectLst/>
                          <a:latin typeface="Calibri"/>
                          <a:ea typeface="Calibri"/>
                          <a:cs typeface="Calibri"/>
                        </a:rPr>
                        <a:t> blanche, taro, plantain.</a:t>
                      </a:r>
                      <a:endParaRPr lang="en-US" sz="105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err="1">
                          <a:solidFill>
                            <a:srgbClr val="7F7F7F"/>
                          </a:solidFill>
                          <a:effectLst/>
                          <a:latin typeface="Calibri"/>
                          <a:ea typeface="Calibri" panose="020F0502020204030204" pitchFamily="34" charset="0"/>
                          <a:cs typeface="Calibri"/>
                        </a:rPr>
                        <a:t>FCSStap</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0626947"/>
                  </a:ext>
                </a:extLst>
              </a:tr>
              <a:tr h="271875">
                <a:tc>
                  <a:txBody>
                    <a:bodyPr/>
                    <a:lstStyle/>
                    <a:p>
                      <a:pPr marL="0" marR="0" lvl="0" indent="0" algn="ctr" rtl="0">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dirty="0">
                          <a:effectLst/>
                          <a:latin typeface="Calibri"/>
                          <a:ea typeface="Times New Roman" panose="02020603050405020304" pitchFamily="18" charset="0"/>
                          <a:cs typeface="Calibri"/>
                        </a:rPr>
                        <a:t>2. </a:t>
                      </a:r>
                      <a:endParaRPr lang="en-US" sz="1050" u="none" strike="noStrike" dirty="0">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dirty="0" err="1">
                          <a:solidFill>
                            <a:srgbClr val="000000"/>
                          </a:solidFill>
                          <a:effectLst/>
                          <a:latin typeface="Calibri"/>
                          <a:ea typeface="Calibri"/>
                          <a:cs typeface="Calibri"/>
                        </a:rPr>
                        <a:t>Légumes</a:t>
                      </a:r>
                      <a:r>
                        <a:rPr lang="en-GB" sz="900" b="1" dirty="0">
                          <a:solidFill>
                            <a:srgbClr val="000000"/>
                          </a:solidFill>
                          <a:effectLst/>
                          <a:latin typeface="Calibri"/>
                          <a:ea typeface="Calibri"/>
                          <a:cs typeface="Calibri"/>
                        </a:rPr>
                        <a:t> secs/</a:t>
                      </a:r>
                      <a:r>
                        <a:rPr lang="en-GB" sz="900" b="1" dirty="0" err="1">
                          <a:solidFill>
                            <a:srgbClr val="000000"/>
                          </a:solidFill>
                          <a:effectLst/>
                          <a:latin typeface="Calibri"/>
                          <a:ea typeface="Calibri"/>
                          <a:cs typeface="Calibri"/>
                        </a:rPr>
                        <a:t>légumineuses</a:t>
                      </a:r>
                      <a:r>
                        <a:rPr lang="en-GB" sz="900" b="1" dirty="0">
                          <a:solidFill>
                            <a:srgbClr val="000000"/>
                          </a:solidFill>
                          <a:effectLst/>
                          <a:latin typeface="Calibri"/>
                          <a:ea typeface="Calibri"/>
                          <a:cs typeface="Calibri"/>
                        </a:rPr>
                        <a:t>, fruits à </a:t>
                      </a:r>
                      <a:r>
                        <a:rPr lang="en-GB" sz="900" b="1" dirty="0" err="1">
                          <a:solidFill>
                            <a:srgbClr val="000000"/>
                          </a:solidFill>
                          <a:effectLst/>
                          <a:latin typeface="Calibri"/>
                          <a:ea typeface="Calibri"/>
                          <a:cs typeface="Calibri"/>
                        </a:rPr>
                        <a:t>coque</a:t>
                      </a:r>
                      <a:r>
                        <a:rPr lang="en-GB" sz="900" b="1" dirty="0">
                          <a:solidFill>
                            <a:srgbClr val="000000"/>
                          </a:solidFill>
                          <a:effectLst/>
                          <a:latin typeface="Calibri"/>
                          <a:ea typeface="Calibri"/>
                          <a:cs typeface="Calibri"/>
                        </a:rPr>
                        <a:t> et </a:t>
                      </a:r>
                      <a:r>
                        <a:rPr lang="en-GB" sz="900" b="1" dirty="0" err="1">
                          <a:solidFill>
                            <a:srgbClr val="000000"/>
                          </a:solidFill>
                          <a:effectLst/>
                          <a:latin typeface="Calibri"/>
                          <a:ea typeface="Calibri"/>
                          <a:cs typeface="Calibri"/>
                        </a:rPr>
                        <a:t>graines</a:t>
                      </a:r>
                      <a:r>
                        <a:rPr lang="en-GB" sz="900" b="1" dirty="0">
                          <a:solidFill>
                            <a:srgbClr val="000000"/>
                          </a:solidFill>
                          <a:effectLst/>
                          <a:latin typeface="Calibri"/>
                          <a:ea typeface="Calibri"/>
                          <a:cs typeface="Calibri"/>
                        </a:rPr>
                        <a:t> : </a:t>
                      </a:r>
                      <a:r>
                        <a:rPr lang="en-GB" sz="900" dirty="0">
                          <a:solidFill>
                            <a:srgbClr val="000000"/>
                          </a:solidFill>
                          <a:effectLst/>
                          <a:latin typeface="Calibri"/>
                          <a:ea typeface="Calibri"/>
                          <a:cs typeface="Calibri"/>
                        </a:rPr>
                        <a:t>haricots, </a:t>
                      </a:r>
                      <a:r>
                        <a:rPr lang="en-GB" sz="900" dirty="0" err="1">
                          <a:solidFill>
                            <a:srgbClr val="000000"/>
                          </a:solidFill>
                          <a:effectLst/>
                          <a:latin typeface="Calibri"/>
                          <a:ea typeface="Calibri"/>
                          <a:cs typeface="Calibri"/>
                        </a:rPr>
                        <a:t>niébé</a:t>
                      </a:r>
                      <a:r>
                        <a:rPr lang="en-GB" sz="900" dirty="0">
                          <a:solidFill>
                            <a:srgbClr val="000000"/>
                          </a:solidFill>
                          <a:effectLst/>
                          <a:latin typeface="Calibri"/>
                          <a:ea typeface="Calibri"/>
                          <a:cs typeface="Calibri"/>
                        </a:rPr>
                        <a:t>, </a:t>
                      </a:r>
                      <a:r>
                        <a:rPr lang="en-GB" sz="900" dirty="0" err="1">
                          <a:solidFill>
                            <a:srgbClr val="000000"/>
                          </a:solidFill>
                          <a:effectLst/>
                          <a:latin typeface="Calibri"/>
                          <a:ea typeface="Calibri"/>
                          <a:cs typeface="Calibri"/>
                        </a:rPr>
                        <a:t>lentilles</a:t>
                      </a:r>
                      <a:r>
                        <a:rPr lang="en-GB" sz="900" dirty="0">
                          <a:solidFill>
                            <a:srgbClr val="000000"/>
                          </a:solidFill>
                          <a:effectLst/>
                          <a:latin typeface="Calibri"/>
                          <a:ea typeface="Calibri"/>
                          <a:cs typeface="Calibri"/>
                        </a:rPr>
                        <a:t>, soja, pois </a:t>
                      </a:r>
                      <a:r>
                        <a:rPr lang="en-GB" sz="900" dirty="0" err="1">
                          <a:solidFill>
                            <a:srgbClr val="000000"/>
                          </a:solidFill>
                          <a:effectLst/>
                          <a:latin typeface="Calibri"/>
                          <a:ea typeface="Calibri"/>
                          <a:cs typeface="Calibri"/>
                        </a:rPr>
                        <a:t>d'Angole</a:t>
                      </a:r>
                      <a:r>
                        <a:rPr lang="en-GB" sz="900" dirty="0">
                          <a:solidFill>
                            <a:srgbClr val="000000"/>
                          </a:solidFill>
                          <a:effectLst/>
                          <a:latin typeface="Calibri"/>
                          <a:ea typeface="Calibri"/>
                          <a:cs typeface="Calibri"/>
                        </a:rPr>
                        <a:t>, </a:t>
                      </a:r>
                      <a:r>
                        <a:rPr lang="en-GB" sz="900" dirty="0" err="1">
                          <a:solidFill>
                            <a:srgbClr val="000000"/>
                          </a:solidFill>
                          <a:effectLst/>
                          <a:latin typeface="Calibri"/>
                          <a:ea typeface="Calibri"/>
                          <a:cs typeface="Calibri"/>
                        </a:rPr>
                        <a:t>arachides</a:t>
                      </a:r>
                      <a:r>
                        <a:rPr lang="en-GB" sz="900" dirty="0">
                          <a:solidFill>
                            <a:srgbClr val="000000"/>
                          </a:solidFill>
                          <a:effectLst/>
                          <a:latin typeface="Calibri"/>
                          <a:ea typeface="Calibri"/>
                          <a:cs typeface="Calibri"/>
                        </a:rPr>
                        <a:t>, </a:t>
                      </a:r>
                      <a:r>
                        <a:rPr lang="en-GB" sz="900" dirty="0" err="1">
                          <a:solidFill>
                            <a:srgbClr val="000000"/>
                          </a:solidFill>
                          <a:effectLst/>
                          <a:latin typeface="Calibri"/>
                          <a:ea typeface="Calibri"/>
                          <a:cs typeface="Calibri"/>
                        </a:rPr>
                        <a:t>autres</a:t>
                      </a:r>
                      <a:r>
                        <a:rPr lang="en-GB" sz="900" dirty="0">
                          <a:solidFill>
                            <a:srgbClr val="000000"/>
                          </a:solidFill>
                          <a:effectLst/>
                          <a:latin typeface="Calibri"/>
                          <a:ea typeface="Calibri"/>
                          <a:cs typeface="Calibri"/>
                        </a:rPr>
                        <a:t> fruits à </a:t>
                      </a:r>
                      <a:r>
                        <a:rPr lang="en-GB" sz="900" dirty="0" err="1">
                          <a:solidFill>
                            <a:srgbClr val="000000"/>
                          </a:solidFill>
                          <a:effectLst/>
                          <a:latin typeface="Calibri"/>
                          <a:ea typeface="Calibri"/>
                          <a:cs typeface="Calibri"/>
                        </a:rPr>
                        <a:t>coque</a:t>
                      </a:r>
                      <a:endParaRPr lang="en-US" sz="1050" dirty="0" err="1">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err="1">
                          <a:solidFill>
                            <a:srgbClr val="7F7F7F"/>
                          </a:solidFill>
                          <a:effectLst/>
                          <a:latin typeface="Calibri"/>
                          <a:ea typeface="Calibri" panose="020F0502020204030204" pitchFamily="34" charset="0"/>
                          <a:cs typeface="Calibri"/>
                        </a:rPr>
                        <a:t>FCSPulse</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2155187"/>
                  </a:ext>
                </a:extLst>
              </a:tr>
              <a:tr h="573960">
                <a:tc>
                  <a:txBody>
                    <a:bodyPr/>
                    <a:lstStyle/>
                    <a:p>
                      <a:pPr marL="0" marR="0" lvl="0" indent="0" algn="ctr" rtl="0">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dirty="0">
                          <a:effectLst/>
                          <a:latin typeface="Calibri"/>
                          <a:ea typeface="Times New Roman" panose="02020603050405020304" pitchFamily="18" charset="0"/>
                          <a:cs typeface="Calibri"/>
                        </a:rPr>
                        <a:t>3. </a:t>
                      </a:r>
                      <a:endParaRPr lang="en-US" sz="1050" u="none" strike="noStrike" dirty="0">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dirty="0" err="1">
                          <a:solidFill>
                            <a:srgbClr val="000000"/>
                          </a:solidFill>
                          <a:effectLst/>
                          <a:latin typeface="Calibri"/>
                          <a:ea typeface="Calibri"/>
                          <a:cs typeface="Calibri"/>
                        </a:rPr>
                        <a:t>Produits</a:t>
                      </a:r>
                      <a:r>
                        <a:rPr lang="en-GB" sz="900" b="1" dirty="0">
                          <a:solidFill>
                            <a:srgbClr val="000000"/>
                          </a:solidFill>
                          <a:effectLst/>
                          <a:latin typeface="Calibri"/>
                          <a:ea typeface="Calibri"/>
                          <a:cs typeface="Calibri"/>
                        </a:rPr>
                        <a:t> </a:t>
                      </a:r>
                      <a:r>
                        <a:rPr lang="en-GB" sz="900" b="1" dirty="0" err="1">
                          <a:solidFill>
                            <a:srgbClr val="000000"/>
                          </a:solidFill>
                          <a:effectLst/>
                          <a:latin typeface="Calibri"/>
                          <a:ea typeface="Calibri"/>
                          <a:cs typeface="Calibri"/>
                        </a:rPr>
                        <a:t>laitiers</a:t>
                      </a:r>
                      <a:r>
                        <a:rPr lang="en-GB" sz="900" b="1" dirty="0">
                          <a:solidFill>
                            <a:srgbClr val="000000"/>
                          </a:solidFill>
                          <a:effectLst/>
                          <a:latin typeface="Calibri"/>
                          <a:ea typeface="Calibri"/>
                          <a:cs typeface="Calibri"/>
                        </a:rPr>
                        <a:t> : </a:t>
                      </a:r>
                      <a:r>
                        <a:rPr lang="en-GB" sz="900" dirty="0">
                          <a:solidFill>
                            <a:srgbClr val="000000"/>
                          </a:solidFill>
                          <a:effectLst/>
                          <a:latin typeface="Calibri"/>
                          <a:ea typeface="Calibri"/>
                          <a:cs typeface="Calibri"/>
                        </a:rPr>
                        <a:t>lait, yaourt, fromage et </a:t>
                      </a:r>
                      <a:r>
                        <a:rPr lang="en-GB" sz="900" dirty="0" err="1">
                          <a:solidFill>
                            <a:srgbClr val="000000"/>
                          </a:solidFill>
                          <a:effectLst/>
                          <a:latin typeface="Calibri"/>
                          <a:ea typeface="Calibri"/>
                          <a:cs typeface="Calibri"/>
                        </a:rPr>
                        <a:t>autres</a:t>
                      </a:r>
                      <a:r>
                        <a:rPr lang="en-GB" sz="900" dirty="0">
                          <a:solidFill>
                            <a:srgbClr val="000000"/>
                          </a:solidFill>
                          <a:effectLst/>
                          <a:latin typeface="Calibri"/>
                          <a:ea typeface="Calibri"/>
                          <a:cs typeface="Calibri"/>
                        </a:rPr>
                        <a:t> </a:t>
                      </a:r>
                      <a:r>
                        <a:rPr lang="en-GB" sz="900" dirty="0" err="1">
                          <a:solidFill>
                            <a:srgbClr val="000000"/>
                          </a:solidFill>
                          <a:effectLst/>
                          <a:latin typeface="Calibri"/>
                          <a:ea typeface="Calibri"/>
                          <a:cs typeface="Calibri"/>
                        </a:rPr>
                        <a:t>produits</a:t>
                      </a:r>
                      <a:r>
                        <a:rPr lang="en-GB" sz="900" dirty="0">
                          <a:solidFill>
                            <a:srgbClr val="000000"/>
                          </a:solidFill>
                          <a:effectLst/>
                          <a:latin typeface="Calibri"/>
                          <a:ea typeface="Calibri"/>
                          <a:cs typeface="Calibri"/>
                        </a:rPr>
                        <a:t> </a:t>
                      </a:r>
                      <a:r>
                        <a:rPr lang="en-GB" sz="900" dirty="0" err="1">
                          <a:solidFill>
                            <a:srgbClr val="000000"/>
                          </a:solidFill>
                          <a:effectLst/>
                          <a:latin typeface="Calibri"/>
                          <a:ea typeface="Calibri"/>
                          <a:cs typeface="Calibri"/>
                        </a:rPr>
                        <a:t>laitiers</a:t>
                      </a:r>
                      <a:r>
                        <a:rPr lang="en-GB" sz="900" dirty="0">
                          <a:solidFill>
                            <a:srgbClr val="000000"/>
                          </a:solidFill>
                          <a:effectLst/>
                          <a:latin typeface="Calibri"/>
                          <a:ea typeface="Calibri"/>
                          <a:cs typeface="Calibri"/>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a:spcBef>
                          <a:spcPts val="0"/>
                        </a:spcBef>
                        <a:spcAft>
                          <a:spcPts val="0"/>
                        </a:spcAft>
                      </a:pP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a:spcBef>
                          <a:spcPts val="0"/>
                        </a:spcBef>
                        <a:spcAft>
                          <a:spcPts val="0"/>
                        </a:spcAft>
                      </a:pPr>
                      <a:r>
                        <a:rPr lang="en-GB" sz="900" dirty="0">
                          <a:solidFill>
                            <a:srgbClr val="000000"/>
                          </a:solidFill>
                          <a:effectLst/>
                          <a:latin typeface="Calibri"/>
                          <a:ea typeface="Calibri"/>
                          <a:cs typeface="Calibri"/>
                        </a:rPr>
                        <a:t>(à </a:t>
                      </a:r>
                      <a:r>
                        <a:rPr lang="en-GB" sz="900" dirty="0" err="1">
                          <a:solidFill>
                            <a:srgbClr val="000000"/>
                          </a:solidFill>
                          <a:effectLst/>
                          <a:latin typeface="Calibri"/>
                          <a:ea typeface="Calibri"/>
                          <a:cs typeface="Calibri"/>
                        </a:rPr>
                        <a:t>l'exclusion</a:t>
                      </a:r>
                      <a:r>
                        <a:rPr lang="en-GB" sz="900" dirty="0">
                          <a:solidFill>
                            <a:srgbClr val="000000"/>
                          </a:solidFill>
                          <a:effectLst/>
                          <a:latin typeface="Calibri"/>
                          <a:ea typeface="Calibri"/>
                          <a:cs typeface="Calibri"/>
                        </a:rPr>
                        <a:t> de la margarine/du beurre </a:t>
                      </a:r>
                      <a:r>
                        <a:rPr lang="en-GB" sz="900" dirty="0" err="1">
                          <a:solidFill>
                            <a:srgbClr val="000000"/>
                          </a:solidFill>
                          <a:effectLst/>
                          <a:latin typeface="Calibri"/>
                          <a:ea typeface="Calibri"/>
                          <a:cs typeface="Calibri"/>
                        </a:rPr>
                        <a:t>ou</a:t>
                      </a:r>
                      <a:r>
                        <a:rPr lang="en-GB" sz="900" dirty="0">
                          <a:solidFill>
                            <a:srgbClr val="000000"/>
                          </a:solidFill>
                          <a:effectLst/>
                          <a:latin typeface="Calibri"/>
                          <a:ea typeface="Calibri"/>
                          <a:cs typeface="Calibri"/>
                        </a:rPr>
                        <a:t> de petites </a:t>
                      </a:r>
                      <a:r>
                        <a:rPr lang="en-GB" sz="900" dirty="0" err="1">
                          <a:solidFill>
                            <a:srgbClr val="000000"/>
                          </a:solidFill>
                          <a:effectLst/>
                          <a:latin typeface="Calibri"/>
                          <a:ea typeface="Calibri"/>
                          <a:cs typeface="Calibri"/>
                        </a:rPr>
                        <a:t>quantités</a:t>
                      </a:r>
                      <a:r>
                        <a:rPr lang="en-GB" sz="900" dirty="0">
                          <a:solidFill>
                            <a:srgbClr val="000000"/>
                          </a:solidFill>
                          <a:effectLst/>
                          <a:latin typeface="Calibri"/>
                          <a:ea typeface="Calibri"/>
                          <a:cs typeface="Calibri"/>
                        </a:rPr>
                        <a:t> de lait pour le </a:t>
                      </a:r>
                      <a:r>
                        <a:rPr lang="en-GB" sz="900" dirty="0" err="1">
                          <a:solidFill>
                            <a:srgbClr val="000000"/>
                          </a:solidFill>
                          <a:effectLst/>
                          <a:latin typeface="Calibri"/>
                          <a:ea typeface="Calibri"/>
                          <a:cs typeface="Calibri"/>
                        </a:rPr>
                        <a:t>thé</a:t>
                      </a:r>
                      <a:r>
                        <a:rPr lang="en-GB" sz="900" dirty="0">
                          <a:solidFill>
                            <a:srgbClr val="000000"/>
                          </a:solidFill>
                          <a:effectLst/>
                          <a:latin typeface="Calibri"/>
                          <a:ea typeface="Calibri"/>
                          <a:cs typeface="Calibri"/>
                        </a:rPr>
                        <a:t>/café)</a:t>
                      </a:r>
                      <a:endParaRPr lang="en-US" sz="105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err="1">
                          <a:solidFill>
                            <a:srgbClr val="7F7F7F"/>
                          </a:solidFill>
                          <a:effectLst/>
                          <a:latin typeface="Calibri"/>
                          <a:ea typeface="Calibri" panose="020F0502020204030204" pitchFamily="34" charset="0"/>
                          <a:cs typeface="Calibri"/>
                        </a:rPr>
                        <a:t>FCSDairy</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8776657"/>
                  </a:ext>
                </a:extLst>
              </a:tr>
              <a:tr h="407812">
                <a:tc>
                  <a:txBody>
                    <a:bodyPr/>
                    <a:lstStyle/>
                    <a:p>
                      <a:pPr marL="0" marR="0" lvl="0" indent="0" algn="ctr" rtl="0">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dirty="0">
                          <a:effectLst/>
                          <a:latin typeface="Calibri"/>
                          <a:ea typeface="Times New Roman" panose="02020603050405020304" pitchFamily="18" charset="0"/>
                          <a:cs typeface="Calibri"/>
                        </a:rPr>
                        <a:t>4. </a:t>
                      </a:r>
                      <a:endParaRPr lang="en-US" sz="1050" u="none" strike="noStrike" dirty="0">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dirty="0" err="1">
                          <a:solidFill>
                            <a:srgbClr val="000000"/>
                          </a:solidFill>
                          <a:effectLst/>
                          <a:latin typeface="Calibri"/>
                          <a:ea typeface="Calibri"/>
                          <a:cs typeface="Calibri"/>
                        </a:rPr>
                        <a:t>Viande</a:t>
                      </a:r>
                      <a:r>
                        <a:rPr lang="en-GB" sz="900" b="1" dirty="0">
                          <a:solidFill>
                            <a:srgbClr val="000000"/>
                          </a:solidFill>
                          <a:effectLst/>
                          <a:latin typeface="Calibri"/>
                          <a:ea typeface="Calibri"/>
                          <a:cs typeface="Calibri"/>
                        </a:rPr>
                        <a:t>, </a:t>
                      </a:r>
                      <a:r>
                        <a:rPr lang="en-GB" sz="900" b="1" dirty="0" err="1">
                          <a:solidFill>
                            <a:srgbClr val="000000"/>
                          </a:solidFill>
                          <a:effectLst/>
                          <a:latin typeface="Calibri"/>
                          <a:ea typeface="Calibri"/>
                          <a:cs typeface="Calibri"/>
                        </a:rPr>
                        <a:t>poisson</a:t>
                      </a:r>
                      <a:r>
                        <a:rPr lang="en-GB" sz="900" b="1" dirty="0">
                          <a:solidFill>
                            <a:srgbClr val="000000"/>
                          </a:solidFill>
                          <a:effectLst/>
                          <a:latin typeface="Calibri"/>
                          <a:ea typeface="Calibri"/>
                          <a:cs typeface="Calibri"/>
                        </a:rPr>
                        <a:t> et </a:t>
                      </a:r>
                      <a:r>
                        <a:rPr lang="en-GB" sz="900" b="1" dirty="0" err="1">
                          <a:solidFill>
                            <a:srgbClr val="000000"/>
                          </a:solidFill>
                          <a:effectLst/>
                          <a:latin typeface="Calibri"/>
                          <a:ea typeface="Calibri"/>
                          <a:cs typeface="Calibri"/>
                        </a:rPr>
                        <a:t>œufs</a:t>
                      </a:r>
                      <a:r>
                        <a:rPr lang="en-GB" sz="900" b="1" dirty="0">
                          <a:solidFill>
                            <a:srgbClr val="000000"/>
                          </a:solidFill>
                          <a:effectLst/>
                          <a:latin typeface="Calibri"/>
                          <a:ea typeface="Calibri"/>
                          <a:cs typeface="Calibri"/>
                        </a:rPr>
                        <a:t> : </a:t>
                      </a:r>
                      <a:r>
                        <a:rPr lang="en-GB" sz="900" dirty="0">
                          <a:solidFill>
                            <a:srgbClr val="000000"/>
                          </a:solidFill>
                          <a:effectLst/>
                          <a:latin typeface="Calibri"/>
                          <a:ea typeface="Calibri"/>
                          <a:cs typeface="Calibri"/>
                        </a:rPr>
                        <a:t>chèvre, </a:t>
                      </a:r>
                      <a:r>
                        <a:rPr lang="en-GB" sz="900" dirty="0" err="1">
                          <a:solidFill>
                            <a:srgbClr val="000000"/>
                          </a:solidFill>
                          <a:effectLst/>
                          <a:latin typeface="Calibri"/>
                          <a:ea typeface="Calibri"/>
                          <a:cs typeface="Calibri"/>
                        </a:rPr>
                        <a:t>bœuf</a:t>
                      </a:r>
                      <a:r>
                        <a:rPr lang="en-GB" sz="900" dirty="0">
                          <a:solidFill>
                            <a:srgbClr val="000000"/>
                          </a:solidFill>
                          <a:effectLst/>
                          <a:latin typeface="Calibri"/>
                          <a:ea typeface="Calibri"/>
                          <a:cs typeface="Calibri"/>
                        </a:rPr>
                        <a:t>, poulet, </a:t>
                      </a:r>
                      <a:r>
                        <a:rPr lang="en-GB" sz="900" dirty="0" err="1">
                          <a:solidFill>
                            <a:srgbClr val="000000"/>
                          </a:solidFill>
                          <a:effectLst/>
                          <a:latin typeface="Calibri"/>
                          <a:ea typeface="Calibri"/>
                          <a:cs typeface="Calibri"/>
                        </a:rPr>
                        <a:t>porc</a:t>
                      </a:r>
                      <a:r>
                        <a:rPr lang="en-GB" sz="900" dirty="0">
                          <a:solidFill>
                            <a:srgbClr val="000000"/>
                          </a:solidFill>
                          <a:effectLst/>
                          <a:latin typeface="Calibri"/>
                          <a:ea typeface="Calibri"/>
                          <a:cs typeface="Calibri"/>
                        </a:rPr>
                        <a:t>, </a:t>
                      </a:r>
                      <a:r>
                        <a:rPr lang="en-GB" sz="900" dirty="0" err="1">
                          <a:solidFill>
                            <a:srgbClr val="000000"/>
                          </a:solidFill>
                          <a:effectLst/>
                          <a:latin typeface="Calibri"/>
                          <a:ea typeface="Calibri"/>
                          <a:cs typeface="Calibri"/>
                        </a:rPr>
                        <a:t>poisson</a:t>
                      </a:r>
                      <a:r>
                        <a:rPr lang="en-GB" sz="900" dirty="0">
                          <a:solidFill>
                            <a:srgbClr val="000000"/>
                          </a:solidFill>
                          <a:effectLst/>
                          <a:latin typeface="Calibri"/>
                          <a:ea typeface="Calibri"/>
                          <a:cs typeface="Calibri"/>
                        </a:rPr>
                        <a:t> et </a:t>
                      </a:r>
                      <a:r>
                        <a:rPr lang="en-GB" sz="900" dirty="0" err="1">
                          <a:solidFill>
                            <a:srgbClr val="000000"/>
                          </a:solidFill>
                          <a:effectLst/>
                          <a:latin typeface="Calibri"/>
                          <a:ea typeface="Calibri"/>
                          <a:cs typeface="Calibri"/>
                        </a:rPr>
                        <a:t>autres</a:t>
                      </a:r>
                      <a:r>
                        <a:rPr lang="en-GB" sz="900" dirty="0">
                          <a:solidFill>
                            <a:srgbClr val="000000"/>
                          </a:solidFill>
                          <a:effectLst/>
                          <a:latin typeface="Calibri"/>
                          <a:ea typeface="Calibri"/>
                          <a:cs typeface="Calibri"/>
                        </a:rPr>
                        <a:t> fruits de </a:t>
                      </a:r>
                      <a:r>
                        <a:rPr lang="en-GB" sz="900" dirty="0" err="1">
                          <a:solidFill>
                            <a:srgbClr val="000000"/>
                          </a:solidFill>
                          <a:effectLst/>
                          <a:latin typeface="Calibri"/>
                          <a:ea typeface="Calibri"/>
                          <a:cs typeface="Calibri"/>
                        </a:rPr>
                        <a:t>mer</a:t>
                      </a:r>
                      <a:r>
                        <a:rPr lang="en-GB" sz="900" dirty="0">
                          <a:solidFill>
                            <a:srgbClr val="000000"/>
                          </a:solidFill>
                          <a:effectLst/>
                          <a:latin typeface="Calibri"/>
                          <a:ea typeface="Calibri"/>
                          <a:cs typeface="Calibri"/>
                        </a:rPr>
                        <a:t> (y </a:t>
                      </a:r>
                      <a:r>
                        <a:rPr lang="en-GB" sz="900" dirty="0" err="1">
                          <a:solidFill>
                            <a:srgbClr val="000000"/>
                          </a:solidFill>
                          <a:effectLst/>
                          <a:latin typeface="Calibri"/>
                          <a:ea typeface="Calibri"/>
                          <a:cs typeface="Calibri"/>
                        </a:rPr>
                        <a:t>compris</a:t>
                      </a:r>
                      <a:r>
                        <a:rPr lang="en-GB" sz="900" dirty="0">
                          <a:solidFill>
                            <a:srgbClr val="000000"/>
                          </a:solidFill>
                          <a:effectLst/>
                          <a:latin typeface="Calibri"/>
                          <a:ea typeface="Calibri"/>
                          <a:cs typeface="Calibri"/>
                        </a:rPr>
                        <a:t> le thon </a:t>
                      </a:r>
                      <a:r>
                        <a:rPr lang="en-GB" sz="900" dirty="0" err="1">
                          <a:solidFill>
                            <a:srgbClr val="000000"/>
                          </a:solidFill>
                          <a:effectLst/>
                          <a:latin typeface="Calibri"/>
                          <a:ea typeface="Calibri"/>
                          <a:cs typeface="Calibri"/>
                        </a:rPr>
                        <a:t>en</a:t>
                      </a:r>
                      <a:r>
                        <a:rPr lang="en-GB" sz="900" dirty="0">
                          <a:solidFill>
                            <a:srgbClr val="000000"/>
                          </a:solidFill>
                          <a:effectLst/>
                          <a:latin typeface="Calibri"/>
                          <a:ea typeface="Calibri"/>
                          <a:cs typeface="Calibri"/>
                        </a:rPr>
                        <a:t> conserve), escargots, </a:t>
                      </a:r>
                      <a:r>
                        <a:rPr lang="en-GB" sz="900" dirty="0" err="1">
                          <a:solidFill>
                            <a:srgbClr val="000000"/>
                          </a:solidFill>
                          <a:effectLst/>
                          <a:latin typeface="Calibri"/>
                          <a:ea typeface="Calibri"/>
                          <a:cs typeface="Calibri"/>
                        </a:rPr>
                        <a:t>insectes</a:t>
                      </a:r>
                      <a:r>
                        <a:rPr lang="en-GB" sz="900" dirty="0">
                          <a:solidFill>
                            <a:srgbClr val="000000"/>
                          </a:solidFill>
                          <a:effectLst/>
                          <a:latin typeface="Calibri"/>
                          <a:ea typeface="Calibri"/>
                          <a:cs typeface="Calibri"/>
                        </a:rPr>
                        <a:t>, </a:t>
                      </a:r>
                      <a:r>
                        <a:rPr lang="en-GB" sz="900" dirty="0" err="1">
                          <a:solidFill>
                            <a:srgbClr val="000000"/>
                          </a:solidFill>
                          <a:effectLst/>
                          <a:latin typeface="Calibri"/>
                          <a:ea typeface="Calibri"/>
                          <a:cs typeface="Calibri"/>
                        </a:rPr>
                        <a:t>œufs</a:t>
                      </a:r>
                      <a:r>
                        <a:rPr lang="en-GB" sz="900" dirty="0">
                          <a:solidFill>
                            <a:srgbClr val="000000"/>
                          </a:solidFill>
                          <a:effectLst/>
                          <a:latin typeface="Calibri"/>
                          <a:ea typeface="Calibri"/>
                          <a:cs typeface="Calibri"/>
                        </a:rPr>
                        <a:t>. </a:t>
                      </a:r>
                      <a:endParaRPr lang="en-GB"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gn="l">
                        <a:spcBef>
                          <a:spcPts val="0"/>
                        </a:spcBef>
                        <a:spcAft>
                          <a:spcPts val="0"/>
                        </a:spcAft>
                      </a:pPr>
                      <a:endParaRPr lang="en-GB" sz="9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gn="l">
                        <a:spcBef>
                          <a:spcPts val="0"/>
                        </a:spcBef>
                        <a:spcAft>
                          <a:spcPts val="0"/>
                        </a:spcAft>
                      </a:pPr>
                      <a:r>
                        <a:rPr lang="en-GB" sz="900" dirty="0">
                          <a:solidFill>
                            <a:srgbClr val="000000"/>
                          </a:solidFill>
                          <a:effectLst/>
                          <a:latin typeface="Calibri"/>
                          <a:ea typeface="Calibri"/>
                          <a:cs typeface="Calibri"/>
                        </a:rPr>
                        <a:t>(à </a:t>
                      </a:r>
                      <a:r>
                        <a:rPr lang="en-GB" sz="900" dirty="0" err="1">
                          <a:solidFill>
                            <a:srgbClr val="000000"/>
                          </a:solidFill>
                          <a:effectLst/>
                          <a:latin typeface="Calibri"/>
                          <a:ea typeface="Calibri"/>
                          <a:cs typeface="Calibri"/>
                        </a:rPr>
                        <a:t>l'exclusion</a:t>
                      </a:r>
                      <a:r>
                        <a:rPr lang="en-GB" sz="900" dirty="0">
                          <a:solidFill>
                            <a:srgbClr val="000000"/>
                          </a:solidFill>
                          <a:effectLst/>
                          <a:latin typeface="Calibri"/>
                          <a:ea typeface="Calibri"/>
                          <a:cs typeface="Calibri"/>
                        </a:rPr>
                        <a:t> de la </a:t>
                      </a:r>
                      <a:r>
                        <a:rPr lang="en-GB" sz="900" dirty="0" err="1">
                          <a:solidFill>
                            <a:srgbClr val="000000"/>
                          </a:solidFill>
                          <a:effectLst/>
                          <a:latin typeface="Calibri"/>
                          <a:ea typeface="Calibri"/>
                          <a:cs typeface="Calibri"/>
                        </a:rPr>
                        <a:t>viande</a:t>
                      </a:r>
                      <a:r>
                        <a:rPr lang="en-GB" sz="900" dirty="0">
                          <a:solidFill>
                            <a:srgbClr val="000000"/>
                          </a:solidFill>
                          <a:effectLst/>
                          <a:latin typeface="Calibri"/>
                          <a:ea typeface="Calibri"/>
                          <a:cs typeface="Calibri"/>
                        </a:rPr>
                        <a:t> et du </a:t>
                      </a:r>
                      <a:r>
                        <a:rPr lang="en-GB" sz="900" dirty="0" err="1">
                          <a:solidFill>
                            <a:srgbClr val="000000"/>
                          </a:solidFill>
                          <a:effectLst/>
                          <a:latin typeface="Calibri"/>
                          <a:ea typeface="Calibri"/>
                          <a:cs typeface="Calibri"/>
                        </a:rPr>
                        <a:t>poisson</a:t>
                      </a:r>
                      <a:r>
                        <a:rPr lang="en-GB" sz="900" dirty="0">
                          <a:solidFill>
                            <a:srgbClr val="000000"/>
                          </a:solidFill>
                          <a:effectLst/>
                          <a:latin typeface="Calibri"/>
                          <a:ea typeface="Calibri"/>
                          <a:cs typeface="Calibri"/>
                        </a:rPr>
                        <a:t> consommés </a:t>
                      </a:r>
                      <a:r>
                        <a:rPr lang="en-GB" sz="900" dirty="0" err="1">
                          <a:solidFill>
                            <a:srgbClr val="000000"/>
                          </a:solidFill>
                          <a:effectLst/>
                          <a:latin typeface="Calibri"/>
                          <a:ea typeface="Calibri"/>
                          <a:cs typeface="Calibri"/>
                        </a:rPr>
                        <a:t>en</a:t>
                      </a:r>
                      <a:r>
                        <a:rPr lang="en-GB" sz="900" dirty="0">
                          <a:solidFill>
                            <a:srgbClr val="000000"/>
                          </a:solidFill>
                          <a:effectLst/>
                          <a:latin typeface="Calibri"/>
                          <a:ea typeface="Calibri"/>
                          <a:cs typeface="Calibri"/>
                        </a:rPr>
                        <a:t> petites </a:t>
                      </a:r>
                      <a:r>
                        <a:rPr lang="en-GB" sz="900" dirty="0" err="1">
                          <a:solidFill>
                            <a:srgbClr val="000000"/>
                          </a:solidFill>
                          <a:effectLst/>
                          <a:latin typeface="Calibri"/>
                          <a:ea typeface="Calibri"/>
                          <a:cs typeface="Calibri"/>
                        </a:rPr>
                        <a:t>quantités</a:t>
                      </a:r>
                      <a:r>
                        <a:rPr lang="en-GB" sz="900" dirty="0">
                          <a:solidFill>
                            <a:srgbClr val="000000"/>
                          </a:solidFill>
                          <a:effectLst/>
                          <a:latin typeface="Calibri"/>
                          <a:ea typeface="Calibri"/>
                          <a:cs typeface="Calibri"/>
                        </a:rPr>
                        <a:t>)</a:t>
                      </a:r>
                      <a:endParaRPr lang="en-US" sz="105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err="1">
                          <a:solidFill>
                            <a:srgbClr val="7F7F7F"/>
                          </a:solidFill>
                          <a:effectLst/>
                          <a:latin typeface="Calibri"/>
                          <a:ea typeface="Calibri" panose="020F0502020204030204" pitchFamily="34" charset="0"/>
                          <a:cs typeface="Calibri"/>
                        </a:rPr>
                        <a:t>FCSPr</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6161880"/>
                  </a:ext>
                </a:extLst>
              </a:tr>
              <a:tr h="271875">
                <a:tc>
                  <a:txBody>
                    <a:bodyPr/>
                    <a:lstStyle/>
                    <a:p>
                      <a:pPr marL="0" marR="0" lvl="0" indent="0" algn="ctr" defTabSz="914400" rtl="0"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kern="1200" dirty="0">
                          <a:solidFill>
                            <a:schemeClr val="tx1"/>
                          </a:solidFill>
                          <a:effectLst/>
                          <a:latin typeface="Calibri"/>
                          <a:ea typeface="Times New Roman" panose="02020603050405020304" pitchFamily="18" charset="0"/>
                          <a:cs typeface="Calibri"/>
                        </a:rPr>
                        <a:t>5. </a:t>
                      </a:r>
                      <a:endParaRPr lang="en-US" sz="1000" b="1" u="none" strike="noStrike" kern="1200" dirty="0">
                        <a:solidFill>
                          <a:schemeClr val="tx1"/>
                        </a:solidFill>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dirty="0" err="1">
                          <a:solidFill>
                            <a:srgbClr val="000000"/>
                          </a:solidFill>
                          <a:effectLst/>
                          <a:latin typeface="Calibri"/>
                          <a:ea typeface="Calibri"/>
                          <a:cs typeface="Calibri"/>
                        </a:rPr>
                        <a:t>Légumes</a:t>
                      </a:r>
                      <a:r>
                        <a:rPr lang="en-GB" sz="900" b="1" dirty="0">
                          <a:solidFill>
                            <a:srgbClr val="000000"/>
                          </a:solidFill>
                          <a:effectLst/>
                          <a:latin typeface="Calibri"/>
                          <a:ea typeface="Calibri"/>
                          <a:cs typeface="Calibri"/>
                        </a:rPr>
                        <a:t> et </a:t>
                      </a:r>
                      <a:r>
                        <a:rPr lang="en-GB" sz="900" b="1" dirty="0" err="1">
                          <a:solidFill>
                            <a:srgbClr val="000000"/>
                          </a:solidFill>
                          <a:effectLst/>
                          <a:latin typeface="Calibri"/>
                          <a:ea typeface="Calibri"/>
                          <a:cs typeface="Calibri"/>
                        </a:rPr>
                        <a:t>feuilles</a:t>
                      </a:r>
                      <a:r>
                        <a:rPr lang="en-GB" sz="900" b="1" dirty="0">
                          <a:solidFill>
                            <a:srgbClr val="000000"/>
                          </a:solidFill>
                          <a:effectLst/>
                          <a:latin typeface="Calibri"/>
                          <a:ea typeface="Calibri"/>
                          <a:cs typeface="Calibri"/>
                        </a:rPr>
                        <a:t> : </a:t>
                      </a:r>
                      <a:r>
                        <a:rPr lang="en-GB" sz="900" dirty="0" err="1">
                          <a:solidFill>
                            <a:srgbClr val="000000"/>
                          </a:solidFill>
                          <a:effectLst/>
                          <a:latin typeface="Calibri"/>
                          <a:ea typeface="Calibri"/>
                          <a:cs typeface="Calibri"/>
                        </a:rPr>
                        <a:t>épinards</a:t>
                      </a:r>
                      <a:r>
                        <a:rPr lang="en-GB" sz="900" dirty="0">
                          <a:solidFill>
                            <a:srgbClr val="000000"/>
                          </a:solidFill>
                          <a:effectLst/>
                          <a:latin typeface="Calibri"/>
                          <a:ea typeface="Calibri"/>
                          <a:cs typeface="Calibri"/>
                        </a:rPr>
                        <a:t>, </a:t>
                      </a:r>
                      <a:r>
                        <a:rPr lang="en-GB" sz="900" dirty="0" err="1">
                          <a:solidFill>
                            <a:srgbClr val="000000"/>
                          </a:solidFill>
                          <a:effectLst/>
                          <a:latin typeface="Calibri"/>
                          <a:ea typeface="Calibri"/>
                          <a:cs typeface="Calibri"/>
                        </a:rPr>
                        <a:t>oignons</a:t>
                      </a:r>
                      <a:r>
                        <a:rPr lang="en-GB" sz="900" dirty="0">
                          <a:solidFill>
                            <a:srgbClr val="000000"/>
                          </a:solidFill>
                          <a:effectLst/>
                          <a:latin typeface="Calibri"/>
                          <a:ea typeface="Calibri"/>
                          <a:cs typeface="Calibri"/>
                        </a:rPr>
                        <a:t>, </a:t>
                      </a:r>
                      <a:r>
                        <a:rPr lang="en-GB" sz="900" dirty="0" err="1">
                          <a:solidFill>
                            <a:srgbClr val="000000"/>
                          </a:solidFill>
                          <a:effectLst/>
                          <a:latin typeface="Calibri"/>
                          <a:ea typeface="Calibri"/>
                          <a:cs typeface="Calibri"/>
                        </a:rPr>
                        <a:t>tomates</a:t>
                      </a:r>
                      <a:r>
                        <a:rPr lang="en-GB" sz="900" dirty="0">
                          <a:solidFill>
                            <a:srgbClr val="000000"/>
                          </a:solidFill>
                          <a:effectLst/>
                          <a:latin typeface="Calibri"/>
                          <a:ea typeface="Calibri"/>
                          <a:cs typeface="Calibri"/>
                        </a:rPr>
                        <a:t>, carottes, </a:t>
                      </a:r>
                      <a:r>
                        <a:rPr lang="en-GB" sz="900" dirty="0" err="1">
                          <a:solidFill>
                            <a:srgbClr val="000000"/>
                          </a:solidFill>
                          <a:effectLst/>
                          <a:latin typeface="Calibri"/>
                          <a:ea typeface="Calibri"/>
                          <a:cs typeface="Calibri"/>
                        </a:rPr>
                        <a:t>poivrons</a:t>
                      </a:r>
                      <a:r>
                        <a:rPr lang="en-GB" sz="900" dirty="0">
                          <a:solidFill>
                            <a:srgbClr val="000000"/>
                          </a:solidFill>
                          <a:effectLst/>
                          <a:latin typeface="Calibri"/>
                          <a:ea typeface="Calibri"/>
                          <a:cs typeface="Calibri"/>
                        </a:rPr>
                        <a:t>, haricots verts, </a:t>
                      </a:r>
                      <a:r>
                        <a:rPr lang="en-GB" sz="900" dirty="0" err="1">
                          <a:solidFill>
                            <a:srgbClr val="000000"/>
                          </a:solidFill>
                          <a:effectLst/>
                          <a:latin typeface="Calibri"/>
                          <a:ea typeface="Calibri"/>
                          <a:cs typeface="Calibri"/>
                        </a:rPr>
                        <a:t>laitue</a:t>
                      </a:r>
                      <a:r>
                        <a:rPr lang="en-GB" sz="900" dirty="0">
                          <a:solidFill>
                            <a:srgbClr val="000000"/>
                          </a:solidFill>
                          <a:effectLst/>
                          <a:latin typeface="Calibri"/>
                          <a:ea typeface="Calibri"/>
                          <a:cs typeface="Calibri"/>
                        </a:rPr>
                        <a:t>, etc.</a:t>
                      </a:r>
                      <a:endParaRPr lang="en-US" sz="105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err="1">
                          <a:solidFill>
                            <a:srgbClr val="7F7F7F"/>
                          </a:solidFill>
                          <a:effectLst/>
                          <a:latin typeface="Calibri"/>
                          <a:ea typeface="Calibri" panose="020F0502020204030204" pitchFamily="34" charset="0"/>
                          <a:cs typeface="Calibri"/>
                        </a:rPr>
                        <a:t>FCSVeg</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3257456"/>
                  </a:ext>
                </a:extLst>
              </a:tr>
              <a:tr h="452038">
                <a:tc>
                  <a:txBody>
                    <a:bodyPr/>
                    <a:lstStyle/>
                    <a:p>
                      <a:pPr marL="0" marR="0" lvl="0" indent="0" algn="ctr" defTabSz="914400" rtl="0"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kern="1200" dirty="0">
                          <a:solidFill>
                            <a:schemeClr val="tx1"/>
                          </a:solidFill>
                          <a:effectLst/>
                          <a:latin typeface="Calibri"/>
                          <a:ea typeface="Times New Roman" panose="02020603050405020304" pitchFamily="18" charset="0"/>
                          <a:cs typeface="Calibri"/>
                        </a:rPr>
                        <a:t>6. </a:t>
                      </a:r>
                      <a:endParaRPr lang="en-US" sz="1000" b="1" u="none" strike="noStrike" kern="1200" dirty="0">
                        <a:solidFill>
                          <a:schemeClr val="tx1"/>
                        </a:solidFill>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dirty="0">
                          <a:solidFill>
                            <a:srgbClr val="000000"/>
                          </a:solidFill>
                          <a:effectLst/>
                          <a:latin typeface="Calibri"/>
                          <a:ea typeface="Calibri"/>
                          <a:cs typeface="Calibri"/>
                        </a:rPr>
                        <a:t>Fruits : </a:t>
                      </a:r>
                      <a:r>
                        <a:rPr lang="en-GB" sz="900" dirty="0" err="1">
                          <a:solidFill>
                            <a:srgbClr val="000000"/>
                          </a:solidFill>
                          <a:effectLst/>
                          <a:latin typeface="Calibri"/>
                          <a:ea typeface="Calibri"/>
                          <a:cs typeface="Calibri"/>
                        </a:rPr>
                        <a:t>banane</a:t>
                      </a:r>
                      <a:r>
                        <a:rPr lang="en-GB" sz="900" dirty="0">
                          <a:solidFill>
                            <a:srgbClr val="000000"/>
                          </a:solidFill>
                          <a:effectLst/>
                          <a:latin typeface="Calibri"/>
                          <a:ea typeface="Calibri"/>
                          <a:cs typeface="Calibri"/>
                        </a:rPr>
                        <a:t>, pomme, citron, </a:t>
                      </a:r>
                      <a:r>
                        <a:rPr lang="en-GB" sz="900" dirty="0" err="1">
                          <a:solidFill>
                            <a:srgbClr val="000000"/>
                          </a:solidFill>
                          <a:effectLst/>
                          <a:latin typeface="Calibri"/>
                          <a:ea typeface="Calibri"/>
                          <a:cs typeface="Calibri"/>
                        </a:rPr>
                        <a:t>mangue</a:t>
                      </a:r>
                      <a:r>
                        <a:rPr lang="en-GB" sz="900" dirty="0">
                          <a:solidFill>
                            <a:srgbClr val="000000"/>
                          </a:solidFill>
                          <a:effectLst/>
                          <a:latin typeface="Calibri"/>
                          <a:ea typeface="Calibri"/>
                          <a:cs typeface="Calibri"/>
                        </a:rPr>
                        <a:t>, </a:t>
                      </a:r>
                      <a:r>
                        <a:rPr lang="en-GB" sz="900" dirty="0" err="1">
                          <a:solidFill>
                            <a:srgbClr val="000000"/>
                          </a:solidFill>
                          <a:effectLst/>
                          <a:latin typeface="Calibri"/>
                          <a:ea typeface="Calibri"/>
                          <a:cs typeface="Calibri"/>
                        </a:rPr>
                        <a:t>papaye</a:t>
                      </a:r>
                      <a:r>
                        <a:rPr lang="en-GB" sz="900" dirty="0">
                          <a:solidFill>
                            <a:srgbClr val="000000"/>
                          </a:solidFill>
                          <a:effectLst/>
                          <a:latin typeface="Calibri"/>
                          <a:ea typeface="Calibri"/>
                          <a:cs typeface="Calibri"/>
                        </a:rPr>
                        <a:t>, </a:t>
                      </a:r>
                      <a:r>
                        <a:rPr lang="en-GB" sz="900" dirty="0" err="1">
                          <a:solidFill>
                            <a:srgbClr val="000000"/>
                          </a:solidFill>
                          <a:effectLst/>
                          <a:latin typeface="Calibri"/>
                          <a:ea typeface="Calibri"/>
                          <a:cs typeface="Calibri"/>
                        </a:rPr>
                        <a:t>abricot</a:t>
                      </a:r>
                      <a:r>
                        <a:rPr lang="en-GB" sz="900" dirty="0">
                          <a:solidFill>
                            <a:srgbClr val="000000"/>
                          </a:solidFill>
                          <a:effectLst/>
                          <a:latin typeface="Calibri"/>
                          <a:ea typeface="Calibri"/>
                          <a:cs typeface="Calibri"/>
                        </a:rPr>
                        <a:t>, </a:t>
                      </a:r>
                      <a:r>
                        <a:rPr lang="en-GB" sz="900" dirty="0" err="1">
                          <a:solidFill>
                            <a:srgbClr val="000000"/>
                          </a:solidFill>
                          <a:effectLst/>
                          <a:latin typeface="Calibri"/>
                          <a:ea typeface="Calibri"/>
                          <a:cs typeface="Calibri"/>
                        </a:rPr>
                        <a:t>pêche</a:t>
                      </a:r>
                      <a:r>
                        <a:rPr lang="en-GB" sz="900" dirty="0">
                          <a:solidFill>
                            <a:srgbClr val="000000"/>
                          </a:solidFill>
                          <a:effectLst/>
                          <a:latin typeface="Calibri"/>
                          <a:ea typeface="Calibri"/>
                          <a:cs typeface="Calibri"/>
                        </a:rPr>
                        <a:t>, etc.</a:t>
                      </a:r>
                    </a:p>
                    <a:p>
                      <a:pPr marL="0" marR="0" algn="l">
                        <a:spcBef>
                          <a:spcPts val="0"/>
                        </a:spcBef>
                        <a:spcAft>
                          <a:spcPts val="0"/>
                        </a:spcAft>
                      </a:pPr>
                      <a:endParaRPr lang="en-GB" sz="9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gn="l">
                        <a:spcBef>
                          <a:spcPts val="0"/>
                        </a:spcBef>
                        <a:spcAft>
                          <a:spcPts val="0"/>
                        </a:spcAft>
                      </a:pPr>
                      <a:r>
                        <a:rPr lang="en-GB" sz="900" dirty="0">
                          <a:solidFill>
                            <a:srgbClr val="000000"/>
                          </a:solidFill>
                          <a:effectLst/>
                          <a:latin typeface="Calibri"/>
                          <a:ea typeface="Calibri"/>
                          <a:cs typeface="Calibri"/>
                        </a:rPr>
                        <a:t>(à </a:t>
                      </a:r>
                      <a:r>
                        <a:rPr lang="en-GB" sz="900" dirty="0" err="1">
                          <a:solidFill>
                            <a:srgbClr val="000000"/>
                          </a:solidFill>
                          <a:effectLst/>
                          <a:latin typeface="Calibri"/>
                          <a:ea typeface="Calibri"/>
                          <a:cs typeface="Calibri"/>
                        </a:rPr>
                        <a:t>l'exclusion</a:t>
                      </a:r>
                      <a:r>
                        <a:rPr lang="en-GB" sz="900" dirty="0">
                          <a:solidFill>
                            <a:srgbClr val="000000"/>
                          </a:solidFill>
                          <a:effectLst/>
                          <a:latin typeface="Calibri"/>
                          <a:ea typeface="Calibri"/>
                          <a:cs typeface="Calibri"/>
                        </a:rPr>
                        <a:t> des jus de fruits </a:t>
                      </a:r>
                      <a:r>
                        <a:rPr lang="en-GB" sz="900" dirty="0" err="1">
                          <a:solidFill>
                            <a:srgbClr val="000000"/>
                          </a:solidFill>
                          <a:effectLst/>
                          <a:latin typeface="Calibri"/>
                          <a:ea typeface="Calibri"/>
                          <a:cs typeface="Calibri"/>
                        </a:rPr>
                        <a:t>emballés</a:t>
                      </a:r>
                      <a:r>
                        <a:rPr lang="en-GB" sz="900" dirty="0">
                          <a:solidFill>
                            <a:srgbClr val="000000"/>
                          </a:solidFill>
                          <a:effectLst/>
                          <a:latin typeface="Calibri"/>
                          <a:ea typeface="Calibri"/>
                          <a:cs typeface="Calibri"/>
                        </a:rPr>
                        <a:t>)</a:t>
                      </a:r>
                      <a:endParaRPr lang="en-US" sz="105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err="1">
                          <a:solidFill>
                            <a:srgbClr val="7F7F7F"/>
                          </a:solidFill>
                          <a:effectLst/>
                          <a:latin typeface="Calibri"/>
                          <a:ea typeface="Calibri" panose="020F0502020204030204" pitchFamily="34" charset="0"/>
                          <a:cs typeface="Calibri"/>
                        </a:rPr>
                        <a:t>FCSFruit</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5969183"/>
                  </a:ext>
                </a:extLst>
              </a:tr>
              <a:tr h="271875">
                <a:tc>
                  <a:txBody>
                    <a:bodyPr/>
                    <a:lstStyle/>
                    <a:p>
                      <a:pPr marL="0" marR="0" lvl="0" indent="0" algn="ctr" defTabSz="914400" rtl="0"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kern="1200" dirty="0">
                          <a:solidFill>
                            <a:schemeClr val="tx1"/>
                          </a:solidFill>
                          <a:effectLst/>
                          <a:latin typeface="Calibri"/>
                          <a:ea typeface="Times New Roman" panose="02020603050405020304" pitchFamily="18" charset="0"/>
                          <a:cs typeface="Calibri"/>
                        </a:rPr>
                        <a:t>7. </a:t>
                      </a:r>
                      <a:endParaRPr lang="en-US" sz="1000" b="1" u="none" strike="noStrike" kern="1200" dirty="0">
                        <a:solidFill>
                          <a:schemeClr val="tx1"/>
                        </a:solidFill>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dirty="0" err="1">
                          <a:solidFill>
                            <a:srgbClr val="000000"/>
                          </a:solidFill>
                          <a:effectLst/>
                          <a:latin typeface="Calibri"/>
                          <a:ea typeface="Calibri"/>
                          <a:cs typeface="Calibri"/>
                        </a:rPr>
                        <a:t>Huiles</a:t>
                      </a:r>
                      <a:r>
                        <a:rPr lang="en-GB" sz="900" b="1" dirty="0">
                          <a:solidFill>
                            <a:srgbClr val="000000"/>
                          </a:solidFill>
                          <a:effectLst/>
                          <a:latin typeface="Calibri"/>
                          <a:ea typeface="Calibri"/>
                          <a:cs typeface="Calibri"/>
                        </a:rPr>
                        <a:t> et </a:t>
                      </a:r>
                      <a:r>
                        <a:rPr lang="en-GB" sz="900" b="1" dirty="0" err="1">
                          <a:solidFill>
                            <a:srgbClr val="000000"/>
                          </a:solidFill>
                          <a:effectLst/>
                          <a:latin typeface="Calibri"/>
                          <a:ea typeface="Calibri"/>
                          <a:cs typeface="Calibri"/>
                        </a:rPr>
                        <a:t>graisses</a:t>
                      </a:r>
                      <a:r>
                        <a:rPr lang="en-GB" sz="900" b="1" dirty="0">
                          <a:solidFill>
                            <a:srgbClr val="000000"/>
                          </a:solidFill>
                          <a:effectLst/>
                          <a:latin typeface="Calibri"/>
                          <a:ea typeface="Calibri"/>
                          <a:cs typeface="Calibri"/>
                        </a:rPr>
                        <a:t> : </a:t>
                      </a:r>
                      <a:r>
                        <a:rPr lang="en-GB" sz="900" dirty="0" err="1">
                          <a:solidFill>
                            <a:srgbClr val="000000"/>
                          </a:solidFill>
                          <a:effectLst/>
                          <a:latin typeface="Calibri"/>
                          <a:ea typeface="Calibri"/>
                          <a:cs typeface="Calibri"/>
                        </a:rPr>
                        <a:t>huile</a:t>
                      </a:r>
                      <a:r>
                        <a:rPr lang="en-GB" sz="900" dirty="0">
                          <a:solidFill>
                            <a:srgbClr val="000000"/>
                          </a:solidFill>
                          <a:effectLst/>
                          <a:latin typeface="Calibri"/>
                          <a:ea typeface="Calibri"/>
                          <a:cs typeface="Calibri"/>
                        </a:rPr>
                        <a:t> </a:t>
                      </a:r>
                      <a:r>
                        <a:rPr lang="en-GB" sz="900" dirty="0" err="1">
                          <a:solidFill>
                            <a:srgbClr val="000000"/>
                          </a:solidFill>
                          <a:effectLst/>
                          <a:latin typeface="Calibri"/>
                          <a:ea typeface="Calibri"/>
                          <a:cs typeface="Calibri"/>
                        </a:rPr>
                        <a:t>végétale</a:t>
                      </a:r>
                      <a:r>
                        <a:rPr lang="en-GB" sz="900" dirty="0">
                          <a:solidFill>
                            <a:srgbClr val="000000"/>
                          </a:solidFill>
                          <a:effectLst/>
                          <a:latin typeface="Calibri"/>
                          <a:ea typeface="Calibri"/>
                          <a:cs typeface="Calibri"/>
                        </a:rPr>
                        <a:t>, </a:t>
                      </a:r>
                      <a:r>
                        <a:rPr lang="en-GB" sz="900" dirty="0" err="1">
                          <a:solidFill>
                            <a:srgbClr val="000000"/>
                          </a:solidFill>
                          <a:effectLst/>
                          <a:latin typeface="Calibri"/>
                          <a:ea typeface="Calibri"/>
                          <a:cs typeface="Calibri"/>
                        </a:rPr>
                        <a:t>huile</a:t>
                      </a:r>
                      <a:r>
                        <a:rPr lang="en-GB" sz="900" dirty="0">
                          <a:solidFill>
                            <a:srgbClr val="000000"/>
                          </a:solidFill>
                          <a:effectLst/>
                          <a:latin typeface="Calibri"/>
                          <a:ea typeface="Calibri"/>
                          <a:cs typeface="Calibri"/>
                        </a:rPr>
                        <a:t> de </a:t>
                      </a:r>
                      <a:r>
                        <a:rPr lang="en-GB" sz="900" dirty="0" err="1">
                          <a:solidFill>
                            <a:srgbClr val="000000"/>
                          </a:solidFill>
                          <a:effectLst/>
                          <a:latin typeface="Calibri"/>
                          <a:ea typeface="Calibri"/>
                          <a:cs typeface="Calibri"/>
                        </a:rPr>
                        <a:t>palme</a:t>
                      </a:r>
                      <a:r>
                        <a:rPr lang="en-GB" sz="900" dirty="0">
                          <a:solidFill>
                            <a:srgbClr val="000000"/>
                          </a:solidFill>
                          <a:effectLst/>
                          <a:latin typeface="Calibri"/>
                          <a:ea typeface="Calibri"/>
                          <a:cs typeface="Calibri"/>
                        </a:rPr>
                        <a:t>, ghee, beurre, margarine, </a:t>
                      </a:r>
                      <a:r>
                        <a:rPr lang="en-GB" sz="900" dirty="0" err="1">
                          <a:solidFill>
                            <a:srgbClr val="000000"/>
                          </a:solidFill>
                          <a:effectLst/>
                          <a:latin typeface="Calibri"/>
                          <a:ea typeface="Calibri"/>
                          <a:cs typeface="Calibri"/>
                        </a:rPr>
                        <a:t>autres</a:t>
                      </a:r>
                      <a:r>
                        <a:rPr lang="en-GB" sz="900" dirty="0">
                          <a:solidFill>
                            <a:srgbClr val="000000"/>
                          </a:solidFill>
                          <a:effectLst/>
                          <a:latin typeface="Calibri"/>
                          <a:ea typeface="Calibri"/>
                          <a:cs typeface="Calibri"/>
                        </a:rPr>
                        <a:t> </a:t>
                      </a:r>
                      <a:r>
                        <a:rPr lang="en-GB" sz="900" dirty="0" err="1">
                          <a:solidFill>
                            <a:srgbClr val="000000"/>
                          </a:solidFill>
                          <a:effectLst/>
                          <a:latin typeface="Calibri"/>
                          <a:ea typeface="Calibri"/>
                          <a:cs typeface="Calibri"/>
                        </a:rPr>
                        <a:t>graisses</a:t>
                      </a:r>
                      <a:r>
                        <a:rPr lang="en-GB" sz="900" dirty="0">
                          <a:solidFill>
                            <a:srgbClr val="000000"/>
                          </a:solidFill>
                          <a:effectLst/>
                          <a:latin typeface="Calibri"/>
                          <a:ea typeface="Calibri"/>
                          <a:cs typeface="Calibri"/>
                        </a:rPr>
                        <a:t> </a:t>
                      </a:r>
                      <a:r>
                        <a:rPr lang="en-GB" sz="900" dirty="0" err="1">
                          <a:solidFill>
                            <a:srgbClr val="000000"/>
                          </a:solidFill>
                          <a:effectLst/>
                          <a:latin typeface="Calibri"/>
                          <a:ea typeface="Calibri"/>
                          <a:cs typeface="Calibri"/>
                        </a:rPr>
                        <a:t>ou</a:t>
                      </a:r>
                      <a:r>
                        <a:rPr lang="en-GB" sz="900" dirty="0">
                          <a:solidFill>
                            <a:srgbClr val="000000"/>
                          </a:solidFill>
                          <a:effectLst/>
                          <a:latin typeface="Calibri"/>
                          <a:ea typeface="Calibri"/>
                          <a:cs typeface="Calibri"/>
                        </a:rPr>
                        <a:t> </a:t>
                      </a:r>
                      <a:r>
                        <a:rPr lang="en-GB" sz="900" dirty="0" err="1">
                          <a:solidFill>
                            <a:srgbClr val="000000"/>
                          </a:solidFill>
                          <a:effectLst/>
                          <a:latin typeface="Calibri"/>
                          <a:ea typeface="Calibri"/>
                          <a:cs typeface="Calibri"/>
                        </a:rPr>
                        <a:t>huiles</a:t>
                      </a:r>
                      <a:r>
                        <a:rPr lang="en-GB" sz="900" dirty="0">
                          <a:solidFill>
                            <a:srgbClr val="000000"/>
                          </a:solidFill>
                          <a:effectLst/>
                          <a:latin typeface="Calibri"/>
                          <a:ea typeface="Calibri"/>
                          <a:cs typeface="Calibri"/>
                        </a:rPr>
                        <a:t>.</a:t>
                      </a:r>
                      <a:endParaRPr lang="en-US" sz="105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err="1">
                          <a:solidFill>
                            <a:srgbClr val="7F7F7F"/>
                          </a:solidFill>
                          <a:effectLst/>
                          <a:latin typeface="Calibri"/>
                          <a:ea typeface="Calibri" panose="020F0502020204030204" pitchFamily="34" charset="0"/>
                          <a:cs typeface="Calibri"/>
                        </a:rPr>
                        <a:t>FCSFat</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0400853"/>
                  </a:ext>
                </a:extLst>
              </a:tr>
              <a:tr h="271875">
                <a:tc>
                  <a:txBody>
                    <a:bodyPr/>
                    <a:lstStyle/>
                    <a:p>
                      <a:pPr marL="0" marR="0" lvl="0" indent="0" algn="ctr" defTabSz="914400" rtl="0"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kern="1200" dirty="0">
                          <a:solidFill>
                            <a:schemeClr val="tx1"/>
                          </a:solidFill>
                          <a:effectLst/>
                          <a:latin typeface="Calibri"/>
                          <a:ea typeface="Times New Roman" panose="02020603050405020304" pitchFamily="18" charset="0"/>
                          <a:cs typeface="Calibri"/>
                        </a:rPr>
                        <a:t>8. </a:t>
                      </a:r>
                      <a:endParaRPr lang="en-US" sz="1000" b="1" u="none" strike="noStrike" kern="1200" dirty="0">
                        <a:solidFill>
                          <a:schemeClr val="tx1"/>
                        </a:solidFill>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dirty="0">
                          <a:solidFill>
                            <a:srgbClr val="000000"/>
                          </a:solidFill>
                          <a:effectLst/>
                          <a:latin typeface="Calibri"/>
                          <a:ea typeface="Calibri"/>
                          <a:cs typeface="Calibri"/>
                        </a:rPr>
                        <a:t>Sucre et </a:t>
                      </a:r>
                      <a:r>
                        <a:rPr lang="en-GB" sz="900" b="1" dirty="0" err="1">
                          <a:solidFill>
                            <a:srgbClr val="000000"/>
                          </a:solidFill>
                          <a:effectLst/>
                          <a:latin typeface="Calibri"/>
                          <a:ea typeface="Calibri"/>
                          <a:cs typeface="Calibri"/>
                        </a:rPr>
                        <a:t>sucreries</a:t>
                      </a:r>
                      <a:r>
                        <a:rPr lang="en-GB" sz="900" b="1" dirty="0">
                          <a:solidFill>
                            <a:srgbClr val="000000"/>
                          </a:solidFill>
                          <a:effectLst/>
                          <a:latin typeface="Calibri"/>
                          <a:ea typeface="Calibri"/>
                          <a:cs typeface="Calibri"/>
                        </a:rPr>
                        <a:t> : </a:t>
                      </a:r>
                      <a:r>
                        <a:rPr lang="en-GB" sz="900" dirty="0">
                          <a:solidFill>
                            <a:srgbClr val="000000"/>
                          </a:solidFill>
                          <a:effectLst/>
                          <a:latin typeface="Calibri"/>
                          <a:ea typeface="Calibri"/>
                          <a:cs typeface="Calibri"/>
                        </a:rPr>
                        <a:t>sucre, </a:t>
                      </a:r>
                      <a:r>
                        <a:rPr lang="en-GB" sz="900" dirty="0" err="1">
                          <a:solidFill>
                            <a:srgbClr val="000000"/>
                          </a:solidFill>
                          <a:effectLst/>
                          <a:latin typeface="Calibri"/>
                          <a:ea typeface="Calibri"/>
                          <a:cs typeface="Calibri"/>
                        </a:rPr>
                        <a:t>miel</a:t>
                      </a:r>
                      <a:r>
                        <a:rPr lang="en-GB" sz="900" dirty="0">
                          <a:solidFill>
                            <a:srgbClr val="000000"/>
                          </a:solidFill>
                          <a:effectLst/>
                          <a:latin typeface="Calibri"/>
                          <a:ea typeface="Calibri"/>
                          <a:cs typeface="Calibri"/>
                        </a:rPr>
                        <a:t>, confiture, bonbons, </a:t>
                      </a:r>
                      <a:r>
                        <a:rPr lang="en-GB" sz="900" dirty="0" err="1">
                          <a:solidFill>
                            <a:srgbClr val="000000"/>
                          </a:solidFill>
                          <a:effectLst/>
                          <a:latin typeface="Calibri"/>
                          <a:ea typeface="Calibri"/>
                          <a:cs typeface="Calibri"/>
                        </a:rPr>
                        <a:t>chocolat</a:t>
                      </a:r>
                      <a:r>
                        <a:rPr lang="en-GB" sz="900" dirty="0">
                          <a:solidFill>
                            <a:srgbClr val="000000"/>
                          </a:solidFill>
                          <a:effectLst/>
                          <a:latin typeface="Calibri"/>
                          <a:ea typeface="Calibri"/>
                          <a:cs typeface="Calibri"/>
                        </a:rPr>
                        <a:t>, biscuits, pâtisseries, gâteaux, </a:t>
                      </a:r>
                      <a:r>
                        <a:rPr lang="en-GB" sz="900" dirty="0" err="1">
                          <a:solidFill>
                            <a:srgbClr val="000000"/>
                          </a:solidFill>
                          <a:effectLst/>
                          <a:latin typeface="Calibri"/>
                          <a:ea typeface="Calibri"/>
                          <a:cs typeface="Calibri"/>
                        </a:rPr>
                        <a:t>glaces</a:t>
                      </a:r>
                      <a:r>
                        <a:rPr lang="en-GB" sz="900" dirty="0">
                          <a:solidFill>
                            <a:srgbClr val="000000"/>
                          </a:solidFill>
                          <a:effectLst/>
                          <a:latin typeface="Calibri"/>
                          <a:ea typeface="Calibri"/>
                          <a:cs typeface="Calibri"/>
                        </a:rPr>
                        <a:t> et </a:t>
                      </a:r>
                      <a:r>
                        <a:rPr lang="en-GB" sz="900" dirty="0" err="1">
                          <a:solidFill>
                            <a:srgbClr val="000000"/>
                          </a:solidFill>
                          <a:effectLst/>
                          <a:latin typeface="Calibri"/>
                          <a:ea typeface="Calibri"/>
                          <a:cs typeface="Calibri"/>
                        </a:rPr>
                        <a:t>autres</a:t>
                      </a:r>
                      <a:r>
                        <a:rPr lang="en-GB" sz="900" dirty="0">
                          <a:solidFill>
                            <a:srgbClr val="000000"/>
                          </a:solidFill>
                          <a:effectLst/>
                          <a:latin typeface="Calibri"/>
                          <a:ea typeface="Calibri"/>
                          <a:cs typeface="Calibri"/>
                        </a:rPr>
                        <a:t> </a:t>
                      </a:r>
                      <a:r>
                        <a:rPr lang="en-GB" sz="900" dirty="0" err="1">
                          <a:solidFill>
                            <a:srgbClr val="000000"/>
                          </a:solidFill>
                          <a:effectLst/>
                          <a:latin typeface="Calibri"/>
                          <a:ea typeface="Calibri"/>
                          <a:cs typeface="Calibri"/>
                        </a:rPr>
                        <a:t>sucreries</a:t>
                      </a:r>
                      <a:r>
                        <a:rPr lang="en-GB" sz="900" dirty="0">
                          <a:solidFill>
                            <a:srgbClr val="000000"/>
                          </a:solidFill>
                          <a:effectLst/>
                          <a:latin typeface="Calibri"/>
                          <a:ea typeface="Calibri"/>
                          <a:cs typeface="Calibri"/>
                        </a:rPr>
                        <a:t> (y </a:t>
                      </a:r>
                      <a:r>
                        <a:rPr lang="en-GB" sz="900" dirty="0" err="1">
                          <a:solidFill>
                            <a:srgbClr val="000000"/>
                          </a:solidFill>
                          <a:effectLst/>
                          <a:latin typeface="Calibri"/>
                          <a:ea typeface="Calibri"/>
                          <a:cs typeface="Calibri"/>
                        </a:rPr>
                        <a:t>compris</a:t>
                      </a:r>
                      <a:r>
                        <a:rPr lang="en-GB" sz="900" dirty="0">
                          <a:solidFill>
                            <a:srgbClr val="000000"/>
                          </a:solidFill>
                          <a:effectLst/>
                          <a:latin typeface="Calibri"/>
                          <a:ea typeface="Calibri"/>
                          <a:cs typeface="Calibri"/>
                        </a:rPr>
                        <a:t> les </a:t>
                      </a:r>
                      <a:r>
                        <a:rPr lang="en-GB" sz="900" dirty="0" err="1">
                          <a:solidFill>
                            <a:srgbClr val="000000"/>
                          </a:solidFill>
                          <a:effectLst/>
                          <a:latin typeface="Calibri"/>
                          <a:ea typeface="Calibri"/>
                          <a:cs typeface="Calibri"/>
                        </a:rPr>
                        <a:t>boissons</a:t>
                      </a:r>
                      <a:r>
                        <a:rPr lang="en-GB" sz="900" dirty="0">
                          <a:solidFill>
                            <a:srgbClr val="000000"/>
                          </a:solidFill>
                          <a:effectLst/>
                          <a:latin typeface="Calibri"/>
                          <a:ea typeface="Calibri"/>
                          <a:cs typeface="Calibri"/>
                        </a:rPr>
                        <a:t> </a:t>
                      </a:r>
                      <a:r>
                        <a:rPr lang="en-GB" sz="900" dirty="0" err="1">
                          <a:solidFill>
                            <a:srgbClr val="000000"/>
                          </a:solidFill>
                          <a:effectLst/>
                          <a:latin typeface="Calibri"/>
                          <a:ea typeface="Calibri"/>
                          <a:cs typeface="Calibri"/>
                        </a:rPr>
                        <a:t>sucrées</a:t>
                      </a:r>
                      <a:r>
                        <a:rPr lang="en-GB" sz="900" dirty="0">
                          <a:solidFill>
                            <a:srgbClr val="000000"/>
                          </a:solidFill>
                          <a:effectLst/>
                          <a:latin typeface="Calibri"/>
                          <a:ea typeface="Calibri"/>
                          <a:cs typeface="Calibri"/>
                        </a:rPr>
                        <a:t>).</a:t>
                      </a:r>
                      <a:endParaRPr lang="en-US" sz="105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err="1">
                          <a:solidFill>
                            <a:srgbClr val="7F7F7F"/>
                          </a:solidFill>
                          <a:effectLst/>
                          <a:latin typeface="Calibri"/>
                          <a:ea typeface="Calibri" panose="020F0502020204030204" pitchFamily="34" charset="0"/>
                          <a:cs typeface="Calibri"/>
                        </a:rPr>
                        <a:t>FCSSugar</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5061938"/>
                  </a:ext>
                </a:extLst>
              </a:tr>
              <a:tr h="573960">
                <a:tc>
                  <a:txBody>
                    <a:bodyPr/>
                    <a:lstStyle/>
                    <a:p>
                      <a:pPr marL="0" marR="0" lvl="0" indent="0" algn="ctr" defTabSz="914400" rtl="0"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kern="1200" dirty="0">
                          <a:solidFill>
                            <a:schemeClr val="tx1"/>
                          </a:solidFill>
                          <a:effectLst/>
                          <a:latin typeface="Calibri"/>
                          <a:ea typeface="Times New Roman" panose="02020603050405020304" pitchFamily="18" charset="0"/>
                          <a:cs typeface="Calibri"/>
                        </a:rPr>
                        <a:t>9. </a:t>
                      </a:r>
                      <a:endParaRPr lang="en-US" sz="1000" b="1" u="none" strike="noStrike" kern="1200" dirty="0">
                        <a:solidFill>
                          <a:schemeClr val="tx1"/>
                        </a:solidFill>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dirty="0">
                          <a:solidFill>
                            <a:srgbClr val="000000"/>
                          </a:solidFill>
                          <a:effectLst/>
                          <a:latin typeface="Calibri"/>
                          <a:ea typeface="Calibri"/>
                          <a:cs typeface="Calibri"/>
                        </a:rPr>
                        <a:t>Condiments et </a:t>
                      </a:r>
                      <a:r>
                        <a:rPr lang="en-GB" sz="900" b="1" dirty="0" err="1">
                          <a:solidFill>
                            <a:srgbClr val="000000"/>
                          </a:solidFill>
                          <a:effectLst/>
                          <a:latin typeface="Calibri"/>
                          <a:ea typeface="Calibri"/>
                          <a:cs typeface="Calibri"/>
                        </a:rPr>
                        <a:t>épices</a:t>
                      </a:r>
                      <a:r>
                        <a:rPr lang="en-GB" sz="900" b="1" dirty="0">
                          <a:solidFill>
                            <a:srgbClr val="000000"/>
                          </a:solidFill>
                          <a:effectLst/>
                          <a:latin typeface="Calibri"/>
                          <a:ea typeface="Calibri"/>
                          <a:cs typeface="Calibri"/>
                        </a:rPr>
                        <a:t> : </a:t>
                      </a:r>
                      <a:r>
                        <a:rPr lang="en-GB" sz="900" dirty="0" err="1">
                          <a:solidFill>
                            <a:srgbClr val="000000"/>
                          </a:solidFill>
                          <a:effectLst/>
                          <a:latin typeface="Calibri"/>
                          <a:ea typeface="Calibri"/>
                          <a:cs typeface="Calibri"/>
                        </a:rPr>
                        <a:t>thé</a:t>
                      </a:r>
                      <a:r>
                        <a:rPr lang="en-GB" sz="900" dirty="0">
                          <a:solidFill>
                            <a:srgbClr val="000000"/>
                          </a:solidFill>
                          <a:effectLst/>
                          <a:latin typeface="Calibri"/>
                          <a:ea typeface="Calibri"/>
                          <a:cs typeface="Calibri"/>
                        </a:rPr>
                        <a:t>, café, cacao </a:t>
                      </a:r>
                      <a:r>
                        <a:rPr lang="en-GB" sz="900" dirty="0" err="1">
                          <a:solidFill>
                            <a:srgbClr val="000000"/>
                          </a:solidFill>
                          <a:effectLst/>
                          <a:latin typeface="Calibri"/>
                          <a:ea typeface="Calibri"/>
                          <a:cs typeface="Calibri"/>
                        </a:rPr>
                        <a:t>en</a:t>
                      </a:r>
                      <a:r>
                        <a:rPr lang="en-GB" sz="900" dirty="0">
                          <a:solidFill>
                            <a:srgbClr val="000000"/>
                          </a:solidFill>
                          <a:effectLst/>
                          <a:latin typeface="Calibri"/>
                          <a:ea typeface="Calibri"/>
                          <a:cs typeface="Calibri"/>
                        </a:rPr>
                        <a:t> </a:t>
                      </a:r>
                      <a:r>
                        <a:rPr lang="en-GB" sz="900" dirty="0" err="1">
                          <a:solidFill>
                            <a:srgbClr val="000000"/>
                          </a:solidFill>
                          <a:effectLst/>
                          <a:latin typeface="Calibri"/>
                          <a:ea typeface="Calibri"/>
                          <a:cs typeface="Calibri"/>
                        </a:rPr>
                        <a:t>poudre</a:t>
                      </a:r>
                      <a:r>
                        <a:rPr lang="en-GB" sz="900" dirty="0">
                          <a:solidFill>
                            <a:srgbClr val="000000"/>
                          </a:solidFill>
                          <a:effectLst/>
                          <a:latin typeface="Calibri"/>
                          <a:ea typeface="Calibri"/>
                          <a:cs typeface="Calibri"/>
                        </a:rPr>
                        <a:t>, </a:t>
                      </a:r>
                      <a:r>
                        <a:rPr lang="en-GB" sz="900" dirty="0" err="1">
                          <a:solidFill>
                            <a:srgbClr val="000000"/>
                          </a:solidFill>
                          <a:effectLst/>
                          <a:latin typeface="Calibri"/>
                          <a:ea typeface="Calibri"/>
                          <a:cs typeface="Calibri"/>
                        </a:rPr>
                        <a:t>sel</a:t>
                      </a:r>
                      <a:r>
                        <a:rPr lang="en-GB" sz="900" dirty="0">
                          <a:solidFill>
                            <a:srgbClr val="000000"/>
                          </a:solidFill>
                          <a:effectLst/>
                          <a:latin typeface="Calibri"/>
                          <a:ea typeface="Calibri"/>
                          <a:cs typeface="Calibri"/>
                        </a:rPr>
                        <a:t>, ail, </a:t>
                      </a:r>
                      <a:r>
                        <a:rPr lang="en-GB" sz="900" dirty="0" err="1">
                          <a:solidFill>
                            <a:srgbClr val="000000"/>
                          </a:solidFill>
                          <a:effectLst/>
                          <a:latin typeface="Calibri"/>
                          <a:ea typeface="Calibri"/>
                          <a:cs typeface="Calibri"/>
                        </a:rPr>
                        <a:t>épices</a:t>
                      </a:r>
                      <a:r>
                        <a:rPr lang="en-GB" sz="900" dirty="0">
                          <a:solidFill>
                            <a:srgbClr val="000000"/>
                          </a:solidFill>
                          <a:effectLst/>
                          <a:latin typeface="Calibri"/>
                          <a:ea typeface="Calibri"/>
                          <a:cs typeface="Calibri"/>
                        </a:rPr>
                        <a:t>, </a:t>
                      </a:r>
                      <a:r>
                        <a:rPr lang="en-GB" sz="900" dirty="0" err="1">
                          <a:solidFill>
                            <a:srgbClr val="000000"/>
                          </a:solidFill>
                          <a:effectLst/>
                          <a:latin typeface="Calibri"/>
                          <a:ea typeface="Calibri"/>
                          <a:cs typeface="Calibri"/>
                        </a:rPr>
                        <a:t>levure</a:t>
                      </a:r>
                      <a:r>
                        <a:rPr lang="en-GB" sz="900" dirty="0">
                          <a:solidFill>
                            <a:srgbClr val="000000"/>
                          </a:solidFill>
                          <a:effectLst/>
                          <a:latin typeface="Calibri"/>
                          <a:ea typeface="Calibri"/>
                          <a:cs typeface="Calibri"/>
                        </a:rPr>
                        <a:t>, </a:t>
                      </a:r>
                      <a:r>
                        <a:rPr lang="en-GB" sz="900" dirty="0" err="1">
                          <a:solidFill>
                            <a:srgbClr val="000000"/>
                          </a:solidFill>
                          <a:effectLst/>
                          <a:latin typeface="Calibri"/>
                          <a:ea typeface="Calibri"/>
                          <a:cs typeface="Calibri"/>
                        </a:rPr>
                        <a:t>concentré</a:t>
                      </a:r>
                      <a:r>
                        <a:rPr lang="en-GB" sz="900" dirty="0">
                          <a:solidFill>
                            <a:srgbClr val="000000"/>
                          </a:solidFill>
                          <a:effectLst/>
                          <a:latin typeface="Calibri"/>
                          <a:ea typeface="Calibri"/>
                          <a:cs typeface="Calibri"/>
                        </a:rPr>
                        <a:t> de </a:t>
                      </a:r>
                      <a:r>
                        <a:rPr lang="en-GB" sz="900" dirty="0" err="1">
                          <a:solidFill>
                            <a:srgbClr val="000000"/>
                          </a:solidFill>
                          <a:effectLst/>
                          <a:latin typeface="Calibri"/>
                          <a:ea typeface="Calibri"/>
                          <a:cs typeface="Calibri"/>
                        </a:rPr>
                        <a:t>tomates</a:t>
                      </a:r>
                      <a:r>
                        <a:rPr lang="en-GB" sz="900" dirty="0">
                          <a:solidFill>
                            <a:srgbClr val="000000"/>
                          </a:solidFill>
                          <a:effectLst/>
                          <a:latin typeface="Calibri"/>
                          <a:ea typeface="Calibri"/>
                          <a:cs typeface="Calibri"/>
                        </a:rPr>
                        <a:t> ; </a:t>
                      </a:r>
                      <a:r>
                        <a:rPr lang="en-GB" sz="900" kern="1200" dirty="0">
                          <a:solidFill>
                            <a:srgbClr val="000000"/>
                          </a:solidFill>
                          <a:effectLst/>
                          <a:latin typeface="Calibri"/>
                          <a:ea typeface="+mn-ea"/>
                          <a:cs typeface="Calibri"/>
                        </a:rPr>
                        <a:t>petites </a:t>
                      </a:r>
                      <a:r>
                        <a:rPr lang="en-GB" sz="900" kern="1200" dirty="0" err="1">
                          <a:solidFill>
                            <a:srgbClr val="000000"/>
                          </a:solidFill>
                          <a:effectLst/>
                          <a:latin typeface="Calibri"/>
                          <a:ea typeface="+mn-ea"/>
                          <a:cs typeface="Calibri"/>
                        </a:rPr>
                        <a:t>quantités</a:t>
                      </a:r>
                      <a:r>
                        <a:rPr lang="en-GB" sz="900" kern="1200" dirty="0">
                          <a:solidFill>
                            <a:srgbClr val="000000"/>
                          </a:solidFill>
                          <a:effectLst/>
                          <a:latin typeface="Calibri"/>
                          <a:ea typeface="+mn-ea"/>
                          <a:cs typeface="Calibri"/>
                        </a:rPr>
                        <a:t> </a:t>
                      </a:r>
                      <a:r>
                        <a:rPr lang="en-GB" sz="900" kern="1200" dirty="0" err="1">
                          <a:solidFill>
                            <a:srgbClr val="000000"/>
                          </a:solidFill>
                          <a:effectLst/>
                          <a:latin typeface="Calibri"/>
                          <a:ea typeface="+mn-ea"/>
                          <a:cs typeface="Calibri"/>
                        </a:rPr>
                        <a:t>d'autres</a:t>
                      </a:r>
                      <a:r>
                        <a:rPr lang="en-GB" sz="900" kern="1200" dirty="0">
                          <a:solidFill>
                            <a:srgbClr val="000000"/>
                          </a:solidFill>
                          <a:effectLst/>
                          <a:latin typeface="Calibri"/>
                          <a:ea typeface="+mn-ea"/>
                          <a:cs typeface="Calibri"/>
                        </a:rPr>
                        <a:t> aliments, </a:t>
                      </a:r>
                      <a:r>
                        <a:rPr lang="en-GB" sz="900" kern="1200" dirty="0" err="1">
                          <a:solidFill>
                            <a:srgbClr val="000000"/>
                          </a:solidFill>
                          <a:effectLst/>
                          <a:latin typeface="Calibri"/>
                          <a:ea typeface="+mn-ea"/>
                          <a:cs typeface="Calibri"/>
                        </a:rPr>
                        <a:t>en</a:t>
                      </a:r>
                      <a:r>
                        <a:rPr lang="en-GB" sz="900" kern="1200" dirty="0">
                          <a:solidFill>
                            <a:srgbClr val="000000"/>
                          </a:solidFill>
                          <a:effectLst/>
                          <a:latin typeface="Calibri"/>
                          <a:ea typeface="+mn-ea"/>
                          <a:cs typeface="Calibri"/>
                        </a:rPr>
                        <a:t> particulier de </a:t>
                      </a:r>
                      <a:r>
                        <a:rPr lang="en-GB" sz="900" kern="1200" dirty="0" err="1">
                          <a:solidFill>
                            <a:srgbClr val="000000"/>
                          </a:solidFill>
                          <a:effectLst/>
                          <a:latin typeface="Calibri"/>
                          <a:ea typeface="+mn-ea"/>
                          <a:cs typeface="Calibri"/>
                        </a:rPr>
                        <a:t>viande</a:t>
                      </a:r>
                      <a:r>
                        <a:rPr lang="en-GB" sz="900" kern="1200" dirty="0">
                          <a:solidFill>
                            <a:srgbClr val="000000"/>
                          </a:solidFill>
                          <a:effectLst/>
                          <a:latin typeface="Calibri"/>
                          <a:ea typeface="+mn-ea"/>
                          <a:cs typeface="Calibri"/>
                        </a:rPr>
                        <a:t> </a:t>
                      </a:r>
                      <a:r>
                        <a:rPr lang="en-GB" sz="900" kern="1200" dirty="0" err="1">
                          <a:solidFill>
                            <a:srgbClr val="000000"/>
                          </a:solidFill>
                          <a:effectLst/>
                          <a:latin typeface="Calibri"/>
                          <a:ea typeface="+mn-ea"/>
                          <a:cs typeface="Calibri"/>
                        </a:rPr>
                        <a:t>ou</a:t>
                      </a:r>
                      <a:r>
                        <a:rPr lang="en-GB" sz="900" kern="1200" dirty="0">
                          <a:solidFill>
                            <a:srgbClr val="000000"/>
                          </a:solidFill>
                          <a:effectLst/>
                          <a:latin typeface="Calibri"/>
                          <a:ea typeface="+mn-ea"/>
                          <a:cs typeface="Calibri"/>
                        </a:rPr>
                        <a:t> de </a:t>
                      </a:r>
                      <a:r>
                        <a:rPr lang="en-GB" sz="900" kern="1200" dirty="0" err="1">
                          <a:solidFill>
                            <a:srgbClr val="000000"/>
                          </a:solidFill>
                          <a:effectLst/>
                          <a:latin typeface="Calibri"/>
                          <a:ea typeface="+mn-ea"/>
                          <a:cs typeface="Calibri"/>
                        </a:rPr>
                        <a:t>poisson</a:t>
                      </a:r>
                      <a:r>
                        <a:rPr lang="en-GB" sz="900" kern="1200" dirty="0">
                          <a:solidFill>
                            <a:srgbClr val="000000"/>
                          </a:solidFill>
                          <a:effectLst/>
                          <a:latin typeface="Calibri"/>
                          <a:ea typeface="+mn-ea"/>
                          <a:cs typeface="Calibri"/>
                        </a:rPr>
                        <a:t> et petites </a:t>
                      </a:r>
                      <a:r>
                        <a:rPr lang="en-GB" sz="900" kern="1200" dirty="0" err="1">
                          <a:solidFill>
                            <a:srgbClr val="000000"/>
                          </a:solidFill>
                          <a:effectLst/>
                          <a:latin typeface="Calibri"/>
                          <a:ea typeface="+mn-ea"/>
                          <a:cs typeface="Calibri"/>
                        </a:rPr>
                        <a:t>quantités</a:t>
                      </a:r>
                      <a:r>
                        <a:rPr lang="en-GB" sz="900" kern="1200" dirty="0">
                          <a:solidFill>
                            <a:srgbClr val="000000"/>
                          </a:solidFill>
                          <a:effectLst/>
                          <a:latin typeface="Calibri"/>
                          <a:ea typeface="+mn-ea"/>
                          <a:cs typeface="Calibri"/>
                        </a:rPr>
                        <a:t> de lait dans le </a:t>
                      </a:r>
                      <a:r>
                        <a:rPr lang="en-GB" sz="900" kern="1200" dirty="0" err="1">
                          <a:solidFill>
                            <a:srgbClr val="000000"/>
                          </a:solidFill>
                          <a:effectLst/>
                          <a:latin typeface="Calibri"/>
                          <a:ea typeface="+mn-ea"/>
                          <a:cs typeface="Calibri"/>
                        </a:rPr>
                        <a:t>thé</a:t>
                      </a:r>
                      <a:r>
                        <a:rPr lang="en-GB" sz="900" kern="1200" dirty="0">
                          <a:solidFill>
                            <a:srgbClr val="000000"/>
                          </a:solidFill>
                          <a:effectLst/>
                          <a:latin typeface="Calibri"/>
                          <a:ea typeface="+mn-ea"/>
                          <a:cs typeface="Calibri"/>
                        </a:rPr>
                        <a:t> </a:t>
                      </a:r>
                      <a:r>
                        <a:rPr lang="en-GB" sz="900" kern="1200" dirty="0" err="1">
                          <a:solidFill>
                            <a:srgbClr val="000000"/>
                          </a:solidFill>
                          <a:effectLst/>
                          <a:latin typeface="Calibri"/>
                          <a:ea typeface="+mn-ea"/>
                          <a:cs typeface="Calibri"/>
                        </a:rPr>
                        <a:t>ou</a:t>
                      </a:r>
                      <a:r>
                        <a:rPr lang="en-GB" sz="900" kern="1200" dirty="0">
                          <a:solidFill>
                            <a:srgbClr val="000000"/>
                          </a:solidFill>
                          <a:effectLst/>
                          <a:latin typeface="Calibri"/>
                          <a:ea typeface="+mn-ea"/>
                          <a:cs typeface="Calibri"/>
                        </a:rPr>
                        <a:t> le café.</a:t>
                      </a:r>
                      <a:endParaRPr lang="en-US" sz="900" kern="1200" dirty="0">
                        <a:solidFill>
                          <a:srgbClr val="000000"/>
                        </a:solidFill>
                        <a:effectLst/>
                        <a:latin typeface="Calibri"/>
                        <a:ea typeface="Calibri" panose="020F0502020204030204" pitchFamily="34"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err="1">
                          <a:solidFill>
                            <a:srgbClr val="7F7F7F"/>
                          </a:solidFill>
                          <a:effectLst/>
                          <a:latin typeface="Calibri"/>
                          <a:ea typeface="Calibri" panose="020F0502020204030204" pitchFamily="34" charset="0"/>
                          <a:cs typeface="Calibri"/>
                        </a:rPr>
                        <a:t>FCSCond</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586352"/>
                  </a:ext>
                </a:extLst>
              </a:tr>
              <a:tr h="1616154">
                <a:tc gridSpan="2">
                  <a:txBody>
                    <a:bodyPr/>
                    <a:lstStyle/>
                    <a:p>
                      <a:pPr marL="0" marR="0" lvl="0" algn="l">
                        <a:spcBef>
                          <a:spcPts val="0"/>
                        </a:spcBef>
                        <a:spcAft>
                          <a:spcPts val="0"/>
                        </a:spcAft>
                        <a:buNone/>
                      </a:pPr>
                      <a:r>
                        <a:rPr lang="en-GB" sz="800" b="0" i="0" u="none" strike="noStrike" baseline="0" noProof="0" dirty="0">
                          <a:solidFill>
                            <a:schemeClr val="accent1"/>
                          </a:solidFill>
                          <a:effectLst/>
                          <a:latin typeface="Calibri"/>
                        </a:rPr>
                        <a:t>Code Book ''</a:t>
                      </a:r>
                      <a:r>
                        <a:rPr lang="en-GB" sz="800" b="0" i="0" u="none" strike="noStrike" baseline="0" noProof="0" dirty="0" err="1">
                          <a:solidFill>
                            <a:schemeClr val="accent1"/>
                          </a:solidFill>
                          <a:effectLst/>
                          <a:latin typeface="Calibri"/>
                        </a:rPr>
                        <a:t>Liste</a:t>
                      </a:r>
                      <a:r>
                        <a:rPr lang="en-GB" sz="800" b="0" i="0" u="none" strike="noStrike" baseline="0" noProof="0" dirty="0">
                          <a:solidFill>
                            <a:schemeClr val="accent1"/>
                          </a:solidFill>
                          <a:effectLst/>
                          <a:latin typeface="Calibri"/>
                        </a:rPr>
                        <a:t> des </a:t>
                      </a:r>
                      <a:r>
                        <a:rPr lang="en-GB" sz="800" b="0" i="0" u="none" strike="noStrike" baseline="0" noProof="0" dirty="0" err="1">
                          <a:solidFill>
                            <a:schemeClr val="accent1"/>
                          </a:solidFill>
                          <a:effectLst/>
                          <a:latin typeface="Calibri"/>
                        </a:rPr>
                        <a:t>noms</a:t>
                      </a:r>
                      <a:r>
                        <a:rPr lang="en-GB" sz="800" b="0" i="0" u="none" strike="noStrike" baseline="0" noProof="0" dirty="0">
                          <a:solidFill>
                            <a:schemeClr val="accent1"/>
                          </a:solidFill>
                          <a:effectLst/>
                          <a:latin typeface="Calibri"/>
                        </a:rPr>
                        <a:t> des variables“ </a:t>
                      </a:r>
                      <a:r>
                        <a:rPr lang="en-GB" sz="800" dirty="0">
                          <a:solidFill>
                            <a:schemeClr val="accent1"/>
                          </a:solidFill>
                          <a:effectLst/>
                          <a:latin typeface="Calibri"/>
                          <a:ea typeface="Times New Roman" panose="02020603050405020304" pitchFamily="18" charset="0"/>
                          <a:cs typeface="Calibri"/>
                        </a:rPr>
                        <a:t>: </a:t>
                      </a:r>
                      <a:r>
                        <a:rPr lang="en-GB" sz="800" dirty="0" err="1">
                          <a:solidFill>
                            <a:schemeClr val="accent1"/>
                          </a:solidFill>
                          <a:effectLst/>
                          <a:latin typeface="Calibri"/>
                          <a:ea typeface="Times New Roman" panose="02020603050405020304" pitchFamily="18" charset="0"/>
                          <a:cs typeface="Calibri"/>
                        </a:rPr>
                        <a:t>SRf</a:t>
                      </a:r>
                      <a:endParaRPr lang="en-US" sz="1000" dirty="0">
                        <a:solidFill>
                          <a:schemeClr val="accent1"/>
                        </a:solidFill>
                        <a:effectLst/>
                        <a:latin typeface="Times New Roman"/>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marL="0" marR="0" algn="l">
                        <a:spcBef>
                          <a:spcPts val="0"/>
                        </a:spcBef>
                        <a:spcAft>
                          <a:spcPts val="0"/>
                        </a:spcAft>
                      </a:pPr>
                      <a:r>
                        <a:rPr lang="en-GB" sz="900" b="1" u="sng" dirty="0">
                          <a:solidFill>
                            <a:schemeClr val="accent1"/>
                          </a:solidFill>
                          <a:effectLst/>
                          <a:latin typeface="Calibri"/>
                          <a:ea typeface="Times New Roman" panose="02020603050405020304" pitchFamily="18" charset="0"/>
                          <a:cs typeface="Calibri"/>
                        </a:rPr>
                        <a:t>Codes </a:t>
                      </a:r>
                      <a:r>
                        <a:rPr lang="en-GB" sz="900" b="1" u="sng" dirty="0" err="1">
                          <a:solidFill>
                            <a:schemeClr val="accent1"/>
                          </a:solidFill>
                          <a:effectLst/>
                          <a:latin typeface="Calibri"/>
                          <a:ea typeface="Times New Roman" panose="02020603050405020304" pitchFamily="18" charset="0"/>
                          <a:cs typeface="Calibri"/>
                        </a:rPr>
                        <a:t>d'acquisition</a:t>
                      </a:r>
                      <a:r>
                        <a:rPr lang="en-GB" sz="900" b="1" u="sng" dirty="0">
                          <a:solidFill>
                            <a:schemeClr val="accent1"/>
                          </a:solidFill>
                          <a:effectLst/>
                          <a:latin typeface="Calibri"/>
                          <a:ea typeface="Times New Roman" panose="02020603050405020304" pitchFamily="18" charset="0"/>
                          <a:cs typeface="Calibri"/>
                        </a:rPr>
                        <a:t> des </a:t>
                      </a:r>
                      <a:r>
                        <a:rPr lang="en-GB" sz="900" b="1" u="sng" dirty="0" err="1">
                          <a:solidFill>
                            <a:schemeClr val="accent1"/>
                          </a:solidFill>
                          <a:effectLst/>
                          <a:latin typeface="Calibri"/>
                          <a:ea typeface="Times New Roman" panose="02020603050405020304" pitchFamily="18" charset="0"/>
                          <a:cs typeface="Calibri"/>
                        </a:rPr>
                        <a:t>denrées</a:t>
                      </a:r>
                      <a:r>
                        <a:rPr lang="en-GB" sz="900" b="1" u="sng" dirty="0">
                          <a:solidFill>
                            <a:schemeClr val="accent1"/>
                          </a:solidFill>
                          <a:effectLst/>
                          <a:latin typeface="Calibri"/>
                          <a:ea typeface="Times New Roman" panose="02020603050405020304" pitchFamily="18" charset="0"/>
                          <a:cs typeface="Calibri"/>
                        </a:rPr>
                        <a:t> </a:t>
                      </a:r>
                      <a:r>
                        <a:rPr lang="en-GB" sz="900" b="1" u="sng" dirty="0" err="1">
                          <a:solidFill>
                            <a:schemeClr val="accent1"/>
                          </a:solidFill>
                          <a:effectLst/>
                          <a:latin typeface="Calibri"/>
                          <a:ea typeface="Times New Roman" panose="02020603050405020304" pitchFamily="18" charset="0"/>
                          <a:cs typeface="Calibri"/>
                        </a:rPr>
                        <a:t>alimentaires</a:t>
                      </a:r>
                      <a:r>
                        <a:rPr lang="en-GB" sz="900" b="1" u="sng" dirty="0">
                          <a:solidFill>
                            <a:schemeClr val="accent1"/>
                          </a:solidFill>
                          <a:effectLst/>
                          <a:latin typeface="Calibri"/>
                          <a:ea typeface="Times New Roman" panose="02020603050405020304" pitchFamily="18" charset="0"/>
                          <a:cs typeface="Calibri"/>
                        </a:rPr>
                        <a:t> (Sources </a:t>
                      </a:r>
                      <a:r>
                        <a:rPr lang="en-GB" sz="900" b="1" u="sng" dirty="0" err="1">
                          <a:solidFill>
                            <a:schemeClr val="accent1"/>
                          </a:solidFill>
                          <a:effectLst/>
                          <a:latin typeface="Calibri"/>
                          <a:ea typeface="Times New Roman" panose="02020603050405020304" pitchFamily="18" charset="0"/>
                          <a:cs typeface="Calibri"/>
                        </a:rPr>
                        <a:t>d'aliments</a:t>
                      </a:r>
                      <a:r>
                        <a:rPr lang="en-GB" sz="900" b="1" u="sng" dirty="0">
                          <a:solidFill>
                            <a:schemeClr val="accent1"/>
                          </a:solidFill>
                          <a:effectLst/>
                          <a:latin typeface="Calibri"/>
                          <a:ea typeface="Times New Roman" panose="02020603050405020304" pitchFamily="18" charset="0"/>
                          <a:cs typeface="Calibri"/>
                        </a:rPr>
                        <a:t>,</a:t>
                      </a:r>
                      <a:r>
                        <a:rPr lang="en-GB" sz="900" b="1" u="sng" strike="sngStrike" dirty="0">
                          <a:solidFill>
                            <a:schemeClr val="accent1"/>
                          </a:solidFill>
                          <a:effectLst/>
                          <a:latin typeface="Calibri"/>
                          <a:ea typeface="Times New Roman" panose="02020603050405020304" pitchFamily="18" charset="0"/>
                          <a:cs typeface="Calibri"/>
                        </a:rPr>
                        <a:t> </a:t>
                      </a:r>
                      <a:r>
                        <a:rPr lang="en-GB" sz="900" b="1" u="sng" dirty="0" err="1">
                          <a:solidFill>
                            <a:schemeClr val="accent1"/>
                          </a:solidFill>
                          <a:effectLst/>
                          <a:latin typeface="Calibri"/>
                          <a:ea typeface="Times New Roman" panose="02020603050405020304" pitchFamily="18" charset="0"/>
                          <a:cs typeface="Calibri"/>
                        </a:rPr>
                        <a:t>SRf</a:t>
                      </a:r>
                      <a:r>
                        <a:rPr lang="en-GB" sz="900" b="1" u="sng" dirty="0">
                          <a:solidFill>
                            <a:schemeClr val="accent1"/>
                          </a:solidFill>
                          <a:effectLst/>
                          <a:latin typeface="Calibri"/>
                          <a:ea typeface="Times New Roman" panose="02020603050405020304" pitchFamily="18" charset="0"/>
                          <a:cs typeface="Calibri"/>
                        </a:rPr>
                        <a:t>)</a:t>
                      </a:r>
                      <a:endParaRPr lang="en-US" sz="1050" dirty="0">
                        <a:solidFill>
                          <a:schemeClr val="accent1"/>
                        </a:solidFill>
                        <a:effectLst/>
                        <a:latin typeface="Times New Roman"/>
                        <a:ea typeface="Calibri" panose="020F0502020204030204" pitchFamily="34" charset="0"/>
                        <a:cs typeface="Calibri"/>
                      </a:endParaRPr>
                    </a:p>
                    <a:p>
                      <a:pPr marL="0" marR="0" algn="l">
                        <a:spcBef>
                          <a:spcPts val="0"/>
                        </a:spcBef>
                        <a:spcAft>
                          <a:spcPts val="0"/>
                        </a:spcAft>
                      </a:pPr>
                      <a:r>
                        <a:rPr lang="en-GB" sz="900" dirty="0">
                          <a:solidFill>
                            <a:schemeClr val="accent1"/>
                          </a:solidFill>
                          <a:effectLst/>
                          <a:latin typeface="Calibri"/>
                          <a:ea typeface="Times New Roman" panose="02020603050405020304" pitchFamily="18" charset="0"/>
                          <a:cs typeface="Calibri"/>
                        </a:rPr>
                        <a:t>100 = Production propre (cultures, </a:t>
                      </a:r>
                      <a:r>
                        <a:rPr lang="en-GB" sz="900" dirty="0" err="1">
                          <a:solidFill>
                            <a:schemeClr val="accent1"/>
                          </a:solidFill>
                          <a:effectLst/>
                          <a:latin typeface="Calibri"/>
                          <a:ea typeface="Times New Roman" panose="02020603050405020304" pitchFamily="18" charset="0"/>
                          <a:cs typeface="Calibri"/>
                        </a:rPr>
                        <a:t>élevage</a:t>
                      </a:r>
                      <a:r>
                        <a:rPr lang="en-GB" sz="900" dirty="0">
                          <a:solidFill>
                            <a:schemeClr val="accent1"/>
                          </a:solidFill>
                          <a:effectLst/>
                          <a:latin typeface="Calibri"/>
                          <a:ea typeface="Times New Roman" panose="02020603050405020304" pitchFamily="18" charset="0"/>
                          <a:cs typeface="Calibri"/>
                        </a:rPr>
                        <a:t>)</a:t>
                      </a:r>
                      <a:endParaRPr lang="en-US" sz="1050" dirty="0">
                        <a:solidFill>
                          <a:schemeClr val="accent1"/>
                        </a:solidFill>
                        <a:effectLst/>
                        <a:latin typeface="Times New Roman"/>
                        <a:ea typeface="Calibri" panose="020F0502020204030204" pitchFamily="34" charset="0"/>
                        <a:cs typeface="Calibri"/>
                      </a:endParaRPr>
                    </a:p>
                    <a:p>
                      <a:pPr marL="0" marR="0" algn="l">
                        <a:spcBef>
                          <a:spcPts val="0"/>
                        </a:spcBef>
                        <a:spcAft>
                          <a:spcPts val="0"/>
                        </a:spcAft>
                      </a:pPr>
                      <a:r>
                        <a:rPr lang="en-GB" sz="900" dirty="0">
                          <a:solidFill>
                            <a:schemeClr val="accent1"/>
                          </a:solidFill>
                          <a:effectLst/>
                          <a:latin typeface="Calibri"/>
                          <a:ea typeface="Times New Roman" panose="02020603050405020304" pitchFamily="18" charset="0"/>
                          <a:cs typeface="Calibri"/>
                        </a:rPr>
                        <a:t>200 = </a:t>
                      </a:r>
                      <a:r>
                        <a:rPr lang="en-GB" sz="900" dirty="0" err="1">
                          <a:solidFill>
                            <a:schemeClr val="accent1"/>
                          </a:solidFill>
                          <a:effectLst/>
                          <a:latin typeface="Calibri"/>
                          <a:ea typeface="Calibri"/>
                          <a:cs typeface="Calibri"/>
                        </a:rPr>
                        <a:t>Pêche</a:t>
                      </a:r>
                      <a:r>
                        <a:rPr lang="en-GB" sz="900" dirty="0">
                          <a:solidFill>
                            <a:schemeClr val="accent1"/>
                          </a:solidFill>
                          <a:effectLst/>
                          <a:latin typeface="Calibri"/>
                          <a:ea typeface="Calibri"/>
                          <a:cs typeface="Calibri"/>
                        </a:rPr>
                        <a:t>/chasse </a:t>
                      </a:r>
                      <a:endParaRPr lang="en-US" sz="1050" dirty="0">
                        <a:solidFill>
                          <a:schemeClr val="accent1"/>
                        </a:solidFill>
                        <a:effectLst/>
                        <a:latin typeface="Calibri"/>
                        <a:ea typeface="Calibri"/>
                        <a:cs typeface="Arial" panose="020B0604020202020204" pitchFamily="34" charset="0"/>
                      </a:endParaRPr>
                    </a:p>
                    <a:p>
                      <a:pPr marL="0" marR="0" algn="l">
                        <a:spcBef>
                          <a:spcPts val="0"/>
                        </a:spcBef>
                        <a:spcAft>
                          <a:spcPts val="0"/>
                        </a:spcAft>
                      </a:pPr>
                      <a:r>
                        <a:rPr lang="en-US" sz="900" dirty="0">
                          <a:solidFill>
                            <a:schemeClr val="accent1"/>
                          </a:solidFill>
                          <a:effectLst/>
                          <a:latin typeface="Calibri"/>
                          <a:ea typeface="Times New Roman" panose="02020603050405020304" pitchFamily="18" charset="0"/>
                          <a:cs typeface="Calibri"/>
                        </a:rPr>
                        <a:t>300 = </a:t>
                      </a:r>
                      <a:r>
                        <a:rPr lang="en-US" sz="900" strike="noStrike" dirty="0">
                          <a:solidFill>
                            <a:schemeClr val="accent1"/>
                          </a:solidFill>
                          <a:effectLst/>
                          <a:latin typeface="Calibri"/>
                          <a:ea typeface="Times New Roman" panose="02020603050405020304" pitchFamily="18" charset="0"/>
                          <a:cs typeface="Calibri"/>
                        </a:rPr>
                        <a:t>Cueillette</a:t>
                      </a:r>
                      <a:endParaRPr lang="en-US" sz="1050" strike="noStrike" dirty="0">
                        <a:solidFill>
                          <a:schemeClr val="accent1"/>
                        </a:solidFill>
                        <a:effectLst/>
                        <a:latin typeface="Times New Roman"/>
                        <a:ea typeface="Calibri" panose="020F0502020204030204" pitchFamily="34" charset="0"/>
                        <a:cs typeface="Calibri"/>
                      </a:endParaRPr>
                    </a:p>
                    <a:p>
                      <a:pPr marL="0" marR="0" algn="l">
                        <a:spcBef>
                          <a:spcPts val="0"/>
                        </a:spcBef>
                        <a:spcAft>
                          <a:spcPts val="0"/>
                        </a:spcAft>
                      </a:pPr>
                      <a:r>
                        <a:rPr lang="en-US" sz="900" dirty="0">
                          <a:solidFill>
                            <a:schemeClr val="accent1"/>
                          </a:solidFill>
                          <a:effectLst/>
                          <a:latin typeface="Calibri"/>
                          <a:ea typeface="Times New Roman" panose="02020603050405020304" pitchFamily="18" charset="0"/>
                          <a:cs typeface="Calibri"/>
                        </a:rPr>
                        <a:t>400 = Prêt/</a:t>
                      </a:r>
                      <a:r>
                        <a:rPr lang="en-US" sz="900" dirty="0" err="1">
                          <a:solidFill>
                            <a:schemeClr val="accent1"/>
                          </a:solidFill>
                          <a:effectLst/>
                          <a:latin typeface="Calibri"/>
                          <a:ea typeface="Times New Roman" panose="02020603050405020304" pitchFamily="18" charset="0"/>
                          <a:cs typeface="Calibri"/>
                        </a:rPr>
                        <a:t>emprunt</a:t>
                      </a:r>
                      <a:endParaRPr lang="en-US" sz="1050" dirty="0">
                        <a:solidFill>
                          <a:schemeClr val="accent1"/>
                        </a:solidFill>
                        <a:effectLst/>
                        <a:latin typeface="Times New Roman"/>
                        <a:ea typeface="Calibri" panose="020F0502020204030204" pitchFamily="34" charset="0"/>
                        <a:cs typeface="Calibri"/>
                      </a:endParaRPr>
                    </a:p>
                    <a:p>
                      <a:pPr marL="0" marR="0" algn="l">
                        <a:spcBef>
                          <a:spcPts val="0"/>
                        </a:spcBef>
                        <a:spcAft>
                          <a:spcPts val="0"/>
                        </a:spcAft>
                      </a:pPr>
                      <a:r>
                        <a:rPr lang="en-GB" sz="900" dirty="0">
                          <a:solidFill>
                            <a:schemeClr val="accent1"/>
                          </a:solidFill>
                          <a:effectLst/>
                          <a:latin typeface="Calibri"/>
                          <a:ea typeface="Times New Roman" panose="02020603050405020304" pitchFamily="18" charset="0"/>
                          <a:cs typeface="Calibri"/>
                        </a:rPr>
                        <a:t>500 = </a:t>
                      </a:r>
                      <a:r>
                        <a:rPr lang="en-GB" sz="900" dirty="0" err="1">
                          <a:solidFill>
                            <a:schemeClr val="accent1"/>
                          </a:solidFill>
                          <a:effectLst/>
                          <a:latin typeface="Calibri"/>
                          <a:ea typeface="Calibri"/>
                          <a:cs typeface="Calibri"/>
                        </a:rPr>
                        <a:t>Achat</a:t>
                      </a:r>
                      <a:r>
                        <a:rPr lang="en-GB" sz="900" dirty="0">
                          <a:solidFill>
                            <a:schemeClr val="accent1"/>
                          </a:solidFill>
                          <a:effectLst/>
                          <a:latin typeface="Calibri"/>
                          <a:ea typeface="Calibri"/>
                          <a:cs typeface="Calibri"/>
                        </a:rPr>
                        <a:t> </a:t>
                      </a:r>
                      <a:r>
                        <a:rPr lang="en-GB" sz="900" dirty="0" err="1">
                          <a:solidFill>
                            <a:schemeClr val="accent1"/>
                          </a:solidFill>
                          <a:effectLst/>
                          <a:latin typeface="Calibri"/>
                          <a:ea typeface="Calibri"/>
                          <a:cs typeface="Calibri"/>
                        </a:rPr>
                        <a:t>en</a:t>
                      </a:r>
                      <a:r>
                        <a:rPr lang="en-GB" sz="900" dirty="0">
                          <a:solidFill>
                            <a:schemeClr val="accent1"/>
                          </a:solidFill>
                          <a:effectLst/>
                          <a:latin typeface="Calibri"/>
                          <a:ea typeface="Calibri"/>
                          <a:cs typeface="Calibri"/>
                        </a:rPr>
                        <a:t> </a:t>
                      </a:r>
                      <a:r>
                        <a:rPr lang="en-GB" sz="900" dirty="0" err="1">
                          <a:solidFill>
                            <a:schemeClr val="accent1"/>
                          </a:solidFill>
                          <a:effectLst/>
                          <a:latin typeface="Calibri"/>
                          <a:ea typeface="Calibri"/>
                          <a:cs typeface="Calibri"/>
                        </a:rPr>
                        <a:t>espèces</a:t>
                      </a:r>
                      <a:endParaRPr lang="en-US" sz="1050" dirty="0">
                        <a:solidFill>
                          <a:schemeClr val="accent1"/>
                        </a:solidFill>
                        <a:effectLst/>
                        <a:latin typeface="Calibri"/>
                        <a:ea typeface="Calibri"/>
                        <a:cs typeface="Calibri"/>
                      </a:endParaRPr>
                    </a:p>
                    <a:p>
                      <a:pPr marL="0" marR="0" algn="l">
                        <a:spcBef>
                          <a:spcPts val="0"/>
                        </a:spcBef>
                        <a:spcAft>
                          <a:spcPts val="0"/>
                        </a:spcAft>
                      </a:pPr>
                      <a:r>
                        <a:rPr lang="en-GB" sz="900" dirty="0">
                          <a:solidFill>
                            <a:schemeClr val="accent1"/>
                          </a:solidFill>
                          <a:effectLst/>
                          <a:latin typeface="Calibri"/>
                          <a:ea typeface="Times New Roman" panose="02020603050405020304" pitchFamily="18" charset="0"/>
                          <a:cs typeface="Calibri"/>
                        </a:rPr>
                        <a:t>600 = </a:t>
                      </a:r>
                      <a:r>
                        <a:rPr lang="en-GB" sz="900" dirty="0" err="1">
                          <a:solidFill>
                            <a:schemeClr val="accent1"/>
                          </a:solidFill>
                          <a:effectLst/>
                          <a:latin typeface="Calibri"/>
                          <a:ea typeface="Calibri"/>
                          <a:cs typeface="Calibri"/>
                        </a:rPr>
                        <a:t>Achat</a:t>
                      </a:r>
                      <a:r>
                        <a:rPr lang="en-GB" sz="900" dirty="0">
                          <a:solidFill>
                            <a:schemeClr val="accent1"/>
                          </a:solidFill>
                          <a:effectLst/>
                          <a:latin typeface="Calibri"/>
                          <a:ea typeface="Calibri"/>
                          <a:cs typeface="Calibri"/>
                        </a:rPr>
                        <a:t> à </a:t>
                      </a:r>
                      <a:r>
                        <a:rPr lang="en-GB" sz="900" dirty="0" err="1">
                          <a:solidFill>
                            <a:schemeClr val="accent1"/>
                          </a:solidFill>
                          <a:effectLst/>
                          <a:latin typeface="Calibri"/>
                          <a:ea typeface="Calibri"/>
                          <a:cs typeface="Calibri"/>
                        </a:rPr>
                        <a:t>crédit</a:t>
                      </a:r>
                      <a:endParaRPr lang="en-US" sz="1050" dirty="0">
                        <a:solidFill>
                          <a:schemeClr val="accent1"/>
                        </a:solidFill>
                        <a:effectLst/>
                        <a:latin typeface="Calibri"/>
                        <a:ea typeface="Calibri"/>
                        <a:cs typeface="Calibri"/>
                      </a:endParaRPr>
                    </a:p>
                    <a:p>
                      <a:pPr marL="0" marR="0" algn="l">
                        <a:spcBef>
                          <a:spcPts val="0"/>
                        </a:spcBef>
                        <a:spcAft>
                          <a:spcPts val="0"/>
                        </a:spcAft>
                      </a:pPr>
                      <a:r>
                        <a:rPr lang="en-GB" sz="900" dirty="0">
                          <a:solidFill>
                            <a:schemeClr val="accent1"/>
                          </a:solidFill>
                          <a:effectLst/>
                          <a:latin typeface="Calibri"/>
                          <a:ea typeface="Times New Roman" panose="02020603050405020304" pitchFamily="18" charset="0"/>
                          <a:cs typeface="Calibri"/>
                        </a:rPr>
                        <a:t>700 = </a:t>
                      </a:r>
                      <a:r>
                        <a:rPr lang="en-GB" sz="900" dirty="0" err="1">
                          <a:solidFill>
                            <a:schemeClr val="accent1"/>
                          </a:solidFill>
                          <a:effectLst/>
                          <a:latin typeface="Calibri"/>
                          <a:ea typeface="Calibri"/>
                          <a:cs typeface="Calibri"/>
                        </a:rPr>
                        <a:t>Mendicité</a:t>
                      </a:r>
                      <a:r>
                        <a:rPr lang="en-GB" sz="900" dirty="0">
                          <a:solidFill>
                            <a:schemeClr val="accent1"/>
                          </a:solidFill>
                          <a:effectLst/>
                          <a:latin typeface="Calibri"/>
                          <a:ea typeface="Calibri"/>
                          <a:cs typeface="Calibri"/>
                        </a:rPr>
                        <a:t> </a:t>
                      </a:r>
                      <a:r>
                        <a:rPr lang="en-GB" sz="900" dirty="0" err="1">
                          <a:solidFill>
                            <a:schemeClr val="accent1"/>
                          </a:solidFill>
                          <a:effectLst/>
                          <a:latin typeface="Calibri"/>
                          <a:ea typeface="Calibri"/>
                          <a:cs typeface="Calibri"/>
                        </a:rPr>
                        <a:t>ou</a:t>
                      </a:r>
                      <a:r>
                        <a:rPr lang="en-GB" sz="900" dirty="0">
                          <a:solidFill>
                            <a:schemeClr val="accent1"/>
                          </a:solidFill>
                          <a:effectLst/>
                          <a:latin typeface="Calibri"/>
                          <a:ea typeface="Calibri"/>
                          <a:cs typeface="Calibri"/>
                        </a:rPr>
                        <a:t> recherche de </a:t>
                      </a:r>
                      <a:r>
                        <a:rPr lang="en-GB" sz="900" dirty="0" err="1">
                          <a:solidFill>
                            <a:schemeClr val="accent1"/>
                          </a:solidFill>
                          <a:effectLst/>
                          <a:latin typeface="Calibri"/>
                          <a:ea typeface="Calibri"/>
                          <a:cs typeface="Calibri"/>
                        </a:rPr>
                        <a:t>nourriture</a:t>
                      </a:r>
                      <a:endParaRPr lang="en-US" sz="1050" dirty="0">
                        <a:solidFill>
                          <a:schemeClr val="accent1"/>
                        </a:solidFill>
                        <a:effectLst/>
                        <a:latin typeface="Calibri"/>
                        <a:ea typeface="Calibri"/>
                        <a:cs typeface="Calibri"/>
                      </a:endParaRPr>
                    </a:p>
                    <a:p>
                      <a:pPr marL="0" marR="0" algn="l">
                        <a:spcBef>
                          <a:spcPts val="0"/>
                        </a:spcBef>
                        <a:spcAft>
                          <a:spcPts val="0"/>
                        </a:spcAft>
                      </a:pPr>
                      <a:r>
                        <a:rPr lang="en-GB" sz="900" dirty="0">
                          <a:solidFill>
                            <a:schemeClr val="accent1"/>
                          </a:solidFill>
                          <a:effectLst/>
                          <a:latin typeface="Calibri"/>
                          <a:ea typeface="Times New Roman" panose="02020603050405020304" pitchFamily="18" charset="0"/>
                          <a:cs typeface="Calibri"/>
                        </a:rPr>
                        <a:t>800 = </a:t>
                      </a:r>
                      <a:r>
                        <a:rPr lang="en-GB" sz="900" dirty="0" err="1">
                          <a:solidFill>
                            <a:schemeClr val="accent1"/>
                          </a:solidFill>
                          <a:effectLst/>
                          <a:latin typeface="Calibri"/>
                          <a:ea typeface="Calibri"/>
                          <a:cs typeface="Calibri"/>
                        </a:rPr>
                        <a:t>Échange</a:t>
                      </a:r>
                      <a:r>
                        <a:rPr lang="en-GB" sz="900" dirty="0">
                          <a:solidFill>
                            <a:schemeClr val="accent1"/>
                          </a:solidFill>
                          <a:effectLst/>
                          <a:latin typeface="Calibri"/>
                          <a:ea typeface="Calibri"/>
                          <a:cs typeface="Calibri"/>
                        </a:rPr>
                        <a:t> de travail </a:t>
                      </a:r>
                      <a:r>
                        <a:rPr lang="en-GB" sz="900" dirty="0" err="1">
                          <a:solidFill>
                            <a:schemeClr val="accent1"/>
                          </a:solidFill>
                          <a:effectLst/>
                          <a:latin typeface="Calibri"/>
                          <a:ea typeface="Calibri"/>
                          <a:cs typeface="Calibri"/>
                        </a:rPr>
                        <a:t>ou</a:t>
                      </a:r>
                      <a:r>
                        <a:rPr lang="en-GB" sz="900" dirty="0">
                          <a:solidFill>
                            <a:schemeClr val="accent1"/>
                          </a:solidFill>
                          <a:effectLst/>
                          <a:latin typeface="Calibri"/>
                          <a:ea typeface="Calibri"/>
                          <a:cs typeface="Calibri"/>
                        </a:rPr>
                        <a:t> </a:t>
                      </a:r>
                      <a:r>
                        <a:rPr lang="en-GB" sz="900" dirty="0" err="1">
                          <a:solidFill>
                            <a:schemeClr val="accent1"/>
                          </a:solidFill>
                          <a:effectLst/>
                          <a:latin typeface="Calibri"/>
                          <a:ea typeface="Calibri"/>
                          <a:cs typeface="Calibri"/>
                        </a:rPr>
                        <a:t>d'objets</a:t>
                      </a:r>
                      <a:r>
                        <a:rPr lang="en-GB" sz="900" dirty="0">
                          <a:solidFill>
                            <a:schemeClr val="accent1"/>
                          </a:solidFill>
                          <a:effectLst/>
                          <a:latin typeface="Calibri"/>
                          <a:ea typeface="Calibri"/>
                          <a:cs typeface="Calibri"/>
                        </a:rPr>
                        <a:t> </a:t>
                      </a:r>
                      <a:r>
                        <a:rPr lang="en-GB" sz="900" dirty="0" err="1">
                          <a:solidFill>
                            <a:schemeClr val="accent1"/>
                          </a:solidFill>
                          <a:effectLst/>
                          <a:latin typeface="Calibri"/>
                          <a:ea typeface="Calibri"/>
                          <a:cs typeface="Calibri"/>
                        </a:rPr>
                        <a:t>contre</a:t>
                      </a:r>
                      <a:r>
                        <a:rPr lang="en-GB" sz="900" dirty="0">
                          <a:solidFill>
                            <a:schemeClr val="accent1"/>
                          </a:solidFill>
                          <a:effectLst/>
                          <a:latin typeface="Calibri"/>
                          <a:ea typeface="Calibri"/>
                          <a:cs typeface="Calibri"/>
                        </a:rPr>
                        <a:t> de la </a:t>
                      </a:r>
                      <a:r>
                        <a:rPr lang="en-GB" sz="900" dirty="0" err="1">
                          <a:solidFill>
                            <a:schemeClr val="accent1"/>
                          </a:solidFill>
                          <a:effectLst/>
                          <a:latin typeface="Calibri"/>
                          <a:ea typeface="Calibri"/>
                          <a:cs typeface="Calibri"/>
                        </a:rPr>
                        <a:t>nourriture</a:t>
                      </a:r>
                      <a:r>
                        <a:rPr lang="en-GB" sz="900" dirty="0">
                          <a:solidFill>
                            <a:schemeClr val="accent1"/>
                          </a:solidFill>
                          <a:effectLst/>
                          <a:latin typeface="Calibri"/>
                          <a:ea typeface="Calibri"/>
                          <a:cs typeface="Calibri"/>
                        </a:rPr>
                        <a:t> (</a:t>
                      </a:r>
                      <a:r>
                        <a:rPr lang="en-GB" sz="900" dirty="0" err="1">
                          <a:solidFill>
                            <a:schemeClr val="accent1"/>
                          </a:solidFill>
                          <a:effectLst/>
                          <a:latin typeface="Calibri"/>
                          <a:ea typeface="Calibri"/>
                          <a:cs typeface="Calibri"/>
                        </a:rPr>
                        <a:t>troc</a:t>
                      </a:r>
                      <a:r>
                        <a:rPr lang="en-GB" sz="900" dirty="0">
                          <a:solidFill>
                            <a:schemeClr val="accent1"/>
                          </a:solidFill>
                          <a:effectLst/>
                          <a:latin typeface="Calibri"/>
                          <a:ea typeface="Calibri"/>
                          <a:cs typeface="Calibri"/>
                        </a:rPr>
                        <a:t>)</a:t>
                      </a:r>
                      <a:endParaRPr lang="en-US" sz="1050" dirty="0">
                        <a:solidFill>
                          <a:schemeClr val="accent1"/>
                        </a:solidFill>
                        <a:effectLst/>
                        <a:latin typeface="Calibri"/>
                        <a:ea typeface="Calibri"/>
                        <a:cs typeface="Calibri"/>
                      </a:endParaRPr>
                    </a:p>
                    <a:p>
                      <a:pPr marL="0" marR="0" algn="l">
                        <a:spcBef>
                          <a:spcPts val="0"/>
                        </a:spcBef>
                        <a:spcAft>
                          <a:spcPts val="0"/>
                        </a:spcAft>
                      </a:pPr>
                      <a:r>
                        <a:rPr lang="en-GB" sz="900" dirty="0">
                          <a:solidFill>
                            <a:schemeClr val="accent1"/>
                          </a:solidFill>
                          <a:effectLst/>
                          <a:latin typeface="Calibri"/>
                          <a:ea typeface="Times New Roman" panose="02020603050405020304" pitchFamily="18" charset="0"/>
                          <a:cs typeface="Calibri"/>
                        </a:rPr>
                        <a:t>900 = </a:t>
                      </a:r>
                      <a:r>
                        <a:rPr lang="en-GB" sz="900" dirty="0">
                          <a:solidFill>
                            <a:schemeClr val="accent1"/>
                          </a:solidFill>
                          <a:effectLst/>
                          <a:latin typeface="Calibri"/>
                          <a:ea typeface="Calibri"/>
                          <a:cs typeface="Calibri"/>
                        </a:rPr>
                        <a:t>Cadeau/dons</a:t>
                      </a:r>
                      <a:r>
                        <a:rPr lang="en-GB" sz="900" dirty="0">
                          <a:solidFill>
                            <a:srgbClr val="FF0000"/>
                          </a:solidFill>
                          <a:effectLst/>
                          <a:latin typeface="Calibri"/>
                          <a:ea typeface="Calibri"/>
                          <a:cs typeface="Calibri"/>
                        </a:rPr>
                        <a:t> </a:t>
                      </a:r>
                      <a:r>
                        <a:rPr lang="en-GB" sz="900" dirty="0">
                          <a:solidFill>
                            <a:schemeClr val="accent1"/>
                          </a:solidFill>
                          <a:effectLst/>
                          <a:latin typeface="Calibri"/>
                          <a:ea typeface="Calibri"/>
                          <a:cs typeface="Calibri"/>
                        </a:rPr>
                        <a:t>(</a:t>
                      </a:r>
                      <a:r>
                        <a:rPr lang="en-GB" sz="900" dirty="0" err="1">
                          <a:solidFill>
                            <a:schemeClr val="accent1"/>
                          </a:solidFill>
                          <a:effectLst/>
                          <a:latin typeface="Calibri"/>
                          <a:ea typeface="Calibri"/>
                          <a:cs typeface="Calibri"/>
                        </a:rPr>
                        <a:t>nourriture</a:t>
                      </a:r>
                      <a:r>
                        <a:rPr lang="en-GB" sz="900" dirty="0">
                          <a:solidFill>
                            <a:schemeClr val="accent1"/>
                          </a:solidFill>
                          <a:effectLst/>
                          <a:latin typeface="Calibri"/>
                          <a:ea typeface="Calibri"/>
                          <a:cs typeface="Calibri"/>
                        </a:rPr>
                        <a:t>) de la </a:t>
                      </a:r>
                      <a:r>
                        <a:rPr lang="en-GB" sz="900" dirty="0" err="1">
                          <a:solidFill>
                            <a:schemeClr val="accent1"/>
                          </a:solidFill>
                          <a:effectLst/>
                          <a:latin typeface="Calibri"/>
                          <a:ea typeface="Calibri"/>
                          <a:cs typeface="Calibri"/>
                        </a:rPr>
                        <a:t>famille</a:t>
                      </a:r>
                      <a:r>
                        <a:rPr lang="en-GB" sz="900" dirty="0">
                          <a:solidFill>
                            <a:schemeClr val="accent1"/>
                          </a:solidFill>
                          <a:effectLst/>
                          <a:latin typeface="Calibri"/>
                          <a:ea typeface="Calibri"/>
                          <a:cs typeface="Calibri"/>
                        </a:rPr>
                        <a:t>, des </a:t>
                      </a:r>
                      <a:r>
                        <a:rPr lang="en-GB" sz="900" dirty="0" err="1">
                          <a:solidFill>
                            <a:schemeClr val="accent1"/>
                          </a:solidFill>
                          <a:effectLst/>
                          <a:latin typeface="Calibri"/>
                          <a:ea typeface="Calibri"/>
                          <a:cs typeface="Calibri"/>
                        </a:rPr>
                        <a:t>amis</a:t>
                      </a:r>
                      <a:r>
                        <a:rPr lang="en-GB" sz="900" dirty="0">
                          <a:solidFill>
                            <a:schemeClr val="accent1"/>
                          </a:solidFill>
                          <a:effectLst/>
                          <a:latin typeface="Calibri"/>
                          <a:ea typeface="Calibri"/>
                          <a:cs typeface="Calibri"/>
                        </a:rPr>
                        <a:t> </a:t>
                      </a:r>
                      <a:r>
                        <a:rPr lang="en-GB" sz="900" dirty="0" err="1">
                          <a:solidFill>
                            <a:schemeClr val="accent1"/>
                          </a:solidFill>
                          <a:effectLst/>
                          <a:latin typeface="Calibri"/>
                          <a:ea typeface="Calibri"/>
                          <a:cs typeface="Calibri"/>
                        </a:rPr>
                        <a:t>ou</a:t>
                      </a:r>
                      <a:r>
                        <a:rPr lang="en-GB" sz="900" dirty="0">
                          <a:solidFill>
                            <a:schemeClr val="accent1"/>
                          </a:solidFill>
                          <a:effectLst/>
                          <a:latin typeface="Calibri"/>
                          <a:ea typeface="Calibri"/>
                          <a:cs typeface="Calibri"/>
                        </a:rPr>
                        <a:t> des </a:t>
                      </a:r>
                      <a:r>
                        <a:rPr lang="en-GB" sz="900" dirty="0" err="1">
                          <a:solidFill>
                            <a:schemeClr val="accent1"/>
                          </a:solidFill>
                          <a:effectLst/>
                          <a:latin typeface="Calibri"/>
                          <a:ea typeface="Calibri"/>
                          <a:cs typeface="Calibri"/>
                        </a:rPr>
                        <a:t>voisins</a:t>
                      </a:r>
                      <a:endParaRPr lang="en-GB" sz="900" dirty="0">
                        <a:solidFill>
                          <a:schemeClr val="accent1"/>
                        </a:solidFill>
                        <a:effectLst/>
                        <a:latin typeface="Calibri"/>
                        <a:ea typeface="Calibri"/>
                        <a:cs typeface="Calibri"/>
                      </a:endParaRPr>
                    </a:p>
                    <a:p>
                      <a:pPr marL="0" marR="0" algn="l">
                        <a:spcBef>
                          <a:spcPts val="0"/>
                        </a:spcBef>
                        <a:spcAft>
                          <a:spcPts val="0"/>
                        </a:spcAft>
                      </a:pPr>
                      <a:r>
                        <a:rPr lang="en-GB" sz="900" dirty="0">
                          <a:solidFill>
                            <a:schemeClr val="accent1"/>
                          </a:solidFill>
                          <a:effectLst/>
                          <a:latin typeface="Calibri"/>
                          <a:ea typeface="Times New Roman" panose="02020603050405020304" pitchFamily="18" charset="0"/>
                          <a:cs typeface="Calibri"/>
                        </a:rPr>
                        <a:t>1000 = </a:t>
                      </a:r>
                      <a:r>
                        <a:rPr lang="en-GB" sz="900" dirty="0">
                          <a:solidFill>
                            <a:schemeClr val="accent1"/>
                          </a:solidFill>
                          <a:effectLst/>
                          <a:latin typeface="Calibri"/>
                          <a:ea typeface="Calibri"/>
                          <a:cs typeface="Calibri"/>
                        </a:rPr>
                        <a:t>Aide </a:t>
                      </a:r>
                      <a:r>
                        <a:rPr lang="en-GB" sz="900" dirty="0" err="1">
                          <a:solidFill>
                            <a:schemeClr val="accent1"/>
                          </a:solidFill>
                          <a:effectLst/>
                          <a:latin typeface="Calibri"/>
                          <a:ea typeface="Calibri"/>
                          <a:cs typeface="Calibri"/>
                        </a:rPr>
                        <a:t>alimentaire</a:t>
                      </a:r>
                      <a:r>
                        <a:rPr lang="en-GB" sz="900" dirty="0">
                          <a:solidFill>
                            <a:schemeClr val="accent1"/>
                          </a:solidFill>
                          <a:effectLst/>
                          <a:latin typeface="Calibri"/>
                          <a:ea typeface="Calibri"/>
                          <a:cs typeface="Calibri"/>
                        </a:rPr>
                        <a:t> (</a:t>
                      </a:r>
                      <a:r>
                        <a:rPr lang="en-GB" sz="900" dirty="0" err="1">
                          <a:solidFill>
                            <a:schemeClr val="accent1"/>
                          </a:solidFill>
                          <a:effectLst/>
                          <a:latin typeface="Calibri"/>
                          <a:ea typeface="Calibri"/>
                          <a:cs typeface="Calibri"/>
                        </a:rPr>
                        <a:t>en</a:t>
                      </a:r>
                      <a:r>
                        <a:rPr lang="en-GB" sz="900" dirty="0">
                          <a:solidFill>
                            <a:schemeClr val="accent1"/>
                          </a:solidFill>
                          <a:effectLst/>
                          <a:latin typeface="Calibri"/>
                          <a:ea typeface="Calibri"/>
                          <a:cs typeface="Calibri"/>
                        </a:rPr>
                        <a:t> nature </a:t>
                      </a:r>
                      <a:r>
                        <a:rPr lang="en-GB" sz="900" dirty="0" err="1">
                          <a:solidFill>
                            <a:schemeClr val="accent1"/>
                          </a:solidFill>
                          <a:effectLst/>
                          <a:latin typeface="Calibri"/>
                          <a:ea typeface="Calibri"/>
                          <a:cs typeface="Calibri"/>
                        </a:rPr>
                        <a:t>ou</a:t>
                      </a:r>
                      <a:r>
                        <a:rPr lang="en-GB" sz="900" dirty="0">
                          <a:solidFill>
                            <a:schemeClr val="accent1"/>
                          </a:solidFill>
                          <a:effectLst/>
                          <a:latin typeface="Calibri"/>
                          <a:ea typeface="Calibri"/>
                          <a:cs typeface="Calibri"/>
                        </a:rPr>
                        <a:t> </a:t>
                      </a:r>
                      <a:r>
                        <a:rPr lang="en-GB" sz="900" dirty="0" err="1">
                          <a:solidFill>
                            <a:schemeClr val="accent1"/>
                          </a:solidFill>
                          <a:effectLst/>
                          <a:latin typeface="Calibri"/>
                          <a:ea typeface="Calibri"/>
                          <a:cs typeface="Calibri"/>
                        </a:rPr>
                        <a:t>en</a:t>
                      </a:r>
                      <a:r>
                        <a:rPr lang="en-GB" sz="900" dirty="0">
                          <a:solidFill>
                            <a:schemeClr val="accent1"/>
                          </a:solidFill>
                          <a:effectLst/>
                          <a:latin typeface="Calibri"/>
                          <a:ea typeface="Calibri"/>
                          <a:cs typeface="Calibri"/>
                        </a:rPr>
                        <a:t> bons d'achat) du PAM, de la société civile, des ONG, du </a:t>
                      </a:r>
                      <a:r>
                        <a:rPr lang="en-GB" sz="900" dirty="0" err="1">
                          <a:solidFill>
                            <a:schemeClr val="accent1"/>
                          </a:solidFill>
                          <a:effectLst/>
                          <a:latin typeface="Calibri"/>
                          <a:ea typeface="Calibri"/>
                          <a:cs typeface="Calibri"/>
                        </a:rPr>
                        <a:t>gouvernement</a:t>
                      </a:r>
                      <a:r>
                        <a:rPr lang="en-GB" sz="900" dirty="0">
                          <a:solidFill>
                            <a:schemeClr val="accent1"/>
                          </a:solidFill>
                          <a:effectLst/>
                          <a:latin typeface="Calibri"/>
                          <a:ea typeface="Calibri"/>
                          <a:cs typeface="Calibri"/>
                        </a:rPr>
                        <a:t>, etc.</a:t>
                      </a:r>
                      <a:endParaRPr lang="en-US" sz="1050" dirty="0">
                        <a:solidFill>
                          <a:schemeClr val="accent1"/>
                        </a:solidFill>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53225732"/>
                  </a:ext>
                </a:extLst>
              </a:tr>
            </a:tbl>
          </a:graphicData>
        </a:graphic>
      </p:graphicFrame>
      <p:sp>
        <p:nvSpPr>
          <p:cNvPr id="3" name="TextBox 1">
            <a:extLst>
              <a:ext uri="{FF2B5EF4-FFF2-40B4-BE49-F238E27FC236}">
                <a16:creationId xmlns:a16="http://schemas.microsoft.com/office/drawing/2014/main" id="{E2B574CE-F510-16AF-FC95-BEFFC35CDE0C}"/>
              </a:ext>
            </a:extLst>
          </p:cNvPr>
          <p:cNvSpPr txBox="1"/>
          <p:nvPr/>
        </p:nvSpPr>
        <p:spPr>
          <a:xfrm>
            <a:off x="179908" y="2238704"/>
            <a:ext cx="2472264" cy="830997"/>
          </a:xfrm>
          <a:prstGeom prst="rect">
            <a:avLst/>
          </a:prstGeom>
          <a:solidFill>
            <a:schemeClr val="tx2"/>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a:solidFill>
                  <a:srgbClr val="FFFFFE"/>
                </a:solidFill>
                <a:latin typeface="Open Sans" panose="020B0606030504020204" pitchFamily="34" charset="0"/>
                <a:ea typeface="Open Sans" panose="020B0606030504020204" pitchFamily="34" charset="0"/>
                <a:cs typeface="Open Sans" panose="020B0606030504020204" pitchFamily="34" charset="0"/>
              </a:rPr>
              <a:t>Il </a:t>
            </a:r>
            <a:r>
              <a:rPr lang="en-GB" sz="1600" err="1">
                <a:solidFill>
                  <a:srgbClr val="FFFFFE"/>
                </a:solidFill>
                <a:latin typeface="Open Sans" panose="020B0606030504020204" pitchFamily="34" charset="0"/>
                <a:ea typeface="Open Sans" panose="020B0606030504020204" pitchFamily="34" charset="0"/>
                <a:cs typeface="Open Sans" panose="020B0606030504020204" pitchFamily="34" charset="0"/>
              </a:rPr>
              <a:t>existe</a:t>
            </a:r>
            <a:r>
              <a:rPr lang="en-GB" sz="1600">
                <a:solidFill>
                  <a:srgbClr val="FFFFFE"/>
                </a:solidFill>
                <a:latin typeface="Open Sans" panose="020B0606030504020204" pitchFamily="34" charset="0"/>
                <a:ea typeface="Open Sans" panose="020B0606030504020204" pitchFamily="34" charset="0"/>
                <a:cs typeface="Open Sans" panose="020B0606030504020204" pitchFamily="34" charset="0"/>
              </a:rPr>
              <a:t> 8 </a:t>
            </a:r>
            <a:r>
              <a:rPr lang="en-GB" sz="1600" err="1">
                <a:solidFill>
                  <a:srgbClr val="FFFFFE"/>
                </a:solidFill>
                <a:latin typeface="Open Sans" panose="020B0606030504020204" pitchFamily="34" charset="0"/>
                <a:ea typeface="Open Sans" panose="020B0606030504020204" pitchFamily="34" charset="0"/>
                <a:cs typeface="Open Sans" panose="020B0606030504020204" pitchFamily="34" charset="0"/>
              </a:rPr>
              <a:t>groupes</a:t>
            </a:r>
            <a:r>
              <a:rPr lang="en-GB" sz="1600">
                <a:solidFill>
                  <a:srgbClr val="FFFFFE"/>
                </a:solidFill>
                <a:latin typeface="Open Sans" panose="020B0606030504020204" pitchFamily="34" charset="0"/>
                <a:ea typeface="Open Sans" panose="020B0606030504020204" pitchFamily="34" charset="0"/>
                <a:cs typeface="Open Sans" panose="020B0606030504020204" pitchFamily="34" charset="0"/>
              </a:rPr>
              <a:t> </a:t>
            </a:r>
            <a:r>
              <a:rPr lang="en-GB" sz="1600" err="1">
                <a:solidFill>
                  <a:srgbClr val="FFFFFE"/>
                </a:solidFill>
                <a:latin typeface="Open Sans" panose="020B0606030504020204" pitchFamily="34" charset="0"/>
                <a:ea typeface="Open Sans" panose="020B0606030504020204" pitchFamily="34" charset="0"/>
                <a:cs typeface="Open Sans" panose="020B0606030504020204" pitchFamily="34" charset="0"/>
              </a:rPr>
              <a:t>alimentaires</a:t>
            </a:r>
            <a:r>
              <a:rPr lang="en-GB" sz="1600">
                <a:solidFill>
                  <a:srgbClr val="FFFFFE"/>
                </a:solidFill>
                <a:latin typeface="Open Sans" panose="020B0606030504020204" pitchFamily="34" charset="0"/>
                <a:ea typeface="Open Sans" panose="020B0606030504020204" pitchFamily="34" charset="0"/>
                <a:cs typeface="Open Sans" panose="020B0606030504020204" pitchFamily="34" charset="0"/>
              </a:rPr>
              <a:t> </a:t>
            </a:r>
            <a:r>
              <a:rPr lang="en-GB" sz="1600" err="1">
                <a:solidFill>
                  <a:srgbClr val="FFFFFE"/>
                </a:solidFill>
                <a:latin typeface="Open Sans" panose="020B0606030504020204" pitchFamily="34" charset="0"/>
                <a:ea typeface="Open Sans" panose="020B0606030504020204" pitchFamily="34" charset="0"/>
                <a:cs typeface="Open Sans" panose="020B0606030504020204" pitchFamily="34" charset="0"/>
              </a:rPr>
              <a:t>principaux</a:t>
            </a:r>
            <a:r>
              <a:rPr lang="en-GB" sz="1600">
                <a:solidFill>
                  <a:srgbClr val="FFFFFE"/>
                </a:solidFill>
                <a:latin typeface="Open Sans" panose="020B0606030504020204" pitchFamily="34" charset="0"/>
                <a:ea typeface="Open Sans" panose="020B0606030504020204" pitchFamily="34" charset="0"/>
                <a:cs typeface="Open Sans" panose="020B0606030504020204" pitchFamily="34" charset="0"/>
              </a:rPr>
              <a:t>, plus les condiments.</a:t>
            </a:r>
          </a:p>
        </p:txBody>
      </p:sp>
      <p:sp>
        <p:nvSpPr>
          <p:cNvPr id="5" name="TextBox 1">
            <a:extLst>
              <a:ext uri="{FF2B5EF4-FFF2-40B4-BE49-F238E27FC236}">
                <a16:creationId xmlns:a16="http://schemas.microsoft.com/office/drawing/2014/main" id="{A037DD30-C07B-7C1F-504F-87CD06FEBEA1}"/>
              </a:ext>
            </a:extLst>
          </p:cNvPr>
          <p:cNvSpPr txBox="1"/>
          <p:nvPr/>
        </p:nvSpPr>
        <p:spPr>
          <a:xfrm>
            <a:off x="4585710" y="4865968"/>
            <a:ext cx="2338953" cy="584775"/>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Il </a:t>
            </a:r>
            <a:r>
              <a:rPr lang="en-GB" sz="1600"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existe</a:t>
            </a:r>
            <a:r>
              <a:rPr lang="en-GB" sz="16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10 SOURCES ALIMENTAIRES. </a:t>
            </a:r>
          </a:p>
        </p:txBody>
      </p:sp>
      <p:sp>
        <p:nvSpPr>
          <p:cNvPr id="7" name="Left Brace 6">
            <a:extLst>
              <a:ext uri="{FF2B5EF4-FFF2-40B4-BE49-F238E27FC236}">
                <a16:creationId xmlns:a16="http://schemas.microsoft.com/office/drawing/2014/main" id="{32D9DB90-3132-797C-36A2-B767F69253A9}"/>
              </a:ext>
            </a:extLst>
          </p:cNvPr>
          <p:cNvSpPr/>
          <p:nvPr/>
        </p:nvSpPr>
        <p:spPr>
          <a:xfrm>
            <a:off x="2750369" y="1083516"/>
            <a:ext cx="293437" cy="3485071"/>
          </a:xfrm>
          <a:prstGeom prst="leftBrace">
            <a:avLst>
              <a:gd name="adj1" fmla="val 8333"/>
              <a:gd name="adj2" fmla="val 49010"/>
            </a:avLst>
          </a:prstGeom>
          <a:noFill/>
          <a:ln w="3810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 name="Rectangle 8">
            <a:extLst>
              <a:ext uri="{FF2B5EF4-FFF2-40B4-BE49-F238E27FC236}">
                <a16:creationId xmlns:a16="http://schemas.microsoft.com/office/drawing/2014/main" id="{A3A99C2D-4BB7-9EFC-47AC-7FCEFCEC3859}"/>
              </a:ext>
            </a:extLst>
          </p:cNvPr>
          <p:cNvSpPr/>
          <p:nvPr/>
        </p:nvSpPr>
        <p:spPr>
          <a:xfrm>
            <a:off x="3085024" y="110710"/>
            <a:ext cx="5634567" cy="1083843"/>
          </a:xfrm>
          <a:prstGeom prst="rect">
            <a:avLst/>
          </a:prstGeom>
          <a:solidFill>
            <a:srgbClr val="008868">
              <a:alpha val="20000"/>
            </a:srgb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TextBox 1">
            <a:extLst>
              <a:ext uri="{FF2B5EF4-FFF2-40B4-BE49-F238E27FC236}">
                <a16:creationId xmlns:a16="http://schemas.microsoft.com/office/drawing/2014/main" id="{72ACF37A-333D-E984-E60B-0D5ADCF10ACD}"/>
              </a:ext>
            </a:extLst>
          </p:cNvPr>
          <p:cNvSpPr txBox="1"/>
          <p:nvPr/>
        </p:nvSpPr>
        <p:spPr>
          <a:xfrm>
            <a:off x="210412" y="1241788"/>
            <a:ext cx="2412035" cy="338554"/>
          </a:xfrm>
          <a:prstGeom prst="rect">
            <a:avLst/>
          </a:prstGeom>
          <a:solidFill>
            <a:schemeClr val="tx2"/>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a:solidFill>
                  <a:srgbClr val="FFFFFE"/>
                </a:solidFill>
                <a:latin typeface="Open Sans" panose="020B0606030504020204" pitchFamily="34" charset="0"/>
                <a:ea typeface="Open Sans" panose="020B0606030504020204" pitchFamily="34" charset="0"/>
                <a:cs typeface="Open Sans" panose="020B0606030504020204" pitchFamily="34" charset="0"/>
              </a:rPr>
              <a:t>La question principale</a:t>
            </a:r>
          </a:p>
        </p:txBody>
      </p:sp>
      <p:cxnSp>
        <p:nvCxnSpPr>
          <p:cNvPr id="12" name="Straight Arrow Connector 11">
            <a:extLst>
              <a:ext uri="{FF2B5EF4-FFF2-40B4-BE49-F238E27FC236}">
                <a16:creationId xmlns:a16="http://schemas.microsoft.com/office/drawing/2014/main" id="{5A1F80A3-E85F-4E46-DF24-826858AC0081}"/>
              </a:ext>
            </a:extLst>
          </p:cNvPr>
          <p:cNvCxnSpPr>
            <a:cxnSpLocks/>
            <a:stCxn id="10" idx="3"/>
            <a:endCxn id="9" idx="1"/>
          </p:cNvCxnSpPr>
          <p:nvPr/>
        </p:nvCxnSpPr>
        <p:spPr>
          <a:xfrm flipV="1">
            <a:off x="2622447" y="652632"/>
            <a:ext cx="462577" cy="758433"/>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4" name="Left Brace 13">
            <a:extLst>
              <a:ext uri="{FF2B5EF4-FFF2-40B4-BE49-F238E27FC236}">
                <a16:creationId xmlns:a16="http://schemas.microsoft.com/office/drawing/2014/main" id="{9122286A-C123-FC84-D5A7-342674D47D50}"/>
              </a:ext>
            </a:extLst>
          </p:cNvPr>
          <p:cNvSpPr/>
          <p:nvPr/>
        </p:nvSpPr>
        <p:spPr>
          <a:xfrm>
            <a:off x="6981773" y="4668885"/>
            <a:ext cx="347405" cy="1557974"/>
          </a:xfrm>
          <a:prstGeom prst="leftBrace">
            <a:avLst/>
          </a:prstGeom>
          <a:noFill/>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5" name="Rectangle 14">
            <a:extLst>
              <a:ext uri="{FF2B5EF4-FFF2-40B4-BE49-F238E27FC236}">
                <a16:creationId xmlns:a16="http://schemas.microsoft.com/office/drawing/2014/main" id="{1B8D7B89-B7FB-B577-36BB-1BF820CE530F}"/>
              </a:ext>
            </a:extLst>
          </p:cNvPr>
          <p:cNvSpPr/>
          <p:nvPr/>
        </p:nvSpPr>
        <p:spPr>
          <a:xfrm>
            <a:off x="9923040" y="125787"/>
            <a:ext cx="2213530" cy="1116001"/>
          </a:xfrm>
          <a:prstGeom prst="rect">
            <a:avLst/>
          </a:prstGeom>
          <a:solidFill>
            <a:schemeClr val="accent5">
              <a:alpha val="34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TextBox 1">
            <a:extLst>
              <a:ext uri="{FF2B5EF4-FFF2-40B4-BE49-F238E27FC236}">
                <a16:creationId xmlns:a16="http://schemas.microsoft.com/office/drawing/2014/main" id="{9884CCBC-FD5C-2EF8-CCEF-4AADC95F603F}"/>
              </a:ext>
            </a:extLst>
          </p:cNvPr>
          <p:cNvSpPr txBox="1"/>
          <p:nvPr/>
        </p:nvSpPr>
        <p:spPr>
          <a:xfrm>
            <a:off x="432509" y="5318419"/>
            <a:ext cx="2472264" cy="338555"/>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a:solidFill>
                  <a:schemeClr val="accent1"/>
                </a:solidFill>
                <a:latin typeface="Open Sans" panose="020B0606030504020204" pitchFamily="34" charset="0"/>
                <a:ea typeface="Open Sans" panose="020B0606030504020204" pitchFamily="34" charset="0"/>
                <a:cs typeface="Open Sans" panose="020B0606030504020204" pitchFamily="34" charset="0"/>
              </a:rPr>
              <a:t>La question de suivi</a:t>
            </a:r>
          </a:p>
        </p:txBody>
      </p:sp>
      <p:cxnSp>
        <p:nvCxnSpPr>
          <p:cNvPr id="17" name="Straight Arrow Connector 16">
            <a:extLst>
              <a:ext uri="{FF2B5EF4-FFF2-40B4-BE49-F238E27FC236}">
                <a16:creationId xmlns:a16="http://schemas.microsoft.com/office/drawing/2014/main" id="{F9D6F3E7-CDB8-0B34-E795-7EA304D6E200}"/>
              </a:ext>
            </a:extLst>
          </p:cNvPr>
          <p:cNvCxnSpPr>
            <a:cxnSpLocks/>
            <a:stCxn id="16" idx="3"/>
            <a:endCxn id="15" idx="1"/>
          </p:cNvCxnSpPr>
          <p:nvPr/>
        </p:nvCxnSpPr>
        <p:spPr>
          <a:xfrm flipV="1">
            <a:off x="2904773" y="683788"/>
            <a:ext cx="7018267" cy="4803909"/>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435E1F5-C30E-1335-4E21-A11C559B8B2C}"/>
              </a:ext>
            </a:extLst>
          </p:cNvPr>
          <p:cNvSpPr txBox="1"/>
          <p:nvPr/>
        </p:nvSpPr>
        <p:spPr>
          <a:xfrm>
            <a:off x="349774" y="3555446"/>
            <a:ext cx="2315059" cy="1077218"/>
          </a:xfrm>
          <a:prstGeom prst="rect">
            <a:avLst/>
          </a:prstGeom>
          <a:solidFill>
            <a:schemeClr val="bg2"/>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err="1">
                <a:solidFill>
                  <a:srgbClr val="FFFFFE"/>
                </a:solidFill>
                <a:latin typeface="Open Sans"/>
                <a:ea typeface="Open Sans"/>
                <a:cs typeface="Open Sans"/>
              </a:rPr>
              <a:t>Chaque</a:t>
            </a:r>
            <a:r>
              <a:rPr lang="en-GB" sz="1600">
                <a:solidFill>
                  <a:srgbClr val="FFFFFE"/>
                </a:solidFill>
                <a:latin typeface="Open Sans"/>
                <a:ea typeface="Open Sans"/>
                <a:cs typeface="Open Sans"/>
              </a:rPr>
              <a:t> </a:t>
            </a:r>
            <a:r>
              <a:rPr lang="en-GB" sz="1600" err="1">
                <a:solidFill>
                  <a:srgbClr val="FFFFFE"/>
                </a:solidFill>
                <a:latin typeface="Open Sans"/>
                <a:ea typeface="Open Sans"/>
                <a:cs typeface="Open Sans"/>
              </a:rPr>
              <a:t>groupe</a:t>
            </a:r>
            <a:r>
              <a:rPr lang="en-GB" sz="1600">
                <a:solidFill>
                  <a:srgbClr val="FFFFFE"/>
                </a:solidFill>
                <a:latin typeface="Open Sans"/>
                <a:ea typeface="Open Sans"/>
                <a:cs typeface="Open Sans"/>
              </a:rPr>
              <a:t> </a:t>
            </a:r>
            <a:r>
              <a:rPr lang="en-GB" sz="1600" err="1">
                <a:solidFill>
                  <a:srgbClr val="FFFFFE"/>
                </a:solidFill>
                <a:latin typeface="Open Sans"/>
                <a:ea typeface="Open Sans"/>
                <a:cs typeface="Open Sans"/>
              </a:rPr>
              <a:t>alimentaire</a:t>
            </a:r>
            <a:r>
              <a:rPr lang="en-GB" sz="1600">
                <a:solidFill>
                  <a:srgbClr val="FFFFFE"/>
                </a:solidFill>
                <a:latin typeface="Open Sans"/>
                <a:ea typeface="Open Sans"/>
                <a:cs typeface="Open Sans"/>
              </a:rPr>
              <a:t> </a:t>
            </a:r>
            <a:r>
              <a:rPr lang="en-GB" sz="1600" err="1">
                <a:solidFill>
                  <a:srgbClr val="FFFFFE"/>
                </a:solidFill>
                <a:latin typeface="Open Sans"/>
                <a:ea typeface="Open Sans"/>
                <a:cs typeface="Open Sans"/>
              </a:rPr>
              <a:t>comporte</a:t>
            </a:r>
            <a:r>
              <a:rPr lang="en-GB" sz="1600">
                <a:solidFill>
                  <a:srgbClr val="FFFFFE"/>
                </a:solidFill>
                <a:latin typeface="Open Sans"/>
                <a:ea typeface="Open Sans"/>
                <a:cs typeface="Open Sans"/>
              </a:rPr>
              <a:t> des </a:t>
            </a:r>
            <a:r>
              <a:rPr lang="en-GB" sz="1600" err="1">
                <a:solidFill>
                  <a:srgbClr val="FFFFFE"/>
                </a:solidFill>
                <a:latin typeface="Open Sans"/>
                <a:ea typeface="Open Sans"/>
                <a:cs typeface="Open Sans"/>
              </a:rPr>
              <a:t>exemples</a:t>
            </a:r>
            <a:r>
              <a:rPr lang="en-GB" sz="1600">
                <a:solidFill>
                  <a:srgbClr val="FFFFFE"/>
                </a:solidFill>
                <a:latin typeface="Open Sans"/>
                <a:ea typeface="Open Sans"/>
                <a:cs typeface="Open Sans"/>
              </a:rPr>
              <a:t> </a:t>
            </a:r>
            <a:r>
              <a:rPr lang="en-GB" sz="1600" err="1">
                <a:solidFill>
                  <a:srgbClr val="FFFFFE"/>
                </a:solidFill>
                <a:latin typeface="Open Sans"/>
                <a:ea typeface="Open Sans"/>
                <a:cs typeface="Open Sans"/>
              </a:rPr>
              <a:t>d'aliments</a:t>
            </a:r>
            <a:endParaRPr lang="en-US"/>
          </a:p>
        </p:txBody>
      </p:sp>
      <p:cxnSp>
        <p:nvCxnSpPr>
          <p:cNvPr id="13" name="Straight Arrow Connector 12">
            <a:extLst>
              <a:ext uri="{FF2B5EF4-FFF2-40B4-BE49-F238E27FC236}">
                <a16:creationId xmlns:a16="http://schemas.microsoft.com/office/drawing/2014/main" id="{90FA0E6D-361E-AAE2-7ADF-DDDC6920240B}"/>
              </a:ext>
            </a:extLst>
          </p:cNvPr>
          <p:cNvCxnSpPr>
            <a:cxnSpLocks/>
          </p:cNvCxnSpPr>
          <p:nvPr/>
        </p:nvCxnSpPr>
        <p:spPr>
          <a:xfrm flipV="1">
            <a:off x="2622447" y="3205775"/>
            <a:ext cx="1136714" cy="971948"/>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8A9A864-4A82-5D5B-4FC6-99B8B1F833F0}"/>
              </a:ext>
            </a:extLst>
          </p:cNvPr>
          <p:cNvCxnSpPr/>
          <p:nvPr/>
        </p:nvCxnSpPr>
        <p:spPr>
          <a:xfrm>
            <a:off x="3824146" y="3167462"/>
            <a:ext cx="3033906" cy="1653"/>
          </a:xfrm>
          <a:prstGeom prst="straightConnector1">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FBA3BA82-8A73-6DB9-3281-4B10D7CC023A}"/>
              </a:ext>
            </a:extLst>
          </p:cNvPr>
          <p:cNvSpPr/>
          <p:nvPr/>
        </p:nvSpPr>
        <p:spPr>
          <a:xfrm>
            <a:off x="3089299" y="1083516"/>
            <a:ext cx="634709" cy="3811080"/>
          </a:xfrm>
          <a:prstGeom prst="rect">
            <a:avLst/>
          </a:prstGeom>
          <a:solidFill>
            <a:srgbClr val="00B385">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82BBA222-4DFA-4C6F-2152-3CE6F38ED5C5}"/>
              </a:ext>
            </a:extLst>
          </p:cNvPr>
          <p:cNvSpPr/>
          <p:nvPr/>
        </p:nvSpPr>
        <p:spPr>
          <a:xfrm>
            <a:off x="7357733" y="4894596"/>
            <a:ext cx="4750282" cy="1651589"/>
          </a:xfrm>
          <a:prstGeom prst="rect">
            <a:avLst/>
          </a:prstGeom>
          <a:solidFill>
            <a:schemeClr val="accent5">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0D3C02D6-4375-9047-8DB6-0AF45F7CE25A}"/>
              </a:ext>
            </a:extLst>
          </p:cNvPr>
          <p:cNvSpPr/>
          <p:nvPr/>
        </p:nvSpPr>
        <p:spPr>
          <a:xfrm>
            <a:off x="3712634" y="1231507"/>
            <a:ext cx="3655407" cy="3650935"/>
          </a:xfrm>
          <a:prstGeom prst="rect">
            <a:avLst/>
          </a:prstGeom>
          <a:solidFill>
            <a:srgbClr val="008868">
              <a:alpha val="17000"/>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6225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0" grpId="0" animBg="1"/>
      <p:bldP spid="14" grpId="0" animBg="1"/>
      <p:bldP spid="15" grpId="0" animBg="1"/>
      <p:bldP spid="16" grpId="0" animBg="1"/>
      <p:bldP spid="6" grpId="0" animBg="1"/>
      <p:bldP spid="4" grpId="0" animBg="1"/>
      <p:bldP spid="11"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able 25">
            <a:extLst>
              <a:ext uri="{FF2B5EF4-FFF2-40B4-BE49-F238E27FC236}">
                <a16:creationId xmlns:a16="http://schemas.microsoft.com/office/drawing/2014/main" id="{04F20525-C63A-BB23-E1AA-0533B1CA3BAB}"/>
              </a:ext>
            </a:extLst>
          </p:cNvPr>
          <p:cNvGraphicFramePr>
            <a:graphicFrameLocks noGrp="1"/>
          </p:cNvGraphicFramePr>
          <p:nvPr>
            <p:extLst>
              <p:ext uri="{D42A27DB-BD31-4B8C-83A1-F6EECF244321}">
                <p14:modId xmlns:p14="http://schemas.microsoft.com/office/powerpoint/2010/main" val="3600511682"/>
              </p:ext>
            </p:extLst>
          </p:nvPr>
        </p:nvGraphicFramePr>
        <p:xfrm>
          <a:off x="4159580" y="16381"/>
          <a:ext cx="7328804" cy="6896927"/>
        </p:xfrm>
        <a:graphic>
          <a:graphicData uri="http://schemas.openxmlformats.org/drawingml/2006/table">
            <a:tbl>
              <a:tblPr>
                <a:tableStyleId>{5C22544A-7EE6-4342-B048-85BDC9FD1C3A}</a:tableStyleId>
              </a:tblPr>
              <a:tblGrid>
                <a:gridCol w="324155">
                  <a:extLst>
                    <a:ext uri="{9D8B030D-6E8A-4147-A177-3AD203B41FA5}">
                      <a16:colId xmlns:a16="http://schemas.microsoft.com/office/drawing/2014/main" val="2140492111"/>
                    </a:ext>
                  </a:extLst>
                </a:gridCol>
                <a:gridCol w="4015271">
                  <a:extLst>
                    <a:ext uri="{9D8B030D-6E8A-4147-A177-3AD203B41FA5}">
                      <a16:colId xmlns:a16="http://schemas.microsoft.com/office/drawing/2014/main" val="3759028113"/>
                    </a:ext>
                  </a:extLst>
                </a:gridCol>
                <a:gridCol w="1639336">
                  <a:extLst>
                    <a:ext uri="{9D8B030D-6E8A-4147-A177-3AD203B41FA5}">
                      <a16:colId xmlns:a16="http://schemas.microsoft.com/office/drawing/2014/main" val="4166421357"/>
                    </a:ext>
                  </a:extLst>
                </a:gridCol>
                <a:gridCol w="1350042">
                  <a:extLst>
                    <a:ext uri="{9D8B030D-6E8A-4147-A177-3AD203B41FA5}">
                      <a16:colId xmlns:a16="http://schemas.microsoft.com/office/drawing/2014/main" val="1320136310"/>
                    </a:ext>
                  </a:extLst>
                </a:gridCol>
              </a:tblGrid>
              <a:tr h="450229">
                <a:tc>
                  <a:txBody>
                    <a:bodyPr/>
                    <a:lstStyle/>
                    <a:p>
                      <a:pPr marL="0" marR="0" lvl="0" indent="0" algn="ctr" defTabSz="914400" rtl="0"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kern="1200">
                          <a:solidFill>
                            <a:schemeClr val="accent1"/>
                          </a:solidFill>
                          <a:effectLst/>
                          <a:latin typeface="Calibri"/>
                          <a:cs typeface="Calibri"/>
                        </a:rPr>
                        <a:t>1. </a:t>
                      </a:r>
                      <a:endParaRPr lang="en-GB" sz="1000" b="1" kern="1200">
                        <a:solidFill>
                          <a:schemeClr val="accent1"/>
                        </a:solidFill>
                        <a:effectLst/>
                        <a:latin typeface="Calibri"/>
                        <a:ea typeface="Times New Roman" panose="02020603050405020304" pitchFamily="18"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lvl="0" indent="0" algn="l" defTabSz="914400" rtl="0"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kern="1200">
                          <a:solidFill>
                            <a:schemeClr val="accent1"/>
                          </a:solidFill>
                          <a:effectLst/>
                          <a:latin typeface="Calibri"/>
                          <a:ea typeface="+mn-ea"/>
                          <a:cs typeface="Calibri"/>
                        </a:rPr>
                        <a:t>Céréales, grains, racines et tubercules </a:t>
                      </a:r>
                      <a:r>
                        <a:rPr lang="en-GB" sz="1000" b="0" kern="1200">
                          <a:solidFill>
                            <a:schemeClr val="accent1"/>
                          </a:solidFill>
                          <a:effectLst/>
                          <a:latin typeface="Calibri"/>
                          <a:ea typeface="+mn-ea"/>
                          <a:cs typeface="Calibri"/>
                        </a:rPr>
                        <a:t>: riz, pâtes, pain, sorgho, millet, maïs, pomme de terre, igname, manioc, patate douce blanche, taro, plantain.</a:t>
                      </a:r>
                      <a:endParaRPr lang="en-GB" sz="1000" b="1" kern="1200">
                        <a:solidFill>
                          <a:schemeClr val="accent1"/>
                        </a:solidFill>
                        <a:effectLst/>
                        <a:latin typeface="Calibri"/>
                        <a:ea typeface="Times New Roman" panose="02020603050405020304" pitchFamily="18" charset="0"/>
                        <a:cs typeface="Calibri"/>
                      </a:endParaRPr>
                    </a:p>
                  </a:txBody>
                  <a:tcPr marL="35700" marR="357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algn="ctr" defTabSz="914400" rtl="0" eaLnBrk="1" latinLnBrk="0" hangingPunct="1">
                        <a:spcBef>
                          <a:spcPts val="0"/>
                        </a:spcBef>
                        <a:spcAft>
                          <a:spcPts val="0"/>
                        </a:spcAft>
                      </a:pPr>
                      <a:r>
                        <a:rPr lang="en-GB" sz="1000" b="1" kern="1200">
                          <a:solidFill>
                            <a:schemeClr val="accent1"/>
                          </a:solidFill>
                          <a:effectLst/>
                          <a:latin typeface="Calibri"/>
                          <a:cs typeface="Calibri"/>
                        </a:rPr>
                        <a:t>|___|</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algn="l" defTabSz="914400" rtl="0" eaLnBrk="1" latinLnBrk="0" hangingPunct="1">
                        <a:spcBef>
                          <a:spcPts val="0"/>
                        </a:spcBef>
                        <a:spcAft>
                          <a:spcPts val="0"/>
                        </a:spcAft>
                      </a:pPr>
                      <a:r>
                        <a:rPr lang="en-GB" sz="1000" b="1" kern="1200" err="1">
                          <a:solidFill>
                            <a:schemeClr val="accent1"/>
                          </a:solidFill>
                          <a:effectLst/>
                          <a:latin typeface="Calibri"/>
                          <a:cs typeface="Calibri"/>
                        </a:rPr>
                        <a:t>FCSStap</a:t>
                      </a:r>
                      <a:endParaRPr lang="en-GB" sz="1000" b="1" kern="1200" err="1">
                        <a:solidFill>
                          <a:schemeClr val="accent1"/>
                        </a:solidFill>
                        <a:effectLst/>
                        <a:latin typeface="Calibri"/>
                        <a:ea typeface="Calibri" panose="020F0502020204030204" pitchFamily="34" charset="0"/>
                        <a:cs typeface="Calibri"/>
                      </a:endParaRPr>
                    </a:p>
                  </a:txBody>
                  <a:tcPr marL="33890" marR="338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extLst>
                  <a:ext uri="{0D108BD9-81ED-4DB2-BD59-A6C34878D82A}">
                    <a16:rowId xmlns:a16="http://schemas.microsoft.com/office/drawing/2014/main" val="3295515725"/>
                  </a:ext>
                </a:extLst>
              </a:tr>
              <a:tr h="300152">
                <a:tc>
                  <a:txBody>
                    <a:bodyPr/>
                    <a:lstStyle/>
                    <a:p>
                      <a:pPr marL="0" marR="0" lvl="0" indent="0" algn="ctr" defTabSz="914400" rtl="0"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kern="1200">
                          <a:solidFill>
                            <a:schemeClr val="accent1"/>
                          </a:solidFill>
                          <a:effectLst/>
                          <a:latin typeface="Calibri"/>
                          <a:cs typeface="Calibri"/>
                        </a:rPr>
                        <a:t>2.  </a:t>
                      </a:r>
                      <a:endParaRPr lang="en-GB" sz="1000" b="1" kern="1200">
                        <a:solidFill>
                          <a:schemeClr val="accent1"/>
                        </a:solidFill>
                        <a:effectLst/>
                        <a:latin typeface="Calibri"/>
                        <a:ea typeface="Times New Roman" panose="02020603050405020304" pitchFamily="18"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lvl="0" indent="0" algn="l" defTabSz="914400" rtl="0"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kern="1200">
                          <a:solidFill>
                            <a:schemeClr val="accent1"/>
                          </a:solidFill>
                          <a:effectLst/>
                          <a:latin typeface="Calibri" panose="020F0502020204030204" pitchFamily="34" charset="0"/>
                          <a:ea typeface="+mn-ea"/>
                          <a:cs typeface="Calibri" panose="020F0502020204030204" pitchFamily="34" charset="0"/>
                        </a:rPr>
                        <a:t>Légumes secs/légumineuses, fruits à coque et graines </a:t>
                      </a:r>
                      <a:r>
                        <a:rPr lang="en-GB" sz="1000" b="0" kern="1200">
                          <a:solidFill>
                            <a:schemeClr val="accent1"/>
                          </a:solidFill>
                          <a:effectLst/>
                          <a:latin typeface="Calibri" panose="020F0502020204030204" pitchFamily="34" charset="0"/>
                          <a:ea typeface="+mn-ea"/>
                          <a:cs typeface="Calibri" panose="020F0502020204030204" pitchFamily="34" charset="0"/>
                        </a:rPr>
                        <a:t>: haricots, niébé, lentilles, soja, pois d'Angole, cacahuètes et/ou autres fruits à coque.</a:t>
                      </a:r>
                      <a:endParaRPr lang="en-GB" sz="1000" b="1" kern="1200">
                        <a:solidFill>
                          <a:schemeClr val="accent1"/>
                        </a:solidFill>
                        <a:effectLst/>
                        <a:latin typeface="Calibri"/>
                        <a:ea typeface="Times New Roman" panose="02020603050405020304" pitchFamily="18" charset="0"/>
                        <a:cs typeface="Calibri"/>
                      </a:endParaRPr>
                    </a:p>
                  </a:txBody>
                  <a:tcPr marL="35700" marR="357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algn="ctr" defTabSz="914400" rtl="0" eaLnBrk="1" latinLnBrk="0" hangingPunct="1">
                        <a:spcBef>
                          <a:spcPts val="0"/>
                        </a:spcBef>
                        <a:spcAft>
                          <a:spcPts val="0"/>
                        </a:spcAft>
                      </a:pPr>
                      <a:r>
                        <a:rPr lang="en-GB" sz="1000" b="1" kern="1200">
                          <a:solidFill>
                            <a:schemeClr val="accent1"/>
                          </a:solidFill>
                          <a:effectLst/>
                          <a:latin typeface="Calibri"/>
                          <a:cs typeface="Calibri"/>
                        </a:rPr>
                        <a:t>|___|</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algn="l" defTabSz="914400" rtl="0" eaLnBrk="1" latinLnBrk="0" hangingPunct="1">
                        <a:spcBef>
                          <a:spcPts val="0"/>
                        </a:spcBef>
                        <a:spcAft>
                          <a:spcPts val="0"/>
                        </a:spcAft>
                      </a:pPr>
                      <a:r>
                        <a:rPr lang="en-GB" sz="1000" b="1" kern="1200" err="1">
                          <a:solidFill>
                            <a:schemeClr val="accent1"/>
                          </a:solidFill>
                          <a:effectLst/>
                          <a:latin typeface="Calibri"/>
                          <a:cs typeface="Calibri"/>
                        </a:rPr>
                        <a:t>FCSPulse</a:t>
                      </a:r>
                      <a:endParaRPr lang="en-GB" sz="1000" b="1" kern="1200" err="1">
                        <a:solidFill>
                          <a:schemeClr val="accent1"/>
                        </a:solidFill>
                        <a:effectLst/>
                        <a:latin typeface="Calibri"/>
                        <a:ea typeface="Calibri" panose="020F0502020204030204" pitchFamily="34" charset="0"/>
                        <a:cs typeface="Calibri"/>
                      </a:endParaRPr>
                    </a:p>
                  </a:txBody>
                  <a:tcPr marL="33890" marR="338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extLst>
                  <a:ext uri="{0D108BD9-81ED-4DB2-BD59-A6C34878D82A}">
                    <a16:rowId xmlns:a16="http://schemas.microsoft.com/office/drawing/2014/main" val="2135246398"/>
                  </a:ext>
                </a:extLst>
              </a:tr>
              <a:tr h="735375">
                <a:tc>
                  <a:txBody>
                    <a:bodyPr/>
                    <a:lstStyle/>
                    <a:p>
                      <a:pPr marL="0" marR="0" lvl="0" indent="0" algn="ctr" defTabSz="914400" rtl="0"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kern="1200">
                          <a:solidFill>
                            <a:schemeClr val="accent1"/>
                          </a:solidFill>
                          <a:effectLst/>
                          <a:latin typeface="Calibri"/>
                          <a:cs typeface="Calibri"/>
                        </a:rPr>
                        <a:t>3. </a:t>
                      </a:r>
                      <a:endParaRPr lang="en-GB" sz="1000" b="1" kern="1200">
                        <a:solidFill>
                          <a:schemeClr val="accent1"/>
                        </a:solidFill>
                        <a:effectLst/>
                        <a:latin typeface="Calibri"/>
                        <a:ea typeface="Times New Roman" panose="02020603050405020304" pitchFamily="18"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algn="l">
                        <a:spcBef>
                          <a:spcPts val="0"/>
                        </a:spcBef>
                        <a:spcAft>
                          <a:spcPts val="0"/>
                        </a:spcAft>
                      </a:pPr>
                      <a:r>
                        <a:rPr lang="en-GB" sz="1000" b="1" kern="1200">
                          <a:solidFill>
                            <a:schemeClr val="accent1"/>
                          </a:solidFill>
                          <a:effectLst/>
                          <a:latin typeface="Calibri" panose="020F0502020204030204" pitchFamily="34" charset="0"/>
                          <a:ea typeface="+mn-ea"/>
                          <a:cs typeface="Calibri" panose="020F0502020204030204" pitchFamily="34" charset="0"/>
                        </a:rPr>
                        <a:t>Produits laitiers </a:t>
                      </a:r>
                      <a:r>
                        <a:rPr lang="en-GB" sz="1000" b="0" kern="1200">
                          <a:solidFill>
                            <a:schemeClr val="accent1"/>
                          </a:solidFill>
                          <a:effectLst/>
                          <a:latin typeface="Calibri" panose="020F0502020204030204" pitchFamily="34" charset="0"/>
                          <a:ea typeface="+mn-ea"/>
                          <a:cs typeface="Calibri" panose="020F0502020204030204" pitchFamily="34" charset="0"/>
                        </a:rPr>
                        <a:t>: lait, yaourt, fromage et autres produits laitiers </a:t>
                      </a:r>
                      <a:endParaRPr lang="en-US" sz="1000" b="0" kern="1200">
                        <a:solidFill>
                          <a:schemeClr val="accent1"/>
                        </a:solidFill>
                        <a:effectLst/>
                        <a:latin typeface="Calibri" panose="020F0502020204030204" pitchFamily="34" charset="0"/>
                        <a:ea typeface="+mn-ea"/>
                        <a:cs typeface="Calibri" panose="020F0502020204030204" pitchFamily="34" charset="0"/>
                      </a:endParaRPr>
                    </a:p>
                    <a:p>
                      <a:pPr marL="0" marR="0" algn="l">
                        <a:spcBef>
                          <a:spcPts val="0"/>
                        </a:spcBef>
                        <a:spcAft>
                          <a:spcPts val="0"/>
                        </a:spcAft>
                      </a:pPr>
                      <a:r>
                        <a:rPr lang="en-GB" sz="1000" b="0" kern="1200">
                          <a:solidFill>
                            <a:schemeClr val="accent1"/>
                          </a:solidFill>
                          <a:effectLst/>
                          <a:latin typeface="Calibri" panose="020F0502020204030204" pitchFamily="34" charset="0"/>
                          <a:ea typeface="+mn-ea"/>
                          <a:cs typeface="Calibri" panose="020F0502020204030204" pitchFamily="34" charset="0"/>
                        </a:rPr>
                        <a:t> </a:t>
                      </a:r>
                      <a:endParaRPr lang="en-US" sz="1000" b="0" kern="1200">
                        <a:solidFill>
                          <a:schemeClr val="accent1"/>
                        </a:solidFill>
                        <a:effectLst/>
                        <a:latin typeface="Calibri" panose="020F0502020204030204" pitchFamily="34" charset="0"/>
                        <a:ea typeface="+mn-ea"/>
                        <a:cs typeface="Calibri" panose="020F0502020204030204" pitchFamily="34" charset="0"/>
                      </a:endParaRPr>
                    </a:p>
                    <a:p>
                      <a:pPr marL="0" marR="0" algn="l">
                        <a:spcBef>
                          <a:spcPts val="0"/>
                        </a:spcBef>
                        <a:spcAft>
                          <a:spcPts val="0"/>
                        </a:spcAft>
                      </a:pPr>
                      <a:r>
                        <a:rPr lang="en-GB" sz="1000" b="0" kern="1200">
                          <a:solidFill>
                            <a:schemeClr val="accent1"/>
                          </a:solidFill>
                          <a:effectLst/>
                          <a:latin typeface="Calibri" panose="020F0502020204030204" pitchFamily="34" charset="0"/>
                          <a:ea typeface="+mn-ea"/>
                          <a:cs typeface="Calibri" panose="020F0502020204030204" pitchFamily="34" charset="0"/>
                        </a:rPr>
                        <a:t>(à l'exclusion de la margarine/du beurre ou de petites quantités de lait pour le thé/café)</a:t>
                      </a:r>
                      <a:endParaRPr lang="en-GB" sz="1000" b="1" kern="1200">
                        <a:solidFill>
                          <a:schemeClr val="accent1"/>
                        </a:solidFill>
                        <a:effectLst/>
                        <a:latin typeface="Calibri"/>
                        <a:ea typeface="Times New Roman" panose="02020603050405020304" pitchFamily="18" charset="0"/>
                        <a:cs typeface="Calibri"/>
                      </a:endParaRPr>
                    </a:p>
                  </a:txBody>
                  <a:tcPr marL="35700" marR="357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algn="ctr" defTabSz="914400" rtl="0" eaLnBrk="1" latinLnBrk="0" hangingPunct="1">
                        <a:spcBef>
                          <a:spcPts val="0"/>
                        </a:spcBef>
                        <a:spcAft>
                          <a:spcPts val="0"/>
                        </a:spcAft>
                      </a:pPr>
                      <a:r>
                        <a:rPr lang="en-GB" sz="1000" b="1" kern="1200">
                          <a:solidFill>
                            <a:schemeClr val="accent1"/>
                          </a:solidFill>
                          <a:effectLst/>
                          <a:latin typeface="Calibri"/>
                          <a:cs typeface="Calibri"/>
                        </a:rPr>
                        <a:t>|___|</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algn="l" defTabSz="914400" rtl="0" eaLnBrk="1" latinLnBrk="0" hangingPunct="1">
                        <a:spcBef>
                          <a:spcPts val="0"/>
                        </a:spcBef>
                        <a:spcAft>
                          <a:spcPts val="0"/>
                        </a:spcAft>
                      </a:pPr>
                      <a:r>
                        <a:rPr lang="en-GB" sz="1000" b="1" kern="1200" err="1">
                          <a:solidFill>
                            <a:schemeClr val="accent1"/>
                          </a:solidFill>
                          <a:effectLst/>
                          <a:latin typeface="Calibri" panose="020F0502020204030204" pitchFamily="34" charset="0"/>
                          <a:cs typeface="Calibri" panose="020F0502020204030204" pitchFamily="34" charset="0"/>
                        </a:rPr>
                        <a:t>FCSDairy</a:t>
                      </a:r>
                      <a:endParaRPr lang="en-GB" sz="1000" b="1" kern="120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33890" marR="338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extLst>
                  <a:ext uri="{0D108BD9-81ED-4DB2-BD59-A6C34878D82A}">
                    <a16:rowId xmlns:a16="http://schemas.microsoft.com/office/drawing/2014/main" val="3115211159"/>
                  </a:ext>
                </a:extLst>
              </a:tr>
              <a:tr h="750384">
                <a:tc>
                  <a:txBody>
                    <a:bodyPr/>
                    <a:lstStyle/>
                    <a:p>
                      <a:pPr marL="0" marR="0" lvl="0" indent="0" algn="ctr" defTabSz="914400" rtl="0"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kern="1200">
                          <a:solidFill>
                            <a:schemeClr val="accent1"/>
                          </a:solidFill>
                          <a:effectLst/>
                          <a:latin typeface="Calibri"/>
                          <a:cs typeface="Calibri"/>
                        </a:rPr>
                        <a:t>4. </a:t>
                      </a:r>
                      <a:endParaRPr lang="en-GB" sz="1000" b="1" kern="1200">
                        <a:solidFill>
                          <a:schemeClr val="accent1"/>
                        </a:solidFill>
                        <a:effectLst/>
                        <a:latin typeface="Calibri"/>
                        <a:ea typeface="Times New Roman" panose="02020603050405020304" pitchFamily="18"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algn="l">
                        <a:spcBef>
                          <a:spcPts val="0"/>
                        </a:spcBef>
                        <a:spcAft>
                          <a:spcPts val="0"/>
                        </a:spcAft>
                      </a:pPr>
                      <a:r>
                        <a:rPr lang="en-GB" sz="1000" b="1" kern="1200">
                          <a:solidFill>
                            <a:schemeClr val="accent1"/>
                          </a:solidFill>
                          <a:effectLst/>
                          <a:latin typeface="Calibri"/>
                          <a:ea typeface="+mn-ea"/>
                          <a:cs typeface="Calibri"/>
                        </a:rPr>
                        <a:t>Viande, poisson et œufs </a:t>
                      </a:r>
                      <a:r>
                        <a:rPr lang="en-GB" sz="1000" b="0" kern="1200">
                          <a:solidFill>
                            <a:schemeClr val="accent1"/>
                          </a:solidFill>
                          <a:effectLst/>
                          <a:latin typeface="Calibri"/>
                          <a:ea typeface="+mn-ea"/>
                          <a:cs typeface="Calibri"/>
                        </a:rPr>
                        <a:t>: chèvre, bœuf, poulet, porc, poisson et autres fruits de mer (y compris le thon en conserve), escargots, insectes, œufs. </a:t>
                      </a:r>
                      <a:endParaRPr lang="en-GB" sz="1000" b="0" kern="1200">
                        <a:solidFill>
                          <a:schemeClr val="accent1"/>
                        </a:solidFill>
                        <a:effectLst/>
                        <a:latin typeface="Calibri" panose="020F0502020204030204" pitchFamily="34" charset="0"/>
                        <a:ea typeface="+mn-ea"/>
                        <a:cs typeface="Calibri" panose="020F0502020204030204" pitchFamily="34" charset="0"/>
                      </a:endParaRPr>
                    </a:p>
                    <a:p>
                      <a:pPr marL="0" marR="0" algn="l">
                        <a:spcBef>
                          <a:spcPts val="0"/>
                        </a:spcBef>
                        <a:spcAft>
                          <a:spcPts val="0"/>
                        </a:spcAft>
                      </a:pPr>
                      <a:endParaRPr lang="en-GB" sz="1000" b="0" kern="1200">
                        <a:solidFill>
                          <a:schemeClr val="accent1"/>
                        </a:solidFill>
                        <a:effectLst/>
                        <a:latin typeface="Calibri" panose="020F0502020204030204" pitchFamily="34" charset="0"/>
                        <a:ea typeface="+mn-ea"/>
                        <a:cs typeface="Calibri" panose="020F0502020204030204" pitchFamily="34" charset="0"/>
                      </a:endParaRPr>
                    </a:p>
                    <a:p>
                      <a:pPr marL="0" marR="0" algn="l">
                        <a:spcBef>
                          <a:spcPts val="0"/>
                        </a:spcBef>
                        <a:spcAft>
                          <a:spcPts val="0"/>
                        </a:spcAft>
                      </a:pPr>
                      <a:r>
                        <a:rPr lang="en-GB" sz="1000" b="0" kern="1200">
                          <a:solidFill>
                            <a:schemeClr val="accent1"/>
                          </a:solidFill>
                          <a:effectLst/>
                          <a:latin typeface="Calibri"/>
                          <a:ea typeface="+mn-ea"/>
                          <a:cs typeface="Calibri"/>
                        </a:rPr>
                        <a:t>(à l'exclusion de la viande et du poisson consommés en petites quantités)</a:t>
                      </a:r>
                      <a:endParaRPr lang="en-GB" sz="1000" b="1" kern="1200">
                        <a:solidFill>
                          <a:schemeClr val="accent1"/>
                        </a:solidFill>
                        <a:effectLst/>
                        <a:latin typeface="Calibri"/>
                        <a:ea typeface="Times New Roman" panose="02020603050405020304" pitchFamily="18" charset="0"/>
                        <a:cs typeface="Calibri"/>
                      </a:endParaRPr>
                    </a:p>
                  </a:txBody>
                  <a:tcPr marL="35700" marR="357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algn="ctr" defTabSz="914400" rtl="0" eaLnBrk="1" latinLnBrk="0" hangingPunct="1">
                        <a:spcBef>
                          <a:spcPts val="0"/>
                        </a:spcBef>
                        <a:spcAft>
                          <a:spcPts val="0"/>
                        </a:spcAft>
                      </a:pPr>
                      <a:r>
                        <a:rPr lang="en-GB" sz="1000" b="1" kern="1200">
                          <a:solidFill>
                            <a:schemeClr val="accent1"/>
                          </a:solidFill>
                          <a:effectLst/>
                          <a:latin typeface="Calibri"/>
                          <a:cs typeface="Calibri"/>
                        </a:rPr>
                        <a:t>|___|</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algn="l" defTabSz="914400" rtl="0" eaLnBrk="1" latinLnBrk="0" hangingPunct="1">
                        <a:spcBef>
                          <a:spcPts val="0"/>
                        </a:spcBef>
                        <a:spcAft>
                          <a:spcPts val="0"/>
                        </a:spcAft>
                      </a:pPr>
                      <a:r>
                        <a:rPr lang="en-GB" sz="1000" b="1" kern="1200" err="1">
                          <a:solidFill>
                            <a:schemeClr val="accent1"/>
                          </a:solidFill>
                          <a:effectLst/>
                          <a:latin typeface="Calibri" panose="020F0502020204030204" pitchFamily="34" charset="0"/>
                          <a:cs typeface="Calibri" panose="020F0502020204030204" pitchFamily="34" charset="0"/>
                        </a:rPr>
                        <a:t>FCSPr</a:t>
                      </a:r>
                      <a:endParaRPr lang="en-GB" sz="1000" b="1" kern="120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33890" marR="338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extLst>
                  <a:ext uri="{0D108BD9-81ED-4DB2-BD59-A6C34878D82A}">
                    <a16:rowId xmlns:a16="http://schemas.microsoft.com/office/drawing/2014/main" val="3053545542"/>
                  </a:ext>
                </a:extLst>
              </a:tr>
              <a:tr h="150076">
                <a:tc gridSpan="4">
                  <a:txBody>
                    <a:bodyPr/>
                    <a:lstStyle/>
                    <a:p>
                      <a:pPr marL="0" marR="0" algn="ctr" defTabSz="914400" rtl="0" eaLnBrk="1" latinLnBrk="0" hangingPunct="1">
                        <a:spcBef>
                          <a:spcPts val="0"/>
                        </a:spcBef>
                        <a:spcAft>
                          <a:spcPts val="0"/>
                        </a:spcAft>
                      </a:pPr>
                      <a:r>
                        <a:rPr lang="en-GB" sz="1000" b="1" kern="1200">
                          <a:solidFill>
                            <a:schemeClr val="accent1"/>
                          </a:solidFill>
                          <a:effectLst/>
                          <a:latin typeface="Calibri"/>
                          <a:cs typeface="Calibri"/>
                        </a:rPr>
                        <a:t>Si 0, passez à la question 5</a:t>
                      </a:r>
                      <a:endParaRPr lang="en-GB" sz="1000" b="1" kern="1200">
                        <a:solidFill>
                          <a:schemeClr val="accent1"/>
                        </a:solidFill>
                        <a:effectLst/>
                        <a:latin typeface="Calibri"/>
                        <a:ea typeface="Calibri" panose="020F0502020204030204" pitchFamily="34" charset="0"/>
                        <a:cs typeface="Calibri"/>
                      </a:endParaRPr>
                    </a:p>
                  </a:txBody>
                  <a:tcPr marL="33890" marR="338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tc h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GB"/>
                    </a:p>
                  </a:txBody>
                  <a:tcPr/>
                </a:tc>
                <a:extLst>
                  <a:ext uri="{0D108BD9-81ED-4DB2-BD59-A6C34878D82A}">
                    <a16:rowId xmlns:a16="http://schemas.microsoft.com/office/drawing/2014/main" val="539992986"/>
                  </a:ext>
                </a:extLst>
              </a:tr>
              <a:tr h="300152">
                <a:tc>
                  <a:txBody>
                    <a:bodyPr/>
                    <a:lstStyle/>
                    <a:p>
                      <a:pPr marL="0" marR="0" algn="ctr" defTabSz="914400" rtl="0" eaLnBrk="1" latinLnBrk="0" hangingPunct="1">
                        <a:spcBef>
                          <a:spcPts val="0"/>
                        </a:spcBef>
                        <a:spcAft>
                          <a:spcPts val="0"/>
                        </a:spcAft>
                      </a:pPr>
                      <a:r>
                        <a:rPr lang="en-GB" sz="1000" b="1" kern="1200">
                          <a:solidFill>
                            <a:schemeClr val="accent1"/>
                          </a:solidFill>
                          <a:effectLst/>
                          <a:latin typeface="Calibri"/>
                          <a:cs typeface="Calibri"/>
                        </a:rPr>
                        <a:t>4.1</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l" defTabSz="914400" rtl="0" eaLnBrk="1" latinLnBrk="0" hangingPunct="1">
                        <a:spcBef>
                          <a:spcPts val="0"/>
                        </a:spcBef>
                        <a:spcAft>
                          <a:spcPts val="0"/>
                        </a:spcAft>
                      </a:pPr>
                      <a:r>
                        <a:rPr lang="en-GB" sz="1000" b="0" kern="1200">
                          <a:solidFill>
                            <a:schemeClr val="accent1"/>
                          </a:solidFill>
                          <a:effectLst/>
                          <a:latin typeface="Calibri" panose="020F0502020204030204" pitchFamily="34" charset="0"/>
                          <a:cs typeface="Calibri" panose="020F0502020204030204" pitchFamily="34" charset="0"/>
                        </a:rPr>
                        <a:t>Viande </a:t>
                      </a:r>
                      <a:r>
                        <a:rPr lang="en-GB" sz="1000" b="1" kern="1200">
                          <a:solidFill>
                            <a:schemeClr val="accent1"/>
                          </a:solidFill>
                          <a:effectLst/>
                          <a:latin typeface="Calibri" panose="020F0502020204030204" pitchFamily="34" charset="0"/>
                          <a:cs typeface="Calibri" panose="020F0502020204030204" pitchFamily="34" charset="0"/>
                        </a:rPr>
                        <a:t>:</a:t>
                      </a:r>
                      <a:r>
                        <a:rPr lang="en-GB" sz="1000" b="0" kern="1200">
                          <a:solidFill>
                            <a:schemeClr val="accent1"/>
                          </a:solidFill>
                          <a:effectLst/>
                          <a:latin typeface="Calibri" panose="020F0502020204030204" pitchFamily="34" charset="0"/>
                          <a:cs typeface="Calibri" panose="020F0502020204030204" pitchFamily="34" charset="0"/>
                        </a:rPr>
                        <a:t> bœuf, porc, agneau, chèvre, lapin, poulet, canard, autres oiseaux, insectes.</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defTabSz="914400" rtl="0" eaLnBrk="1" latinLnBrk="0" hangingPunct="1">
                        <a:spcBef>
                          <a:spcPts val="0"/>
                        </a:spcBef>
                        <a:spcAft>
                          <a:spcPts val="0"/>
                        </a:spcAft>
                      </a:pPr>
                      <a:r>
                        <a:rPr lang="en-GB" sz="1000" b="1" kern="1200">
                          <a:solidFill>
                            <a:schemeClr val="accent1"/>
                          </a:solidFill>
                          <a:effectLst/>
                          <a:latin typeface="Calibri"/>
                          <a:cs typeface="Calibri"/>
                        </a:rPr>
                        <a:t>|___|</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l" defTabSz="914400" rtl="0" eaLnBrk="1" latinLnBrk="0" hangingPunct="1">
                        <a:spcBef>
                          <a:spcPts val="0"/>
                        </a:spcBef>
                        <a:spcAft>
                          <a:spcPts val="0"/>
                        </a:spcAft>
                      </a:pPr>
                      <a:r>
                        <a:rPr lang="en-US" sz="1000" b="1" kern="1200" err="1">
                          <a:solidFill>
                            <a:schemeClr val="accent1"/>
                          </a:solidFill>
                          <a:effectLst/>
                          <a:latin typeface="Calibri"/>
                          <a:cs typeface="Calibri"/>
                        </a:rPr>
                        <a:t>FCSNPrMeatF</a:t>
                      </a:r>
                      <a:endParaRPr lang="en-GB" sz="1000" b="1" kern="1200" err="1">
                        <a:solidFill>
                          <a:schemeClr val="accent1"/>
                        </a:solidFill>
                        <a:effectLst/>
                        <a:latin typeface="Calibri"/>
                        <a:ea typeface="Calibri" panose="020F0502020204030204" pitchFamily="34" charset="0"/>
                        <a:cs typeface="Calibri"/>
                      </a:endParaRPr>
                    </a:p>
                  </a:txBody>
                  <a:tcPr marL="33890" marR="338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937717105"/>
                  </a:ext>
                </a:extLst>
              </a:tr>
              <a:tr h="300152">
                <a:tc>
                  <a:txBody>
                    <a:bodyPr/>
                    <a:lstStyle/>
                    <a:p>
                      <a:pPr marL="0" marR="0" algn="ctr" defTabSz="914400" rtl="0" eaLnBrk="1" latinLnBrk="0" hangingPunct="1">
                        <a:spcBef>
                          <a:spcPts val="0"/>
                        </a:spcBef>
                        <a:spcAft>
                          <a:spcPts val="0"/>
                        </a:spcAft>
                      </a:pPr>
                      <a:r>
                        <a:rPr lang="en-GB" sz="1000" b="1" kern="1200">
                          <a:solidFill>
                            <a:schemeClr val="accent1"/>
                          </a:solidFill>
                          <a:effectLst/>
                          <a:latin typeface="Calibri"/>
                          <a:cs typeface="Calibri"/>
                        </a:rPr>
                        <a:t>4.2</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l" defTabSz="914400" rtl="0" eaLnBrk="1" latinLnBrk="0" hangingPunct="1">
                        <a:spcBef>
                          <a:spcPts val="0"/>
                        </a:spcBef>
                        <a:spcAft>
                          <a:spcPts val="0"/>
                        </a:spcAft>
                      </a:pPr>
                      <a:r>
                        <a:rPr lang="en-GB" sz="1000" b="1" kern="1200">
                          <a:solidFill>
                            <a:schemeClr val="accent1"/>
                          </a:solidFill>
                          <a:effectLst/>
                          <a:latin typeface="Calibri" panose="020F0502020204030204" pitchFamily="34" charset="0"/>
                          <a:cs typeface="Calibri" panose="020F0502020204030204" pitchFamily="34" charset="0"/>
                        </a:rPr>
                        <a:t>Viande d'organe : </a:t>
                      </a:r>
                      <a:r>
                        <a:rPr lang="en-GB" sz="1000" b="0" kern="1200">
                          <a:solidFill>
                            <a:schemeClr val="accent1"/>
                          </a:solidFill>
                          <a:effectLst/>
                          <a:latin typeface="Calibri" panose="020F0502020204030204" pitchFamily="34" charset="0"/>
                          <a:cs typeface="Calibri" panose="020F0502020204030204" pitchFamily="34" charset="0"/>
                        </a:rPr>
                        <a:t>foie, rein, cœur et/ou autres viandes d'organe</a:t>
                      </a:r>
                      <a:endParaRPr lang="en-GB" sz="1000" b="0"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defTabSz="914400" rtl="0" eaLnBrk="1" latinLnBrk="0" hangingPunct="1">
                        <a:spcBef>
                          <a:spcPts val="0"/>
                        </a:spcBef>
                        <a:spcAft>
                          <a:spcPts val="0"/>
                        </a:spcAft>
                      </a:pP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l" defTabSz="914400" rtl="0" eaLnBrk="1" latinLnBrk="0" hangingPunct="1">
                        <a:spcBef>
                          <a:spcPts val="0"/>
                        </a:spcBef>
                        <a:spcAft>
                          <a:spcPts val="0"/>
                        </a:spcAft>
                      </a:pPr>
                      <a:r>
                        <a:rPr lang="en-US" sz="1000" b="1" kern="1200" err="1">
                          <a:solidFill>
                            <a:schemeClr val="accent1"/>
                          </a:solidFill>
                          <a:effectLst/>
                          <a:latin typeface="Calibri"/>
                          <a:cs typeface="Calibri"/>
                        </a:rPr>
                        <a:t>FCSNPrMeatO</a:t>
                      </a:r>
                      <a:endParaRPr lang="en-GB" sz="1000" b="1" kern="1200" err="1">
                        <a:solidFill>
                          <a:schemeClr val="accent1"/>
                        </a:solidFill>
                        <a:effectLst/>
                        <a:latin typeface="Calibri"/>
                        <a:ea typeface="Calibri" panose="020F0502020204030204" pitchFamily="34" charset="0"/>
                        <a:cs typeface="Calibri"/>
                      </a:endParaRPr>
                    </a:p>
                  </a:txBody>
                  <a:tcPr marL="33890" marR="338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981232976"/>
                  </a:ext>
                </a:extLst>
              </a:tr>
              <a:tr h="300152">
                <a:tc>
                  <a:txBody>
                    <a:bodyPr/>
                    <a:lstStyle/>
                    <a:p>
                      <a:pPr marL="0" marR="0" algn="ctr" defTabSz="914400" rtl="0" eaLnBrk="1" latinLnBrk="0" hangingPunct="1">
                        <a:spcBef>
                          <a:spcPts val="0"/>
                        </a:spcBef>
                        <a:spcAft>
                          <a:spcPts val="0"/>
                        </a:spcAft>
                      </a:pPr>
                      <a:r>
                        <a:rPr lang="en-GB" sz="1000" b="1" kern="1200">
                          <a:solidFill>
                            <a:schemeClr val="accent1"/>
                          </a:solidFill>
                          <a:effectLst/>
                          <a:latin typeface="Calibri"/>
                          <a:cs typeface="Calibri"/>
                        </a:rPr>
                        <a:t>4.3</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l" rtl="0" eaLnBrk="1" latinLnBrk="0" hangingPunct="1">
                        <a:spcBef>
                          <a:spcPts val="0"/>
                        </a:spcBef>
                        <a:spcAft>
                          <a:spcPts val="0"/>
                        </a:spcAft>
                      </a:pPr>
                      <a:r>
                        <a:rPr lang="en-GB" sz="1000" b="1" kern="1200">
                          <a:solidFill>
                            <a:schemeClr val="accent1"/>
                          </a:solidFill>
                          <a:effectLst/>
                          <a:latin typeface="Calibri"/>
                          <a:cs typeface="Calibri"/>
                        </a:rPr>
                        <a:t>Poissons/coquillages : </a:t>
                      </a:r>
                      <a:r>
                        <a:rPr lang="en-GB" sz="1000" b="0" kern="1200" noProof="0">
                          <a:solidFill>
                            <a:schemeClr val="accent1"/>
                          </a:solidFill>
                          <a:effectLst/>
                          <a:latin typeface="Calibri"/>
                          <a:ea typeface="+mn-ea"/>
                          <a:cs typeface="Calibri"/>
                        </a:rPr>
                        <a:t>poissons et autres fruits de mer, y compris le thon en conserve (poisson en grandes quantités et non en tant que condiment).</a:t>
                      </a:r>
                      <a:endParaRPr lang="en-GB" sz="1000" b="0" kern="1200">
                        <a:solidFill>
                          <a:schemeClr val="accent1"/>
                        </a:solidFill>
                        <a:effectLst/>
                        <a:latin typeface="Calibri"/>
                        <a:ea typeface="+mn-ea"/>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defTabSz="914400" rtl="0" eaLnBrk="1" latinLnBrk="0" hangingPunct="1">
                        <a:spcBef>
                          <a:spcPts val="0"/>
                        </a:spcBef>
                        <a:spcAft>
                          <a:spcPts val="0"/>
                        </a:spcAft>
                      </a:pPr>
                      <a:r>
                        <a:rPr lang="en-GB" sz="1000" b="1" kern="1200">
                          <a:solidFill>
                            <a:schemeClr val="accent1"/>
                          </a:solidFill>
                          <a:effectLst/>
                          <a:latin typeface="Calibri"/>
                          <a:cs typeface="Calibri"/>
                        </a:rPr>
                        <a:t>|___|</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l" defTabSz="914400" rtl="0" eaLnBrk="1" latinLnBrk="0" hangingPunct="1">
                        <a:spcBef>
                          <a:spcPts val="0"/>
                        </a:spcBef>
                        <a:spcAft>
                          <a:spcPts val="0"/>
                        </a:spcAft>
                      </a:pPr>
                      <a:r>
                        <a:rPr lang="en-US" sz="1000" b="1" kern="1200" err="1">
                          <a:solidFill>
                            <a:schemeClr val="accent1"/>
                          </a:solidFill>
                          <a:effectLst/>
                          <a:latin typeface="Calibri" panose="020F0502020204030204" pitchFamily="34" charset="0"/>
                          <a:cs typeface="Calibri" panose="020F0502020204030204" pitchFamily="34" charset="0"/>
                        </a:rPr>
                        <a:t>FCSNPrFish</a:t>
                      </a:r>
                      <a:endParaRPr lang="en-GB" sz="1000" b="1" kern="120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33890" marR="338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41456210"/>
                  </a:ext>
                </a:extLst>
              </a:tr>
              <a:tr h="150076">
                <a:tc>
                  <a:txBody>
                    <a:bodyPr/>
                    <a:lstStyle/>
                    <a:p>
                      <a:pPr marL="0" marR="0" algn="ctr" defTabSz="914400" rtl="0" eaLnBrk="1" latinLnBrk="0" hangingPunct="1">
                        <a:spcBef>
                          <a:spcPts val="0"/>
                        </a:spcBef>
                        <a:spcAft>
                          <a:spcPts val="0"/>
                        </a:spcAft>
                      </a:pPr>
                      <a:r>
                        <a:rPr lang="en-GB" sz="1000" b="1" kern="1200">
                          <a:solidFill>
                            <a:schemeClr val="accent1"/>
                          </a:solidFill>
                          <a:effectLst/>
                          <a:latin typeface="Calibri"/>
                          <a:cs typeface="Calibri"/>
                        </a:rPr>
                        <a:t>4.4</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l" defTabSz="914400" rtl="0" eaLnBrk="1" latinLnBrk="0" hangingPunct="1">
                        <a:spcBef>
                          <a:spcPts val="0"/>
                        </a:spcBef>
                        <a:spcAft>
                          <a:spcPts val="0"/>
                        </a:spcAft>
                      </a:pPr>
                      <a:r>
                        <a:rPr lang="en-GB" sz="1000" b="1" kern="1200">
                          <a:solidFill>
                            <a:schemeClr val="accent1"/>
                          </a:solidFill>
                          <a:effectLst/>
                          <a:latin typeface="Calibri" panose="020F0502020204030204" pitchFamily="34" charset="0"/>
                          <a:cs typeface="Calibri" panose="020F0502020204030204" pitchFamily="34" charset="0"/>
                        </a:rPr>
                        <a:t>Œufs</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defTabSz="914400" rtl="0" eaLnBrk="1" latinLnBrk="0" hangingPunct="1">
                        <a:spcBef>
                          <a:spcPts val="0"/>
                        </a:spcBef>
                        <a:spcAft>
                          <a:spcPts val="0"/>
                        </a:spcAft>
                      </a:pPr>
                      <a:r>
                        <a:rPr lang="en-GB" sz="1000" b="1" kern="1200">
                          <a:solidFill>
                            <a:schemeClr val="accent1"/>
                          </a:solidFill>
                          <a:effectLst/>
                          <a:latin typeface="Calibri"/>
                          <a:cs typeface="Calibri"/>
                        </a:rPr>
                        <a:t>|___|</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l" defTabSz="914400" rtl="0" eaLnBrk="1" latinLnBrk="0" hangingPunct="1">
                        <a:spcBef>
                          <a:spcPts val="0"/>
                        </a:spcBef>
                        <a:spcAft>
                          <a:spcPts val="0"/>
                        </a:spcAft>
                      </a:pPr>
                      <a:r>
                        <a:rPr lang="en-US" sz="1000" b="1" kern="1200" err="1">
                          <a:solidFill>
                            <a:schemeClr val="accent1"/>
                          </a:solidFill>
                          <a:effectLst/>
                          <a:latin typeface="Calibri" panose="020F0502020204030204" pitchFamily="34" charset="0"/>
                          <a:cs typeface="Calibri" panose="020F0502020204030204" pitchFamily="34" charset="0"/>
                        </a:rPr>
                        <a:t>FCSNPrEgg</a:t>
                      </a:r>
                      <a:endParaRPr lang="en-GB" sz="1000" b="1" kern="120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33890" marR="338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717060720"/>
                  </a:ext>
                </a:extLst>
              </a:tr>
              <a:tr h="300152">
                <a:tc>
                  <a:txBody>
                    <a:bodyPr/>
                    <a:lstStyle/>
                    <a:p>
                      <a:pPr marL="0" marR="0" lvl="0" indent="0" algn="ctr" defTabSz="914400" rtl="0"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kern="1200">
                          <a:solidFill>
                            <a:schemeClr val="accent1"/>
                          </a:solidFill>
                          <a:effectLst/>
                          <a:latin typeface="Calibri"/>
                          <a:cs typeface="Calibri"/>
                        </a:rPr>
                        <a:t>5. </a:t>
                      </a:r>
                      <a:endParaRPr lang="en-GB" sz="1000" b="1" kern="1200">
                        <a:solidFill>
                          <a:schemeClr val="accent1"/>
                        </a:solidFill>
                        <a:effectLst/>
                        <a:latin typeface="Calibri"/>
                        <a:ea typeface="Times New Roman" panose="02020603050405020304" pitchFamily="18"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lvl="0" indent="0" algn="l" defTabSz="914400" rtl="0"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kern="1200">
                          <a:solidFill>
                            <a:schemeClr val="accent1"/>
                          </a:solidFill>
                          <a:effectLst/>
                          <a:latin typeface="Calibri"/>
                          <a:cs typeface="Calibri"/>
                        </a:rPr>
                        <a:t>Légumes et feuilles : </a:t>
                      </a:r>
                      <a:r>
                        <a:rPr lang="en-GB" sz="1000" b="0" kern="1200">
                          <a:solidFill>
                            <a:schemeClr val="accent1"/>
                          </a:solidFill>
                          <a:effectLst/>
                          <a:latin typeface="Calibri"/>
                          <a:cs typeface="Calibri"/>
                        </a:rPr>
                        <a:t>épinards, oignons, tomates, carottes, poivrons, haricots verts, laitue, etc.</a:t>
                      </a:r>
                      <a:endParaRPr lang="en-GB" sz="1000" b="0" kern="1200">
                        <a:solidFill>
                          <a:schemeClr val="accent1"/>
                        </a:solidFill>
                        <a:effectLst/>
                        <a:latin typeface="Calibri"/>
                        <a:ea typeface="Times New Roman" panose="02020603050405020304" pitchFamily="18"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algn="ctr" defTabSz="914400" rtl="0" eaLnBrk="1" latinLnBrk="0" hangingPunct="1">
                        <a:spcBef>
                          <a:spcPts val="0"/>
                        </a:spcBef>
                        <a:spcAft>
                          <a:spcPts val="0"/>
                        </a:spcAft>
                      </a:pPr>
                      <a:r>
                        <a:rPr lang="en-GB" sz="1000" b="1" kern="1200">
                          <a:solidFill>
                            <a:schemeClr val="accent1"/>
                          </a:solidFill>
                          <a:effectLst/>
                          <a:latin typeface="Calibri"/>
                          <a:cs typeface="Calibri"/>
                        </a:rPr>
                        <a:t>|___|</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algn="l" defTabSz="914400" rtl="0" eaLnBrk="1" latinLnBrk="0" hangingPunct="1">
                        <a:spcBef>
                          <a:spcPts val="0"/>
                        </a:spcBef>
                        <a:spcAft>
                          <a:spcPts val="0"/>
                        </a:spcAft>
                      </a:pPr>
                      <a:r>
                        <a:rPr lang="en-GB" sz="1000" b="1" kern="1200" err="1">
                          <a:solidFill>
                            <a:schemeClr val="accent1"/>
                          </a:solidFill>
                          <a:effectLst/>
                          <a:latin typeface="Calibri"/>
                          <a:cs typeface="Calibri"/>
                        </a:rPr>
                        <a:t>FCSVeg</a:t>
                      </a:r>
                      <a:endParaRPr lang="en-GB" sz="1000" b="1" kern="1200" err="1">
                        <a:solidFill>
                          <a:schemeClr val="accent1"/>
                        </a:solidFill>
                        <a:effectLst/>
                        <a:latin typeface="Calibri"/>
                        <a:ea typeface="Calibri" panose="020F0502020204030204" pitchFamily="34" charset="0"/>
                        <a:cs typeface="Calibri"/>
                      </a:endParaRPr>
                    </a:p>
                  </a:txBody>
                  <a:tcPr marL="33890" marR="338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extLst>
                  <a:ext uri="{0D108BD9-81ED-4DB2-BD59-A6C34878D82A}">
                    <a16:rowId xmlns:a16="http://schemas.microsoft.com/office/drawing/2014/main" val="4148604691"/>
                  </a:ext>
                </a:extLst>
              </a:tr>
              <a:tr h="150076">
                <a:tc gridSpan="4">
                  <a:txBody>
                    <a:bodyPr/>
                    <a:lstStyle/>
                    <a:p>
                      <a:pPr marL="0" marR="0" algn="ctr" defTabSz="914400" rtl="0" eaLnBrk="1" latinLnBrk="0" hangingPunct="1">
                        <a:spcBef>
                          <a:spcPts val="0"/>
                        </a:spcBef>
                        <a:spcAft>
                          <a:spcPts val="0"/>
                        </a:spcAft>
                      </a:pPr>
                      <a:r>
                        <a:rPr lang="en-GB" sz="1000" b="1" kern="1200">
                          <a:solidFill>
                            <a:schemeClr val="accent1"/>
                          </a:solidFill>
                          <a:effectLst/>
                          <a:latin typeface="Calibri"/>
                          <a:cs typeface="Calibri"/>
                        </a:rPr>
                        <a:t>Si 0, passez à la question 6</a:t>
                      </a:r>
                      <a:endParaRPr lang="en-GB" sz="1000" b="1" kern="1200">
                        <a:solidFill>
                          <a:schemeClr val="accent1"/>
                        </a:solidFill>
                        <a:effectLst/>
                        <a:latin typeface="Calibri"/>
                        <a:ea typeface="Calibri" panose="020F0502020204030204" pitchFamily="34" charset="0"/>
                        <a:cs typeface="Calibri"/>
                      </a:endParaRPr>
                    </a:p>
                  </a:txBody>
                  <a:tcPr marL="33890" marR="338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tc h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GB"/>
                    </a:p>
                  </a:txBody>
                  <a:tcPr/>
                </a:tc>
                <a:extLst>
                  <a:ext uri="{0D108BD9-81ED-4DB2-BD59-A6C34878D82A}">
                    <a16:rowId xmlns:a16="http://schemas.microsoft.com/office/drawing/2014/main" val="3279802137"/>
                  </a:ext>
                </a:extLst>
              </a:tr>
              <a:tr h="300152">
                <a:tc>
                  <a:txBody>
                    <a:bodyPr/>
                    <a:lstStyle/>
                    <a:p>
                      <a:pPr marL="0" marR="0" algn="ctr" defTabSz="914400" rtl="0" eaLnBrk="1" latinLnBrk="0" hangingPunct="1">
                        <a:spcBef>
                          <a:spcPts val="0"/>
                        </a:spcBef>
                        <a:spcAft>
                          <a:spcPts val="0"/>
                        </a:spcAft>
                      </a:pPr>
                      <a:r>
                        <a:rPr lang="en-GB" sz="1000" b="1" kern="1200">
                          <a:solidFill>
                            <a:schemeClr val="accent1"/>
                          </a:solidFill>
                          <a:effectLst/>
                          <a:latin typeface="Calibri"/>
                          <a:cs typeface="Calibri"/>
                        </a:rPr>
                        <a:t>5.1</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l" defTabSz="914400" rtl="0" eaLnBrk="1" latinLnBrk="0" hangingPunct="1">
                        <a:spcBef>
                          <a:spcPts val="0"/>
                        </a:spcBef>
                        <a:spcAft>
                          <a:spcPts val="0"/>
                        </a:spcAft>
                      </a:pPr>
                      <a:r>
                        <a:rPr lang="en-GB" sz="1000" b="1" kern="1200">
                          <a:solidFill>
                            <a:schemeClr val="accent1"/>
                          </a:solidFill>
                          <a:effectLst/>
                          <a:latin typeface="Calibri"/>
                          <a:cs typeface="Calibri"/>
                        </a:rPr>
                        <a:t>Légumes orange (légumes riches en vitamine A) : </a:t>
                      </a:r>
                      <a:r>
                        <a:rPr lang="en-GB" sz="1000" b="0" kern="1200">
                          <a:solidFill>
                            <a:schemeClr val="accent1"/>
                          </a:solidFill>
                          <a:effectLst/>
                          <a:latin typeface="Calibri"/>
                          <a:cs typeface="Calibri"/>
                        </a:rPr>
                        <a:t>carotte, poivron rouge, citrouille, patate douce orange.</a:t>
                      </a:r>
                      <a:endParaRPr lang="en-GB" sz="1000" b="0"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defTabSz="914400" rtl="0" eaLnBrk="1" latinLnBrk="0" hangingPunct="1">
                        <a:spcBef>
                          <a:spcPts val="0"/>
                        </a:spcBef>
                        <a:spcAft>
                          <a:spcPts val="0"/>
                        </a:spcAft>
                      </a:pPr>
                      <a:r>
                        <a:rPr lang="en-GB" sz="1000" b="1" kern="1200">
                          <a:solidFill>
                            <a:schemeClr val="accent1"/>
                          </a:solidFill>
                          <a:effectLst/>
                          <a:latin typeface="Calibri"/>
                          <a:cs typeface="Calibri"/>
                        </a:rPr>
                        <a:t>|___|</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l" defTabSz="914400" rtl="0" eaLnBrk="1" latinLnBrk="0" hangingPunct="1">
                        <a:spcBef>
                          <a:spcPts val="0"/>
                        </a:spcBef>
                        <a:spcAft>
                          <a:spcPts val="0"/>
                        </a:spcAft>
                      </a:pPr>
                      <a:r>
                        <a:rPr lang="en-US" sz="1000" b="1" kern="1200" err="1">
                          <a:solidFill>
                            <a:schemeClr val="accent1"/>
                          </a:solidFill>
                          <a:effectLst/>
                          <a:latin typeface="Calibri" panose="020F0502020204030204" pitchFamily="34" charset="0"/>
                          <a:cs typeface="Calibri" panose="020F0502020204030204" pitchFamily="34" charset="0"/>
                        </a:rPr>
                        <a:t>FCSNVegOrg</a:t>
                      </a:r>
                      <a:endParaRPr lang="en-GB" sz="1000" b="1" kern="120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33890" marR="338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060059165"/>
                  </a:ext>
                </a:extLst>
              </a:tr>
              <a:tr h="300152">
                <a:tc>
                  <a:txBody>
                    <a:bodyPr/>
                    <a:lstStyle/>
                    <a:p>
                      <a:pPr marL="0" marR="0" algn="ctr" defTabSz="914400" rtl="0" eaLnBrk="1" latinLnBrk="0" hangingPunct="1">
                        <a:spcBef>
                          <a:spcPts val="0"/>
                        </a:spcBef>
                        <a:spcAft>
                          <a:spcPts val="0"/>
                        </a:spcAft>
                      </a:pPr>
                      <a:r>
                        <a:rPr lang="en-GB" sz="1000" b="1" kern="1200">
                          <a:solidFill>
                            <a:schemeClr val="accent1"/>
                          </a:solidFill>
                          <a:effectLst/>
                          <a:latin typeface="Calibri"/>
                          <a:cs typeface="Calibri"/>
                        </a:rPr>
                        <a:t>5.2</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l" defTabSz="914400" rtl="0" eaLnBrk="1" latinLnBrk="0" hangingPunct="1">
                        <a:spcBef>
                          <a:spcPts val="0"/>
                        </a:spcBef>
                        <a:spcAft>
                          <a:spcPts val="0"/>
                        </a:spcAft>
                      </a:pPr>
                      <a:r>
                        <a:rPr lang="en-GB" sz="1000" b="1" kern="1200">
                          <a:solidFill>
                            <a:schemeClr val="accent1"/>
                          </a:solidFill>
                          <a:effectLst/>
                          <a:latin typeface="Calibri"/>
                          <a:cs typeface="Calibri"/>
                        </a:rPr>
                        <a:t>Légumes à feuilles vertes : </a:t>
                      </a:r>
                      <a:r>
                        <a:rPr lang="en-GB" sz="1000" b="0" kern="1200">
                          <a:solidFill>
                            <a:schemeClr val="accent1"/>
                          </a:solidFill>
                          <a:effectLst/>
                          <a:latin typeface="Calibri"/>
                          <a:cs typeface="Calibri"/>
                        </a:rPr>
                        <a:t>épinards, brocolis, amarante et/ou autres feuilles vertes foncées, feuilles de manioc.</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defTabSz="914400" rtl="0" eaLnBrk="1" latinLnBrk="0" hangingPunct="1">
                        <a:spcBef>
                          <a:spcPts val="0"/>
                        </a:spcBef>
                        <a:spcAft>
                          <a:spcPts val="0"/>
                        </a:spcAft>
                      </a:pPr>
                      <a:r>
                        <a:rPr lang="en-GB" sz="1000" b="1" kern="1200">
                          <a:solidFill>
                            <a:schemeClr val="accent1"/>
                          </a:solidFill>
                          <a:effectLst/>
                          <a:latin typeface="Calibri"/>
                          <a:cs typeface="Calibri"/>
                        </a:rPr>
                        <a:t>|___|</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l" defTabSz="914400" rtl="0" eaLnBrk="1" latinLnBrk="0" hangingPunct="1">
                        <a:spcBef>
                          <a:spcPts val="0"/>
                        </a:spcBef>
                        <a:spcAft>
                          <a:spcPts val="0"/>
                        </a:spcAft>
                      </a:pPr>
                      <a:r>
                        <a:rPr lang="en-US" sz="1000" b="1" kern="1200" err="1">
                          <a:solidFill>
                            <a:schemeClr val="accent1"/>
                          </a:solidFill>
                          <a:effectLst/>
                          <a:latin typeface="Calibri" panose="020F0502020204030204" pitchFamily="34" charset="0"/>
                          <a:cs typeface="Calibri" panose="020F0502020204030204" pitchFamily="34" charset="0"/>
                        </a:rPr>
                        <a:t>FCSNVegGre</a:t>
                      </a:r>
                      <a:endParaRPr lang="en-GB" sz="1000" b="1" kern="120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33890" marR="338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149474257"/>
                  </a:ext>
                </a:extLst>
              </a:tr>
              <a:tr h="300152">
                <a:tc>
                  <a:txBody>
                    <a:bodyPr/>
                    <a:lstStyle/>
                    <a:p>
                      <a:pPr marL="0" marR="0" lvl="0" indent="0" algn="ctr" defTabSz="914400" rtl="0"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kern="1200">
                          <a:solidFill>
                            <a:schemeClr val="accent1"/>
                          </a:solidFill>
                          <a:effectLst/>
                          <a:latin typeface="Calibri"/>
                          <a:cs typeface="Calibri"/>
                        </a:rPr>
                        <a:t>6. </a:t>
                      </a:r>
                      <a:endParaRPr lang="en-GB" sz="1000" b="1" kern="1200">
                        <a:solidFill>
                          <a:schemeClr val="accent1"/>
                        </a:solidFill>
                        <a:effectLst/>
                        <a:latin typeface="Calibri"/>
                        <a:ea typeface="Times New Roman" panose="02020603050405020304" pitchFamily="18"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lvl="0" indent="0" algn="l" defTabSz="914400" rtl="0"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kern="1200">
                          <a:solidFill>
                            <a:schemeClr val="accent1"/>
                          </a:solidFill>
                          <a:effectLst/>
                          <a:latin typeface="Calibri"/>
                          <a:cs typeface="Calibri"/>
                        </a:rPr>
                        <a:t>Fruits : </a:t>
                      </a:r>
                      <a:r>
                        <a:rPr lang="en-GB" sz="1000" b="0" kern="1200">
                          <a:solidFill>
                            <a:schemeClr val="accent1"/>
                          </a:solidFill>
                          <a:effectLst/>
                          <a:latin typeface="Calibri"/>
                          <a:cs typeface="Calibri"/>
                        </a:rPr>
                        <a:t>banane, pomme, citron, mangue, papaye, abricot, pêche, etc.</a:t>
                      </a:r>
                      <a:endParaRPr lang="en-GB" sz="1000" b="1" kern="1200">
                        <a:solidFill>
                          <a:schemeClr val="accent1"/>
                        </a:solidFill>
                        <a:effectLst/>
                        <a:latin typeface="Calibri"/>
                        <a:ea typeface="Times New Roman" panose="02020603050405020304" pitchFamily="18"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algn="ctr" defTabSz="914400" rtl="0" eaLnBrk="1" latinLnBrk="0" hangingPunct="1">
                        <a:spcBef>
                          <a:spcPts val="0"/>
                        </a:spcBef>
                        <a:spcAft>
                          <a:spcPts val="0"/>
                        </a:spcAft>
                      </a:pPr>
                      <a:r>
                        <a:rPr lang="en-GB" sz="1000" b="1" kern="1200">
                          <a:solidFill>
                            <a:schemeClr val="accent1"/>
                          </a:solidFill>
                          <a:effectLst/>
                          <a:latin typeface="Calibri"/>
                          <a:cs typeface="Calibri"/>
                        </a:rPr>
                        <a:t>|___|</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algn="l" defTabSz="914400" rtl="0" eaLnBrk="1" latinLnBrk="0" hangingPunct="1">
                        <a:spcBef>
                          <a:spcPts val="0"/>
                        </a:spcBef>
                        <a:spcAft>
                          <a:spcPts val="0"/>
                        </a:spcAft>
                      </a:pPr>
                      <a:r>
                        <a:rPr lang="en-GB" sz="1000" b="1" kern="1200" err="1">
                          <a:solidFill>
                            <a:schemeClr val="accent1"/>
                          </a:solidFill>
                          <a:effectLst/>
                          <a:latin typeface="Calibri"/>
                          <a:cs typeface="Calibri"/>
                        </a:rPr>
                        <a:t>FCSFruit</a:t>
                      </a:r>
                      <a:endParaRPr lang="en-GB" sz="1000" b="1" kern="1200" err="1">
                        <a:solidFill>
                          <a:schemeClr val="accent1"/>
                        </a:solidFill>
                        <a:effectLst/>
                        <a:latin typeface="Calibri"/>
                        <a:ea typeface="Calibri" panose="020F0502020204030204" pitchFamily="34" charset="0"/>
                        <a:cs typeface="Calibri"/>
                      </a:endParaRPr>
                    </a:p>
                  </a:txBody>
                  <a:tcPr marL="33890" marR="338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extLst>
                  <a:ext uri="{0D108BD9-81ED-4DB2-BD59-A6C34878D82A}">
                    <a16:rowId xmlns:a16="http://schemas.microsoft.com/office/drawing/2014/main" val="3624498066"/>
                  </a:ext>
                </a:extLst>
              </a:tr>
              <a:tr h="165082">
                <a:tc gridSpan="4">
                  <a:txBody>
                    <a:bodyPr/>
                    <a:lstStyle/>
                    <a:p>
                      <a:pPr marL="0" marR="0" algn="ctr" defTabSz="914400" rtl="0" eaLnBrk="1" latinLnBrk="0" hangingPunct="1">
                        <a:spcBef>
                          <a:spcPts val="0"/>
                        </a:spcBef>
                        <a:spcAft>
                          <a:spcPts val="0"/>
                        </a:spcAft>
                      </a:pPr>
                      <a:r>
                        <a:rPr lang="en-GB" sz="1000" b="1" kern="1200">
                          <a:solidFill>
                            <a:schemeClr val="accent1"/>
                          </a:solidFill>
                          <a:effectLst/>
                          <a:latin typeface="Calibri"/>
                          <a:cs typeface="Calibri"/>
                        </a:rPr>
                        <a:t>Si 0, passez à la question 7</a:t>
                      </a:r>
                      <a:endParaRPr lang="en-GB" sz="1000" b="1" kern="1200">
                        <a:solidFill>
                          <a:schemeClr val="accent1"/>
                        </a:solidFill>
                        <a:effectLst/>
                        <a:latin typeface="Calibri"/>
                        <a:ea typeface="Calibri" panose="020F0502020204030204" pitchFamily="34" charset="0"/>
                        <a:cs typeface="Calibri"/>
                      </a:endParaRPr>
                    </a:p>
                  </a:txBody>
                  <a:tcPr marL="33890" marR="338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tc h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GB"/>
                    </a:p>
                  </a:txBody>
                  <a:tcPr/>
                </a:tc>
                <a:extLst>
                  <a:ext uri="{0D108BD9-81ED-4DB2-BD59-A6C34878D82A}">
                    <a16:rowId xmlns:a16="http://schemas.microsoft.com/office/drawing/2014/main" val="521639077"/>
                  </a:ext>
                </a:extLst>
              </a:tr>
              <a:tr h="450229">
                <a:tc>
                  <a:txBody>
                    <a:bodyPr/>
                    <a:lstStyle/>
                    <a:p>
                      <a:pPr marL="0" marR="0" algn="ctr" defTabSz="914400" rtl="0" eaLnBrk="1" latinLnBrk="0" hangingPunct="1">
                        <a:spcBef>
                          <a:spcPts val="0"/>
                        </a:spcBef>
                        <a:spcAft>
                          <a:spcPts val="0"/>
                        </a:spcAft>
                      </a:pPr>
                      <a:r>
                        <a:rPr lang="fr-FR" sz="1000" b="1" kern="1200">
                          <a:solidFill>
                            <a:schemeClr val="accent1"/>
                          </a:solidFill>
                          <a:effectLst/>
                          <a:latin typeface="Calibri"/>
                          <a:cs typeface="Calibri"/>
                        </a:rPr>
                        <a:t>6.1</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l" rtl="0" eaLnBrk="1" latinLnBrk="0" hangingPunct="1">
                        <a:spcBef>
                          <a:spcPts val="0"/>
                        </a:spcBef>
                        <a:spcAft>
                          <a:spcPts val="0"/>
                        </a:spcAft>
                      </a:pPr>
                      <a:r>
                        <a:rPr lang="en-GB" sz="1000" b="1" kern="1200">
                          <a:solidFill>
                            <a:schemeClr val="accent1"/>
                          </a:solidFill>
                          <a:effectLst/>
                          <a:latin typeface="Calibri"/>
                          <a:cs typeface="Calibri"/>
                        </a:rPr>
                        <a:t>Fruits orange (Fruits riches en vitamine A) : </a:t>
                      </a:r>
                      <a:r>
                        <a:rPr lang="en-GB" sz="1000" b="0" kern="1200">
                          <a:solidFill>
                            <a:schemeClr val="accent1"/>
                          </a:solidFill>
                          <a:effectLst/>
                          <a:latin typeface="Calibri"/>
                          <a:cs typeface="Calibri"/>
                        </a:rPr>
                        <a:t>mangue, papaye, abricot et pêche </a:t>
                      </a:r>
                      <a:endParaRPr lang="en-GB" sz="1000" b="0" kern="1200">
                        <a:solidFill>
                          <a:schemeClr val="accent1"/>
                        </a:solidFill>
                        <a:effectLst/>
                        <a:latin typeface="Calibri" panose="020F0502020204030204" pitchFamily="34" charset="0"/>
                        <a:cs typeface="Calibri" panose="020F0502020204030204" pitchFamily="34" charset="0"/>
                      </a:endParaRPr>
                    </a:p>
                    <a:p>
                      <a:pPr marL="0" marR="0" algn="l" defTabSz="914400" rtl="0" eaLnBrk="1" latinLnBrk="0" hangingPunct="1">
                        <a:spcBef>
                          <a:spcPts val="0"/>
                        </a:spcBef>
                        <a:spcAft>
                          <a:spcPts val="0"/>
                        </a:spcAft>
                      </a:pPr>
                      <a:r>
                        <a:rPr lang="en-GB" sz="1000" b="0" kern="1200">
                          <a:solidFill>
                            <a:schemeClr val="accent1"/>
                          </a:solidFill>
                          <a:effectLst/>
                          <a:latin typeface="Calibri"/>
                          <a:cs typeface="Calibri"/>
                        </a:rPr>
                        <a:t>(à l'exclusion des oranges)</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defTabSz="914400" rtl="0" eaLnBrk="1" latinLnBrk="0" hangingPunct="1">
                        <a:spcBef>
                          <a:spcPts val="0"/>
                        </a:spcBef>
                        <a:spcAft>
                          <a:spcPts val="0"/>
                        </a:spcAft>
                      </a:pPr>
                      <a:r>
                        <a:rPr lang="en-GB" sz="1000" b="1" kern="1200">
                          <a:solidFill>
                            <a:schemeClr val="accent1"/>
                          </a:solidFill>
                          <a:effectLst/>
                          <a:latin typeface="Calibri"/>
                          <a:cs typeface="Calibri"/>
                        </a:rPr>
                        <a:t>|___|</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l" defTabSz="914400" rtl="0" eaLnBrk="1" latinLnBrk="0" hangingPunct="1">
                        <a:spcBef>
                          <a:spcPts val="0"/>
                        </a:spcBef>
                        <a:spcAft>
                          <a:spcPts val="0"/>
                        </a:spcAft>
                      </a:pPr>
                      <a:r>
                        <a:rPr lang="en-US" sz="1000" b="1" kern="1200" err="1">
                          <a:solidFill>
                            <a:schemeClr val="accent1"/>
                          </a:solidFill>
                          <a:effectLst/>
                          <a:latin typeface="Calibri" panose="020F0502020204030204" pitchFamily="34" charset="0"/>
                          <a:cs typeface="Calibri" panose="020F0502020204030204" pitchFamily="34" charset="0"/>
                        </a:rPr>
                        <a:t>FCSNFruitOrg</a:t>
                      </a:r>
                      <a:endParaRPr lang="en-GB" sz="1000" b="1" kern="120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33890" marR="338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4197273546"/>
                  </a:ext>
                </a:extLst>
              </a:tr>
              <a:tr h="300152">
                <a:tc>
                  <a:txBody>
                    <a:bodyPr/>
                    <a:lstStyle/>
                    <a:p>
                      <a:pPr marL="0" marR="0" lvl="0" indent="0" algn="ctr" defTabSz="914400" rtl="0"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kern="1200">
                          <a:solidFill>
                            <a:schemeClr val="accent1"/>
                          </a:solidFill>
                          <a:effectLst/>
                          <a:latin typeface="Calibri"/>
                          <a:cs typeface="Calibri"/>
                        </a:rPr>
                        <a:t>7.</a:t>
                      </a:r>
                      <a:endParaRPr lang="en-GB" sz="1000" b="1" kern="1200">
                        <a:solidFill>
                          <a:schemeClr val="accent1"/>
                        </a:solidFill>
                        <a:effectLst/>
                        <a:latin typeface="Calibri"/>
                        <a:ea typeface="Times New Roman" panose="02020603050405020304" pitchFamily="18"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algn="l" defTabSz="914400" rtl="0" eaLnBrk="1" latinLnBrk="0" hangingPunct="1">
                        <a:spcBef>
                          <a:spcPts val="0"/>
                        </a:spcBef>
                        <a:spcAft>
                          <a:spcPts val="0"/>
                        </a:spcAft>
                      </a:pPr>
                      <a:r>
                        <a:rPr lang="en-GB" sz="1000" b="1" kern="1200">
                          <a:solidFill>
                            <a:schemeClr val="accent1"/>
                          </a:solidFill>
                          <a:effectLst/>
                          <a:latin typeface="Calibri"/>
                          <a:ea typeface="+mn-ea"/>
                          <a:cs typeface="Calibri"/>
                        </a:rPr>
                        <a:t>Huiles et graisses </a:t>
                      </a:r>
                      <a:r>
                        <a:rPr lang="en-GB" sz="1000" b="0" kern="1200">
                          <a:solidFill>
                            <a:schemeClr val="accent1"/>
                          </a:solidFill>
                          <a:effectLst/>
                          <a:latin typeface="Calibri"/>
                          <a:ea typeface="+mn-ea"/>
                          <a:cs typeface="Calibri"/>
                        </a:rPr>
                        <a:t>: huile végétale, huile de palme, ghee, beurre, margarine, autres graisses ou huiles.</a:t>
                      </a:r>
                      <a:endParaRPr lang="en-US" sz="1000" b="0" kern="1200">
                        <a:solidFill>
                          <a:schemeClr val="accent1"/>
                        </a:solidFill>
                        <a:effectLst/>
                        <a:latin typeface="Calibri"/>
                        <a:ea typeface="+mn-ea"/>
                        <a:cs typeface="Calibri"/>
                      </a:endParaRPr>
                    </a:p>
                  </a:txBody>
                  <a:tcPr marL="35700" marR="357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algn="ctr" defTabSz="914400" rtl="0" eaLnBrk="1" latinLnBrk="0" hangingPunct="1">
                        <a:spcBef>
                          <a:spcPts val="0"/>
                        </a:spcBef>
                        <a:spcAft>
                          <a:spcPts val="0"/>
                        </a:spcAft>
                      </a:pPr>
                      <a:r>
                        <a:rPr lang="en-GB" sz="1000" b="1" kern="1200">
                          <a:solidFill>
                            <a:schemeClr val="accent1"/>
                          </a:solidFill>
                          <a:effectLst/>
                          <a:latin typeface="Calibri"/>
                          <a:cs typeface="Calibri"/>
                        </a:rPr>
                        <a:t>|___|</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algn="l" defTabSz="914400" rtl="0" eaLnBrk="1" latinLnBrk="0" hangingPunct="1">
                        <a:spcBef>
                          <a:spcPts val="0"/>
                        </a:spcBef>
                        <a:spcAft>
                          <a:spcPts val="0"/>
                        </a:spcAft>
                      </a:pPr>
                      <a:r>
                        <a:rPr lang="en-GB" sz="1000" b="1" kern="1200" err="1">
                          <a:solidFill>
                            <a:schemeClr val="accent1"/>
                          </a:solidFill>
                          <a:effectLst/>
                          <a:latin typeface="Calibri"/>
                          <a:cs typeface="Calibri"/>
                        </a:rPr>
                        <a:t>FCSFat</a:t>
                      </a:r>
                      <a:endParaRPr lang="en-GB" sz="1000" b="1" kern="1200" err="1">
                        <a:solidFill>
                          <a:schemeClr val="accent1"/>
                        </a:solidFill>
                        <a:effectLst/>
                        <a:latin typeface="Calibri"/>
                        <a:ea typeface="Calibri" panose="020F0502020204030204" pitchFamily="34" charset="0"/>
                        <a:cs typeface="Calibri"/>
                      </a:endParaRPr>
                    </a:p>
                  </a:txBody>
                  <a:tcPr marL="33890" marR="338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extLst>
                  <a:ext uri="{0D108BD9-81ED-4DB2-BD59-A6C34878D82A}">
                    <a16:rowId xmlns:a16="http://schemas.microsoft.com/office/drawing/2014/main" val="1022476270"/>
                  </a:ext>
                </a:extLst>
              </a:tr>
              <a:tr h="448369">
                <a:tc>
                  <a:txBody>
                    <a:bodyPr/>
                    <a:lstStyle/>
                    <a:p>
                      <a:pPr marL="0" marR="0" lvl="0" indent="0" algn="ctr" defTabSz="914400" rtl="0"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kern="1200">
                          <a:solidFill>
                            <a:schemeClr val="accent1"/>
                          </a:solidFill>
                          <a:effectLst/>
                          <a:latin typeface="Calibri"/>
                          <a:cs typeface="Calibri"/>
                        </a:rPr>
                        <a:t>8.</a:t>
                      </a:r>
                      <a:endParaRPr lang="en-GB" sz="1000" b="1" kern="1200">
                        <a:solidFill>
                          <a:schemeClr val="accent1"/>
                        </a:solidFill>
                        <a:effectLst/>
                        <a:latin typeface="Calibri"/>
                        <a:ea typeface="Times New Roman" panose="02020603050405020304" pitchFamily="18"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algn="l" defTabSz="914400" rtl="0" eaLnBrk="1" latinLnBrk="0" hangingPunct="1">
                        <a:spcBef>
                          <a:spcPts val="0"/>
                        </a:spcBef>
                        <a:spcAft>
                          <a:spcPts val="0"/>
                        </a:spcAft>
                      </a:pPr>
                      <a:r>
                        <a:rPr lang="en-GB" sz="1000" b="1" kern="1200">
                          <a:solidFill>
                            <a:schemeClr val="accent1"/>
                          </a:solidFill>
                          <a:effectLst/>
                          <a:latin typeface="Calibri"/>
                          <a:ea typeface="+mn-ea"/>
                          <a:cs typeface="Calibri"/>
                        </a:rPr>
                        <a:t>Sucre et sucreries </a:t>
                      </a:r>
                      <a:r>
                        <a:rPr lang="en-GB" sz="1000" b="0" kern="1200">
                          <a:solidFill>
                            <a:schemeClr val="accent1"/>
                          </a:solidFill>
                          <a:effectLst/>
                          <a:latin typeface="Calibri"/>
                          <a:ea typeface="+mn-ea"/>
                          <a:cs typeface="Calibri"/>
                        </a:rPr>
                        <a:t>: sucre, miel, confiture, bonbons, chocolat, biscuits, pâtisseries, gâteaux, glaces et autres sucreries (y compris les boissons sucrées).</a:t>
                      </a:r>
                      <a:endParaRPr lang="en-US" sz="1000" b="0" kern="1200">
                        <a:solidFill>
                          <a:schemeClr val="accent1"/>
                        </a:solidFill>
                        <a:effectLst/>
                        <a:latin typeface="Calibri"/>
                        <a:ea typeface="+mn-ea"/>
                        <a:cs typeface="Calibri"/>
                      </a:endParaRPr>
                    </a:p>
                  </a:txBody>
                  <a:tcPr marL="35700" marR="357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algn="ctr" defTabSz="914400" rtl="0" eaLnBrk="1" latinLnBrk="0" hangingPunct="1">
                        <a:spcBef>
                          <a:spcPts val="0"/>
                        </a:spcBef>
                        <a:spcAft>
                          <a:spcPts val="0"/>
                        </a:spcAft>
                      </a:pPr>
                      <a:r>
                        <a:rPr lang="en-GB" sz="1000" b="1" kern="1200">
                          <a:solidFill>
                            <a:schemeClr val="accent1"/>
                          </a:solidFill>
                          <a:effectLst/>
                          <a:latin typeface="Calibri"/>
                          <a:cs typeface="Calibri"/>
                        </a:rPr>
                        <a:t>|___|</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algn="l" defTabSz="914400" rtl="0" eaLnBrk="1" latinLnBrk="0" hangingPunct="1">
                        <a:spcBef>
                          <a:spcPts val="0"/>
                        </a:spcBef>
                        <a:spcAft>
                          <a:spcPts val="0"/>
                        </a:spcAft>
                      </a:pPr>
                      <a:r>
                        <a:rPr lang="en-GB" sz="1000" b="1" kern="1200" err="1">
                          <a:solidFill>
                            <a:schemeClr val="accent1"/>
                          </a:solidFill>
                          <a:effectLst/>
                          <a:latin typeface="Calibri" panose="020F0502020204030204" pitchFamily="34" charset="0"/>
                          <a:cs typeface="Calibri" panose="020F0502020204030204" pitchFamily="34" charset="0"/>
                        </a:rPr>
                        <a:t>FCSSugar</a:t>
                      </a:r>
                      <a:endParaRPr lang="en-GB" sz="1000" b="1" kern="120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33890" marR="338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extLst>
                  <a:ext uri="{0D108BD9-81ED-4DB2-BD59-A6C34878D82A}">
                    <a16:rowId xmlns:a16="http://schemas.microsoft.com/office/drawing/2014/main" val="956646591"/>
                  </a:ext>
                </a:extLst>
              </a:tr>
              <a:tr h="690353">
                <a:tc>
                  <a:txBody>
                    <a:bodyPr/>
                    <a:lstStyle/>
                    <a:p>
                      <a:pPr marL="0" marR="0" lvl="0" indent="0" algn="ctr" defTabSz="914400" rtl="0"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kern="1200">
                          <a:solidFill>
                            <a:schemeClr val="accent1"/>
                          </a:solidFill>
                          <a:effectLst/>
                          <a:latin typeface="Calibri"/>
                          <a:cs typeface="Calibri"/>
                        </a:rPr>
                        <a:t>9. </a:t>
                      </a:r>
                      <a:endParaRPr lang="en-GB" sz="1000" b="1" kern="1200">
                        <a:solidFill>
                          <a:schemeClr val="accent1"/>
                        </a:solidFill>
                        <a:effectLst/>
                        <a:latin typeface="Calibri"/>
                        <a:ea typeface="Times New Roman" panose="02020603050405020304" pitchFamily="18"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algn="l" defTabSz="914400" rtl="0" eaLnBrk="1" latinLnBrk="0" hangingPunct="1">
                        <a:spcBef>
                          <a:spcPts val="0"/>
                        </a:spcBef>
                        <a:spcAft>
                          <a:spcPts val="0"/>
                        </a:spcAft>
                      </a:pPr>
                      <a:r>
                        <a:rPr lang="en-GB" sz="1000" b="1" kern="1200">
                          <a:solidFill>
                            <a:schemeClr val="accent1"/>
                          </a:solidFill>
                          <a:effectLst/>
                          <a:latin typeface="Calibri"/>
                          <a:ea typeface="+mn-ea"/>
                          <a:cs typeface="Calibri"/>
                        </a:rPr>
                        <a:t>Condiments et </a:t>
                      </a:r>
                      <a:r>
                        <a:rPr lang="en-GB" sz="1000" b="1" kern="1200" err="1">
                          <a:solidFill>
                            <a:schemeClr val="accent1"/>
                          </a:solidFill>
                          <a:effectLst/>
                          <a:latin typeface="Calibri"/>
                          <a:ea typeface="+mn-ea"/>
                          <a:cs typeface="Calibri"/>
                        </a:rPr>
                        <a:t>épices</a:t>
                      </a:r>
                      <a:r>
                        <a:rPr lang="en-GB" sz="1000" b="1" kern="1200">
                          <a:solidFill>
                            <a:schemeClr val="accent1"/>
                          </a:solidFill>
                          <a:effectLst/>
                          <a:latin typeface="Calibri"/>
                          <a:ea typeface="+mn-ea"/>
                          <a:cs typeface="Calibri"/>
                        </a:rPr>
                        <a:t> </a:t>
                      </a:r>
                      <a:r>
                        <a:rPr lang="en-GB" sz="1000" b="0" kern="1200">
                          <a:solidFill>
                            <a:schemeClr val="accent1"/>
                          </a:solidFill>
                          <a:effectLst/>
                          <a:latin typeface="Calibri"/>
                          <a:ea typeface="+mn-ea"/>
                          <a:cs typeface="Calibri"/>
                        </a:rPr>
                        <a:t>: </a:t>
                      </a:r>
                      <a:r>
                        <a:rPr lang="en-GB" sz="1000" b="0" kern="1200" err="1">
                          <a:solidFill>
                            <a:schemeClr val="accent1"/>
                          </a:solidFill>
                          <a:effectLst/>
                          <a:latin typeface="Calibri"/>
                          <a:ea typeface="+mn-ea"/>
                          <a:cs typeface="Calibri"/>
                        </a:rPr>
                        <a:t>thé</a:t>
                      </a:r>
                      <a:r>
                        <a:rPr lang="en-GB" sz="1000" b="0" kern="1200">
                          <a:solidFill>
                            <a:schemeClr val="accent1"/>
                          </a:solidFill>
                          <a:effectLst/>
                          <a:latin typeface="Calibri"/>
                          <a:ea typeface="+mn-ea"/>
                          <a:cs typeface="Calibri"/>
                        </a:rPr>
                        <a:t>, café, cacao </a:t>
                      </a:r>
                      <a:r>
                        <a:rPr lang="en-GB" sz="1000" b="0" kern="1200" err="1">
                          <a:solidFill>
                            <a:schemeClr val="accent1"/>
                          </a:solidFill>
                          <a:effectLst/>
                          <a:latin typeface="Calibri"/>
                          <a:ea typeface="+mn-ea"/>
                          <a:cs typeface="Calibri"/>
                        </a:rPr>
                        <a:t>en</a:t>
                      </a:r>
                      <a:r>
                        <a:rPr lang="en-GB" sz="1000" b="0" kern="1200">
                          <a:solidFill>
                            <a:schemeClr val="accent1"/>
                          </a:solidFill>
                          <a:effectLst/>
                          <a:latin typeface="Calibri"/>
                          <a:ea typeface="+mn-ea"/>
                          <a:cs typeface="Calibri"/>
                        </a:rPr>
                        <a:t> </a:t>
                      </a:r>
                      <a:r>
                        <a:rPr lang="en-GB" sz="1000" b="0" kern="1200" err="1">
                          <a:solidFill>
                            <a:schemeClr val="accent1"/>
                          </a:solidFill>
                          <a:effectLst/>
                          <a:latin typeface="Calibri"/>
                          <a:ea typeface="+mn-ea"/>
                          <a:cs typeface="Calibri"/>
                        </a:rPr>
                        <a:t>poudre</a:t>
                      </a:r>
                      <a:r>
                        <a:rPr lang="en-GB" sz="1000" b="0" kern="1200">
                          <a:solidFill>
                            <a:schemeClr val="accent1"/>
                          </a:solidFill>
                          <a:effectLst/>
                          <a:latin typeface="Calibri"/>
                          <a:ea typeface="+mn-ea"/>
                          <a:cs typeface="Calibri"/>
                        </a:rPr>
                        <a:t>, </a:t>
                      </a:r>
                      <a:r>
                        <a:rPr lang="en-GB" sz="1000" b="0" kern="1200" err="1">
                          <a:solidFill>
                            <a:schemeClr val="accent1"/>
                          </a:solidFill>
                          <a:effectLst/>
                          <a:latin typeface="Calibri"/>
                          <a:ea typeface="+mn-ea"/>
                          <a:cs typeface="Calibri"/>
                        </a:rPr>
                        <a:t>sel</a:t>
                      </a:r>
                      <a:r>
                        <a:rPr lang="en-GB" sz="1000" b="0" kern="1200">
                          <a:solidFill>
                            <a:schemeClr val="accent1"/>
                          </a:solidFill>
                          <a:effectLst/>
                          <a:latin typeface="Calibri"/>
                          <a:ea typeface="+mn-ea"/>
                          <a:cs typeface="Calibri"/>
                        </a:rPr>
                        <a:t>, ail, </a:t>
                      </a:r>
                      <a:r>
                        <a:rPr lang="en-GB" sz="1000" b="0" kern="1200" err="1">
                          <a:solidFill>
                            <a:schemeClr val="accent1"/>
                          </a:solidFill>
                          <a:effectLst/>
                          <a:latin typeface="Calibri"/>
                          <a:ea typeface="+mn-ea"/>
                          <a:cs typeface="Calibri"/>
                        </a:rPr>
                        <a:t>épices</a:t>
                      </a:r>
                      <a:r>
                        <a:rPr lang="en-GB" sz="1000" b="0" kern="1200">
                          <a:solidFill>
                            <a:schemeClr val="accent1"/>
                          </a:solidFill>
                          <a:effectLst/>
                          <a:latin typeface="Calibri"/>
                          <a:ea typeface="+mn-ea"/>
                          <a:cs typeface="Calibri"/>
                        </a:rPr>
                        <a:t>, </a:t>
                      </a:r>
                      <a:r>
                        <a:rPr lang="en-GB" sz="1000" b="0" kern="1200" err="1">
                          <a:solidFill>
                            <a:schemeClr val="accent1"/>
                          </a:solidFill>
                          <a:effectLst/>
                          <a:latin typeface="Calibri"/>
                          <a:ea typeface="+mn-ea"/>
                          <a:cs typeface="Calibri"/>
                        </a:rPr>
                        <a:t>levure</a:t>
                      </a:r>
                      <a:r>
                        <a:rPr lang="en-GB" sz="1000" b="0" kern="1200">
                          <a:solidFill>
                            <a:schemeClr val="accent1"/>
                          </a:solidFill>
                          <a:effectLst/>
                          <a:latin typeface="Calibri"/>
                          <a:ea typeface="+mn-ea"/>
                          <a:cs typeface="Calibri"/>
                        </a:rPr>
                        <a:t>, </a:t>
                      </a:r>
                      <a:r>
                        <a:rPr lang="en-GB" sz="1000" b="0" kern="1200" err="1">
                          <a:solidFill>
                            <a:schemeClr val="accent1"/>
                          </a:solidFill>
                          <a:effectLst/>
                          <a:latin typeface="Calibri"/>
                          <a:ea typeface="+mn-ea"/>
                          <a:cs typeface="Calibri"/>
                        </a:rPr>
                        <a:t>concentré</a:t>
                      </a:r>
                      <a:r>
                        <a:rPr lang="en-GB" sz="1000" b="0" kern="1200">
                          <a:solidFill>
                            <a:schemeClr val="accent1"/>
                          </a:solidFill>
                          <a:effectLst/>
                          <a:latin typeface="Calibri"/>
                          <a:ea typeface="+mn-ea"/>
                          <a:cs typeface="Calibri"/>
                        </a:rPr>
                        <a:t> de </a:t>
                      </a:r>
                      <a:r>
                        <a:rPr lang="en-GB" sz="1000" b="0" kern="1200" err="1">
                          <a:solidFill>
                            <a:schemeClr val="accent1"/>
                          </a:solidFill>
                          <a:effectLst/>
                          <a:latin typeface="Calibri"/>
                          <a:ea typeface="+mn-ea"/>
                          <a:cs typeface="Calibri"/>
                        </a:rPr>
                        <a:t>tomates</a:t>
                      </a:r>
                      <a:r>
                        <a:rPr lang="en-GB" sz="1000" b="0" kern="1200">
                          <a:solidFill>
                            <a:schemeClr val="accent1"/>
                          </a:solidFill>
                          <a:effectLst/>
                          <a:latin typeface="Calibri"/>
                          <a:ea typeface="+mn-ea"/>
                          <a:cs typeface="Calibri"/>
                        </a:rPr>
                        <a:t> ; petites </a:t>
                      </a:r>
                      <a:r>
                        <a:rPr lang="en-GB" sz="1000" b="0" kern="1200" err="1">
                          <a:solidFill>
                            <a:schemeClr val="accent1"/>
                          </a:solidFill>
                          <a:effectLst/>
                          <a:latin typeface="Calibri"/>
                          <a:ea typeface="+mn-ea"/>
                          <a:cs typeface="Calibri"/>
                        </a:rPr>
                        <a:t>quantités</a:t>
                      </a:r>
                      <a:r>
                        <a:rPr lang="en-GB" sz="1000" b="0" kern="1200">
                          <a:solidFill>
                            <a:schemeClr val="accent1"/>
                          </a:solidFill>
                          <a:effectLst/>
                          <a:latin typeface="Calibri"/>
                          <a:ea typeface="+mn-ea"/>
                          <a:cs typeface="Calibri"/>
                        </a:rPr>
                        <a:t> </a:t>
                      </a:r>
                      <a:r>
                        <a:rPr lang="en-GB" sz="1000" b="0" kern="1200" err="1">
                          <a:solidFill>
                            <a:schemeClr val="accent1"/>
                          </a:solidFill>
                          <a:effectLst/>
                          <a:latin typeface="Calibri"/>
                          <a:ea typeface="+mn-ea"/>
                          <a:cs typeface="Calibri"/>
                        </a:rPr>
                        <a:t>d'autres</a:t>
                      </a:r>
                      <a:r>
                        <a:rPr lang="en-GB" sz="1000" b="0" kern="1200">
                          <a:solidFill>
                            <a:schemeClr val="accent1"/>
                          </a:solidFill>
                          <a:effectLst/>
                          <a:latin typeface="Calibri"/>
                          <a:ea typeface="+mn-ea"/>
                          <a:cs typeface="Calibri"/>
                        </a:rPr>
                        <a:t> aliments, </a:t>
                      </a:r>
                      <a:r>
                        <a:rPr lang="en-GB" sz="1000" b="0" kern="1200" err="1">
                          <a:solidFill>
                            <a:schemeClr val="accent1"/>
                          </a:solidFill>
                          <a:effectLst/>
                          <a:latin typeface="Calibri"/>
                          <a:ea typeface="+mn-ea"/>
                          <a:cs typeface="Calibri"/>
                        </a:rPr>
                        <a:t>en</a:t>
                      </a:r>
                      <a:r>
                        <a:rPr lang="en-GB" sz="1000" b="0" kern="1200">
                          <a:solidFill>
                            <a:schemeClr val="accent1"/>
                          </a:solidFill>
                          <a:effectLst/>
                          <a:latin typeface="Calibri"/>
                          <a:ea typeface="+mn-ea"/>
                          <a:cs typeface="Calibri"/>
                        </a:rPr>
                        <a:t> particulier de </a:t>
                      </a:r>
                      <a:r>
                        <a:rPr lang="en-GB" sz="1000" b="0" kern="1200" err="1">
                          <a:solidFill>
                            <a:schemeClr val="accent1"/>
                          </a:solidFill>
                          <a:effectLst/>
                          <a:latin typeface="Calibri"/>
                          <a:ea typeface="+mn-ea"/>
                          <a:cs typeface="Calibri"/>
                        </a:rPr>
                        <a:t>viande</a:t>
                      </a:r>
                      <a:r>
                        <a:rPr lang="en-GB" sz="1000" b="0" kern="1200">
                          <a:solidFill>
                            <a:schemeClr val="accent1"/>
                          </a:solidFill>
                          <a:effectLst/>
                          <a:latin typeface="Calibri"/>
                          <a:ea typeface="+mn-ea"/>
                          <a:cs typeface="Calibri"/>
                        </a:rPr>
                        <a:t> </a:t>
                      </a:r>
                      <a:r>
                        <a:rPr lang="en-GB" sz="1000" b="0" kern="1200" err="1">
                          <a:solidFill>
                            <a:schemeClr val="accent1"/>
                          </a:solidFill>
                          <a:effectLst/>
                          <a:latin typeface="Calibri"/>
                          <a:ea typeface="+mn-ea"/>
                          <a:cs typeface="Calibri"/>
                        </a:rPr>
                        <a:t>ou</a:t>
                      </a:r>
                      <a:r>
                        <a:rPr lang="en-GB" sz="1000" b="0" kern="1200">
                          <a:solidFill>
                            <a:schemeClr val="accent1"/>
                          </a:solidFill>
                          <a:effectLst/>
                          <a:latin typeface="Calibri"/>
                          <a:ea typeface="+mn-ea"/>
                          <a:cs typeface="Calibri"/>
                        </a:rPr>
                        <a:t> de </a:t>
                      </a:r>
                      <a:r>
                        <a:rPr lang="en-GB" sz="1000" b="0" kern="1200" err="1">
                          <a:solidFill>
                            <a:schemeClr val="accent1"/>
                          </a:solidFill>
                          <a:effectLst/>
                          <a:latin typeface="Calibri"/>
                          <a:ea typeface="+mn-ea"/>
                          <a:cs typeface="Calibri"/>
                        </a:rPr>
                        <a:t>poisson</a:t>
                      </a:r>
                      <a:r>
                        <a:rPr lang="en-GB" sz="1000" b="0" kern="1200">
                          <a:solidFill>
                            <a:schemeClr val="accent1"/>
                          </a:solidFill>
                          <a:effectLst/>
                          <a:latin typeface="Calibri"/>
                          <a:ea typeface="+mn-ea"/>
                          <a:cs typeface="Calibri"/>
                        </a:rPr>
                        <a:t> et petites </a:t>
                      </a:r>
                      <a:r>
                        <a:rPr lang="en-GB" sz="1000" b="0" kern="1200" err="1">
                          <a:solidFill>
                            <a:schemeClr val="accent1"/>
                          </a:solidFill>
                          <a:effectLst/>
                          <a:latin typeface="Calibri"/>
                          <a:ea typeface="+mn-ea"/>
                          <a:cs typeface="Calibri"/>
                        </a:rPr>
                        <a:t>quantités</a:t>
                      </a:r>
                      <a:r>
                        <a:rPr lang="en-GB" sz="1000" b="0" kern="1200">
                          <a:solidFill>
                            <a:schemeClr val="accent1"/>
                          </a:solidFill>
                          <a:effectLst/>
                          <a:latin typeface="Calibri"/>
                          <a:ea typeface="+mn-ea"/>
                          <a:cs typeface="Calibri"/>
                        </a:rPr>
                        <a:t> de lait dans le </a:t>
                      </a:r>
                      <a:r>
                        <a:rPr lang="en-GB" sz="1000" b="0" kern="1200" err="1">
                          <a:solidFill>
                            <a:schemeClr val="accent1"/>
                          </a:solidFill>
                          <a:effectLst/>
                          <a:latin typeface="Calibri"/>
                          <a:ea typeface="+mn-ea"/>
                          <a:cs typeface="Calibri"/>
                        </a:rPr>
                        <a:t>thé</a:t>
                      </a:r>
                      <a:r>
                        <a:rPr lang="en-GB" sz="1000" b="0" kern="1200">
                          <a:solidFill>
                            <a:schemeClr val="accent1"/>
                          </a:solidFill>
                          <a:effectLst/>
                          <a:latin typeface="Calibri"/>
                          <a:ea typeface="+mn-ea"/>
                          <a:cs typeface="Calibri"/>
                        </a:rPr>
                        <a:t> </a:t>
                      </a:r>
                      <a:r>
                        <a:rPr lang="en-GB" sz="1000" b="0" kern="1200" err="1">
                          <a:solidFill>
                            <a:schemeClr val="accent1"/>
                          </a:solidFill>
                          <a:effectLst/>
                          <a:latin typeface="Calibri"/>
                          <a:ea typeface="+mn-ea"/>
                          <a:cs typeface="Calibri"/>
                        </a:rPr>
                        <a:t>ou</a:t>
                      </a:r>
                      <a:r>
                        <a:rPr lang="en-GB" sz="1000" b="0" kern="1200">
                          <a:solidFill>
                            <a:schemeClr val="accent1"/>
                          </a:solidFill>
                          <a:effectLst/>
                          <a:latin typeface="Calibri"/>
                          <a:ea typeface="+mn-ea"/>
                          <a:cs typeface="Calibri"/>
                        </a:rPr>
                        <a:t> le café.</a:t>
                      </a:r>
                      <a:endParaRPr lang="en-US" sz="1000" b="0" kern="1200">
                        <a:solidFill>
                          <a:schemeClr val="accent1"/>
                        </a:solidFill>
                        <a:effectLst/>
                        <a:latin typeface="Calibri"/>
                        <a:ea typeface="+mn-ea"/>
                        <a:cs typeface="Calibri"/>
                      </a:endParaRPr>
                    </a:p>
                  </a:txBody>
                  <a:tcPr marL="35700" marR="357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algn="ctr" defTabSz="914400" rtl="0" eaLnBrk="1" latinLnBrk="0" hangingPunct="1">
                        <a:spcBef>
                          <a:spcPts val="0"/>
                        </a:spcBef>
                        <a:spcAft>
                          <a:spcPts val="0"/>
                        </a:spcAft>
                      </a:pPr>
                      <a:r>
                        <a:rPr lang="en-GB" sz="1000" b="1" kern="1200">
                          <a:solidFill>
                            <a:schemeClr val="accent1"/>
                          </a:solidFill>
                          <a:effectLst/>
                          <a:latin typeface="Calibri"/>
                          <a:cs typeface="Calibri"/>
                        </a:rPr>
                        <a:t>|___|</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algn="l" defTabSz="914400" rtl="0" eaLnBrk="1" latinLnBrk="0" hangingPunct="1">
                        <a:spcBef>
                          <a:spcPts val="0"/>
                        </a:spcBef>
                        <a:spcAft>
                          <a:spcPts val="0"/>
                        </a:spcAft>
                      </a:pPr>
                      <a:r>
                        <a:rPr lang="en-GB" sz="1000" b="1" kern="1200" err="1">
                          <a:solidFill>
                            <a:schemeClr val="accent1"/>
                          </a:solidFill>
                          <a:effectLst/>
                          <a:latin typeface="Calibri" panose="020F0502020204030204" pitchFamily="34" charset="0"/>
                          <a:cs typeface="Calibri" panose="020F0502020204030204" pitchFamily="34" charset="0"/>
                        </a:rPr>
                        <a:t>FCSCond</a:t>
                      </a:r>
                      <a:endParaRPr lang="en-GB" sz="1000" b="1" kern="120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33890" marR="338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extLst>
                  <a:ext uri="{0D108BD9-81ED-4DB2-BD59-A6C34878D82A}">
                    <a16:rowId xmlns:a16="http://schemas.microsoft.com/office/drawing/2014/main" val="2756891968"/>
                  </a:ext>
                </a:extLst>
              </a:tr>
            </a:tbl>
          </a:graphicData>
        </a:graphic>
      </p:graphicFrame>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647607" y="466515"/>
            <a:ext cx="11052002" cy="662558"/>
          </a:xfrm>
        </p:spPr>
        <p:txBody>
          <a:bodyPr anchor="t" anchorCtr="0"/>
          <a:lstStyle/>
          <a:p>
            <a:r>
              <a:rPr lang="en-GB" sz="3600" b="0" kern="1400" spc="230">
                <a:solidFill>
                  <a:schemeClr val="accent2"/>
                </a:solidFill>
                <a:latin typeface="HALDEN SOLID"/>
                <a:ea typeface="Open Sans Extrabold"/>
                <a:cs typeface="Open Sans Extrabold"/>
              </a:rPr>
              <a:t>MODULE Fcs-N </a:t>
            </a:r>
          </a:p>
        </p:txBody>
      </p:sp>
      <p:sp>
        <p:nvSpPr>
          <p:cNvPr id="2" name="Left Brace 1">
            <a:extLst>
              <a:ext uri="{FF2B5EF4-FFF2-40B4-BE49-F238E27FC236}">
                <a16:creationId xmlns:a16="http://schemas.microsoft.com/office/drawing/2014/main" id="{B338BABA-A99A-FACA-860C-65636DF3FCE5}"/>
              </a:ext>
            </a:extLst>
          </p:cNvPr>
          <p:cNvSpPr/>
          <p:nvPr/>
        </p:nvSpPr>
        <p:spPr>
          <a:xfrm>
            <a:off x="3814212" y="1595588"/>
            <a:ext cx="321490" cy="1833412"/>
          </a:xfrm>
          <a:prstGeom prst="leftBrace">
            <a:avLst/>
          </a:prstGeom>
          <a:noFill/>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 name="Left Brace 2">
            <a:extLst>
              <a:ext uri="{FF2B5EF4-FFF2-40B4-BE49-F238E27FC236}">
                <a16:creationId xmlns:a16="http://schemas.microsoft.com/office/drawing/2014/main" id="{EE758445-7041-02F0-2336-4655D31CB049}"/>
              </a:ext>
            </a:extLst>
          </p:cNvPr>
          <p:cNvSpPr/>
          <p:nvPr/>
        </p:nvSpPr>
        <p:spPr>
          <a:xfrm>
            <a:off x="3814212" y="3533245"/>
            <a:ext cx="321490" cy="1009726"/>
          </a:xfrm>
          <a:prstGeom prst="leftBrace">
            <a:avLst/>
          </a:prstGeom>
          <a:noFill/>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Left Brace 3">
            <a:extLst>
              <a:ext uri="{FF2B5EF4-FFF2-40B4-BE49-F238E27FC236}">
                <a16:creationId xmlns:a16="http://schemas.microsoft.com/office/drawing/2014/main" id="{B0FBE2D2-DE54-48F5-462D-B19119787F7E}"/>
              </a:ext>
            </a:extLst>
          </p:cNvPr>
          <p:cNvSpPr/>
          <p:nvPr/>
        </p:nvSpPr>
        <p:spPr>
          <a:xfrm>
            <a:off x="3814212" y="4597590"/>
            <a:ext cx="321490" cy="888810"/>
          </a:xfrm>
          <a:prstGeom prst="leftBrace">
            <a:avLst/>
          </a:prstGeom>
          <a:noFill/>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 name="TextBox 4">
            <a:extLst>
              <a:ext uri="{FF2B5EF4-FFF2-40B4-BE49-F238E27FC236}">
                <a16:creationId xmlns:a16="http://schemas.microsoft.com/office/drawing/2014/main" id="{1A77B512-9DD9-C5D4-EF03-7CD22D2E7743}"/>
              </a:ext>
            </a:extLst>
          </p:cNvPr>
          <p:cNvSpPr txBox="1"/>
          <p:nvPr/>
        </p:nvSpPr>
        <p:spPr>
          <a:xfrm>
            <a:off x="256107" y="1834632"/>
            <a:ext cx="3558105" cy="1754326"/>
          </a:xfrm>
          <a:prstGeom prst="rect">
            <a:avLst/>
          </a:prstGeom>
          <a:solidFill>
            <a:schemeClr val="accent5"/>
          </a:solidFill>
        </p:spPr>
        <p:txBody>
          <a:bodyPr wrap="square" lIns="91440" tIns="45720" rIns="91440" bIns="45720" rtlCol="0" anchor="t">
            <a:spAutoFit/>
          </a:bodyPr>
          <a:lstStyle/>
          <a:p>
            <a:r>
              <a:rPr lang="en-GB" dirty="0">
                <a:solidFill>
                  <a:schemeClr val="accent2"/>
                </a:solidFill>
                <a:latin typeface="Open Sans"/>
                <a:ea typeface="Open Sans"/>
                <a:cs typeface="Open Sans"/>
              </a:rPr>
              <a:t>Sous-</a:t>
            </a:r>
            <a:r>
              <a:rPr lang="en-GB" dirty="0" err="1">
                <a:solidFill>
                  <a:schemeClr val="accent2"/>
                </a:solidFill>
                <a:latin typeface="Open Sans"/>
                <a:ea typeface="Open Sans"/>
                <a:cs typeface="Open Sans"/>
              </a:rPr>
              <a:t>groupes</a:t>
            </a:r>
            <a:r>
              <a:rPr lang="en-GB" dirty="0">
                <a:solidFill>
                  <a:schemeClr val="accent2"/>
                </a:solidFill>
                <a:latin typeface="Open Sans"/>
                <a:ea typeface="Open Sans"/>
                <a:cs typeface="Open Sans"/>
              </a:rPr>
              <a:t> de </a:t>
            </a:r>
            <a:r>
              <a:rPr lang="en-GB" b="1" dirty="0">
                <a:solidFill>
                  <a:schemeClr val="accent2"/>
                </a:solidFill>
                <a:latin typeface="Open Sans"/>
                <a:ea typeface="Open Sans"/>
                <a:cs typeface="Open Sans"/>
              </a:rPr>
              <a:t>la </a:t>
            </a:r>
            <a:r>
              <a:rPr lang="en-GB" b="1" dirty="0" err="1">
                <a:solidFill>
                  <a:schemeClr val="accent2"/>
                </a:solidFill>
                <a:latin typeface="Open Sans"/>
                <a:ea typeface="Open Sans"/>
                <a:cs typeface="Open Sans"/>
              </a:rPr>
              <a:t>viande</a:t>
            </a:r>
            <a:r>
              <a:rPr lang="en-GB" b="1" dirty="0">
                <a:solidFill>
                  <a:schemeClr val="accent2"/>
                </a:solidFill>
                <a:latin typeface="Open Sans"/>
                <a:ea typeface="Open Sans"/>
                <a:cs typeface="Open Sans"/>
              </a:rPr>
              <a:t>, du </a:t>
            </a:r>
            <a:r>
              <a:rPr lang="en-GB" b="1" dirty="0" err="1">
                <a:solidFill>
                  <a:schemeClr val="accent2"/>
                </a:solidFill>
                <a:latin typeface="Open Sans"/>
                <a:ea typeface="Open Sans"/>
                <a:cs typeface="Open Sans"/>
              </a:rPr>
              <a:t>poisson</a:t>
            </a:r>
            <a:r>
              <a:rPr lang="en-GB" b="1" dirty="0">
                <a:solidFill>
                  <a:schemeClr val="accent2"/>
                </a:solidFill>
                <a:latin typeface="Open Sans"/>
                <a:ea typeface="Open Sans"/>
                <a:cs typeface="Open Sans"/>
              </a:rPr>
              <a:t> et des </a:t>
            </a:r>
            <a:r>
              <a:rPr lang="en-GB" b="1" dirty="0" err="1">
                <a:solidFill>
                  <a:schemeClr val="accent2"/>
                </a:solidFill>
                <a:latin typeface="Open Sans"/>
                <a:ea typeface="Open Sans"/>
                <a:cs typeface="Open Sans"/>
              </a:rPr>
              <a:t>œufs</a:t>
            </a:r>
            <a:r>
              <a:rPr lang="en-GB" b="1" dirty="0">
                <a:solidFill>
                  <a:schemeClr val="accent2"/>
                </a:solidFill>
                <a:latin typeface="Open Sans"/>
                <a:ea typeface="Open Sans"/>
                <a:cs typeface="Open Sans"/>
              </a:rPr>
              <a:t> :</a:t>
            </a:r>
          </a:p>
          <a:p>
            <a:pPr marL="285750" indent="-285750">
              <a:buFont typeface="Arial" panose="020B0604020202020204" pitchFamily="34" charset="0"/>
              <a:buChar char="•"/>
            </a:pPr>
            <a:r>
              <a:rPr lang="en-GB" dirty="0" err="1">
                <a:solidFill>
                  <a:schemeClr val="accent2"/>
                </a:solidFill>
                <a:latin typeface="Open Sans"/>
                <a:ea typeface="Open Sans"/>
                <a:cs typeface="Open Sans"/>
              </a:rPr>
              <a:t>Viande</a:t>
            </a:r>
            <a:r>
              <a:rPr lang="en-GB" dirty="0">
                <a:solidFill>
                  <a:schemeClr val="accent2"/>
                </a:solidFill>
                <a:latin typeface="Open Sans"/>
                <a:ea typeface="Open Sans"/>
                <a:cs typeface="Open Sans"/>
              </a:rPr>
              <a:t> </a:t>
            </a:r>
            <a:r>
              <a:rPr lang="en-GB" dirty="0" err="1">
                <a:solidFill>
                  <a:schemeClr val="accent2"/>
                </a:solidFill>
                <a:latin typeface="Open Sans"/>
                <a:ea typeface="Open Sans"/>
                <a:cs typeface="Open Sans"/>
              </a:rPr>
              <a:t>en</a:t>
            </a:r>
            <a:r>
              <a:rPr lang="en-GB" dirty="0">
                <a:solidFill>
                  <a:schemeClr val="accent2"/>
                </a:solidFill>
                <a:latin typeface="Open Sans"/>
                <a:ea typeface="Open Sans"/>
                <a:cs typeface="Open Sans"/>
              </a:rPr>
              <a:t> chair et </a:t>
            </a:r>
            <a:r>
              <a:rPr lang="en-GB" dirty="0" err="1">
                <a:solidFill>
                  <a:schemeClr val="accent2"/>
                </a:solidFill>
                <a:latin typeface="Open Sans"/>
                <a:ea typeface="Open Sans"/>
                <a:cs typeface="Open Sans"/>
              </a:rPr>
              <a:t>en</a:t>
            </a:r>
            <a:r>
              <a:rPr lang="en-GB" dirty="0">
                <a:solidFill>
                  <a:schemeClr val="accent2"/>
                </a:solidFill>
                <a:latin typeface="Open Sans"/>
                <a:ea typeface="Open Sans"/>
                <a:cs typeface="Open Sans"/>
              </a:rPr>
              <a:t> </a:t>
            </a:r>
            <a:r>
              <a:rPr lang="en-GB" dirty="0" err="1">
                <a:solidFill>
                  <a:schemeClr val="accent2"/>
                </a:solidFill>
                <a:latin typeface="Open Sans"/>
                <a:ea typeface="Open Sans"/>
                <a:cs typeface="Open Sans"/>
              </a:rPr>
              <a:t>os</a:t>
            </a:r>
            <a:endParaRPr lang="en-GB" dirty="0">
              <a:solidFill>
                <a:schemeClr val="accent2"/>
              </a:solidFill>
              <a:latin typeface="Open Sans"/>
              <a:ea typeface="Open Sans"/>
              <a:cs typeface="Open Sans"/>
            </a:endParaRPr>
          </a:p>
          <a:p>
            <a:pPr marL="285750" indent="-285750">
              <a:buFont typeface="Arial" panose="020B0604020202020204" pitchFamily="34" charset="0"/>
              <a:buChar char="•"/>
            </a:pPr>
            <a:r>
              <a:rPr lang="en-GB" dirty="0" err="1">
                <a:solidFill>
                  <a:schemeClr val="accent2"/>
                </a:solidFill>
                <a:latin typeface="Open Sans"/>
                <a:ea typeface="Open Sans"/>
                <a:cs typeface="Open Sans"/>
              </a:rPr>
              <a:t>Viande</a:t>
            </a:r>
            <a:r>
              <a:rPr lang="en-GB" dirty="0">
                <a:solidFill>
                  <a:schemeClr val="accent2"/>
                </a:solidFill>
                <a:latin typeface="Open Sans"/>
                <a:ea typeface="Open Sans"/>
                <a:cs typeface="Open Sans"/>
              </a:rPr>
              <a:t> </a:t>
            </a:r>
            <a:r>
              <a:rPr lang="en-GB" dirty="0" err="1">
                <a:solidFill>
                  <a:schemeClr val="accent2"/>
                </a:solidFill>
                <a:latin typeface="Open Sans"/>
                <a:ea typeface="Open Sans"/>
                <a:cs typeface="Open Sans"/>
              </a:rPr>
              <a:t>d'organe</a:t>
            </a:r>
            <a:r>
              <a:rPr lang="en-GB" dirty="0">
                <a:solidFill>
                  <a:schemeClr val="accent2"/>
                </a:solidFill>
                <a:latin typeface="Open Sans"/>
                <a:ea typeface="Open Sans"/>
                <a:cs typeface="Open Sans"/>
              </a:rPr>
              <a:t> (Abats)</a:t>
            </a:r>
          </a:p>
          <a:p>
            <a:pPr marL="285750" indent="-285750">
              <a:buFont typeface="Arial" panose="020B0604020202020204" pitchFamily="34" charset="0"/>
              <a:buChar char="•"/>
            </a:pPr>
            <a:r>
              <a:rPr lang="en-GB" dirty="0">
                <a:solidFill>
                  <a:schemeClr val="accent2"/>
                </a:solidFill>
                <a:latin typeface="Open Sans"/>
                <a:ea typeface="Open Sans"/>
                <a:cs typeface="Open Sans"/>
              </a:rPr>
              <a:t>Poisson </a:t>
            </a:r>
            <a:endParaRPr lang="en-GB"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dirty="0" err="1">
                <a:solidFill>
                  <a:schemeClr val="accent2"/>
                </a:solidFill>
                <a:latin typeface="Open Sans"/>
                <a:ea typeface="Open Sans"/>
                <a:cs typeface="Open Sans"/>
              </a:rPr>
              <a:t>Œufs</a:t>
            </a:r>
            <a:endParaRPr lang="en-GB"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A3348B0A-96BF-E654-8BB9-CECC1CC4FAC7}"/>
              </a:ext>
            </a:extLst>
          </p:cNvPr>
          <p:cNvSpPr txBox="1"/>
          <p:nvPr/>
        </p:nvSpPr>
        <p:spPr>
          <a:xfrm>
            <a:off x="256107" y="3631609"/>
            <a:ext cx="3558105" cy="923330"/>
          </a:xfrm>
          <a:prstGeom prst="rect">
            <a:avLst/>
          </a:prstGeom>
          <a:solidFill>
            <a:schemeClr val="accent5"/>
          </a:solidFill>
        </p:spPr>
        <p:txBody>
          <a:bodyPr wrap="square" rtlCol="0">
            <a:spAutoFit/>
          </a:bodyPr>
          <a:lstStyle>
            <a:defPPr>
              <a:defRPr lang="it-IT"/>
            </a:defPPr>
            <a:lvl1pPr>
              <a:defRPr>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en-GB"/>
              <a:t>Sous-</a:t>
            </a:r>
            <a:r>
              <a:rPr lang="en-GB" err="1"/>
              <a:t>groupes</a:t>
            </a:r>
            <a:r>
              <a:rPr lang="en-GB"/>
              <a:t> de </a:t>
            </a:r>
            <a:r>
              <a:rPr lang="en-GB" b="1" err="1"/>
              <a:t>légumes</a:t>
            </a:r>
            <a:r>
              <a:rPr lang="en-GB" b="1"/>
              <a:t> </a:t>
            </a:r>
            <a:r>
              <a:rPr lang="en-GB"/>
              <a:t>:</a:t>
            </a:r>
          </a:p>
          <a:p>
            <a:pPr marL="285750" indent="-285750">
              <a:buFont typeface="Arial" panose="020B0604020202020204" pitchFamily="34" charset="0"/>
              <a:buChar char="•"/>
            </a:pPr>
            <a:r>
              <a:rPr lang="en-GB" err="1"/>
              <a:t>Légumes</a:t>
            </a:r>
            <a:r>
              <a:rPr lang="en-GB"/>
              <a:t> orange</a:t>
            </a:r>
          </a:p>
          <a:p>
            <a:pPr marL="285750" indent="-285750">
              <a:buFont typeface="Arial" panose="020B0604020202020204" pitchFamily="34" charset="0"/>
              <a:buChar char="•"/>
            </a:pPr>
            <a:r>
              <a:rPr lang="en-GB" err="1"/>
              <a:t>Légumes</a:t>
            </a:r>
            <a:r>
              <a:rPr lang="en-GB"/>
              <a:t> à </a:t>
            </a:r>
            <a:r>
              <a:rPr lang="en-GB" err="1"/>
              <a:t>feuilles</a:t>
            </a:r>
            <a:r>
              <a:rPr lang="en-GB"/>
              <a:t> </a:t>
            </a:r>
            <a:r>
              <a:rPr lang="en-GB" err="1"/>
              <a:t>vertes</a:t>
            </a:r>
            <a:endParaRPr lang="en-GB"/>
          </a:p>
        </p:txBody>
      </p:sp>
      <p:sp>
        <p:nvSpPr>
          <p:cNvPr id="7" name="TextBox 6">
            <a:extLst>
              <a:ext uri="{FF2B5EF4-FFF2-40B4-BE49-F238E27FC236}">
                <a16:creationId xmlns:a16="http://schemas.microsoft.com/office/drawing/2014/main" id="{936CD541-98A1-4647-3A12-A2943FE806AA}"/>
              </a:ext>
            </a:extLst>
          </p:cNvPr>
          <p:cNvSpPr txBox="1"/>
          <p:nvPr/>
        </p:nvSpPr>
        <p:spPr>
          <a:xfrm>
            <a:off x="223459" y="4723078"/>
            <a:ext cx="3581983" cy="647208"/>
          </a:xfrm>
          <a:prstGeom prst="rect">
            <a:avLst/>
          </a:prstGeom>
          <a:solidFill>
            <a:schemeClr val="accent5"/>
          </a:solidFill>
        </p:spPr>
        <p:txBody>
          <a:bodyPr wrap="square" rtlCol="0">
            <a:spAutoFit/>
          </a:bodyPr>
          <a:lstStyle>
            <a:defPPr>
              <a:defRPr lang="it-IT"/>
            </a:defPPr>
            <a:lvl1pPr>
              <a:defRPr>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en-GB"/>
              <a:t>Sous-groupe des </a:t>
            </a:r>
            <a:r>
              <a:rPr lang="en-GB" b="1"/>
              <a:t>fruits :</a:t>
            </a:r>
          </a:p>
          <a:p>
            <a:pPr marL="285750" indent="-285750">
              <a:buFont typeface="Arial" panose="020B0604020202020204" pitchFamily="34" charset="0"/>
              <a:buChar char="•"/>
            </a:pPr>
            <a:r>
              <a:rPr lang="en-GB"/>
              <a:t>Fruits orange</a:t>
            </a:r>
          </a:p>
        </p:txBody>
      </p:sp>
    </p:spTree>
    <p:extLst>
      <p:ext uri="{BB962C8B-B14F-4D97-AF65-F5344CB8AC3E}">
        <p14:creationId xmlns:p14="http://schemas.microsoft.com/office/powerpoint/2010/main" val="135433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ct val="94762"/>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ct val="94762"/>
              </a:lnSpc>
            </a:pPr>
            <a:r>
              <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Score de consommation alimentaire </a:t>
            </a:r>
          </a:p>
          <a:p>
            <a:pPr>
              <a:lnSpc>
                <a:spcPct val="94762"/>
              </a:lnSpc>
            </a:pPr>
            <a:r>
              <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Analyse de la qualité nutritionnelle (FCS-N)</a:t>
            </a:r>
            <a:endParaRPr lang="en-GB" sz="2900" b="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81468923"/>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569999" y="378486"/>
            <a:ext cx="11052002" cy="1157706"/>
          </a:xfrm>
        </p:spPr>
        <p:txBody>
          <a:bodyPr anchor="t" anchorCtr="0"/>
          <a:lstStyle/>
          <a:p>
            <a:r>
              <a:rPr lang="en-GB" sz="3600" b="0" kern="1400" spc="230" dirty="0">
                <a:solidFill>
                  <a:schemeClr val="accent2"/>
                </a:solidFill>
                <a:latin typeface="HALDEN SOLID" pitchFamily="2" charset="0"/>
              </a:rPr>
              <a:t>Fcs-N MODULE</a:t>
            </a:r>
          </a:p>
        </p:txBody>
      </p:sp>
      <p:grpSp>
        <p:nvGrpSpPr>
          <p:cNvPr id="4" name="Group 3">
            <a:extLst>
              <a:ext uri="{FF2B5EF4-FFF2-40B4-BE49-F238E27FC236}">
                <a16:creationId xmlns:a16="http://schemas.microsoft.com/office/drawing/2014/main" id="{AED1FF38-AEA2-7A5C-C161-3E2FB166AD46}"/>
              </a:ext>
            </a:extLst>
          </p:cNvPr>
          <p:cNvGrpSpPr/>
          <p:nvPr/>
        </p:nvGrpSpPr>
        <p:grpSpPr>
          <a:xfrm>
            <a:off x="1513720" y="3429000"/>
            <a:ext cx="1503799" cy="2332529"/>
            <a:chOff x="172235" y="3591867"/>
            <a:chExt cx="1333292" cy="2332529"/>
          </a:xfrm>
        </p:grpSpPr>
        <p:sp>
          <p:nvSpPr>
            <p:cNvPr id="17" name="Left Brace 16">
              <a:extLst>
                <a:ext uri="{FF2B5EF4-FFF2-40B4-BE49-F238E27FC236}">
                  <a16:creationId xmlns:a16="http://schemas.microsoft.com/office/drawing/2014/main" id="{94E3EF68-44C6-A155-B209-C7989C065B8F}"/>
                </a:ext>
              </a:extLst>
            </p:cNvPr>
            <p:cNvSpPr/>
            <p:nvPr/>
          </p:nvSpPr>
          <p:spPr>
            <a:xfrm>
              <a:off x="1375812" y="4174836"/>
              <a:ext cx="129715" cy="1749560"/>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6" name="Arrow: Curved Right 25">
              <a:extLst>
                <a:ext uri="{FF2B5EF4-FFF2-40B4-BE49-F238E27FC236}">
                  <a16:creationId xmlns:a16="http://schemas.microsoft.com/office/drawing/2014/main" id="{EFA11756-77BE-73C6-725C-C31F611F321A}"/>
                </a:ext>
              </a:extLst>
            </p:cNvPr>
            <p:cNvSpPr/>
            <p:nvPr/>
          </p:nvSpPr>
          <p:spPr>
            <a:xfrm>
              <a:off x="172235" y="3591867"/>
              <a:ext cx="1089891" cy="1774460"/>
            </a:xfrm>
            <a:prstGeom prst="curvedRightArrow">
              <a:avLst/>
            </a:prstGeom>
            <a:solidFill>
              <a:schemeClr val="accent1">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aphicFrame>
        <p:nvGraphicFramePr>
          <p:cNvPr id="2" name="Table 1">
            <a:extLst>
              <a:ext uri="{FF2B5EF4-FFF2-40B4-BE49-F238E27FC236}">
                <a16:creationId xmlns:a16="http://schemas.microsoft.com/office/drawing/2014/main" id="{B6AAC018-5629-925B-EF39-FD0F09322230}"/>
              </a:ext>
            </a:extLst>
          </p:cNvPr>
          <p:cNvGraphicFramePr>
            <a:graphicFrameLocks noGrp="1"/>
          </p:cNvGraphicFramePr>
          <p:nvPr>
            <p:extLst>
              <p:ext uri="{D42A27DB-BD31-4B8C-83A1-F6EECF244321}">
                <p14:modId xmlns:p14="http://schemas.microsoft.com/office/powerpoint/2010/main" val="4152965491"/>
              </p:ext>
            </p:extLst>
          </p:nvPr>
        </p:nvGraphicFramePr>
        <p:xfrm>
          <a:off x="3145763" y="2565400"/>
          <a:ext cx="9046237" cy="3817786"/>
        </p:xfrm>
        <a:graphic>
          <a:graphicData uri="http://schemas.openxmlformats.org/drawingml/2006/table">
            <a:tbl>
              <a:tblPr/>
              <a:tblGrid>
                <a:gridCol w="637441">
                  <a:extLst>
                    <a:ext uri="{9D8B030D-6E8A-4147-A177-3AD203B41FA5}">
                      <a16:colId xmlns:a16="http://schemas.microsoft.com/office/drawing/2014/main" val="891251360"/>
                    </a:ext>
                  </a:extLst>
                </a:gridCol>
                <a:gridCol w="3460390">
                  <a:extLst>
                    <a:ext uri="{9D8B030D-6E8A-4147-A177-3AD203B41FA5}">
                      <a16:colId xmlns:a16="http://schemas.microsoft.com/office/drawing/2014/main" val="295291253"/>
                    </a:ext>
                  </a:extLst>
                </a:gridCol>
                <a:gridCol w="1548067">
                  <a:extLst>
                    <a:ext uri="{9D8B030D-6E8A-4147-A177-3AD203B41FA5}">
                      <a16:colId xmlns:a16="http://schemas.microsoft.com/office/drawing/2014/main" val="1697281305"/>
                    </a:ext>
                  </a:extLst>
                </a:gridCol>
                <a:gridCol w="1168644">
                  <a:extLst>
                    <a:ext uri="{9D8B030D-6E8A-4147-A177-3AD203B41FA5}">
                      <a16:colId xmlns:a16="http://schemas.microsoft.com/office/drawing/2014/main" val="411701553"/>
                    </a:ext>
                  </a:extLst>
                </a:gridCol>
                <a:gridCol w="2231695">
                  <a:extLst>
                    <a:ext uri="{9D8B030D-6E8A-4147-A177-3AD203B41FA5}">
                      <a16:colId xmlns:a16="http://schemas.microsoft.com/office/drawing/2014/main" val="2654474298"/>
                    </a:ext>
                  </a:extLst>
                </a:gridCol>
              </a:tblGrid>
              <a:tr h="604169">
                <a:tc gridSpan="2">
                  <a:txBody>
                    <a:bodyPr/>
                    <a:lstStyle/>
                    <a:p>
                      <a:pPr marL="0" marR="0" lvl="0" indent="0" algn="ctr" rtl="0" eaLnBrk="1" fontAlgn="auto" latinLnBrk="0" hangingPunct="1">
                        <a:lnSpc>
                          <a:spcPct val="100000"/>
                        </a:lnSpc>
                        <a:spcBef>
                          <a:spcPts val="0"/>
                        </a:spcBef>
                        <a:spcAft>
                          <a:spcPts val="0"/>
                        </a:spcAft>
                        <a:buClrTx/>
                        <a:buSzTx/>
                        <a:buFontTx/>
                        <a:buNone/>
                      </a:pPr>
                      <a:r>
                        <a:rPr lang="en-US" sz="1000" b="1" kern="1200">
                          <a:solidFill>
                            <a:schemeClr val="accent1"/>
                          </a:solidFill>
                          <a:effectLst/>
                          <a:latin typeface="+mn-lt"/>
                          <a:ea typeface="Times New Roman" panose="02020603050405020304" pitchFamily="18" charset="0"/>
                          <a:cs typeface="Arial"/>
                        </a:rPr>
                        <a:t>Pendant </a:t>
                      </a:r>
                      <a:r>
                        <a:rPr lang="en-US" sz="1000" b="1" kern="1200" err="1">
                          <a:solidFill>
                            <a:schemeClr val="accent1"/>
                          </a:solidFill>
                          <a:effectLst/>
                          <a:latin typeface="+mn-lt"/>
                          <a:ea typeface="Times New Roman" panose="02020603050405020304" pitchFamily="18" charset="0"/>
                          <a:cs typeface="Arial"/>
                        </a:rPr>
                        <a:t>combien</a:t>
                      </a:r>
                      <a:r>
                        <a:rPr lang="en-US" sz="1000" b="1" kern="1200">
                          <a:solidFill>
                            <a:schemeClr val="accent1"/>
                          </a:solidFill>
                          <a:effectLst/>
                          <a:latin typeface="+mn-lt"/>
                          <a:ea typeface="Times New Roman" panose="02020603050405020304" pitchFamily="18" charset="0"/>
                          <a:cs typeface="Arial"/>
                        </a:rPr>
                        <a:t> de </a:t>
                      </a:r>
                      <a:r>
                        <a:rPr lang="en-US" sz="1000" b="1" kern="1200" err="1">
                          <a:solidFill>
                            <a:schemeClr val="accent1"/>
                          </a:solidFill>
                          <a:effectLst/>
                          <a:latin typeface="+mn-lt"/>
                          <a:ea typeface="Times New Roman" panose="02020603050405020304" pitchFamily="18" charset="0"/>
                          <a:cs typeface="Arial"/>
                        </a:rPr>
                        <a:t>jours</a:t>
                      </a:r>
                      <a:r>
                        <a:rPr lang="en-US" sz="1000" b="1" kern="1200">
                          <a:solidFill>
                            <a:schemeClr val="accent1"/>
                          </a:solidFill>
                          <a:effectLst/>
                          <a:latin typeface="+mn-lt"/>
                          <a:ea typeface="Times New Roman" panose="02020603050405020304" pitchFamily="18" charset="0"/>
                          <a:cs typeface="Arial"/>
                        </a:rPr>
                        <a:t> au </a:t>
                      </a:r>
                      <a:r>
                        <a:rPr lang="en-US" sz="1000" b="1" kern="1200" err="1">
                          <a:solidFill>
                            <a:schemeClr val="accent1"/>
                          </a:solidFill>
                          <a:effectLst/>
                          <a:latin typeface="+mn-lt"/>
                          <a:ea typeface="Times New Roman" panose="02020603050405020304" pitchFamily="18" charset="0"/>
                          <a:cs typeface="Arial"/>
                        </a:rPr>
                        <a:t>cours</a:t>
                      </a:r>
                      <a:r>
                        <a:rPr lang="en-US" sz="1000" b="1" kern="1200">
                          <a:solidFill>
                            <a:schemeClr val="accent1"/>
                          </a:solidFill>
                          <a:effectLst/>
                          <a:latin typeface="+mn-lt"/>
                          <a:ea typeface="Times New Roman" panose="02020603050405020304" pitchFamily="18" charset="0"/>
                          <a:cs typeface="Arial"/>
                        </a:rPr>
                        <a:t> des 7 </a:t>
                      </a:r>
                      <a:r>
                        <a:rPr lang="en-US" sz="1000" b="1" kern="1200" err="1">
                          <a:solidFill>
                            <a:schemeClr val="accent1"/>
                          </a:solidFill>
                          <a:effectLst/>
                          <a:latin typeface="+mn-lt"/>
                          <a:ea typeface="Times New Roman" panose="02020603050405020304" pitchFamily="18" charset="0"/>
                          <a:cs typeface="Arial"/>
                        </a:rPr>
                        <a:t>derniers</a:t>
                      </a:r>
                      <a:r>
                        <a:rPr lang="en-US" sz="1000" b="1" kern="1200">
                          <a:solidFill>
                            <a:schemeClr val="accent1"/>
                          </a:solidFill>
                          <a:effectLst/>
                          <a:latin typeface="+mn-lt"/>
                          <a:ea typeface="Times New Roman" panose="02020603050405020304" pitchFamily="18" charset="0"/>
                          <a:cs typeface="Arial"/>
                        </a:rPr>
                        <a:t> </a:t>
                      </a:r>
                      <a:r>
                        <a:rPr lang="en-US" sz="1000" b="1" kern="1200" err="1">
                          <a:solidFill>
                            <a:schemeClr val="accent1"/>
                          </a:solidFill>
                          <a:effectLst/>
                          <a:latin typeface="+mn-lt"/>
                          <a:ea typeface="Times New Roman" panose="02020603050405020304" pitchFamily="18" charset="0"/>
                          <a:cs typeface="Arial"/>
                        </a:rPr>
                        <a:t>jours</a:t>
                      </a:r>
                      <a:r>
                        <a:rPr lang="en-US" sz="1000" b="1" kern="1200">
                          <a:solidFill>
                            <a:schemeClr val="accent1"/>
                          </a:solidFill>
                          <a:effectLst/>
                          <a:latin typeface="+mn-lt"/>
                          <a:ea typeface="Times New Roman" panose="02020603050405020304" pitchFamily="18" charset="0"/>
                          <a:cs typeface="Arial"/>
                        </a:rPr>
                        <a:t> la </a:t>
                      </a:r>
                      <a:r>
                        <a:rPr lang="en-US" sz="1000" b="1" kern="1200" err="1">
                          <a:solidFill>
                            <a:schemeClr val="accent1"/>
                          </a:solidFill>
                          <a:effectLst/>
                          <a:latin typeface="+mn-lt"/>
                          <a:ea typeface="Times New Roman" panose="02020603050405020304" pitchFamily="18" charset="0"/>
                          <a:cs typeface="Arial"/>
                        </a:rPr>
                        <a:t>plupart</a:t>
                      </a:r>
                      <a:r>
                        <a:rPr lang="en-US" sz="1000" b="1" kern="1200">
                          <a:solidFill>
                            <a:schemeClr val="accent1"/>
                          </a:solidFill>
                          <a:effectLst/>
                          <a:latin typeface="+mn-lt"/>
                          <a:ea typeface="Times New Roman" panose="02020603050405020304" pitchFamily="18" charset="0"/>
                          <a:cs typeface="Arial"/>
                        </a:rPr>
                        <a:t> des </a:t>
                      </a:r>
                      <a:r>
                        <a:rPr lang="en-US" sz="1000" b="1" kern="1200" err="1">
                          <a:solidFill>
                            <a:schemeClr val="accent1"/>
                          </a:solidFill>
                          <a:effectLst/>
                          <a:latin typeface="+mn-lt"/>
                          <a:ea typeface="Times New Roman" panose="02020603050405020304" pitchFamily="18" charset="0"/>
                          <a:cs typeface="Arial"/>
                        </a:rPr>
                        <a:t>membres</a:t>
                      </a:r>
                      <a:r>
                        <a:rPr lang="en-US" sz="1000" b="1" kern="1200">
                          <a:solidFill>
                            <a:schemeClr val="accent1"/>
                          </a:solidFill>
                          <a:effectLst/>
                          <a:latin typeface="+mn-lt"/>
                          <a:ea typeface="Times New Roman" panose="02020603050405020304" pitchFamily="18" charset="0"/>
                          <a:cs typeface="Arial"/>
                        </a:rPr>
                        <a:t> de </a:t>
                      </a:r>
                      <a:r>
                        <a:rPr lang="en-US" sz="1000" b="1" kern="1200" err="1">
                          <a:solidFill>
                            <a:schemeClr val="accent1"/>
                          </a:solidFill>
                          <a:effectLst/>
                          <a:latin typeface="+mn-lt"/>
                          <a:ea typeface="Times New Roman" panose="02020603050405020304" pitchFamily="18" charset="0"/>
                          <a:cs typeface="Arial"/>
                        </a:rPr>
                        <a:t>votre</a:t>
                      </a:r>
                      <a:r>
                        <a:rPr lang="en-US" sz="1000" b="1" kern="1200">
                          <a:solidFill>
                            <a:schemeClr val="accent1"/>
                          </a:solidFill>
                          <a:effectLst/>
                          <a:latin typeface="+mn-lt"/>
                          <a:ea typeface="Times New Roman" panose="02020603050405020304" pitchFamily="18" charset="0"/>
                          <a:cs typeface="Arial"/>
                        </a:rPr>
                        <a:t> ménage (50% +) </a:t>
                      </a:r>
                      <a:r>
                        <a:rPr lang="en-US" sz="1000" b="1" kern="1200" err="1">
                          <a:solidFill>
                            <a:schemeClr val="accent1"/>
                          </a:solidFill>
                          <a:effectLst/>
                          <a:latin typeface="+mn-lt"/>
                          <a:ea typeface="Times New Roman" panose="02020603050405020304" pitchFamily="18" charset="0"/>
                          <a:cs typeface="Arial"/>
                        </a:rPr>
                        <a:t>ont-ils</a:t>
                      </a:r>
                      <a:r>
                        <a:rPr lang="en-US" sz="1000" b="1" kern="1200">
                          <a:solidFill>
                            <a:schemeClr val="accent1"/>
                          </a:solidFill>
                          <a:effectLst/>
                          <a:latin typeface="+mn-lt"/>
                          <a:ea typeface="Times New Roman" panose="02020603050405020304" pitchFamily="18" charset="0"/>
                          <a:cs typeface="Arial"/>
                        </a:rPr>
                        <a:t> consommé les aliments </a:t>
                      </a:r>
                      <a:r>
                        <a:rPr lang="en-US" sz="1000" b="1" kern="1200" err="1">
                          <a:solidFill>
                            <a:schemeClr val="accent1"/>
                          </a:solidFill>
                          <a:effectLst/>
                          <a:latin typeface="+mn-lt"/>
                          <a:ea typeface="Times New Roman" panose="02020603050405020304" pitchFamily="18" charset="0"/>
                          <a:cs typeface="Arial"/>
                        </a:rPr>
                        <a:t>suivants</a:t>
                      </a:r>
                      <a:r>
                        <a:rPr lang="en-US" sz="1000" b="1" kern="1200">
                          <a:solidFill>
                            <a:schemeClr val="accent1"/>
                          </a:solidFill>
                          <a:effectLst/>
                          <a:latin typeface="+mn-lt"/>
                          <a:ea typeface="Times New Roman" panose="02020603050405020304" pitchFamily="18" charset="0"/>
                          <a:cs typeface="Arial"/>
                        </a:rPr>
                        <a:t>, à </a:t>
                      </a:r>
                      <a:r>
                        <a:rPr lang="en-US" sz="1000" b="1" kern="1200" err="1">
                          <a:solidFill>
                            <a:schemeClr val="accent1"/>
                          </a:solidFill>
                          <a:effectLst/>
                          <a:latin typeface="+mn-lt"/>
                          <a:ea typeface="Times New Roman" panose="02020603050405020304" pitchFamily="18" charset="0"/>
                          <a:cs typeface="Arial"/>
                        </a:rPr>
                        <a:t>l'intérieur</a:t>
                      </a:r>
                      <a:r>
                        <a:rPr lang="en-US" sz="1000" b="1" kern="1200">
                          <a:solidFill>
                            <a:schemeClr val="accent1"/>
                          </a:solidFill>
                          <a:effectLst/>
                          <a:latin typeface="+mn-lt"/>
                          <a:ea typeface="Times New Roman" panose="02020603050405020304" pitchFamily="18" charset="0"/>
                          <a:cs typeface="Arial"/>
                        </a:rPr>
                        <a:t> </a:t>
                      </a:r>
                      <a:r>
                        <a:rPr lang="en-US" sz="1000" b="1" kern="1200" err="1">
                          <a:solidFill>
                            <a:schemeClr val="accent1"/>
                          </a:solidFill>
                          <a:effectLst/>
                          <a:latin typeface="+mn-lt"/>
                          <a:ea typeface="Times New Roman" panose="02020603050405020304" pitchFamily="18" charset="0"/>
                          <a:cs typeface="Arial"/>
                        </a:rPr>
                        <a:t>ou</a:t>
                      </a:r>
                      <a:r>
                        <a:rPr lang="en-US" sz="1000" b="1" kern="1200">
                          <a:solidFill>
                            <a:schemeClr val="accent1"/>
                          </a:solidFill>
                          <a:effectLst/>
                          <a:latin typeface="+mn-lt"/>
                          <a:ea typeface="Times New Roman" panose="02020603050405020304" pitchFamily="18" charset="0"/>
                          <a:cs typeface="Arial"/>
                        </a:rPr>
                        <a:t> à </a:t>
                      </a:r>
                      <a:r>
                        <a:rPr lang="en-US" sz="1000" b="1" kern="1200" err="1">
                          <a:solidFill>
                            <a:schemeClr val="accent1"/>
                          </a:solidFill>
                          <a:effectLst/>
                          <a:latin typeface="+mn-lt"/>
                          <a:ea typeface="Times New Roman" panose="02020603050405020304" pitchFamily="18" charset="0"/>
                          <a:cs typeface="Arial"/>
                        </a:rPr>
                        <a:t>l'extérieur</a:t>
                      </a:r>
                      <a:r>
                        <a:rPr lang="en-US" sz="1000" b="1" kern="1200">
                          <a:solidFill>
                            <a:schemeClr val="accent1"/>
                          </a:solidFill>
                          <a:effectLst/>
                          <a:latin typeface="+mn-lt"/>
                          <a:ea typeface="Times New Roman" panose="02020603050405020304" pitchFamily="18" charset="0"/>
                          <a:cs typeface="Arial"/>
                        </a:rPr>
                        <a:t> de la </a:t>
                      </a:r>
                      <a:r>
                        <a:rPr lang="en-US" sz="1000" b="1" kern="1200" err="1">
                          <a:solidFill>
                            <a:schemeClr val="accent1"/>
                          </a:solidFill>
                          <a:effectLst/>
                          <a:latin typeface="+mn-lt"/>
                          <a:ea typeface="Times New Roman" panose="02020603050405020304" pitchFamily="18" charset="0"/>
                          <a:cs typeface="Arial"/>
                        </a:rPr>
                        <a:t>maison</a:t>
                      </a:r>
                      <a:r>
                        <a:rPr lang="en-US" sz="1000" b="1" kern="1200">
                          <a:solidFill>
                            <a:schemeClr val="accent1"/>
                          </a:solidFill>
                          <a:effectLst/>
                          <a:latin typeface="+mn-lt"/>
                          <a:ea typeface="Times New Roman" panose="02020603050405020304" pitchFamily="18" charset="0"/>
                          <a:cs typeface="Arial"/>
                        </a:rPr>
                        <a:t>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i="1" kern="1200">
                        <a:solidFill>
                          <a:schemeClr val="accent1"/>
                        </a:solidFill>
                        <a:effectLst/>
                        <a:latin typeface="Calibri" panose="020F0502020204030204" pitchFamily="34" charset="0"/>
                        <a:ea typeface="Times New Roman" panose="02020603050405020304" pitchFamily="18" charset="0"/>
                        <a:cs typeface="Arial" panose="020B0604020202020204" pitchFamily="34" charset="0"/>
                      </a:endParaRPr>
                    </a:p>
                    <a:p>
                      <a:pPr marL="0" marR="0" lvl="0" indent="0" algn="ctr" rtl="0" eaLnBrk="1" fontAlgn="auto" latinLnBrk="0" hangingPunct="1">
                        <a:lnSpc>
                          <a:spcPct val="100000"/>
                        </a:lnSpc>
                        <a:spcBef>
                          <a:spcPts val="0"/>
                        </a:spcBef>
                        <a:spcAft>
                          <a:spcPts val="0"/>
                        </a:spcAft>
                        <a:buClrTx/>
                        <a:buSzTx/>
                        <a:buFontTx/>
                        <a:buNone/>
                      </a:pPr>
                      <a:r>
                        <a:rPr lang="en-GB" sz="1000" b="0" i="1" kern="1200">
                          <a:solidFill>
                            <a:schemeClr val="accent1"/>
                          </a:solidFill>
                          <a:effectLst/>
                          <a:latin typeface="+mn-lt"/>
                          <a:ea typeface="Times New Roman" panose="02020603050405020304" pitchFamily="18" charset="0"/>
                          <a:cs typeface="Arial"/>
                        </a:rPr>
                        <a:t>Note pour </a:t>
                      </a:r>
                      <a:r>
                        <a:rPr lang="en-GB" sz="1000" b="0" i="1" kern="1200" err="1">
                          <a:solidFill>
                            <a:schemeClr val="accent1"/>
                          </a:solidFill>
                          <a:effectLst/>
                          <a:latin typeface="+mn-lt"/>
                          <a:ea typeface="Times New Roman" panose="02020603050405020304" pitchFamily="18" charset="0"/>
                          <a:cs typeface="Arial"/>
                        </a:rPr>
                        <a:t>l'enquêteur</a:t>
                      </a:r>
                      <a:r>
                        <a:rPr lang="en-GB" sz="1000" b="0" i="1" kern="1200">
                          <a:solidFill>
                            <a:schemeClr val="accent1"/>
                          </a:solidFill>
                          <a:effectLst/>
                          <a:latin typeface="+mn-lt"/>
                          <a:ea typeface="Times New Roman" panose="02020603050405020304" pitchFamily="18" charset="0"/>
                          <a:cs typeface="Arial"/>
                        </a:rPr>
                        <a:t> :  </a:t>
                      </a:r>
                      <a:r>
                        <a:rPr lang="en-GB" sz="1000" b="0" i="1" kern="1200" err="1">
                          <a:solidFill>
                            <a:schemeClr val="accent1"/>
                          </a:solidFill>
                          <a:effectLst/>
                          <a:latin typeface="+mn-lt"/>
                          <a:ea typeface="Times New Roman" panose="02020603050405020304" pitchFamily="18" charset="0"/>
                          <a:cs typeface="Arial"/>
                        </a:rPr>
                        <a:t>Déterminez</a:t>
                      </a:r>
                      <a:r>
                        <a:rPr lang="en-GB" sz="1000" b="0" i="1" kern="1200">
                          <a:solidFill>
                            <a:schemeClr val="accent1"/>
                          </a:solidFill>
                          <a:effectLst/>
                          <a:latin typeface="+mn-lt"/>
                          <a:ea typeface="Times New Roman" panose="02020603050405020304" pitchFamily="18" charset="0"/>
                          <a:cs typeface="Arial"/>
                        </a:rPr>
                        <a:t> </a:t>
                      </a:r>
                      <a:r>
                        <a:rPr lang="en-GB" sz="1000" b="0" i="1" kern="1200" err="1">
                          <a:solidFill>
                            <a:schemeClr val="accent1"/>
                          </a:solidFill>
                          <a:effectLst/>
                          <a:latin typeface="+mn-lt"/>
                          <a:ea typeface="Times New Roman" panose="02020603050405020304" pitchFamily="18" charset="0"/>
                          <a:cs typeface="Arial"/>
                        </a:rPr>
                        <a:t>si</a:t>
                      </a:r>
                      <a:r>
                        <a:rPr lang="en-GB" sz="1000" b="0" i="1" kern="1200">
                          <a:solidFill>
                            <a:schemeClr val="accent1"/>
                          </a:solidFill>
                          <a:effectLst/>
                          <a:latin typeface="+mn-lt"/>
                          <a:ea typeface="Times New Roman" panose="02020603050405020304" pitchFamily="18" charset="0"/>
                          <a:cs typeface="Arial"/>
                        </a:rPr>
                        <a:t> la </a:t>
                      </a:r>
                      <a:r>
                        <a:rPr lang="en-GB" sz="1000" b="0" i="1" kern="1200" err="1">
                          <a:solidFill>
                            <a:schemeClr val="accent1"/>
                          </a:solidFill>
                          <a:effectLst/>
                          <a:latin typeface="+mn-lt"/>
                          <a:ea typeface="Times New Roman" panose="02020603050405020304" pitchFamily="18" charset="0"/>
                          <a:cs typeface="Arial"/>
                        </a:rPr>
                        <a:t>consommation</a:t>
                      </a:r>
                      <a:r>
                        <a:rPr lang="en-GB" sz="1000" b="0" i="1" kern="1200">
                          <a:solidFill>
                            <a:schemeClr val="accent1"/>
                          </a:solidFill>
                          <a:effectLst/>
                          <a:latin typeface="+mn-lt"/>
                          <a:ea typeface="Times New Roman" panose="02020603050405020304" pitchFamily="18" charset="0"/>
                          <a:cs typeface="Arial"/>
                        </a:rPr>
                        <a:t> </a:t>
                      </a:r>
                      <a:r>
                        <a:rPr lang="en-GB" sz="1000" b="0" i="1" kern="1200" err="1">
                          <a:solidFill>
                            <a:schemeClr val="accent1"/>
                          </a:solidFill>
                          <a:effectLst/>
                          <a:latin typeface="+mn-lt"/>
                          <a:ea typeface="Times New Roman" panose="02020603050405020304" pitchFamily="18" charset="0"/>
                          <a:cs typeface="Arial"/>
                        </a:rPr>
                        <a:t>d'aliments</a:t>
                      </a:r>
                      <a:r>
                        <a:rPr lang="en-GB" sz="1000" b="0" i="1" kern="1200">
                          <a:solidFill>
                            <a:schemeClr val="accent1"/>
                          </a:solidFill>
                          <a:effectLst/>
                          <a:latin typeface="+mn-lt"/>
                          <a:ea typeface="Times New Roman" panose="02020603050405020304" pitchFamily="18" charset="0"/>
                          <a:cs typeface="Arial"/>
                        </a:rPr>
                        <a:t> (par </a:t>
                      </a:r>
                      <a:r>
                        <a:rPr lang="en-GB" sz="1000" b="0" i="1" kern="1200" err="1">
                          <a:solidFill>
                            <a:schemeClr val="accent1"/>
                          </a:solidFill>
                          <a:effectLst/>
                          <a:latin typeface="+mn-lt"/>
                          <a:ea typeface="Times New Roman" panose="02020603050405020304" pitchFamily="18" charset="0"/>
                          <a:cs typeface="Arial"/>
                        </a:rPr>
                        <a:t>exemple</a:t>
                      </a:r>
                      <a:r>
                        <a:rPr lang="en-GB" sz="1000" b="0" i="1" kern="1200">
                          <a:solidFill>
                            <a:schemeClr val="accent1"/>
                          </a:solidFill>
                          <a:effectLst/>
                          <a:latin typeface="+mn-lt"/>
                          <a:ea typeface="Times New Roman" panose="02020603050405020304" pitchFamily="18" charset="0"/>
                          <a:cs typeface="Arial"/>
                        </a:rPr>
                        <a:t>, le </a:t>
                      </a:r>
                      <a:r>
                        <a:rPr lang="en-GB" sz="1000" b="0" i="1" kern="1200" err="1">
                          <a:solidFill>
                            <a:schemeClr val="accent1"/>
                          </a:solidFill>
                          <a:effectLst/>
                          <a:latin typeface="+mn-lt"/>
                          <a:ea typeface="Times New Roman" panose="02020603050405020304" pitchFamily="18" charset="0"/>
                          <a:cs typeface="Arial"/>
                        </a:rPr>
                        <a:t>poisson</a:t>
                      </a:r>
                      <a:r>
                        <a:rPr lang="en-GB" sz="1000" b="0" i="1" kern="1200">
                          <a:solidFill>
                            <a:schemeClr val="accent1"/>
                          </a:solidFill>
                          <a:effectLst/>
                          <a:latin typeface="+mn-lt"/>
                          <a:ea typeface="Times New Roman" panose="02020603050405020304" pitchFamily="18" charset="0"/>
                          <a:cs typeface="Arial"/>
                        </a:rPr>
                        <a:t>, le lait) </a:t>
                      </a:r>
                      <a:r>
                        <a:rPr lang="en-GB" sz="1000" b="0" i="1" kern="1200" err="1">
                          <a:solidFill>
                            <a:schemeClr val="accent1"/>
                          </a:solidFill>
                          <a:effectLst/>
                          <a:latin typeface="+mn-lt"/>
                          <a:ea typeface="Times New Roman" panose="02020603050405020304" pitchFamily="18" charset="0"/>
                          <a:cs typeface="Arial"/>
                        </a:rPr>
                        <a:t>n'a</a:t>
                      </a:r>
                      <a:r>
                        <a:rPr lang="en-GB" sz="1000" b="0" i="1" kern="1200">
                          <a:solidFill>
                            <a:schemeClr val="accent1"/>
                          </a:solidFill>
                          <a:effectLst/>
                          <a:latin typeface="+mn-lt"/>
                          <a:ea typeface="Times New Roman" panose="02020603050405020304" pitchFamily="18" charset="0"/>
                          <a:cs typeface="Arial"/>
                        </a:rPr>
                        <a:t> </a:t>
                      </a:r>
                      <a:r>
                        <a:rPr lang="en-GB" sz="1000" b="0" i="1" kern="1200" err="1">
                          <a:solidFill>
                            <a:schemeClr val="accent1"/>
                          </a:solidFill>
                          <a:effectLst/>
                          <a:latin typeface="+mn-lt"/>
                          <a:ea typeface="Times New Roman" panose="02020603050405020304" pitchFamily="18" charset="0"/>
                          <a:cs typeface="Arial"/>
                        </a:rPr>
                        <a:t>été</a:t>
                      </a:r>
                      <a:r>
                        <a:rPr lang="en-GB" sz="1000" b="0" i="1" kern="1200">
                          <a:solidFill>
                            <a:schemeClr val="accent1"/>
                          </a:solidFill>
                          <a:effectLst/>
                          <a:latin typeface="+mn-lt"/>
                          <a:ea typeface="Times New Roman" panose="02020603050405020304" pitchFamily="18" charset="0"/>
                          <a:cs typeface="Arial"/>
                        </a:rPr>
                        <a:t> </a:t>
                      </a:r>
                      <a:r>
                        <a:rPr lang="en-GB" sz="1000" b="0" i="1" kern="1200" err="1">
                          <a:solidFill>
                            <a:schemeClr val="accent1"/>
                          </a:solidFill>
                          <a:effectLst/>
                          <a:latin typeface="+mn-lt"/>
                          <a:ea typeface="Times New Roman" panose="02020603050405020304" pitchFamily="18" charset="0"/>
                          <a:cs typeface="Arial"/>
                        </a:rPr>
                        <a:t>faite</a:t>
                      </a:r>
                      <a:r>
                        <a:rPr lang="en-GB" sz="1000" b="0" i="1" kern="1200">
                          <a:solidFill>
                            <a:schemeClr val="accent1"/>
                          </a:solidFill>
                          <a:effectLst/>
                          <a:latin typeface="+mn-lt"/>
                          <a:ea typeface="Times New Roman" panose="02020603050405020304" pitchFamily="18" charset="0"/>
                          <a:cs typeface="Arial"/>
                        </a:rPr>
                        <a:t> </a:t>
                      </a:r>
                      <a:r>
                        <a:rPr lang="en-GB" sz="1000" b="0" i="1" kern="1200" err="1">
                          <a:solidFill>
                            <a:schemeClr val="accent1"/>
                          </a:solidFill>
                          <a:effectLst/>
                          <a:latin typeface="+mn-lt"/>
                          <a:ea typeface="Times New Roman" panose="02020603050405020304" pitchFamily="18" charset="0"/>
                          <a:cs typeface="Arial"/>
                        </a:rPr>
                        <a:t>qu'en</a:t>
                      </a:r>
                      <a:r>
                        <a:rPr lang="en-GB" sz="1000" b="0" i="1" kern="1200">
                          <a:solidFill>
                            <a:schemeClr val="accent1"/>
                          </a:solidFill>
                          <a:effectLst/>
                          <a:latin typeface="+mn-lt"/>
                          <a:ea typeface="Times New Roman" panose="02020603050405020304" pitchFamily="18" charset="0"/>
                          <a:cs typeface="Arial"/>
                        </a:rPr>
                        <a:t> petites </a:t>
                      </a:r>
                      <a:r>
                        <a:rPr lang="en-GB" sz="1000" b="0" i="1" kern="1200" err="1">
                          <a:solidFill>
                            <a:schemeClr val="accent1"/>
                          </a:solidFill>
                          <a:effectLst/>
                          <a:latin typeface="+mn-lt"/>
                          <a:ea typeface="Times New Roman" panose="02020603050405020304" pitchFamily="18" charset="0"/>
                          <a:cs typeface="Arial"/>
                        </a:rPr>
                        <a:t>quantités</a:t>
                      </a:r>
                      <a:r>
                        <a:rPr lang="en-GB" sz="1000" b="0" i="1" kern="1200">
                          <a:solidFill>
                            <a:schemeClr val="accent1"/>
                          </a:solidFill>
                          <a:effectLst/>
                          <a:latin typeface="+mn-lt"/>
                          <a:ea typeface="Times New Roman" panose="02020603050405020304" pitchFamily="18" charset="0"/>
                          <a:cs typeface="Arial"/>
                        </a:rPr>
                        <a:t> et doit </a:t>
                      </a:r>
                      <a:r>
                        <a:rPr lang="en-GB" sz="1000" b="0" i="1" kern="1200" err="1">
                          <a:solidFill>
                            <a:schemeClr val="accent1"/>
                          </a:solidFill>
                          <a:effectLst/>
                          <a:latin typeface="+mn-lt"/>
                          <a:ea typeface="Times New Roman" panose="02020603050405020304" pitchFamily="18" charset="0"/>
                          <a:cs typeface="Arial"/>
                        </a:rPr>
                        <a:t>être</a:t>
                      </a:r>
                      <a:r>
                        <a:rPr lang="en-GB" sz="1000" b="0" i="1" kern="1200">
                          <a:solidFill>
                            <a:schemeClr val="accent1"/>
                          </a:solidFill>
                          <a:effectLst/>
                          <a:latin typeface="+mn-lt"/>
                          <a:ea typeface="Times New Roman" panose="02020603050405020304" pitchFamily="18" charset="0"/>
                          <a:cs typeface="Arial"/>
                        </a:rPr>
                        <a:t> </a:t>
                      </a:r>
                      <a:r>
                        <a:rPr lang="en-GB" sz="1000" b="0" i="1" kern="1200" err="1">
                          <a:solidFill>
                            <a:schemeClr val="accent1"/>
                          </a:solidFill>
                          <a:effectLst/>
                          <a:latin typeface="+mn-lt"/>
                          <a:ea typeface="Times New Roman" panose="02020603050405020304" pitchFamily="18" charset="0"/>
                          <a:cs typeface="Arial"/>
                        </a:rPr>
                        <a:t>enregistrée</a:t>
                      </a:r>
                      <a:r>
                        <a:rPr lang="en-GB" sz="1000" b="0" i="1" kern="1200">
                          <a:solidFill>
                            <a:schemeClr val="accent1"/>
                          </a:solidFill>
                          <a:effectLst/>
                          <a:latin typeface="+mn-lt"/>
                          <a:ea typeface="Times New Roman" panose="02020603050405020304" pitchFamily="18" charset="0"/>
                          <a:cs typeface="Arial"/>
                        </a:rPr>
                        <a:t> </a:t>
                      </a:r>
                      <a:r>
                        <a:rPr lang="en-GB" sz="1000" b="0" i="1" kern="1200" err="1">
                          <a:solidFill>
                            <a:schemeClr val="accent1"/>
                          </a:solidFill>
                          <a:effectLst/>
                          <a:latin typeface="+mn-lt"/>
                          <a:ea typeface="Times New Roman" panose="02020603050405020304" pitchFamily="18" charset="0"/>
                          <a:cs typeface="Arial"/>
                        </a:rPr>
                        <a:t>comme</a:t>
                      </a:r>
                      <a:r>
                        <a:rPr lang="en-GB" sz="1000" b="0" i="1" kern="1200">
                          <a:solidFill>
                            <a:schemeClr val="accent1"/>
                          </a:solidFill>
                          <a:effectLst/>
                          <a:latin typeface="+mn-lt"/>
                          <a:ea typeface="Times New Roman" panose="02020603050405020304" pitchFamily="18" charset="0"/>
                          <a:cs typeface="Arial"/>
                        </a:rPr>
                        <a:t> un condiment.</a:t>
                      </a:r>
                      <a:endParaRPr lang="en-US" sz="1000" b="0" i="1" kern="1200">
                        <a:solidFill>
                          <a:schemeClr val="accent1"/>
                        </a:solidFill>
                        <a:effectLst/>
                        <a:latin typeface="+mn-lt"/>
                        <a:ea typeface="Calibri" panose="020F0502020204030204" pitchFamily="34" charset="0"/>
                        <a:cs typeface="Arial"/>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E"/>
                    </a:solidFill>
                  </a:tcPr>
                </a:tc>
                <a:tc hMerge="1">
                  <a:txBody>
                    <a:bodyPr/>
                    <a:lstStyle/>
                    <a:p>
                      <a:pPr marL="0" marR="0" algn="ctr">
                        <a:spcBef>
                          <a:spcPts val="0"/>
                        </a:spcBef>
                        <a:spcAft>
                          <a:spcPts val="0"/>
                        </a:spcAft>
                      </a:pPr>
                      <a:r>
                        <a:rPr lang="fr-FR" sz="800" err="1">
                          <a:effectLst/>
                          <a:latin typeface="Calibri" panose="020F0502020204030204" pitchFamily="34" charset="0"/>
                          <a:ea typeface="Times New Roman" panose="02020603050405020304" pitchFamily="18" charset="0"/>
                          <a:cs typeface="Calibri" panose="020F0502020204030204" pitchFamily="34" charset="0"/>
                        </a:rPr>
                        <a:t>Aliments</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000" dirty="0" err="1">
                          <a:solidFill>
                            <a:schemeClr val="accent1"/>
                          </a:solidFill>
                          <a:effectLst/>
                          <a:latin typeface="Calibri"/>
                          <a:ea typeface="Calibri"/>
                          <a:cs typeface="Arial"/>
                        </a:rPr>
                        <a:t>Nombre</a:t>
                      </a:r>
                      <a:r>
                        <a:rPr lang="en-GB" sz="1000" dirty="0">
                          <a:solidFill>
                            <a:schemeClr val="accent1"/>
                          </a:solidFill>
                          <a:effectLst/>
                          <a:latin typeface="Calibri"/>
                          <a:ea typeface="Calibri"/>
                          <a:cs typeface="Arial"/>
                        </a:rPr>
                        <a:t> de </a:t>
                      </a:r>
                      <a:r>
                        <a:rPr lang="en-GB" sz="1000" dirty="0" err="1">
                          <a:solidFill>
                            <a:schemeClr val="accent1"/>
                          </a:solidFill>
                          <a:effectLst/>
                          <a:latin typeface="Calibri"/>
                          <a:ea typeface="Calibri"/>
                          <a:cs typeface="Arial"/>
                        </a:rPr>
                        <a:t>jours</a:t>
                      </a:r>
                      <a:r>
                        <a:rPr lang="en-GB" sz="1000" dirty="0">
                          <a:solidFill>
                            <a:schemeClr val="accent1"/>
                          </a:solidFill>
                          <a:effectLst/>
                          <a:latin typeface="Calibri"/>
                          <a:ea typeface="Calibri"/>
                          <a:cs typeface="Arial"/>
                        </a:rPr>
                        <a:t> de </a:t>
                      </a:r>
                      <a:r>
                        <a:rPr lang="en-GB" sz="1000" dirty="0" err="1">
                          <a:solidFill>
                            <a:schemeClr val="accent1"/>
                          </a:solidFill>
                          <a:effectLst/>
                          <a:latin typeface="Calibri"/>
                          <a:ea typeface="Calibri"/>
                          <a:cs typeface="Arial"/>
                        </a:rPr>
                        <a:t>consommation</a:t>
                      </a:r>
                      <a:r>
                        <a:rPr lang="en-GB" sz="1000" dirty="0">
                          <a:solidFill>
                            <a:schemeClr val="accent1"/>
                          </a:solidFill>
                          <a:effectLst/>
                          <a:latin typeface="Calibri"/>
                          <a:ea typeface="Calibri"/>
                          <a:cs typeface="Arial"/>
                        </a:rPr>
                        <a:t> de </a:t>
                      </a:r>
                      <a:r>
                        <a:rPr lang="en-GB" sz="1000" dirty="0" err="1">
                          <a:solidFill>
                            <a:schemeClr val="accent1"/>
                          </a:solidFill>
                          <a:effectLst/>
                          <a:latin typeface="Calibri"/>
                          <a:ea typeface="Calibri"/>
                          <a:cs typeface="Arial"/>
                        </a:rPr>
                        <a:t>l'aliment</a:t>
                      </a:r>
                      <a:endParaRPr lang="en-US" sz="1000" dirty="0">
                        <a:solidFill>
                          <a:schemeClr val="accent1"/>
                        </a:solidFill>
                        <a:effectLst/>
                        <a:latin typeface="Calibri"/>
                        <a:ea typeface="Calibri"/>
                        <a:cs typeface="Arial"/>
                      </a:endParaRPr>
                    </a:p>
                    <a:p>
                      <a:pPr marL="0" marR="0" algn="ctr">
                        <a:spcBef>
                          <a:spcPts val="0"/>
                        </a:spcBef>
                        <a:spcAft>
                          <a:spcPts val="0"/>
                        </a:spcAft>
                      </a:pPr>
                      <a:r>
                        <a:rPr lang="en-GB" sz="1000" dirty="0">
                          <a:solidFill>
                            <a:schemeClr val="accent1"/>
                          </a:solidFill>
                          <a:effectLst/>
                          <a:latin typeface="Calibri"/>
                          <a:ea typeface="Calibri"/>
                          <a:cs typeface="Arial"/>
                        </a:rPr>
                        <a:t>au </a:t>
                      </a:r>
                      <a:r>
                        <a:rPr lang="en-GB" sz="1000" dirty="0" err="1">
                          <a:solidFill>
                            <a:schemeClr val="accent1"/>
                          </a:solidFill>
                          <a:effectLst/>
                          <a:latin typeface="Calibri"/>
                          <a:ea typeface="Calibri"/>
                          <a:cs typeface="Arial"/>
                        </a:rPr>
                        <a:t>cours</a:t>
                      </a:r>
                      <a:r>
                        <a:rPr lang="en-GB" sz="1000" dirty="0">
                          <a:solidFill>
                            <a:schemeClr val="accent1"/>
                          </a:solidFill>
                          <a:effectLst/>
                          <a:latin typeface="Calibri"/>
                          <a:ea typeface="Calibri"/>
                          <a:cs typeface="Arial"/>
                        </a:rPr>
                        <a:t> des </a:t>
                      </a:r>
                      <a:r>
                        <a:rPr lang="en-GB" sz="1000" b="1" dirty="0">
                          <a:solidFill>
                            <a:schemeClr val="accent1"/>
                          </a:solidFill>
                          <a:effectLst/>
                          <a:latin typeface="Calibri"/>
                          <a:ea typeface="Calibri"/>
                          <a:cs typeface="Arial"/>
                        </a:rPr>
                        <a:t>7 </a:t>
                      </a:r>
                      <a:r>
                        <a:rPr lang="en-GB" sz="1000" dirty="0" err="1">
                          <a:solidFill>
                            <a:schemeClr val="accent1"/>
                          </a:solidFill>
                          <a:effectLst/>
                          <a:latin typeface="Calibri"/>
                          <a:ea typeface="Calibri"/>
                          <a:cs typeface="Arial"/>
                        </a:rPr>
                        <a:t>derniers</a:t>
                      </a:r>
                      <a:r>
                        <a:rPr lang="en-GB" sz="1000" dirty="0">
                          <a:solidFill>
                            <a:schemeClr val="accent1"/>
                          </a:solidFill>
                          <a:effectLst/>
                          <a:latin typeface="Calibri"/>
                          <a:ea typeface="Calibri"/>
                          <a:cs typeface="Arial"/>
                        </a:rPr>
                        <a:t> </a:t>
                      </a:r>
                      <a:r>
                        <a:rPr lang="en-GB" sz="1000" i="1" dirty="0" err="1">
                          <a:solidFill>
                            <a:schemeClr val="accent1"/>
                          </a:solidFill>
                          <a:effectLst/>
                          <a:latin typeface="Calibri"/>
                          <a:ea typeface="Calibri"/>
                          <a:cs typeface="Calibri"/>
                        </a:rPr>
                        <a:t>jours</a:t>
                      </a:r>
                      <a:r>
                        <a:rPr lang="en-GB" sz="1000" i="1" dirty="0">
                          <a:solidFill>
                            <a:schemeClr val="accent1"/>
                          </a:solidFill>
                          <a:effectLst/>
                          <a:latin typeface="Calibri"/>
                          <a:ea typeface="Calibri"/>
                          <a:cs typeface="Calibri"/>
                        </a:rPr>
                        <a:t> </a:t>
                      </a:r>
                      <a:endParaRPr lang="en-US" sz="1000" dirty="0">
                        <a:solidFill>
                          <a:schemeClr val="accent1"/>
                        </a:solidFill>
                        <a:effectLst/>
                        <a:latin typeface="Calibri"/>
                        <a:ea typeface="Calibri"/>
                        <a:cs typeface="Calibri"/>
                      </a:endParaRPr>
                    </a:p>
                    <a:p>
                      <a:pPr marL="0" marR="0" algn="ctr">
                        <a:spcBef>
                          <a:spcPts val="0"/>
                        </a:spcBef>
                        <a:spcAft>
                          <a:spcPts val="0"/>
                        </a:spcAft>
                      </a:pPr>
                      <a:endParaRPr lang="en-US" sz="1000" dirty="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p>
                      <a:pPr marL="0" marR="0" algn="ctr">
                        <a:spcBef>
                          <a:spcPts val="0"/>
                        </a:spcBef>
                        <a:spcAft>
                          <a:spcPts val="0"/>
                        </a:spcAft>
                      </a:pPr>
                      <a:r>
                        <a:rPr lang="en-GB" sz="1000" i="1" dirty="0">
                          <a:solidFill>
                            <a:schemeClr val="accent1"/>
                          </a:solidFill>
                          <a:effectLst/>
                          <a:latin typeface="Calibri"/>
                          <a:ea typeface="Calibri"/>
                          <a:cs typeface="Calibri"/>
                        </a:rPr>
                        <a:t>Si 0 jour, ne pas </a:t>
                      </a:r>
                      <a:r>
                        <a:rPr lang="en-GB" sz="1000" i="1" dirty="0" err="1">
                          <a:solidFill>
                            <a:schemeClr val="accent1"/>
                          </a:solidFill>
                          <a:effectLst/>
                          <a:latin typeface="Calibri"/>
                          <a:ea typeface="Calibri"/>
                          <a:cs typeface="Calibri"/>
                        </a:rPr>
                        <a:t>spécifier</a:t>
                      </a:r>
                      <a:r>
                        <a:rPr lang="en-GB" sz="1000" i="1" dirty="0">
                          <a:solidFill>
                            <a:schemeClr val="accent1"/>
                          </a:solidFill>
                          <a:effectLst/>
                          <a:latin typeface="Calibri"/>
                          <a:ea typeface="Calibri"/>
                          <a:cs typeface="Calibri"/>
                        </a:rPr>
                        <a:t> la source </a:t>
                      </a:r>
                      <a:r>
                        <a:rPr lang="en-GB" sz="1000" i="1" dirty="0" err="1">
                          <a:solidFill>
                            <a:schemeClr val="accent1"/>
                          </a:solidFill>
                          <a:effectLst/>
                          <a:latin typeface="Calibri"/>
                          <a:ea typeface="Calibri"/>
                          <a:cs typeface="Calibri"/>
                        </a:rPr>
                        <a:t>principale</a:t>
                      </a:r>
                      <a:r>
                        <a:rPr lang="en-GB" sz="1000" i="1" dirty="0">
                          <a:solidFill>
                            <a:schemeClr val="accent1"/>
                          </a:solidFill>
                          <a:effectLst/>
                          <a:latin typeface="Calibri"/>
                          <a:ea typeface="Calibri"/>
                          <a:cs typeface="Calibri"/>
                        </a:rPr>
                        <a:t>.</a:t>
                      </a:r>
                      <a:endParaRPr lang="en-US" sz="1000" dirty="0">
                        <a:solidFill>
                          <a:schemeClr val="accent1"/>
                        </a:solidFill>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E"/>
                    </a:solidFill>
                  </a:tcPr>
                </a:tc>
                <a:tc>
                  <a:txBody>
                    <a:bodyPr/>
                    <a:lstStyle/>
                    <a:p>
                      <a:pPr marL="0" marR="0" algn="l">
                        <a:spcBef>
                          <a:spcPts val="0"/>
                        </a:spcBef>
                        <a:spcAft>
                          <a:spcPts val="0"/>
                        </a:spcAft>
                      </a:pPr>
                      <a:endParaRPr lang="en-US" sz="1000">
                        <a:solidFill>
                          <a:schemeClr val="accent1"/>
                        </a:solidFill>
                        <a:effectLst/>
                        <a:latin typeface="Calibri"/>
                        <a:ea typeface="Calibri" panose="020F0502020204030204" pitchFamily="34" charset="0"/>
                        <a:cs typeface="Calibri"/>
                      </a:endParaRPr>
                    </a:p>
                    <a:p>
                      <a:pPr marL="0" marR="0" algn="l">
                        <a:spcBef>
                          <a:spcPts val="0"/>
                        </a:spcBef>
                        <a:spcAft>
                          <a:spcPts val="0"/>
                        </a:spcAft>
                      </a:pPr>
                      <a:endParaRPr lang="en-US" sz="1000">
                        <a:solidFill>
                          <a:schemeClr val="accent1"/>
                        </a:solidFill>
                        <a:effectLst/>
                        <a:latin typeface="Calibri"/>
                        <a:ea typeface="Calibri" panose="020F0502020204030204" pitchFamily="34" charset="0"/>
                        <a:cs typeface="Calibri"/>
                      </a:endParaRPr>
                    </a:p>
                    <a:p>
                      <a:pPr marL="0" marR="0" algn="l">
                        <a:spcBef>
                          <a:spcPts val="0"/>
                        </a:spcBef>
                        <a:spcAft>
                          <a:spcPts val="0"/>
                        </a:spcAft>
                      </a:pPr>
                      <a:endParaRPr lang="en-US" sz="1000">
                        <a:solidFill>
                          <a:schemeClr val="accent1"/>
                        </a:solidFill>
                        <a:effectLst/>
                        <a:latin typeface="Calibri"/>
                        <a:ea typeface="Calibri" panose="020F0502020204030204" pitchFamily="34" charset="0"/>
                        <a:cs typeface="Calibri"/>
                      </a:endParaRPr>
                    </a:p>
                    <a:p>
                      <a:pPr marL="0" marR="0" algn="l">
                        <a:spcBef>
                          <a:spcPts val="0"/>
                        </a:spcBef>
                        <a:spcAft>
                          <a:spcPts val="0"/>
                        </a:spcAft>
                      </a:pPr>
                      <a:r>
                        <a:rPr lang="en-GB" sz="1000" i="1" err="1">
                          <a:solidFill>
                            <a:schemeClr val="accent1"/>
                          </a:solidFill>
                          <a:effectLst/>
                          <a:latin typeface="Calibri"/>
                          <a:ea typeface="Calibri"/>
                          <a:cs typeface="Calibri"/>
                        </a:rPr>
                        <a:t>Noms</a:t>
                      </a:r>
                      <a:r>
                        <a:rPr lang="en-GB" sz="1000" i="1">
                          <a:solidFill>
                            <a:schemeClr val="accent1"/>
                          </a:solidFill>
                          <a:effectLst/>
                          <a:latin typeface="Calibri"/>
                          <a:ea typeface="Calibri"/>
                          <a:cs typeface="Calibri"/>
                        </a:rPr>
                        <a:t> des variables</a:t>
                      </a:r>
                      <a:endParaRPr lang="en-US" sz="1000">
                        <a:solidFill>
                          <a:schemeClr val="accent1"/>
                        </a:solidFill>
                        <a:effectLst/>
                        <a:latin typeface="Calibri"/>
                        <a:ea typeface="Calibri"/>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E"/>
                    </a:solidFill>
                  </a:tcPr>
                </a:tc>
                <a:tc>
                  <a:txBody>
                    <a:bodyPr/>
                    <a:lstStyle/>
                    <a:p>
                      <a:pPr marL="0" marR="0" algn="ctr">
                        <a:spcBef>
                          <a:spcPts val="0"/>
                        </a:spcBef>
                        <a:spcAft>
                          <a:spcPts val="0"/>
                        </a:spcAft>
                      </a:pPr>
                      <a:r>
                        <a:rPr lang="en-GB" sz="1000">
                          <a:solidFill>
                            <a:schemeClr val="accent1"/>
                          </a:solidFill>
                          <a:effectLst/>
                          <a:latin typeface="Calibri"/>
                          <a:ea typeface="Calibri"/>
                          <a:cs typeface="Arial"/>
                        </a:rPr>
                        <a:t>Comment </a:t>
                      </a:r>
                      <a:r>
                        <a:rPr lang="en-GB" sz="1000" err="1">
                          <a:solidFill>
                            <a:schemeClr val="accent1"/>
                          </a:solidFill>
                          <a:effectLst/>
                          <a:latin typeface="Calibri"/>
                          <a:ea typeface="Calibri"/>
                          <a:cs typeface="Arial"/>
                        </a:rPr>
                        <a:t>ces</a:t>
                      </a:r>
                      <a:r>
                        <a:rPr lang="en-GB" sz="1000">
                          <a:solidFill>
                            <a:schemeClr val="accent1"/>
                          </a:solidFill>
                          <a:effectLst/>
                          <a:latin typeface="Calibri"/>
                          <a:ea typeface="Calibri"/>
                          <a:cs typeface="Arial"/>
                        </a:rPr>
                        <a:t> aliments </a:t>
                      </a:r>
                      <a:r>
                        <a:rPr lang="en-GB" sz="1000" err="1">
                          <a:solidFill>
                            <a:schemeClr val="accent1"/>
                          </a:solidFill>
                          <a:effectLst/>
                          <a:latin typeface="Calibri"/>
                          <a:ea typeface="Calibri"/>
                          <a:cs typeface="Arial"/>
                        </a:rPr>
                        <a:t>ont-ils</a:t>
                      </a:r>
                      <a:r>
                        <a:rPr lang="en-GB" sz="1000">
                          <a:solidFill>
                            <a:schemeClr val="accent1"/>
                          </a:solidFill>
                          <a:effectLst/>
                          <a:latin typeface="Calibri"/>
                          <a:ea typeface="Calibri"/>
                          <a:cs typeface="Arial"/>
                        </a:rPr>
                        <a:t> </a:t>
                      </a:r>
                      <a:r>
                        <a:rPr lang="en-GB" sz="1000" err="1">
                          <a:solidFill>
                            <a:schemeClr val="accent1"/>
                          </a:solidFill>
                          <a:effectLst/>
                          <a:latin typeface="Calibri"/>
                          <a:ea typeface="Calibri"/>
                          <a:cs typeface="Arial"/>
                        </a:rPr>
                        <a:t>été</a:t>
                      </a:r>
                      <a:r>
                        <a:rPr lang="en-GB" sz="1000">
                          <a:solidFill>
                            <a:schemeClr val="accent1"/>
                          </a:solidFill>
                          <a:effectLst/>
                          <a:latin typeface="Calibri"/>
                          <a:ea typeface="Calibri"/>
                          <a:cs typeface="Arial"/>
                        </a:rPr>
                        <a:t> acquis ?</a:t>
                      </a:r>
                      <a:endParaRPr lang="en-US" sz="1000">
                        <a:solidFill>
                          <a:schemeClr val="accent1"/>
                        </a:solidFill>
                        <a:effectLst/>
                        <a:latin typeface="Calibri"/>
                        <a:ea typeface="Calibri"/>
                        <a:cs typeface="Arial"/>
                      </a:endParaRPr>
                    </a:p>
                    <a:p>
                      <a:pPr marL="0" marR="0" algn="ctr">
                        <a:spcBef>
                          <a:spcPts val="0"/>
                        </a:spcBef>
                        <a:spcAft>
                          <a:spcPts val="0"/>
                        </a:spcAft>
                      </a:pPr>
                      <a:r>
                        <a:rPr lang="en-GB" sz="1000" b="1" err="1">
                          <a:solidFill>
                            <a:schemeClr val="accent1"/>
                          </a:solidFill>
                          <a:effectLst/>
                          <a:latin typeface="Calibri"/>
                          <a:ea typeface="Calibri"/>
                          <a:cs typeface="Arial"/>
                        </a:rPr>
                        <a:t>Indiquez</a:t>
                      </a:r>
                      <a:r>
                        <a:rPr lang="en-GB" sz="1000" b="1">
                          <a:solidFill>
                            <a:schemeClr val="accent1"/>
                          </a:solidFill>
                          <a:effectLst/>
                          <a:latin typeface="Calibri"/>
                          <a:ea typeface="Calibri"/>
                          <a:cs typeface="Arial"/>
                        </a:rPr>
                        <a:t> la </a:t>
                      </a:r>
                      <a:r>
                        <a:rPr lang="en-GB" sz="1000" b="1" err="1">
                          <a:solidFill>
                            <a:schemeClr val="accent1"/>
                          </a:solidFill>
                          <a:effectLst/>
                          <a:latin typeface="Calibri"/>
                          <a:ea typeface="Calibri"/>
                          <a:cs typeface="Arial"/>
                        </a:rPr>
                        <a:t>principale</a:t>
                      </a:r>
                      <a:r>
                        <a:rPr lang="en-GB" sz="1000" b="1">
                          <a:solidFill>
                            <a:schemeClr val="accent1"/>
                          </a:solidFill>
                          <a:effectLst/>
                          <a:latin typeface="Calibri"/>
                          <a:ea typeface="Calibri"/>
                          <a:cs typeface="Arial"/>
                        </a:rPr>
                        <a:t> source </a:t>
                      </a:r>
                      <a:r>
                        <a:rPr lang="en-GB" sz="1000" b="1" err="1">
                          <a:solidFill>
                            <a:schemeClr val="accent1"/>
                          </a:solidFill>
                          <a:effectLst/>
                          <a:latin typeface="Calibri"/>
                          <a:ea typeface="Calibri"/>
                          <a:cs typeface="Arial"/>
                        </a:rPr>
                        <a:t>d'alimentation</a:t>
                      </a:r>
                      <a:r>
                        <a:rPr lang="en-GB" sz="1000" b="1">
                          <a:solidFill>
                            <a:schemeClr val="accent1"/>
                          </a:solidFill>
                          <a:effectLst/>
                          <a:latin typeface="Calibri"/>
                          <a:ea typeface="Calibri"/>
                          <a:cs typeface="Arial"/>
                        </a:rPr>
                        <a:t> au </a:t>
                      </a:r>
                      <a:r>
                        <a:rPr lang="en-GB" sz="1000" b="1" err="1">
                          <a:solidFill>
                            <a:schemeClr val="accent1"/>
                          </a:solidFill>
                          <a:effectLst/>
                          <a:latin typeface="Calibri"/>
                          <a:ea typeface="Calibri"/>
                          <a:cs typeface="Arial"/>
                        </a:rPr>
                        <a:t>cours</a:t>
                      </a:r>
                      <a:r>
                        <a:rPr lang="en-GB" sz="1000" b="1">
                          <a:solidFill>
                            <a:schemeClr val="accent1"/>
                          </a:solidFill>
                          <a:effectLst/>
                          <a:latin typeface="Calibri"/>
                          <a:ea typeface="Calibri"/>
                          <a:cs typeface="Arial"/>
                        </a:rPr>
                        <a:t> des 7 </a:t>
                      </a:r>
                      <a:r>
                        <a:rPr lang="en-GB" sz="1000" b="1" err="1">
                          <a:solidFill>
                            <a:schemeClr val="accent1"/>
                          </a:solidFill>
                          <a:effectLst/>
                          <a:latin typeface="Calibri"/>
                          <a:ea typeface="Calibri"/>
                          <a:cs typeface="Arial"/>
                        </a:rPr>
                        <a:t>derniers</a:t>
                      </a:r>
                      <a:r>
                        <a:rPr lang="en-GB" sz="1000" b="1">
                          <a:solidFill>
                            <a:schemeClr val="accent1"/>
                          </a:solidFill>
                          <a:effectLst/>
                          <a:latin typeface="Calibri"/>
                          <a:ea typeface="Calibri"/>
                          <a:cs typeface="Arial"/>
                        </a:rPr>
                        <a:t> </a:t>
                      </a:r>
                      <a:r>
                        <a:rPr lang="en-GB" sz="1000" b="1" err="1">
                          <a:solidFill>
                            <a:schemeClr val="accent1"/>
                          </a:solidFill>
                          <a:effectLst/>
                          <a:latin typeface="Calibri"/>
                          <a:ea typeface="Calibri"/>
                          <a:cs typeface="Arial"/>
                        </a:rPr>
                        <a:t>jours</a:t>
                      </a:r>
                      <a:endParaRPr lang="en-US" sz="1000" err="1">
                        <a:solidFill>
                          <a:schemeClr val="accent1"/>
                        </a:solidFill>
                        <a:effectLst/>
                        <a:latin typeface="Calibri"/>
                        <a:ea typeface="Calibri"/>
                        <a:cs typeface="Arial"/>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E"/>
                    </a:solidFill>
                  </a:tcPr>
                </a:tc>
                <a:extLst>
                  <a:ext uri="{0D108BD9-81ED-4DB2-BD59-A6C34878D82A}">
                    <a16:rowId xmlns:a16="http://schemas.microsoft.com/office/drawing/2014/main" val="1571537413"/>
                  </a:ext>
                </a:extLst>
              </a:tr>
              <a:tr h="407812">
                <a:tc>
                  <a:txBody>
                    <a:bodyPr/>
                    <a:lstStyle/>
                    <a:p>
                      <a:pPr marL="0" marR="0" lvl="0" indent="0" algn="ctr" defTabSz="914400" rtl="0" eaLnBrk="1" latinLnBrk="0" hangingPunct="1">
                        <a:lnSpc>
                          <a:spcPct val="107000"/>
                        </a:lnSpc>
                        <a:spcBef>
                          <a:spcPts val="0"/>
                        </a:spcBef>
                        <a:spcAft>
                          <a:spcPts val="0"/>
                        </a:spcAft>
                        <a:buClr>
                          <a:srgbClr val="000000"/>
                        </a:buClr>
                        <a:buSzPts val="800"/>
                        <a:buFont typeface="Times New Roman" panose="02020603050405020304" pitchFamily="18" charset="0"/>
                        <a:buNone/>
                        <a:tabLst>
                          <a:tab pos="228600" algn="l"/>
                        </a:tabLst>
                      </a:pPr>
                      <a:r>
                        <a:rPr lang="en-GB" sz="1000" b="1" kern="1200">
                          <a:solidFill>
                            <a:schemeClr val="accent1"/>
                          </a:solidFill>
                          <a:effectLst/>
                          <a:latin typeface="Calibri"/>
                          <a:ea typeface="+mn-ea"/>
                          <a:cs typeface="Calibri"/>
                        </a:rPr>
                        <a:t>4.  </a:t>
                      </a: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85725" marR="0" indent="0" algn="l" defTabSz="914400" rtl="0" eaLnBrk="1" latinLnBrk="0" hangingPunct="1">
                        <a:lnSpc>
                          <a:spcPct val="107000"/>
                        </a:lnSpc>
                        <a:spcBef>
                          <a:spcPts val="0"/>
                        </a:spcBef>
                        <a:spcAft>
                          <a:spcPts val="0"/>
                        </a:spcAft>
                      </a:pPr>
                      <a:r>
                        <a:rPr lang="en-GB" sz="1000" b="1" kern="1200" err="1">
                          <a:solidFill>
                            <a:schemeClr val="accent1"/>
                          </a:solidFill>
                          <a:effectLst/>
                          <a:latin typeface="Calibri"/>
                          <a:ea typeface="+mn-ea"/>
                          <a:cs typeface="Calibri"/>
                        </a:rPr>
                        <a:t>Viande</a:t>
                      </a:r>
                      <a:r>
                        <a:rPr lang="en-GB" sz="1000" b="1" kern="1200">
                          <a:solidFill>
                            <a:schemeClr val="accent1"/>
                          </a:solidFill>
                          <a:effectLst/>
                          <a:latin typeface="Calibri"/>
                          <a:ea typeface="+mn-ea"/>
                          <a:cs typeface="Calibri"/>
                        </a:rPr>
                        <a:t>, </a:t>
                      </a:r>
                      <a:r>
                        <a:rPr lang="en-GB" sz="1000" b="1" kern="1200" err="1">
                          <a:solidFill>
                            <a:schemeClr val="accent1"/>
                          </a:solidFill>
                          <a:effectLst/>
                          <a:latin typeface="Calibri"/>
                          <a:ea typeface="+mn-ea"/>
                          <a:cs typeface="Calibri"/>
                        </a:rPr>
                        <a:t>poisson</a:t>
                      </a:r>
                      <a:r>
                        <a:rPr lang="en-GB" sz="1000" b="1" kern="1200">
                          <a:solidFill>
                            <a:schemeClr val="accent1"/>
                          </a:solidFill>
                          <a:effectLst/>
                          <a:latin typeface="Calibri"/>
                          <a:ea typeface="+mn-ea"/>
                          <a:cs typeface="Calibri"/>
                        </a:rPr>
                        <a:t> et </a:t>
                      </a:r>
                      <a:r>
                        <a:rPr lang="en-GB" sz="1000" b="1" kern="1200" err="1">
                          <a:solidFill>
                            <a:schemeClr val="accent1"/>
                          </a:solidFill>
                          <a:effectLst/>
                          <a:latin typeface="Calibri"/>
                          <a:ea typeface="+mn-ea"/>
                          <a:cs typeface="Calibri"/>
                        </a:rPr>
                        <a:t>œufs</a:t>
                      </a:r>
                      <a:r>
                        <a:rPr lang="en-GB" sz="1000" b="1" kern="1200">
                          <a:solidFill>
                            <a:schemeClr val="accent1"/>
                          </a:solidFill>
                          <a:effectLst/>
                          <a:latin typeface="Calibri"/>
                          <a:ea typeface="+mn-ea"/>
                          <a:cs typeface="Calibri"/>
                        </a:rPr>
                        <a:t> </a:t>
                      </a:r>
                      <a:r>
                        <a:rPr lang="en-GB" sz="1000" b="0" kern="1200">
                          <a:solidFill>
                            <a:schemeClr val="accent1"/>
                          </a:solidFill>
                          <a:effectLst/>
                          <a:latin typeface="Calibri"/>
                          <a:ea typeface="+mn-ea"/>
                          <a:cs typeface="Calibri"/>
                        </a:rPr>
                        <a:t>: chèvre, </a:t>
                      </a:r>
                      <a:r>
                        <a:rPr lang="en-GB" sz="1000" b="0" kern="1200" err="1">
                          <a:solidFill>
                            <a:schemeClr val="accent1"/>
                          </a:solidFill>
                          <a:effectLst/>
                          <a:latin typeface="Calibri"/>
                          <a:ea typeface="+mn-ea"/>
                          <a:cs typeface="Calibri"/>
                        </a:rPr>
                        <a:t>bœuf</a:t>
                      </a:r>
                      <a:r>
                        <a:rPr lang="en-GB" sz="1000" b="0" kern="1200">
                          <a:solidFill>
                            <a:schemeClr val="accent1"/>
                          </a:solidFill>
                          <a:effectLst/>
                          <a:latin typeface="Calibri"/>
                          <a:ea typeface="+mn-ea"/>
                          <a:cs typeface="Calibri"/>
                        </a:rPr>
                        <a:t>, poulet, </a:t>
                      </a:r>
                      <a:r>
                        <a:rPr lang="en-GB" sz="1000" b="0" kern="1200" err="1">
                          <a:solidFill>
                            <a:schemeClr val="accent1"/>
                          </a:solidFill>
                          <a:effectLst/>
                          <a:latin typeface="Calibri"/>
                          <a:ea typeface="+mn-ea"/>
                          <a:cs typeface="Calibri"/>
                        </a:rPr>
                        <a:t>porc</a:t>
                      </a:r>
                      <a:r>
                        <a:rPr lang="en-GB" sz="1000" b="0" kern="1200">
                          <a:solidFill>
                            <a:schemeClr val="accent1"/>
                          </a:solidFill>
                          <a:effectLst/>
                          <a:latin typeface="Calibri"/>
                          <a:ea typeface="+mn-ea"/>
                          <a:cs typeface="Calibri"/>
                        </a:rPr>
                        <a:t>, </a:t>
                      </a:r>
                      <a:r>
                        <a:rPr lang="en-GB" sz="1000" b="0" kern="1200" err="1">
                          <a:solidFill>
                            <a:schemeClr val="accent1"/>
                          </a:solidFill>
                          <a:effectLst/>
                          <a:latin typeface="Calibri"/>
                          <a:ea typeface="+mn-ea"/>
                          <a:cs typeface="Calibri"/>
                        </a:rPr>
                        <a:t>poisson</a:t>
                      </a:r>
                      <a:r>
                        <a:rPr lang="en-GB" sz="1000" b="0" kern="1200">
                          <a:solidFill>
                            <a:schemeClr val="accent1"/>
                          </a:solidFill>
                          <a:effectLst/>
                          <a:latin typeface="Calibri"/>
                          <a:ea typeface="+mn-ea"/>
                          <a:cs typeface="Calibri"/>
                        </a:rPr>
                        <a:t> et </a:t>
                      </a:r>
                      <a:r>
                        <a:rPr lang="en-GB" sz="1000" b="0" kern="1200" err="1">
                          <a:solidFill>
                            <a:schemeClr val="accent1"/>
                          </a:solidFill>
                          <a:effectLst/>
                          <a:latin typeface="Calibri"/>
                          <a:ea typeface="+mn-ea"/>
                          <a:cs typeface="Calibri"/>
                        </a:rPr>
                        <a:t>autres</a:t>
                      </a:r>
                      <a:r>
                        <a:rPr lang="en-GB" sz="1000" b="0" kern="1200">
                          <a:solidFill>
                            <a:schemeClr val="accent1"/>
                          </a:solidFill>
                          <a:effectLst/>
                          <a:latin typeface="Calibri"/>
                          <a:ea typeface="+mn-ea"/>
                          <a:cs typeface="Calibri"/>
                        </a:rPr>
                        <a:t> fruits de </a:t>
                      </a:r>
                      <a:r>
                        <a:rPr lang="en-GB" sz="1000" b="0" kern="1200" err="1">
                          <a:solidFill>
                            <a:schemeClr val="accent1"/>
                          </a:solidFill>
                          <a:effectLst/>
                          <a:latin typeface="Calibri"/>
                          <a:ea typeface="+mn-ea"/>
                          <a:cs typeface="Calibri"/>
                        </a:rPr>
                        <a:t>mer</a:t>
                      </a:r>
                      <a:r>
                        <a:rPr lang="en-GB" sz="1000" b="0" kern="1200">
                          <a:solidFill>
                            <a:schemeClr val="accent1"/>
                          </a:solidFill>
                          <a:effectLst/>
                          <a:latin typeface="Calibri"/>
                          <a:ea typeface="+mn-ea"/>
                          <a:cs typeface="Calibri"/>
                        </a:rPr>
                        <a:t> (y </a:t>
                      </a:r>
                      <a:r>
                        <a:rPr lang="en-GB" sz="1000" b="0" kern="1200" err="1">
                          <a:solidFill>
                            <a:schemeClr val="accent1"/>
                          </a:solidFill>
                          <a:effectLst/>
                          <a:latin typeface="Calibri"/>
                          <a:ea typeface="+mn-ea"/>
                          <a:cs typeface="Calibri"/>
                        </a:rPr>
                        <a:t>compris</a:t>
                      </a:r>
                      <a:r>
                        <a:rPr lang="en-GB" sz="1000" b="0" kern="1200">
                          <a:solidFill>
                            <a:schemeClr val="accent1"/>
                          </a:solidFill>
                          <a:effectLst/>
                          <a:latin typeface="Calibri"/>
                          <a:ea typeface="+mn-ea"/>
                          <a:cs typeface="Calibri"/>
                        </a:rPr>
                        <a:t> le thon </a:t>
                      </a:r>
                      <a:r>
                        <a:rPr lang="en-GB" sz="1000" b="0" kern="1200" err="1">
                          <a:solidFill>
                            <a:schemeClr val="accent1"/>
                          </a:solidFill>
                          <a:effectLst/>
                          <a:latin typeface="Calibri"/>
                          <a:ea typeface="+mn-ea"/>
                          <a:cs typeface="Calibri"/>
                        </a:rPr>
                        <a:t>en</a:t>
                      </a:r>
                      <a:r>
                        <a:rPr lang="en-GB" sz="1000" b="0" kern="1200">
                          <a:solidFill>
                            <a:schemeClr val="accent1"/>
                          </a:solidFill>
                          <a:effectLst/>
                          <a:latin typeface="Calibri"/>
                          <a:ea typeface="+mn-ea"/>
                          <a:cs typeface="Calibri"/>
                        </a:rPr>
                        <a:t> conserve), escargots, </a:t>
                      </a:r>
                      <a:r>
                        <a:rPr lang="en-GB" sz="1000" b="0" kern="1200" err="1">
                          <a:solidFill>
                            <a:schemeClr val="accent1"/>
                          </a:solidFill>
                          <a:effectLst/>
                          <a:latin typeface="Calibri"/>
                          <a:ea typeface="+mn-ea"/>
                          <a:cs typeface="Calibri"/>
                        </a:rPr>
                        <a:t>œufs</a:t>
                      </a:r>
                      <a:r>
                        <a:rPr lang="en-GB" sz="1000" b="0" kern="1200">
                          <a:solidFill>
                            <a:schemeClr val="accent1"/>
                          </a:solidFill>
                          <a:effectLst/>
                          <a:latin typeface="Calibri"/>
                          <a:ea typeface="+mn-ea"/>
                          <a:cs typeface="Calibri"/>
                        </a:rPr>
                        <a:t> (</a:t>
                      </a:r>
                      <a:r>
                        <a:rPr lang="en-GB" sz="1000" b="0" kern="1200" err="1">
                          <a:solidFill>
                            <a:schemeClr val="accent1"/>
                          </a:solidFill>
                          <a:effectLst/>
                          <a:latin typeface="Calibri"/>
                          <a:ea typeface="+mn-ea"/>
                          <a:cs typeface="Calibri"/>
                        </a:rPr>
                        <a:t>viande</a:t>
                      </a:r>
                      <a:r>
                        <a:rPr lang="en-GB" sz="1000" b="0" kern="1200">
                          <a:solidFill>
                            <a:schemeClr val="accent1"/>
                          </a:solidFill>
                          <a:effectLst/>
                          <a:latin typeface="Calibri"/>
                          <a:ea typeface="+mn-ea"/>
                          <a:cs typeface="Calibri"/>
                        </a:rPr>
                        <a:t> et </a:t>
                      </a:r>
                      <a:r>
                        <a:rPr lang="en-GB" sz="1000" b="0" kern="1200" err="1">
                          <a:solidFill>
                            <a:schemeClr val="accent1"/>
                          </a:solidFill>
                          <a:effectLst/>
                          <a:latin typeface="Calibri"/>
                          <a:ea typeface="+mn-ea"/>
                          <a:cs typeface="Calibri"/>
                        </a:rPr>
                        <a:t>poisson</a:t>
                      </a:r>
                      <a:r>
                        <a:rPr lang="en-GB" sz="1000" b="0" kern="1200">
                          <a:solidFill>
                            <a:schemeClr val="accent1"/>
                          </a:solidFill>
                          <a:effectLst/>
                          <a:latin typeface="Calibri"/>
                          <a:ea typeface="+mn-ea"/>
                          <a:cs typeface="Calibri"/>
                        </a:rPr>
                        <a:t> consommés </a:t>
                      </a:r>
                      <a:r>
                        <a:rPr lang="en-GB" sz="1000" b="0" kern="1200" err="1">
                          <a:solidFill>
                            <a:schemeClr val="accent1"/>
                          </a:solidFill>
                          <a:effectLst/>
                          <a:latin typeface="Calibri"/>
                          <a:ea typeface="+mn-ea"/>
                          <a:cs typeface="Calibri"/>
                        </a:rPr>
                        <a:t>en</a:t>
                      </a:r>
                      <a:r>
                        <a:rPr lang="en-GB" sz="1000" b="0" kern="1200">
                          <a:solidFill>
                            <a:schemeClr val="accent1"/>
                          </a:solidFill>
                          <a:effectLst/>
                          <a:latin typeface="Calibri"/>
                          <a:ea typeface="+mn-ea"/>
                          <a:cs typeface="Calibri"/>
                        </a:rPr>
                        <a:t> </a:t>
                      </a:r>
                      <a:r>
                        <a:rPr lang="en-GB" sz="1000" b="0" kern="1200" err="1">
                          <a:solidFill>
                            <a:schemeClr val="accent1"/>
                          </a:solidFill>
                          <a:effectLst/>
                          <a:latin typeface="Calibri"/>
                          <a:ea typeface="+mn-ea"/>
                          <a:cs typeface="Calibri"/>
                        </a:rPr>
                        <a:t>grandes</a:t>
                      </a:r>
                      <a:r>
                        <a:rPr lang="en-GB" sz="1000" b="0" kern="1200">
                          <a:solidFill>
                            <a:schemeClr val="accent1"/>
                          </a:solidFill>
                          <a:effectLst/>
                          <a:latin typeface="Calibri"/>
                          <a:ea typeface="+mn-ea"/>
                          <a:cs typeface="Calibri"/>
                        </a:rPr>
                        <a:t> </a:t>
                      </a:r>
                      <a:r>
                        <a:rPr lang="en-GB" sz="1000" b="0" kern="1200" err="1">
                          <a:solidFill>
                            <a:schemeClr val="accent1"/>
                          </a:solidFill>
                          <a:effectLst/>
                          <a:latin typeface="Calibri"/>
                          <a:ea typeface="+mn-ea"/>
                          <a:cs typeface="Calibri"/>
                        </a:rPr>
                        <a:t>quantités</a:t>
                      </a:r>
                      <a:r>
                        <a:rPr lang="en-GB" sz="1000" b="0" kern="1200">
                          <a:solidFill>
                            <a:schemeClr val="accent1"/>
                          </a:solidFill>
                          <a:effectLst/>
                          <a:latin typeface="Calibri"/>
                          <a:ea typeface="+mn-ea"/>
                          <a:cs typeface="Calibri"/>
                        </a:rPr>
                        <a:t> et non </a:t>
                      </a:r>
                      <a:r>
                        <a:rPr lang="en-GB" sz="1000" b="0" kern="1200" err="1">
                          <a:solidFill>
                            <a:schemeClr val="accent1"/>
                          </a:solidFill>
                          <a:effectLst/>
                          <a:latin typeface="Calibri"/>
                          <a:ea typeface="+mn-ea"/>
                          <a:cs typeface="Calibri"/>
                        </a:rPr>
                        <a:t>comme</a:t>
                      </a:r>
                      <a:r>
                        <a:rPr lang="en-GB" sz="1000" b="0" kern="1200">
                          <a:solidFill>
                            <a:schemeClr val="accent1"/>
                          </a:solidFill>
                          <a:effectLst/>
                          <a:latin typeface="Calibri"/>
                          <a:ea typeface="+mn-ea"/>
                          <a:cs typeface="Calibri"/>
                        </a:rPr>
                        <a:t> condiment).</a:t>
                      </a: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07000"/>
                        </a:lnSpc>
                      </a:pPr>
                      <a:r>
                        <a:rPr lang="en-GB" sz="1000">
                          <a:solidFill>
                            <a:schemeClr val="accent1"/>
                          </a:solidFill>
                          <a:effectLst/>
                          <a:latin typeface="Open Sans"/>
                          <a:ea typeface="Open Sans"/>
                          <a:cs typeface="Open Sans"/>
                        </a:rPr>
                        <a:t>|___|</a:t>
                      </a: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en-GB" sz="1000" err="1">
                          <a:solidFill>
                            <a:srgbClr val="ADAEAF"/>
                          </a:solidFill>
                          <a:effectLst/>
                          <a:latin typeface="Open Sans" panose="020B0606030504020204" pitchFamily="34" charset="0"/>
                          <a:ea typeface="Open Sans" panose="020B0606030504020204" pitchFamily="34" charset="0"/>
                          <a:cs typeface="Open Sans" panose="020B0606030504020204" pitchFamily="34" charset="0"/>
                        </a:rPr>
                        <a:t>FCSPr</a:t>
                      </a:r>
                      <a:endParaRPr lang="en-GB" sz="1000">
                        <a:solidFill>
                          <a:srgbClr val="ADAEAF"/>
                        </a:solidFill>
                        <a:effectLst/>
                        <a:latin typeface="Open Sans" panose="020B0606030504020204" pitchFamily="34" charset="0"/>
                        <a:ea typeface="Open Sans" panose="020B0606030504020204" pitchFamily="34" charset="0"/>
                        <a:cs typeface="Open Sans" panose="020B0606030504020204" pitchFamily="34" charset="0"/>
                      </a:endParaRPr>
                    </a:p>
                  </a:txBody>
                  <a:tcPr marL="2736" marR="2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07000"/>
                        </a:lnSpc>
                      </a:pPr>
                      <a:r>
                        <a:rPr lang="en-GB" sz="1000">
                          <a:solidFill>
                            <a:schemeClr val="accent1"/>
                          </a:solidFill>
                          <a:effectLst/>
                          <a:latin typeface="Open Sans"/>
                          <a:ea typeface="Open Sans"/>
                          <a:cs typeface="Open Sans"/>
                        </a:rPr>
                        <a:t>|___|</a:t>
                      </a:r>
                    </a:p>
                  </a:txBody>
                  <a:tcPr marL="2736" marR="2736" marT="0"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6161880"/>
                  </a:ext>
                </a:extLst>
              </a:tr>
              <a:tr h="271875">
                <a:tc gridSpan="5">
                  <a:txBody>
                    <a:bodyPr/>
                    <a:lstStyle/>
                    <a:p>
                      <a:pPr marL="0" marR="0" algn="ctr" defTabSz="914400" rtl="0" eaLnBrk="1" latinLnBrk="0" hangingPunct="1">
                        <a:lnSpc>
                          <a:spcPct val="107000"/>
                        </a:lnSpc>
                        <a:spcBef>
                          <a:spcPts val="0"/>
                        </a:spcBef>
                        <a:spcAft>
                          <a:spcPts val="0"/>
                        </a:spcAft>
                      </a:pPr>
                      <a:r>
                        <a:rPr lang="en-GB" sz="1000" b="1" kern="1200">
                          <a:solidFill>
                            <a:schemeClr val="accent1"/>
                          </a:solidFill>
                          <a:effectLst/>
                          <a:latin typeface="Calibri"/>
                          <a:ea typeface="+mn-ea"/>
                          <a:cs typeface="Calibri"/>
                        </a:rPr>
                        <a:t>Si 0, </a:t>
                      </a:r>
                      <a:r>
                        <a:rPr lang="en-GB" sz="1000" b="1" kern="1200" err="1">
                          <a:solidFill>
                            <a:schemeClr val="accent1"/>
                          </a:solidFill>
                          <a:effectLst/>
                          <a:latin typeface="Calibri"/>
                          <a:ea typeface="+mn-ea"/>
                          <a:cs typeface="Calibri"/>
                        </a:rPr>
                        <a:t>passez</a:t>
                      </a:r>
                      <a:r>
                        <a:rPr lang="en-GB" sz="1000" b="1" kern="1200">
                          <a:solidFill>
                            <a:schemeClr val="accent1"/>
                          </a:solidFill>
                          <a:effectLst/>
                          <a:latin typeface="Calibri"/>
                          <a:ea typeface="+mn-ea"/>
                          <a:cs typeface="Calibri"/>
                        </a:rPr>
                        <a:t> à la question 5</a:t>
                      </a:r>
                    </a:p>
                  </a:txBody>
                  <a:tcPr marL="2736" marR="2736"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E"/>
                    </a:solid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hMerge="1">
                  <a:txBody>
                    <a:bodyPr/>
                    <a:lstStyle/>
                    <a:p>
                      <a:pPr algn="ctr">
                        <a:lnSpc>
                          <a:spcPct val="107000"/>
                        </a:lnSpc>
                      </a:pPr>
                      <a:endParaRPr lang="en-GB" sz="1000">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3257456"/>
                  </a:ext>
                </a:extLst>
              </a:tr>
              <a:tr h="271875">
                <a:tc>
                  <a:txBody>
                    <a:bodyPr/>
                    <a:lstStyle/>
                    <a:p>
                      <a:pPr marL="0" marR="0" indent="0" algn="ctr" defTabSz="914400" rtl="0" eaLnBrk="1" latinLnBrk="0" hangingPunct="1">
                        <a:lnSpc>
                          <a:spcPct val="107000"/>
                        </a:lnSpc>
                        <a:spcBef>
                          <a:spcPts val="0"/>
                        </a:spcBef>
                        <a:spcAft>
                          <a:spcPts val="0"/>
                        </a:spcAft>
                      </a:pPr>
                      <a:r>
                        <a:rPr lang="en-GB" sz="1000" b="1" kern="1200">
                          <a:solidFill>
                            <a:schemeClr val="accent1"/>
                          </a:solidFill>
                          <a:effectLst/>
                          <a:latin typeface="Calibri"/>
                          <a:ea typeface="+mn-ea"/>
                          <a:cs typeface="Calibri"/>
                        </a:rPr>
                        <a:t>4.1</a:t>
                      </a: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85725" marR="0" indent="0" algn="l" defTabSz="914400" rtl="0" eaLnBrk="1" latinLnBrk="0" hangingPunct="1">
                        <a:lnSpc>
                          <a:spcPct val="107000"/>
                        </a:lnSpc>
                        <a:spcBef>
                          <a:spcPts val="0"/>
                        </a:spcBef>
                        <a:spcAft>
                          <a:spcPts val="0"/>
                        </a:spcAft>
                      </a:pPr>
                      <a:r>
                        <a:rPr lang="en-GB" sz="1000" b="0" kern="1200" err="1">
                          <a:solidFill>
                            <a:schemeClr val="accent1"/>
                          </a:solidFill>
                          <a:effectLst/>
                          <a:latin typeface="Calibri"/>
                          <a:ea typeface="+mn-ea"/>
                          <a:cs typeface="Calibri"/>
                        </a:rPr>
                        <a:t>Viande</a:t>
                      </a:r>
                      <a:r>
                        <a:rPr lang="en-GB" sz="1000" b="0" kern="1200">
                          <a:solidFill>
                            <a:schemeClr val="accent1"/>
                          </a:solidFill>
                          <a:effectLst/>
                          <a:latin typeface="Calibri"/>
                          <a:ea typeface="+mn-ea"/>
                          <a:cs typeface="Calibri"/>
                        </a:rPr>
                        <a:t> : </a:t>
                      </a:r>
                      <a:r>
                        <a:rPr lang="en-GB" sz="1000" b="0" kern="1200" err="1">
                          <a:solidFill>
                            <a:schemeClr val="accent1"/>
                          </a:solidFill>
                          <a:effectLst/>
                          <a:latin typeface="Calibri"/>
                          <a:ea typeface="+mn-ea"/>
                          <a:cs typeface="Calibri"/>
                        </a:rPr>
                        <a:t>bœuf</a:t>
                      </a:r>
                      <a:r>
                        <a:rPr lang="en-GB" sz="1000" b="0" kern="1200">
                          <a:solidFill>
                            <a:schemeClr val="accent1"/>
                          </a:solidFill>
                          <a:effectLst/>
                          <a:latin typeface="Calibri"/>
                          <a:ea typeface="+mn-ea"/>
                          <a:cs typeface="Calibri"/>
                        </a:rPr>
                        <a:t>, </a:t>
                      </a:r>
                      <a:r>
                        <a:rPr lang="en-GB" sz="1000" b="0" kern="1200" err="1">
                          <a:solidFill>
                            <a:schemeClr val="accent1"/>
                          </a:solidFill>
                          <a:effectLst/>
                          <a:latin typeface="Calibri"/>
                          <a:ea typeface="+mn-ea"/>
                          <a:cs typeface="Calibri"/>
                        </a:rPr>
                        <a:t>porc</a:t>
                      </a:r>
                      <a:r>
                        <a:rPr lang="en-GB" sz="1000" b="0" kern="1200">
                          <a:solidFill>
                            <a:schemeClr val="accent1"/>
                          </a:solidFill>
                          <a:effectLst/>
                          <a:latin typeface="Calibri"/>
                          <a:ea typeface="+mn-ea"/>
                          <a:cs typeface="Calibri"/>
                        </a:rPr>
                        <a:t>, </a:t>
                      </a:r>
                      <a:r>
                        <a:rPr lang="en-GB" sz="1000" b="0" kern="1200" err="1">
                          <a:solidFill>
                            <a:schemeClr val="accent1"/>
                          </a:solidFill>
                          <a:effectLst/>
                          <a:latin typeface="Calibri"/>
                          <a:ea typeface="+mn-ea"/>
                          <a:cs typeface="Calibri"/>
                        </a:rPr>
                        <a:t>agneau</a:t>
                      </a:r>
                      <a:r>
                        <a:rPr lang="en-GB" sz="1000" b="0" kern="1200">
                          <a:solidFill>
                            <a:schemeClr val="accent1"/>
                          </a:solidFill>
                          <a:effectLst/>
                          <a:latin typeface="Calibri"/>
                          <a:ea typeface="+mn-ea"/>
                          <a:cs typeface="Calibri"/>
                        </a:rPr>
                        <a:t>, chèvre, lapin, poulet, canard, </a:t>
                      </a:r>
                      <a:r>
                        <a:rPr lang="en-GB" sz="1000" b="0" kern="1200" err="1">
                          <a:solidFill>
                            <a:schemeClr val="accent1"/>
                          </a:solidFill>
                          <a:effectLst/>
                          <a:latin typeface="Calibri"/>
                          <a:ea typeface="+mn-ea"/>
                          <a:cs typeface="Calibri"/>
                        </a:rPr>
                        <a:t>autres</a:t>
                      </a:r>
                      <a:r>
                        <a:rPr lang="en-GB" sz="1000" b="0" kern="1200">
                          <a:solidFill>
                            <a:schemeClr val="accent1"/>
                          </a:solidFill>
                          <a:effectLst/>
                          <a:latin typeface="Calibri"/>
                          <a:ea typeface="+mn-ea"/>
                          <a:cs typeface="Calibri"/>
                        </a:rPr>
                        <a:t> </a:t>
                      </a:r>
                      <a:r>
                        <a:rPr lang="en-GB" sz="1000" b="0" kern="1200" err="1">
                          <a:solidFill>
                            <a:schemeClr val="accent1"/>
                          </a:solidFill>
                          <a:effectLst/>
                          <a:latin typeface="Calibri"/>
                          <a:ea typeface="+mn-ea"/>
                          <a:cs typeface="Calibri"/>
                        </a:rPr>
                        <a:t>oiseaux</a:t>
                      </a: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07000"/>
                        </a:lnSpc>
                      </a:pPr>
                      <a:r>
                        <a:rPr lang="en-GB" sz="1000">
                          <a:solidFill>
                            <a:schemeClr val="accent1"/>
                          </a:solidFill>
                          <a:effectLst/>
                          <a:latin typeface="Open Sans"/>
                          <a:ea typeface="Open Sans"/>
                          <a:cs typeface="Open Sans"/>
                        </a:rPr>
                        <a:t>|___|</a:t>
                      </a: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en-US" sz="1000" err="1">
                          <a:solidFill>
                            <a:srgbClr val="ADAEAF"/>
                          </a:solidFill>
                          <a:effectLst/>
                          <a:latin typeface="Open Sans" panose="020B0606030504020204" pitchFamily="34" charset="0"/>
                          <a:ea typeface="Open Sans" panose="020B0606030504020204" pitchFamily="34" charset="0"/>
                          <a:cs typeface="Open Sans" panose="020B0606030504020204" pitchFamily="34" charset="0"/>
                        </a:rPr>
                        <a:t>FCSNPrMeatF</a:t>
                      </a:r>
                      <a:endParaRPr lang="en-GB" sz="1000">
                        <a:solidFill>
                          <a:srgbClr val="ADAEAF"/>
                        </a:solidFill>
                        <a:effectLst/>
                        <a:latin typeface="Open Sans" panose="020B0606030504020204" pitchFamily="34" charset="0"/>
                        <a:ea typeface="Open Sans" panose="020B0606030504020204" pitchFamily="34" charset="0"/>
                        <a:cs typeface="Open Sans" panose="020B0606030504020204" pitchFamily="34" charset="0"/>
                      </a:endParaRPr>
                    </a:p>
                  </a:txBody>
                  <a:tcPr marL="2736" marR="2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1000">
                          <a:solidFill>
                            <a:schemeClr val="accent1"/>
                          </a:solidFill>
                          <a:effectLst/>
                          <a:latin typeface="Open Sans"/>
                          <a:ea typeface="Open Sans"/>
                          <a:cs typeface="Open Sans"/>
                        </a:rPr>
                        <a:t>|___|</a:t>
                      </a:r>
                    </a:p>
                    <a:p>
                      <a:pPr algn="ctr">
                        <a:lnSpc>
                          <a:spcPct val="107000"/>
                        </a:lnSpc>
                      </a:pPr>
                      <a:endParaRPr lang="en-GB" sz="10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2736" marR="2736" marT="0"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5969183"/>
                  </a:ext>
                </a:extLst>
              </a:tr>
              <a:tr h="459256">
                <a:tc>
                  <a:txBody>
                    <a:bodyPr/>
                    <a:lstStyle/>
                    <a:p>
                      <a:pPr marL="0" marR="0" indent="0" algn="ctr" defTabSz="914400" rtl="0" eaLnBrk="1" latinLnBrk="0" hangingPunct="1">
                        <a:lnSpc>
                          <a:spcPct val="107000"/>
                        </a:lnSpc>
                        <a:spcBef>
                          <a:spcPts val="0"/>
                        </a:spcBef>
                        <a:spcAft>
                          <a:spcPts val="0"/>
                        </a:spcAft>
                      </a:pPr>
                      <a:r>
                        <a:rPr lang="en-GB" sz="1000" b="1" kern="1200">
                          <a:solidFill>
                            <a:schemeClr val="accent1"/>
                          </a:solidFill>
                          <a:effectLst/>
                          <a:latin typeface="Calibri"/>
                          <a:ea typeface="+mn-ea"/>
                          <a:cs typeface="Calibri"/>
                        </a:rPr>
                        <a:t>4.2</a:t>
                      </a: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85725" marR="0" indent="0" algn="l" defTabSz="914400" rtl="0" eaLnBrk="1" latinLnBrk="0" hangingPunct="1">
                        <a:lnSpc>
                          <a:spcPct val="107000"/>
                        </a:lnSpc>
                        <a:spcBef>
                          <a:spcPts val="0"/>
                        </a:spcBef>
                        <a:spcAft>
                          <a:spcPts val="0"/>
                        </a:spcAft>
                      </a:pPr>
                      <a:r>
                        <a:rPr lang="en-GB" sz="1000" b="1" kern="1200" err="1">
                          <a:solidFill>
                            <a:schemeClr val="accent1"/>
                          </a:solidFill>
                          <a:effectLst/>
                          <a:latin typeface="Calibri"/>
                          <a:ea typeface="+mn-ea"/>
                          <a:cs typeface="Calibri"/>
                        </a:rPr>
                        <a:t>Viande</a:t>
                      </a:r>
                      <a:r>
                        <a:rPr lang="en-GB" sz="1000" b="1" kern="1200">
                          <a:solidFill>
                            <a:schemeClr val="accent1"/>
                          </a:solidFill>
                          <a:effectLst/>
                          <a:latin typeface="Calibri"/>
                          <a:ea typeface="+mn-ea"/>
                          <a:cs typeface="Calibri"/>
                        </a:rPr>
                        <a:t> </a:t>
                      </a:r>
                      <a:r>
                        <a:rPr lang="en-GB" sz="1000" b="1" kern="1200" err="1">
                          <a:solidFill>
                            <a:schemeClr val="accent1"/>
                          </a:solidFill>
                          <a:effectLst/>
                          <a:latin typeface="Calibri"/>
                          <a:ea typeface="+mn-ea"/>
                          <a:cs typeface="Calibri"/>
                        </a:rPr>
                        <a:t>d'organe</a:t>
                      </a:r>
                      <a:r>
                        <a:rPr lang="en-GB" sz="1000" b="1" kern="1200">
                          <a:solidFill>
                            <a:schemeClr val="accent1"/>
                          </a:solidFill>
                          <a:effectLst/>
                          <a:latin typeface="Calibri"/>
                          <a:ea typeface="+mn-ea"/>
                          <a:cs typeface="Calibri"/>
                        </a:rPr>
                        <a:t> </a:t>
                      </a:r>
                      <a:r>
                        <a:rPr lang="en-GB" sz="1000" b="0" kern="1200">
                          <a:solidFill>
                            <a:schemeClr val="accent1"/>
                          </a:solidFill>
                          <a:effectLst/>
                          <a:latin typeface="Calibri"/>
                          <a:ea typeface="+mn-ea"/>
                          <a:cs typeface="Calibri"/>
                        </a:rPr>
                        <a:t>: foie, rein, </a:t>
                      </a:r>
                      <a:r>
                        <a:rPr lang="en-GB" sz="1000" b="0" kern="1200" err="1">
                          <a:solidFill>
                            <a:schemeClr val="accent1"/>
                          </a:solidFill>
                          <a:effectLst/>
                          <a:latin typeface="Calibri"/>
                          <a:ea typeface="+mn-ea"/>
                          <a:cs typeface="Calibri"/>
                        </a:rPr>
                        <a:t>cœur</a:t>
                      </a:r>
                      <a:r>
                        <a:rPr lang="en-GB" sz="1000" b="0" kern="1200">
                          <a:solidFill>
                            <a:schemeClr val="accent1"/>
                          </a:solidFill>
                          <a:effectLst/>
                          <a:latin typeface="Calibri"/>
                          <a:ea typeface="+mn-ea"/>
                          <a:cs typeface="Calibri"/>
                        </a:rPr>
                        <a:t> et/</a:t>
                      </a:r>
                      <a:r>
                        <a:rPr lang="en-GB" sz="1000" b="0" kern="1200" err="1">
                          <a:solidFill>
                            <a:schemeClr val="accent1"/>
                          </a:solidFill>
                          <a:effectLst/>
                          <a:latin typeface="Calibri"/>
                          <a:ea typeface="+mn-ea"/>
                          <a:cs typeface="Calibri"/>
                        </a:rPr>
                        <a:t>ou</a:t>
                      </a:r>
                      <a:r>
                        <a:rPr lang="en-GB" sz="1000" b="0" kern="1200">
                          <a:solidFill>
                            <a:schemeClr val="accent1"/>
                          </a:solidFill>
                          <a:effectLst/>
                          <a:latin typeface="Calibri"/>
                          <a:ea typeface="+mn-ea"/>
                          <a:cs typeface="Calibri"/>
                        </a:rPr>
                        <a:t> </a:t>
                      </a:r>
                      <a:r>
                        <a:rPr lang="en-GB" sz="1000" b="0" kern="1200" err="1">
                          <a:solidFill>
                            <a:schemeClr val="accent1"/>
                          </a:solidFill>
                          <a:effectLst/>
                          <a:latin typeface="Calibri"/>
                          <a:ea typeface="+mn-ea"/>
                          <a:cs typeface="Calibri"/>
                        </a:rPr>
                        <a:t>autres</a:t>
                      </a:r>
                      <a:r>
                        <a:rPr lang="en-GB" sz="1000" b="0" kern="1200">
                          <a:solidFill>
                            <a:schemeClr val="accent1"/>
                          </a:solidFill>
                          <a:effectLst/>
                          <a:latin typeface="Calibri"/>
                          <a:ea typeface="+mn-ea"/>
                          <a:cs typeface="Calibri"/>
                        </a:rPr>
                        <a:t> </a:t>
                      </a:r>
                      <a:r>
                        <a:rPr lang="en-GB" sz="1000" b="0" kern="1200" err="1">
                          <a:solidFill>
                            <a:schemeClr val="accent1"/>
                          </a:solidFill>
                          <a:effectLst/>
                          <a:latin typeface="Calibri"/>
                          <a:ea typeface="+mn-ea"/>
                          <a:cs typeface="Calibri"/>
                        </a:rPr>
                        <a:t>viandes</a:t>
                      </a:r>
                      <a:r>
                        <a:rPr lang="en-GB" sz="1000" b="0" kern="1200">
                          <a:solidFill>
                            <a:schemeClr val="accent1"/>
                          </a:solidFill>
                          <a:effectLst/>
                          <a:latin typeface="Calibri"/>
                          <a:ea typeface="+mn-ea"/>
                          <a:cs typeface="Calibri"/>
                        </a:rPr>
                        <a:t> </a:t>
                      </a:r>
                      <a:r>
                        <a:rPr lang="en-GB" sz="1000" b="0" kern="1200" err="1">
                          <a:solidFill>
                            <a:schemeClr val="accent1"/>
                          </a:solidFill>
                          <a:effectLst/>
                          <a:latin typeface="Calibri"/>
                          <a:ea typeface="+mn-ea"/>
                          <a:cs typeface="Calibri"/>
                        </a:rPr>
                        <a:t>d'organe</a:t>
                      </a: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1000">
                          <a:solidFill>
                            <a:schemeClr val="accent1"/>
                          </a:solidFill>
                          <a:effectLst/>
                          <a:latin typeface="Open Sans"/>
                          <a:ea typeface="Open Sans"/>
                          <a:cs typeface="Open Sans"/>
                        </a:rPr>
                        <a:t> |___|</a:t>
                      </a: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en-US" sz="1000" err="1">
                          <a:solidFill>
                            <a:srgbClr val="ADAEAF"/>
                          </a:solidFill>
                          <a:effectLst/>
                          <a:latin typeface="Open Sans" panose="020B0606030504020204" pitchFamily="34" charset="0"/>
                          <a:ea typeface="Open Sans" panose="020B0606030504020204" pitchFamily="34" charset="0"/>
                          <a:cs typeface="Open Sans" panose="020B0606030504020204" pitchFamily="34" charset="0"/>
                        </a:rPr>
                        <a:t>FCSNPrMeatO</a:t>
                      </a:r>
                      <a:endParaRPr lang="en-GB" sz="1000">
                        <a:solidFill>
                          <a:srgbClr val="ADAEAF"/>
                        </a:solidFill>
                        <a:effectLst/>
                        <a:latin typeface="Open Sans" panose="020B0606030504020204" pitchFamily="34" charset="0"/>
                        <a:ea typeface="Open Sans" panose="020B0606030504020204" pitchFamily="34" charset="0"/>
                        <a:cs typeface="Open Sans" panose="020B0606030504020204" pitchFamily="34" charset="0"/>
                      </a:endParaRPr>
                    </a:p>
                  </a:txBody>
                  <a:tcPr marL="2736" marR="2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1000">
                          <a:solidFill>
                            <a:schemeClr val="accent1"/>
                          </a:solidFill>
                          <a:effectLst/>
                          <a:latin typeface="Open Sans"/>
                          <a:ea typeface="Open Sans"/>
                          <a:cs typeface="Open Sans"/>
                        </a:rPr>
                        <a:t>|___|</a:t>
                      </a:r>
                    </a:p>
                    <a:p>
                      <a:pPr algn="ctr">
                        <a:lnSpc>
                          <a:spcPct val="107000"/>
                        </a:lnSpc>
                      </a:pPr>
                      <a:endParaRPr lang="en-GB" sz="10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2736" marR="2736" marT="0"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0400853"/>
                  </a:ext>
                </a:extLst>
              </a:tr>
              <a:tr h="271875">
                <a:tc>
                  <a:txBody>
                    <a:bodyPr/>
                    <a:lstStyle/>
                    <a:p>
                      <a:pPr marL="0" marR="0" indent="0" algn="ctr" defTabSz="914400" rtl="0" eaLnBrk="1" latinLnBrk="0" hangingPunct="1">
                        <a:lnSpc>
                          <a:spcPct val="107000"/>
                        </a:lnSpc>
                        <a:spcBef>
                          <a:spcPts val="0"/>
                        </a:spcBef>
                        <a:spcAft>
                          <a:spcPts val="0"/>
                        </a:spcAft>
                      </a:pPr>
                      <a:r>
                        <a:rPr lang="en-GB" sz="1000" b="1" kern="1200">
                          <a:solidFill>
                            <a:schemeClr val="accent1"/>
                          </a:solidFill>
                          <a:effectLst/>
                          <a:latin typeface="Calibri"/>
                          <a:ea typeface="+mn-ea"/>
                          <a:cs typeface="Calibri"/>
                        </a:rPr>
                        <a:t>4.3</a:t>
                      </a: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85725" marR="0" indent="0" algn="l" defTabSz="914400" rtl="0" eaLnBrk="1" latinLnBrk="0" hangingPunct="1">
                        <a:lnSpc>
                          <a:spcPct val="107000"/>
                        </a:lnSpc>
                        <a:spcBef>
                          <a:spcPts val="0"/>
                        </a:spcBef>
                        <a:spcAft>
                          <a:spcPts val="0"/>
                        </a:spcAft>
                      </a:pPr>
                      <a:r>
                        <a:rPr lang="en-GB" sz="1000" b="1" kern="1200" dirty="0" err="1">
                          <a:solidFill>
                            <a:schemeClr val="accent1"/>
                          </a:solidFill>
                          <a:effectLst/>
                          <a:latin typeface="Calibri"/>
                          <a:ea typeface="+mn-ea"/>
                          <a:cs typeface="Calibri"/>
                        </a:rPr>
                        <a:t>Poissons</a:t>
                      </a:r>
                      <a:r>
                        <a:rPr lang="en-GB" sz="1000" b="1" kern="1200" dirty="0">
                          <a:solidFill>
                            <a:schemeClr val="accent1"/>
                          </a:solidFill>
                          <a:effectLst/>
                          <a:latin typeface="Calibri"/>
                          <a:ea typeface="+mn-ea"/>
                          <a:cs typeface="Calibri"/>
                        </a:rPr>
                        <a:t>/</a:t>
                      </a:r>
                      <a:r>
                        <a:rPr lang="en-GB" sz="1000" b="1" kern="1200" dirty="0" err="1">
                          <a:solidFill>
                            <a:schemeClr val="accent1"/>
                          </a:solidFill>
                          <a:effectLst/>
                          <a:latin typeface="Calibri"/>
                          <a:ea typeface="+mn-ea"/>
                          <a:cs typeface="Calibri"/>
                        </a:rPr>
                        <a:t>coquillages</a:t>
                      </a:r>
                      <a:r>
                        <a:rPr lang="en-GB" sz="1000" b="1" kern="1200" dirty="0">
                          <a:solidFill>
                            <a:schemeClr val="accent1"/>
                          </a:solidFill>
                          <a:effectLst/>
                          <a:latin typeface="Calibri"/>
                          <a:ea typeface="+mn-ea"/>
                          <a:cs typeface="Calibri"/>
                        </a:rPr>
                        <a:t> </a:t>
                      </a:r>
                      <a:r>
                        <a:rPr lang="en-GB" sz="1000" b="0" kern="1200" dirty="0">
                          <a:solidFill>
                            <a:schemeClr val="accent1"/>
                          </a:solidFill>
                          <a:effectLst/>
                          <a:latin typeface="Calibri"/>
                          <a:ea typeface="+mn-ea"/>
                          <a:cs typeface="Calibri"/>
                        </a:rPr>
                        <a:t>: </a:t>
                      </a:r>
                      <a:r>
                        <a:rPr lang="en-GB" sz="1000" b="0" kern="1200" dirty="0" err="1">
                          <a:solidFill>
                            <a:schemeClr val="accent1"/>
                          </a:solidFill>
                          <a:effectLst/>
                          <a:latin typeface="Calibri"/>
                          <a:ea typeface="+mn-ea"/>
                          <a:cs typeface="Calibri"/>
                        </a:rPr>
                        <a:t>poisson</a:t>
                      </a:r>
                      <a:r>
                        <a:rPr lang="en-GB" sz="1000" b="0" kern="1200" dirty="0">
                          <a:solidFill>
                            <a:schemeClr val="accent1"/>
                          </a:solidFill>
                          <a:effectLst/>
                          <a:latin typeface="Calibri"/>
                          <a:ea typeface="+mn-ea"/>
                          <a:cs typeface="Calibri"/>
                        </a:rPr>
                        <a:t>, y </a:t>
                      </a:r>
                      <a:r>
                        <a:rPr lang="en-GB" sz="1000" b="0" kern="1200" dirty="0" err="1">
                          <a:solidFill>
                            <a:schemeClr val="accent1"/>
                          </a:solidFill>
                          <a:effectLst/>
                          <a:latin typeface="Calibri"/>
                          <a:ea typeface="+mn-ea"/>
                          <a:cs typeface="Calibri"/>
                        </a:rPr>
                        <a:t>compris</a:t>
                      </a:r>
                      <a:r>
                        <a:rPr lang="en-GB" sz="1000" b="0" kern="1200" dirty="0">
                          <a:solidFill>
                            <a:schemeClr val="accent1"/>
                          </a:solidFill>
                          <a:effectLst/>
                          <a:latin typeface="Calibri"/>
                          <a:ea typeface="+mn-ea"/>
                          <a:cs typeface="Calibri"/>
                        </a:rPr>
                        <a:t> le thon </a:t>
                      </a:r>
                      <a:r>
                        <a:rPr lang="en-GB" sz="1000" b="0" kern="1200" dirty="0" err="1">
                          <a:solidFill>
                            <a:schemeClr val="accent1"/>
                          </a:solidFill>
                          <a:effectLst/>
                          <a:latin typeface="Calibri"/>
                          <a:ea typeface="+mn-ea"/>
                          <a:cs typeface="Calibri"/>
                        </a:rPr>
                        <a:t>en</a:t>
                      </a:r>
                      <a:r>
                        <a:rPr lang="en-GB" sz="1000" b="0" kern="1200" dirty="0">
                          <a:solidFill>
                            <a:schemeClr val="accent1"/>
                          </a:solidFill>
                          <a:effectLst/>
                          <a:latin typeface="Calibri"/>
                          <a:ea typeface="+mn-ea"/>
                          <a:cs typeface="Calibri"/>
                        </a:rPr>
                        <a:t> conserve, et/</a:t>
                      </a:r>
                      <a:r>
                        <a:rPr lang="en-GB" sz="1000" b="0" kern="1200" dirty="0" err="1">
                          <a:solidFill>
                            <a:schemeClr val="accent1"/>
                          </a:solidFill>
                          <a:effectLst/>
                          <a:latin typeface="Calibri"/>
                          <a:ea typeface="+mn-ea"/>
                          <a:cs typeface="Calibri"/>
                        </a:rPr>
                        <a:t>ou</a:t>
                      </a:r>
                      <a:r>
                        <a:rPr lang="en-GB" sz="1000" b="0" kern="1200" dirty="0">
                          <a:solidFill>
                            <a:schemeClr val="accent1"/>
                          </a:solidFill>
                          <a:effectLst/>
                          <a:latin typeface="Calibri"/>
                          <a:ea typeface="+mn-ea"/>
                          <a:cs typeface="Calibri"/>
                        </a:rPr>
                        <a:t> </a:t>
                      </a:r>
                      <a:r>
                        <a:rPr lang="en-GB" sz="1000" b="0" kern="1200" dirty="0" err="1">
                          <a:solidFill>
                            <a:schemeClr val="accent1"/>
                          </a:solidFill>
                          <a:effectLst/>
                          <a:latin typeface="Calibri"/>
                          <a:ea typeface="+mn-ea"/>
                          <a:cs typeface="Calibri"/>
                        </a:rPr>
                        <a:t>autres</a:t>
                      </a:r>
                      <a:r>
                        <a:rPr lang="en-GB" sz="1000" b="0" kern="1200" dirty="0">
                          <a:solidFill>
                            <a:schemeClr val="accent1"/>
                          </a:solidFill>
                          <a:effectLst/>
                          <a:latin typeface="Calibri"/>
                          <a:ea typeface="+mn-ea"/>
                          <a:cs typeface="Calibri"/>
                        </a:rPr>
                        <a:t> fruits de </a:t>
                      </a:r>
                      <a:r>
                        <a:rPr lang="en-GB" sz="1000" b="0" kern="1200" dirty="0" err="1">
                          <a:solidFill>
                            <a:schemeClr val="accent1"/>
                          </a:solidFill>
                          <a:effectLst/>
                          <a:latin typeface="Calibri"/>
                          <a:ea typeface="+mn-ea"/>
                          <a:cs typeface="Calibri"/>
                        </a:rPr>
                        <a:t>mer</a:t>
                      </a:r>
                      <a:r>
                        <a:rPr lang="en-GB" sz="1000" b="0" kern="1200" dirty="0">
                          <a:solidFill>
                            <a:schemeClr val="accent1"/>
                          </a:solidFill>
                          <a:effectLst/>
                          <a:latin typeface="Calibri"/>
                          <a:ea typeface="+mn-ea"/>
                          <a:cs typeface="Calibri"/>
                        </a:rPr>
                        <a:t> (</a:t>
                      </a:r>
                      <a:r>
                        <a:rPr lang="en-GB" sz="1000" b="0" kern="1200" dirty="0" err="1">
                          <a:solidFill>
                            <a:schemeClr val="accent1"/>
                          </a:solidFill>
                          <a:effectLst/>
                          <a:latin typeface="Calibri"/>
                          <a:ea typeface="+mn-ea"/>
                          <a:cs typeface="Calibri"/>
                        </a:rPr>
                        <a:t>poisson</a:t>
                      </a:r>
                      <a:r>
                        <a:rPr lang="en-GB" sz="1000" b="0" kern="1200" dirty="0">
                          <a:solidFill>
                            <a:schemeClr val="accent1"/>
                          </a:solidFill>
                          <a:effectLst/>
                          <a:latin typeface="Calibri"/>
                          <a:ea typeface="+mn-ea"/>
                          <a:cs typeface="Calibri"/>
                        </a:rPr>
                        <a:t> </a:t>
                      </a:r>
                      <a:r>
                        <a:rPr lang="en-GB" sz="1000" b="0" kern="1200" dirty="0" err="1">
                          <a:solidFill>
                            <a:schemeClr val="accent1"/>
                          </a:solidFill>
                          <a:effectLst/>
                          <a:latin typeface="Calibri"/>
                          <a:ea typeface="+mn-ea"/>
                          <a:cs typeface="Calibri"/>
                        </a:rPr>
                        <a:t>en</a:t>
                      </a:r>
                      <a:r>
                        <a:rPr lang="en-GB" sz="1000" b="0" kern="1200" dirty="0">
                          <a:solidFill>
                            <a:schemeClr val="accent1"/>
                          </a:solidFill>
                          <a:effectLst/>
                          <a:latin typeface="Calibri"/>
                          <a:ea typeface="+mn-ea"/>
                          <a:cs typeface="Calibri"/>
                        </a:rPr>
                        <a:t> </a:t>
                      </a:r>
                      <a:r>
                        <a:rPr lang="en-GB" sz="1000" b="0" kern="1200" dirty="0" err="1">
                          <a:solidFill>
                            <a:schemeClr val="accent1"/>
                          </a:solidFill>
                          <a:effectLst/>
                          <a:latin typeface="Calibri"/>
                          <a:ea typeface="+mn-ea"/>
                          <a:cs typeface="Calibri"/>
                        </a:rPr>
                        <a:t>grandes</a:t>
                      </a:r>
                      <a:r>
                        <a:rPr lang="en-GB" sz="1000" b="0" kern="1200" dirty="0">
                          <a:solidFill>
                            <a:schemeClr val="accent1"/>
                          </a:solidFill>
                          <a:effectLst/>
                          <a:latin typeface="Calibri"/>
                          <a:ea typeface="+mn-ea"/>
                          <a:cs typeface="Calibri"/>
                        </a:rPr>
                        <a:t> </a:t>
                      </a:r>
                      <a:r>
                        <a:rPr lang="en-GB" sz="1000" b="0" kern="1200" dirty="0" err="1">
                          <a:solidFill>
                            <a:schemeClr val="accent1"/>
                          </a:solidFill>
                          <a:effectLst/>
                          <a:latin typeface="Calibri"/>
                          <a:ea typeface="+mn-ea"/>
                          <a:cs typeface="Calibri"/>
                        </a:rPr>
                        <a:t>quantités</a:t>
                      </a:r>
                      <a:r>
                        <a:rPr lang="en-GB" sz="1000" b="0" kern="1200" dirty="0">
                          <a:solidFill>
                            <a:schemeClr val="accent1"/>
                          </a:solidFill>
                          <a:effectLst/>
                          <a:latin typeface="Calibri"/>
                          <a:ea typeface="+mn-ea"/>
                          <a:cs typeface="Calibri"/>
                        </a:rPr>
                        <a:t> et non </a:t>
                      </a:r>
                      <a:r>
                        <a:rPr lang="en-GB" sz="1000" b="0" kern="1200" dirty="0" err="1">
                          <a:solidFill>
                            <a:schemeClr val="accent1"/>
                          </a:solidFill>
                          <a:effectLst/>
                          <a:latin typeface="Calibri"/>
                          <a:ea typeface="+mn-ea"/>
                          <a:cs typeface="Calibri"/>
                        </a:rPr>
                        <a:t>comme</a:t>
                      </a:r>
                      <a:r>
                        <a:rPr lang="en-GB" sz="1000" b="0" kern="1200" dirty="0">
                          <a:solidFill>
                            <a:schemeClr val="accent1"/>
                          </a:solidFill>
                          <a:effectLst/>
                          <a:latin typeface="Calibri"/>
                          <a:ea typeface="+mn-ea"/>
                          <a:cs typeface="Calibri"/>
                        </a:rPr>
                        <a:t> condiment).</a:t>
                      </a: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07000"/>
                        </a:lnSpc>
                      </a:pPr>
                      <a:r>
                        <a:rPr lang="en-GB" sz="1000">
                          <a:solidFill>
                            <a:schemeClr val="accent1"/>
                          </a:solidFill>
                          <a:effectLst/>
                          <a:latin typeface="Open Sans"/>
                          <a:ea typeface="Open Sans"/>
                          <a:cs typeface="Open Sans"/>
                        </a:rPr>
                        <a:t>|___|</a:t>
                      </a: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en-US" sz="1000" err="1">
                          <a:solidFill>
                            <a:srgbClr val="ADAEAF"/>
                          </a:solidFill>
                          <a:effectLst/>
                          <a:latin typeface="Open Sans" panose="020B0606030504020204" pitchFamily="34" charset="0"/>
                          <a:ea typeface="Open Sans" panose="020B0606030504020204" pitchFamily="34" charset="0"/>
                          <a:cs typeface="Open Sans" panose="020B0606030504020204" pitchFamily="34" charset="0"/>
                        </a:rPr>
                        <a:t>FCSNPrFish</a:t>
                      </a:r>
                      <a:endParaRPr lang="en-GB" sz="1000">
                        <a:solidFill>
                          <a:srgbClr val="ADAEAF"/>
                        </a:solidFill>
                        <a:effectLst/>
                        <a:latin typeface="Open Sans" panose="020B0606030504020204" pitchFamily="34" charset="0"/>
                        <a:ea typeface="Open Sans" panose="020B0606030504020204" pitchFamily="34" charset="0"/>
                        <a:cs typeface="Open Sans" panose="020B0606030504020204" pitchFamily="34" charset="0"/>
                      </a:endParaRPr>
                    </a:p>
                  </a:txBody>
                  <a:tcPr marL="2736" marR="2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1000">
                          <a:solidFill>
                            <a:schemeClr val="accent1"/>
                          </a:solidFill>
                          <a:effectLst/>
                          <a:latin typeface="Open Sans"/>
                          <a:ea typeface="Open Sans"/>
                          <a:cs typeface="Open Sans"/>
                        </a:rPr>
                        <a:t>|___|</a:t>
                      </a:r>
                    </a:p>
                    <a:p>
                      <a:pPr algn="ctr">
                        <a:lnSpc>
                          <a:spcPct val="107000"/>
                        </a:lnSpc>
                      </a:pPr>
                      <a:endParaRPr lang="en-GB" sz="10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2736" marR="2736" marT="0"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5061938"/>
                  </a:ext>
                </a:extLst>
              </a:tr>
              <a:tr h="573960">
                <a:tc>
                  <a:txBody>
                    <a:bodyPr/>
                    <a:lstStyle/>
                    <a:p>
                      <a:pPr marL="0" marR="0" indent="0" algn="ctr" defTabSz="914400" rtl="0" eaLnBrk="1" latinLnBrk="0" hangingPunct="1">
                        <a:lnSpc>
                          <a:spcPct val="107000"/>
                        </a:lnSpc>
                        <a:spcBef>
                          <a:spcPts val="0"/>
                        </a:spcBef>
                        <a:spcAft>
                          <a:spcPts val="0"/>
                        </a:spcAft>
                      </a:pPr>
                      <a:r>
                        <a:rPr lang="en-GB" sz="1000" b="1" kern="1200">
                          <a:solidFill>
                            <a:schemeClr val="accent1"/>
                          </a:solidFill>
                          <a:effectLst/>
                          <a:latin typeface="Calibri"/>
                          <a:ea typeface="+mn-ea"/>
                          <a:cs typeface="Calibri"/>
                        </a:rPr>
                        <a:t>4.4</a:t>
                      </a: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85725" marR="0" indent="0" algn="l" defTabSz="914400" rtl="0" eaLnBrk="1" latinLnBrk="0" hangingPunct="1">
                        <a:lnSpc>
                          <a:spcPct val="107000"/>
                        </a:lnSpc>
                        <a:spcBef>
                          <a:spcPts val="0"/>
                        </a:spcBef>
                        <a:spcAft>
                          <a:spcPts val="0"/>
                        </a:spcAft>
                      </a:pPr>
                      <a:r>
                        <a:rPr lang="en-GB" sz="1000" b="1" kern="1200" err="1">
                          <a:solidFill>
                            <a:schemeClr val="accent1"/>
                          </a:solidFill>
                          <a:effectLst/>
                          <a:latin typeface="Calibri"/>
                          <a:ea typeface="+mn-ea"/>
                          <a:cs typeface="Calibri"/>
                        </a:rPr>
                        <a:t>Œufs</a:t>
                      </a: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07000"/>
                        </a:lnSpc>
                      </a:pPr>
                      <a:r>
                        <a:rPr lang="en-GB" sz="1000">
                          <a:solidFill>
                            <a:schemeClr val="accent1"/>
                          </a:solidFill>
                          <a:effectLst/>
                          <a:latin typeface="Open Sans"/>
                          <a:ea typeface="Open Sans"/>
                          <a:cs typeface="Open Sans"/>
                        </a:rPr>
                        <a:t>|___|</a:t>
                      </a: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en-US" sz="1000" err="1">
                          <a:solidFill>
                            <a:srgbClr val="ADAEAF"/>
                          </a:solidFill>
                          <a:effectLst/>
                          <a:latin typeface="Open Sans" panose="020B0606030504020204" pitchFamily="34" charset="0"/>
                          <a:ea typeface="Open Sans" panose="020B0606030504020204" pitchFamily="34" charset="0"/>
                          <a:cs typeface="Open Sans" panose="020B0606030504020204" pitchFamily="34" charset="0"/>
                        </a:rPr>
                        <a:t>FCSNPrEggs</a:t>
                      </a:r>
                      <a:endParaRPr lang="en-GB" sz="1000">
                        <a:solidFill>
                          <a:srgbClr val="ADAEAF"/>
                        </a:solidFill>
                        <a:effectLst/>
                        <a:latin typeface="Open Sans" panose="020B0606030504020204" pitchFamily="34" charset="0"/>
                        <a:ea typeface="Open Sans" panose="020B0606030504020204" pitchFamily="34" charset="0"/>
                        <a:cs typeface="Open Sans" panose="020B0606030504020204" pitchFamily="34" charset="0"/>
                      </a:endParaRPr>
                    </a:p>
                  </a:txBody>
                  <a:tcPr marL="2736" marR="2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1000" dirty="0">
                          <a:solidFill>
                            <a:schemeClr val="accent1"/>
                          </a:solidFill>
                          <a:effectLst/>
                          <a:latin typeface="Open Sans"/>
                          <a:ea typeface="Open Sans"/>
                          <a:cs typeface="Open Sans"/>
                        </a:rPr>
                        <a:t>|___|</a:t>
                      </a:r>
                    </a:p>
                    <a:p>
                      <a:pPr algn="ctr">
                        <a:lnSpc>
                          <a:spcPct val="107000"/>
                        </a:lnSpc>
                      </a:pPr>
                      <a:endParaRPr lang="en-GB" sz="10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2736" marR="2736" marT="0"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586352"/>
                  </a:ext>
                </a:extLst>
              </a:tr>
            </a:tbl>
          </a:graphicData>
        </a:graphic>
      </p:graphicFrame>
      <p:sp>
        <p:nvSpPr>
          <p:cNvPr id="27" name="Speech Bubble: Oval 26">
            <a:extLst>
              <a:ext uri="{FF2B5EF4-FFF2-40B4-BE49-F238E27FC236}">
                <a16:creationId xmlns:a16="http://schemas.microsoft.com/office/drawing/2014/main" id="{36302936-FD75-D834-C773-FA656E77B69F}"/>
              </a:ext>
            </a:extLst>
          </p:cNvPr>
          <p:cNvSpPr/>
          <p:nvPr/>
        </p:nvSpPr>
        <p:spPr>
          <a:xfrm>
            <a:off x="7414907" y="343282"/>
            <a:ext cx="4777093" cy="2011679"/>
          </a:xfrm>
          <a:prstGeom prst="wedgeEllipseCallout">
            <a:avLst>
              <a:gd name="adj1" fmla="val -73567"/>
              <a:gd name="adj2" fmla="val 5690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FFFE"/>
                </a:solidFill>
                <a:latin typeface="Open Sans" panose="020B0606030504020204" pitchFamily="34" charset="0"/>
                <a:ea typeface="Open Sans" panose="020B0606030504020204" pitchFamily="34" charset="0"/>
                <a:cs typeface="Open Sans" panose="020B0606030504020204" pitchFamily="34" charset="0"/>
              </a:rPr>
              <a:t>Notez que le module FCS-N suit la même structure et le même format que le FCS, mais comporte 7 sous-groupes (liés à la viande, aux fruits et aux légumes).</a:t>
            </a:r>
          </a:p>
        </p:txBody>
      </p:sp>
    </p:spTree>
    <p:extLst>
      <p:ext uri="{BB962C8B-B14F-4D97-AF65-F5344CB8AC3E}">
        <p14:creationId xmlns:p14="http://schemas.microsoft.com/office/powerpoint/2010/main" val="238558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 name="Left Brace 4">
            <a:extLst>
              <a:ext uri="{FF2B5EF4-FFF2-40B4-BE49-F238E27FC236}">
                <a16:creationId xmlns:a16="http://schemas.microsoft.com/office/drawing/2014/main" id="{5469B1C6-E52D-38D9-BE41-044F40FAA355}"/>
              </a:ext>
            </a:extLst>
          </p:cNvPr>
          <p:cNvSpPr/>
          <p:nvPr/>
        </p:nvSpPr>
        <p:spPr>
          <a:xfrm>
            <a:off x="1217243" y="1838036"/>
            <a:ext cx="211736" cy="1796474"/>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Arrow: Curved Right 5">
            <a:extLst>
              <a:ext uri="{FF2B5EF4-FFF2-40B4-BE49-F238E27FC236}">
                <a16:creationId xmlns:a16="http://schemas.microsoft.com/office/drawing/2014/main" id="{BE05F4C1-5926-6220-7471-112256B259B1}"/>
              </a:ext>
            </a:extLst>
          </p:cNvPr>
          <p:cNvSpPr/>
          <p:nvPr/>
        </p:nvSpPr>
        <p:spPr>
          <a:xfrm>
            <a:off x="210557" y="2377440"/>
            <a:ext cx="1006684" cy="846050"/>
          </a:xfrm>
          <a:prstGeom prst="curvedRightArrow">
            <a:avLst/>
          </a:prstGeom>
          <a:solidFill>
            <a:schemeClr val="accent1">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Left Brace 6">
            <a:extLst>
              <a:ext uri="{FF2B5EF4-FFF2-40B4-BE49-F238E27FC236}">
                <a16:creationId xmlns:a16="http://schemas.microsoft.com/office/drawing/2014/main" id="{9ACBE5DD-D2D3-5A7C-0E7F-4C2FA2E78971}"/>
              </a:ext>
            </a:extLst>
          </p:cNvPr>
          <p:cNvSpPr/>
          <p:nvPr/>
        </p:nvSpPr>
        <p:spPr>
          <a:xfrm>
            <a:off x="1217242" y="3800214"/>
            <a:ext cx="211737" cy="1205345"/>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Arrow: Curved Right 7">
            <a:extLst>
              <a:ext uri="{FF2B5EF4-FFF2-40B4-BE49-F238E27FC236}">
                <a16:creationId xmlns:a16="http://schemas.microsoft.com/office/drawing/2014/main" id="{640BD465-C8AB-12C2-F7F4-A93C9F09E20A}"/>
              </a:ext>
            </a:extLst>
          </p:cNvPr>
          <p:cNvSpPr/>
          <p:nvPr/>
        </p:nvSpPr>
        <p:spPr>
          <a:xfrm>
            <a:off x="291728" y="3878981"/>
            <a:ext cx="925513" cy="960874"/>
          </a:xfrm>
          <a:prstGeom prst="curvedRightArrow">
            <a:avLst/>
          </a:prstGeom>
          <a:solidFill>
            <a:schemeClr val="accent1">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Title 3">
            <a:extLst>
              <a:ext uri="{FF2B5EF4-FFF2-40B4-BE49-F238E27FC236}">
                <a16:creationId xmlns:a16="http://schemas.microsoft.com/office/drawing/2014/main" id="{CF952FDF-F5BE-A505-248B-7F61B69FB1B8}"/>
              </a:ext>
            </a:extLst>
          </p:cNvPr>
          <p:cNvSpPr>
            <a:spLocks noGrp="1"/>
          </p:cNvSpPr>
          <p:nvPr>
            <p:ph type="title"/>
          </p:nvPr>
        </p:nvSpPr>
        <p:spPr>
          <a:xfrm>
            <a:off x="713901" y="516454"/>
            <a:ext cx="11052002" cy="662558"/>
          </a:xfrm>
        </p:spPr>
        <p:txBody>
          <a:bodyPr anchor="t" anchorCtr="0"/>
          <a:lstStyle/>
          <a:p>
            <a:r>
              <a:rPr lang="en-GB" sz="3600" b="0" kern="1400" spc="230">
                <a:solidFill>
                  <a:schemeClr val="accent2"/>
                </a:solidFill>
                <a:latin typeface="HALDEN SOLID" pitchFamily="2" charset="0"/>
              </a:rPr>
              <a:t>MODULE Fcs-N (suite)</a:t>
            </a:r>
          </a:p>
        </p:txBody>
      </p:sp>
      <p:graphicFrame>
        <p:nvGraphicFramePr>
          <p:cNvPr id="2" name="Table 1">
            <a:extLst>
              <a:ext uri="{FF2B5EF4-FFF2-40B4-BE49-F238E27FC236}">
                <a16:creationId xmlns:a16="http://schemas.microsoft.com/office/drawing/2014/main" id="{47133EB7-3849-BF0F-4D63-F8FA0B99D81F}"/>
              </a:ext>
            </a:extLst>
          </p:cNvPr>
          <p:cNvGraphicFramePr>
            <a:graphicFrameLocks noGrp="1"/>
          </p:cNvGraphicFramePr>
          <p:nvPr>
            <p:extLst>
              <p:ext uri="{D42A27DB-BD31-4B8C-83A1-F6EECF244321}">
                <p14:modId xmlns:p14="http://schemas.microsoft.com/office/powerpoint/2010/main" val="2411138556"/>
              </p:ext>
            </p:extLst>
          </p:nvPr>
        </p:nvGraphicFramePr>
        <p:xfrm>
          <a:off x="1708025" y="1841265"/>
          <a:ext cx="9046237" cy="3351806"/>
        </p:xfrm>
        <a:graphic>
          <a:graphicData uri="http://schemas.openxmlformats.org/drawingml/2006/table">
            <a:tbl>
              <a:tblPr/>
              <a:tblGrid>
                <a:gridCol w="637441">
                  <a:extLst>
                    <a:ext uri="{9D8B030D-6E8A-4147-A177-3AD203B41FA5}">
                      <a16:colId xmlns:a16="http://schemas.microsoft.com/office/drawing/2014/main" val="1062342830"/>
                    </a:ext>
                  </a:extLst>
                </a:gridCol>
                <a:gridCol w="3460390">
                  <a:extLst>
                    <a:ext uri="{9D8B030D-6E8A-4147-A177-3AD203B41FA5}">
                      <a16:colId xmlns:a16="http://schemas.microsoft.com/office/drawing/2014/main" val="1616074732"/>
                    </a:ext>
                  </a:extLst>
                </a:gridCol>
                <a:gridCol w="1548067">
                  <a:extLst>
                    <a:ext uri="{9D8B030D-6E8A-4147-A177-3AD203B41FA5}">
                      <a16:colId xmlns:a16="http://schemas.microsoft.com/office/drawing/2014/main" val="2739986337"/>
                    </a:ext>
                  </a:extLst>
                </a:gridCol>
                <a:gridCol w="1168644">
                  <a:extLst>
                    <a:ext uri="{9D8B030D-6E8A-4147-A177-3AD203B41FA5}">
                      <a16:colId xmlns:a16="http://schemas.microsoft.com/office/drawing/2014/main" val="1109051561"/>
                    </a:ext>
                  </a:extLst>
                </a:gridCol>
                <a:gridCol w="2231695">
                  <a:extLst>
                    <a:ext uri="{9D8B030D-6E8A-4147-A177-3AD203B41FA5}">
                      <a16:colId xmlns:a16="http://schemas.microsoft.com/office/drawing/2014/main" val="665662980"/>
                    </a:ext>
                  </a:extLst>
                </a:gridCol>
              </a:tblGrid>
              <a:tr h="536831">
                <a:tc gridSpan="2">
                  <a:txBody>
                    <a:bodyPr/>
                    <a:lstStyle/>
                    <a:p>
                      <a:pPr marL="0" marR="0" lvl="0" indent="0" algn="ctr" rtl="0" eaLnBrk="1" fontAlgn="auto" latinLnBrk="0" hangingPunct="1">
                        <a:lnSpc>
                          <a:spcPct val="100000"/>
                        </a:lnSpc>
                        <a:spcBef>
                          <a:spcPts val="0"/>
                        </a:spcBef>
                        <a:spcAft>
                          <a:spcPts val="0"/>
                        </a:spcAft>
                        <a:buClrTx/>
                        <a:buSzTx/>
                        <a:buFontTx/>
                        <a:buNone/>
                      </a:pPr>
                      <a:r>
                        <a:rPr lang="en-US" sz="1000" b="1" kern="1200">
                          <a:solidFill>
                            <a:schemeClr val="accent1"/>
                          </a:solidFill>
                          <a:effectLst/>
                          <a:latin typeface="+mn-lt"/>
                          <a:ea typeface="Times New Roman" panose="02020603050405020304" pitchFamily="18" charset="0"/>
                          <a:cs typeface="Arial"/>
                        </a:rPr>
                        <a:t>Pendant </a:t>
                      </a:r>
                      <a:r>
                        <a:rPr lang="en-US" sz="1000" b="1" kern="1200" err="1">
                          <a:solidFill>
                            <a:schemeClr val="accent1"/>
                          </a:solidFill>
                          <a:effectLst/>
                          <a:latin typeface="+mn-lt"/>
                          <a:ea typeface="Times New Roman" panose="02020603050405020304" pitchFamily="18" charset="0"/>
                          <a:cs typeface="Arial"/>
                        </a:rPr>
                        <a:t>combien</a:t>
                      </a:r>
                      <a:r>
                        <a:rPr lang="en-US" sz="1000" b="1" kern="1200">
                          <a:solidFill>
                            <a:schemeClr val="accent1"/>
                          </a:solidFill>
                          <a:effectLst/>
                          <a:latin typeface="+mn-lt"/>
                          <a:ea typeface="Times New Roman" panose="02020603050405020304" pitchFamily="18" charset="0"/>
                          <a:cs typeface="Arial"/>
                        </a:rPr>
                        <a:t> de </a:t>
                      </a:r>
                      <a:r>
                        <a:rPr lang="en-US" sz="1000" b="1" kern="1200" err="1">
                          <a:solidFill>
                            <a:schemeClr val="accent1"/>
                          </a:solidFill>
                          <a:effectLst/>
                          <a:latin typeface="+mn-lt"/>
                          <a:ea typeface="Times New Roman" panose="02020603050405020304" pitchFamily="18" charset="0"/>
                          <a:cs typeface="Arial"/>
                        </a:rPr>
                        <a:t>jours</a:t>
                      </a:r>
                      <a:r>
                        <a:rPr lang="en-US" sz="1000" b="1" kern="1200">
                          <a:solidFill>
                            <a:schemeClr val="accent1"/>
                          </a:solidFill>
                          <a:effectLst/>
                          <a:latin typeface="+mn-lt"/>
                          <a:ea typeface="Times New Roman" panose="02020603050405020304" pitchFamily="18" charset="0"/>
                          <a:cs typeface="Arial"/>
                        </a:rPr>
                        <a:t> au </a:t>
                      </a:r>
                      <a:r>
                        <a:rPr lang="en-US" sz="1000" b="1" kern="1200" err="1">
                          <a:solidFill>
                            <a:schemeClr val="accent1"/>
                          </a:solidFill>
                          <a:effectLst/>
                          <a:latin typeface="+mn-lt"/>
                          <a:ea typeface="Times New Roman" panose="02020603050405020304" pitchFamily="18" charset="0"/>
                          <a:cs typeface="Arial"/>
                        </a:rPr>
                        <a:t>cours</a:t>
                      </a:r>
                      <a:r>
                        <a:rPr lang="en-US" sz="1000" b="1" kern="1200">
                          <a:solidFill>
                            <a:schemeClr val="accent1"/>
                          </a:solidFill>
                          <a:effectLst/>
                          <a:latin typeface="+mn-lt"/>
                          <a:ea typeface="Times New Roman" panose="02020603050405020304" pitchFamily="18" charset="0"/>
                          <a:cs typeface="Arial"/>
                        </a:rPr>
                        <a:t> des 7 </a:t>
                      </a:r>
                      <a:r>
                        <a:rPr lang="en-US" sz="1000" b="1" kern="1200" err="1">
                          <a:solidFill>
                            <a:schemeClr val="accent1"/>
                          </a:solidFill>
                          <a:effectLst/>
                          <a:latin typeface="+mn-lt"/>
                          <a:ea typeface="Times New Roman" panose="02020603050405020304" pitchFamily="18" charset="0"/>
                          <a:cs typeface="Arial"/>
                        </a:rPr>
                        <a:t>derniers</a:t>
                      </a:r>
                      <a:r>
                        <a:rPr lang="en-US" sz="1000" b="1" kern="1200">
                          <a:solidFill>
                            <a:schemeClr val="accent1"/>
                          </a:solidFill>
                          <a:effectLst/>
                          <a:latin typeface="+mn-lt"/>
                          <a:ea typeface="Times New Roman" panose="02020603050405020304" pitchFamily="18" charset="0"/>
                          <a:cs typeface="Arial"/>
                        </a:rPr>
                        <a:t> </a:t>
                      </a:r>
                      <a:r>
                        <a:rPr lang="en-US" sz="1000" b="1" kern="1200" err="1">
                          <a:solidFill>
                            <a:schemeClr val="accent1"/>
                          </a:solidFill>
                          <a:effectLst/>
                          <a:latin typeface="+mn-lt"/>
                          <a:ea typeface="Times New Roman" panose="02020603050405020304" pitchFamily="18" charset="0"/>
                          <a:cs typeface="Arial"/>
                        </a:rPr>
                        <a:t>jours</a:t>
                      </a:r>
                      <a:r>
                        <a:rPr lang="en-US" sz="1000" b="1" kern="1200">
                          <a:solidFill>
                            <a:schemeClr val="accent1"/>
                          </a:solidFill>
                          <a:effectLst/>
                          <a:latin typeface="+mn-lt"/>
                          <a:ea typeface="Times New Roman" panose="02020603050405020304" pitchFamily="18" charset="0"/>
                          <a:cs typeface="Arial"/>
                        </a:rPr>
                        <a:t> la </a:t>
                      </a:r>
                      <a:r>
                        <a:rPr lang="en-US" sz="1000" b="1" kern="1200" err="1">
                          <a:solidFill>
                            <a:schemeClr val="accent1"/>
                          </a:solidFill>
                          <a:effectLst/>
                          <a:latin typeface="+mn-lt"/>
                          <a:ea typeface="Times New Roman" panose="02020603050405020304" pitchFamily="18" charset="0"/>
                          <a:cs typeface="Arial"/>
                        </a:rPr>
                        <a:t>plupart</a:t>
                      </a:r>
                      <a:r>
                        <a:rPr lang="en-US" sz="1000" b="1" kern="1200">
                          <a:solidFill>
                            <a:schemeClr val="accent1"/>
                          </a:solidFill>
                          <a:effectLst/>
                          <a:latin typeface="+mn-lt"/>
                          <a:ea typeface="Times New Roman" panose="02020603050405020304" pitchFamily="18" charset="0"/>
                          <a:cs typeface="Arial"/>
                        </a:rPr>
                        <a:t> des </a:t>
                      </a:r>
                      <a:r>
                        <a:rPr lang="en-US" sz="1000" b="1" kern="1200" err="1">
                          <a:solidFill>
                            <a:schemeClr val="accent1"/>
                          </a:solidFill>
                          <a:effectLst/>
                          <a:latin typeface="+mn-lt"/>
                          <a:ea typeface="Times New Roman" panose="02020603050405020304" pitchFamily="18" charset="0"/>
                          <a:cs typeface="Arial"/>
                        </a:rPr>
                        <a:t>membres</a:t>
                      </a:r>
                      <a:r>
                        <a:rPr lang="en-US" sz="1000" b="1" kern="1200">
                          <a:solidFill>
                            <a:schemeClr val="accent1"/>
                          </a:solidFill>
                          <a:effectLst/>
                          <a:latin typeface="+mn-lt"/>
                          <a:ea typeface="Times New Roman" panose="02020603050405020304" pitchFamily="18" charset="0"/>
                          <a:cs typeface="Arial"/>
                        </a:rPr>
                        <a:t> de </a:t>
                      </a:r>
                      <a:r>
                        <a:rPr lang="en-US" sz="1000" b="1" kern="1200" err="1">
                          <a:solidFill>
                            <a:schemeClr val="accent1"/>
                          </a:solidFill>
                          <a:effectLst/>
                          <a:latin typeface="+mn-lt"/>
                          <a:ea typeface="Times New Roman" panose="02020603050405020304" pitchFamily="18" charset="0"/>
                          <a:cs typeface="Arial"/>
                        </a:rPr>
                        <a:t>votre</a:t>
                      </a:r>
                      <a:r>
                        <a:rPr lang="en-US" sz="1000" b="1" kern="1200">
                          <a:solidFill>
                            <a:schemeClr val="accent1"/>
                          </a:solidFill>
                          <a:effectLst/>
                          <a:latin typeface="+mn-lt"/>
                          <a:ea typeface="Times New Roman" panose="02020603050405020304" pitchFamily="18" charset="0"/>
                          <a:cs typeface="Arial"/>
                        </a:rPr>
                        <a:t> ménage (50% +) </a:t>
                      </a:r>
                      <a:r>
                        <a:rPr lang="en-US" sz="1000" b="1" kern="1200" err="1">
                          <a:solidFill>
                            <a:schemeClr val="accent1"/>
                          </a:solidFill>
                          <a:effectLst/>
                          <a:latin typeface="+mn-lt"/>
                          <a:ea typeface="Times New Roman" panose="02020603050405020304" pitchFamily="18" charset="0"/>
                          <a:cs typeface="Arial"/>
                        </a:rPr>
                        <a:t>ont-ils</a:t>
                      </a:r>
                      <a:r>
                        <a:rPr lang="en-US" sz="1000" b="1" kern="1200">
                          <a:solidFill>
                            <a:schemeClr val="accent1"/>
                          </a:solidFill>
                          <a:effectLst/>
                          <a:latin typeface="+mn-lt"/>
                          <a:ea typeface="Times New Roman" panose="02020603050405020304" pitchFamily="18" charset="0"/>
                          <a:cs typeface="Arial"/>
                        </a:rPr>
                        <a:t> consommé les aliments </a:t>
                      </a:r>
                      <a:r>
                        <a:rPr lang="en-US" sz="1000" b="1" kern="1200" err="1">
                          <a:solidFill>
                            <a:schemeClr val="accent1"/>
                          </a:solidFill>
                          <a:effectLst/>
                          <a:latin typeface="+mn-lt"/>
                          <a:ea typeface="Times New Roman" panose="02020603050405020304" pitchFamily="18" charset="0"/>
                          <a:cs typeface="Arial"/>
                        </a:rPr>
                        <a:t>suivants</a:t>
                      </a:r>
                      <a:r>
                        <a:rPr lang="en-US" sz="1000" b="1" kern="1200">
                          <a:solidFill>
                            <a:schemeClr val="accent1"/>
                          </a:solidFill>
                          <a:effectLst/>
                          <a:latin typeface="+mn-lt"/>
                          <a:ea typeface="Times New Roman" panose="02020603050405020304" pitchFamily="18" charset="0"/>
                          <a:cs typeface="Arial"/>
                        </a:rPr>
                        <a:t>, à </a:t>
                      </a:r>
                      <a:r>
                        <a:rPr lang="en-US" sz="1000" b="1" kern="1200" err="1">
                          <a:solidFill>
                            <a:schemeClr val="accent1"/>
                          </a:solidFill>
                          <a:effectLst/>
                          <a:latin typeface="+mn-lt"/>
                          <a:ea typeface="Times New Roman" panose="02020603050405020304" pitchFamily="18" charset="0"/>
                          <a:cs typeface="Arial"/>
                        </a:rPr>
                        <a:t>l'intérieur</a:t>
                      </a:r>
                      <a:r>
                        <a:rPr lang="en-US" sz="1000" b="1" kern="1200">
                          <a:solidFill>
                            <a:schemeClr val="accent1"/>
                          </a:solidFill>
                          <a:effectLst/>
                          <a:latin typeface="+mn-lt"/>
                          <a:ea typeface="Times New Roman" panose="02020603050405020304" pitchFamily="18" charset="0"/>
                          <a:cs typeface="Arial"/>
                        </a:rPr>
                        <a:t> </a:t>
                      </a:r>
                      <a:r>
                        <a:rPr lang="en-US" sz="1000" b="1" kern="1200" err="1">
                          <a:solidFill>
                            <a:schemeClr val="accent1"/>
                          </a:solidFill>
                          <a:effectLst/>
                          <a:latin typeface="+mn-lt"/>
                          <a:ea typeface="Times New Roman" panose="02020603050405020304" pitchFamily="18" charset="0"/>
                          <a:cs typeface="Arial"/>
                        </a:rPr>
                        <a:t>ou</a:t>
                      </a:r>
                      <a:r>
                        <a:rPr lang="en-US" sz="1000" b="1" kern="1200">
                          <a:solidFill>
                            <a:schemeClr val="accent1"/>
                          </a:solidFill>
                          <a:effectLst/>
                          <a:latin typeface="+mn-lt"/>
                          <a:ea typeface="Times New Roman" panose="02020603050405020304" pitchFamily="18" charset="0"/>
                          <a:cs typeface="Arial"/>
                        </a:rPr>
                        <a:t> à </a:t>
                      </a:r>
                      <a:r>
                        <a:rPr lang="en-US" sz="1000" b="1" kern="1200" err="1">
                          <a:solidFill>
                            <a:schemeClr val="accent1"/>
                          </a:solidFill>
                          <a:effectLst/>
                          <a:latin typeface="+mn-lt"/>
                          <a:ea typeface="Times New Roman" panose="02020603050405020304" pitchFamily="18" charset="0"/>
                          <a:cs typeface="Arial"/>
                        </a:rPr>
                        <a:t>l'extérieur</a:t>
                      </a:r>
                      <a:r>
                        <a:rPr lang="en-US" sz="1000" b="1" kern="1200">
                          <a:solidFill>
                            <a:schemeClr val="accent1"/>
                          </a:solidFill>
                          <a:effectLst/>
                          <a:latin typeface="+mn-lt"/>
                          <a:ea typeface="Times New Roman" panose="02020603050405020304" pitchFamily="18" charset="0"/>
                          <a:cs typeface="Arial"/>
                        </a:rPr>
                        <a:t> de la </a:t>
                      </a:r>
                      <a:r>
                        <a:rPr lang="en-US" sz="1000" b="1" kern="1200" err="1">
                          <a:solidFill>
                            <a:schemeClr val="accent1"/>
                          </a:solidFill>
                          <a:effectLst/>
                          <a:latin typeface="+mn-lt"/>
                          <a:ea typeface="Times New Roman" panose="02020603050405020304" pitchFamily="18" charset="0"/>
                          <a:cs typeface="Arial"/>
                        </a:rPr>
                        <a:t>maison</a:t>
                      </a:r>
                      <a:r>
                        <a:rPr lang="en-US" sz="1000" b="1" kern="1200">
                          <a:solidFill>
                            <a:schemeClr val="accent1"/>
                          </a:solidFill>
                          <a:effectLst/>
                          <a:latin typeface="+mn-lt"/>
                          <a:ea typeface="Times New Roman" panose="02020603050405020304" pitchFamily="18" charset="0"/>
                          <a:cs typeface="Arial"/>
                        </a:rPr>
                        <a:t>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i="1" kern="1200">
                        <a:solidFill>
                          <a:schemeClr val="accent1"/>
                        </a:solidFill>
                        <a:effectLst/>
                        <a:latin typeface="Calibri" panose="020F0502020204030204" pitchFamily="34" charset="0"/>
                        <a:ea typeface="Times New Roman" panose="02020603050405020304" pitchFamily="18" charset="0"/>
                        <a:cs typeface="Arial" panose="020B0604020202020204" pitchFamily="34" charset="0"/>
                      </a:endParaRPr>
                    </a:p>
                    <a:p>
                      <a:pPr marL="0" marR="0" lvl="0" indent="0" algn="ctr" rtl="0" eaLnBrk="1" fontAlgn="auto" latinLnBrk="0" hangingPunct="1">
                        <a:lnSpc>
                          <a:spcPct val="100000"/>
                        </a:lnSpc>
                        <a:spcBef>
                          <a:spcPts val="0"/>
                        </a:spcBef>
                        <a:spcAft>
                          <a:spcPts val="0"/>
                        </a:spcAft>
                        <a:buClrTx/>
                        <a:buSzTx/>
                        <a:buFontTx/>
                        <a:buNone/>
                      </a:pPr>
                      <a:r>
                        <a:rPr lang="en-GB" sz="1000" b="0" i="1" kern="1200">
                          <a:solidFill>
                            <a:schemeClr val="accent1"/>
                          </a:solidFill>
                          <a:effectLst/>
                          <a:latin typeface="+mn-lt"/>
                          <a:ea typeface="Times New Roman" panose="02020603050405020304" pitchFamily="18" charset="0"/>
                          <a:cs typeface="Arial"/>
                        </a:rPr>
                        <a:t>Note pour </a:t>
                      </a:r>
                      <a:r>
                        <a:rPr lang="en-GB" sz="1000" b="0" i="1" kern="1200" err="1">
                          <a:solidFill>
                            <a:schemeClr val="accent1"/>
                          </a:solidFill>
                          <a:effectLst/>
                          <a:latin typeface="+mn-lt"/>
                          <a:ea typeface="Times New Roman" panose="02020603050405020304" pitchFamily="18" charset="0"/>
                          <a:cs typeface="Arial"/>
                        </a:rPr>
                        <a:t>l'enquêteur</a:t>
                      </a:r>
                      <a:r>
                        <a:rPr lang="en-GB" sz="1000" b="0" i="1" kern="1200">
                          <a:solidFill>
                            <a:schemeClr val="accent1"/>
                          </a:solidFill>
                          <a:effectLst/>
                          <a:latin typeface="+mn-lt"/>
                          <a:ea typeface="Times New Roman" panose="02020603050405020304" pitchFamily="18" charset="0"/>
                          <a:cs typeface="Arial"/>
                        </a:rPr>
                        <a:t> :  </a:t>
                      </a:r>
                      <a:r>
                        <a:rPr lang="en-GB" sz="1000" b="0" i="1" kern="1200" err="1">
                          <a:solidFill>
                            <a:schemeClr val="accent1"/>
                          </a:solidFill>
                          <a:effectLst/>
                          <a:latin typeface="+mn-lt"/>
                          <a:ea typeface="Times New Roman" panose="02020603050405020304" pitchFamily="18" charset="0"/>
                          <a:cs typeface="Arial"/>
                        </a:rPr>
                        <a:t>Déterminez</a:t>
                      </a:r>
                      <a:r>
                        <a:rPr lang="en-GB" sz="1000" b="0" i="1" kern="1200">
                          <a:solidFill>
                            <a:schemeClr val="accent1"/>
                          </a:solidFill>
                          <a:effectLst/>
                          <a:latin typeface="+mn-lt"/>
                          <a:ea typeface="Times New Roman" panose="02020603050405020304" pitchFamily="18" charset="0"/>
                          <a:cs typeface="Arial"/>
                        </a:rPr>
                        <a:t> </a:t>
                      </a:r>
                      <a:r>
                        <a:rPr lang="en-GB" sz="1000" b="0" i="1" kern="1200" err="1">
                          <a:solidFill>
                            <a:schemeClr val="accent1"/>
                          </a:solidFill>
                          <a:effectLst/>
                          <a:latin typeface="+mn-lt"/>
                          <a:ea typeface="Times New Roman" panose="02020603050405020304" pitchFamily="18" charset="0"/>
                          <a:cs typeface="Arial"/>
                        </a:rPr>
                        <a:t>si</a:t>
                      </a:r>
                      <a:r>
                        <a:rPr lang="en-GB" sz="1000" b="0" i="1" kern="1200">
                          <a:solidFill>
                            <a:schemeClr val="accent1"/>
                          </a:solidFill>
                          <a:effectLst/>
                          <a:latin typeface="+mn-lt"/>
                          <a:ea typeface="Times New Roman" panose="02020603050405020304" pitchFamily="18" charset="0"/>
                          <a:cs typeface="Arial"/>
                        </a:rPr>
                        <a:t> la </a:t>
                      </a:r>
                      <a:r>
                        <a:rPr lang="en-GB" sz="1000" b="0" i="1" kern="1200" err="1">
                          <a:solidFill>
                            <a:schemeClr val="accent1"/>
                          </a:solidFill>
                          <a:effectLst/>
                          <a:latin typeface="+mn-lt"/>
                          <a:ea typeface="Times New Roman" panose="02020603050405020304" pitchFamily="18" charset="0"/>
                          <a:cs typeface="Arial"/>
                        </a:rPr>
                        <a:t>consommation</a:t>
                      </a:r>
                      <a:r>
                        <a:rPr lang="en-GB" sz="1000" b="0" i="1" kern="1200">
                          <a:solidFill>
                            <a:schemeClr val="accent1"/>
                          </a:solidFill>
                          <a:effectLst/>
                          <a:latin typeface="+mn-lt"/>
                          <a:ea typeface="Times New Roman" panose="02020603050405020304" pitchFamily="18" charset="0"/>
                          <a:cs typeface="Arial"/>
                        </a:rPr>
                        <a:t> </a:t>
                      </a:r>
                      <a:r>
                        <a:rPr lang="en-GB" sz="1000" b="0" i="1" kern="1200" err="1">
                          <a:solidFill>
                            <a:schemeClr val="accent1"/>
                          </a:solidFill>
                          <a:effectLst/>
                          <a:latin typeface="+mn-lt"/>
                          <a:ea typeface="Times New Roman" panose="02020603050405020304" pitchFamily="18" charset="0"/>
                          <a:cs typeface="Arial"/>
                        </a:rPr>
                        <a:t>d'aliments</a:t>
                      </a:r>
                      <a:r>
                        <a:rPr lang="en-GB" sz="1000" b="0" i="1" kern="1200">
                          <a:solidFill>
                            <a:schemeClr val="accent1"/>
                          </a:solidFill>
                          <a:effectLst/>
                          <a:latin typeface="+mn-lt"/>
                          <a:ea typeface="Times New Roman" panose="02020603050405020304" pitchFamily="18" charset="0"/>
                          <a:cs typeface="Arial"/>
                        </a:rPr>
                        <a:t> (par </a:t>
                      </a:r>
                      <a:r>
                        <a:rPr lang="en-GB" sz="1000" b="0" i="1" kern="1200" err="1">
                          <a:solidFill>
                            <a:schemeClr val="accent1"/>
                          </a:solidFill>
                          <a:effectLst/>
                          <a:latin typeface="+mn-lt"/>
                          <a:ea typeface="Times New Roman" panose="02020603050405020304" pitchFamily="18" charset="0"/>
                          <a:cs typeface="Arial"/>
                        </a:rPr>
                        <a:t>exemple</a:t>
                      </a:r>
                      <a:r>
                        <a:rPr lang="en-GB" sz="1000" b="0" i="1" kern="1200">
                          <a:solidFill>
                            <a:schemeClr val="accent1"/>
                          </a:solidFill>
                          <a:effectLst/>
                          <a:latin typeface="+mn-lt"/>
                          <a:ea typeface="Times New Roman" panose="02020603050405020304" pitchFamily="18" charset="0"/>
                          <a:cs typeface="Arial"/>
                        </a:rPr>
                        <a:t>, le </a:t>
                      </a:r>
                      <a:r>
                        <a:rPr lang="en-GB" sz="1000" b="0" i="1" kern="1200" err="1">
                          <a:solidFill>
                            <a:schemeClr val="accent1"/>
                          </a:solidFill>
                          <a:effectLst/>
                          <a:latin typeface="+mn-lt"/>
                          <a:ea typeface="Times New Roman" panose="02020603050405020304" pitchFamily="18" charset="0"/>
                          <a:cs typeface="Arial"/>
                        </a:rPr>
                        <a:t>poisson</a:t>
                      </a:r>
                      <a:r>
                        <a:rPr lang="en-GB" sz="1000" b="0" i="1" kern="1200">
                          <a:solidFill>
                            <a:schemeClr val="accent1"/>
                          </a:solidFill>
                          <a:effectLst/>
                          <a:latin typeface="+mn-lt"/>
                          <a:ea typeface="Times New Roman" panose="02020603050405020304" pitchFamily="18" charset="0"/>
                          <a:cs typeface="Arial"/>
                        </a:rPr>
                        <a:t>, le lait) </a:t>
                      </a:r>
                      <a:r>
                        <a:rPr lang="en-GB" sz="1000" b="0" i="1" kern="1200" err="1">
                          <a:solidFill>
                            <a:schemeClr val="accent1"/>
                          </a:solidFill>
                          <a:effectLst/>
                          <a:latin typeface="+mn-lt"/>
                          <a:ea typeface="Times New Roman" panose="02020603050405020304" pitchFamily="18" charset="0"/>
                          <a:cs typeface="Arial"/>
                        </a:rPr>
                        <a:t>n'a</a:t>
                      </a:r>
                      <a:r>
                        <a:rPr lang="en-GB" sz="1000" b="0" i="1" kern="1200">
                          <a:solidFill>
                            <a:schemeClr val="accent1"/>
                          </a:solidFill>
                          <a:effectLst/>
                          <a:latin typeface="+mn-lt"/>
                          <a:ea typeface="Times New Roman" panose="02020603050405020304" pitchFamily="18" charset="0"/>
                          <a:cs typeface="Arial"/>
                        </a:rPr>
                        <a:t> </a:t>
                      </a:r>
                      <a:r>
                        <a:rPr lang="en-GB" sz="1000" b="0" i="1" kern="1200" err="1">
                          <a:solidFill>
                            <a:schemeClr val="accent1"/>
                          </a:solidFill>
                          <a:effectLst/>
                          <a:latin typeface="+mn-lt"/>
                          <a:ea typeface="Times New Roman" panose="02020603050405020304" pitchFamily="18" charset="0"/>
                          <a:cs typeface="Arial"/>
                        </a:rPr>
                        <a:t>été</a:t>
                      </a:r>
                      <a:r>
                        <a:rPr lang="en-GB" sz="1000" b="0" i="1" kern="1200">
                          <a:solidFill>
                            <a:schemeClr val="accent1"/>
                          </a:solidFill>
                          <a:effectLst/>
                          <a:latin typeface="+mn-lt"/>
                          <a:ea typeface="Times New Roman" panose="02020603050405020304" pitchFamily="18" charset="0"/>
                          <a:cs typeface="Arial"/>
                        </a:rPr>
                        <a:t> </a:t>
                      </a:r>
                      <a:r>
                        <a:rPr lang="en-GB" sz="1000" b="0" i="1" kern="1200" err="1">
                          <a:solidFill>
                            <a:schemeClr val="accent1"/>
                          </a:solidFill>
                          <a:effectLst/>
                          <a:latin typeface="+mn-lt"/>
                          <a:ea typeface="Times New Roman" panose="02020603050405020304" pitchFamily="18" charset="0"/>
                          <a:cs typeface="Arial"/>
                        </a:rPr>
                        <a:t>faite</a:t>
                      </a:r>
                      <a:r>
                        <a:rPr lang="en-GB" sz="1000" b="0" i="1" kern="1200">
                          <a:solidFill>
                            <a:schemeClr val="accent1"/>
                          </a:solidFill>
                          <a:effectLst/>
                          <a:latin typeface="+mn-lt"/>
                          <a:ea typeface="Times New Roman" panose="02020603050405020304" pitchFamily="18" charset="0"/>
                          <a:cs typeface="Arial"/>
                        </a:rPr>
                        <a:t> </a:t>
                      </a:r>
                      <a:r>
                        <a:rPr lang="en-GB" sz="1000" b="0" i="1" kern="1200" err="1">
                          <a:solidFill>
                            <a:schemeClr val="accent1"/>
                          </a:solidFill>
                          <a:effectLst/>
                          <a:latin typeface="+mn-lt"/>
                          <a:ea typeface="Times New Roman" panose="02020603050405020304" pitchFamily="18" charset="0"/>
                          <a:cs typeface="Arial"/>
                        </a:rPr>
                        <a:t>qu'en</a:t>
                      </a:r>
                      <a:r>
                        <a:rPr lang="en-GB" sz="1000" b="0" i="1" kern="1200">
                          <a:solidFill>
                            <a:schemeClr val="accent1"/>
                          </a:solidFill>
                          <a:effectLst/>
                          <a:latin typeface="+mn-lt"/>
                          <a:ea typeface="Times New Roman" panose="02020603050405020304" pitchFamily="18" charset="0"/>
                          <a:cs typeface="Arial"/>
                        </a:rPr>
                        <a:t> petites </a:t>
                      </a:r>
                      <a:r>
                        <a:rPr lang="en-GB" sz="1000" b="0" i="1" kern="1200" err="1">
                          <a:solidFill>
                            <a:schemeClr val="accent1"/>
                          </a:solidFill>
                          <a:effectLst/>
                          <a:latin typeface="+mn-lt"/>
                          <a:ea typeface="Times New Roman" panose="02020603050405020304" pitchFamily="18" charset="0"/>
                          <a:cs typeface="Arial"/>
                        </a:rPr>
                        <a:t>quantités</a:t>
                      </a:r>
                      <a:r>
                        <a:rPr lang="en-GB" sz="1000" b="0" i="1" kern="1200">
                          <a:solidFill>
                            <a:schemeClr val="accent1"/>
                          </a:solidFill>
                          <a:effectLst/>
                          <a:latin typeface="+mn-lt"/>
                          <a:ea typeface="Times New Roman" panose="02020603050405020304" pitchFamily="18" charset="0"/>
                          <a:cs typeface="Arial"/>
                        </a:rPr>
                        <a:t> et doit </a:t>
                      </a:r>
                      <a:r>
                        <a:rPr lang="en-GB" sz="1000" b="0" i="1" kern="1200" err="1">
                          <a:solidFill>
                            <a:schemeClr val="accent1"/>
                          </a:solidFill>
                          <a:effectLst/>
                          <a:latin typeface="+mn-lt"/>
                          <a:ea typeface="Times New Roman" panose="02020603050405020304" pitchFamily="18" charset="0"/>
                          <a:cs typeface="Arial"/>
                        </a:rPr>
                        <a:t>être</a:t>
                      </a:r>
                      <a:r>
                        <a:rPr lang="en-GB" sz="1000" b="0" i="1" kern="1200">
                          <a:solidFill>
                            <a:schemeClr val="accent1"/>
                          </a:solidFill>
                          <a:effectLst/>
                          <a:latin typeface="+mn-lt"/>
                          <a:ea typeface="Times New Roman" panose="02020603050405020304" pitchFamily="18" charset="0"/>
                          <a:cs typeface="Arial"/>
                        </a:rPr>
                        <a:t> </a:t>
                      </a:r>
                      <a:r>
                        <a:rPr lang="en-GB" sz="1000" b="0" i="1" kern="1200" err="1">
                          <a:solidFill>
                            <a:schemeClr val="accent1"/>
                          </a:solidFill>
                          <a:effectLst/>
                          <a:latin typeface="+mn-lt"/>
                          <a:ea typeface="Times New Roman" panose="02020603050405020304" pitchFamily="18" charset="0"/>
                          <a:cs typeface="Arial"/>
                        </a:rPr>
                        <a:t>enregistrée</a:t>
                      </a:r>
                      <a:r>
                        <a:rPr lang="en-GB" sz="1000" b="0" i="1" kern="1200">
                          <a:solidFill>
                            <a:schemeClr val="accent1"/>
                          </a:solidFill>
                          <a:effectLst/>
                          <a:latin typeface="+mn-lt"/>
                          <a:ea typeface="Times New Roman" panose="02020603050405020304" pitchFamily="18" charset="0"/>
                          <a:cs typeface="Arial"/>
                        </a:rPr>
                        <a:t> </a:t>
                      </a:r>
                      <a:r>
                        <a:rPr lang="en-GB" sz="1000" b="0" i="1" kern="1200" err="1">
                          <a:solidFill>
                            <a:schemeClr val="accent1"/>
                          </a:solidFill>
                          <a:effectLst/>
                          <a:latin typeface="+mn-lt"/>
                          <a:ea typeface="Times New Roman" panose="02020603050405020304" pitchFamily="18" charset="0"/>
                          <a:cs typeface="Arial"/>
                        </a:rPr>
                        <a:t>comme</a:t>
                      </a:r>
                      <a:r>
                        <a:rPr lang="en-GB" sz="1000" b="0" i="1" kern="1200">
                          <a:solidFill>
                            <a:schemeClr val="accent1"/>
                          </a:solidFill>
                          <a:effectLst/>
                          <a:latin typeface="+mn-lt"/>
                          <a:ea typeface="Times New Roman" panose="02020603050405020304" pitchFamily="18" charset="0"/>
                          <a:cs typeface="Arial"/>
                        </a:rPr>
                        <a:t> un condiment.</a:t>
                      </a:r>
                      <a:endParaRPr lang="en-US" sz="1000" b="0" i="1" kern="1200">
                        <a:solidFill>
                          <a:schemeClr val="accent1"/>
                        </a:solidFill>
                        <a:effectLst/>
                        <a:latin typeface="+mn-lt"/>
                        <a:ea typeface="Calibri" panose="020F0502020204030204" pitchFamily="34" charset="0"/>
                        <a:cs typeface="Arial"/>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E"/>
                    </a:solidFill>
                  </a:tcPr>
                </a:tc>
                <a:tc hMerge="1">
                  <a:txBody>
                    <a:bodyPr/>
                    <a:lstStyle/>
                    <a:p>
                      <a:pPr marL="0" marR="0" algn="ctr">
                        <a:spcBef>
                          <a:spcPts val="0"/>
                        </a:spcBef>
                        <a:spcAft>
                          <a:spcPts val="0"/>
                        </a:spcAft>
                      </a:pPr>
                      <a:r>
                        <a:rPr lang="fr-FR" sz="800" err="1">
                          <a:effectLst/>
                          <a:latin typeface="Calibri" panose="020F0502020204030204" pitchFamily="34" charset="0"/>
                          <a:ea typeface="Times New Roman" panose="02020603050405020304" pitchFamily="18" charset="0"/>
                          <a:cs typeface="Calibri" panose="020F0502020204030204" pitchFamily="34" charset="0"/>
                        </a:rPr>
                        <a:t>Aliments</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algn="ctr">
                        <a:spcBef>
                          <a:spcPts val="0"/>
                        </a:spcBef>
                        <a:spcAft>
                          <a:spcPts val="0"/>
                        </a:spcAft>
                        <a:buNone/>
                      </a:pPr>
                      <a:r>
                        <a:rPr lang="en-GB" sz="1000" b="0" i="0" u="none" strike="noStrike" noProof="0" dirty="0" err="1">
                          <a:solidFill>
                            <a:schemeClr val="accent1"/>
                          </a:solidFill>
                          <a:effectLst/>
                          <a:latin typeface="Calibri"/>
                        </a:rPr>
                        <a:t>Nombre</a:t>
                      </a:r>
                      <a:r>
                        <a:rPr lang="en-GB" sz="1000" b="0" i="0" u="none" strike="noStrike" noProof="0" dirty="0">
                          <a:solidFill>
                            <a:schemeClr val="accent1"/>
                          </a:solidFill>
                          <a:effectLst/>
                          <a:latin typeface="Calibri"/>
                        </a:rPr>
                        <a:t> de </a:t>
                      </a:r>
                      <a:r>
                        <a:rPr lang="en-GB" sz="1000" b="0" i="0" u="none" strike="noStrike" noProof="0" dirty="0" err="1">
                          <a:solidFill>
                            <a:schemeClr val="accent1"/>
                          </a:solidFill>
                          <a:effectLst/>
                          <a:latin typeface="Calibri"/>
                        </a:rPr>
                        <a:t>jours</a:t>
                      </a:r>
                      <a:r>
                        <a:rPr lang="en-GB" sz="1000" b="0" i="0" u="none" strike="noStrike" noProof="0" dirty="0">
                          <a:solidFill>
                            <a:schemeClr val="accent1"/>
                          </a:solidFill>
                          <a:effectLst/>
                          <a:latin typeface="Calibri"/>
                        </a:rPr>
                        <a:t> de </a:t>
                      </a:r>
                      <a:r>
                        <a:rPr lang="en-GB" sz="1000" b="0" i="0" u="none" strike="noStrike" noProof="0" dirty="0" err="1">
                          <a:solidFill>
                            <a:schemeClr val="accent1"/>
                          </a:solidFill>
                          <a:effectLst/>
                          <a:latin typeface="Calibri"/>
                        </a:rPr>
                        <a:t>consommation</a:t>
                      </a:r>
                      <a:r>
                        <a:rPr lang="en-GB" sz="1000" b="0" i="0" u="none" strike="noStrike" noProof="0" dirty="0">
                          <a:solidFill>
                            <a:schemeClr val="accent1"/>
                          </a:solidFill>
                          <a:effectLst/>
                          <a:latin typeface="Calibri"/>
                        </a:rPr>
                        <a:t> de </a:t>
                      </a:r>
                      <a:r>
                        <a:rPr lang="en-GB" sz="1000" b="0" i="0" u="none" strike="noStrike" noProof="0" dirty="0" err="1">
                          <a:solidFill>
                            <a:schemeClr val="accent1"/>
                          </a:solidFill>
                          <a:effectLst/>
                          <a:latin typeface="Calibri"/>
                        </a:rPr>
                        <a:t>l'aliment</a:t>
                      </a:r>
                      <a:endParaRPr lang="en-US" sz="1000" b="0" i="0" u="none" strike="noStrike" noProof="0" dirty="0">
                        <a:solidFill>
                          <a:schemeClr val="accent1"/>
                        </a:solidFill>
                        <a:effectLst/>
                        <a:latin typeface="Calibri"/>
                      </a:endParaRPr>
                    </a:p>
                    <a:p>
                      <a:pPr marL="0" marR="0" lvl="0" algn="ctr">
                        <a:spcBef>
                          <a:spcPts val="0"/>
                        </a:spcBef>
                        <a:spcAft>
                          <a:spcPts val="0"/>
                        </a:spcAft>
                        <a:buNone/>
                      </a:pPr>
                      <a:r>
                        <a:rPr lang="en-GB" sz="1000" b="0" i="0" u="none" strike="noStrike" noProof="0" dirty="0">
                          <a:solidFill>
                            <a:schemeClr val="accent1"/>
                          </a:solidFill>
                          <a:effectLst/>
                          <a:latin typeface="Calibri"/>
                        </a:rPr>
                        <a:t>au </a:t>
                      </a:r>
                      <a:r>
                        <a:rPr lang="en-GB" sz="1000" b="0" i="0" u="none" strike="noStrike" noProof="0" dirty="0" err="1">
                          <a:solidFill>
                            <a:schemeClr val="accent1"/>
                          </a:solidFill>
                          <a:effectLst/>
                          <a:latin typeface="Calibri"/>
                        </a:rPr>
                        <a:t>cours</a:t>
                      </a:r>
                      <a:r>
                        <a:rPr lang="en-GB" sz="1000" b="0" i="0" u="none" strike="noStrike" noProof="0" dirty="0">
                          <a:solidFill>
                            <a:schemeClr val="accent1"/>
                          </a:solidFill>
                          <a:effectLst/>
                          <a:latin typeface="Calibri"/>
                        </a:rPr>
                        <a:t> des </a:t>
                      </a:r>
                      <a:r>
                        <a:rPr lang="en-GB" sz="1000" b="1" i="0" u="none" strike="noStrike" noProof="0" dirty="0">
                          <a:solidFill>
                            <a:schemeClr val="accent1"/>
                          </a:solidFill>
                          <a:effectLst/>
                          <a:latin typeface="Calibri"/>
                        </a:rPr>
                        <a:t>7 </a:t>
                      </a:r>
                      <a:r>
                        <a:rPr lang="en-GB" sz="1000" b="0" i="0" u="none" strike="noStrike" noProof="0" dirty="0" err="1">
                          <a:solidFill>
                            <a:schemeClr val="accent1"/>
                          </a:solidFill>
                          <a:effectLst/>
                          <a:latin typeface="Calibri"/>
                        </a:rPr>
                        <a:t>derniers</a:t>
                      </a:r>
                      <a:r>
                        <a:rPr lang="en-GB" sz="1000" b="0" i="0" u="none" strike="noStrike" noProof="0" dirty="0">
                          <a:solidFill>
                            <a:schemeClr val="accent1"/>
                          </a:solidFill>
                          <a:effectLst/>
                          <a:latin typeface="Calibri"/>
                        </a:rPr>
                        <a:t> </a:t>
                      </a:r>
                      <a:r>
                        <a:rPr lang="en-GB" sz="1000" b="0" i="1" u="none" strike="noStrike" noProof="0" dirty="0" err="1">
                          <a:solidFill>
                            <a:schemeClr val="accent1"/>
                          </a:solidFill>
                          <a:effectLst/>
                          <a:latin typeface="Calibri"/>
                        </a:rPr>
                        <a:t>jours</a:t>
                      </a:r>
                      <a:endParaRPr lang="en-GB" sz="1000" b="0" i="1" u="none" strike="noStrike" noProof="0" dirty="0">
                        <a:solidFill>
                          <a:schemeClr val="accent1"/>
                        </a:solidFill>
                        <a:effectLst/>
                        <a:latin typeface="Calibri"/>
                      </a:endParaRPr>
                    </a:p>
                    <a:p>
                      <a:pPr marL="0" marR="0" algn="ctr">
                        <a:spcBef>
                          <a:spcPts val="0"/>
                        </a:spcBef>
                        <a:spcAft>
                          <a:spcPts val="0"/>
                        </a:spcAft>
                      </a:pPr>
                      <a:endParaRPr lang="en-US" sz="1000" dirty="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p>
                      <a:pPr marL="0" marR="0" algn="ctr">
                        <a:spcBef>
                          <a:spcPts val="0"/>
                        </a:spcBef>
                        <a:spcAft>
                          <a:spcPts val="0"/>
                        </a:spcAft>
                      </a:pPr>
                      <a:r>
                        <a:rPr lang="en-GB" sz="1000" i="1" dirty="0">
                          <a:solidFill>
                            <a:schemeClr val="accent1"/>
                          </a:solidFill>
                          <a:effectLst/>
                          <a:latin typeface="Calibri"/>
                          <a:ea typeface="Calibri"/>
                          <a:cs typeface="Calibri"/>
                        </a:rPr>
                        <a:t>Si 0 jour, ne pas </a:t>
                      </a:r>
                      <a:r>
                        <a:rPr lang="en-GB" sz="1000" i="1" dirty="0" err="1">
                          <a:solidFill>
                            <a:schemeClr val="accent1"/>
                          </a:solidFill>
                          <a:effectLst/>
                          <a:latin typeface="Calibri"/>
                          <a:ea typeface="Calibri"/>
                          <a:cs typeface="Calibri"/>
                        </a:rPr>
                        <a:t>spécifier</a:t>
                      </a:r>
                      <a:r>
                        <a:rPr lang="en-GB" sz="1000" i="1" dirty="0">
                          <a:solidFill>
                            <a:schemeClr val="accent1"/>
                          </a:solidFill>
                          <a:effectLst/>
                          <a:latin typeface="Calibri"/>
                          <a:ea typeface="Calibri"/>
                          <a:cs typeface="Calibri"/>
                        </a:rPr>
                        <a:t> la source </a:t>
                      </a:r>
                      <a:r>
                        <a:rPr lang="en-GB" sz="1000" i="1" dirty="0" err="1">
                          <a:solidFill>
                            <a:schemeClr val="accent1"/>
                          </a:solidFill>
                          <a:effectLst/>
                          <a:latin typeface="Calibri"/>
                          <a:ea typeface="Calibri"/>
                          <a:cs typeface="Calibri"/>
                        </a:rPr>
                        <a:t>principale</a:t>
                      </a:r>
                      <a:r>
                        <a:rPr lang="en-GB" sz="1000" i="1" dirty="0">
                          <a:solidFill>
                            <a:schemeClr val="accent1"/>
                          </a:solidFill>
                          <a:effectLst/>
                          <a:latin typeface="Calibri"/>
                          <a:ea typeface="Calibri"/>
                          <a:cs typeface="Calibri"/>
                        </a:rPr>
                        <a:t>.</a:t>
                      </a:r>
                      <a:endParaRPr lang="en-US" sz="1000" dirty="0">
                        <a:solidFill>
                          <a:schemeClr val="accent1"/>
                        </a:solidFill>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E"/>
                    </a:solidFill>
                  </a:tcPr>
                </a:tc>
                <a:tc>
                  <a:txBody>
                    <a:bodyPr/>
                    <a:lstStyle/>
                    <a:p>
                      <a:pPr marL="0" marR="0" algn="l">
                        <a:spcBef>
                          <a:spcPts val="0"/>
                        </a:spcBef>
                        <a:spcAft>
                          <a:spcPts val="0"/>
                        </a:spcAft>
                      </a:pPr>
                      <a:endParaRPr lang="en-US" sz="1000">
                        <a:solidFill>
                          <a:schemeClr val="accent1"/>
                        </a:solidFill>
                        <a:effectLst/>
                        <a:latin typeface="Calibri"/>
                        <a:ea typeface="Calibri" panose="020F0502020204030204" pitchFamily="34" charset="0"/>
                        <a:cs typeface="Calibri"/>
                      </a:endParaRPr>
                    </a:p>
                    <a:p>
                      <a:pPr marL="0" marR="0" algn="l">
                        <a:spcBef>
                          <a:spcPts val="0"/>
                        </a:spcBef>
                        <a:spcAft>
                          <a:spcPts val="0"/>
                        </a:spcAft>
                      </a:pPr>
                      <a:endParaRPr lang="en-US" sz="1000">
                        <a:solidFill>
                          <a:schemeClr val="accent1"/>
                        </a:solidFill>
                        <a:effectLst/>
                        <a:latin typeface="Calibri"/>
                        <a:ea typeface="Calibri" panose="020F0502020204030204" pitchFamily="34" charset="0"/>
                        <a:cs typeface="Calibri"/>
                      </a:endParaRPr>
                    </a:p>
                    <a:p>
                      <a:pPr marL="0" marR="0" algn="l">
                        <a:spcBef>
                          <a:spcPts val="0"/>
                        </a:spcBef>
                        <a:spcAft>
                          <a:spcPts val="0"/>
                        </a:spcAft>
                      </a:pPr>
                      <a:endParaRPr lang="en-US" sz="1000">
                        <a:solidFill>
                          <a:schemeClr val="accent1"/>
                        </a:solidFill>
                        <a:effectLst/>
                        <a:latin typeface="Calibri"/>
                        <a:ea typeface="Calibri" panose="020F0502020204030204" pitchFamily="34" charset="0"/>
                        <a:cs typeface="Calibri"/>
                      </a:endParaRPr>
                    </a:p>
                    <a:p>
                      <a:pPr marL="0" marR="0" algn="l">
                        <a:spcBef>
                          <a:spcPts val="0"/>
                        </a:spcBef>
                        <a:spcAft>
                          <a:spcPts val="0"/>
                        </a:spcAft>
                      </a:pPr>
                      <a:r>
                        <a:rPr lang="en-GB" sz="1000" i="1" err="1">
                          <a:solidFill>
                            <a:schemeClr val="accent1"/>
                          </a:solidFill>
                          <a:effectLst/>
                          <a:latin typeface="Calibri"/>
                          <a:ea typeface="Calibri"/>
                          <a:cs typeface="Calibri"/>
                        </a:rPr>
                        <a:t>Noms</a:t>
                      </a:r>
                      <a:r>
                        <a:rPr lang="en-GB" sz="1000" i="1">
                          <a:solidFill>
                            <a:schemeClr val="accent1"/>
                          </a:solidFill>
                          <a:effectLst/>
                          <a:latin typeface="Calibri"/>
                          <a:ea typeface="Calibri"/>
                          <a:cs typeface="Calibri"/>
                        </a:rPr>
                        <a:t> des variables</a:t>
                      </a:r>
                      <a:endParaRPr lang="en-US" sz="1000">
                        <a:solidFill>
                          <a:schemeClr val="accent1"/>
                        </a:solidFill>
                        <a:effectLst/>
                        <a:latin typeface="Calibri"/>
                        <a:ea typeface="Calibri"/>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E"/>
                    </a:solidFill>
                  </a:tcPr>
                </a:tc>
                <a:tc>
                  <a:txBody>
                    <a:bodyPr/>
                    <a:lstStyle/>
                    <a:p>
                      <a:pPr marL="0" marR="0" algn="ctr">
                        <a:spcBef>
                          <a:spcPts val="0"/>
                        </a:spcBef>
                        <a:spcAft>
                          <a:spcPts val="0"/>
                        </a:spcAft>
                      </a:pPr>
                      <a:r>
                        <a:rPr lang="en-GB" sz="1000">
                          <a:solidFill>
                            <a:schemeClr val="accent1"/>
                          </a:solidFill>
                          <a:effectLst/>
                          <a:latin typeface="Calibri"/>
                          <a:ea typeface="Calibri"/>
                          <a:cs typeface="Arial"/>
                        </a:rPr>
                        <a:t>Comment </a:t>
                      </a:r>
                      <a:r>
                        <a:rPr lang="en-GB" sz="1000" err="1">
                          <a:solidFill>
                            <a:schemeClr val="accent1"/>
                          </a:solidFill>
                          <a:effectLst/>
                          <a:latin typeface="Calibri"/>
                          <a:ea typeface="Calibri"/>
                          <a:cs typeface="Arial"/>
                        </a:rPr>
                        <a:t>ces</a:t>
                      </a:r>
                      <a:r>
                        <a:rPr lang="en-GB" sz="1000">
                          <a:solidFill>
                            <a:schemeClr val="accent1"/>
                          </a:solidFill>
                          <a:effectLst/>
                          <a:latin typeface="Calibri"/>
                          <a:ea typeface="Calibri"/>
                          <a:cs typeface="Arial"/>
                        </a:rPr>
                        <a:t> aliments </a:t>
                      </a:r>
                      <a:r>
                        <a:rPr lang="en-GB" sz="1000" err="1">
                          <a:solidFill>
                            <a:schemeClr val="accent1"/>
                          </a:solidFill>
                          <a:effectLst/>
                          <a:latin typeface="Calibri"/>
                          <a:ea typeface="Calibri"/>
                          <a:cs typeface="Arial"/>
                        </a:rPr>
                        <a:t>ont-ils</a:t>
                      </a:r>
                      <a:r>
                        <a:rPr lang="en-GB" sz="1000">
                          <a:solidFill>
                            <a:schemeClr val="accent1"/>
                          </a:solidFill>
                          <a:effectLst/>
                          <a:latin typeface="Calibri"/>
                          <a:ea typeface="Calibri"/>
                          <a:cs typeface="Arial"/>
                        </a:rPr>
                        <a:t> </a:t>
                      </a:r>
                      <a:r>
                        <a:rPr lang="en-GB" sz="1000" err="1">
                          <a:solidFill>
                            <a:schemeClr val="accent1"/>
                          </a:solidFill>
                          <a:effectLst/>
                          <a:latin typeface="Calibri"/>
                          <a:ea typeface="Calibri"/>
                          <a:cs typeface="Arial"/>
                        </a:rPr>
                        <a:t>été</a:t>
                      </a:r>
                      <a:r>
                        <a:rPr lang="en-GB" sz="1000">
                          <a:solidFill>
                            <a:schemeClr val="accent1"/>
                          </a:solidFill>
                          <a:effectLst/>
                          <a:latin typeface="Calibri"/>
                          <a:ea typeface="Calibri"/>
                          <a:cs typeface="Arial"/>
                        </a:rPr>
                        <a:t> acquis ?</a:t>
                      </a:r>
                      <a:endParaRPr lang="en-US" sz="1000">
                        <a:solidFill>
                          <a:schemeClr val="accent1"/>
                        </a:solidFill>
                        <a:effectLst/>
                        <a:latin typeface="Calibri"/>
                        <a:ea typeface="Calibri"/>
                        <a:cs typeface="Arial"/>
                      </a:endParaRPr>
                    </a:p>
                    <a:p>
                      <a:pPr marL="0" marR="0" algn="ctr">
                        <a:spcBef>
                          <a:spcPts val="0"/>
                        </a:spcBef>
                        <a:spcAft>
                          <a:spcPts val="0"/>
                        </a:spcAft>
                      </a:pPr>
                      <a:r>
                        <a:rPr lang="en-GB" sz="1000" b="1" err="1">
                          <a:solidFill>
                            <a:schemeClr val="accent1"/>
                          </a:solidFill>
                          <a:effectLst/>
                          <a:latin typeface="Calibri"/>
                          <a:ea typeface="Calibri"/>
                          <a:cs typeface="Arial"/>
                        </a:rPr>
                        <a:t>Indiquez</a:t>
                      </a:r>
                      <a:r>
                        <a:rPr lang="en-GB" sz="1000" b="1">
                          <a:solidFill>
                            <a:schemeClr val="accent1"/>
                          </a:solidFill>
                          <a:effectLst/>
                          <a:latin typeface="Calibri"/>
                          <a:ea typeface="Calibri"/>
                          <a:cs typeface="Arial"/>
                        </a:rPr>
                        <a:t> la </a:t>
                      </a:r>
                      <a:r>
                        <a:rPr lang="en-GB" sz="1000" b="1" err="1">
                          <a:solidFill>
                            <a:schemeClr val="accent1"/>
                          </a:solidFill>
                          <a:effectLst/>
                          <a:latin typeface="Calibri"/>
                          <a:ea typeface="Calibri"/>
                          <a:cs typeface="Arial"/>
                        </a:rPr>
                        <a:t>principale</a:t>
                      </a:r>
                      <a:r>
                        <a:rPr lang="en-GB" sz="1000" b="1">
                          <a:solidFill>
                            <a:schemeClr val="accent1"/>
                          </a:solidFill>
                          <a:effectLst/>
                          <a:latin typeface="Calibri"/>
                          <a:ea typeface="Calibri"/>
                          <a:cs typeface="Arial"/>
                        </a:rPr>
                        <a:t> source </a:t>
                      </a:r>
                      <a:r>
                        <a:rPr lang="en-GB" sz="1000" b="1" err="1">
                          <a:solidFill>
                            <a:schemeClr val="accent1"/>
                          </a:solidFill>
                          <a:effectLst/>
                          <a:latin typeface="Calibri"/>
                          <a:ea typeface="Calibri"/>
                          <a:cs typeface="Arial"/>
                        </a:rPr>
                        <a:t>d'alimentation</a:t>
                      </a:r>
                      <a:r>
                        <a:rPr lang="en-GB" sz="1000" b="1">
                          <a:solidFill>
                            <a:schemeClr val="accent1"/>
                          </a:solidFill>
                          <a:effectLst/>
                          <a:latin typeface="Calibri"/>
                          <a:ea typeface="Calibri"/>
                          <a:cs typeface="Arial"/>
                        </a:rPr>
                        <a:t> au </a:t>
                      </a:r>
                      <a:r>
                        <a:rPr lang="en-GB" sz="1000" b="1" err="1">
                          <a:solidFill>
                            <a:schemeClr val="accent1"/>
                          </a:solidFill>
                          <a:effectLst/>
                          <a:latin typeface="Calibri"/>
                          <a:ea typeface="Calibri"/>
                          <a:cs typeface="Arial"/>
                        </a:rPr>
                        <a:t>cours</a:t>
                      </a:r>
                      <a:r>
                        <a:rPr lang="en-GB" sz="1000" b="1">
                          <a:solidFill>
                            <a:schemeClr val="accent1"/>
                          </a:solidFill>
                          <a:effectLst/>
                          <a:latin typeface="Calibri"/>
                          <a:ea typeface="Calibri"/>
                          <a:cs typeface="Arial"/>
                        </a:rPr>
                        <a:t> des 7 </a:t>
                      </a:r>
                      <a:r>
                        <a:rPr lang="en-GB" sz="1000" b="1" err="1">
                          <a:solidFill>
                            <a:schemeClr val="accent1"/>
                          </a:solidFill>
                          <a:effectLst/>
                          <a:latin typeface="Calibri"/>
                          <a:ea typeface="Calibri"/>
                          <a:cs typeface="Arial"/>
                        </a:rPr>
                        <a:t>derniers</a:t>
                      </a:r>
                      <a:r>
                        <a:rPr lang="en-GB" sz="1000" b="1">
                          <a:solidFill>
                            <a:schemeClr val="accent1"/>
                          </a:solidFill>
                          <a:effectLst/>
                          <a:latin typeface="Calibri"/>
                          <a:ea typeface="Calibri"/>
                          <a:cs typeface="Arial"/>
                        </a:rPr>
                        <a:t> </a:t>
                      </a:r>
                      <a:r>
                        <a:rPr lang="en-GB" sz="1000" b="1" err="1">
                          <a:solidFill>
                            <a:schemeClr val="accent1"/>
                          </a:solidFill>
                          <a:effectLst/>
                          <a:latin typeface="Calibri"/>
                          <a:ea typeface="Calibri"/>
                          <a:cs typeface="Arial"/>
                        </a:rPr>
                        <a:t>jours</a:t>
                      </a:r>
                      <a:endParaRPr lang="en-US" sz="1000" err="1">
                        <a:solidFill>
                          <a:schemeClr val="accent1"/>
                        </a:solidFill>
                        <a:effectLst/>
                        <a:latin typeface="Calibri"/>
                        <a:ea typeface="Calibri"/>
                        <a:cs typeface="Arial"/>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E"/>
                    </a:solidFill>
                  </a:tcPr>
                </a:tc>
                <a:extLst>
                  <a:ext uri="{0D108BD9-81ED-4DB2-BD59-A6C34878D82A}">
                    <a16:rowId xmlns:a16="http://schemas.microsoft.com/office/drawing/2014/main" val="1867711555"/>
                  </a:ext>
                </a:extLst>
              </a:tr>
              <a:tr h="307504">
                <a:tc>
                  <a:txBody>
                    <a:bodyPr/>
                    <a:lstStyle/>
                    <a:p>
                      <a:pPr marL="0" lvl="0" indent="0" algn="ctr">
                        <a:lnSpc>
                          <a:spcPct val="107000"/>
                        </a:lnSpc>
                        <a:buClr>
                          <a:srgbClr val="000000"/>
                        </a:buClr>
                        <a:buSzPts val="800"/>
                        <a:buFont typeface="Times New Roman" panose="02020603050405020304" pitchFamily="18" charset="0"/>
                        <a:buNone/>
                        <a:tabLst>
                          <a:tab pos="228600" algn="l"/>
                        </a:tabLst>
                      </a:pPr>
                      <a:r>
                        <a:rPr lang="en-GB" sz="1100" b="1" u="none" strike="noStrike">
                          <a:effectLst/>
                        </a:rPr>
                        <a:t>5. </a:t>
                      </a:r>
                      <a:endParaRPr lang="en-GB" sz="1100" b="1" u="none" strike="noStrike">
                        <a:effectLst/>
                        <a:latin typeface="Calibri" panose="020F0502020204030204" pitchFamily="34" charset="0"/>
                        <a:ea typeface="Times New Roman" panose="02020603050405020304" pitchFamily="18" charset="0"/>
                        <a:cs typeface="Calibri" panose="020F0502020204030204" pitchFamily="34" charset="0"/>
                      </a:endParaRP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l">
                        <a:lnSpc>
                          <a:spcPct val="107000"/>
                        </a:lnSpc>
                      </a:pPr>
                      <a:r>
                        <a:rPr lang="en-GB" sz="1000" b="1" err="1">
                          <a:solidFill>
                            <a:schemeClr val="accent1">
                              <a:lumMod val="75000"/>
                            </a:schemeClr>
                          </a:solidFill>
                          <a:effectLst/>
                        </a:rPr>
                        <a:t>Légumes</a:t>
                      </a:r>
                      <a:r>
                        <a:rPr lang="en-GB" sz="1000" b="1">
                          <a:solidFill>
                            <a:schemeClr val="accent1">
                              <a:lumMod val="75000"/>
                            </a:schemeClr>
                          </a:solidFill>
                          <a:effectLst/>
                        </a:rPr>
                        <a:t> et </a:t>
                      </a:r>
                      <a:r>
                        <a:rPr lang="en-GB" sz="1000" b="1" err="1">
                          <a:solidFill>
                            <a:schemeClr val="accent1">
                              <a:lumMod val="75000"/>
                            </a:schemeClr>
                          </a:solidFill>
                          <a:effectLst/>
                        </a:rPr>
                        <a:t>feuilles</a:t>
                      </a:r>
                      <a:r>
                        <a:rPr lang="en-GB" sz="1000" b="1">
                          <a:solidFill>
                            <a:schemeClr val="accent1">
                              <a:lumMod val="75000"/>
                            </a:schemeClr>
                          </a:solidFill>
                          <a:effectLst/>
                        </a:rPr>
                        <a:t> </a:t>
                      </a:r>
                      <a:r>
                        <a:rPr lang="en-GB" sz="1000">
                          <a:solidFill>
                            <a:schemeClr val="accent1">
                              <a:lumMod val="75000"/>
                            </a:schemeClr>
                          </a:solidFill>
                          <a:effectLst/>
                        </a:rPr>
                        <a:t>: </a:t>
                      </a:r>
                      <a:r>
                        <a:rPr lang="en-GB" sz="1000" err="1">
                          <a:solidFill>
                            <a:schemeClr val="accent1">
                              <a:lumMod val="75000"/>
                            </a:schemeClr>
                          </a:solidFill>
                          <a:effectLst/>
                        </a:rPr>
                        <a:t>épinards</a:t>
                      </a:r>
                      <a:r>
                        <a:rPr lang="en-GB" sz="1000">
                          <a:solidFill>
                            <a:schemeClr val="accent1">
                              <a:lumMod val="75000"/>
                            </a:schemeClr>
                          </a:solidFill>
                          <a:effectLst/>
                        </a:rPr>
                        <a:t>, </a:t>
                      </a:r>
                      <a:r>
                        <a:rPr lang="en-GB" sz="1000" err="1">
                          <a:solidFill>
                            <a:schemeClr val="accent1">
                              <a:lumMod val="75000"/>
                            </a:schemeClr>
                          </a:solidFill>
                          <a:effectLst/>
                        </a:rPr>
                        <a:t>oignons</a:t>
                      </a:r>
                      <a:r>
                        <a:rPr lang="en-GB" sz="1000">
                          <a:solidFill>
                            <a:schemeClr val="accent1">
                              <a:lumMod val="75000"/>
                            </a:schemeClr>
                          </a:solidFill>
                          <a:effectLst/>
                        </a:rPr>
                        <a:t>, </a:t>
                      </a:r>
                      <a:r>
                        <a:rPr lang="en-GB" sz="1000" err="1">
                          <a:solidFill>
                            <a:schemeClr val="accent1">
                              <a:lumMod val="75000"/>
                            </a:schemeClr>
                          </a:solidFill>
                          <a:effectLst/>
                        </a:rPr>
                        <a:t>tomates</a:t>
                      </a:r>
                      <a:r>
                        <a:rPr lang="en-GB" sz="1000">
                          <a:solidFill>
                            <a:schemeClr val="accent1">
                              <a:lumMod val="75000"/>
                            </a:schemeClr>
                          </a:solidFill>
                          <a:effectLst/>
                        </a:rPr>
                        <a:t>, carottes, </a:t>
                      </a:r>
                      <a:r>
                        <a:rPr lang="en-GB" sz="1000" err="1">
                          <a:solidFill>
                            <a:schemeClr val="accent1">
                              <a:lumMod val="75000"/>
                            </a:schemeClr>
                          </a:solidFill>
                          <a:effectLst/>
                        </a:rPr>
                        <a:t>poivrons</a:t>
                      </a:r>
                      <a:r>
                        <a:rPr lang="en-GB" sz="1000">
                          <a:solidFill>
                            <a:schemeClr val="accent1">
                              <a:lumMod val="75000"/>
                            </a:schemeClr>
                          </a:solidFill>
                          <a:effectLst/>
                        </a:rPr>
                        <a:t>, haricots verts, </a:t>
                      </a:r>
                      <a:r>
                        <a:rPr lang="en-GB" sz="1000" err="1">
                          <a:solidFill>
                            <a:schemeClr val="accent1">
                              <a:lumMod val="75000"/>
                            </a:schemeClr>
                          </a:solidFill>
                          <a:effectLst/>
                        </a:rPr>
                        <a:t>laitue</a:t>
                      </a:r>
                      <a:r>
                        <a:rPr lang="en-GB" sz="1000">
                          <a:solidFill>
                            <a:schemeClr val="accent1">
                              <a:lumMod val="75000"/>
                            </a:schemeClr>
                          </a:solidFill>
                          <a:effectLst/>
                        </a:rPr>
                        <a:t>, etc.</a:t>
                      </a:r>
                      <a:endParaRPr lang="en-GB" sz="1000">
                        <a:solidFill>
                          <a:schemeClr val="accent1">
                            <a:lumMod val="75000"/>
                          </a:schemeClr>
                        </a:solidFill>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07000"/>
                        </a:lnSpc>
                      </a:pPr>
                      <a:r>
                        <a:rPr lang="en-GB" sz="1000">
                          <a:solidFill>
                            <a:schemeClr val="accent1"/>
                          </a:solidFill>
                          <a:effectLst/>
                        </a:rPr>
                        <a:t>|___|</a:t>
                      </a:r>
                      <a:endParaRPr lang="en-GB" sz="1000">
                        <a:solidFill>
                          <a:schemeClr val="accent1"/>
                        </a:solidFill>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E"/>
                    </a:solidFill>
                  </a:tcPr>
                </a:tc>
                <a:tc>
                  <a:txBody>
                    <a:bodyPr/>
                    <a:lstStyle/>
                    <a:p>
                      <a:pPr algn="ctr">
                        <a:lnSpc>
                          <a:spcPct val="107000"/>
                        </a:lnSpc>
                      </a:pPr>
                      <a:r>
                        <a:rPr lang="en-GB" sz="1000" err="1">
                          <a:solidFill>
                            <a:srgbClr val="ADAEAF"/>
                          </a:solidFill>
                          <a:effectLst/>
                        </a:rPr>
                        <a:t>FCSVeg</a:t>
                      </a:r>
                      <a:endParaRPr lang="en-GB" sz="1000">
                        <a:solidFill>
                          <a:srgbClr val="ADAEAF"/>
                        </a:solidFill>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07000"/>
                        </a:lnSpc>
                      </a:pPr>
                      <a:r>
                        <a:rPr lang="en-GB" sz="1000">
                          <a:solidFill>
                            <a:schemeClr val="accent1"/>
                          </a:solidFill>
                          <a:effectLst/>
                        </a:rPr>
                        <a:t>|___|</a:t>
                      </a:r>
                      <a:endParaRPr lang="en-GB" sz="1000">
                        <a:solidFill>
                          <a:schemeClr val="accent1"/>
                        </a:solidFill>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E"/>
                    </a:solidFill>
                  </a:tcPr>
                </a:tc>
                <a:extLst>
                  <a:ext uri="{0D108BD9-81ED-4DB2-BD59-A6C34878D82A}">
                    <a16:rowId xmlns:a16="http://schemas.microsoft.com/office/drawing/2014/main" val="3995764575"/>
                  </a:ext>
                </a:extLst>
              </a:tr>
              <a:tr h="149530">
                <a:tc gridSpan="5">
                  <a:txBody>
                    <a:bodyPr/>
                    <a:lstStyle/>
                    <a:p>
                      <a:pPr algn="ctr">
                        <a:lnSpc>
                          <a:spcPct val="107000"/>
                        </a:lnSpc>
                      </a:pPr>
                      <a:r>
                        <a:rPr lang="en-GB" sz="1000">
                          <a:solidFill>
                            <a:schemeClr val="accent1"/>
                          </a:solidFill>
                          <a:effectLst/>
                        </a:rPr>
                        <a:t>Si 0, </a:t>
                      </a:r>
                      <a:r>
                        <a:rPr lang="en-GB" sz="1000" err="1">
                          <a:solidFill>
                            <a:schemeClr val="accent1"/>
                          </a:solidFill>
                          <a:effectLst/>
                        </a:rPr>
                        <a:t>passez</a:t>
                      </a:r>
                      <a:r>
                        <a:rPr lang="en-GB" sz="1000">
                          <a:solidFill>
                            <a:schemeClr val="accent1"/>
                          </a:solidFill>
                          <a:effectLst/>
                        </a:rPr>
                        <a:t> à la question 6</a:t>
                      </a:r>
                      <a:endParaRPr lang="en-GB" sz="1000">
                        <a:solidFill>
                          <a:schemeClr val="accent1"/>
                        </a:solidFill>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E"/>
                    </a:solid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hMerge="1">
                  <a:txBody>
                    <a:bodyPr/>
                    <a:lstStyle/>
                    <a:p>
                      <a:pPr algn="ctr">
                        <a:lnSpc>
                          <a:spcPct val="107000"/>
                        </a:lnSpc>
                      </a:pPr>
                      <a:endParaRPr lang="en-GB" sz="1000">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57625"/>
                  </a:ext>
                </a:extLst>
              </a:tr>
              <a:tr h="307504">
                <a:tc>
                  <a:txBody>
                    <a:bodyPr/>
                    <a:lstStyle/>
                    <a:p>
                      <a:pPr marL="0" indent="0" algn="ctr">
                        <a:lnSpc>
                          <a:spcPct val="107000"/>
                        </a:lnSpc>
                      </a:pPr>
                      <a:r>
                        <a:rPr lang="en-GB" sz="1100" b="1">
                          <a:effectLst/>
                        </a:rPr>
                        <a:t>5.1</a:t>
                      </a:r>
                      <a:endParaRPr lang="en-GB" sz="1100" b="1">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a:lnSpc>
                          <a:spcPct val="107000"/>
                        </a:lnSpc>
                      </a:pPr>
                      <a:r>
                        <a:rPr lang="en-GB" sz="1000" b="1" err="1">
                          <a:solidFill>
                            <a:schemeClr val="accent1">
                              <a:lumMod val="75000"/>
                            </a:schemeClr>
                          </a:solidFill>
                          <a:effectLst/>
                        </a:rPr>
                        <a:t>Légumes</a:t>
                      </a:r>
                      <a:r>
                        <a:rPr lang="en-GB" sz="1000" b="1">
                          <a:solidFill>
                            <a:schemeClr val="accent1">
                              <a:lumMod val="75000"/>
                            </a:schemeClr>
                          </a:solidFill>
                          <a:effectLst/>
                        </a:rPr>
                        <a:t> orange </a:t>
                      </a:r>
                      <a:r>
                        <a:rPr lang="en-GB" sz="1000">
                          <a:solidFill>
                            <a:schemeClr val="accent1">
                              <a:lumMod val="75000"/>
                            </a:schemeClr>
                          </a:solidFill>
                          <a:effectLst/>
                        </a:rPr>
                        <a:t>(</a:t>
                      </a:r>
                      <a:r>
                        <a:rPr lang="en-GB" sz="1000" err="1">
                          <a:solidFill>
                            <a:schemeClr val="accent1">
                              <a:lumMod val="75000"/>
                            </a:schemeClr>
                          </a:solidFill>
                          <a:effectLst/>
                        </a:rPr>
                        <a:t>légumes</a:t>
                      </a:r>
                      <a:r>
                        <a:rPr lang="en-GB" sz="1000">
                          <a:solidFill>
                            <a:schemeClr val="accent1">
                              <a:lumMod val="75000"/>
                            </a:schemeClr>
                          </a:solidFill>
                          <a:effectLst/>
                        </a:rPr>
                        <a:t> riches </a:t>
                      </a:r>
                      <a:r>
                        <a:rPr lang="en-GB" sz="1000" err="1">
                          <a:solidFill>
                            <a:schemeClr val="accent1">
                              <a:lumMod val="75000"/>
                            </a:schemeClr>
                          </a:solidFill>
                          <a:effectLst/>
                        </a:rPr>
                        <a:t>en</a:t>
                      </a:r>
                      <a:r>
                        <a:rPr lang="en-GB" sz="1000">
                          <a:solidFill>
                            <a:schemeClr val="accent1">
                              <a:lumMod val="75000"/>
                            </a:schemeClr>
                          </a:solidFill>
                          <a:effectLst/>
                        </a:rPr>
                        <a:t> </a:t>
                      </a:r>
                      <a:r>
                        <a:rPr lang="en-GB" sz="1000" err="1">
                          <a:solidFill>
                            <a:schemeClr val="accent1">
                              <a:lumMod val="75000"/>
                            </a:schemeClr>
                          </a:solidFill>
                          <a:effectLst/>
                        </a:rPr>
                        <a:t>vitamine</a:t>
                      </a:r>
                      <a:r>
                        <a:rPr lang="en-GB" sz="1000">
                          <a:solidFill>
                            <a:schemeClr val="accent1">
                              <a:lumMod val="75000"/>
                            </a:schemeClr>
                          </a:solidFill>
                          <a:effectLst/>
                        </a:rPr>
                        <a:t> A) : carotte, </a:t>
                      </a:r>
                      <a:r>
                        <a:rPr lang="en-GB" sz="1000" err="1">
                          <a:solidFill>
                            <a:schemeClr val="accent1">
                              <a:lumMod val="75000"/>
                            </a:schemeClr>
                          </a:solidFill>
                          <a:effectLst/>
                        </a:rPr>
                        <a:t>poivron</a:t>
                      </a:r>
                      <a:r>
                        <a:rPr lang="en-GB" sz="1000">
                          <a:solidFill>
                            <a:schemeClr val="accent1">
                              <a:lumMod val="75000"/>
                            </a:schemeClr>
                          </a:solidFill>
                          <a:effectLst/>
                        </a:rPr>
                        <a:t> rouge, </a:t>
                      </a:r>
                      <a:r>
                        <a:rPr lang="en-GB" sz="1000" err="1">
                          <a:solidFill>
                            <a:schemeClr val="accent1">
                              <a:lumMod val="75000"/>
                            </a:schemeClr>
                          </a:solidFill>
                          <a:effectLst/>
                        </a:rPr>
                        <a:t>citrouille</a:t>
                      </a:r>
                      <a:r>
                        <a:rPr lang="en-GB" sz="1000">
                          <a:solidFill>
                            <a:schemeClr val="accent1">
                              <a:lumMod val="75000"/>
                            </a:schemeClr>
                          </a:solidFill>
                          <a:effectLst/>
                        </a:rPr>
                        <a:t>, </a:t>
                      </a:r>
                      <a:r>
                        <a:rPr lang="en-GB" sz="1000" err="1">
                          <a:solidFill>
                            <a:schemeClr val="accent1">
                              <a:lumMod val="75000"/>
                            </a:schemeClr>
                          </a:solidFill>
                          <a:effectLst/>
                        </a:rPr>
                        <a:t>patate</a:t>
                      </a:r>
                      <a:r>
                        <a:rPr lang="en-GB" sz="1000">
                          <a:solidFill>
                            <a:schemeClr val="accent1">
                              <a:lumMod val="75000"/>
                            </a:schemeClr>
                          </a:solidFill>
                          <a:effectLst/>
                        </a:rPr>
                        <a:t> </a:t>
                      </a:r>
                      <a:r>
                        <a:rPr lang="en-GB" sz="1000" err="1">
                          <a:solidFill>
                            <a:schemeClr val="accent1">
                              <a:lumMod val="75000"/>
                            </a:schemeClr>
                          </a:solidFill>
                          <a:effectLst/>
                        </a:rPr>
                        <a:t>douce</a:t>
                      </a:r>
                      <a:r>
                        <a:rPr lang="en-GB" sz="1000">
                          <a:solidFill>
                            <a:schemeClr val="accent1">
                              <a:lumMod val="75000"/>
                            </a:schemeClr>
                          </a:solidFill>
                          <a:effectLst/>
                        </a:rPr>
                        <a:t> orange.</a:t>
                      </a:r>
                      <a:endParaRPr lang="en-GB" sz="1000">
                        <a:solidFill>
                          <a:schemeClr val="accent1">
                            <a:lumMod val="75000"/>
                          </a:schemeClr>
                        </a:solidFill>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07000"/>
                        </a:lnSpc>
                      </a:pPr>
                      <a:r>
                        <a:rPr lang="en-GB" sz="1000">
                          <a:solidFill>
                            <a:schemeClr val="accent1"/>
                          </a:solidFill>
                          <a:effectLst/>
                        </a:rPr>
                        <a:t>|___|</a:t>
                      </a:r>
                      <a:endParaRPr lang="en-GB" sz="1000">
                        <a:solidFill>
                          <a:schemeClr val="accent1"/>
                        </a:solidFill>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07000"/>
                        </a:lnSpc>
                      </a:pPr>
                      <a:r>
                        <a:rPr lang="en-US" sz="1000" err="1">
                          <a:solidFill>
                            <a:srgbClr val="ADAEAF"/>
                          </a:solidFill>
                          <a:effectLst/>
                        </a:rPr>
                        <a:t>FCSNVegOrg</a:t>
                      </a:r>
                      <a:endParaRPr lang="en-GB" sz="1000" err="1">
                        <a:solidFill>
                          <a:srgbClr val="ADAEAF"/>
                        </a:solidFill>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07000"/>
                        </a:lnSpc>
                      </a:pPr>
                      <a:r>
                        <a:rPr lang="en-GB" sz="1000">
                          <a:solidFill>
                            <a:schemeClr val="accent1"/>
                          </a:solidFill>
                          <a:effectLst/>
                        </a:rPr>
                        <a:t>|___|</a:t>
                      </a:r>
                      <a:endParaRPr lang="en-GB" sz="1000">
                        <a:solidFill>
                          <a:schemeClr val="accent1"/>
                        </a:solidFill>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99032317"/>
                  </a:ext>
                </a:extLst>
              </a:tr>
              <a:tr h="307504">
                <a:tc>
                  <a:txBody>
                    <a:bodyPr/>
                    <a:lstStyle/>
                    <a:p>
                      <a:pPr marL="0" indent="0" algn="ctr">
                        <a:lnSpc>
                          <a:spcPct val="107000"/>
                        </a:lnSpc>
                      </a:pPr>
                      <a:r>
                        <a:rPr lang="en-GB" sz="1100" b="1">
                          <a:effectLst/>
                        </a:rPr>
                        <a:t>5.2</a:t>
                      </a:r>
                      <a:endParaRPr lang="en-GB" sz="1100" b="1">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a:lnSpc>
                          <a:spcPct val="107000"/>
                        </a:lnSpc>
                      </a:pPr>
                      <a:r>
                        <a:rPr lang="en-GB" sz="1000" b="1" err="1">
                          <a:solidFill>
                            <a:schemeClr val="accent1">
                              <a:lumMod val="75000"/>
                            </a:schemeClr>
                          </a:solidFill>
                          <a:effectLst/>
                        </a:rPr>
                        <a:t>Légumes</a:t>
                      </a:r>
                      <a:r>
                        <a:rPr lang="en-GB" sz="1000" b="1">
                          <a:solidFill>
                            <a:schemeClr val="accent1">
                              <a:lumMod val="75000"/>
                            </a:schemeClr>
                          </a:solidFill>
                          <a:effectLst/>
                        </a:rPr>
                        <a:t> à </a:t>
                      </a:r>
                      <a:r>
                        <a:rPr lang="en-GB" sz="1000" b="1" err="1">
                          <a:solidFill>
                            <a:schemeClr val="accent1">
                              <a:lumMod val="75000"/>
                            </a:schemeClr>
                          </a:solidFill>
                          <a:effectLst/>
                        </a:rPr>
                        <a:t>feuilles</a:t>
                      </a:r>
                      <a:r>
                        <a:rPr lang="en-GB" sz="1000" b="1">
                          <a:solidFill>
                            <a:schemeClr val="accent1">
                              <a:lumMod val="75000"/>
                            </a:schemeClr>
                          </a:solidFill>
                          <a:effectLst/>
                        </a:rPr>
                        <a:t> </a:t>
                      </a:r>
                      <a:r>
                        <a:rPr lang="en-GB" sz="1000" b="1" err="1">
                          <a:solidFill>
                            <a:schemeClr val="accent1">
                              <a:lumMod val="75000"/>
                            </a:schemeClr>
                          </a:solidFill>
                          <a:effectLst/>
                        </a:rPr>
                        <a:t>vertes</a:t>
                      </a:r>
                      <a:r>
                        <a:rPr lang="en-GB" sz="1000" b="1">
                          <a:solidFill>
                            <a:schemeClr val="accent1">
                              <a:lumMod val="75000"/>
                            </a:schemeClr>
                          </a:solidFill>
                          <a:effectLst/>
                        </a:rPr>
                        <a:t> </a:t>
                      </a:r>
                      <a:r>
                        <a:rPr lang="en-GB" sz="1000">
                          <a:solidFill>
                            <a:schemeClr val="accent1">
                              <a:lumMod val="75000"/>
                            </a:schemeClr>
                          </a:solidFill>
                          <a:effectLst/>
                        </a:rPr>
                        <a:t>: </a:t>
                      </a:r>
                      <a:r>
                        <a:rPr lang="en-GB" sz="1000" err="1">
                          <a:solidFill>
                            <a:schemeClr val="accent1">
                              <a:lumMod val="75000"/>
                            </a:schemeClr>
                          </a:solidFill>
                          <a:effectLst/>
                        </a:rPr>
                        <a:t>épinards</a:t>
                      </a:r>
                      <a:r>
                        <a:rPr lang="en-GB" sz="1000">
                          <a:solidFill>
                            <a:schemeClr val="accent1">
                              <a:lumMod val="75000"/>
                            </a:schemeClr>
                          </a:solidFill>
                          <a:effectLst/>
                        </a:rPr>
                        <a:t>, </a:t>
                      </a:r>
                      <a:r>
                        <a:rPr lang="en-GB" sz="1000" err="1">
                          <a:solidFill>
                            <a:schemeClr val="accent1">
                              <a:lumMod val="75000"/>
                            </a:schemeClr>
                          </a:solidFill>
                          <a:effectLst/>
                        </a:rPr>
                        <a:t>brocolis</a:t>
                      </a:r>
                      <a:r>
                        <a:rPr lang="en-GB" sz="1000">
                          <a:solidFill>
                            <a:schemeClr val="accent1">
                              <a:lumMod val="75000"/>
                            </a:schemeClr>
                          </a:solidFill>
                          <a:effectLst/>
                        </a:rPr>
                        <a:t>, </a:t>
                      </a:r>
                      <a:r>
                        <a:rPr lang="en-GB" sz="1000" err="1">
                          <a:solidFill>
                            <a:schemeClr val="accent1">
                              <a:lumMod val="75000"/>
                            </a:schemeClr>
                          </a:solidFill>
                          <a:effectLst/>
                        </a:rPr>
                        <a:t>amarante</a:t>
                      </a:r>
                      <a:r>
                        <a:rPr lang="en-GB" sz="1000">
                          <a:solidFill>
                            <a:schemeClr val="accent1">
                              <a:lumMod val="75000"/>
                            </a:schemeClr>
                          </a:solidFill>
                          <a:effectLst/>
                        </a:rPr>
                        <a:t> et/</a:t>
                      </a:r>
                      <a:r>
                        <a:rPr lang="en-GB" sz="1000" err="1">
                          <a:solidFill>
                            <a:schemeClr val="accent1">
                              <a:lumMod val="75000"/>
                            </a:schemeClr>
                          </a:solidFill>
                          <a:effectLst/>
                        </a:rPr>
                        <a:t>ou</a:t>
                      </a:r>
                      <a:r>
                        <a:rPr lang="en-GB" sz="1000">
                          <a:solidFill>
                            <a:schemeClr val="accent1">
                              <a:lumMod val="75000"/>
                            </a:schemeClr>
                          </a:solidFill>
                          <a:effectLst/>
                        </a:rPr>
                        <a:t> </a:t>
                      </a:r>
                      <a:r>
                        <a:rPr lang="en-GB" sz="1000" err="1">
                          <a:solidFill>
                            <a:schemeClr val="accent1">
                              <a:lumMod val="75000"/>
                            </a:schemeClr>
                          </a:solidFill>
                          <a:effectLst/>
                        </a:rPr>
                        <a:t>autres</a:t>
                      </a:r>
                      <a:r>
                        <a:rPr lang="en-GB" sz="1000">
                          <a:solidFill>
                            <a:schemeClr val="accent1">
                              <a:lumMod val="75000"/>
                            </a:schemeClr>
                          </a:solidFill>
                          <a:effectLst/>
                        </a:rPr>
                        <a:t> </a:t>
                      </a:r>
                      <a:r>
                        <a:rPr lang="en-GB" sz="1000" err="1">
                          <a:solidFill>
                            <a:schemeClr val="accent1">
                              <a:lumMod val="75000"/>
                            </a:schemeClr>
                          </a:solidFill>
                          <a:effectLst/>
                        </a:rPr>
                        <a:t>feuilles</a:t>
                      </a:r>
                      <a:r>
                        <a:rPr lang="en-GB" sz="1000">
                          <a:solidFill>
                            <a:schemeClr val="accent1">
                              <a:lumMod val="75000"/>
                            </a:schemeClr>
                          </a:solidFill>
                          <a:effectLst/>
                        </a:rPr>
                        <a:t> </a:t>
                      </a:r>
                      <a:r>
                        <a:rPr lang="en-GB" sz="1000" err="1">
                          <a:solidFill>
                            <a:schemeClr val="accent1">
                              <a:lumMod val="75000"/>
                            </a:schemeClr>
                          </a:solidFill>
                          <a:effectLst/>
                        </a:rPr>
                        <a:t>vertes</a:t>
                      </a:r>
                      <a:r>
                        <a:rPr lang="en-GB" sz="1000">
                          <a:solidFill>
                            <a:schemeClr val="accent1">
                              <a:lumMod val="75000"/>
                            </a:schemeClr>
                          </a:solidFill>
                          <a:effectLst/>
                        </a:rPr>
                        <a:t> </a:t>
                      </a:r>
                      <a:r>
                        <a:rPr lang="en-GB" sz="1000" err="1">
                          <a:solidFill>
                            <a:schemeClr val="accent1">
                              <a:lumMod val="75000"/>
                            </a:schemeClr>
                          </a:solidFill>
                          <a:effectLst/>
                        </a:rPr>
                        <a:t>foncées</a:t>
                      </a:r>
                      <a:r>
                        <a:rPr lang="en-GB" sz="1000">
                          <a:solidFill>
                            <a:schemeClr val="accent1">
                              <a:lumMod val="75000"/>
                            </a:schemeClr>
                          </a:solidFill>
                          <a:effectLst/>
                        </a:rPr>
                        <a:t>, </a:t>
                      </a:r>
                      <a:r>
                        <a:rPr lang="en-GB" sz="1000" err="1">
                          <a:solidFill>
                            <a:schemeClr val="accent1">
                              <a:lumMod val="75000"/>
                            </a:schemeClr>
                          </a:solidFill>
                          <a:effectLst/>
                        </a:rPr>
                        <a:t>feuilles</a:t>
                      </a:r>
                      <a:r>
                        <a:rPr lang="en-GB" sz="1000">
                          <a:solidFill>
                            <a:schemeClr val="accent1">
                              <a:lumMod val="75000"/>
                            </a:schemeClr>
                          </a:solidFill>
                          <a:effectLst/>
                        </a:rPr>
                        <a:t> de manioc.</a:t>
                      </a:r>
                      <a:endParaRPr lang="en-GB" sz="1000">
                        <a:solidFill>
                          <a:schemeClr val="accent1">
                            <a:lumMod val="75000"/>
                          </a:schemeClr>
                        </a:solidFill>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07000"/>
                        </a:lnSpc>
                      </a:pPr>
                      <a:r>
                        <a:rPr lang="en-GB" sz="1000">
                          <a:solidFill>
                            <a:schemeClr val="accent1"/>
                          </a:solidFill>
                          <a:effectLst/>
                        </a:rPr>
                        <a:t>|___|</a:t>
                      </a:r>
                      <a:endParaRPr lang="en-GB" sz="1000">
                        <a:solidFill>
                          <a:schemeClr val="accent1"/>
                        </a:solidFill>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07000"/>
                        </a:lnSpc>
                      </a:pPr>
                      <a:r>
                        <a:rPr lang="en-US" sz="1000" err="1">
                          <a:solidFill>
                            <a:srgbClr val="ADAEAF"/>
                          </a:solidFill>
                          <a:effectLst/>
                        </a:rPr>
                        <a:t>FCSNVegGre</a:t>
                      </a:r>
                      <a:endParaRPr lang="en-GB" sz="1000">
                        <a:solidFill>
                          <a:srgbClr val="ADAEAF"/>
                        </a:solidFill>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07000"/>
                        </a:lnSpc>
                      </a:pPr>
                      <a:r>
                        <a:rPr lang="en-GB" sz="1000">
                          <a:solidFill>
                            <a:schemeClr val="accent1"/>
                          </a:solidFill>
                          <a:effectLst/>
                        </a:rPr>
                        <a:t>|___|</a:t>
                      </a:r>
                      <a:endParaRPr lang="en-GB" sz="1000">
                        <a:solidFill>
                          <a:schemeClr val="accent1"/>
                        </a:solidFill>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007609750"/>
                  </a:ext>
                </a:extLst>
              </a:tr>
              <a:tr h="307504">
                <a:tc>
                  <a:txBody>
                    <a:bodyPr/>
                    <a:lstStyle/>
                    <a:p>
                      <a:pPr marL="0" lvl="0" indent="0" algn="ctr">
                        <a:lnSpc>
                          <a:spcPct val="107000"/>
                        </a:lnSpc>
                        <a:buClr>
                          <a:srgbClr val="000000"/>
                        </a:buClr>
                        <a:buSzPts val="800"/>
                        <a:buFont typeface="Times New Roman" panose="02020603050405020304" pitchFamily="18" charset="0"/>
                        <a:buNone/>
                        <a:tabLst>
                          <a:tab pos="228600" algn="l"/>
                        </a:tabLst>
                      </a:pPr>
                      <a:r>
                        <a:rPr lang="en-GB" sz="1100" b="1" u="none" strike="noStrike">
                          <a:effectLst/>
                        </a:rPr>
                        <a:t>6. </a:t>
                      </a:r>
                      <a:endParaRPr lang="en-GB" sz="1100" b="1" u="none" strike="noStrike">
                        <a:effectLst/>
                        <a:latin typeface="Calibri" panose="020F0502020204030204" pitchFamily="34" charset="0"/>
                        <a:ea typeface="Times New Roman" panose="02020603050405020304" pitchFamily="18" charset="0"/>
                        <a:cs typeface="Calibri" panose="020F0502020204030204" pitchFamily="34" charset="0"/>
                      </a:endParaRP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l">
                        <a:lnSpc>
                          <a:spcPct val="107000"/>
                        </a:lnSpc>
                      </a:pPr>
                      <a:r>
                        <a:rPr lang="en-GB" sz="1000" b="1">
                          <a:solidFill>
                            <a:schemeClr val="accent1">
                              <a:lumMod val="75000"/>
                            </a:schemeClr>
                          </a:solidFill>
                          <a:effectLst/>
                        </a:rPr>
                        <a:t>Fruits </a:t>
                      </a:r>
                      <a:r>
                        <a:rPr lang="en-GB" sz="1000">
                          <a:solidFill>
                            <a:schemeClr val="accent1">
                              <a:lumMod val="75000"/>
                            </a:schemeClr>
                          </a:solidFill>
                          <a:effectLst/>
                        </a:rPr>
                        <a:t>: </a:t>
                      </a:r>
                      <a:r>
                        <a:rPr lang="en-GB" sz="1000" err="1">
                          <a:solidFill>
                            <a:schemeClr val="accent1">
                              <a:lumMod val="75000"/>
                            </a:schemeClr>
                          </a:solidFill>
                          <a:effectLst/>
                        </a:rPr>
                        <a:t>banane</a:t>
                      </a:r>
                      <a:r>
                        <a:rPr lang="en-GB" sz="1000">
                          <a:solidFill>
                            <a:schemeClr val="accent1">
                              <a:lumMod val="75000"/>
                            </a:schemeClr>
                          </a:solidFill>
                          <a:effectLst/>
                        </a:rPr>
                        <a:t>, pomme, citron, </a:t>
                      </a:r>
                      <a:r>
                        <a:rPr lang="en-GB" sz="1000" err="1">
                          <a:solidFill>
                            <a:schemeClr val="accent1">
                              <a:lumMod val="75000"/>
                            </a:schemeClr>
                          </a:solidFill>
                          <a:effectLst/>
                        </a:rPr>
                        <a:t>mangue</a:t>
                      </a:r>
                      <a:r>
                        <a:rPr lang="en-GB" sz="1000">
                          <a:solidFill>
                            <a:schemeClr val="accent1">
                              <a:lumMod val="75000"/>
                            </a:schemeClr>
                          </a:solidFill>
                          <a:effectLst/>
                        </a:rPr>
                        <a:t>, </a:t>
                      </a:r>
                      <a:r>
                        <a:rPr lang="en-GB" sz="1000" err="1">
                          <a:solidFill>
                            <a:schemeClr val="accent1">
                              <a:lumMod val="75000"/>
                            </a:schemeClr>
                          </a:solidFill>
                          <a:effectLst/>
                        </a:rPr>
                        <a:t>papaye</a:t>
                      </a:r>
                      <a:r>
                        <a:rPr lang="en-GB" sz="1000">
                          <a:solidFill>
                            <a:schemeClr val="accent1">
                              <a:lumMod val="75000"/>
                            </a:schemeClr>
                          </a:solidFill>
                          <a:effectLst/>
                        </a:rPr>
                        <a:t>, </a:t>
                      </a:r>
                      <a:r>
                        <a:rPr lang="en-GB" sz="1000" err="1">
                          <a:solidFill>
                            <a:schemeClr val="accent1">
                              <a:lumMod val="75000"/>
                            </a:schemeClr>
                          </a:solidFill>
                          <a:effectLst/>
                        </a:rPr>
                        <a:t>abricot</a:t>
                      </a:r>
                      <a:r>
                        <a:rPr lang="en-GB" sz="1000">
                          <a:solidFill>
                            <a:schemeClr val="accent1">
                              <a:lumMod val="75000"/>
                            </a:schemeClr>
                          </a:solidFill>
                          <a:effectLst/>
                        </a:rPr>
                        <a:t>, </a:t>
                      </a:r>
                      <a:r>
                        <a:rPr lang="en-GB" sz="1000" err="1">
                          <a:solidFill>
                            <a:schemeClr val="accent1">
                              <a:lumMod val="75000"/>
                            </a:schemeClr>
                          </a:solidFill>
                          <a:effectLst/>
                        </a:rPr>
                        <a:t>pêche</a:t>
                      </a:r>
                      <a:r>
                        <a:rPr lang="en-GB" sz="1000">
                          <a:solidFill>
                            <a:schemeClr val="accent1">
                              <a:lumMod val="75000"/>
                            </a:schemeClr>
                          </a:solidFill>
                          <a:effectLst/>
                        </a:rPr>
                        <a:t>, etc.</a:t>
                      </a:r>
                      <a:endParaRPr lang="en-GB" sz="1000">
                        <a:solidFill>
                          <a:schemeClr val="accent1">
                            <a:lumMod val="75000"/>
                          </a:schemeClr>
                        </a:solidFill>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07000"/>
                        </a:lnSpc>
                      </a:pPr>
                      <a:r>
                        <a:rPr lang="en-GB" sz="1000">
                          <a:solidFill>
                            <a:schemeClr val="accent1"/>
                          </a:solidFill>
                          <a:effectLst/>
                        </a:rPr>
                        <a:t>|___|</a:t>
                      </a:r>
                      <a:endParaRPr lang="en-GB" sz="1000">
                        <a:solidFill>
                          <a:schemeClr val="accent1"/>
                        </a:solidFill>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E"/>
                    </a:solidFill>
                  </a:tcPr>
                </a:tc>
                <a:tc>
                  <a:txBody>
                    <a:bodyPr/>
                    <a:lstStyle/>
                    <a:p>
                      <a:pPr algn="ctr">
                        <a:lnSpc>
                          <a:spcPct val="107000"/>
                        </a:lnSpc>
                      </a:pPr>
                      <a:r>
                        <a:rPr lang="en-GB" sz="1000" err="1">
                          <a:solidFill>
                            <a:srgbClr val="ADAEAF"/>
                          </a:solidFill>
                          <a:effectLst/>
                        </a:rPr>
                        <a:t>FCSFruit</a:t>
                      </a:r>
                      <a:endParaRPr lang="en-GB" sz="1000">
                        <a:solidFill>
                          <a:srgbClr val="ADAEAF"/>
                        </a:solidFill>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1000">
                          <a:solidFill>
                            <a:schemeClr val="accent1"/>
                          </a:solidFill>
                          <a:effectLst/>
                        </a:rPr>
                        <a:t>|___|</a:t>
                      </a:r>
                      <a:endParaRPr lang="en-GB" sz="1000">
                        <a:solidFill>
                          <a:schemeClr val="accent1"/>
                        </a:solidFill>
                        <a:effectLst/>
                        <a:latin typeface="Verdana" panose="020B0604030504040204" pitchFamily="34" charset="0"/>
                        <a:ea typeface="Calibri" panose="020F0502020204030204" pitchFamily="34" charset="0"/>
                        <a:cs typeface="Arial" panose="020B0604020202020204" pitchFamily="34" charset="0"/>
                      </a:endParaRPr>
                    </a:p>
                    <a:p>
                      <a:pPr algn="ctr">
                        <a:lnSpc>
                          <a:spcPct val="107000"/>
                        </a:lnSpc>
                      </a:pPr>
                      <a:endParaRPr lang="en-GB" sz="1000">
                        <a:solidFill>
                          <a:schemeClr val="accent1"/>
                        </a:solidFill>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E"/>
                    </a:solidFill>
                  </a:tcPr>
                </a:tc>
                <a:extLst>
                  <a:ext uri="{0D108BD9-81ED-4DB2-BD59-A6C34878D82A}">
                    <a16:rowId xmlns:a16="http://schemas.microsoft.com/office/drawing/2014/main" val="2569127357"/>
                  </a:ext>
                </a:extLst>
              </a:tr>
              <a:tr h="149530">
                <a:tc gridSpan="5">
                  <a:txBody>
                    <a:bodyPr/>
                    <a:lstStyle/>
                    <a:p>
                      <a:pPr algn="ctr">
                        <a:lnSpc>
                          <a:spcPct val="107000"/>
                        </a:lnSpc>
                      </a:pPr>
                      <a:r>
                        <a:rPr lang="en-GB" sz="1000">
                          <a:solidFill>
                            <a:schemeClr val="accent1"/>
                          </a:solidFill>
                          <a:effectLst/>
                        </a:rPr>
                        <a:t>Si 0, </a:t>
                      </a:r>
                      <a:r>
                        <a:rPr lang="en-GB" sz="1000" err="1">
                          <a:solidFill>
                            <a:schemeClr val="accent1"/>
                          </a:solidFill>
                          <a:effectLst/>
                        </a:rPr>
                        <a:t>passez</a:t>
                      </a:r>
                      <a:r>
                        <a:rPr lang="en-GB" sz="1000">
                          <a:solidFill>
                            <a:schemeClr val="accent1"/>
                          </a:solidFill>
                          <a:effectLst/>
                        </a:rPr>
                        <a:t> à la question 7</a:t>
                      </a:r>
                      <a:endParaRPr lang="en-GB" sz="1000">
                        <a:solidFill>
                          <a:schemeClr val="accent1"/>
                        </a:solidFill>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E"/>
                    </a:solid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hMerge="1">
                  <a:txBody>
                    <a:bodyPr/>
                    <a:lstStyle/>
                    <a:p>
                      <a:pPr algn="ctr">
                        <a:lnSpc>
                          <a:spcPct val="107000"/>
                        </a:lnSpc>
                      </a:pPr>
                      <a:endParaRPr lang="en-GB" sz="1000">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7334503"/>
                  </a:ext>
                </a:extLst>
              </a:tr>
              <a:tr h="706904">
                <a:tc>
                  <a:txBody>
                    <a:bodyPr/>
                    <a:lstStyle/>
                    <a:p>
                      <a:pPr marL="0" lvl="0" indent="0" algn="ctr" defTabSz="914400" rtl="0" eaLnBrk="1" latinLnBrk="0" hangingPunct="1">
                        <a:lnSpc>
                          <a:spcPct val="107000"/>
                        </a:lnSpc>
                        <a:buClr>
                          <a:srgbClr val="000000"/>
                        </a:buClr>
                        <a:buSzPts val="800"/>
                        <a:buFont typeface="Times New Roman" panose="02020603050405020304" pitchFamily="18" charset="0"/>
                        <a:buNone/>
                        <a:tabLst>
                          <a:tab pos="228600" algn="l"/>
                        </a:tabLst>
                      </a:pPr>
                      <a:r>
                        <a:rPr lang="fr-FR" sz="1100" b="1" u="none" strike="noStrike" kern="1200">
                          <a:solidFill>
                            <a:schemeClr val="tx1"/>
                          </a:solidFill>
                          <a:effectLst/>
                          <a:latin typeface="+mn-lt"/>
                          <a:ea typeface="+mn-ea"/>
                          <a:cs typeface="+mn-cs"/>
                        </a:rPr>
                        <a:t>6.1</a:t>
                      </a:r>
                      <a:endParaRPr lang="en-GB" sz="1100" b="1" u="none" strike="noStrike" kern="1200">
                        <a:solidFill>
                          <a:schemeClr val="tx1"/>
                        </a:solidFill>
                        <a:effectLst/>
                        <a:latin typeface="+mn-lt"/>
                        <a:ea typeface="+mn-ea"/>
                        <a:cs typeface="+mn-cs"/>
                      </a:endParaRP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lvl="0" indent="0" algn="l" defTabSz="914400" rtl="0" eaLnBrk="1" latinLnBrk="0" hangingPunct="1">
                        <a:lnSpc>
                          <a:spcPct val="107000"/>
                        </a:lnSpc>
                        <a:buClr>
                          <a:srgbClr val="000000"/>
                        </a:buClr>
                        <a:buSzPts val="800"/>
                        <a:buFont typeface="Times New Roman" panose="02020603050405020304" pitchFamily="18" charset="0"/>
                        <a:buNone/>
                        <a:tabLst>
                          <a:tab pos="228600" algn="l"/>
                        </a:tabLst>
                      </a:pPr>
                      <a:r>
                        <a:rPr lang="en-GB" sz="1000" b="1" u="none" strike="noStrike" kern="1200">
                          <a:solidFill>
                            <a:schemeClr val="accent1">
                              <a:lumMod val="75000"/>
                            </a:schemeClr>
                          </a:solidFill>
                          <a:effectLst/>
                          <a:latin typeface="+mn-lt"/>
                          <a:ea typeface="+mn-ea"/>
                          <a:cs typeface="+mn-cs"/>
                        </a:rPr>
                        <a:t>Fruits orange (Fruits riches </a:t>
                      </a:r>
                      <a:r>
                        <a:rPr lang="en-GB" sz="1000" b="1" u="none" strike="noStrike" kern="1200" err="1">
                          <a:solidFill>
                            <a:schemeClr val="accent1">
                              <a:lumMod val="75000"/>
                            </a:schemeClr>
                          </a:solidFill>
                          <a:effectLst/>
                          <a:latin typeface="+mn-lt"/>
                          <a:ea typeface="+mn-ea"/>
                          <a:cs typeface="+mn-cs"/>
                        </a:rPr>
                        <a:t>en</a:t>
                      </a:r>
                      <a:r>
                        <a:rPr lang="en-GB" sz="1000" b="1" u="none" strike="noStrike" kern="1200">
                          <a:solidFill>
                            <a:schemeClr val="accent1">
                              <a:lumMod val="75000"/>
                            </a:schemeClr>
                          </a:solidFill>
                          <a:effectLst/>
                          <a:latin typeface="+mn-lt"/>
                          <a:ea typeface="+mn-ea"/>
                          <a:cs typeface="+mn-cs"/>
                        </a:rPr>
                        <a:t> </a:t>
                      </a:r>
                      <a:r>
                        <a:rPr lang="en-GB" sz="1000" b="1" u="none" strike="noStrike" kern="1200" err="1">
                          <a:solidFill>
                            <a:schemeClr val="accent1">
                              <a:lumMod val="75000"/>
                            </a:schemeClr>
                          </a:solidFill>
                          <a:effectLst/>
                          <a:latin typeface="+mn-lt"/>
                          <a:ea typeface="+mn-ea"/>
                          <a:cs typeface="+mn-cs"/>
                        </a:rPr>
                        <a:t>vitamine</a:t>
                      </a:r>
                      <a:r>
                        <a:rPr lang="en-GB" sz="1000" b="1" u="none" strike="noStrike" kern="1200">
                          <a:solidFill>
                            <a:schemeClr val="accent1">
                              <a:lumMod val="75000"/>
                            </a:schemeClr>
                          </a:solidFill>
                          <a:effectLst/>
                          <a:latin typeface="+mn-lt"/>
                          <a:ea typeface="+mn-ea"/>
                          <a:cs typeface="+mn-cs"/>
                        </a:rPr>
                        <a:t> A</a:t>
                      </a:r>
                      <a:r>
                        <a:rPr lang="en-GB" sz="1000" b="0" u="none" strike="noStrike" kern="1200">
                          <a:solidFill>
                            <a:schemeClr val="accent1">
                              <a:lumMod val="75000"/>
                            </a:schemeClr>
                          </a:solidFill>
                          <a:effectLst/>
                          <a:latin typeface="+mn-lt"/>
                          <a:ea typeface="+mn-ea"/>
                          <a:cs typeface="+mn-cs"/>
                        </a:rPr>
                        <a:t>) : </a:t>
                      </a:r>
                      <a:r>
                        <a:rPr lang="en-GB" sz="1000" b="0" u="none" strike="noStrike" kern="1200" err="1">
                          <a:solidFill>
                            <a:schemeClr val="accent1">
                              <a:lumMod val="75000"/>
                            </a:schemeClr>
                          </a:solidFill>
                          <a:effectLst/>
                          <a:latin typeface="+mn-lt"/>
                          <a:ea typeface="+mn-ea"/>
                          <a:cs typeface="+mn-cs"/>
                        </a:rPr>
                        <a:t>mangue</a:t>
                      </a:r>
                      <a:r>
                        <a:rPr lang="en-GB" sz="1000" b="0" u="none" strike="noStrike" kern="1200">
                          <a:solidFill>
                            <a:schemeClr val="accent1">
                              <a:lumMod val="75000"/>
                            </a:schemeClr>
                          </a:solidFill>
                          <a:effectLst/>
                          <a:latin typeface="+mn-lt"/>
                          <a:ea typeface="+mn-ea"/>
                          <a:cs typeface="+mn-cs"/>
                        </a:rPr>
                        <a:t>, </a:t>
                      </a:r>
                      <a:r>
                        <a:rPr lang="en-GB" sz="1000" b="0" u="none" strike="noStrike" kern="1200" err="1">
                          <a:solidFill>
                            <a:schemeClr val="accent1">
                              <a:lumMod val="75000"/>
                            </a:schemeClr>
                          </a:solidFill>
                          <a:effectLst/>
                          <a:latin typeface="+mn-lt"/>
                          <a:ea typeface="+mn-ea"/>
                          <a:cs typeface="+mn-cs"/>
                        </a:rPr>
                        <a:t>papaye</a:t>
                      </a:r>
                      <a:r>
                        <a:rPr lang="en-GB" sz="1000" b="0" u="none" strike="noStrike" kern="1200">
                          <a:solidFill>
                            <a:schemeClr val="accent1">
                              <a:lumMod val="75000"/>
                            </a:schemeClr>
                          </a:solidFill>
                          <a:effectLst/>
                          <a:latin typeface="+mn-lt"/>
                          <a:ea typeface="+mn-ea"/>
                          <a:cs typeface="+mn-cs"/>
                        </a:rPr>
                        <a:t>, </a:t>
                      </a:r>
                      <a:r>
                        <a:rPr lang="en-GB" sz="1000" b="0" u="none" strike="noStrike" kern="1200" err="1">
                          <a:solidFill>
                            <a:schemeClr val="accent1">
                              <a:lumMod val="75000"/>
                            </a:schemeClr>
                          </a:solidFill>
                          <a:effectLst/>
                          <a:latin typeface="+mn-lt"/>
                          <a:ea typeface="+mn-ea"/>
                          <a:cs typeface="+mn-cs"/>
                        </a:rPr>
                        <a:t>abricot</a:t>
                      </a:r>
                      <a:r>
                        <a:rPr lang="en-GB" sz="1000" b="0" u="none" strike="noStrike" kern="1200">
                          <a:solidFill>
                            <a:schemeClr val="accent1">
                              <a:lumMod val="75000"/>
                            </a:schemeClr>
                          </a:solidFill>
                          <a:effectLst/>
                          <a:latin typeface="+mn-lt"/>
                          <a:ea typeface="+mn-ea"/>
                          <a:cs typeface="+mn-cs"/>
                        </a:rPr>
                        <a:t> et </a:t>
                      </a:r>
                      <a:r>
                        <a:rPr lang="en-GB" sz="1000" b="0" u="none" strike="noStrike" kern="1200" err="1">
                          <a:solidFill>
                            <a:schemeClr val="accent1">
                              <a:lumMod val="75000"/>
                            </a:schemeClr>
                          </a:solidFill>
                          <a:effectLst/>
                          <a:latin typeface="+mn-lt"/>
                          <a:ea typeface="+mn-ea"/>
                          <a:cs typeface="+mn-cs"/>
                        </a:rPr>
                        <a:t>pêche</a:t>
                      </a:r>
                      <a:r>
                        <a:rPr lang="en-GB" sz="1000" b="0" u="none" strike="noStrike" kern="1200">
                          <a:solidFill>
                            <a:schemeClr val="accent1">
                              <a:lumMod val="75000"/>
                            </a:schemeClr>
                          </a:solidFill>
                          <a:effectLst/>
                          <a:latin typeface="+mn-lt"/>
                          <a:ea typeface="+mn-ea"/>
                          <a:cs typeface="+mn-cs"/>
                        </a:rPr>
                        <a:t> </a:t>
                      </a:r>
                    </a:p>
                    <a:p>
                      <a:pPr marL="0" lvl="0" indent="0" algn="l" defTabSz="914400" rtl="0" eaLnBrk="1" latinLnBrk="0" hangingPunct="1">
                        <a:lnSpc>
                          <a:spcPct val="107000"/>
                        </a:lnSpc>
                        <a:buClr>
                          <a:srgbClr val="000000"/>
                        </a:buClr>
                        <a:buSzPts val="800"/>
                        <a:buFont typeface="Times New Roman" panose="02020603050405020304" pitchFamily="18" charset="0"/>
                        <a:buNone/>
                        <a:tabLst>
                          <a:tab pos="228600" algn="l"/>
                        </a:tabLst>
                      </a:pPr>
                      <a:r>
                        <a:rPr lang="en-GB" sz="1000" b="0" u="none" strike="noStrike" kern="1200">
                          <a:solidFill>
                            <a:schemeClr val="accent1">
                              <a:lumMod val="75000"/>
                            </a:schemeClr>
                          </a:solidFill>
                          <a:effectLst/>
                          <a:latin typeface="+mn-lt"/>
                          <a:ea typeface="+mn-ea"/>
                          <a:cs typeface="+mn-cs"/>
                        </a:rPr>
                        <a:t>(à </a:t>
                      </a:r>
                      <a:r>
                        <a:rPr lang="en-GB" sz="1000" b="0" u="none" strike="noStrike" kern="1200" err="1">
                          <a:solidFill>
                            <a:schemeClr val="accent1">
                              <a:lumMod val="75000"/>
                            </a:schemeClr>
                          </a:solidFill>
                          <a:effectLst/>
                          <a:latin typeface="+mn-lt"/>
                          <a:ea typeface="+mn-ea"/>
                          <a:cs typeface="+mn-cs"/>
                        </a:rPr>
                        <a:t>l'exclusion</a:t>
                      </a:r>
                      <a:r>
                        <a:rPr lang="en-GB" sz="1000" b="0" u="none" strike="noStrike" kern="1200">
                          <a:solidFill>
                            <a:schemeClr val="accent1">
                              <a:lumMod val="75000"/>
                            </a:schemeClr>
                          </a:solidFill>
                          <a:effectLst/>
                          <a:latin typeface="+mn-lt"/>
                          <a:ea typeface="+mn-ea"/>
                          <a:cs typeface="+mn-cs"/>
                        </a:rPr>
                        <a:t> des oranges)</a:t>
                      </a:r>
                    </a:p>
                  </a:txBody>
                  <a:tcPr marL="2736" marR="2736" marT="0" marB="0" anchor="ctr">
                    <a:lnL w="12700" cap="flat" cmpd="sng" algn="ctr">
                      <a:solidFill>
                        <a:srgbClr val="000000"/>
                      </a:solidFill>
                      <a:prstDash val="solid"/>
                      <a:round/>
                      <a:headEnd type="none" w="med" len="med"/>
                      <a:tailEnd type="none" w="med" len="med"/>
                    </a:lnL>
                    <a:solidFill>
                      <a:schemeClr val="accent4">
                        <a:lumMod val="20000"/>
                        <a:lumOff val="80000"/>
                      </a:schemeClr>
                    </a:solidFill>
                  </a:tcPr>
                </a:tc>
                <a:tc>
                  <a:txBody>
                    <a:bodyPr/>
                    <a:lstStyle/>
                    <a:p>
                      <a:pPr algn="ctr">
                        <a:lnSpc>
                          <a:spcPct val="107000"/>
                        </a:lnSpc>
                      </a:pPr>
                      <a:r>
                        <a:rPr lang="en-GB" sz="1000">
                          <a:solidFill>
                            <a:schemeClr val="accent1"/>
                          </a:solidFill>
                          <a:effectLst/>
                        </a:rPr>
                        <a:t>|___|</a:t>
                      </a:r>
                      <a:endParaRPr lang="en-GB" sz="1000">
                        <a:solidFill>
                          <a:schemeClr val="accent1"/>
                        </a:solidFill>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en-US" sz="1000" err="1">
                          <a:solidFill>
                            <a:srgbClr val="ADAEAF"/>
                          </a:solidFill>
                          <a:effectLst/>
                        </a:rPr>
                        <a:t>FCSNFruiOrg</a:t>
                      </a:r>
                      <a:endParaRPr lang="en-GB" sz="1000">
                        <a:solidFill>
                          <a:srgbClr val="ADAEAF"/>
                        </a:solidFill>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lnL w="12700" cap="flat" cmpd="sng" algn="ctr">
                      <a:solidFill>
                        <a:srgbClr val="000000"/>
                      </a:solidFill>
                      <a:prstDash val="solid"/>
                      <a:round/>
                      <a:headEnd type="none" w="med" len="med"/>
                      <a:tailEnd type="none" w="med" len="med"/>
                    </a:lnL>
                    <a:solidFill>
                      <a:srgbClr val="D9E2F3"/>
                    </a:solidFill>
                  </a:tcPr>
                </a:tc>
                <a:tc>
                  <a:txBody>
                    <a:bodyPr/>
                    <a:lstStyle/>
                    <a:p>
                      <a:pPr algn="ctr">
                        <a:lnSpc>
                          <a:spcPct val="107000"/>
                        </a:lnSpc>
                      </a:pPr>
                      <a:r>
                        <a:rPr lang="en-GB" sz="1000" dirty="0">
                          <a:solidFill>
                            <a:schemeClr val="accent1"/>
                          </a:solidFill>
                          <a:effectLst/>
                        </a:rPr>
                        <a:t>|___|</a:t>
                      </a:r>
                      <a:endParaRPr lang="en-GB" sz="1000" dirty="0">
                        <a:solidFill>
                          <a:schemeClr val="accent1"/>
                        </a:solidFill>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nchor="ctr">
                    <a:lnR w="127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val="4276586365"/>
                  </a:ext>
                </a:extLst>
              </a:tr>
            </a:tbl>
          </a:graphicData>
        </a:graphic>
      </p:graphicFrame>
    </p:spTree>
    <p:extLst>
      <p:ext uri="{BB962C8B-B14F-4D97-AF65-F5344CB8AC3E}">
        <p14:creationId xmlns:p14="http://schemas.microsoft.com/office/powerpoint/2010/main" val="919030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FCS-N : </a:t>
            </a:r>
            <a:r>
              <a:rPr lang="en-GB" sz="3600" b="0" kern="1400" spc="230" err="1">
                <a:solidFill>
                  <a:schemeClr val="tx1"/>
                </a:solidFill>
                <a:latin typeface="HALDEN SOLID" pitchFamily="2" charset="0"/>
              </a:rPr>
              <a:t>faites</a:t>
            </a:r>
            <a:r>
              <a:rPr lang="en-GB" sz="3600" b="0" kern="1400" spc="230">
                <a:solidFill>
                  <a:schemeClr val="tx1"/>
                </a:solidFill>
                <a:latin typeface="HALDEN SOLID" pitchFamily="2" charset="0"/>
              </a:rPr>
              <a:t> attention </a:t>
            </a:r>
          </a:p>
        </p:txBody>
      </p:sp>
      <p:sp>
        <p:nvSpPr>
          <p:cNvPr id="22" name="TextBox 21">
            <a:extLst>
              <a:ext uri="{FF2B5EF4-FFF2-40B4-BE49-F238E27FC236}">
                <a16:creationId xmlns:a16="http://schemas.microsoft.com/office/drawing/2014/main" id="{845AE3E5-9674-445E-B4FF-AE4477728629}"/>
              </a:ext>
            </a:extLst>
          </p:cNvPr>
          <p:cNvSpPr txBox="1"/>
          <p:nvPr/>
        </p:nvSpPr>
        <p:spPr>
          <a:xfrm>
            <a:off x="717019" y="1582340"/>
            <a:ext cx="4354549" cy="4247317"/>
          </a:xfrm>
          <a:prstGeom prst="rect">
            <a:avLst/>
          </a:prstGeom>
          <a:noFill/>
        </p:spPr>
        <p:txBody>
          <a:bodyPr wrap="square" lIns="91440" tIns="45720" rIns="91440" bIns="45720" anchor="t">
            <a:spAutoFit/>
          </a:bodyPr>
          <a:lstStyle/>
          <a:p>
            <a:pPr marL="0" indent="0">
              <a:buNone/>
            </a:pPr>
            <a:r>
              <a:rPr lang="en-US" b="1" spc="60" dirty="0">
                <a:solidFill>
                  <a:schemeClr val="accent2"/>
                </a:solidFill>
                <a:latin typeface="Open Sans" charset="0"/>
                <a:ea typeface="Open Sans" charset="0"/>
                <a:cs typeface="Open Sans" charset="0"/>
              </a:rPr>
              <a:t>EXEMPLE : </a:t>
            </a:r>
          </a:p>
          <a:p>
            <a:pPr marL="0" indent="0">
              <a:buNone/>
            </a:pPr>
            <a:endParaRPr lang="en-US" spc="60" dirty="0">
              <a:latin typeface="Open Sans" charset="0"/>
              <a:ea typeface="Open Sans" charset="0"/>
              <a:cs typeface="Open Sans" charset="0"/>
            </a:endParaRPr>
          </a:p>
          <a:p>
            <a:pPr marL="0" indent="0">
              <a:buNone/>
            </a:pPr>
            <a:r>
              <a:rPr lang="en-US" spc="60" dirty="0">
                <a:latin typeface="Open Sans" charset="0"/>
                <a:ea typeface="Open Sans" charset="0"/>
                <a:cs typeface="Open Sans" charset="0"/>
              </a:rPr>
              <a:t>Un ménage </a:t>
            </a:r>
            <a:r>
              <a:rPr lang="en-US" spc="60" dirty="0" err="1">
                <a:latin typeface="Open Sans" charset="0"/>
                <a:ea typeface="Open Sans" charset="0"/>
                <a:cs typeface="Open Sans" charset="0"/>
              </a:rPr>
              <a:t>indique</a:t>
            </a:r>
            <a:r>
              <a:rPr lang="en-US" spc="60" dirty="0">
                <a:latin typeface="Open Sans" charset="0"/>
                <a:ea typeface="Open Sans" charset="0"/>
                <a:cs typeface="Open Sans" charset="0"/>
              </a:rPr>
              <a:t> </a:t>
            </a:r>
            <a:r>
              <a:rPr lang="en-US" spc="60" dirty="0" err="1">
                <a:latin typeface="Open Sans" charset="0"/>
                <a:ea typeface="Open Sans" charset="0"/>
                <a:cs typeface="Open Sans" charset="0"/>
              </a:rPr>
              <a:t>qu'au</a:t>
            </a:r>
            <a:r>
              <a:rPr lang="en-US" spc="60" dirty="0">
                <a:latin typeface="Open Sans" charset="0"/>
                <a:ea typeface="Open Sans" charset="0"/>
                <a:cs typeface="Open Sans" charset="0"/>
              </a:rPr>
              <a:t> </a:t>
            </a:r>
            <a:r>
              <a:rPr lang="en-US" spc="60" dirty="0" err="1">
                <a:latin typeface="Open Sans" charset="0"/>
                <a:ea typeface="Open Sans" charset="0"/>
                <a:cs typeface="Open Sans" charset="0"/>
              </a:rPr>
              <a:t>cours</a:t>
            </a:r>
            <a:r>
              <a:rPr lang="en-US" spc="60" dirty="0">
                <a:latin typeface="Open Sans" charset="0"/>
                <a:ea typeface="Open Sans" charset="0"/>
                <a:cs typeface="Open Sans" charset="0"/>
              </a:rPr>
              <a:t> des 7 </a:t>
            </a:r>
            <a:r>
              <a:rPr lang="en-US" spc="60" dirty="0" err="1">
                <a:latin typeface="Open Sans" charset="0"/>
                <a:ea typeface="Open Sans" charset="0"/>
                <a:cs typeface="Open Sans" charset="0"/>
              </a:rPr>
              <a:t>derniers</a:t>
            </a:r>
            <a:r>
              <a:rPr lang="en-US" spc="60" dirty="0">
                <a:latin typeface="Open Sans" charset="0"/>
                <a:ea typeface="Open Sans" charset="0"/>
                <a:cs typeface="Open Sans" charset="0"/>
              </a:rPr>
              <a:t> </a:t>
            </a:r>
            <a:r>
              <a:rPr lang="en-US" spc="60" dirty="0" err="1">
                <a:latin typeface="Open Sans" charset="0"/>
                <a:ea typeface="Open Sans" charset="0"/>
                <a:cs typeface="Open Sans" charset="0"/>
              </a:rPr>
              <a:t>jours</a:t>
            </a:r>
            <a:r>
              <a:rPr lang="en-US" spc="60" dirty="0">
                <a:latin typeface="Open Sans" charset="0"/>
                <a:ea typeface="Open Sans" charset="0"/>
                <a:cs typeface="Open Sans" charset="0"/>
              </a:rPr>
              <a:t>...</a:t>
            </a:r>
          </a:p>
          <a:p>
            <a:pPr marL="285750" indent="-285750">
              <a:buFont typeface="Arial" panose="020B0604020202020204" pitchFamily="34" charset="0"/>
              <a:buChar char="•"/>
            </a:pPr>
            <a:endParaRPr lang="en-US" spc="60" dirty="0">
              <a:latin typeface="Open Sans" charset="0"/>
              <a:ea typeface="Open Sans" charset="0"/>
              <a:cs typeface="Open Sans" charset="0"/>
            </a:endParaRPr>
          </a:p>
          <a:p>
            <a:pPr marL="285750" indent="-285750">
              <a:buFont typeface="Arial" panose="020B0604020202020204" pitchFamily="34" charset="0"/>
              <a:buChar char="•"/>
            </a:pPr>
            <a:r>
              <a:rPr lang="en-US" spc="60" dirty="0">
                <a:latin typeface="Open Sans"/>
                <a:ea typeface="Open Sans"/>
                <a:cs typeface="Open Sans"/>
              </a:rPr>
              <a:t>...la </a:t>
            </a:r>
            <a:r>
              <a:rPr lang="en-US" spc="60" dirty="0" err="1">
                <a:latin typeface="Open Sans"/>
                <a:ea typeface="Open Sans"/>
                <a:cs typeface="Open Sans"/>
              </a:rPr>
              <a:t>plupart</a:t>
            </a:r>
            <a:r>
              <a:rPr lang="en-US" spc="60" dirty="0">
                <a:latin typeface="Open Sans"/>
                <a:ea typeface="Open Sans"/>
                <a:cs typeface="Open Sans"/>
              </a:rPr>
              <a:t> des </a:t>
            </a:r>
            <a:r>
              <a:rPr lang="en-US" spc="60" dirty="0" err="1">
                <a:latin typeface="Open Sans"/>
                <a:ea typeface="Open Sans"/>
                <a:cs typeface="Open Sans"/>
              </a:rPr>
              <a:t>membres</a:t>
            </a:r>
            <a:r>
              <a:rPr lang="en-US" spc="60" dirty="0">
                <a:latin typeface="Open Sans"/>
                <a:ea typeface="Open Sans"/>
                <a:cs typeface="Open Sans"/>
              </a:rPr>
              <a:t> du ménage </a:t>
            </a:r>
            <a:r>
              <a:rPr lang="en-US" spc="60" dirty="0" err="1">
                <a:latin typeface="Open Sans"/>
                <a:ea typeface="Open Sans"/>
                <a:cs typeface="Open Sans"/>
              </a:rPr>
              <a:t>ont</a:t>
            </a:r>
            <a:r>
              <a:rPr lang="en-US" spc="60" dirty="0">
                <a:latin typeface="Open Sans"/>
                <a:ea typeface="Open Sans"/>
                <a:cs typeface="Open Sans"/>
              </a:rPr>
              <a:t> consommé de la </a:t>
            </a:r>
            <a:r>
              <a:rPr lang="en-US" spc="60" dirty="0" err="1">
                <a:latin typeface="Open Sans"/>
                <a:ea typeface="Open Sans"/>
                <a:cs typeface="Open Sans"/>
              </a:rPr>
              <a:t>viande</a:t>
            </a:r>
            <a:r>
              <a:rPr lang="en-US" spc="60" dirty="0">
                <a:latin typeface="Open Sans"/>
                <a:ea typeface="Open Sans"/>
                <a:cs typeface="Open Sans"/>
              </a:rPr>
              <a:t> pour le déjeuner, </a:t>
            </a:r>
            <a:r>
              <a:rPr lang="en-US" spc="60" dirty="0" err="1">
                <a:latin typeface="Open Sans"/>
                <a:ea typeface="Open Sans"/>
                <a:cs typeface="Open Sans"/>
              </a:rPr>
              <a:t>durant</a:t>
            </a:r>
            <a:r>
              <a:rPr lang="en-US" spc="60" dirty="0">
                <a:latin typeface="Open Sans"/>
                <a:ea typeface="Open Sans"/>
                <a:cs typeface="Open Sans"/>
              </a:rPr>
              <a:t> 5 </a:t>
            </a:r>
            <a:r>
              <a:rPr lang="en-US" spc="60" dirty="0" err="1">
                <a:latin typeface="Open Sans"/>
                <a:ea typeface="Open Sans"/>
                <a:cs typeface="Open Sans"/>
              </a:rPr>
              <a:t>jours</a:t>
            </a:r>
            <a:r>
              <a:rPr lang="en-US" spc="60" dirty="0">
                <a:latin typeface="Open Sans"/>
                <a:ea typeface="Open Sans"/>
                <a:cs typeface="Open Sans"/>
              </a:rPr>
              <a:t> </a:t>
            </a:r>
            <a:r>
              <a:rPr lang="en-US" spc="60" dirty="0" err="1">
                <a:latin typeface="Open Sans"/>
                <a:ea typeface="Open Sans"/>
                <a:cs typeface="Open Sans"/>
              </a:rPr>
              <a:t>différents</a:t>
            </a:r>
            <a:r>
              <a:rPr lang="en-US" spc="60" dirty="0">
                <a:latin typeface="Open Sans"/>
                <a:ea typeface="Open Sans"/>
                <a:cs typeface="Open Sans"/>
              </a:rPr>
              <a:t>. </a:t>
            </a:r>
          </a:p>
          <a:p>
            <a:pPr marL="285750" indent="-285750">
              <a:buFont typeface="Arial" panose="020B0604020202020204" pitchFamily="34" charset="0"/>
              <a:buChar char="•"/>
            </a:pPr>
            <a:r>
              <a:rPr lang="en-US" spc="60" dirty="0">
                <a:latin typeface="Open Sans"/>
                <a:ea typeface="Open Sans"/>
                <a:cs typeface="Open Sans"/>
              </a:rPr>
              <a:t>...</a:t>
            </a:r>
            <a:r>
              <a:rPr lang="en-US" spc="60" dirty="0" err="1">
                <a:latin typeface="Open Sans"/>
                <a:ea typeface="Open Sans"/>
                <a:cs typeface="Open Sans"/>
              </a:rPr>
              <a:t>ils</a:t>
            </a:r>
            <a:r>
              <a:rPr lang="en-US" spc="60" dirty="0">
                <a:latin typeface="Open Sans"/>
                <a:ea typeface="Open Sans"/>
                <a:cs typeface="Open Sans"/>
              </a:rPr>
              <a:t> </a:t>
            </a:r>
            <a:r>
              <a:rPr lang="en-US" spc="60" dirty="0" err="1">
                <a:latin typeface="Open Sans"/>
                <a:ea typeface="Open Sans"/>
                <a:cs typeface="Open Sans"/>
              </a:rPr>
              <a:t>ont</a:t>
            </a:r>
            <a:r>
              <a:rPr lang="en-US" spc="60" dirty="0">
                <a:latin typeface="Open Sans"/>
                <a:ea typeface="Open Sans"/>
                <a:cs typeface="Open Sans"/>
              </a:rPr>
              <a:t> </a:t>
            </a:r>
            <a:r>
              <a:rPr lang="en-US" spc="60" dirty="0" err="1">
                <a:latin typeface="Open Sans"/>
                <a:ea typeface="Open Sans"/>
                <a:cs typeface="Open Sans"/>
              </a:rPr>
              <a:t>également</a:t>
            </a:r>
            <a:r>
              <a:rPr lang="en-US" spc="60" dirty="0">
                <a:latin typeface="Open Sans"/>
                <a:ea typeface="Open Sans"/>
                <a:cs typeface="Open Sans"/>
              </a:rPr>
              <a:t> </a:t>
            </a:r>
            <a:r>
              <a:rPr lang="en-US" spc="60" dirty="0" err="1">
                <a:latin typeface="Open Sans"/>
                <a:ea typeface="Open Sans"/>
                <a:cs typeface="Open Sans"/>
              </a:rPr>
              <a:t>mangé</a:t>
            </a:r>
            <a:r>
              <a:rPr lang="en-US" spc="60" dirty="0">
                <a:latin typeface="Open Sans"/>
                <a:ea typeface="Open Sans"/>
                <a:cs typeface="Open Sans"/>
              </a:rPr>
              <a:t> des </a:t>
            </a:r>
            <a:r>
              <a:rPr lang="en-US" spc="60" dirty="0" err="1">
                <a:latin typeface="Open Sans"/>
                <a:ea typeface="Open Sans"/>
                <a:cs typeface="Open Sans"/>
              </a:rPr>
              <a:t>œufs</a:t>
            </a:r>
            <a:r>
              <a:rPr lang="en-US" spc="60" dirty="0">
                <a:latin typeface="Open Sans"/>
                <a:ea typeface="Open Sans"/>
                <a:cs typeface="Open Sans"/>
              </a:rPr>
              <a:t> pendant trois </a:t>
            </a:r>
            <a:r>
              <a:rPr lang="en-US" strike="sngStrike" spc="60" dirty="0">
                <a:latin typeface="Open Sans"/>
                <a:ea typeface="Open Sans"/>
                <a:cs typeface="Open Sans"/>
              </a:rPr>
              <a:t>des</a:t>
            </a:r>
            <a:r>
              <a:rPr lang="en-US" spc="60" dirty="0">
                <a:latin typeface="Open Sans"/>
                <a:ea typeface="Open Sans"/>
                <a:cs typeface="Open Sans"/>
              </a:rPr>
              <a:t> matinées de </a:t>
            </a:r>
            <a:r>
              <a:rPr lang="en-US" spc="60" dirty="0" err="1">
                <a:latin typeface="Open Sans"/>
                <a:ea typeface="Open Sans"/>
                <a:cs typeface="Open Sans"/>
              </a:rPr>
              <a:t>ces</a:t>
            </a:r>
            <a:r>
              <a:rPr lang="en-US" spc="60" dirty="0">
                <a:latin typeface="Open Sans"/>
                <a:ea typeface="Open Sans"/>
                <a:cs typeface="Open Sans"/>
              </a:rPr>
              <a:t> </a:t>
            </a:r>
            <a:r>
              <a:rPr lang="en-US" spc="60" dirty="0" err="1">
                <a:latin typeface="Open Sans"/>
                <a:ea typeface="Open Sans"/>
                <a:cs typeface="Open Sans"/>
              </a:rPr>
              <a:t>jours</a:t>
            </a:r>
            <a:r>
              <a:rPr lang="en-US" spc="60" dirty="0">
                <a:latin typeface="Open Sans"/>
                <a:ea typeface="Open Sans"/>
                <a:cs typeface="Open Sans"/>
              </a:rPr>
              <a:t> </a:t>
            </a:r>
            <a:r>
              <a:rPr lang="en-US" spc="60" dirty="0" err="1">
                <a:latin typeface="Open Sans"/>
                <a:ea typeface="Open Sans"/>
                <a:cs typeface="Open Sans"/>
              </a:rPr>
              <a:t>où</a:t>
            </a:r>
            <a:r>
              <a:rPr lang="en-US" spc="60" dirty="0">
                <a:latin typeface="Open Sans"/>
                <a:ea typeface="Open Sans"/>
                <a:cs typeface="Open Sans"/>
              </a:rPr>
              <a:t> </a:t>
            </a:r>
            <a:r>
              <a:rPr lang="en-US" spc="60" dirty="0" err="1">
                <a:latin typeface="Open Sans"/>
                <a:ea typeface="Open Sans"/>
                <a:cs typeface="Open Sans"/>
              </a:rPr>
              <a:t>ils</a:t>
            </a:r>
            <a:r>
              <a:rPr lang="en-US" spc="60" dirty="0">
                <a:latin typeface="Open Sans"/>
                <a:ea typeface="Open Sans"/>
                <a:cs typeface="Open Sans"/>
              </a:rPr>
              <a:t> </a:t>
            </a:r>
            <a:r>
              <a:rPr lang="en-US" spc="60" dirty="0" err="1">
                <a:latin typeface="Open Sans"/>
                <a:ea typeface="Open Sans"/>
                <a:cs typeface="Open Sans"/>
              </a:rPr>
              <a:t>ont</a:t>
            </a:r>
            <a:r>
              <a:rPr lang="en-US" spc="60" dirty="0">
                <a:latin typeface="Open Sans"/>
                <a:ea typeface="Open Sans"/>
                <a:cs typeface="Open Sans"/>
              </a:rPr>
              <a:t> consommé de la </a:t>
            </a:r>
            <a:r>
              <a:rPr lang="en-US" spc="60" dirty="0" err="1">
                <a:latin typeface="Open Sans"/>
                <a:ea typeface="Open Sans"/>
                <a:cs typeface="Open Sans"/>
              </a:rPr>
              <a:t>viande</a:t>
            </a:r>
            <a:r>
              <a:rPr lang="en-US" spc="60" dirty="0">
                <a:latin typeface="Open Sans"/>
                <a:ea typeface="Open Sans"/>
                <a:cs typeface="Open Sans"/>
              </a:rPr>
              <a:t>.</a:t>
            </a:r>
          </a:p>
          <a:p>
            <a:pPr marL="285750" indent="-285750">
              <a:buFont typeface="Arial" panose="020B0604020202020204" pitchFamily="34" charset="0"/>
              <a:buChar char="•"/>
            </a:pPr>
            <a:r>
              <a:rPr lang="en-US" spc="60" dirty="0">
                <a:latin typeface="Open Sans"/>
                <a:ea typeface="Open Sans"/>
                <a:cs typeface="Open Sans"/>
              </a:rPr>
              <a:t>..</a:t>
            </a:r>
            <a:r>
              <a:rPr lang="en-US" strike="sngStrike" spc="60" dirty="0">
                <a:latin typeface="Open Sans"/>
                <a:ea typeface="Open Sans"/>
                <a:cs typeface="Open Sans"/>
              </a:rPr>
              <a:t>.</a:t>
            </a:r>
            <a:r>
              <a:rPr lang="en-US" spc="60" dirty="0">
                <a:latin typeface="Open Sans"/>
                <a:ea typeface="Open Sans"/>
                <a:cs typeface="Open Sans"/>
              </a:rPr>
              <a:t>et, un </a:t>
            </a:r>
            <a:r>
              <a:rPr lang="en-US" spc="60" dirty="0" err="1">
                <a:latin typeface="Open Sans"/>
                <a:ea typeface="Open Sans"/>
                <a:cs typeface="Open Sans"/>
              </a:rPr>
              <a:t>autre</a:t>
            </a:r>
            <a:r>
              <a:rPr lang="en-US" spc="60" dirty="0">
                <a:latin typeface="Open Sans"/>
                <a:ea typeface="Open Sans"/>
                <a:cs typeface="Open Sans"/>
              </a:rPr>
              <a:t> jour, </a:t>
            </a:r>
            <a:r>
              <a:rPr lang="en-US" spc="60" dirty="0" err="1">
                <a:latin typeface="Open Sans"/>
                <a:ea typeface="Open Sans"/>
                <a:cs typeface="Open Sans"/>
              </a:rPr>
              <a:t>ils</a:t>
            </a:r>
            <a:r>
              <a:rPr lang="en-US" spc="60" dirty="0">
                <a:latin typeface="Open Sans"/>
                <a:ea typeface="Open Sans"/>
                <a:cs typeface="Open Sans"/>
              </a:rPr>
              <a:t> </a:t>
            </a:r>
            <a:r>
              <a:rPr lang="en-US" spc="60" dirty="0" err="1">
                <a:latin typeface="Open Sans"/>
                <a:ea typeface="Open Sans"/>
                <a:cs typeface="Open Sans"/>
              </a:rPr>
              <a:t>ont</a:t>
            </a:r>
            <a:r>
              <a:rPr lang="en-US" spc="60" dirty="0">
                <a:latin typeface="Open Sans"/>
                <a:ea typeface="Open Sans"/>
                <a:cs typeface="Open Sans"/>
              </a:rPr>
              <a:t> </a:t>
            </a:r>
            <a:r>
              <a:rPr lang="en-US" spc="60" dirty="0" err="1">
                <a:latin typeface="Open Sans"/>
                <a:ea typeface="Open Sans"/>
                <a:cs typeface="Open Sans"/>
              </a:rPr>
              <a:t>mangé</a:t>
            </a:r>
            <a:r>
              <a:rPr lang="en-US" spc="60" dirty="0">
                <a:latin typeface="Open Sans"/>
                <a:ea typeface="Open Sans"/>
                <a:cs typeface="Open Sans"/>
              </a:rPr>
              <a:t> du </a:t>
            </a:r>
            <a:r>
              <a:rPr lang="en-US" spc="60" dirty="0" err="1">
                <a:latin typeface="Open Sans"/>
                <a:ea typeface="Open Sans"/>
                <a:cs typeface="Open Sans"/>
              </a:rPr>
              <a:t>poisson</a:t>
            </a:r>
            <a:r>
              <a:rPr lang="en-US" spc="60" dirty="0">
                <a:latin typeface="Open Sans"/>
                <a:ea typeface="Open Sans"/>
                <a:cs typeface="Open Sans"/>
              </a:rPr>
              <a:t> pour le </a:t>
            </a:r>
            <a:r>
              <a:rPr lang="en-US" spc="60" dirty="0" err="1">
                <a:latin typeface="Open Sans"/>
                <a:ea typeface="Open Sans"/>
                <a:cs typeface="Open Sans"/>
              </a:rPr>
              <a:t>dîner</a:t>
            </a:r>
            <a:r>
              <a:rPr lang="en-US" spc="60" dirty="0">
                <a:latin typeface="Open Sans"/>
                <a:ea typeface="Open Sans"/>
                <a:cs typeface="Open Sans"/>
              </a:rPr>
              <a:t>.  </a:t>
            </a:r>
          </a:p>
        </p:txBody>
      </p:sp>
      <p:graphicFrame>
        <p:nvGraphicFramePr>
          <p:cNvPr id="5" name="Table 4">
            <a:extLst>
              <a:ext uri="{FF2B5EF4-FFF2-40B4-BE49-F238E27FC236}">
                <a16:creationId xmlns:a16="http://schemas.microsoft.com/office/drawing/2014/main" id="{AEA4E466-3D14-C4EC-CDC4-F10A1FBC7C60}"/>
              </a:ext>
            </a:extLst>
          </p:cNvPr>
          <p:cNvGraphicFramePr>
            <a:graphicFrameLocks noGrp="1"/>
          </p:cNvGraphicFramePr>
          <p:nvPr>
            <p:extLst>
              <p:ext uri="{D42A27DB-BD31-4B8C-83A1-F6EECF244321}">
                <p14:modId xmlns:p14="http://schemas.microsoft.com/office/powerpoint/2010/main" val="2085124475"/>
              </p:ext>
            </p:extLst>
          </p:nvPr>
        </p:nvGraphicFramePr>
        <p:xfrm>
          <a:off x="5767757" y="2371516"/>
          <a:ext cx="6097773" cy="3693320"/>
        </p:xfrm>
        <a:graphic>
          <a:graphicData uri="http://schemas.openxmlformats.org/drawingml/2006/table">
            <a:tbl>
              <a:tblPr>
                <a:tableStyleId>{5C22544A-7EE6-4342-B048-85BDC9FD1C3A}</a:tableStyleId>
              </a:tblPr>
              <a:tblGrid>
                <a:gridCol w="561637">
                  <a:extLst>
                    <a:ext uri="{9D8B030D-6E8A-4147-A177-3AD203B41FA5}">
                      <a16:colId xmlns:a16="http://schemas.microsoft.com/office/drawing/2014/main" val="1457190981"/>
                    </a:ext>
                  </a:extLst>
                </a:gridCol>
                <a:gridCol w="3048887">
                  <a:extLst>
                    <a:ext uri="{9D8B030D-6E8A-4147-A177-3AD203B41FA5}">
                      <a16:colId xmlns:a16="http://schemas.microsoft.com/office/drawing/2014/main" val="1149178823"/>
                    </a:ext>
                  </a:extLst>
                </a:gridCol>
                <a:gridCol w="1363976">
                  <a:extLst>
                    <a:ext uri="{9D8B030D-6E8A-4147-A177-3AD203B41FA5}">
                      <a16:colId xmlns:a16="http://schemas.microsoft.com/office/drawing/2014/main" val="2849324662"/>
                    </a:ext>
                  </a:extLst>
                </a:gridCol>
                <a:gridCol w="1123273">
                  <a:extLst>
                    <a:ext uri="{9D8B030D-6E8A-4147-A177-3AD203B41FA5}">
                      <a16:colId xmlns:a16="http://schemas.microsoft.com/office/drawing/2014/main" val="897132863"/>
                    </a:ext>
                  </a:extLst>
                </a:gridCol>
              </a:tblGrid>
              <a:tr h="1298750">
                <a:tc>
                  <a:txBody>
                    <a:bodyPr/>
                    <a:lstStyle/>
                    <a:p>
                      <a:pPr marL="0" lvl="0" indent="0" algn="ctr">
                        <a:buClr>
                          <a:srgbClr val="000000"/>
                        </a:buClr>
                        <a:buSzPts val="800"/>
                        <a:buFont typeface="Times New Roman" panose="02020603050405020304" pitchFamily="18" charset="0"/>
                        <a:buNone/>
                        <a:tabLst>
                          <a:tab pos="228600" algn="l"/>
                        </a:tabLst>
                      </a:pPr>
                      <a:r>
                        <a:rPr lang="en-GB" sz="1100" b="1" u="none" strike="noStrike">
                          <a:solidFill>
                            <a:schemeClr val="tx1"/>
                          </a:solidFill>
                          <a:effectLst/>
                        </a:rPr>
                        <a:t>4. </a:t>
                      </a:r>
                      <a:endParaRPr lang="fr-FR" sz="1800" b="1" u="none" strike="noStrike">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solidFill>
                      <a:srgbClr val="D9E2F3"/>
                    </a:solidFill>
                  </a:tcPr>
                </a:tc>
                <a:tc>
                  <a:txBody>
                    <a:bodyPr/>
                    <a:lstStyle/>
                    <a:p>
                      <a:pPr algn="l"/>
                      <a:r>
                        <a:rPr lang="en-GB" sz="1050" b="1">
                          <a:solidFill>
                            <a:schemeClr val="accent1"/>
                          </a:solidFill>
                          <a:effectLst/>
                        </a:rPr>
                        <a:t>Viande, poisson et œufs : </a:t>
                      </a:r>
                      <a:r>
                        <a:rPr lang="en-GB" sz="1050">
                          <a:solidFill>
                            <a:schemeClr val="accent1"/>
                          </a:solidFill>
                          <a:effectLst/>
                        </a:rPr>
                        <a:t>chèvre, bœuf, poulet, porc, poisson et autres fruits de mer (y compris le thon en conserve), escargots, insectes, œufs. </a:t>
                      </a:r>
                      <a:endParaRPr lang="fr-FR" sz="1800">
                        <a:solidFill>
                          <a:schemeClr val="accent1"/>
                        </a:solidFill>
                        <a:effectLst/>
                      </a:endParaRPr>
                    </a:p>
                    <a:p>
                      <a:pPr algn="l"/>
                      <a:r>
                        <a:rPr lang="en-GB" sz="1050">
                          <a:solidFill>
                            <a:schemeClr val="accent1"/>
                          </a:solidFill>
                          <a:effectLst/>
                        </a:rPr>
                        <a:t> </a:t>
                      </a:r>
                      <a:endParaRPr lang="fr-FR" sz="1800">
                        <a:solidFill>
                          <a:schemeClr val="accent1"/>
                        </a:solidFill>
                        <a:effectLst/>
                      </a:endParaRPr>
                    </a:p>
                    <a:p>
                      <a:pPr algn="l"/>
                      <a:r>
                        <a:rPr lang="en-GB" sz="1050">
                          <a:solidFill>
                            <a:schemeClr val="accent1"/>
                          </a:solidFill>
                          <a:effectLst/>
                        </a:rPr>
                        <a:t>(à l'exclusion de la viande et du poisson consommés en petites quantités)</a:t>
                      </a:r>
                      <a:endParaRPr lang="fr-FR" sz="180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D9E2F3"/>
                    </a:solidFill>
                  </a:tcPr>
                </a:tc>
                <a:tc>
                  <a:txBody>
                    <a:bodyPr/>
                    <a:lstStyle/>
                    <a:p>
                      <a:pPr algn="ctr"/>
                      <a:r>
                        <a:rPr lang="en-GB" sz="1050">
                          <a:effectLst/>
                        </a:rPr>
                        <a:t>|__6_|</a:t>
                      </a:r>
                      <a:endParaRPr lang="fr-FR"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FFFE"/>
                    </a:solidFill>
                  </a:tcPr>
                </a:tc>
                <a:tc>
                  <a:txBody>
                    <a:bodyPr/>
                    <a:lstStyle/>
                    <a:p>
                      <a:pPr algn="ctr"/>
                      <a:r>
                        <a:rPr lang="en-GB" sz="1100" err="1">
                          <a:solidFill>
                            <a:srgbClr val="767778"/>
                          </a:solidFill>
                          <a:effectLst/>
                        </a:rPr>
                        <a:t>FCSPr</a:t>
                      </a:r>
                      <a:endParaRPr lang="fr-FR" sz="1800">
                        <a:solidFill>
                          <a:srgbClr val="767778"/>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D9E2F3"/>
                    </a:solidFill>
                  </a:tcPr>
                </a:tc>
                <a:extLst>
                  <a:ext uri="{0D108BD9-81ED-4DB2-BD59-A6C34878D82A}">
                    <a16:rowId xmlns:a16="http://schemas.microsoft.com/office/drawing/2014/main" val="4110819006"/>
                  </a:ext>
                </a:extLst>
              </a:tr>
              <a:tr h="162344">
                <a:tc gridSpan="4">
                  <a:txBody>
                    <a:bodyPr/>
                    <a:lstStyle/>
                    <a:p>
                      <a:pPr algn="ctr"/>
                      <a:r>
                        <a:rPr lang="en-GB" sz="1050" b="1">
                          <a:solidFill>
                            <a:schemeClr val="tx1"/>
                          </a:solidFill>
                          <a:effectLst/>
                        </a:rPr>
                        <a:t>Si 0, passez à la question 5</a:t>
                      </a:r>
                      <a:endParaRPr lang="fr-FR" sz="1800" b="1">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FFFFFE"/>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293558670"/>
                  </a:ext>
                </a:extLst>
              </a:tr>
              <a:tr h="568203">
                <a:tc>
                  <a:txBody>
                    <a:bodyPr/>
                    <a:lstStyle/>
                    <a:p>
                      <a:pPr algn="ctr"/>
                      <a:r>
                        <a:rPr lang="en-GB" sz="1050" b="1">
                          <a:solidFill>
                            <a:schemeClr val="tx1"/>
                          </a:solidFill>
                          <a:effectLst/>
                        </a:rPr>
                        <a:t>4.1</a:t>
                      </a:r>
                      <a:endParaRPr lang="fr-FR" sz="1800" b="1">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r>
                        <a:rPr lang="en-GB" sz="1050">
                          <a:solidFill>
                            <a:schemeClr val="accent1"/>
                          </a:solidFill>
                          <a:effectLst/>
                        </a:rPr>
                        <a:t>Viande : bœuf, porc, agneau, chèvre, lapin, poulet, canard, autres oiseaux</a:t>
                      </a:r>
                      <a:endParaRPr lang="fr-FR" sz="180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GB" sz="1050">
                          <a:effectLst/>
                        </a:rPr>
                        <a:t>|__5_|</a:t>
                      </a:r>
                      <a:endParaRPr lang="fr-FR"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US" sz="1100">
                          <a:solidFill>
                            <a:srgbClr val="767778"/>
                          </a:solidFill>
                          <a:effectLst/>
                        </a:rPr>
                        <a:t>FCSNPrMeatF</a:t>
                      </a:r>
                      <a:endParaRPr lang="fr-FR" sz="1800">
                        <a:solidFill>
                          <a:srgbClr val="767778"/>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32435808"/>
                  </a:ext>
                </a:extLst>
              </a:tr>
              <a:tr h="487032">
                <a:tc>
                  <a:txBody>
                    <a:bodyPr/>
                    <a:lstStyle/>
                    <a:p>
                      <a:pPr algn="ctr"/>
                      <a:r>
                        <a:rPr lang="en-GB" sz="1050" b="1">
                          <a:solidFill>
                            <a:schemeClr val="tx1"/>
                          </a:solidFill>
                          <a:effectLst/>
                        </a:rPr>
                        <a:t>4.2</a:t>
                      </a:r>
                      <a:endParaRPr lang="fr-FR" sz="1800" b="1">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r>
                        <a:rPr lang="en-GB" sz="1050" b="1">
                          <a:solidFill>
                            <a:schemeClr val="accent1"/>
                          </a:solidFill>
                          <a:effectLst/>
                        </a:rPr>
                        <a:t>Viande d'organe </a:t>
                      </a:r>
                      <a:r>
                        <a:rPr lang="en-GB" sz="1050">
                          <a:solidFill>
                            <a:schemeClr val="accent1"/>
                          </a:solidFill>
                          <a:effectLst/>
                        </a:rPr>
                        <a:t>: foie, rein, cœur et/ou autres viandes d'organe</a:t>
                      </a:r>
                      <a:endParaRPr lang="fr-FR" sz="180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a:effectLst/>
                        </a:rPr>
                        <a:t>|__0_|</a:t>
                      </a:r>
                      <a:endParaRPr lang="fr-FR" sz="1800">
                        <a:effectLst/>
                        <a:latin typeface="Calibri" panose="020F0502020204030204" pitchFamily="34" charset="0"/>
                        <a:ea typeface="Calibri" panose="020F0502020204030204" pitchFamily="34" charset="0"/>
                        <a:cs typeface="Arial" panose="020B0604020202020204" pitchFamily="34" charset="0"/>
                      </a:endParaRPr>
                    </a:p>
                    <a:p>
                      <a:pPr algn="ctr"/>
                      <a:r>
                        <a:rPr lang="en-GB" sz="1050">
                          <a:effectLst/>
                        </a:rPr>
                        <a:t> </a:t>
                      </a:r>
                      <a:endParaRPr lang="fr-FR"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US" sz="1100" err="1">
                          <a:solidFill>
                            <a:srgbClr val="767778"/>
                          </a:solidFill>
                          <a:effectLst/>
                        </a:rPr>
                        <a:t>FCSNPrMeatO</a:t>
                      </a:r>
                      <a:endParaRPr lang="fr-FR" sz="1800">
                        <a:solidFill>
                          <a:srgbClr val="767778"/>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89494607"/>
                  </a:ext>
                </a:extLst>
              </a:tr>
              <a:tr h="811718">
                <a:tc>
                  <a:txBody>
                    <a:bodyPr/>
                    <a:lstStyle/>
                    <a:p>
                      <a:pPr algn="ctr"/>
                      <a:r>
                        <a:rPr lang="en-GB" sz="1050" b="1">
                          <a:solidFill>
                            <a:schemeClr val="tx1"/>
                          </a:solidFill>
                          <a:effectLst/>
                        </a:rPr>
                        <a:t>4.3</a:t>
                      </a:r>
                      <a:endParaRPr lang="fr-FR" sz="1800" b="1">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r>
                        <a:rPr lang="en-GB" sz="1050" b="1">
                          <a:solidFill>
                            <a:schemeClr val="accent1"/>
                          </a:solidFill>
                          <a:effectLst/>
                        </a:rPr>
                        <a:t>Poisson/mollusques : </a:t>
                      </a:r>
                      <a:r>
                        <a:rPr lang="en-GB" sz="1050">
                          <a:solidFill>
                            <a:schemeClr val="accent1"/>
                          </a:solidFill>
                          <a:effectLst/>
                        </a:rPr>
                        <a:t>poisson, y compris le thon en conserve, et/ou autres fruits de mer (poisson en grandes quantités et non comme condiment).</a:t>
                      </a:r>
                      <a:endParaRPr lang="fr-FR" sz="180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GB" sz="1050">
                          <a:effectLst/>
                        </a:rPr>
                        <a:t>|_1__|</a:t>
                      </a:r>
                      <a:endParaRPr lang="fr-FR"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US" sz="1100" err="1">
                          <a:solidFill>
                            <a:srgbClr val="767778"/>
                          </a:solidFill>
                          <a:effectLst/>
                        </a:rPr>
                        <a:t>FCSNPrFish</a:t>
                      </a:r>
                      <a:endParaRPr lang="fr-FR" sz="1800">
                        <a:solidFill>
                          <a:srgbClr val="767778"/>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45402531"/>
                  </a:ext>
                </a:extLst>
              </a:tr>
              <a:tr h="365273">
                <a:tc>
                  <a:txBody>
                    <a:bodyPr/>
                    <a:lstStyle/>
                    <a:p>
                      <a:pPr algn="ctr"/>
                      <a:r>
                        <a:rPr lang="en-GB" sz="1050" b="1">
                          <a:solidFill>
                            <a:schemeClr val="tx1"/>
                          </a:solidFill>
                          <a:effectLst/>
                        </a:rPr>
                        <a:t>4.4</a:t>
                      </a:r>
                      <a:endParaRPr lang="fr-FR" sz="1800" b="1">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r>
                        <a:rPr lang="en-GB" sz="1050" b="1">
                          <a:solidFill>
                            <a:schemeClr val="accent1"/>
                          </a:solidFill>
                          <a:effectLst/>
                        </a:rPr>
                        <a:t>Œufs</a:t>
                      </a:r>
                      <a:endParaRPr lang="fr-FR" sz="1800" b="1">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GB" sz="1050">
                          <a:effectLst/>
                        </a:rPr>
                        <a:t>|_3__|</a:t>
                      </a:r>
                      <a:endParaRPr lang="fr-FR"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US" sz="1100" err="1">
                          <a:solidFill>
                            <a:srgbClr val="767778"/>
                          </a:solidFill>
                          <a:effectLst/>
                        </a:rPr>
                        <a:t>FCSNPrEgg</a:t>
                      </a:r>
                      <a:endParaRPr lang="fr-FR" sz="1800">
                        <a:solidFill>
                          <a:srgbClr val="767778"/>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25828064"/>
                  </a:ext>
                </a:extLst>
              </a:tr>
            </a:tbl>
          </a:graphicData>
        </a:graphic>
      </p:graphicFrame>
      <p:sp>
        <p:nvSpPr>
          <p:cNvPr id="4" name="Oval 3">
            <a:extLst>
              <a:ext uri="{FF2B5EF4-FFF2-40B4-BE49-F238E27FC236}">
                <a16:creationId xmlns:a16="http://schemas.microsoft.com/office/drawing/2014/main" id="{3896804C-077D-4105-A21A-296391E020DA}"/>
              </a:ext>
            </a:extLst>
          </p:cNvPr>
          <p:cNvSpPr/>
          <p:nvPr/>
        </p:nvSpPr>
        <p:spPr>
          <a:xfrm>
            <a:off x="5355745" y="2371516"/>
            <a:ext cx="6921795" cy="1488558"/>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2932ABE-FF0D-2807-049A-8FD1204D577F}"/>
              </a:ext>
            </a:extLst>
          </p:cNvPr>
          <p:cNvSpPr txBox="1"/>
          <p:nvPr/>
        </p:nvSpPr>
        <p:spPr>
          <a:xfrm>
            <a:off x="5767757" y="1263193"/>
            <a:ext cx="6424244" cy="935218"/>
          </a:xfrm>
          <a:prstGeom prst="rect">
            <a:avLst/>
          </a:prstGeom>
          <a:noFill/>
        </p:spPr>
        <p:txBody>
          <a:bodyPr wrap="square">
            <a:spAutoFit/>
          </a:bodyPr>
          <a:lstStyle/>
          <a:p>
            <a:pPr marL="0" indent="0">
              <a:buNone/>
            </a:pPr>
            <a:r>
              <a:rPr lang="en-US" b="1" spc="60">
                <a:solidFill>
                  <a:schemeClr val="accent2"/>
                </a:solidFill>
                <a:latin typeface="Open Sans" charset="0"/>
                <a:ea typeface="Open Sans" charset="0"/>
                <a:cs typeface="Open Sans" charset="0"/>
              </a:rPr>
              <a:t>IMPORTANT : </a:t>
            </a:r>
            <a:r>
              <a:rPr lang="en-US" spc="60">
                <a:latin typeface="Open Sans" charset="0"/>
                <a:ea typeface="Open Sans" charset="0"/>
                <a:cs typeface="Open Sans" charset="0"/>
              </a:rPr>
              <a:t>Le FCS-N doit toujours poser une question distincte sur les groupes principaux (en plus des sous-groupes) !</a:t>
            </a:r>
          </a:p>
        </p:txBody>
      </p:sp>
      <p:sp>
        <p:nvSpPr>
          <p:cNvPr id="13" name="Oval 12">
            <a:extLst>
              <a:ext uri="{FF2B5EF4-FFF2-40B4-BE49-F238E27FC236}">
                <a16:creationId xmlns:a16="http://schemas.microsoft.com/office/drawing/2014/main" id="{BE6F8A61-F156-9C2F-2FE6-2CC031D99C6B}"/>
              </a:ext>
            </a:extLst>
          </p:cNvPr>
          <p:cNvSpPr/>
          <p:nvPr/>
        </p:nvSpPr>
        <p:spPr>
          <a:xfrm>
            <a:off x="9795510" y="3977640"/>
            <a:ext cx="754380" cy="434340"/>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Oval 15">
            <a:extLst>
              <a:ext uri="{FF2B5EF4-FFF2-40B4-BE49-F238E27FC236}">
                <a16:creationId xmlns:a16="http://schemas.microsoft.com/office/drawing/2014/main" id="{10A03313-6B5C-BE05-FD8E-92785B62F542}"/>
              </a:ext>
            </a:extLst>
          </p:cNvPr>
          <p:cNvSpPr/>
          <p:nvPr/>
        </p:nvSpPr>
        <p:spPr>
          <a:xfrm>
            <a:off x="9685020" y="5680026"/>
            <a:ext cx="754380" cy="434340"/>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Oval 16">
            <a:extLst>
              <a:ext uri="{FF2B5EF4-FFF2-40B4-BE49-F238E27FC236}">
                <a16:creationId xmlns:a16="http://schemas.microsoft.com/office/drawing/2014/main" id="{8A6648B4-04E8-B7A5-29DC-09F1459A5809}"/>
              </a:ext>
            </a:extLst>
          </p:cNvPr>
          <p:cNvSpPr/>
          <p:nvPr/>
        </p:nvSpPr>
        <p:spPr>
          <a:xfrm>
            <a:off x="9700260" y="5024978"/>
            <a:ext cx="754380" cy="434340"/>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2922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17183" y="1378973"/>
            <a:ext cx="11052000" cy="4100053"/>
          </a:xfrm>
        </p:spPr>
        <p:txBody>
          <a:bodyPr vert="horz" lIns="91440" tIns="45720" rIns="91440" bIns="45720" rtlCol="0" anchor="t">
            <a:noAutofit/>
          </a:bodyPr>
          <a:lstStyle/>
          <a:p>
            <a:pPr>
              <a:lnSpc>
                <a:spcPct val="110958"/>
              </a:lnSpc>
              <a:buFont typeface="Wingdings" panose="05000000000000000000" pitchFamily="2" charset="2"/>
              <a:buChar char="v"/>
            </a:pPr>
            <a:endParaRPr lang="en-US" spc="60" dirty="0"/>
          </a:p>
          <a:p>
            <a:pPr>
              <a:lnSpc>
                <a:spcPct val="90000"/>
              </a:lnSpc>
              <a:buFont typeface="Wingdings" panose="05000000000000000000" pitchFamily="2" charset="2"/>
              <a:buChar char="v"/>
            </a:pPr>
            <a:r>
              <a:rPr lang="en-US" spc="60" dirty="0" err="1">
                <a:latin typeface="Open Sans"/>
                <a:ea typeface="Open Sans"/>
                <a:cs typeface="Open Sans"/>
              </a:rPr>
              <a:t>Notez</a:t>
            </a:r>
            <a:r>
              <a:rPr lang="en-US" spc="60" dirty="0">
                <a:latin typeface="Open Sans"/>
                <a:ea typeface="Open Sans"/>
                <a:cs typeface="Open Sans"/>
              </a:rPr>
              <a:t> la formulation de la question </a:t>
            </a:r>
            <a:r>
              <a:rPr lang="en-US" spc="60" dirty="0" err="1">
                <a:latin typeface="Open Sans"/>
                <a:ea typeface="Open Sans"/>
                <a:cs typeface="Open Sans"/>
              </a:rPr>
              <a:t>principale</a:t>
            </a:r>
            <a:r>
              <a:rPr lang="en-US" spc="60" dirty="0">
                <a:latin typeface="Open Sans"/>
                <a:ea typeface="Open Sans"/>
                <a:cs typeface="Open Sans"/>
              </a:rPr>
              <a:t> (sur la diapositive </a:t>
            </a:r>
            <a:r>
              <a:rPr lang="en-US" spc="60" dirty="0" err="1">
                <a:latin typeface="Open Sans"/>
                <a:ea typeface="Open Sans"/>
                <a:cs typeface="Open Sans"/>
              </a:rPr>
              <a:t>suivante</a:t>
            </a:r>
            <a:r>
              <a:rPr lang="en-US" spc="60" dirty="0">
                <a:latin typeface="Open Sans"/>
                <a:ea typeface="Open Sans"/>
                <a:cs typeface="Open Sans"/>
              </a:rPr>
              <a:t>). La question </a:t>
            </a:r>
            <a:r>
              <a:rPr lang="en-US" spc="60" dirty="0" err="1">
                <a:latin typeface="Open Sans"/>
                <a:ea typeface="Open Sans"/>
                <a:cs typeface="Open Sans"/>
              </a:rPr>
              <a:t>porte</a:t>
            </a:r>
            <a:r>
              <a:rPr lang="en-US" spc="60" dirty="0">
                <a:latin typeface="Open Sans"/>
                <a:ea typeface="Open Sans"/>
                <a:cs typeface="Open Sans"/>
              </a:rPr>
              <a:t> sur le </a:t>
            </a:r>
            <a:r>
              <a:rPr lang="en-US" spc="60" dirty="0" err="1">
                <a:latin typeface="Open Sans"/>
                <a:ea typeface="Open Sans"/>
                <a:cs typeface="Open Sans"/>
              </a:rPr>
              <a:t>nombre</a:t>
            </a:r>
            <a:r>
              <a:rPr lang="en-US" spc="60" dirty="0">
                <a:latin typeface="Open Sans"/>
                <a:ea typeface="Open Sans"/>
                <a:cs typeface="Open Sans"/>
              </a:rPr>
              <a:t> de </a:t>
            </a:r>
            <a:r>
              <a:rPr lang="en-US" spc="60" dirty="0" err="1">
                <a:latin typeface="Open Sans"/>
                <a:ea typeface="Open Sans"/>
                <a:cs typeface="Open Sans"/>
              </a:rPr>
              <a:t>jours</a:t>
            </a:r>
            <a:r>
              <a:rPr lang="en-US" spc="60" dirty="0">
                <a:latin typeface="Open Sans"/>
                <a:ea typeface="Open Sans"/>
                <a:cs typeface="Open Sans"/>
              </a:rPr>
              <a:t> pendant </a:t>
            </a:r>
            <a:r>
              <a:rPr lang="en-US" spc="60" dirty="0" err="1">
                <a:latin typeface="Open Sans"/>
                <a:ea typeface="Open Sans"/>
                <a:cs typeface="Open Sans"/>
              </a:rPr>
              <a:t>lesquels</a:t>
            </a:r>
            <a:r>
              <a:rPr lang="en-US" spc="60" dirty="0">
                <a:latin typeface="Open Sans"/>
                <a:ea typeface="Open Sans"/>
                <a:cs typeface="Open Sans"/>
              </a:rPr>
              <a:t> le ménage a consommé chacun des </a:t>
            </a:r>
            <a:r>
              <a:rPr lang="en-US" spc="60" dirty="0" err="1">
                <a:latin typeface="Open Sans"/>
                <a:ea typeface="Open Sans"/>
                <a:cs typeface="Open Sans"/>
              </a:rPr>
              <a:t>groupes</a:t>
            </a:r>
            <a:r>
              <a:rPr lang="en-US" spc="60" dirty="0">
                <a:latin typeface="Open Sans"/>
                <a:ea typeface="Open Sans"/>
                <a:cs typeface="Open Sans"/>
              </a:rPr>
              <a:t> </a:t>
            </a:r>
            <a:r>
              <a:rPr lang="en-US" spc="60" dirty="0" err="1">
                <a:latin typeface="Open Sans"/>
                <a:ea typeface="Open Sans"/>
                <a:cs typeface="Open Sans"/>
              </a:rPr>
              <a:t>d'aliments</a:t>
            </a:r>
            <a:r>
              <a:rPr lang="en-US" spc="60" dirty="0">
                <a:latin typeface="Open Sans"/>
                <a:ea typeface="Open Sans"/>
                <a:cs typeface="Open Sans"/>
              </a:rPr>
              <a:t> (et non sur le </a:t>
            </a:r>
            <a:r>
              <a:rPr lang="en-US" spc="60" dirty="0" err="1">
                <a:latin typeface="Open Sans"/>
                <a:ea typeface="Open Sans"/>
                <a:cs typeface="Open Sans"/>
              </a:rPr>
              <a:t>nombre</a:t>
            </a:r>
            <a:r>
              <a:rPr lang="en-US" spc="60" dirty="0">
                <a:latin typeface="Open Sans"/>
                <a:ea typeface="Open Sans"/>
                <a:cs typeface="Open Sans"/>
              </a:rPr>
              <a:t> de </a:t>
            </a:r>
            <a:r>
              <a:rPr lang="en-US" spc="60" dirty="0" err="1">
                <a:latin typeface="Open Sans"/>
                <a:ea typeface="Open Sans"/>
                <a:cs typeface="Open Sans"/>
              </a:rPr>
              <a:t>fois</a:t>
            </a:r>
            <a:r>
              <a:rPr lang="en-US" spc="60" dirty="0">
                <a:latin typeface="Open Sans"/>
                <a:ea typeface="Open Sans"/>
                <a:cs typeface="Open Sans"/>
              </a:rPr>
              <a:t> !).</a:t>
            </a:r>
          </a:p>
          <a:p>
            <a:pPr>
              <a:lnSpc>
                <a:spcPct val="90000"/>
              </a:lnSpc>
              <a:buFont typeface="Wingdings" panose="05000000000000000000" pitchFamily="2" charset="2"/>
              <a:buChar char="v"/>
            </a:pPr>
            <a:r>
              <a:rPr lang="en-US" spc="60" dirty="0">
                <a:latin typeface="Open Sans"/>
                <a:ea typeface="Open Sans"/>
                <a:cs typeface="Open Sans"/>
              </a:rPr>
              <a:t>Les aliments consommés à </a:t>
            </a:r>
            <a:r>
              <a:rPr lang="en-US" spc="60" dirty="0" err="1">
                <a:latin typeface="Open Sans"/>
                <a:ea typeface="Open Sans"/>
                <a:cs typeface="Open Sans"/>
              </a:rPr>
              <a:t>l'intérieur</a:t>
            </a:r>
            <a:r>
              <a:rPr lang="en-US" spc="60" dirty="0">
                <a:latin typeface="Open Sans"/>
                <a:ea typeface="Open Sans"/>
                <a:cs typeface="Open Sans"/>
              </a:rPr>
              <a:t> et à </a:t>
            </a:r>
            <a:r>
              <a:rPr lang="en-US" spc="60" dirty="0" err="1">
                <a:latin typeface="Open Sans"/>
                <a:ea typeface="Open Sans"/>
                <a:cs typeface="Open Sans"/>
              </a:rPr>
              <a:t>l'extérieur</a:t>
            </a:r>
            <a:r>
              <a:rPr lang="en-US" spc="60" dirty="0">
                <a:latin typeface="Open Sans"/>
                <a:ea typeface="Open Sans"/>
                <a:cs typeface="Open Sans"/>
              </a:rPr>
              <a:t> du domicile </a:t>
            </a:r>
            <a:r>
              <a:rPr lang="en-US" spc="60" dirty="0" err="1">
                <a:latin typeface="Open Sans"/>
                <a:ea typeface="Open Sans"/>
                <a:cs typeface="Open Sans"/>
              </a:rPr>
              <a:t>sont</a:t>
            </a:r>
            <a:r>
              <a:rPr lang="en-US" spc="60" dirty="0">
                <a:latin typeface="Open Sans"/>
                <a:ea typeface="Open Sans"/>
                <a:cs typeface="Open Sans"/>
              </a:rPr>
              <a:t> pris </a:t>
            </a:r>
            <a:r>
              <a:rPr lang="en-US" spc="60" dirty="0" err="1">
                <a:latin typeface="Open Sans"/>
                <a:ea typeface="Open Sans"/>
                <a:cs typeface="Open Sans"/>
              </a:rPr>
              <a:t>en</a:t>
            </a:r>
            <a:r>
              <a:rPr lang="en-US" spc="60" dirty="0">
                <a:latin typeface="Open Sans"/>
                <a:ea typeface="Open Sans"/>
                <a:cs typeface="Open Sans"/>
              </a:rPr>
              <a:t> </a:t>
            </a:r>
            <a:r>
              <a:rPr lang="en-US" spc="60" dirty="0" err="1">
                <a:latin typeface="Open Sans"/>
                <a:ea typeface="Open Sans"/>
                <a:cs typeface="Open Sans"/>
              </a:rPr>
              <a:t>compte</a:t>
            </a:r>
            <a:r>
              <a:rPr lang="en-US" spc="60" dirty="0">
                <a:latin typeface="Open Sans"/>
                <a:ea typeface="Open Sans"/>
                <a:cs typeface="Open Sans"/>
              </a:rPr>
              <a:t> </a:t>
            </a:r>
            <a:r>
              <a:rPr lang="en-US" spc="60" dirty="0" err="1">
                <a:latin typeface="Open Sans"/>
                <a:ea typeface="Open Sans"/>
                <a:cs typeface="Open Sans"/>
              </a:rPr>
              <a:t>mais</a:t>
            </a:r>
            <a:r>
              <a:rPr lang="en-US" spc="60" dirty="0">
                <a:latin typeface="Open Sans"/>
                <a:ea typeface="Open Sans"/>
                <a:cs typeface="Open Sans"/>
              </a:rPr>
              <a:t> </a:t>
            </a:r>
            <a:r>
              <a:rPr lang="en-US" spc="60" dirty="0" err="1">
                <a:latin typeface="Open Sans"/>
                <a:ea typeface="Open Sans"/>
                <a:cs typeface="Open Sans"/>
              </a:rPr>
              <a:t>doivent</a:t>
            </a:r>
            <a:r>
              <a:rPr lang="en-US" spc="60" dirty="0">
                <a:latin typeface="Open Sans"/>
                <a:ea typeface="Open Sans"/>
                <a:cs typeface="Open Sans"/>
              </a:rPr>
              <a:t> </a:t>
            </a:r>
            <a:r>
              <a:rPr lang="en-US" spc="60" dirty="0" err="1">
                <a:latin typeface="Open Sans"/>
                <a:ea typeface="Open Sans"/>
                <a:cs typeface="Open Sans"/>
              </a:rPr>
              <a:t>être</a:t>
            </a:r>
            <a:r>
              <a:rPr lang="en-US" spc="60" dirty="0">
                <a:latin typeface="Open Sans"/>
                <a:ea typeface="Open Sans"/>
                <a:cs typeface="Open Sans"/>
              </a:rPr>
              <a:t> consommés par au </a:t>
            </a:r>
            <a:r>
              <a:rPr lang="en-US" spc="60" dirty="0" err="1">
                <a:latin typeface="Open Sans"/>
                <a:ea typeface="Open Sans"/>
                <a:cs typeface="Open Sans"/>
              </a:rPr>
              <a:t>moins</a:t>
            </a:r>
            <a:r>
              <a:rPr lang="en-US" spc="60" dirty="0">
                <a:latin typeface="Open Sans"/>
                <a:ea typeface="Open Sans"/>
                <a:cs typeface="Open Sans"/>
              </a:rPr>
              <a:t> la </a:t>
            </a:r>
            <a:r>
              <a:rPr lang="en-US" spc="60" dirty="0" err="1">
                <a:latin typeface="Open Sans"/>
                <a:ea typeface="Open Sans"/>
                <a:cs typeface="Open Sans"/>
              </a:rPr>
              <a:t>moitié</a:t>
            </a:r>
            <a:r>
              <a:rPr lang="en-US" spc="60" dirty="0">
                <a:latin typeface="Open Sans"/>
                <a:ea typeface="Open Sans"/>
                <a:cs typeface="Open Sans"/>
              </a:rPr>
              <a:t> du ménage (+50%).</a:t>
            </a:r>
          </a:p>
          <a:p>
            <a:pPr>
              <a:lnSpc>
                <a:spcPct val="90000"/>
              </a:lnSpc>
              <a:buFont typeface="Wingdings" panose="05000000000000000000" pitchFamily="2" charset="2"/>
              <a:buChar char="v"/>
            </a:pPr>
            <a:r>
              <a:rPr lang="en-US" spc="60" dirty="0" err="1">
                <a:latin typeface="Open Sans"/>
                <a:ea typeface="Open Sans"/>
                <a:cs typeface="Open Sans"/>
              </a:rPr>
              <a:t>Assurez-vous</a:t>
            </a:r>
            <a:r>
              <a:rPr lang="en-US" spc="60" dirty="0">
                <a:latin typeface="Open Sans"/>
                <a:ea typeface="Open Sans"/>
                <a:cs typeface="Open Sans"/>
              </a:rPr>
              <a:t> que la question </a:t>
            </a:r>
            <a:r>
              <a:rPr lang="en-US" spc="60" dirty="0" err="1">
                <a:latin typeface="Open Sans"/>
                <a:ea typeface="Open Sans"/>
                <a:cs typeface="Open Sans"/>
              </a:rPr>
              <a:t>porte</a:t>
            </a:r>
            <a:r>
              <a:rPr lang="en-US" spc="60" dirty="0">
                <a:latin typeface="Open Sans"/>
                <a:ea typeface="Open Sans"/>
                <a:cs typeface="Open Sans"/>
              </a:rPr>
              <a:t> sur </a:t>
            </a:r>
            <a:r>
              <a:rPr lang="en-US" spc="60" dirty="0" err="1">
                <a:latin typeface="Open Sans"/>
                <a:ea typeface="Open Sans"/>
                <a:cs typeface="Open Sans"/>
              </a:rPr>
              <a:t>une</a:t>
            </a:r>
            <a:r>
              <a:rPr lang="en-US" spc="60" dirty="0">
                <a:latin typeface="Open Sans"/>
                <a:ea typeface="Open Sans"/>
                <a:cs typeface="Open Sans"/>
              </a:rPr>
              <a:t> </a:t>
            </a:r>
            <a:r>
              <a:rPr lang="en-US" spc="60" dirty="0" err="1">
                <a:latin typeface="Open Sans"/>
                <a:ea typeface="Open Sans"/>
                <a:cs typeface="Open Sans"/>
              </a:rPr>
              <a:t>période</a:t>
            </a:r>
            <a:r>
              <a:rPr lang="en-US" spc="60" dirty="0">
                <a:latin typeface="Open Sans"/>
                <a:ea typeface="Open Sans"/>
                <a:cs typeface="Open Sans"/>
              </a:rPr>
              <a:t> de rappel de 7 </a:t>
            </a:r>
            <a:r>
              <a:rPr lang="en-US" spc="60" dirty="0" err="1">
                <a:latin typeface="Open Sans"/>
                <a:ea typeface="Open Sans"/>
                <a:cs typeface="Open Sans"/>
              </a:rPr>
              <a:t>jours</a:t>
            </a:r>
            <a:r>
              <a:rPr lang="en-US" spc="60" dirty="0">
                <a:latin typeface="Open Sans"/>
                <a:ea typeface="Open Sans"/>
                <a:cs typeface="Open Sans"/>
              </a:rPr>
              <a:t> et non sur "la </a:t>
            </a:r>
            <a:r>
              <a:rPr lang="en-US" spc="60" dirty="0" err="1">
                <a:latin typeface="Open Sans"/>
                <a:ea typeface="Open Sans"/>
                <a:cs typeface="Open Sans"/>
              </a:rPr>
              <a:t>semaine</a:t>
            </a:r>
            <a:r>
              <a:rPr lang="en-US" spc="60" dirty="0">
                <a:latin typeface="Open Sans"/>
                <a:ea typeface="Open Sans"/>
                <a:cs typeface="Open Sans"/>
              </a:rPr>
              <a:t> </a:t>
            </a:r>
            <a:r>
              <a:rPr lang="en-US" spc="60" dirty="0" err="1">
                <a:latin typeface="Open Sans"/>
                <a:ea typeface="Open Sans"/>
                <a:cs typeface="Open Sans"/>
              </a:rPr>
              <a:t>dernière</a:t>
            </a:r>
            <a:r>
              <a:rPr lang="en-US" spc="60" dirty="0">
                <a:latin typeface="Open Sans"/>
                <a:ea typeface="Open Sans"/>
                <a:cs typeface="Open Sans"/>
              </a:rPr>
              <a:t>". Nous </a:t>
            </a:r>
            <a:r>
              <a:rPr lang="en-US" spc="60" dirty="0" err="1">
                <a:latin typeface="Open Sans"/>
                <a:ea typeface="Open Sans"/>
                <a:cs typeface="Open Sans"/>
              </a:rPr>
              <a:t>posons</a:t>
            </a:r>
            <a:r>
              <a:rPr lang="en-US" spc="60" dirty="0">
                <a:latin typeface="Open Sans"/>
                <a:ea typeface="Open Sans"/>
                <a:cs typeface="Open Sans"/>
              </a:rPr>
              <a:t> </a:t>
            </a:r>
            <a:r>
              <a:rPr lang="en-US" spc="60" dirty="0" err="1">
                <a:latin typeface="Open Sans"/>
                <a:ea typeface="Open Sans"/>
                <a:cs typeface="Open Sans"/>
              </a:rPr>
              <a:t>toujours</a:t>
            </a:r>
            <a:r>
              <a:rPr lang="en-US" spc="60" dirty="0">
                <a:latin typeface="Open Sans"/>
                <a:ea typeface="Open Sans"/>
                <a:cs typeface="Open Sans"/>
              </a:rPr>
              <a:t> la question sur la </a:t>
            </a:r>
            <a:r>
              <a:rPr lang="en-US" spc="60" dirty="0" err="1">
                <a:latin typeface="Open Sans"/>
                <a:ea typeface="Open Sans"/>
                <a:cs typeface="Open Sans"/>
              </a:rPr>
              <a:t>même</a:t>
            </a:r>
            <a:r>
              <a:rPr lang="en-US" spc="60" dirty="0">
                <a:latin typeface="Open Sans"/>
                <a:ea typeface="Open Sans"/>
                <a:cs typeface="Open Sans"/>
              </a:rPr>
              <a:t> </a:t>
            </a:r>
            <a:r>
              <a:rPr lang="en-US" spc="60" dirty="0" err="1">
                <a:latin typeface="Open Sans"/>
                <a:ea typeface="Open Sans"/>
                <a:cs typeface="Open Sans"/>
              </a:rPr>
              <a:t>période</a:t>
            </a:r>
            <a:r>
              <a:rPr lang="en-US" spc="60" dirty="0">
                <a:latin typeface="Open Sans"/>
                <a:ea typeface="Open Sans"/>
                <a:cs typeface="Open Sans"/>
              </a:rPr>
              <a:t> à </a:t>
            </a:r>
            <a:r>
              <a:rPr lang="en-US" spc="60" dirty="0" err="1">
                <a:latin typeface="Open Sans"/>
                <a:ea typeface="Open Sans"/>
                <a:cs typeface="Open Sans"/>
              </a:rPr>
              <a:t>partir</a:t>
            </a:r>
            <a:r>
              <a:rPr lang="en-US" spc="60" dirty="0">
                <a:latin typeface="Open Sans"/>
                <a:ea typeface="Open Sans"/>
                <a:cs typeface="Open Sans"/>
              </a:rPr>
              <a:t> </a:t>
            </a:r>
            <a:r>
              <a:rPr lang="en-US" spc="60" dirty="0" err="1">
                <a:latin typeface="Open Sans"/>
                <a:ea typeface="Open Sans"/>
                <a:cs typeface="Open Sans"/>
              </a:rPr>
              <a:t>d'aujourd'hui</a:t>
            </a:r>
            <a:r>
              <a:rPr lang="en-US" spc="60" dirty="0">
                <a:latin typeface="Open Sans"/>
                <a:ea typeface="Open Sans"/>
                <a:cs typeface="Open Sans"/>
              </a:rPr>
              <a:t> et </a:t>
            </a:r>
            <a:r>
              <a:rPr lang="en-US" spc="60" dirty="0" err="1">
                <a:latin typeface="Open Sans"/>
                <a:ea typeface="Open Sans"/>
                <a:cs typeface="Open Sans"/>
              </a:rPr>
              <a:t>en</a:t>
            </a:r>
            <a:r>
              <a:rPr lang="en-US" spc="60" dirty="0">
                <a:latin typeface="Open Sans"/>
                <a:ea typeface="Open Sans"/>
                <a:cs typeface="Open Sans"/>
              </a:rPr>
              <a:t> </a:t>
            </a:r>
            <a:r>
              <a:rPr lang="en-US" spc="60" dirty="0" err="1">
                <a:latin typeface="Open Sans"/>
                <a:ea typeface="Open Sans"/>
                <a:cs typeface="Open Sans"/>
              </a:rPr>
              <a:t>comptant</a:t>
            </a:r>
            <a:r>
              <a:rPr lang="en-US" spc="60" dirty="0">
                <a:latin typeface="Open Sans"/>
                <a:ea typeface="Open Sans"/>
                <a:cs typeface="Open Sans"/>
              </a:rPr>
              <a:t> à </a:t>
            </a:r>
            <a:r>
              <a:rPr lang="en-US" spc="60" dirty="0" err="1">
                <a:latin typeface="Open Sans"/>
                <a:ea typeface="Open Sans"/>
                <a:cs typeface="Open Sans"/>
              </a:rPr>
              <a:t>rebours</a:t>
            </a:r>
            <a:r>
              <a:rPr lang="en-US" spc="60" dirty="0">
                <a:latin typeface="Open Sans"/>
                <a:ea typeface="Open Sans"/>
                <a:cs typeface="Open Sans"/>
              </a:rPr>
              <a:t> (</a:t>
            </a:r>
            <a:r>
              <a:rPr lang="en-US" spc="60" dirty="0" err="1">
                <a:latin typeface="Open Sans"/>
                <a:ea typeface="Open Sans"/>
                <a:cs typeface="Open Sans"/>
              </a:rPr>
              <a:t>c'est</a:t>
            </a:r>
            <a:r>
              <a:rPr lang="en-US" spc="60" dirty="0">
                <a:latin typeface="Open Sans"/>
                <a:ea typeface="Open Sans"/>
                <a:cs typeface="Open Sans"/>
              </a:rPr>
              <a:t>-à-dire "les 7 </a:t>
            </a:r>
            <a:r>
              <a:rPr lang="en-US" spc="60" dirty="0" err="1">
                <a:latin typeface="Open Sans"/>
                <a:ea typeface="Open Sans"/>
                <a:cs typeface="Open Sans"/>
              </a:rPr>
              <a:t>derniers</a:t>
            </a:r>
            <a:r>
              <a:rPr lang="en-US" spc="60" dirty="0">
                <a:latin typeface="Open Sans"/>
                <a:ea typeface="Open Sans"/>
                <a:cs typeface="Open Sans"/>
              </a:rPr>
              <a:t> </a:t>
            </a:r>
            <a:r>
              <a:rPr lang="en-US" spc="60" dirty="0" err="1">
                <a:latin typeface="Open Sans"/>
                <a:ea typeface="Open Sans"/>
                <a:cs typeface="Open Sans"/>
              </a:rPr>
              <a:t>jours</a:t>
            </a:r>
            <a:r>
              <a:rPr lang="en-US" spc="60" dirty="0">
                <a:latin typeface="Open Sans"/>
                <a:ea typeface="Open Sans"/>
                <a:cs typeface="Open Sans"/>
              </a:rPr>
              <a:t>" et non "la </a:t>
            </a:r>
            <a:r>
              <a:rPr lang="en-US" spc="60" dirty="0" err="1">
                <a:latin typeface="Open Sans"/>
                <a:ea typeface="Open Sans"/>
                <a:cs typeface="Open Sans"/>
              </a:rPr>
              <a:t>semaine</a:t>
            </a:r>
            <a:r>
              <a:rPr lang="en-US" spc="60" dirty="0">
                <a:latin typeface="Open Sans"/>
                <a:ea typeface="Open Sans"/>
                <a:cs typeface="Open Sans"/>
              </a:rPr>
              <a:t> </a:t>
            </a:r>
            <a:r>
              <a:rPr lang="en-US" spc="60" dirty="0" err="1">
                <a:latin typeface="Open Sans"/>
                <a:ea typeface="Open Sans"/>
                <a:cs typeface="Open Sans"/>
              </a:rPr>
              <a:t>dernière</a:t>
            </a:r>
            <a:r>
              <a:rPr lang="en-US" spc="60" dirty="0">
                <a:latin typeface="Open Sans"/>
                <a:ea typeface="Open Sans"/>
                <a:cs typeface="Open Sans"/>
              </a:rPr>
              <a:t>"</a:t>
            </a:r>
            <a:r>
              <a:rPr lang="en-US" spc="60" dirty="0">
                <a:solidFill>
                  <a:srgbClr val="007DBC"/>
                </a:solidFill>
                <a:latin typeface="Open Sans"/>
                <a:ea typeface="Open Sans"/>
                <a:cs typeface="Open Sans"/>
              </a:rPr>
              <a:t> </a:t>
            </a:r>
            <a:r>
              <a:rPr lang="en-US" spc="60" dirty="0" err="1">
                <a:latin typeface="Open Sans"/>
                <a:ea typeface="Open Sans"/>
                <a:cs typeface="Open Sans"/>
              </a:rPr>
              <a:t>ou</a:t>
            </a:r>
            <a:r>
              <a:rPr lang="en-US" spc="60" dirty="0">
                <a:latin typeface="Open Sans"/>
                <a:ea typeface="Open Sans"/>
                <a:cs typeface="Open Sans"/>
              </a:rPr>
              <a:t> "la </a:t>
            </a:r>
            <a:r>
              <a:rPr lang="en-US" spc="60" dirty="0" err="1">
                <a:latin typeface="Open Sans"/>
                <a:ea typeface="Open Sans"/>
                <a:cs typeface="Open Sans"/>
              </a:rPr>
              <a:t>semaine</a:t>
            </a:r>
            <a:r>
              <a:rPr lang="en-US" spc="60" dirty="0">
                <a:latin typeface="Open Sans"/>
                <a:ea typeface="Open Sans"/>
                <a:cs typeface="Open Sans"/>
              </a:rPr>
              <a:t> passée"). Les </a:t>
            </a:r>
            <a:r>
              <a:rPr lang="en-US" spc="60" dirty="0" err="1">
                <a:latin typeface="Open Sans"/>
                <a:ea typeface="Open Sans"/>
                <a:cs typeface="Open Sans"/>
              </a:rPr>
              <a:t>personnes</a:t>
            </a:r>
            <a:r>
              <a:rPr lang="en-US" spc="60" dirty="0">
                <a:latin typeface="Open Sans"/>
                <a:ea typeface="Open Sans"/>
                <a:cs typeface="Open Sans"/>
              </a:rPr>
              <a:t> </a:t>
            </a:r>
            <a:r>
              <a:rPr lang="en-US" spc="60" dirty="0" err="1">
                <a:latin typeface="Open Sans"/>
                <a:ea typeface="Open Sans"/>
                <a:cs typeface="Open Sans"/>
              </a:rPr>
              <a:t>interrogées</a:t>
            </a:r>
            <a:r>
              <a:rPr lang="en-US" spc="60" dirty="0">
                <a:latin typeface="Open Sans"/>
                <a:ea typeface="Open Sans"/>
                <a:cs typeface="Open Sans"/>
              </a:rPr>
              <a:t> </a:t>
            </a:r>
            <a:r>
              <a:rPr lang="en-US" spc="60" dirty="0" err="1">
                <a:latin typeface="Open Sans"/>
                <a:ea typeface="Open Sans"/>
                <a:cs typeface="Open Sans"/>
              </a:rPr>
              <a:t>risquent</a:t>
            </a:r>
            <a:r>
              <a:rPr lang="en-US" spc="60" dirty="0">
                <a:latin typeface="Open Sans"/>
                <a:ea typeface="Open Sans"/>
                <a:cs typeface="Open Sans"/>
              </a:rPr>
              <a:t> d'être confuses </a:t>
            </a:r>
            <a:r>
              <a:rPr lang="en-US" spc="60" dirty="0" err="1">
                <a:latin typeface="Open Sans"/>
                <a:ea typeface="Open Sans"/>
                <a:cs typeface="Open Sans"/>
              </a:rPr>
              <a:t>si</a:t>
            </a:r>
            <a:r>
              <a:rPr lang="en-US" spc="60" dirty="0">
                <a:latin typeface="Open Sans"/>
                <a:ea typeface="Open Sans"/>
                <a:cs typeface="Open Sans"/>
              </a:rPr>
              <a:t> la </a:t>
            </a:r>
            <a:r>
              <a:rPr lang="en-US" spc="60" dirty="0" err="1">
                <a:latin typeface="Open Sans"/>
                <a:ea typeface="Open Sans"/>
                <a:cs typeface="Open Sans"/>
              </a:rPr>
              <a:t>période</a:t>
            </a:r>
            <a:r>
              <a:rPr lang="en-US" spc="60" dirty="0">
                <a:latin typeface="Open Sans"/>
                <a:ea typeface="Open Sans"/>
                <a:cs typeface="Open Sans"/>
              </a:rPr>
              <a:t> de rappel </a:t>
            </a:r>
            <a:r>
              <a:rPr lang="en-US" spc="60" dirty="0" err="1">
                <a:latin typeface="Open Sans"/>
                <a:ea typeface="Open Sans"/>
                <a:cs typeface="Open Sans"/>
              </a:rPr>
              <a:t>n'est</a:t>
            </a:r>
            <a:r>
              <a:rPr lang="en-US" spc="60" dirty="0">
                <a:latin typeface="Open Sans"/>
                <a:ea typeface="Open Sans"/>
                <a:cs typeface="Open Sans"/>
              </a:rPr>
              <a:t> pas </a:t>
            </a:r>
            <a:r>
              <a:rPr lang="en-US" spc="60" dirty="0" err="1">
                <a:latin typeface="Open Sans"/>
                <a:ea typeface="Open Sans"/>
                <a:cs typeface="Open Sans"/>
              </a:rPr>
              <a:t>précise</a:t>
            </a:r>
            <a:r>
              <a:rPr lang="en-US" spc="60" dirty="0">
                <a:latin typeface="Open Sans"/>
                <a:ea typeface="Open Sans"/>
                <a:cs typeface="Open Sans"/>
              </a:rPr>
              <a:t>.</a:t>
            </a:r>
            <a:endParaRPr lang="en-GB" spc="60" dirty="0">
              <a:latin typeface="Open Sans"/>
              <a:ea typeface="Open Sans"/>
              <a:cs typeface="Open Sans"/>
            </a:endParaRP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FCS/FCS-N : instructions de formation 3</a:t>
            </a:r>
          </a:p>
        </p:txBody>
      </p:sp>
      <p:sp>
        <p:nvSpPr>
          <p:cNvPr id="4" name="Speech Bubble: Oval 3">
            <a:extLst>
              <a:ext uri="{FF2B5EF4-FFF2-40B4-BE49-F238E27FC236}">
                <a16:creationId xmlns:a16="http://schemas.microsoft.com/office/drawing/2014/main" id="{DF19E919-EECF-23DD-E91D-5360923E2477}"/>
              </a:ext>
            </a:extLst>
          </p:cNvPr>
          <p:cNvSpPr/>
          <p:nvPr/>
        </p:nvSpPr>
        <p:spPr>
          <a:xfrm>
            <a:off x="7972302" y="-72457"/>
            <a:ext cx="4350327" cy="2378187"/>
          </a:xfrm>
          <a:prstGeom prst="wedgeEllipseCallout">
            <a:avLst>
              <a:gd name="adj1" fmla="val -51705"/>
              <a:gd name="adj2" fmla="val 5849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err="1">
                <a:solidFill>
                  <a:srgbClr val="FFFFFE"/>
                </a:solidFill>
                <a:latin typeface="Open Sans" panose="020B0606030504020204" pitchFamily="34" charset="0"/>
                <a:ea typeface="Open Sans" panose="020B0606030504020204" pitchFamily="34" charset="0"/>
                <a:cs typeface="Open Sans" panose="020B0606030504020204" pitchFamily="34" charset="0"/>
              </a:rPr>
              <a:t>L'objectif</a:t>
            </a:r>
            <a:r>
              <a:rPr lang="en-US" sz="1400" b="1">
                <a:solidFill>
                  <a:srgbClr val="FFFFFE"/>
                </a:solidFill>
                <a:latin typeface="Open Sans" panose="020B0606030504020204" pitchFamily="34" charset="0"/>
                <a:ea typeface="Open Sans" panose="020B0606030504020204" pitchFamily="34" charset="0"/>
                <a:cs typeface="Open Sans" panose="020B0606030504020204" pitchFamily="34" charset="0"/>
              </a:rPr>
              <a:t> </a:t>
            </a:r>
            <a:r>
              <a:rPr lang="en-US" sz="1400" b="1" err="1">
                <a:solidFill>
                  <a:srgbClr val="FFFFFE"/>
                </a:solidFill>
                <a:latin typeface="Open Sans" panose="020B0606030504020204" pitchFamily="34" charset="0"/>
                <a:ea typeface="Open Sans" panose="020B0606030504020204" pitchFamily="34" charset="0"/>
                <a:cs typeface="Open Sans" panose="020B0606030504020204" pitchFamily="34" charset="0"/>
              </a:rPr>
              <a:t>est</a:t>
            </a:r>
            <a:r>
              <a:rPr lang="en-US" sz="1400" b="1">
                <a:solidFill>
                  <a:srgbClr val="FFFFFE"/>
                </a:solidFill>
                <a:latin typeface="Open Sans" panose="020B0606030504020204" pitchFamily="34" charset="0"/>
                <a:ea typeface="Open Sans" panose="020B0606030504020204" pitchFamily="34" charset="0"/>
                <a:cs typeface="Open Sans" panose="020B0606030504020204" pitchFamily="34" charset="0"/>
              </a:rPr>
              <a:t> de </a:t>
            </a:r>
            <a:r>
              <a:rPr lang="en-US" sz="1400" b="1" err="1">
                <a:solidFill>
                  <a:srgbClr val="FFFFFE"/>
                </a:solidFill>
                <a:latin typeface="Open Sans" panose="020B0606030504020204" pitchFamily="34" charset="0"/>
                <a:ea typeface="Open Sans" panose="020B0606030504020204" pitchFamily="34" charset="0"/>
                <a:cs typeface="Open Sans" panose="020B0606030504020204" pitchFamily="34" charset="0"/>
              </a:rPr>
              <a:t>déterminer</a:t>
            </a:r>
            <a:r>
              <a:rPr lang="en-US" sz="1400" b="1">
                <a:solidFill>
                  <a:srgbClr val="FFFFFE"/>
                </a:solidFill>
                <a:latin typeface="Open Sans" panose="020B0606030504020204" pitchFamily="34" charset="0"/>
                <a:ea typeface="Open Sans" panose="020B0606030504020204" pitchFamily="34" charset="0"/>
                <a:cs typeface="Open Sans" panose="020B0606030504020204" pitchFamily="34" charset="0"/>
              </a:rPr>
              <a:t> le </a:t>
            </a:r>
            <a:r>
              <a:rPr lang="en-US" sz="1400" b="1" err="1">
                <a:solidFill>
                  <a:srgbClr val="FFFFFE"/>
                </a:solidFill>
                <a:latin typeface="Open Sans" panose="020B0606030504020204" pitchFamily="34" charset="0"/>
                <a:ea typeface="Open Sans" panose="020B0606030504020204" pitchFamily="34" charset="0"/>
                <a:cs typeface="Open Sans" panose="020B0606030504020204" pitchFamily="34" charset="0"/>
              </a:rPr>
              <a:t>nombre</a:t>
            </a:r>
            <a:r>
              <a:rPr lang="en-US" sz="1400" b="1">
                <a:solidFill>
                  <a:srgbClr val="FFFFFE"/>
                </a:solidFill>
                <a:latin typeface="Open Sans" panose="020B0606030504020204" pitchFamily="34" charset="0"/>
                <a:ea typeface="Open Sans" panose="020B0606030504020204" pitchFamily="34" charset="0"/>
                <a:cs typeface="Open Sans" panose="020B0606030504020204" pitchFamily="34" charset="0"/>
              </a:rPr>
              <a:t> de </a:t>
            </a:r>
            <a:r>
              <a:rPr lang="en-US" sz="1400" b="1" err="1">
                <a:solidFill>
                  <a:srgbClr val="FFFFFE"/>
                </a:solidFill>
                <a:latin typeface="Open Sans" panose="020B0606030504020204" pitchFamily="34" charset="0"/>
                <a:ea typeface="Open Sans" panose="020B0606030504020204" pitchFamily="34" charset="0"/>
                <a:cs typeface="Open Sans" panose="020B0606030504020204" pitchFamily="34" charset="0"/>
              </a:rPr>
              <a:t>jours</a:t>
            </a:r>
            <a:r>
              <a:rPr lang="en-US" sz="1400" b="1">
                <a:solidFill>
                  <a:srgbClr val="FFFFFE"/>
                </a:solidFill>
                <a:latin typeface="Open Sans" panose="020B0606030504020204" pitchFamily="34" charset="0"/>
                <a:ea typeface="Open Sans" panose="020B0606030504020204" pitchFamily="34" charset="0"/>
                <a:cs typeface="Open Sans" panose="020B0606030504020204" pitchFamily="34" charset="0"/>
              </a:rPr>
              <a:t> pendant </a:t>
            </a:r>
            <a:r>
              <a:rPr lang="en-US" sz="1400" b="1" err="1">
                <a:solidFill>
                  <a:srgbClr val="FFFFFE"/>
                </a:solidFill>
                <a:latin typeface="Open Sans" panose="020B0606030504020204" pitchFamily="34" charset="0"/>
                <a:ea typeface="Open Sans" panose="020B0606030504020204" pitchFamily="34" charset="0"/>
                <a:cs typeface="Open Sans" panose="020B0606030504020204" pitchFamily="34" charset="0"/>
              </a:rPr>
              <a:t>lesquels</a:t>
            </a:r>
            <a:r>
              <a:rPr lang="en-US" sz="1400" b="1">
                <a:solidFill>
                  <a:srgbClr val="FFFFFE"/>
                </a:solidFill>
                <a:latin typeface="Open Sans" panose="020B0606030504020204" pitchFamily="34" charset="0"/>
                <a:ea typeface="Open Sans" panose="020B0606030504020204" pitchFamily="34" charset="0"/>
                <a:cs typeface="Open Sans" panose="020B0606030504020204" pitchFamily="34" charset="0"/>
              </a:rPr>
              <a:t> le ménage a consommé chacun des </a:t>
            </a:r>
            <a:r>
              <a:rPr lang="en-US" sz="1400" b="1" err="1">
                <a:solidFill>
                  <a:srgbClr val="FFFFFE"/>
                </a:solidFill>
                <a:latin typeface="Open Sans" panose="020B0606030504020204" pitchFamily="34" charset="0"/>
                <a:ea typeface="Open Sans" panose="020B0606030504020204" pitchFamily="34" charset="0"/>
                <a:cs typeface="Open Sans" panose="020B0606030504020204" pitchFamily="34" charset="0"/>
              </a:rPr>
              <a:t>groupes</a:t>
            </a:r>
            <a:r>
              <a:rPr lang="en-US" sz="1400" b="1">
                <a:solidFill>
                  <a:srgbClr val="FFFFFE"/>
                </a:solidFill>
                <a:latin typeface="Open Sans" panose="020B0606030504020204" pitchFamily="34" charset="0"/>
                <a:ea typeface="Open Sans" panose="020B0606030504020204" pitchFamily="34" charset="0"/>
                <a:cs typeface="Open Sans" panose="020B0606030504020204" pitchFamily="34" charset="0"/>
              </a:rPr>
              <a:t> </a:t>
            </a:r>
            <a:r>
              <a:rPr lang="en-US" sz="1400" b="1" err="1">
                <a:solidFill>
                  <a:srgbClr val="FFFFFE"/>
                </a:solidFill>
                <a:latin typeface="Open Sans" panose="020B0606030504020204" pitchFamily="34" charset="0"/>
                <a:ea typeface="Open Sans" panose="020B0606030504020204" pitchFamily="34" charset="0"/>
                <a:cs typeface="Open Sans" panose="020B0606030504020204" pitchFamily="34" charset="0"/>
              </a:rPr>
              <a:t>d'aliments</a:t>
            </a:r>
            <a:r>
              <a:rPr lang="en-US" sz="1400" b="1">
                <a:solidFill>
                  <a:srgbClr val="FFFFFE"/>
                </a:solidFill>
                <a:latin typeface="Open Sans" panose="020B0606030504020204" pitchFamily="34" charset="0"/>
                <a:ea typeface="Open Sans" panose="020B0606030504020204" pitchFamily="34" charset="0"/>
                <a:cs typeface="Open Sans" panose="020B0606030504020204" pitchFamily="34" charset="0"/>
              </a:rPr>
              <a:t>. Il ne </a:t>
            </a:r>
            <a:r>
              <a:rPr lang="en-US" sz="1400" b="1" err="1">
                <a:solidFill>
                  <a:srgbClr val="FFFFFE"/>
                </a:solidFill>
                <a:latin typeface="Open Sans" panose="020B0606030504020204" pitchFamily="34" charset="0"/>
                <a:ea typeface="Open Sans" panose="020B0606030504020204" pitchFamily="34" charset="0"/>
                <a:cs typeface="Open Sans" panose="020B0606030504020204" pitchFamily="34" charset="0"/>
              </a:rPr>
              <a:t>s'agit</a:t>
            </a:r>
            <a:r>
              <a:rPr lang="en-US" sz="1400" b="1">
                <a:solidFill>
                  <a:srgbClr val="FFFFFE"/>
                </a:solidFill>
                <a:latin typeface="Open Sans" panose="020B0606030504020204" pitchFamily="34" charset="0"/>
                <a:ea typeface="Open Sans" panose="020B0606030504020204" pitchFamily="34" charset="0"/>
                <a:cs typeface="Open Sans" panose="020B0606030504020204" pitchFamily="34" charset="0"/>
              </a:rPr>
              <a:t> pas du </a:t>
            </a:r>
            <a:r>
              <a:rPr lang="en-US" sz="1400" b="1" err="1">
                <a:solidFill>
                  <a:srgbClr val="FFFFFE"/>
                </a:solidFill>
                <a:latin typeface="Open Sans" panose="020B0606030504020204" pitchFamily="34" charset="0"/>
                <a:ea typeface="Open Sans" panose="020B0606030504020204" pitchFamily="34" charset="0"/>
                <a:cs typeface="Open Sans" panose="020B0606030504020204" pitchFamily="34" charset="0"/>
              </a:rPr>
              <a:t>nombre</a:t>
            </a:r>
            <a:r>
              <a:rPr lang="en-US" sz="1400" b="1">
                <a:solidFill>
                  <a:srgbClr val="FFFFFE"/>
                </a:solidFill>
                <a:latin typeface="Open Sans" panose="020B0606030504020204" pitchFamily="34" charset="0"/>
                <a:ea typeface="Open Sans" panose="020B0606030504020204" pitchFamily="34" charset="0"/>
                <a:cs typeface="Open Sans" panose="020B0606030504020204" pitchFamily="34" charset="0"/>
              </a:rPr>
              <a:t> de </a:t>
            </a:r>
            <a:r>
              <a:rPr lang="en-US" sz="1400" b="1" err="1">
                <a:solidFill>
                  <a:srgbClr val="FFFFFE"/>
                </a:solidFill>
                <a:latin typeface="Open Sans" panose="020B0606030504020204" pitchFamily="34" charset="0"/>
                <a:ea typeface="Open Sans" panose="020B0606030504020204" pitchFamily="34" charset="0"/>
                <a:cs typeface="Open Sans" panose="020B0606030504020204" pitchFamily="34" charset="0"/>
              </a:rPr>
              <a:t>fois</a:t>
            </a:r>
            <a:r>
              <a:rPr lang="en-US" sz="1400" b="1">
                <a:solidFill>
                  <a:srgbClr val="FFFFFE"/>
                </a:solidFill>
                <a:latin typeface="Open Sans" panose="020B0606030504020204" pitchFamily="34" charset="0"/>
                <a:ea typeface="Open Sans" panose="020B0606030504020204" pitchFamily="34" charset="0"/>
                <a:cs typeface="Open Sans" panose="020B0606030504020204" pitchFamily="34" charset="0"/>
              </a:rPr>
              <a:t> </a:t>
            </a:r>
            <a:r>
              <a:rPr lang="en-US" sz="1400" b="1" err="1">
                <a:solidFill>
                  <a:srgbClr val="FFFFFE"/>
                </a:solidFill>
                <a:latin typeface="Open Sans" panose="020B0606030504020204" pitchFamily="34" charset="0"/>
                <a:ea typeface="Open Sans" panose="020B0606030504020204" pitchFamily="34" charset="0"/>
                <a:cs typeface="Open Sans" panose="020B0606030504020204" pitchFamily="34" charset="0"/>
              </a:rPr>
              <a:t>où</a:t>
            </a:r>
            <a:r>
              <a:rPr lang="en-US" sz="1400" b="1">
                <a:solidFill>
                  <a:srgbClr val="FFFFFE"/>
                </a:solidFill>
                <a:latin typeface="Open Sans" panose="020B0606030504020204" pitchFamily="34" charset="0"/>
                <a:ea typeface="Open Sans" panose="020B0606030504020204" pitchFamily="34" charset="0"/>
                <a:cs typeface="Open Sans" panose="020B0606030504020204" pitchFamily="34" charset="0"/>
              </a:rPr>
              <a:t> </a:t>
            </a:r>
            <a:r>
              <a:rPr lang="en-US" sz="1400" b="1" err="1">
                <a:solidFill>
                  <a:srgbClr val="FFFFFE"/>
                </a:solidFill>
                <a:latin typeface="Open Sans" panose="020B0606030504020204" pitchFamily="34" charset="0"/>
                <a:ea typeface="Open Sans" panose="020B0606030504020204" pitchFamily="34" charset="0"/>
                <a:cs typeface="Open Sans" panose="020B0606030504020204" pitchFamily="34" charset="0"/>
              </a:rPr>
              <a:t>chaque</a:t>
            </a:r>
            <a:r>
              <a:rPr lang="en-US" sz="1400" b="1">
                <a:solidFill>
                  <a:srgbClr val="FFFFFE"/>
                </a:solidFill>
                <a:latin typeface="Open Sans" panose="020B0606030504020204" pitchFamily="34" charset="0"/>
                <a:ea typeface="Open Sans" panose="020B0606030504020204" pitchFamily="34" charset="0"/>
                <a:cs typeface="Open Sans" panose="020B0606030504020204" pitchFamily="34" charset="0"/>
              </a:rPr>
              <a:t> </a:t>
            </a:r>
            <a:r>
              <a:rPr lang="en-US" sz="1400" b="1" err="1">
                <a:solidFill>
                  <a:srgbClr val="FFFFFE"/>
                </a:solidFill>
                <a:latin typeface="Open Sans" panose="020B0606030504020204" pitchFamily="34" charset="0"/>
                <a:ea typeface="Open Sans" panose="020B0606030504020204" pitchFamily="34" charset="0"/>
                <a:cs typeface="Open Sans" panose="020B0606030504020204" pitchFamily="34" charset="0"/>
              </a:rPr>
              <a:t>groupe</a:t>
            </a:r>
            <a:r>
              <a:rPr lang="en-US" sz="1400" b="1">
                <a:solidFill>
                  <a:srgbClr val="FFFFFE"/>
                </a:solidFill>
                <a:latin typeface="Open Sans" panose="020B0606030504020204" pitchFamily="34" charset="0"/>
                <a:ea typeface="Open Sans" panose="020B0606030504020204" pitchFamily="34" charset="0"/>
                <a:cs typeface="Open Sans" panose="020B0606030504020204" pitchFamily="34" charset="0"/>
              </a:rPr>
              <a:t> </a:t>
            </a:r>
            <a:r>
              <a:rPr lang="en-US" sz="1400" b="1" err="1">
                <a:solidFill>
                  <a:srgbClr val="FFFFFE"/>
                </a:solidFill>
                <a:latin typeface="Open Sans" panose="020B0606030504020204" pitchFamily="34" charset="0"/>
                <a:ea typeface="Open Sans" panose="020B0606030504020204" pitchFamily="34" charset="0"/>
                <a:cs typeface="Open Sans" panose="020B0606030504020204" pitchFamily="34" charset="0"/>
              </a:rPr>
              <a:t>alimentaire</a:t>
            </a:r>
            <a:r>
              <a:rPr lang="en-US" sz="1400" b="1">
                <a:solidFill>
                  <a:srgbClr val="FFFFFE"/>
                </a:solidFill>
                <a:latin typeface="Open Sans" panose="020B0606030504020204" pitchFamily="34" charset="0"/>
                <a:ea typeface="Open Sans" panose="020B0606030504020204" pitchFamily="34" charset="0"/>
                <a:cs typeface="Open Sans" panose="020B0606030504020204" pitchFamily="34" charset="0"/>
              </a:rPr>
              <a:t>/article a </a:t>
            </a:r>
            <a:r>
              <a:rPr lang="en-US" sz="1400" b="1" err="1">
                <a:solidFill>
                  <a:srgbClr val="FFFFFE"/>
                </a:solidFill>
                <a:latin typeface="Open Sans" panose="020B0606030504020204" pitchFamily="34" charset="0"/>
                <a:ea typeface="Open Sans" panose="020B0606030504020204" pitchFamily="34" charset="0"/>
                <a:cs typeface="Open Sans" panose="020B0606030504020204" pitchFamily="34" charset="0"/>
              </a:rPr>
              <a:t>été</a:t>
            </a:r>
            <a:r>
              <a:rPr lang="en-US" sz="1400" b="1">
                <a:solidFill>
                  <a:srgbClr val="FFFFFE"/>
                </a:solidFill>
                <a:latin typeface="Open Sans" panose="020B0606030504020204" pitchFamily="34" charset="0"/>
                <a:ea typeface="Open Sans" panose="020B0606030504020204" pitchFamily="34" charset="0"/>
                <a:cs typeface="Open Sans" panose="020B0606030504020204" pitchFamily="34" charset="0"/>
              </a:rPr>
              <a:t> consommé. </a:t>
            </a:r>
          </a:p>
        </p:txBody>
      </p:sp>
    </p:spTree>
    <p:extLst>
      <p:ext uri="{BB962C8B-B14F-4D97-AF65-F5344CB8AC3E}">
        <p14:creationId xmlns:p14="http://schemas.microsoft.com/office/powerpoint/2010/main" val="77153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Fcs/FCS-N MODULE(S) : QUESTION PRINCIPALE</a:t>
            </a:r>
          </a:p>
        </p:txBody>
      </p:sp>
      <p:sp>
        <p:nvSpPr>
          <p:cNvPr id="5" name="Content Placeholder 2">
            <a:extLst>
              <a:ext uri="{FF2B5EF4-FFF2-40B4-BE49-F238E27FC236}">
                <a16:creationId xmlns:a16="http://schemas.microsoft.com/office/drawing/2014/main" id="{CCE44228-7046-42B9-BA71-8BAA80F18D84}"/>
              </a:ext>
            </a:extLst>
          </p:cNvPr>
          <p:cNvSpPr txBox="1">
            <a:spLocks/>
          </p:cNvSpPr>
          <p:nvPr/>
        </p:nvSpPr>
        <p:spPr>
          <a:xfrm>
            <a:off x="4261961" y="3352982"/>
            <a:ext cx="7628071" cy="346167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GB" sz="1800" dirty="0">
              <a:latin typeface="Open Sans" panose="020B0606030504020204" pitchFamily="34" charset="0"/>
              <a:ea typeface="Calibri" panose="020F0502020204030204" pitchFamily="34" charset="0"/>
            </a:endParaRPr>
          </a:p>
          <a:p>
            <a:pPr marL="0" indent="0">
              <a:lnSpc>
                <a:spcPct val="123287"/>
              </a:lnSpc>
              <a:buClr>
                <a:srgbClr val="0070BA"/>
              </a:buClr>
              <a:buNone/>
            </a:pPr>
            <a:r>
              <a:rPr lang="en-GB" sz="1800" spc="60" dirty="0"/>
              <a:t>Le module FCS </a:t>
            </a:r>
            <a:r>
              <a:rPr lang="en-GB" sz="1800" spc="60" dirty="0" err="1"/>
              <a:t>demande</a:t>
            </a:r>
            <a:r>
              <a:rPr lang="en-GB" sz="1800" spc="60" dirty="0"/>
              <a:t> aux </a:t>
            </a:r>
            <a:r>
              <a:rPr lang="en-GB" sz="1800" spc="60" dirty="0" err="1"/>
              <a:t>répondants</a:t>
            </a:r>
            <a:r>
              <a:rPr lang="en-GB" sz="1800" spc="60" dirty="0"/>
              <a:t> </a:t>
            </a:r>
            <a:r>
              <a:rPr lang="en-GB" sz="1800" b="1" spc="60" dirty="0" err="1"/>
              <a:t>combien</a:t>
            </a:r>
            <a:r>
              <a:rPr lang="en-GB" sz="1800" b="1" spc="60" dirty="0"/>
              <a:t> de </a:t>
            </a:r>
            <a:r>
              <a:rPr lang="en-GB" sz="1800" b="1" spc="60" dirty="0" err="1"/>
              <a:t>jours</a:t>
            </a:r>
            <a:r>
              <a:rPr lang="en-GB" sz="1800" spc="60" dirty="0"/>
              <a:t>, au </a:t>
            </a:r>
            <a:r>
              <a:rPr lang="en-GB" sz="1800" spc="60" dirty="0" err="1"/>
              <a:t>cours</a:t>
            </a:r>
            <a:r>
              <a:rPr lang="en-GB" sz="1800" spc="60" dirty="0"/>
              <a:t> des </a:t>
            </a:r>
            <a:r>
              <a:rPr lang="en-GB" sz="1800" b="1" spc="60" dirty="0"/>
              <a:t>sept </a:t>
            </a:r>
            <a:r>
              <a:rPr lang="en-GB" sz="1800" b="1" spc="60" dirty="0" err="1"/>
              <a:t>derniers</a:t>
            </a:r>
            <a:r>
              <a:rPr lang="en-GB" sz="1800" b="1" spc="60" dirty="0"/>
              <a:t> </a:t>
            </a:r>
            <a:r>
              <a:rPr lang="en-GB" sz="1800" b="1" spc="60" dirty="0" err="1"/>
              <a:t>jours</a:t>
            </a:r>
            <a:r>
              <a:rPr lang="en-GB" sz="1800" b="1" spc="60" dirty="0"/>
              <a:t>, la </a:t>
            </a:r>
            <a:r>
              <a:rPr lang="en-GB" sz="1800" b="1" spc="60" dirty="0" err="1"/>
              <a:t>plupart</a:t>
            </a:r>
            <a:r>
              <a:rPr lang="en-GB" sz="1800" b="1" spc="60" dirty="0"/>
              <a:t> des </a:t>
            </a:r>
            <a:r>
              <a:rPr lang="en-GB" sz="1800" b="1" spc="60" dirty="0" err="1"/>
              <a:t>membres</a:t>
            </a:r>
            <a:r>
              <a:rPr lang="en-GB" sz="1800" b="1" spc="60" dirty="0"/>
              <a:t> </a:t>
            </a:r>
            <a:r>
              <a:rPr lang="en-GB" sz="1800" spc="60" dirty="0"/>
              <a:t>de </a:t>
            </a:r>
            <a:r>
              <a:rPr lang="en-GB" sz="1800" b="1" spc="60" dirty="0" err="1"/>
              <a:t>leur</a:t>
            </a:r>
            <a:r>
              <a:rPr lang="en-GB" sz="1800" b="1" spc="60" dirty="0"/>
              <a:t> ménage (+50%) </a:t>
            </a:r>
            <a:r>
              <a:rPr lang="en-GB" sz="1800" spc="60" dirty="0" err="1"/>
              <a:t>ont</a:t>
            </a:r>
            <a:r>
              <a:rPr lang="en-GB" sz="1800" spc="60" dirty="0"/>
              <a:t> consommé chacun des </a:t>
            </a:r>
            <a:r>
              <a:rPr lang="en-GB" sz="1800" spc="60" dirty="0" err="1"/>
              <a:t>produits</a:t>
            </a:r>
            <a:r>
              <a:rPr lang="en-GB" sz="1800" spc="60" dirty="0"/>
              <a:t>/</a:t>
            </a:r>
            <a:r>
              <a:rPr lang="en-GB" sz="1800" spc="60" dirty="0" err="1"/>
              <a:t>groupes</a:t>
            </a:r>
            <a:r>
              <a:rPr lang="en-GB" sz="1800" spc="60" dirty="0"/>
              <a:t> </a:t>
            </a:r>
            <a:r>
              <a:rPr lang="en-GB" sz="1800" spc="60" dirty="0" err="1"/>
              <a:t>alimentaires</a:t>
            </a:r>
            <a:r>
              <a:rPr lang="en-GB" sz="1800" spc="60" dirty="0"/>
              <a:t>, </a:t>
            </a:r>
            <a:r>
              <a:rPr lang="en-GB" sz="1800" b="1" spc="60" dirty="0"/>
              <a:t>à </a:t>
            </a:r>
            <a:r>
              <a:rPr lang="en-GB" sz="1800" b="1" spc="60" dirty="0" err="1"/>
              <a:t>l'intérieur</a:t>
            </a:r>
            <a:r>
              <a:rPr lang="en-GB" sz="1800" b="1" spc="60" dirty="0"/>
              <a:t> </a:t>
            </a:r>
            <a:r>
              <a:rPr lang="en-GB" sz="1800" b="1" spc="60" dirty="0" err="1"/>
              <a:t>ou</a:t>
            </a:r>
            <a:r>
              <a:rPr lang="en-GB" sz="1800" b="1" spc="60" dirty="0"/>
              <a:t> à </a:t>
            </a:r>
            <a:r>
              <a:rPr lang="en-GB" sz="1800" b="1" spc="60" dirty="0" err="1"/>
              <a:t>l'extérieur</a:t>
            </a:r>
            <a:r>
              <a:rPr lang="en-GB" sz="1800" b="1" spc="60" dirty="0"/>
              <a:t> de </a:t>
            </a:r>
            <a:r>
              <a:rPr lang="en-GB" sz="1800" spc="60" dirty="0" err="1"/>
              <a:t>leur</a:t>
            </a:r>
            <a:r>
              <a:rPr lang="en-GB" sz="1800" spc="60" dirty="0"/>
              <a:t> domicile.  </a:t>
            </a:r>
          </a:p>
          <a:p>
            <a:pPr marL="0" indent="0">
              <a:lnSpc>
                <a:spcPct val="123287"/>
              </a:lnSpc>
              <a:buClr>
                <a:srgbClr val="0070BA"/>
              </a:buClr>
              <a:buNone/>
            </a:pPr>
            <a:r>
              <a:rPr lang="en-GB" sz="1800" spc="60" dirty="0">
                <a:latin typeface="Open Sans"/>
                <a:ea typeface="Open Sans"/>
                <a:cs typeface="Open Sans"/>
              </a:rPr>
              <a:t>Le module a </a:t>
            </a:r>
            <a:r>
              <a:rPr lang="en-GB" sz="1800" spc="60" dirty="0" err="1">
                <a:latin typeface="Open Sans"/>
                <a:ea typeface="Open Sans"/>
                <a:cs typeface="Open Sans"/>
              </a:rPr>
              <a:t>été</a:t>
            </a:r>
            <a:r>
              <a:rPr lang="en-GB" sz="1800" spc="60" dirty="0">
                <a:latin typeface="Open Sans"/>
                <a:ea typeface="Open Sans"/>
                <a:cs typeface="Open Sans"/>
              </a:rPr>
              <a:t> </a:t>
            </a:r>
            <a:r>
              <a:rPr lang="en-GB" sz="1800" spc="60" dirty="0" err="1">
                <a:latin typeface="Open Sans"/>
                <a:ea typeface="Open Sans"/>
                <a:cs typeface="Open Sans"/>
              </a:rPr>
              <a:t>adapté</a:t>
            </a:r>
            <a:r>
              <a:rPr lang="en-GB" sz="1800" spc="60" dirty="0">
                <a:latin typeface="Open Sans"/>
                <a:ea typeface="Open Sans"/>
                <a:cs typeface="Open Sans"/>
              </a:rPr>
              <a:t> pour aider les </a:t>
            </a:r>
            <a:r>
              <a:rPr lang="en-GB" sz="1800" spc="60" dirty="0" err="1">
                <a:latin typeface="Open Sans"/>
                <a:ea typeface="Open Sans"/>
                <a:cs typeface="Open Sans"/>
              </a:rPr>
              <a:t>enquêteurs</a:t>
            </a:r>
            <a:r>
              <a:rPr lang="en-GB" sz="1800" spc="60" dirty="0">
                <a:latin typeface="Open Sans"/>
                <a:ea typeface="Open Sans"/>
                <a:cs typeface="Open Sans"/>
              </a:rPr>
              <a:t> à quantifier "la </a:t>
            </a:r>
            <a:r>
              <a:rPr lang="en-GB" sz="1800" spc="60" dirty="0" err="1">
                <a:latin typeface="Open Sans"/>
                <a:ea typeface="Open Sans"/>
                <a:cs typeface="Open Sans"/>
              </a:rPr>
              <a:t>plupart</a:t>
            </a:r>
            <a:r>
              <a:rPr lang="en-GB" sz="1800" spc="60" dirty="0">
                <a:latin typeface="Open Sans"/>
                <a:ea typeface="Open Sans"/>
                <a:cs typeface="Open Sans"/>
              </a:rPr>
              <a:t> des </a:t>
            </a:r>
            <a:r>
              <a:rPr lang="en-GB" sz="1800" spc="60" dirty="0" err="1">
                <a:latin typeface="Open Sans"/>
                <a:ea typeface="Open Sans"/>
                <a:cs typeface="Open Sans"/>
              </a:rPr>
              <a:t>membres</a:t>
            </a:r>
            <a:r>
              <a:rPr lang="en-GB" sz="1800" spc="60" dirty="0">
                <a:latin typeface="Open Sans"/>
                <a:ea typeface="Open Sans"/>
                <a:cs typeface="Open Sans"/>
              </a:rPr>
              <a:t> dans un ménage" et à capturer les habitudes </a:t>
            </a:r>
            <a:r>
              <a:rPr lang="en-GB" sz="1800" spc="60" dirty="0" err="1">
                <a:latin typeface="Open Sans"/>
                <a:ea typeface="Open Sans"/>
                <a:cs typeface="Open Sans"/>
              </a:rPr>
              <a:t>alimentaires</a:t>
            </a:r>
            <a:r>
              <a:rPr lang="en-GB" sz="1800" spc="60" dirty="0">
                <a:latin typeface="Open Sans"/>
                <a:ea typeface="Open Sans"/>
                <a:cs typeface="Open Sans"/>
              </a:rPr>
              <a:t> des ménages </a:t>
            </a:r>
            <a:r>
              <a:rPr lang="en-GB" sz="1800" spc="60" dirty="0" err="1">
                <a:latin typeface="Open Sans"/>
                <a:ea typeface="Open Sans"/>
                <a:cs typeface="Open Sans"/>
              </a:rPr>
              <a:t>en</a:t>
            </a:r>
            <a:r>
              <a:rPr lang="en-GB" sz="1800" spc="60" dirty="0">
                <a:latin typeface="Open Sans"/>
                <a:ea typeface="Open Sans"/>
                <a:cs typeface="Open Sans"/>
              </a:rPr>
              <a:t> milieu </a:t>
            </a:r>
            <a:r>
              <a:rPr lang="en-GB" sz="1800" spc="60" dirty="0" err="1">
                <a:latin typeface="Open Sans"/>
                <a:ea typeface="Open Sans"/>
                <a:cs typeface="Open Sans"/>
              </a:rPr>
              <a:t>urbain</a:t>
            </a:r>
            <a:r>
              <a:rPr lang="en-GB" sz="1800" spc="60" dirty="0">
                <a:latin typeface="Open Sans"/>
                <a:ea typeface="Open Sans"/>
                <a:cs typeface="Open Sans"/>
              </a:rPr>
              <a:t>, </a:t>
            </a:r>
            <a:r>
              <a:rPr lang="en-GB" sz="1800" spc="60" dirty="0" err="1">
                <a:latin typeface="Open Sans"/>
                <a:ea typeface="Open Sans"/>
                <a:cs typeface="Open Sans"/>
              </a:rPr>
              <a:t>où</a:t>
            </a:r>
            <a:r>
              <a:rPr lang="en-GB" sz="1800" spc="60" dirty="0">
                <a:latin typeface="Open Sans"/>
                <a:ea typeface="Open Sans"/>
                <a:cs typeface="Open Sans"/>
              </a:rPr>
              <a:t> la </a:t>
            </a:r>
            <a:r>
              <a:rPr lang="en-GB" sz="1800" spc="60" dirty="0" err="1">
                <a:latin typeface="Open Sans"/>
                <a:ea typeface="Open Sans"/>
                <a:cs typeface="Open Sans"/>
              </a:rPr>
              <a:t>consommation</a:t>
            </a:r>
            <a:r>
              <a:rPr lang="en-GB" sz="1800" spc="60" dirty="0">
                <a:latin typeface="Open Sans"/>
                <a:ea typeface="Open Sans"/>
                <a:cs typeface="Open Sans"/>
              </a:rPr>
              <a:t> </a:t>
            </a:r>
            <a:r>
              <a:rPr lang="en-GB" sz="1800" spc="60" dirty="0" err="1">
                <a:latin typeface="Open Sans"/>
                <a:ea typeface="Open Sans"/>
                <a:cs typeface="Open Sans"/>
              </a:rPr>
              <a:t>en</a:t>
            </a:r>
            <a:r>
              <a:rPr lang="en-GB" sz="1800" spc="60" dirty="0">
                <a:latin typeface="Open Sans"/>
                <a:ea typeface="Open Sans"/>
                <a:cs typeface="Open Sans"/>
              </a:rPr>
              <a:t> dehors du ménage </a:t>
            </a:r>
            <a:r>
              <a:rPr lang="en-GB" sz="1800" spc="60" dirty="0" err="1">
                <a:latin typeface="Open Sans"/>
                <a:ea typeface="Open Sans"/>
                <a:cs typeface="Open Sans"/>
              </a:rPr>
              <a:t>est</a:t>
            </a:r>
            <a:r>
              <a:rPr lang="en-GB" sz="1800" spc="60" dirty="0">
                <a:latin typeface="Open Sans"/>
                <a:ea typeface="Open Sans"/>
                <a:cs typeface="Open Sans"/>
              </a:rPr>
              <a:t> plus </a:t>
            </a:r>
            <a:r>
              <a:rPr lang="en-GB" sz="1800" spc="60" dirty="0" err="1">
                <a:latin typeface="Open Sans"/>
                <a:ea typeface="Open Sans"/>
                <a:cs typeface="Open Sans"/>
              </a:rPr>
              <a:t>fréquente</a:t>
            </a:r>
            <a:r>
              <a:rPr lang="en-GB" sz="1800" spc="60" dirty="0">
                <a:latin typeface="Open Sans"/>
                <a:ea typeface="Open Sans"/>
                <a:cs typeface="Open Sans"/>
              </a:rPr>
              <a:t> que dans les zones rurales. </a:t>
            </a:r>
            <a:endParaRPr lang="en-GB" sz="1800" spc="60" dirty="0"/>
          </a:p>
          <a:p>
            <a:pPr marL="0" indent="0">
              <a:buFont typeface="Arial"/>
              <a:buNone/>
            </a:pPr>
            <a:endParaRPr lang="en-GB" dirty="0"/>
          </a:p>
        </p:txBody>
      </p:sp>
      <p:sp>
        <p:nvSpPr>
          <p:cNvPr id="2" name="Rectangle 1">
            <a:extLst>
              <a:ext uri="{FF2B5EF4-FFF2-40B4-BE49-F238E27FC236}">
                <a16:creationId xmlns:a16="http://schemas.microsoft.com/office/drawing/2014/main" id="{4DAB3EC0-E5BF-430A-6F0C-4DE740560EE9}"/>
              </a:ext>
            </a:extLst>
          </p:cNvPr>
          <p:cNvSpPr/>
          <p:nvPr/>
        </p:nvSpPr>
        <p:spPr>
          <a:xfrm>
            <a:off x="831272" y="1617741"/>
            <a:ext cx="9929091" cy="149647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solidFill>
                  <a:schemeClr val="accent1"/>
                </a:solidFill>
                <a:latin typeface="Calibri"/>
                <a:cs typeface="Arial"/>
              </a:rPr>
              <a:t>Pendant combien de jours au cours des 7 derniers jours la plupart des membres de votre ménage (50% +) ont-ils consommé les aliments suivants, à l'intérieur ou à l'extérieur de la maison ? </a:t>
            </a:r>
            <a:endParaRPr lang="en-GB" b="1">
              <a:solidFill>
                <a:schemeClr val="accent1"/>
              </a:solidFill>
              <a:latin typeface="Calibri"/>
              <a:cs typeface="Arial"/>
            </a:endParaRPr>
          </a:p>
        </p:txBody>
      </p:sp>
      <p:sp>
        <p:nvSpPr>
          <p:cNvPr id="3" name="Speech Bubble: Oval 2">
            <a:extLst>
              <a:ext uri="{FF2B5EF4-FFF2-40B4-BE49-F238E27FC236}">
                <a16:creationId xmlns:a16="http://schemas.microsoft.com/office/drawing/2014/main" id="{A6C127F1-B421-D186-D721-63B34894DE04}"/>
              </a:ext>
            </a:extLst>
          </p:cNvPr>
          <p:cNvSpPr/>
          <p:nvPr/>
        </p:nvSpPr>
        <p:spPr>
          <a:xfrm>
            <a:off x="0" y="3273896"/>
            <a:ext cx="4771309" cy="1809921"/>
          </a:xfrm>
          <a:prstGeom prst="wedgeEllipseCallout">
            <a:avLst>
              <a:gd name="adj1" fmla="val 33672"/>
              <a:gd name="adj2" fmla="val 5690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FFFFFE"/>
                </a:solidFill>
                <a:latin typeface="Open Sans" panose="020B0606030504020204" pitchFamily="34" charset="0"/>
                <a:ea typeface="Open Sans" panose="020B0606030504020204" pitchFamily="34" charset="0"/>
                <a:cs typeface="Open Sans" panose="020B0606030504020204" pitchFamily="34" charset="0"/>
              </a:rPr>
              <a:t>Les aliments consommés </a:t>
            </a:r>
            <a:r>
              <a:rPr lang="en-US" sz="1600" b="1" err="1">
                <a:solidFill>
                  <a:srgbClr val="FFFFFE"/>
                </a:solidFill>
                <a:latin typeface="Open Sans" panose="020B0606030504020204" pitchFamily="34" charset="0"/>
                <a:ea typeface="Open Sans" panose="020B0606030504020204" pitchFamily="34" charset="0"/>
                <a:cs typeface="Open Sans" panose="020B0606030504020204" pitchFamily="34" charset="0"/>
              </a:rPr>
              <a:t>en</a:t>
            </a:r>
            <a:r>
              <a:rPr lang="en-US" sz="1600" b="1">
                <a:solidFill>
                  <a:srgbClr val="FFFFFE"/>
                </a:solidFill>
                <a:latin typeface="Open Sans" panose="020B0606030504020204" pitchFamily="34" charset="0"/>
                <a:ea typeface="Open Sans" panose="020B0606030504020204" pitchFamily="34" charset="0"/>
                <a:cs typeface="Open Sans" panose="020B0606030504020204" pitchFamily="34" charset="0"/>
              </a:rPr>
              <a:t> dehors du ménage ne </a:t>
            </a:r>
            <a:r>
              <a:rPr lang="en-US" sz="1600" b="1" err="1">
                <a:solidFill>
                  <a:srgbClr val="FFFFFE"/>
                </a:solidFill>
                <a:latin typeface="Open Sans" panose="020B0606030504020204" pitchFamily="34" charset="0"/>
                <a:ea typeface="Open Sans" panose="020B0606030504020204" pitchFamily="34" charset="0"/>
                <a:cs typeface="Open Sans" panose="020B0606030504020204" pitchFamily="34" charset="0"/>
              </a:rPr>
              <a:t>doivent</a:t>
            </a:r>
            <a:r>
              <a:rPr lang="en-US" sz="1600" b="1">
                <a:solidFill>
                  <a:srgbClr val="FFFFFE"/>
                </a:solidFill>
                <a:latin typeface="Open Sans" panose="020B0606030504020204" pitchFamily="34" charset="0"/>
                <a:ea typeface="Open Sans" panose="020B0606030504020204" pitchFamily="34" charset="0"/>
                <a:cs typeface="Open Sans" panose="020B0606030504020204" pitchFamily="34" charset="0"/>
              </a:rPr>
              <a:t> </a:t>
            </a:r>
            <a:r>
              <a:rPr lang="en-US" sz="1600" b="1" err="1">
                <a:solidFill>
                  <a:srgbClr val="FFFFFE"/>
                </a:solidFill>
                <a:latin typeface="Open Sans" panose="020B0606030504020204" pitchFamily="34" charset="0"/>
                <a:ea typeface="Open Sans" panose="020B0606030504020204" pitchFamily="34" charset="0"/>
                <a:cs typeface="Open Sans" panose="020B0606030504020204" pitchFamily="34" charset="0"/>
              </a:rPr>
              <a:t>être</a:t>
            </a:r>
            <a:r>
              <a:rPr lang="en-US" sz="1600" b="1">
                <a:solidFill>
                  <a:srgbClr val="FFFFFE"/>
                </a:solidFill>
                <a:latin typeface="Open Sans" panose="020B0606030504020204" pitchFamily="34" charset="0"/>
                <a:ea typeface="Open Sans" panose="020B0606030504020204" pitchFamily="34" charset="0"/>
                <a:cs typeface="Open Sans" panose="020B0606030504020204" pitchFamily="34" charset="0"/>
              </a:rPr>
              <a:t> </a:t>
            </a:r>
            <a:r>
              <a:rPr lang="en-US" sz="1600" b="1" err="1">
                <a:solidFill>
                  <a:srgbClr val="FFFFFE"/>
                </a:solidFill>
                <a:latin typeface="Open Sans" panose="020B0606030504020204" pitchFamily="34" charset="0"/>
                <a:ea typeface="Open Sans" panose="020B0606030504020204" pitchFamily="34" charset="0"/>
                <a:cs typeface="Open Sans" panose="020B0606030504020204" pitchFamily="34" charset="0"/>
              </a:rPr>
              <a:t>comptabilisés</a:t>
            </a:r>
            <a:r>
              <a:rPr lang="en-US" sz="1600" b="1">
                <a:solidFill>
                  <a:srgbClr val="FFFFFE"/>
                </a:solidFill>
                <a:latin typeface="Open Sans" panose="020B0606030504020204" pitchFamily="34" charset="0"/>
                <a:ea typeface="Open Sans" panose="020B0606030504020204" pitchFamily="34" charset="0"/>
                <a:cs typeface="Open Sans" panose="020B0606030504020204" pitchFamily="34" charset="0"/>
              </a:rPr>
              <a:t> que </a:t>
            </a:r>
            <a:r>
              <a:rPr lang="en-US" sz="1600" b="1" err="1">
                <a:solidFill>
                  <a:srgbClr val="FFFFFE"/>
                </a:solidFill>
                <a:latin typeface="Open Sans" panose="020B0606030504020204" pitchFamily="34" charset="0"/>
                <a:ea typeface="Open Sans" panose="020B0606030504020204" pitchFamily="34" charset="0"/>
                <a:cs typeface="Open Sans" panose="020B0606030504020204" pitchFamily="34" charset="0"/>
              </a:rPr>
              <a:t>si</a:t>
            </a:r>
            <a:r>
              <a:rPr lang="en-US" sz="1600" b="1">
                <a:solidFill>
                  <a:srgbClr val="FFFFFE"/>
                </a:solidFill>
                <a:latin typeface="Open Sans" panose="020B0606030504020204" pitchFamily="34" charset="0"/>
                <a:ea typeface="Open Sans" panose="020B0606030504020204" pitchFamily="34" charset="0"/>
                <a:cs typeface="Open Sans" panose="020B0606030504020204" pitchFamily="34" charset="0"/>
              </a:rPr>
              <a:t> 50 % </a:t>
            </a:r>
            <a:r>
              <a:rPr lang="en-US" sz="1600" b="1" err="1">
                <a:solidFill>
                  <a:srgbClr val="FFFFFE"/>
                </a:solidFill>
                <a:latin typeface="Open Sans" panose="020B0606030504020204" pitchFamily="34" charset="0"/>
                <a:ea typeface="Open Sans" panose="020B0606030504020204" pitchFamily="34" charset="0"/>
                <a:cs typeface="Open Sans" panose="020B0606030504020204" pitchFamily="34" charset="0"/>
              </a:rPr>
              <a:t>ou</a:t>
            </a:r>
            <a:r>
              <a:rPr lang="en-US" sz="1600" b="1">
                <a:solidFill>
                  <a:srgbClr val="FFFFFE"/>
                </a:solidFill>
                <a:latin typeface="Open Sans" panose="020B0606030504020204" pitchFamily="34" charset="0"/>
                <a:ea typeface="Open Sans" panose="020B0606030504020204" pitchFamily="34" charset="0"/>
                <a:cs typeface="Open Sans" panose="020B0606030504020204" pitchFamily="34" charset="0"/>
              </a:rPr>
              <a:t> plus (la </a:t>
            </a:r>
            <a:r>
              <a:rPr lang="en-US" sz="1600" b="1" err="1">
                <a:solidFill>
                  <a:srgbClr val="FFFFFE"/>
                </a:solidFill>
                <a:latin typeface="Open Sans" panose="020B0606030504020204" pitchFamily="34" charset="0"/>
                <a:ea typeface="Open Sans" panose="020B0606030504020204" pitchFamily="34" charset="0"/>
                <a:cs typeface="Open Sans" panose="020B0606030504020204" pitchFamily="34" charset="0"/>
              </a:rPr>
              <a:t>moitié</a:t>
            </a:r>
            <a:r>
              <a:rPr lang="en-US" sz="1600" b="1">
                <a:solidFill>
                  <a:srgbClr val="FFFFFE"/>
                </a:solidFill>
                <a:latin typeface="Open Sans" panose="020B0606030504020204" pitchFamily="34" charset="0"/>
                <a:ea typeface="Open Sans" panose="020B0606030504020204" pitchFamily="34" charset="0"/>
                <a:cs typeface="Open Sans" panose="020B0606030504020204" pitchFamily="34" charset="0"/>
              </a:rPr>
              <a:t> </a:t>
            </a:r>
            <a:r>
              <a:rPr lang="en-US" sz="1600" b="1" err="1">
                <a:solidFill>
                  <a:srgbClr val="FFFFFE"/>
                </a:solidFill>
                <a:latin typeface="Open Sans" panose="020B0606030504020204" pitchFamily="34" charset="0"/>
                <a:ea typeface="Open Sans" panose="020B0606030504020204" pitchFamily="34" charset="0"/>
                <a:cs typeface="Open Sans" panose="020B0606030504020204" pitchFamily="34" charset="0"/>
              </a:rPr>
              <a:t>ou</a:t>
            </a:r>
            <a:r>
              <a:rPr lang="en-US" sz="1600" b="1">
                <a:solidFill>
                  <a:srgbClr val="FFFFFE"/>
                </a:solidFill>
                <a:latin typeface="Open Sans" panose="020B0606030504020204" pitchFamily="34" charset="0"/>
                <a:ea typeface="Open Sans" panose="020B0606030504020204" pitchFamily="34" charset="0"/>
                <a:cs typeface="Open Sans" panose="020B0606030504020204" pitchFamily="34" charset="0"/>
              </a:rPr>
              <a:t> plus) du ménage les a consommés.</a:t>
            </a:r>
          </a:p>
        </p:txBody>
      </p:sp>
    </p:spTree>
    <p:extLst>
      <p:ext uri="{BB962C8B-B14F-4D97-AF65-F5344CB8AC3E}">
        <p14:creationId xmlns:p14="http://schemas.microsoft.com/office/powerpoint/2010/main" val="388539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5">
                                            <p:txEl>
                                              <p:pRg st="1" end="1"/>
                                            </p:txEl>
                                          </p:spTgt>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5" presetClass="emph" presetSubtype="0" nodeType="clickEffect">
                                  <p:stCondLst>
                                    <p:cond delay="0"/>
                                  </p:stCondLst>
                                  <p:iterate type="lt">
                                    <p:tmAbs val="25"/>
                                  </p:iterate>
                                  <p:childTnLst>
                                    <p:set>
                                      <p:cBhvr override="childStyle">
                                        <p:cTn id="14" dur="indefinite"/>
                                        <p:tgtEl>
                                          <p:spTgt spid="5">
                                            <p:txEl>
                                              <p:pRg st="2" end="2"/>
                                            </p:txEl>
                                          </p:spTgt>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MODULE(S) Fcs/FCS-N : QUESTION PRINCIPALE (suite) </a:t>
            </a:r>
          </a:p>
        </p:txBody>
      </p:sp>
      <p:sp>
        <p:nvSpPr>
          <p:cNvPr id="5" name="Content Placeholder 2">
            <a:extLst>
              <a:ext uri="{FF2B5EF4-FFF2-40B4-BE49-F238E27FC236}">
                <a16:creationId xmlns:a16="http://schemas.microsoft.com/office/drawing/2014/main" id="{CCE44228-7046-42B9-BA71-8BAA80F18D84}"/>
              </a:ext>
            </a:extLst>
          </p:cNvPr>
          <p:cNvSpPr txBox="1">
            <a:spLocks/>
          </p:cNvSpPr>
          <p:nvPr/>
        </p:nvSpPr>
        <p:spPr>
          <a:xfrm>
            <a:off x="4271486" y="3206225"/>
            <a:ext cx="7628071"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GB" sz="1800">
              <a:latin typeface="Open Sans" panose="020B0606030504020204" pitchFamily="34" charset="0"/>
              <a:ea typeface="Calibri" panose="020F0502020204030204" pitchFamily="34" charset="0"/>
            </a:endParaRPr>
          </a:p>
          <a:p>
            <a:pPr marL="0" indent="0">
              <a:lnSpc>
                <a:spcPct val="123287"/>
              </a:lnSpc>
              <a:buClr>
                <a:srgbClr val="0070BA"/>
              </a:buClr>
              <a:buNone/>
            </a:pPr>
            <a:r>
              <a:rPr lang="en-US" sz="1800" spc="60">
                <a:latin typeface="Open Sans"/>
                <a:ea typeface="Open Sans"/>
                <a:cs typeface="Open Sans"/>
              </a:rPr>
              <a:t>La </a:t>
            </a:r>
            <a:r>
              <a:rPr lang="en-US" sz="1800" spc="60" err="1">
                <a:latin typeface="Open Sans"/>
                <a:ea typeface="Open Sans"/>
                <a:cs typeface="Open Sans"/>
              </a:rPr>
              <a:t>période</a:t>
            </a:r>
            <a:r>
              <a:rPr lang="en-US" sz="1800" spc="60">
                <a:latin typeface="Open Sans"/>
                <a:ea typeface="Open Sans"/>
                <a:cs typeface="Open Sans"/>
              </a:rPr>
              <a:t> de rappel de la </a:t>
            </a:r>
            <a:r>
              <a:rPr lang="en-US" sz="1800" spc="60" err="1">
                <a:latin typeface="Open Sans"/>
                <a:ea typeface="Open Sans"/>
                <a:cs typeface="Open Sans"/>
              </a:rPr>
              <a:t>consommation</a:t>
            </a:r>
            <a:r>
              <a:rPr lang="en-US" sz="1800" spc="60">
                <a:latin typeface="Open Sans"/>
                <a:ea typeface="Open Sans"/>
                <a:cs typeface="Open Sans"/>
              </a:rPr>
              <a:t> des </a:t>
            </a:r>
            <a:r>
              <a:rPr lang="en-US" sz="1800" spc="60" err="1">
                <a:latin typeface="Open Sans"/>
                <a:ea typeface="Open Sans"/>
                <a:cs typeface="Open Sans"/>
              </a:rPr>
              <a:t>différents</a:t>
            </a:r>
            <a:r>
              <a:rPr lang="en-US" sz="1800" spc="60">
                <a:latin typeface="Open Sans"/>
                <a:ea typeface="Open Sans"/>
                <a:cs typeface="Open Sans"/>
              </a:rPr>
              <a:t> </a:t>
            </a:r>
            <a:r>
              <a:rPr lang="en-US" sz="1800" spc="60" err="1">
                <a:latin typeface="Open Sans"/>
                <a:ea typeface="Open Sans"/>
                <a:cs typeface="Open Sans"/>
              </a:rPr>
              <a:t>groupes</a:t>
            </a:r>
            <a:r>
              <a:rPr lang="en-US" sz="1800" spc="60">
                <a:latin typeface="Open Sans"/>
                <a:ea typeface="Open Sans"/>
                <a:cs typeface="Open Sans"/>
              </a:rPr>
              <a:t> </a:t>
            </a:r>
            <a:r>
              <a:rPr lang="en-US" sz="1800" spc="60" err="1">
                <a:latin typeface="Open Sans"/>
                <a:ea typeface="Open Sans"/>
                <a:cs typeface="Open Sans"/>
              </a:rPr>
              <a:t>d'aliments</a:t>
            </a:r>
            <a:r>
              <a:rPr lang="en-US" sz="1800" spc="60">
                <a:latin typeface="Open Sans"/>
                <a:ea typeface="Open Sans"/>
                <a:cs typeface="Open Sans"/>
              </a:rPr>
              <a:t> correspond aux sept </a:t>
            </a:r>
            <a:r>
              <a:rPr lang="en-US" sz="1800" spc="60" err="1">
                <a:latin typeface="Open Sans"/>
                <a:ea typeface="Open Sans"/>
                <a:cs typeface="Open Sans"/>
              </a:rPr>
              <a:t>derniers</a:t>
            </a:r>
            <a:r>
              <a:rPr lang="en-US" sz="1800" spc="60">
                <a:latin typeface="Open Sans"/>
                <a:ea typeface="Open Sans"/>
                <a:cs typeface="Open Sans"/>
              </a:rPr>
              <a:t> </a:t>
            </a:r>
            <a:r>
              <a:rPr lang="en-US" sz="1800" spc="60" err="1">
                <a:latin typeface="Open Sans"/>
                <a:ea typeface="Open Sans"/>
                <a:cs typeface="Open Sans"/>
              </a:rPr>
              <a:t>jours</a:t>
            </a:r>
            <a:r>
              <a:rPr lang="en-US" sz="1800" spc="60">
                <a:latin typeface="Open Sans"/>
                <a:ea typeface="Open Sans"/>
                <a:cs typeface="Open Sans"/>
              </a:rPr>
              <a:t> à </a:t>
            </a:r>
            <a:r>
              <a:rPr lang="en-US" sz="1800" spc="60" err="1">
                <a:latin typeface="Open Sans"/>
                <a:ea typeface="Open Sans"/>
                <a:cs typeface="Open Sans"/>
              </a:rPr>
              <a:t>partir</a:t>
            </a:r>
            <a:r>
              <a:rPr lang="en-US" sz="1800" spc="60">
                <a:latin typeface="Open Sans"/>
                <a:ea typeface="Open Sans"/>
                <a:cs typeface="Open Sans"/>
              </a:rPr>
              <a:t> de la date de </a:t>
            </a:r>
            <a:r>
              <a:rPr lang="en-US" sz="1800" spc="60" err="1">
                <a:latin typeface="Open Sans"/>
                <a:ea typeface="Open Sans"/>
                <a:cs typeface="Open Sans"/>
              </a:rPr>
              <a:t>l'entretien</a:t>
            </a:r>
            <a:r>
              <a:rPr lang="en-US" sz="1800" spc="60">
                <a:latin typeface="Open Sans"/>
                <a:ea typeface="Open Sans"/>
                <a:cs typeface="Open Sans"/>
              </a:rPr>
              <a:t>. Par </a:t>
            </a:r>
            <a:r>
              <a:rPr lang="en-US" sz="1800" spc="60" err="1">
                <a:latin typeface="Open Sans"/>
                <a:ea typeface="Open Sans"/>
                <a:cs typeface="Open Sans"/>
              </a:rPr>
              <a:t>exemple</a:t>
            </a:r>
            <a:r>
              <a:rPr lang="en-US" sz="1800" spc="60">
                <a:latin typeface="Open Sans"/>
                <a:ea typeface="Open Sans"/>
                <a:cs typeface="Open Sans"/>
              </a:rPr>
              <a:t>, </a:t>
            </a:r>
            <a:r>
              <a:rPr lang="en-US" sz="1800" spc="60" err="1">
                <a:latin typeface="Open Sans"/>
                <a:ea typeface="Open Sans"/>
                <a:cs typeface="Open Sans"/>
              </a:rPr>
              <a:t>si</a:t>
            </a:r>
            <a:r>
              <a:rPr lang="en-US" sz="1800" spc="60">
                <a:latin typeface="Open Sans"/>
                <a:ea typeface="Open Sans"/>
                <a:cs typeface="Open Sans"/>
              </a:rPr>
              <a:t> nous </a:t>
            </a:r>
            <a:r>
              <a:rPr lang="en-US" sz="1800" spc="60" err="1">
                <a:latin typeface="Open Sans"/>
                <a:ea typeface="Open Sans"/>
                <a:cs typeface="Open Sans"/>
              </a:rPr>
              <a:t>sommes</a:t>
            </a:r>
            <a:r>
              <a:rPr lang="en-US" sz="1800" spc="60">
                <a:latin typeface="Open Sans"/>
                <a:ea typeface="Open Sans"/>
                <a:cs typeface="Open Sans"/>
              </a:rPr>
              <a:t> </a:t>
            </a:r>
            <a:r>
              <a:rPr lang="en-US" sz="1800" spc="60" err="1">
                <a:latin typeface="Open Sans"/>
                <a:ea typeface="Open Sans"/>
                <a:cs typeface="Open Sans"/>
              </a:rPr>
              <a:t>aujourd'hui</a:t>
            </a:r>
            <a:r>
              <a:rPr lang="en-US" sz="1800" spc="60">
                <a:latin typeface="Open Sans"/>
                <a:ea typeface="Open Sans"/>
                <a:cs typeface="Open Sans"/>
              </a:rPr>
              <a:t> </a:t>
            </a:r>
            <a:r>
              <a:rPr lang="en-US" sz="1800" b="1" spc="60" err="1">
                <a:latin typeface="Open Sans"/>
                <a:ea typeface="Open Sans"/>
                <a:cs typeface="Open Sans"/>
              </a:rPr>
              <a:t>mercredi</a:t>
            </a:r>
            <a:r>
              <a:rPr lang="en-US" sz="1800" spc="60">
                <a:latin typeface="Open Sans"/>
                <a:ea typeface="Open Sans"/>
                <a:cs typeface="Open Sans"/>
              </a:rPr>
              <a:t>, nous </a:t>
            </a:r>
            <a:r>
              <a:rPr lang="en-US" sz="1800" spc="60" err="1">
                <a:latin typeface="Open Sans"/>
                <a:ea typeface="Open Sans"/>
                <a:cs typeface="Open Sans"/>
              </a:rPr>
              <a:t>poserons</a:t>
            </a:r>
            <a:r>
              <a:rPr lang="en-US" sz="1800" spc="60">
                <a:latin typeface="Open Sans"/>
                <a:ea typeface="Open Sans"/>
                <a:cs typeface="Open Sans"/>
              </a:rPr>
              <a:t> des questions sur la </a:t>
            </a:r>
            <a:r>
              <a:rPr lang="en-US" sz="1800" spc="60" err="1">
                <a:latin typeface="Open Sans"/>
                <a:ea typeface="Open Sans"/>
                <a:cs typeface="Open Sans"/>
              </a:rPr>
              <a:t>période</a:t>
            </a:r>
            <a:r>
              <a:rPr lang="en-US" sz="1800" spc="60">
                <a:latin typeface="Open Sans"/>
                <a:ea typeface="Open Sans"/>
                <a:cs typeface="Open Sans"/>
              </a:rPr>
              <a:t> </a:t>
            </a:r>
            <a:r>
              <a:rPr lang="en-US" sz="1800" spc="60" err="1">
                <a:latin typeface="Open Sans"/>
                <a:ea typeface="Open Sans"/>
                <a:cs typeface="Open Sans"/>
              </a:rPr>
              <a:t>allant</a:t>
            </a:r>
            <a:r>
              <a:rPr lang="en-US" sz="1800" spc="60">
                <a:latin typeface="Open Sans"/>
                <a:ea typeface="Open Sans"/>
                <a:cs typeface="Open Sans"/>
              </a:rPr>
              <a:t> du </a:t>
            </a:r>
            <a:r>
              <a:rPr lang="en-US" sz="1800" b="1" spc="60" err="1">
                <a:latin typeface="Open Sans"/>
                <a:ea typeface="Open Sans"/>
                <a:cs typeface="Open Sans"/>
              </a:rPr>
              <a:t>mercredi</a:t>
            </a:r>
            <a:r>
              <a:rPr lang="en-US" sz="1800" b="1" spc="60">
                <a:latin typeface="Open Sans"/>
                <a:ea typeface="Open Sans"/>
                <a:cs typeface="Open Sans"/>
              </a:rPr>
              <a:t> </a:t>
            </a:r>
            <a:r>
              <a:rPr lang="en-US" sz="1800" spc="60">
                <a:latin typeface="Open Sans"/>
                <a:ea typeface="Open Sans"/>
                <a:cs typeface="Open Sans"/>
              </a:rPr>
              <a:t>de la </a:t>
            </a:r>
            <a:r>
              <a:rPr lang="en-US" sz="1800" spc="60" err="1">
                <a:latin typeface="Open Sans"/>
                <a:ea typeface="Open Sans"/>
                <a:cs typeface="Open Sans"/>
              </a:rPr>
              <a:t>semaine</a:t>
            </a:r>
            <a:r>
              <a:rPr lang="en-US" sz="1800" spc="60">
                <a:latin typeface="Open Sans"/>
                <a:ea typeface="Open Sans"/>
                <a:cs typeface="Open Sans"/>
              </a:rPr>
              <a:t> </a:t>
            </a:r>
            <a:r>
              <a:rPr lang="en-US" sz="1800" spc="60" err="1">
                <a:latin typeface="Open Sans"/>
                <a:ea typeface="Open Sans"/>
                <a:cs typeface="Open Sans"/>
              </a:rPr>
              <a:t>dernière</a:t>
            </a:r>
            <a:r>
              <a:rPr lang="en-US" sz="1800" spc="60">
                <a:latin typeface="Open Sans"/>
                <a:ea typeface="Open Sans"/>
                <a:cs typeface="Open Sans"/>
              </a:rPr>
              <a:t> à </a:t>
            </a:r>
            <a:r>
              <a:rPr lang="en-US" sz="1800" b="1" spc="60" err="1">
                <a:latin typeface="Open Sans"/>
                <a:ea typeface="Open Sans"/>
                <a:cs typeface="Open Sans"/>
              </a:rPr>
              <a:t>hier</a:t>
            </a:r>
            <a:r>
              <a:rPr lang="en-US" sz="1800" spc="60">
                <a:latin typeface="Open Sans"/>
                <a:ea typeface="Open Sans"/>
                <a:cs typeface="Open Sans"/>
              </a:rPr>
              <a:t>. </a:t>
            </a:r>
            <a:endParaRPr lang="en-GB"/>
          </a:p>
        </p:txBody>
      </p:sp>
      <p:sp>
        <p:nvSpPr>
          <p:cNvPr id="2" name="Rectangle 1">
            <a:extLst>
              <a:ext uri="{FF2B5EF4-FFF2-40B4-BE49-F238E27FC236}">
                <a16:creationId xmlns:a16="http://schemas.microsoft.com/office/drawing/2014/main" id="{DD78C7B7-4CE4-F45D-AFA0-A9B836940DBE}"/>
              </a:ext>
            </a:extLst>
          </p:cNvPr>
          <p:cNvSpPr/>
          <p:nvPr/>
        </p:nvSpPr>
        <p:spPr>
          <a:xfrm>
            <a:off x="831272" y="1617741"/>
            <a:ext cx="9929091" cy="149647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solidFill>
                  <a:schemeClr val="accent1"/>
                </a:solidFill>
                <a:latin typeface="Calibri"/>
                <a:cs typeface="Arial"/>
              </a:rPr>
              <a:t>Pendant combien de jours au cours des 7 derniers jours la plupart des membres de votre ménage (50% +) ont-ils consommé les aliments suivants, à l'intérieur ou à l'extérieur de la maison ? </a:t>
            </a:r>
            <a:endParaRPr lang="en-GB" b="1">
              <a:solidFill>
                <a:schemeClr val="accent1"/>
              </a:solidFill>
              <a:latin typeface="Calibri"/>
              <a:cs typeface="Arial"/>
            </a:endParaRPr>
          </a:p>
        </p:txBody>
      </p:sp>
    </p:spTree>
    <p:extLst>
      <p:ext uri="{BB962C8B-B14F-4D97-AF65-F5344CB8AC3E}">
        <p14:creationId xmlns:p14="http://schemas.microsoft.com/office/powerpoint/2010/main" val="42347627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grpId="0" nodeType="clickEffect">
                                  <p:stCondLst>
                                    <p:cond delay="0"/>
                                  </p:stCondLst>
                                  <p:iterate type="lt">
                                    <p:tmAbs val="25"/>
                                  </p:iterate>
                                  <p:childTnLst>
                                    <p:set>
                                      <p:cBhvr override="childStyle">
                                        <p:cTn id="10" dur="indefinite"/>
                                        <p:tgtEl>
                                          <p:spTgt spid="5"/>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vert="horz" lIns="91440" tIns="45720" rIns="91440" bIns="45720" rtlCol="0" anchor="t">
            <a:noAutofit/>
          </a:bodyPr>
          <a:lstStyle/>
          <a:p>
            <a:pPr marL="0" indent="0">
              <a:lnSpc>
                <a:spcPct val="123287"/>
              </a:lnSpc>
              <a:buNone/>
            </a:pPr>
            <a:endParaRPr lang="en-US" sz="1800" dirty="0">
              <a:solidFill>
                <a:srgbClr val="000000"/>
              </a:solidFill>
              <a:latin typeface="Open Sans" panose="020B0606030504020204" pitchFamily="34" charset="0"/>
            </a:endParaRPr>
          </a:p>
          <a:p>
            <a:pPr marL="0" indent="0">
              <a:lnSpc>
                <a:spcPct val="123287"/>
              </a:lnSpc>
              <a:buNone/>
            </a:pPr>
            <a:endParaRPr lang="en-US" sz="1800" b="0" i="0" dirty="0">
              <a:effectLst/>
              <a:latin typeface="Open Sans" panose="020B0606030504020204" pitchFamily="34" charset="0"/>
            </a:endParaRPr>
          </a:p>
          <a:p>
            <a:pPr marL="0" indent="0">
              <a:lnSpc>
                <a:spcPct val="92465"/>
              </a:lnSpc>
              <a:buNone/>
            </a:pPr>
            <a:r>
              <a:rPr lang="en-US" sz="2400" spc="60" dirty="0">
                <a:latin typeface="Open Sans"/>
                <a:ea typeface="Open Sans"/>
                <a:cs typeface="Open Sans"/>
              </a:rPr>
              <a:t>Le public de </a:t>
            </a:r>
            <a:r>
              <a:rPr lang="en-US" sz="2400" spc="60" dirty="0" err="1">
                <a:latin typeface="Open Sans"/>
                <a:ea typeface="Open Sans"/>
                <a:cs typeface="Open Sans"/>
              </a:rPr>
              <a:t>cette</a:t>
            </a:r>
            <a:r>
              <a:rPr lang="en-US" sz="2400" spc="60" dirty="0">
                <a:latin typeface="Open Sans"/>
                <a:ea typeface="Open Sans"/>
                <a:cs typeface="Open Sans"/>
              </a:rPr>
              <a:t> presentation </a:t>
            </a:r>
            <a:r>
              <a:rPr lang="en-US" sz="2400" spc="60" dirty="0" err="1">
                <a:latin typeface="Open Sans"/>
                <a:ea typeface="Open Sans"/>
                <a:cs typeface="Open Sans"/>
              </a:rPr>
              <a:t>peut</a:t>
            </a:r>
            <a:r>
              <a:rPr lang="en-US" sz="2400" spc="60" dirty="0">
                <a:latin typeface="Open Sans"/>
                <a:ea typeface="Open Sans"/>
                <a:cs typeface="Open Sans"/>
              </a:rPr>
              <a:t> varier des </a:t>
            </a:r>
            <a:r>
              <a:rPr lang="en-US" sz="2400" spc="60" dirty="0" err="1">
                <a:latin typeface="Open Sans"/>
                <a:ea typeface="Open Sans"/>
                <a:cs typeface="Open Sans"/>
              </a:rPr>
              <a:t>enquêteurs</a:t>
            </a:r>
            <a:r>
              <a:rPr lang="en-US" sz="2400" spc="60" dirty="0">
                <a:latin typeface="Open Sans"/>
                <a:ea typeface="Open Sans"/>
                <a:cs typeface="Open Sans"/>
              </a:rPr>
              <a:t> au personnel RAM et </a:t>
            </a:r>
            <a:r>
              <a:rPr lang="en-US" sz="2400" spc="60" dirty="0" err="1">
                <a:latin typeface="Open Sans"/>
                <a:ea typeface="Open Sans"/>
                <a:cs typeface="Open Sans"/>
              </a:rPr>
              <a:t>programme</a:t>
            </a:r>
            <a:r>
              <a:rPr lang="en-US" sz="2400" spc="60" dirty="0">
                <a:latin typeface="Open Sans"/>
                <a:ea typeface="Open Sans"/>
                <a:cs typeface="Open Sans"/>
              </a:rPr>
              <a:t> dans </a:t>
            </a:r>
            <a:r>
              <a:rPr lang="en-US" sz="2400" spc="60" dirty="0" err="1">
                <a:latin typeface="Open Sans"/>
                <a:ea typeface="Open Sans"/>
                <a:cs typeface="Open Sans"/>
              </a:rPr>
              <a:t>différents</a:t>
            </a:r>
            <a:r>
              <a:rPr lang="en-US" sz="2400" spc="60" dirty="0">
                <a:latin typeface="Open Sans"/>
                <a:ea typeface="Open Sans"/>
                <a:cs typeface="Open Sans"/>
              </a:rPr>
              <a:t> </a:t>
            </a:r>
            <a:r>
              <a:rPr lang="en-US" sz="2400" spc="60" dirty="0" err="1">
                <a:latin typeface="Open Sans"/>
                <a:ea typeface="Open Sans"/>
                <a:cs typeface="Open Sans"/>
              </a:rPr>
              <a:t>bureaux</a:t>
            </a:r>
            <a:r>
              <a:rPr lang="en-US" sz="2400" spc="60" dirty="0">
                <a:latin typeface="Open Sans"/>
                <a:ea typeface="Open Sans"/>
                <a:cs typeface="Open Sans"/>
              </a:rPr>
              <a:t>. Elle </a:t>
            </a:r>
            <a:r>
              <a:rPr lang="en-US" sz="2400" spc="60" dirty="0" err="1">
                <a:latin typeface="Open Sans"/>
                <a:ea typeface="Open Sans"/>
                <a:cs typeface="Open Sans"/>
              </a:rPr>
              <a:t>peut</a:t>
            </a:r>
            <a:r>
              <a:rPr lang="en-US" sz="2400" spc="60" dirty="0">
                <a:latin typeface="Open Sans"/>
                <a:ea typeface="Open Sans"/>
                <a:cs typeface="Open Sans"/>
              </a:rPr>
              <a:t> </a:t>
            </a:r>
            <a:r>
              <a:rPr lang="en-US" sz="2400" spc="60" dirty="0" err="1">
                <a:latin typeface="Open Sans"/>
                <a:ea typeface="Open Sans"/>
                <a:cs typeface="Open Sans"/>
              </a:rPr>
              <a:t>également</a:t>
            </a:r>
            <a:r>
              <a:rPr lang="en-US" sz="2400" spc="60" dirty="0">
                <a:latin typeface="Open Sans"/>
                <a:ea typeface="Open Sans"/>
                <a:cs typeface="Open Sans"/>
              </a:rPr>
              <a:t> </a:t>
            </a:r>
            <a:r>
              <a:rPr lang="en-US" sz="2400" spc="60" dirty="0" err="1">
                <a:latin typeface="Open Sans"/>
                <a:ea typeface="Open Sans"/>
                <a:cs typeface="Open Sans"/>
              </a:rPr>
              <a:t>être</a:t>
            </a:r>
            <a:r>
              <a:rPr lang="en-US" sz="2400" spc="60" dirty="0">
                <a:latin typeface="Open Sans"/>
                <a:ea typeface="Open Sans"/>
                <a:cs typeface="Open Sans"/>
              </a:rPr>
              <a:t> </a:t>
            </a:r>
            <a:r>
              <a:rPr lang="en-US" sz="2400" spc="60" dirty="0" err="1">
                <a:latin typeface="Open Sans"/>
                <a:ea typeface="Open Sans"/>
                <a:cs typeface="Open Sans"/>
              </a:rPr>
              <a:t>utilisée</a:t>
            </a:r>
            <a:r>
              <a:rPr lang="en-US" sz="2400" spc="60" dirty="0">
                <a:latin typeface="Open Sans"/>
                <a:ea typeface="Open Sans"/>
                <a:cs typeface="Open Sans"/>
              </a:rPr>
              <a:t> pour la formation des </a:t>
            </a:r>
            <a:r>
              <a:rPr lang="en-US" sz="2400" spc="60" dirty="0" err="1">
                <a:latin typeface="Open Sans"/>
                <a:ea typeface="Open Sans"/>
                <a:cs typeface="Open Sans"/>
              </a:rPr>
              <a:t>partenaires</a:t>
            </a:r>
            <a:r>
              <a:rPr lang="en-US" sz="2400" spc="60" dirty="0">
                <a:latin typeface="Open Sans"/>
                <a:ea typeface="Open Sans"/>
                <a:cs typeface="Open Sans"/>
              </a:rPr>
              <a:t> </a:t>
            </a:r>
            <a:r>
              <a:rPr lang="en-US" sz="2400" spc="60" dirty="0" err="1">
                <a:latin typeface="Open Sans"/>
                <a:ea typeface="Open Sans"/>
                <a:cs typeface="Open Sans"/>
              </a:rPr>
              <a:t>ou</a:t>
            </a:r>
            <a:r>
              <a:rPr lang="en-US" sz="2400" spc="60" dirty="0">
                <a:latin typeface="Open Sans"/>
                <a:ea typeface="Open Sans"/>
                <a:cs typeface="Open Sans"/>
              </a:rPr>
              <a:t> des </a:t>
            </a:r>
            <a:r>
              <a:rPr lang="en-US" sz="2400" spc="60" dirty="0" err="1">
                <a:latin typeface="Open Sans"/>
                <a:ea typeface="Open Sans"/>
                <a:cs typeface="Open Sans"/>
              </a:rPr>
              <a:t>prestataires</a:t>
            </a:r>
            <a:r>
              <a:rPr lang="en-US" sz="2400" spc="60" dirty="0">
                <a:latin typeface="Open Sans"/>
                <a:ea typeface="Open Sans"/>
                <a:cs typeface="Open Sans"/>
              </a:rPr>
              <a:t> de services. </a:t>
            </a:r>
          </a:p>
          <a:p>
            <a:pPr marL="0" indent="0">
              <a:lnSpc>
                <a:spcPct val="92465"/>
              </a:lnSpc>
              <a:buNone/>
            </a:pPr>
            <a:endParaRPr lang="en-US" sz="2400" spc="60" dirty="0"/>
          </a:p>
          <a:p>
            <a:pPr marL="0" indent="0">
              <a:lnSpc>
                <a:spcPct val="92465"/>
              </a:lnSpc>
              <a:buNone/>
            </a:pPr>
            <a:r>
              <a:rPr lang="en-US" sz="2400" spc="60" dirty="0">
                <a:latin typeface="Open Sans"/>
                <a:ea typeface="Open Sans"/>
                <a:cs typeface="Open Sans"/>
              </a:rPr>
              <a:t>Des sections de diapositives </a:t>
            </a:r>
            <a:r>
              <a:rPr lang="en-US" sz="2400" spc="60" dirty="0" err="1">
                <a:latin typeface="Open Sans"/>
                <a:ea typeface="Open Sans"/>
                <a:cs typeface="Open Sans"/>
              </a:rPr>
              <a:t>ont</a:t>
            </a:r>
            <a:r>
              <a:rPr lang="en-US" sz="2400" spc="60" dirty="0">
                <a:latin typeface="Open Sans"/>
                <a:ea typeface="Open Sans"/>
                <a:cs typeface="Open Sans"/>
              </a:rPr>
              <a:t> </a:t>
            </a:r>
            <a:r>
              <a:rPr lang="en-US" sz="2400" spc="60" dirty="0" err="1">
                <a:latin typeface="Open Sans"/>
                <a:ea typeface="Open Sans"/>
                <a:cs typeface="Open Sans"/>
              </a:rPr>
              <a:t>été</a:t>
            </a:r>
            <a:r>
              <a:rPr lang="en-US" sz="2400" spc="60" dirty="0">
                <a:latin typeface="Open Sans"/>
                <a:ea typeface="Open Sans"/>
                <a:cs typeface="Open Sans"/>
              </a:rPr>
              <a:t> </a:t>
            </a:r>
            <a:r>
              <a:rPr lang="en-US" sz="2400" spc="60" dirty="0" err="1">
                <a:latin typeface="Open Sans"/>
                <a:ea typeface="Open Sans"/>
                <a:cs typeface="Open Sans"/>
              </a:rPr>
              <a:t>insérées</a:t>
            </a:r>
            <a:r>
              <a:rPr lang="en-US" sz="2400" spc="60" dirty="0">
                <a:latin typeface="Open Sans"/>
                <a:ea typeface="Open Sans"/>
                <a:cs typeface="Open Sans"/>
              </a:rPr>
              <a:t> pour aider à </a:t>
            </a:r>
            <a:r>
              <a:rPr lang="en-US" sz="2400" spc="60" dirty="0" err="1">
                <a:latin typeface="Open Sans"/>
                <a:ea typeface="Open Sans"/>
                <a:cs typeface="Open Sans"/>
              </a:rPr>
              <a:t>sélectionner</a:t>
            </a:r>
            <a:r>
              <a:rPr lang="en-US" sz="2400" spc="60" dirty="0">
                <a:latin typeface="Open Sans"/>
                <a:ea typeface="Open Sans"/>
                <a:cs typeface="Open Sans"/>
              </a:rPr>
              <a:t> le </a:t>
            </a:r>
            <a:r>
              <a:rPr lang="en-US" sz="2400" spc="60" dirty="0" err="1">
                <a:latin typeface="Open Sans"/>
                <a:ea typeface="Open Sans"/>
                <a:cs typeface="Open Sans"/>
              </a:rPr>
              <a:t>contenu</a:t>
            </a:r>
            <a:r>
              <a:rPr lang="en-US" sz="2400" spc="60" dirty="0">
                <a:latin typeface="Open Sans"/>
                <a:ea typeface="Open Sans"/>
                <a:cs typeface="Open Sans"/>
              </a:rPr>
              <a:t> pertinent </a:t>
            </a:r>
            <a:r>
              <a:rPr lang="en-US" sz="2400" spc="60" dirty="0" err="1">
                <a:latin typeface="Open Sans"/>
                <a:ea typeface="Open Sans"/>
                <a:cs typeface="Open Sans"/>
              </a:rPr>
              <a:t>en</a:t>
            </a:r>
            <a:r>
              <a:rPr lang="en-US" sz="2400" spc="60" dirty="0">
                <a:latin typeface="Open Sans"/>
                <a:ea typeface="Open Sans"/>
                <a:cs typeface="Open Sans"/>
              </a:rPr>
              <a:t> </a:t>
            </a:r>
            <a:r>
              <a:rPr lang="en-US" sz="2400" spc="60" dirty="0" err="1">
                <a:latin typeface="Open Sans"/>
                <a:ea typeface="Open Sans"/>
                <a:cs typeface="Open Sans"/>
              </a:rPr>
              <a:t>fonction</a:t>
            </a:r>
            <a:r>
              <a:rPr lang="en-US" sz="2400" spc="60" dirty="0">
                <a:latin typeface="Open Sans"/>
                <a:ea typeface="Open Sans"/>
                <a:cs typeface="Open Sans"/>
              </a:rPr>
              <a:t> du public.</a:t>
            </a:r>
            <a:endParaRPr lang="en-US" dirty="0">
              <a:latin typeface="Open Sans"/>
              <a:ea typeface="Open Sans"/>
              <a:cs typeface="Open Sans"/>
            </a:endParaRP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ctr"/>
            <a:r>
              <a:rPr lang="en-GB" sz="3600" b="0" kern="1400" spc="230">
                <a:solidFill>
                  <a:schemeClr val="tx1"/>
                </a:solidFill>
                <a:latin typeface="HALDEN SOLID" pitchFamily="2" charset="0"/>
              </a:rPr>
              <a:t>Public  </a:t>
            </a:r>
          </a:p>
        </p:txBody>
      </p:sp>
      <p:pic>
        <p:nvPicPr>
          <p:cNvPr id="4" name="Picture 3">
            <a:extLst>
              <a:ext uri="{FF2B5EF4-FFF2-40B4-BE49-F238E27FC236}">
                <a16:creationId xmlns:a16="http://schemas.microsoft.com/office/drawing/2014/main" id="{96F6D793-2DCB-450E-AD60-167FC01744C9}"/>
              </a:ext>
            </a:extLst>
          </p:cNvPr>
          <p:cNvPicPr>
            <a:picLocks noChangeAspect="1"/>
          </p:cNvPicPr>
          <p:nvPr/>
        </p:nvPicPr>
        <p:blipFill>
          <a:blip r:embed="rId3"/>
          <a:stretch>
            <a:fillRect/>
          </a:stretch>
        </p:blipFill>
        <p:spPr>
          <a:xfrm>
            <a:off x="419100" y="5732009"/>
            <a:ext cx="2209800" cy="819150"/>
          </a:xfrm>
          <a:prstGeom prst="rect">
            <a:avLst/>
          </a:prstGeom>
        </p:spPr>
      </p:pic>
      <p:sp>
        <p:nvSpPr>
          <p:cNvPr id="9" name="Freeform: Shape 8">
            <a:extLst>
              <a:ext uri="{FF2B5EF4-FFF2-40B4-BE49-F238E27FC236}">
                <a16:creationId xmlns:a16="http://schemas.microsoft.com/office/drawing/2014/main" id="{E68965B7-67CF-493A-86E5-0E0A91FC6230}"/>
              </a:ext>
            </a:extLst>
          </p:cNvPr>
          <p:cNvSpPr/>
          <p:nvPr/>
        </p:nvSpPr>
        <p:spPr>
          <a:xfrm>
            <a:off x="9800203" y="5286403"/>
            <a:ext cx="916236" cy="916186"/>
          </a:xfrm>
          <a:custGeom>
            <a:avLst/>
            <a:gdLst>
              <a:gd name="connsiteX0" fmla="*/ 734002 w 916236"/>
              <a:gd name="connsiteY0" fmla="*/ 614878 h 916186"/>
              <a:gd name="connsiteX1" fmla="*/ 633933 w 916236"/>
              <a:gd name="connsiteY1" fmla="*/ 613048 h 916186"/>
              <a:gd name="connsiteX2" fmla="*/ 589566 w 916236"/>
              <a:gd name="connsiteY2" fmla="*/ 568696 h 916186"/>
              <a:gd name="connsiteX3" fmla="*/ 568696 w 916236"/>
              <a:gd name="connsiteY3" fmla="*/ 89196 h 916186"/>
              <a:gd name="connsiteX4" fmla="*/ 89196 w 916236"/>
              <a:gd name="connsiteY4" fmla="*/ 110065 h 916186"/>
              <a:gd name="connsiteX5" fmla="*/ 110065 w 916236"/>
              <a:gd name="connsiteY5" fmla="*/ 589566 h 916186"/>
              <a:gd name="connsiteX6" fmla="*/ 568696 w 916236"/>
              <a:gd name="connsiteY6" fmla="*/ 589566 h 916186"/>
              <a:gd name="connsiteX7" fmla="*/ 612974 w 916236"/>
              <a:gd name="connsiteY7" fmla="*/ 633844 h 916186"/>
              <a:gd name="connsiteX8" fmla="*/ 595750 w 916236"/>
              <a:gd name="connsiteY8" fmla="*/ 678359 h 916186"/>
              <a:gd name="connsiteX9" fmla="*/ 614834 w 916236"/>
              <a:gd name="connsiteY9" fmla="*/ 733662 h 916186"/>
              <a:gd name="connsiteX10" fmla="*/ 777601 w 916236"/>
              <a:gd name="connsiteY10" fmla="*/ 896695 h 916186"/>
              <a:gd name="connsiteX11" fmla="*/ 826263 w 916236"/>
              <a:gd name="connsiteY11" fmla="*/ 916178 h 916186"/>
              <a:gd name="connsiteX12" fmla="*/ 915824 w 916236"/>
              <a:gd name="connsiteY12" fmla="*/ 833274 h 916186"/>
              <a:gd name="connsiteX13" fmla="*/ 896740 w 916236"/>
              <a:gd name="connsiteY13" fmla="*/ 777956 h 916186"/>
              <a:gd name="connsiteX14" fmla="*/ 121249 w 916236"/>
              <a:gd name="connsiteY14" fmla="*/ 558792 h 916186"/>
              <a:gd name="connsiteX15" fmla="*/ 121253 w 916236"/>
              <a:gd name="connsiteY15" fmla="*/ 121253 h 916186"/>
              <a:gd name="connsiteX16" fmla="*/ 558792 w 916236"/>
              <a:gd name="connsiteY16" fmla="*/ 121256 h 916186"/>
              <a:gd name="connsiteX17" fmla="*/ 558792 w 916236"/>
              <a:gd name="connsiteY17" fmla="*/ 558792 h 916186"/>
              <a:gd name="connsiteX18" fmla="*/ 124205 w 916236"/>
              <a:gd name="connsiteY18" fmla="*/ 561734 h 916186"/>
              <a:gd name="connsiteX19" fmla="*/ 121249 w 916236"/>
              <a:gd name="connsiteY19" fmla="*/ 558778 h 916186"/>
              <a:gd name="connsiteX20" fmla="*/ 868077 w 916236"/>
              <a:gd name="connsiteY20" fmla="*/ 868239 h 916186"/>
              <a:gd name="connsiteX21" fmla="*/ 798501 w 916236"/>
              <a:gd name="connsiteY21" fmla="*/ 875855 h 916186"/>
              <a:gd name="connsiteX22" fmla="*/ 635763 w 916236"/>
              <a:gd name="connsiteY22" fmla="*/ 712822 h 916186"/>
              <a:gd name="connsiteX23" fmla="*/ 625195 w 916236"/>
              <a:gd name="connsiteY23" fmla="*/ 680912 h 916186"/>
              <a:gd name="connsiteX24" fmla="*/ 643541 w 916236"/>
              <a:gd name="connsiteY24" fmla="*/ 643335 h 916186"/>
              <a:gd name="connsiteX25" fmla="*/ 685296 w 916236"/>
              <a:gd name="connsiteY25" fmla="*/ 624871 h 916186"/>
              <a:gd name="connsiteX26" fmla="*/ 713102 w 916236"/>
              <a:gd name="connsiteY26" fmla="*/ 635748 h 916186"/>
              <a:gd name="connsiteX27" fmla="*/ 875840 w 916236"/>
              <a:gd name="connsiteY27" fmla="*/ 798737 h 916186"/>
              <a:gd name="connsiteX28" fmla="*/ 886408 w 916236"/>
              <a:gd name="connsiteY28" fmla="*/ 830662 h 916186"/>
              <a:gd name="connsiteX29" fmla="*/ 868062 w 916236"/>
              <a:gd name="connsiteY29" fmla="*/ 868224 h 9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16236" h="916186">
                <a:moveTo>
                  <a:pt x="734002" y="614878"/>
                </a:moveTo>
                <a:cubicBezTo>
                  <a:pt x="705637" y="589736"/>
                  <a:pt x="663198" y="588959"/>
                  <a:pt x="633933" y="613048"/>
                </a:cubicBezTo>
                <a:lnTo>
                  <a:pt x="589566" y="568696"/>
                </a:lnTo>
                <a:cubicBezTo>
                  <a:pt x="716214" y="430523"/>
                  <a:pt x="706870" y="215843"/>
                  <a:pt x="568696" y="89196"/>
                </a:cubicBezTo>
                <a:cubicBezTo>
                  <a:pt x="430523" y="-37451"/>
                  <a:pt x="215843" y="-28108"/>
                  <a:pt x="89196" y="110065"/>
                </a:cubicBezTo>
                <a:cubicBezTo>
                  <a:pt x="-37451" y="248239"/>
                  <a:pt x="-28108" y="462918"/>
                  <a:pt x="110065" y="589566"/>
                </a:cubicBezTo>
                <a:cubicBezTo>
                  <a:pt x="239814" y="708492"/>
                  <a:pt x="438947" y="708492"/>
                  <a:pt x="568696" y="589566"/>
                </a:cubicBezTo>
                <a:lnTo>
                  <a:pt x="612974" y="633844"/>
                </a:lnTo>
                <a:cubicBezTo>
                  <a:pt x="603255" y="646819"/>
                  <a:pt x="597295" y="662221"/>
                  <a:pt x="595750" y="678359"/>
                </a:cubicBezTo>
                <a:cubicBezTo>
                  <a:pt x="593499" y="698722"/>
                  <a:pt x="600504" y="719021"/>
                  <a:pt x="614834" y="733662"/>
                </a:cubicBezTo>
                <a:lnTo>
                  <a:pt x="777601" y="896695"/>
                </a:lnTo>
                <a:cubicBezTo>
                  <a:pt x="790554" y="909450"/>
                  <a:pt x="808087" y="916470"/>
                  <a:pt x="826263" y="916178"/>
                </a:cubicBezTo>
                <a:cubicBezTo>
                  <a:pt x="872612" y="914742"/>
                  <a:pt x="910819" y="879375"/>
                  <a:pt x="915824" y="833274"/>
                </a:cubicBezTo>
                <a:cubicBezTo>
                  <a:pt x="918070" y="812907"/>
                  <a:pt x="911067" y="792606"/>
                  <a:pt x="896740" y="777956"/>
                </a:cubicBezTo>
                <a:close/>
                <a:moveTo>
                  <a:pt x="121249" y="558792"/>
                </a:moveTo>
                <a:cubicBezTo>
                  <a:pt x="426" y="437969"/>
                  <a:pt x="428" y="242075"/>
                  <a:pt x="121253" y="121253"/>
                </a:cubicBezTo>
                <a:cubicBezTo>
                  <a:pt x="242077" y="431"/>
                  <a:pt x="437970" y="432"/>
                  <a:pt x="558792" y="121256"/>
                </a:cubicBezTo>
                <a:cubicBezTo>
                  <a:pt x="679613" y="242080"/>
                  <a:pt x="679613" y="437970"/>
                  <a:pt x="558792" y="558792"/>
                </a:cubicBezTo>
                <a:cubicBezTo>
                  <a:pt x="439597" y="679613"/>
                  <a:pt x="245026" y="680930"/>
                  <a:pt x="124205" y="561734"/>
                </a:cubicBezTo>
                <a:cubicBezTo>
                  <a:pt x="123213" y="560755"/>
                  <a:pt x="122227" y="559770"/>
                  <a:pt x="121249" y="558778"/>
                </a:cubicBezTo>
                <a:close/>
                <a:moveTo>
                  <a:pt x="868077" y="868239"/>
                </a:moveTo>
                <a:cubicBezTo>
                  <a:pt x="846749" y="889507"/>
                  <a:pt x="815533" y="892932"/>
                  <a:pt x="798501" y="875855"/>
                </a:cubicBezTo>
                <a:lnTo>
                  <a:pt x="635763" y="712822"/>
                </a:lnTo>
                <a:cubicBezTo>
                  <a:pt x="627648" y="704300"/>
                  <a:pt x="623771" y="692594"/>
                  <a:pt x="625195" y="680912"/>
                </a:cubicBezTo>
                <a:cubicBezTo>
                  <a:pt x="626707" y="666621"/>
                  <a:pt x="633202" y="653316"/>
                  <a:pt x="643541" y="643335"/>
                </a:cubicBezTo>
                <a:cubicBezTo>
                  <a:pt x="654515" y="631964"/>
                  <a:pt x="669500" y="625337"/>
                  <a:pt x="685296" y="624871"/>
                </a:cubicBezTo>
                <a:cubicBezTo>
                  <a:pt x="695649" y="624611"/>
                  <a:pt x="705673" y="628531"/>
                  <a:pt x="713102" y="635748"/>
                </a:cubicBezTo>
                <a:lnTo>
                  <a:pt x="875840" y="798737"/>
                </a:lnTo>
                <a:cubicBezTo>
                  <a:pt x="883962" y="807262"/>
                  <a:pt x="887840" y="818975"/>
                  <a:pt x="886408" y="830662"/>
                </a:cubicBezTo>
                <a:cubicBezTo>
                  <a:pt x="884902" y="844952"/>
                  <a:pt x="878407" y="858251"/>
                  <a:pt x="868062" y="868224"/>
                </a:cubicBezTo>
                <a:close/>
              </a:path>
            </a:pathLst>
          </a:custGeom>
          <a:solidFill>
            <a:schemeClr val="accent2">
              <a:lumMod val="75000"/>
            </a:schemeClr>
          </a:solidFill>
          <a:ln w="1468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DF09439-060A-4E51-880B-67F80F4D50BB}"/>
              </a:ext>
            </a:extLst>
          </p:cNvPr>
          <p:cNvSpPr/>
          <p:nvPr/>
        </p:nvSpPr>
        <p:spPr>
          <a:xfrm>
            <a:off x="9993183" y="5420330"/>
            <a:ext cx="295188" cy="295188"/>
          </a:xfrm>
          <a:custGeom>
            <a:avLst/>
            <a:gdLst>
              <a:gd name="connsiteX0" fmla="*/ 147594 w 295188"/>
              <a:gd name="connsiteY0" fmla="*/ 295189 h 295188"/>
              <a:gd name="connsiteX1" fmla="*/ 295189 w 295188"/>
              <a:gd name="connsiteY1" fmla="*/ 147594 h 295188"/>
              <a:gd name="connsiteX2" fmla="*/ 147594 w 295188"/>
              <a:gd name="connsiteY2" fmla="*/ 0 h 295188"/>
              <a:gd name="connsiteX3" fmla="*/ 0 w 295188"/>
              <a:gd name="connsiteY3" fmla="*/ 147594 h 295188"/>
              <a:gd name="connsiteX4" fmla="*/ 147594 w 295188"/>
              <a:gd name="connsiteY4" fmla="*/ 295189 h 295188"/>
              <a:gd name="connsiteX5" fmla="*/ 147594 w 295188"/>
              <a:gd name="connsiteY5" fmla="*/ 29519 h 295188"/>
              <a:gd name="connsiteX6" fmla="*/ 265670 w 295188"/>
              <a:gd name="connsiteY6" fmla="*/ 147594 h 295188"/>
              <a:gd name="connsiteX7" fmla="*/ 147594 w 295188"/>
              <a:gd name="connsiteY7" fmla="*/ 265670 h 295188"/>
              <a:gd name="connsiteX8" fmla="*/ 29519 w 295188"/>
              <a:gd name="connsiteY8" fmla="*/ 147594 h 295188"/>
              <a:gd name="connsiteX9" fmla="*/ 147594 w 295188"/>
              <a:gd name="connsiteY9" fmla="*/ 29519 h 29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188" h="295188">
                <a:moveTo>
                  <a:pt x="147594" y="295189"/>
                </a:moveTo>
                <a:cubicBezTo>
                  <a:pt x="229108" y="295189"/>
                  <a:pt x="295189" y="229108"/>
                  <a:pt x="295189" y="147594"/>
                </a:cubicBezTo>
                <a:cubicBezTo>
                  <a:pt x="295189" y="66081"/>
                  <a:pt x="229108" y="0"/>
                  <a:pt x="147594" y="0"/>
                </a:cubicBezTo>
                <a:cubicBezTo>
                  <a:pt x="66081" y="0"/>
                  <a:pt x="0" y="66081"/>
                  <a:pt x="0" y="147594"/>
                </a:cubicBezTo>
                <a:cubicBezTo>
                  <a:pt x="0" y="229108"/>
                  <a:pt x="66081" y="295189"/>
                  <a:pt x="147594" y="295189"/>
                </a:cubicBezTo>
                <a:close/>
                <a:moveTo>
                  <a:pt x="147594" y="29519"/>
                </a:moveTo>
                <a:cubicBezTo>
                  <a:pt x="212806" y="29519"/>
                  <a:pt x="265670" y="82383"/>
                  <a:pt x="265670" y="147594"/>
                </a:cubicBezTo>
                <a:cubicBezTo>
                  <a:pt x="265670" y="212806"/>
                  <a:pt x="212806" y="265670"/>
                  <a:pt x="147594" y="265670"/>
                </a:cubicBezTo>
                <a:cubicBezTo>
                  <a:pt x="82383" y="265670"/>
                  <a:pt x="29519" y="212806"/>
                  <a:pt x="29519" y="147594"/>
                </a:cubicBezTo>
                <a:cubicBezTo>
                  <a:pt x="29576" y="82406"/>
                  <a:pt x="82406" y="29576"/>
                  <a:pt x="147594" y="29519"/>
                </a:cubicBezTo>
                <a:close/>
              </a:path>
            </a:pathLst>
          </a:custGeom>
          <a:solidFill>
            <a:srgbClr val="000000"/>
          </a:solidFill>
          <a:ln w="14684"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A711A333-FB7A-48ED-BFC4-6DAF691EEDC7}"/>
              </a:ext>
            </a:extLst>
          </p:cNvPr>
          <p:cNvSpPr/>
          <p:nvPr/>
        </p:nvSpPr>
        <p:spPr>
          <a:xfrm>
            <a:off x="9920861" y="5745037"/>
            <a:ext cx="439831" cy="77900"/>
          </a:xfrm>
          <a:custGeom>
            <a:avLst/>
            <a:gdLst>
              <a:gd name="connsiteX0" fmla="*/ 352013 w 439831"/>
              <a:gd name="connsiteY0" fmla="*/ 19999 h 77900"/>
              <a:gd name="connsiteX1" fmla="*/ 219916 w 439831"/>
              <a:gd name="connsiteY1" fmla="*/ 0 h 77900"/>
              <a:gd name="connsiteX2" fmla="*/ 0 w 439831"/>
              <a:gd name="connsiteY2" fmla="*/ 54935 h 77900"/>
              <a:gd name="connsiteX3" fmla="*/ 20206 w 439831"/>
              <a:gd name="connsiteY3" fmla="*/ 77900 h 77900"/>
              <a:gd name="connsiteX4" fmla="*/ 219916 w 439831"/>
              <a:gd name="connsiteY4" fmla="*/ 29519 h 77900"/>
              <a:gd name="connsiteX5" fmla="*/ 343718 w 439831"/>
              <a:gd name="connsiteY5" fmla="*/ 48322 h 77900"/>
              <a:gd name="connsiteX6" fmla="*/ 419700 w 439831"/>
              <a:gd name="connsiteY6" fmla="*/ 76572 h 77900"/>
              <a:gd name="connsiteX7" fmla="*/ 439832 w 439831"/>
              <a:gd name="connsiteY7" fmla="*/ 53488 h 77900"/>
              <a:gd name="connsiteX8" fmla="*/ 352013 w 439831"/>
              <a:gd name="connsiteY8" fmla="*/ 19999 h 7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831" h="77900">
                <a:moveTo>
                  <a:pt x="352013" y="19999"/>
                </a:moveTo>
                <a:cubicBezTo>
                  <a:pt x="309210" y="6845"/>
                  <a:pt x="264695" y="106"/>
                  <a:pt x="219916" y="0"/>
                </a:cubicBezTo>
                <a:cubicBezTo>
                  <a:pt x="143376" y="1272"/>
                  <a:pt x="68147" y="20065"/>
                  <a:pt x="0" y="54935"/>
                </a:cubicBezTo>
                <a:cubicBezTo>
                  <a:pt x="6319" y="62946"/>
                  <a:pt x="13064" y="70612"/>
                  <a:pt x="20206" y="77900"/>
                </a:cubicBezTo>
                <a:cubicBezTo>
                  <a:pt x="82387" y="47226"/>
                  <a:pt x="150591" y="30703"/>
                  <a:pt x="219916" y="29519"/>
                </a:cubicBezTo>
                <a:cubicBezTo>
                  <a:pt x="261886" y="29640"/>
                  <a:pt x="303605" y="35978"/>
                  <a:pt x="343718" y="48322"/>
                </a:cubicBezTo>
                <a:cubicBezTo>
                  <a:pt x="369755" y="55705"/>
                  <a:pt x="395164" y="65151"/>
                  <a:pt x="419700" y="76572"/>
                </a:cubicBezTo>
                <a:cubicBezTo>
                  <a:pt x="426824" y="69248"/>
                  <a:pt x="433544" y="61542"/>
                  <a:pt x="439832" y="53488"/>
                </a:cubicBezTo>
                <a:cubicBezTo>
                  <a:pt x="411613" y="39735"/>
                  <a:pt x="382224" y="28529"/>
                  <a:pt x="352013" y="19999"/>
                </a:cubicBezTo>
                <a:close/>
              </a:path>
            </a:pathLst>
          </a:custGeom>
          <a:solidFill>
            <a:srgbClr val="000000"/>
          </a:solidFill>
          <a:ln w="1468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F9991D15-9EBC-476C-BB05-5E4B8F7C59C5}"/>
              </a:ext>
            </a:extLst>
          </p:cNvPr>
          <p:cNvSpPr/>
          <p:nvPr/>
        </p:nvSpPr>
        <p:spPr>
          <a:xfrm>
            <a:off x="10416779" y="5335257"/>
            <a:ext cx="211813" cy="263012"/>
          </a:xfrm>
          <a:custGeom>
            <a:avLst/>
            <a:gdLst>
              <a:gd name="connsiteX0" fmla="*/ 78225 w 211813"/>
              <a:gd name="connsiteY0" fmla="*/ 29681 h 263012"/>
              <a:gd name="connsiteX1" fmla="*/ 181125 w 211813"/>
              <a:gd name="connsiteY1" fmla="*/ 133410 h 263012"/>
              <a:gd name="connsiteX2" fmla="*/ 102327 w 211813"/>
              <a:gd name="connsiteY2" fmla="*/ 233361 h 263012"/>
              <a:gd name="connsiteX3" fmla="*/ 105515 w 211813"/>
              <a:gd name="connsiteY3" fmla="*/ 263013 h 263012"/>
              <a:gd name="connsiteX4" fmla="*/ 209105 w 211813"/>
              <a:gd name="connsiteY4" fmla="*/ 106297 h 263012"/>
              <a:gd name="connsiteX5" fmla="*/ 52389 w 211813"/>
              <a:gd name="connsiteY5" fmla="*/ 2709 h 263012"/>
              <a:gd name="connsiteX6" fmla="*/ 0 w 211813"/>
              <a:gd name="connsiteY6" fmla="*/ 26035 h 263012"/>
              <a:gd name="connsiteX7" fmla="*/ 19689 w 211813"/>
              <a:gd name="connsiteY7" fmla="*/ 48027 h 263012"/>
              <a:gd name="connsiteX8" fmla="*/ 78225 w 211813"/>
              <a:gd name="connsiteY8" fmla="*/ 29681 h 26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813" h="263012">
                <a:moveTo>
                  <a:pt x="78225" y="29681"/>
                </a:moveTo>
                <a:cubicBezTo>
                  <a:pt x="135285" y="29910"/>
                  <a:pt x="181355" y="76352"/>
                  <a:pt x="181125" y="133410"/>
                </a:cubicBezTo>
                <a:cubicBezTo>
                  <a:pt x="180935" y="180872"/>
                  <a:pt x="148433" y="222098"/>
                  <a:pt x="102327" y="233361"/>
                </a:cubicBezTo>
                <a:cubicBezTo>
                  <a:pt x="103803" y="243147"/>
                  <a:pt x="104792" y="253050"/>
                  <a:pt x="105515" y="263013"/>
                </a:cubicBezTo>
                <a:cubicBezTo>
                  <a:pt x="177397" y="248342"/>
                  <a:pt x="223774" y="178179"/>
                  <a:pt x="209105" y="106297"/>
                </a:cubicBezTo>
                <a:cubicBezTo>
                  <a:pt x="194434" y="34417"/>
                  <a:pt x="124270" y="-11962"/>
                  <a:pt x="52389" y="2709"/>
                </a:cubicBezTo>
                <a:cubicBezTo>
                  <a:pt x="33436" y="6578"/>
                  <a:pt x="15556" y="14538"/>
                  <a:pt x="0" y="26035"/>
                </a:cubicBezTo>
                <a:cubicBezTo>
                  <a:pt x="6848" y="33164"/>
                  <a:pt x="13461" y="40470"/>
                  <a:pt x="19689" y="48027"/>
                </a:cubicBezTo>
                <a:cubicBezTo>
                  <a:pt x="36866" y="36070"/>
                  <a:pt x="57296" y="29667"/>
                  <a:pt x="78225" y="29681"/>
                </a:cubicBezTo>
                <a:close/>
              </a:path>
            </a:pathLst>
          </a:custGeom>
          <a:solidFill>
            <a:srgbClr val="000000"/>
          </a:solidFill>
          <a:ln w="1468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15F23A-02E3-4A00-9367-0A05E916AD56}"/>
              </a:ext>
            </a:extLst>
          </p:cNvPr>
          <p:cNvSpPr/>
          <p:nvPr/>
        </p:nvSpPr>
        <p:spPr>
          <a:xfrm>
            <a:off x="10520626" y="5642858"/>
            <a:ext cx="240047" cy="264533"/>
          </a:xfrm>
          <a:custGeom>
            <a:avLst/>
            <a:gdLst>
              <a:gd name="connsiteX0" fmla="*/ 209540 w 240047"/>
              <a:gd name="connsiteY0" fmla="*/ 77487 h 264533"/>
              <a:gd name="connsiteX1" fmla="*/ 82122 w 240047"/>
              <a:gd name="connsiteY1" fmla="*/ 15173 h 264533"/>
              <a:gd name="connsiteX2" fmla="*/ 2421 w 240047"/>
              <a:gd name="connsiteY2" fmla="*/ 0 h 264533"/>
              <a:gd name="connsiteX3" fmla="*/ 0 w 240047"/>
              <a:gd name="connsiteY3" fmla="*/ 29416 h 264533"/>
              <a:gd name="connsiteX4" fmla="*/ 73797 w 240047"/>
              <a:gd name="connsiteY4" fmla="*/ 43496 h 264533"/>
              <a:gd name="connsiteX5" fmla="*/ 190943 w 240047"/>
              <a:gd name="connsiteY5" fmla="*/ 100438 h 264533"/>
              <a:gd name="connsiteX6" fmla="*/ 210529 w 240047"/>
              <a:gd name="connsiteY6" fmla="*/ 139078 h 264533"/>
              <a:gd name="connsiteX7" fmla="*/ 210529 w 240047"/>
              <a:gd name="connsiteY7" fmla="*/ 264534 h 264533"/>
              <a:gd name="connsiteX8" fmla="*/ 240048 w 240047"/>
              <a:gd name="connsiteY8" fmla="*/ 264534 h 264533"/>
              <a:gd name="connsiteX9" fmla="*/ 240048 w 240047"/>
              <a:gd name="connsiteY9" fmla="*/ 139078 h 264533"/>
              <a:gd name="connsiteX10" fmla="*/ 209540 w 240047"/>
              <a:gd name="connsiteY10" fmla="*/ 77487 h 26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047" h="264533">
                <a:moveTo>
                  <a:pt x="209540" y="77487"/>
                </a:moveTo>
                <a:cubicBezTo>
                  <a:pt x="171711" y="48324"/>
                  <a:pt x="128366" y="27126"/>
                  <a:pt x="82122" y="15173"/>
                </a:cubicBezTo>
                <a:cubicBezTo>
                  <a:pt x="56176" y="7270"/>
                  <a:pt x="29455" y="2184"/>
                  <a:pt x="2421" y="0"/>
                </a:cubicBezTo>
                <a:cubicBezTo>
                  <a:pt x="2007" y="9889"/>
                  <a:pt x="1166" y="19689"/>
                  <a:pt x="0" y="29416"/>
                </a:cubicBezTo>
                <a:cubicBezTo>
                  <a:pt x="25032" y="31454"/>
                  <a:pt x="49773" y="36174"/>
                  <a:pt x="73797" y="43496"/>
                </a:cubicBezTo>
                <a:cubicBezTo>
                  <a:pt x="116287" y="54381"/>
                  <a:pt x="156134" y="73750"/>
                  <a:pt x="190943" y="100438"/>
                </a:cubicBezTo>
                <a:cubicBezTo>
                  <a:pt x="202944" y="109722"/>
                  <a:pt x="210136" y="123910"/>
                  <a:pt x="210529" y="139078"/>
                </a:cubicBezTo>
                <a:lnTo>
                  <a:pt x="210529" y="264534"/>
                </a:lnTo>
                <a:lnTo>
                  <a:pt x="240048" y="264534"/>
                </a:lnTo>
                <a:lnTo>
                  <a:pt x="240048" y="139078"/>
                </a:lnTo>
                <a:cubicBezTo>
                  <a:pt x="239640" y="115009"/>
                  <a:pt x="228441" y="92396"/>
                  <a:pt x="209540" y="77487"/>
                </a:cubicBezTo>
                <a:close/>
              </a:path>
            </a:pathLst>
          </a:custGeom>
          <a:solidFill>
            <a:srgbClr val="000000"/>
          </a:solidFill>
          <a:ln w="14684"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D12A5063-502D-470D-9B82-20F1AC365101}"/>
              </a:ext>
            </a:extLst>
          </p:cNvPr>
          <p:cNvSpPr/>
          <p:nvPr/>
        </p:nvSpPr>
        <p:spPr>
          <a:xfrm>
            <a:off x="9653737" y="5335667"/>
            <a:ext cx="210433" cy="262365"/>
          </a:xfrm>
          <a:custGeom>
            <a:avLst/>
            <a:gdLst>
              <a:gd name="connsiteX0" fmla="*/ 132814 w 210433"/>
              <a:gd name="connsiteY0" fmla="*/ 29270 h 262365"/>
              <a:gd name="connsiteX1" fmla="*/ 190671 w 210433"/>
              <a:gd name="connsiteY1" fmla="*/ 47158 h 262365"/>
              <a:gd name="connsiteX2" fmla="*/ 210434 w 210433"/>
              <a:gd name="connsiteY2" fmla="*/ 25152 h 262365"/>
              <a:gd name="connsiteX3" fmla="*/ 25151 w 210433"/>
              <a:gd name="connsiteY3" fmla="*/ 54990 h 262365"/>
              <a:gd name="connsiteX4" fmla="*/ 54990 w 210433"/>
              <a:gd name="connsiteY4" fmla="*/ 240272 h 262365"/>
              <a:gd name="connsiteX5" fmla="*/ 104431 w 210433"/>
              <a:gd name="connsiteY5" fmla="*/ 262366 h 262365"/>
              <a:gd name="connsiteX6" fmla="*/ 107649 w 210433"/>
              <a:gd name="connsiteY6" fmla="*/ 232729 h 262365"/>
              <a:gd name="connsiteX7" fmla="*/ 32914 w 210433"/>
              <a:gd name="connsiteY7" fmla="*/ 107178 h 262365"/>
              <a:gd name="connsiteX8" fmla="*/ 132814 w 210433"/>
              <a:gd name="connsiteY8" fmla="*/ 29270 h 26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433" h="262365">
                <a:moveTo>
                  <a:pt x="132814" y="29270"/>
                </a:moveTo>
                <a:cubicBezTo>
                  <a:pt x="153461" y="29267"/>
                  <a:pt x="173628" y="35503"/>
                  <a:pt x="190671" y="47158"/>
                </a:cubicBezTo>
                <a:cubicBezTo>
                  <a:pt x="196914" y="39587"/>
                  <a:pt x="203556" y="32281"/>
                  <a:pt x="210434" y="25152"/>
                </a:cubicBezTo>
                <a:cubicBezTo>
                  <a:pt x="151030" y="-17773"/>
                  <a:pt x="68076" y="-4414"/>
                  <a:pt x="25151" y="54990"/>
                </a:cubicBezTo>
                <a:cubicBezTo>
                  <a:pt x="-17772" y="114394"/>
                  <a:pt x="-4414" y="197348"/>
                  <a:pt x="54990" y="240272"/>
                </a:cubicBezTo>
                <a:cubicBezTo>
                  <a:pt x="69776" y="250957"/>
                  <a:pt x="86608" y="258478"/>
                  <a:pt x="104431" y="262366"/>
                </a:cubicBezTo>
                <a:cubicBezTo>
                  <a:pt x="105155" y="252418"/>
                  <a:pt x="106173" y="242529"/>
                  <a:pt x="107649" y="232729"/>
                </a:cubicBezTo>
                <a:cubicBezTo>
                  <a:pt x="52341" y="218697"/>
                  <a:pt x="18881" y="162486"/>
                  <a:pt x="32914" y="107178"/>
                </a:cubicBezTo>
                <a:cubicBezTo>
                  <a:pt x="44517" y="61444"/>
                  <a:pt x="85631" y="29381"/>
                  <a:pt x="132814" y="29270"/>
                </a:cubicBezTo>
                <a:close/>
              </a:path>
            </a:pathLst>
          </a:custGeom>
          <a:solidFill>
            <a:srgbClr val="000000"/>
          </a:solidFill>
          <a:ln w="1468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A37B81B-BB43-4045-9EAD-C37C67C33E79}"/>
              </a:ext>
            </a:extLst>
          </p:cNvPr>
          <p:cNvSpPr/>
          <p:nvPr/>
        </p:nvSpPr>
        <p:spPr>
          <a:xfrm>
            <a:off x="9520880" y="5643227"/>
            <a:ext cx="238999" cy="264164"/>
          </a:xfrm>
          <a:custGeom>
            <a:avLst/>
            <a:gdLst>
              <a:gd name="connsiteX0" fmla="*/ 158103 w 238999"/>
              <a:gd name="connsiteY0" fmla="*/ 14730 h 264164"/>
              <a:gd name="connsiteX1" fmla="*/ 30641 w 238999"/>
              <a:gd name="connsiteY1" fmla="*/ 77015 h 264164"/>
              <a:gd name="connsiteX2" fmla="*/ 0 w 238999"/>
              <a:gd name="connsiteY2" fmla="*/ 138709 h 264164"/>
              <a:gd name="connsiteX3" fmla="*/ 0 w 238999"/>
              <a:gd name="connsiteY3" fmla="*/ 264165 h 264164"/>
              <a:gd name="connsiteX4" fmla="*/ 29519 w 238999"/>
              <a:gd name="connsiteY4" fmla="*/ 264165 h 264164"/>
              <a:gd name="connsiteX5" fmla="*/ 29519 w 238999"/>
              <a:gd name="connsiteY5" fmla="*/ 138709 h 264164"/>
              <a:gd name="connsiteX6" fmla="*/ 48544 w 238999"/>
              <a:gd name="connsiteY6" fmla="*/ 100482 h 264164"/>
              <a:gd name="connsiteX7" fmla="*/ 166044 w 238999"/>
              <a:gd name="connsiteY7" fmla="*/ 43186 h 264164"/>
              <a:gd name="connsiteX8" fmla="*/ 239000 w 238999"/>
              <a:gd name="connsiteY8" fmla="*/ 29401 h 264164"/>
              <a:gd name="connsiteX9" fmla="*/ 236550 w 238999"/>
              <a:gd name="connsiteY9" fmla="*/ 0 h 264164"/>
              <a:gd name="connsiteX10" fmla="*/ 158103 w 238999"/>
              <a:gd name="connsiteY10" fmla="*/ 14730 h 26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999" h="264164">
                <a:moveTo>
                  <a:pt x="158103" y="14730"/>
                </a:moveTo>
                <a:cubicBezTo>
                  <a:pt x="112405" y="28148"/>
                  <a:pt x="69307" y="49207"/>
                  <a:pt x="30641" y="77015"/>
                </a:cubicBezTo>
                <a:cubicBezTo>
                  <a:pt x="11671" y="91928"/>
                  <a:pt x="419" y="114583"/>
                  <a:pt x="0" y="138709"/>
                </a:cubicBezTo>
                <a:lnTo>
                  <a:pt x="0" y="264165"/>
                </a:lnTo>
                <a:lnTo>
                  <a:pt x="29519" y="264165"/>
                </a:lnTo>
                <a:lnTo>
                  <a:pt x="29519" y="138709"/>
                </a:lnTo>
                <a:cubicBezTo>
                  <a:pt x="29853" y="123770"/>
                  <a:pt x="36827" y="109757"/>
                  <a:pt x="48544" y="100482"/>
                </a:cubicBezTo>
                <a:cubicBezTo>
                  <a:pt x="84210" y="74913"/>
                  <a:pt x="123934" y="55541"/>
                  <a:pt x="166044" y="43186"/>
                </a:cubicBezTo>
                <a:cubicBezTo>
                  <a:pt x="189914" y="36476"/>
                  <a:pt x="214326" y="31864"/>
                  <a:pt x="239000" y="29401"/>
                </a:cubicBezTo>
                <a:cubicBezTo>
                  <a:pt x="237834" y="19674"/>
                  <a:pt x="236978" y="9874"/>
                  <a:pt x="236550" y="0"/>
                </a:cubicBezTo>
                <a:cubicBezTo>
                  <a:pt x="210020" y="2605"/>
                  <a:pt x="183771" y="7535"/>
                  <a:pt x="158103" y="14730"/>
                </a:cubicBezTo>
                <a:close/>
              </a:path>
            </a:pathLst>
          </a:custGeom>
          <a:solidFill>
            <a:srgbClr val="000000"/>
          </a:solidFill>
          <a:ln w="1468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DC8150CF-0D87-4666-884B-1162613858E8}"/>
              </a:ext>
            </a:extLst>
          </p:cNvPr>
          <p:cNvSpPr/>
          <p:nvPr/>
        </p:nvSpPr>
        <p:spPr>
          <a:xfrm>
            <a:off x="9875107" y="5926534"/>
            <a:ext cx="51495" cy="154354"/>
          </a:xfrm>
          <a:custGeom>
            <a:avLst/>
            <a:gdLst>
              <a:gd name="connsiteX0" fmla="*/ 0 w 51495"/>
              <a:gd name="connsiteY0" fmla="*/ 58418 h 154354"/>
              <a:gd name="connsiteX1" fmla="*/ 0 w 51495"/>
              <a:gd name="connsiteY1" fmla="*/ 154354 h 154354"/>
              <a:gd name="connsiteX2" fmla="*/ 29519 w 51495"/>
              <a:gd name="connsiteY2" fmla="*/ 154354 h 154354"/>
              <a:gd name="connsiteX3" fmla="*/ 29519 w 51495"/>
              <a:gd name="connsiteY3" fmla="*/ 58418 h 154354"/>
              <a:gd name="connsiteX4" fmla="*/ 48544 w 51495"/>
              <a:gd name="connsiteY4" fmla="*/ 20161 h 154354"/>
              <a:gd name="connsiteX5" fmla="*/ 51496 w 51495"/>
              <a:gd name="connsiteY5" fmla="*/ 18139 h 154354"/>
              <a:gd name="connsiteX6" fmla="*/ 26877 w 51495"/>
              <a:gd name="connsiteY6" fmla="*/ 0 h 154354"/>
              <a:gd name="connsiteX7" fmla="*/ 0 w 51495"/>
              <a:gd name="connsiteY7" fmla="*/ 58418 h 1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95" h="154354">
                <a:moveTo>
                  <a:pt x="0" y="58418"/>
                </a:moveTo>
                <a:lnTo>
                  <a:pt x="0" y="154354"/>
                </a:lnTo>
                <a:lnTo>
                  <a:pt x="29519" y="154354"/>
                </a:lnTo>
                <a:lnTo>
                  <a:pt x="29519" y="58418"/>
                </a:lnTo>
                <a:cubicBezTo>
                  <a:pt x="29844" y="43468"/>
                  <a:pt x="36819" y="29442"/>
                  <a:pt x="48544" y="20161"/>
                </a:cubicBezTo>
                <a:cubicBezTo>
                  <a:pt x="49503" y="19453"/>
                  <a:pt x="50595" y="18833"/>
                  <a:pt x="51496" y="18139"/>
                </a:cubicBezTo>
                <a:cubicBezTo>
                  <a:pt x="43068" y="12457"/>
                  <a:pt x="34877" y="6332"/>
                  <a:pt x="26877" y="0"/>
                </a:cubicBezTo>
                <a:cubicBezTo>
                  <a:pt x="10112" y="14835"/>
                  <a:pt x="357" y="36035"/>
                  <a:pt x="0" y="58418"/>
                </a:cubicBezTo>
                <a:close/>
              </a:path>
            </a:pathLst>
          </a:custGeom>
          <a:solidFill>
            <a:srgbClr val="000000"/>
          </a:solidFill>
          <a:ln w="14684" cap="flat">
            <a:noFill/>
            <a:prstDash val="solid"/>
            <a:miter/>
          </a:ln>
        </p:spPr>
        <p:txBody>
          <a:bodyPr rtlCol="0" anchor="ctr"/>
          <a:lstStyle/>
          <a:p>
            <a:endParaRPr lang="en-US"/>
          </a:p>
        </p:txBody>
      </p:sp>
    </p:spTree>
    <p:extLst>
      <p:ext uri="{BB962C8B-B14F-4D97-AF65-F5344CB8AC3E}">
        <p14:creationId xmlns:p14="http://schemas.microsoft.com/office/powerpoint/2010/main" val="1503852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Fcs/FCS-N MODULE(S) : QUESTION SECONDAIRE</a:t>
            </a:r>
          </a:p>
        </p:txBody>
      </p:sp>
      <p:sp>
        <p:nvSpPr>
          <p:cNvPr id="2" name="Rectangle 1">
            <a:extLst>
              <a:ext uri="{FF2B5EF4-FFF2-40B4-BE49-F238E27FC236}">
                <a16:creationId xmlns:a16="http://schemas.microsoft.com/office/drawing/2014/main" id="{DD78C7B7-4CE4-F45D-AFA0-A9B836940DBE}"/>
              </a:ext>
            </a:extLst>
          </p:cNvPr>
          <p:cNvSpPr/>
          <p:nvPr/>
        </p:nvSpPr>
        <p:spPr>
          <a:xfrm>
            <a:off x="6461185" y="2049815"/>
            <a:ext cx="5537528" cy="13791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dirty="0">
                <a:solidFill>
                  <a:schemeClr val="tx1"/>
                </a:solidFill>
                <a:latin typeface="Calibri"/>
                <a:cs typeface="Arial"/>
              </a:rPr>
              <a:t> </a:t>
            </a:r>
          </a:p>
          <a:p>
            <a:endParaRPr lang="en-US" b="1" dirty="0">
              <a:solidFill>
                <a:schemeClr val="tx1"/>
              </a:solidFill>
              <a:latin typeface="Calibri"/>
              <a:cs typeface="Arial"/>
            </a:endParaRPr>
          </a:p>
          <a:p>
            <a:pPr algn="ctr"/>
            <a:r>
              <a:rPr lang="en-GB" b="1" dirty="0">
                <a:solidFill>
                  <a:schemeClr val="accent1"/>
                </a:solidFill>
                <a:latin typeface="Calibri"/>
                <a:cs typeface="Calibri"/>
              </a:rPr>
              <a:t>Comment </a:t>
            </a:r>
            <a:r>
              <a:rPr lang="en-GB" b="1" dirty="0" err="1">
                <a:solidFill>
                  <a:schemeClr val="accent1"/>
                </a:solidFill>
                <a:latin typeface="Calibri"/>
                <a:cs typeface="Calibri"/>
              </a:rPr>
              <a:t>ces</a:t>
            </a:r>
            <a:r>
              <a:rPr lang="en-GB" b="1" dirty="0">
                <a:solidFill>
                  <a:schemeClr val="accent1"/>
                </a:solidFill>
                <a:latin typeface="Calibri"/>
                <a:cs typeface="Calibri"/>
              </a:rPr>
              <a:t> aliments </a:t>
            </a:r>
            <a:r>
              <a:rPr lang="en-GB" b="1" dirty="0" err="1">
                <a:solidFill>
                  <a:schemeClr val="accent1"/>
                </a:solidFill>
                <a:latin typeface="Calibri"/>
                <a:cs typeface="Calibri"/>
              </a:rPr>
              <a:t>ont-ils</a:t>
            </a:r>
            <a:r>
              <a:rPr lang="en-GB" b="1" dirty="0">
                <a:solidFill>
                  <a:schemeClr val="accent1"/>
                </a:solidFill>
                <a:latin typeface="Calibri"/>
                <a:cs typeface="Calibri"/>
              </a:rPr>
              <a:t> </a:t>
            </a:r>
            <a:r>
              <a:rPr lang="en-GB" b="1" dirty="0" err="1">
                <a:solidFill>
                  <a:schemeClr val="accent1"/>
                </a:solidFill>
                <a:latin typeface="Calibri"/>
                <a:cs typeface="Calibri"/>
              </a:rPr>
              <a:t>été</a:t>
            </a:r>
            <a:r>
              <a:rPr lang="en-GB" b="1" dirty="0">
                <a:solidFill>
                  <a:schemeClr val="accent1"/>
                </a:solidFill>
                <a:latin typeface="Calibri"/>
                <a:cs typeface="Calibri"/>
              </a:rPr>
              <a:t> acquis ?</a:t>
            </a:r>
            <a:endParaRPr lang="en-US" dirty="0">
              <a:solidFill>
                <a:schemeClr val="accent1"/>
              </a:solidFill>
              <a:latin typeface="Calibri"/>
              <a:ea typeface="Calibri"/>
              <a:cs typeface="Calibri"/>
            </a:endParaRPr>
          </a:p>
          <a:p>
            <a:pPr algn="ctr"/>
            <a:r>
              <a:rPr lang="en-GB" b="1" dirty="0" err="1">
                <a:solidFill>
                  <a:schemeClr val="accent1"/>
                </a:solidFill>
                <a:latin typeface="Calibri"/>
                <a:cs typeface="Calibri"/>
              </a:rPr>
              <a:t>Indiquez</a:t>
            </a:r>
            <a:r>
              <a:rPr lang="en-GB" b="1" dirty="0">
                <a:solidFill>
                  <a:schemeClr val="accent1"/>
                </a:solidFill>
                <a:latin typeface="Calibri"/>
                <a:cs typeface="Calibri"/>
              </a:rPr>
              <a:t> la </a:t>
            </a:r>
            <a:r>
              <a:rPr lang="en-GB" b="1" dirty="0" err="1">
                <a:solidFill>
                  <a:schemeClr val="accent1"/>
                </a:solidFill>
                <a:latin typeface="Calibri"/>
                <a:cs typeface="Calibri"/>
              </a:rPr>
              <a:t>principale</a:t>
            </a:r>
            <a:r>
              <a:rPr lang="en-GB" b="1" dirty="0">
                <a:solidFill>
                  <a:schemeClr val="accent1"/>
                </a:solidFill>
                <a:latin typeface="Calibri"/>
                <a:cs typeface="Calibri"/>
              </a:rPr>
              <a:t> source </a:t>
            </a:r>
            <a:r>
              <a:rPr lang="en-GB" b="1" dirty="0" err="1">
                <a:solidFill>
                  <a:schemeClr val="accent1"/>
                </a:solidFill>
                <a:latin typeface="Calibri"/>
                <a:cs typeface="Calibri"/>
              </a:rPr>
              <a:t>d'aliments</a:t>
            </a:r>
            <a:r>
              <a:rPr lang="en-GB" b="1" dirty="0">
                <a:solidFill>
                  <a:schemeClr val="accent1"/>
                </a:solidFill>
                <a:latin typeface="Calibri"/>
                <a:cs typeface="Calibri"/>
              </a:rPr>
              <a:t> au </a:t>
            </a:r>
            <a:r>
              <a:rPr lang="en-GB" b="1" dirty="0" err="1">
                <a:solidFill>
                  <a:schemeClr val="accent1"/>
                </a:solidFill>
                <a:latin typeface="Calibri"/>
                <a:cs typeface="Calibri"/>
              </a:rPr>
              <a:t>cours</a:t>
            </a:r>
            <a:r>
              <a:rPr lang="en-GB" b="1" dirty="0">
                <a:solidFill>
                  <a:schemeClr val="accent1"/>
                </a:solidFill>
                <a:latin typeface="Calibri"/>
                <a:cs typeface="Calibri"/>
              </a:rPr>
              <a:t> des 7 </a:t>
            </a:r>
            <a:r>
              <a:rPr lang="en-GB" b="1" dirty="0" err="1">
                <a:solidFill>
                  <a:schemeClr val="accent1"/>
                </a:solidFill>
                <a:latin typeface="Calibri"/>
                <a:cs typeface="Calibri"/>
              </a:rPr>
              <a:t>derniers</a:t>
            </a:r>
            <a:r>
              <a:rPr lang="en-GB" b="1" dirty="0">
                <a:solidFill>
                  <a:schemeClr val="accent1"/>
                </a:solidFill>
                <a:latin typeface="Calibri"/>
                <a:cs typeface="Calibri"/>
              </a:rPr>
              <a:t> </a:t>
            </a:r>
            <a:r>
              <a:rPr lang="en-GB" b="1" dirty="0" err="1">
                <a:solidFill>
                  <a:schemeClr val="accent1"/>
                </a:solidFill>
                <a:latin typeface="Calibri"/>
                <a:cs typeface="Calibri"/>
              </a:rPr>
              <a:t>jours</a:t>
            </a:r>
            <a:r>
              <a:rPr lang="en-GB" b="1" dirty="0">
                <a:solidFill>
                  <a:schemeClr val="accent1"/>
                </a:solidFill>
                <a:latin typeface="Calibri"/>
                <a:ea typeface="Calibri"/>
                <a:cs typeface="Calibri"/>
              </a:rPr>
              <a:t>.</a:t>
            </a:r>
            <a:endParaRPr lang="en-US" dirty="0">
              <a:solidFill>
                <a:schemeClr val="accent1"/>
              </a:solidFill>
              <a:latin typeface="Calibri"/>
              <a:ea typeface="Calibri"/>
              <a:cs typeface="Calibri"/>
            </a:endParaRPr>
          </a:p>
          <a:p>
            <a:pPr algn="ctr"/>
            <a:endParaRPr lang="en-GB" sz="800" dirty="0">
              <a:solidFill>
                <a:schemeClr val="accent1"/>
              </a:solidFill>
              <a:latin typeface="Calibri" panose="020F0502020204030204" pitchFamily="34" charset="0"/>
              <a:ea typeface="Calibri" panose="020F0502020204030204" pitchFamily="34" charset="0"/>
              <a:cs typeface="Calibri"/>
            </a:endParaRPr>
          </a:p>
          <a:p>
            <a:pPr algn="ctr">
              <a:defRPr/>
            </a:pPr>
            <a:r>
              <a:rPr lang="en-GB" sz="1400" i="1" dirty="0">
                <a:solidFill>
                  <a:schemeClr val="accent1"/>
                </a:solidFill>
                <a:latin typeface="Calibri"/>
                <a:ea typeface="Calibri"/>
                <a:cs typeface="Calibri"/>
              </a:rPr>
              <a:t>Si </a:t>
            </a:r>
            <a:r>
              <a:rPr lang="en-GB" sz="1400" i="1" dirty="0" err="1">
                <a:solidFill>
                  <a:schemeClr val="accent1"/>
                </a:solidFill>
                <a:latin typeface="Calibri"/>
                <a:ea typeface="Calibri"/>
                <a:cs typeface="Calibri"/>
              </a:rPr>
              <a:t>l'aliment</a:t>
            </a:r>
            <a:r>
              <a:rPr lang="en-GB" sz="1400" i="1" dirty="0">
                <a:solidFill>
                  <a:schemeClr val="accent1"/>
                </a:solidFill>
                <a:latin typeface="Calibri"/>
                <a:ea typeface="Calibri"/>
                <a:cs typeface="Calibri"/>
              </a:rPr>
              <a:t> </a:t>
            </a:r>
            <a:r>
              <a:rPr lang="en-GB" sz="1400" i="1" dirty="0" err="1">
                <a:solidFill>
                  <a:schemeClr val="accent1"/>
                </a:solidFill>
                <a:latin typeface="Calibri"/>
                <a:ea typeface="Calibri"/>
                <a:cs typeface="Calibri"/>
              </a:rPr>
              <a:t>n'est</a:t>
            </a:r>
            <a:r>
              <a:rPr lang="en-GB" sz="1400" i="1" dirty="0">
                <a:solidFill>
                  <a:schemeClr val="accent1"/>
                </a:solidFill>
                <a:latin typeface="Calibri"/>
                <a:ea typeface="Calibri"/>
                <a:cs typeface="Calibri"/>
              </a:rPr>
              <a:t> pas </a:t>
            </a:r>
            <a:r>
              <a:rPr lang="en-GB" sz="1400" i="1" dirty="0" err="1">
                <a:solidFill>
                  <a:schemeClr val="accent1"/>
                </a:solidFill>
                <a:latin typeface="Calibri"/>
                <a:ea typeface="Calibri"/>
                <a:cs typeface="Calibri"/>
              </a:rPr>
              <a:t>consommé</a:t>
            </a:r>
            <a:r>
              <a:rPr lang="en-GB" sz="1400" i="1" strike="sngStrike" dirty="0" err="1">
                <a:solidFill>
                  <a:schemeClr val="accent1"/>
                </a:solidFill>
                <a:latin typeface="Calibri"/>
                <a:ea typeface="Calibri"/>
                <a:cs typeface="Calibri"/>
              </a:rPr>
              <a:t>e</a:t>
            </a:r>
            <a:r>
              <a:rPr lang="en-GB" sz="1400" i="1" dirty="0">
                <a:solidFill>
                  <a:schemeClr val="accent1"/>
                </a:solidFill>
                <a:latin typeface="Calibri"/>
                <a:ea typeface="Calibri"/>
                <a:cs typeface="Calibri"/>
              </a:rPr>
              <a:t>, ne pas </a:t>
            </a:r>
            <a:r>
              <a:rPr lang="en-GB" sz="1400" i="1" dirty="0" err="1">
                <a:solidFill>
                  <a:schemeClr val="accent1"/>
                </a:solidFill>
                <a:latin typeface="Calibri"/>
                <a:ea typeface="Calibri"/>
                <a:cs typeface="Calibri"/>
              </a:rPr>
              <a:t>préciser</a:t>
            </a:r>
            <a:r>
              <a:rPr lang="en-GB" sz="1400" i="1" dirty="0">
                <a:solidFill>
                  <a:schemeClr val="accent1"/>
                </a:solidFill>
                <a:latin typeface="Calibri"/>
                <a:ea typeface="Calibri"/>
                <a:cs typeface="Calibri"/>
              </a:rPr>
              <a:t> la source </a:t>
            </a:r>
            <a:r>
              <a:rPr lang="en-GB" sz="1400" i="1" dirty="0" err="1">
                <a:solidFill>
                  <a:schemeClr val="accent1"/>
                </a:solidFill>
                <a:latin typeface="Calibri"/>
                <a:ea typeface="Calibri"/>
                <a:cs typeface="Calibri"/>
              </a:rPr>
              <a:t>principale</a:t>
            </a:r>
            <a:r>
              <a:rPr lang="en-GB" sz="1400" i="1" dirty="0">
                <a:solidFill>
                  <a:schemeClr val="accent1"/>
                </a:solidFill>
                <a:latin typeface="Calibri"/>
                <a:ea typeface="Calibri"/>
                <a:cs typeface="Calibri"/>
              </a:rPr>
              <a:t>.</a:t>
            </a:r>
            <a:endParaRPr lang="en-US" dirty="0">
              <a:solidFill>
                <a:schemeClr val="accent1"/>
              </a:solidFill>
              <a:latin typeface="Calibri"/>
              <a:ea typeface="Calibri"/>
              <a:cs typeface="Calibri"/>
            </a:endParaRPr>
          </a:p>
          <a:p>
            <a:endParaRPr lang="en-GB" b="1" dirty="0">
              <a:solidFill>
                <a:schemeClr val="tx1"/>
              </a:solidFill>
              <a:latin typeface="Calibri"/>
              <a:cs typeface="Arial"/>
            </a:endParaRPr>
          </a:p>
        </p:txBody>
      </p:sp>
      <p:sp>
        <p:nvSpPr>
          <p:cNvPr id="3" name="TextBox 2">
            <a:extLst>
              <a:ext uri="{FF2B5EF4-FFF2-40B4-BE49-F238E27FC236}">
                <a16:creationId xmlns:a16="http://schemas.microsoft.com/office/drawing/2014/main" id="{A862B245-21A9-E17F-C870-826D6CD30EF9}"/>
              </a:ext>
            </a:extLst>
          </p:cNvPr>
          <p:cNvSpPr txBox="1"/>
          <p:nvPr/>
        </p:nvSpPr>
        <p:spPr>
          <a:xfrm>
            <a:off x="717181" y="2151727"/>
            <a:ext cx="5470968" cy="1938992"/>
          </a:xfrm>
          <a:prstGeom prst="rect">
            <a:avLst/>
          </a:prstGeom>
          <a:noFill/>
        </p:spPr>
        <p:txBody>
          <a:bodyPr wrap="square" lIns="91440" tIns="45720" rIns="91440" bIns="45720" anchor="t">
            <a:spAutoFit/>
          </a:bodyPr>
          <a:lstStyle/>
          <a:p>
            <a:r>
              <a:rPr lang="en-US" sz="2000">
                <a:latin typeface="Open Sans"/>
                <a:ea typeface="Open Sans"/>
                <a:cs typeface="Open Sans"/>
              </a:rPr>
              <a:t>La "source </a:t>
            </a:r>
            <a:r>
              <a:rPr lang="en-US" sz="2000" err="1">
                <a:solidFill>
                  <a:srgbClr val="007DBC"/>
                </a:solidFill>
                <a:latin typeface="Open Sans"/>
                <a:ea typeface="Open Sans"/>
                <a:cs typeface="Open Sans"/>
              </a:rPr>
              <a:t>alimentaire</a:t>
            </a:r>
            <a:r>
              <a:rPr lang="en-US" sz="2000">
                <a:latin typeface="Open Sans"/>
                <a:ea typeface="Open Sans"/>
                <a:cs typeface="Open Sans"/>
              </a:rPr>
              <a:t>" du module "</a:t>
            </a:r>
            <a:r>
              <a:rPr lang="en-US" sz="2000" err="1">
                <a:latin typeface="Open Sans"/>
                <a:ea typeface="Open Sans"/>
                <a:cs typeface="Open Sans"/>
              </a:rPr>
              <a:t>consommation</a:t>
            </a:r>
            <a:r>
              <a:rPr lang="en-US" sz="2000">
                <a:latin typeface="Open Sans"/>
                <a:ea typeface="Open Sans"/>
                <a:cs typeface="Open Sans"/>
              </a:rPr>
              <a:t> </a:t>
            </a:r>
            <a:r>
              <a:rPr lang="en-US" sz="2000" err="1">
                <a:latin typeface="Open Sans"/>
                <a:ea typeface="Open Sans"/>
                <a:cs typeface="Open Sans"/>
              </a:rPr>
              <a:t>alimentaire</a:t>
            </a:r>
            <a:r>
              <a:rPr lang="en-US" sz="2000">
                <a:latin typeface="Open Sans"/>
                <a:ea typeface="Open Sans"/>
                <a:cs typeface="Open Sans"/>
              </a:rPr>
              <a:t>" </a:t>
            </a:r>
            <a:r>
              <a:rPr lang="en-US" sz="2000" err="1">
                <a:latin typeface="Open Sans"/>
                <a:ea typeface="Open Sans"/>
                <a:cs typeface="Open Sans"/>
              </a:rPr>
              <a:t>est</a:t>
            </a:r>
            <a:r>
              <a:rPr lang="en-US" sz="2000">
                <a:latin typeface="Open Sans"/>
                <a:ea typeface="Open Sans"/>
                <a:cs typeface="Open Sans"/>
              </a:rPr>
              <a:t> </a:t>
            </a:r>
            <a:r>
              <a:rPr lang="en-US" sz="2000" err="1">
                <a:latin typeface="Open Sans"/>
                <a:ea typeface="Open Sans"/>
                <a:cs typeface="Open Sans"/>
              </a:rPr>
              <a:t>utilisée</a:t>
            </a:r>
            <a:r>
              <a:rPr lang="en-US" sz="2000">
                <a:latin typeface="Open Sans"/>
                <a:ea typeface="Open Sans"/>
                <a:cs typeface="Open Sans"/>
              </a:rPr>
              <a:t> pour </a:t>
            </a:r>
            <a:r>
              <a:rPr lang="en-US" sz="2000" err="1">
                <a:latin typeface="Open Sans"/>
                <a:ea typeface="Open Sans"/>
                <a:cs typeface="Open Sans"/>
              </a:rPr>
              <a:t>enregistrer</a:t>
            </a:r>
            <a:r>
              <a:rPr lang="en-US" sz="2000">
                <a:latin typeface="Open Sans"/>
                <a:ea typeface="Open Sans"/>
                <a:cs typeface="Open Sans"/>
              </a:rPr>
              <a:t> la </a:t>
            </a:r>
            <a:r>
              <a:rPr lang="en-US" sz="2000" err="1">
                <a:latin typeface="Open Sans"/>
                <a:ea typeface="Open Sans"/>
                <a:cs typeface="Open Sans"/>
              </a:rPr>
              <a:t>principale</a:t>
            </a:r>
            <a:r>
              <a:rPr lang="en-US" sz="2000">
                <a:latin typeface="Open Sans"/>
                <a:ea typeface="Open Sans"/>
                <a:cs typeface="Open Sans"/>
              </a:rPr>
              <a:t> </a:t>
            </a:r>
            <a:r>
              <a:rPr lang="en-US" sz="2000" err="1">
                <a:latin typeface="Open Sans"/>
                <a:ea typeface="Open Sans"/>
                <a:cs typeface="Open Sans"/>
              </a:rPr>
              <a:t>méthode</a:t>
            </a:r>
            <a:r>
              <a:rPr lang="en-US" sz="2000">
                <a:latin typeface="Open Sans"/>
                <a:ea typeface="Open Sans"/>
                <a:cs typeface="Open Sans"/>
              </a:rPr>
              <a:t> par </a:t>
            </a:r>
            <a:r>
              <a:rPr lang="en-US" sz="2000" err="1">
                <a:latin typeface="Open Sans"/>
                <a:ea typeface="Open Sans"/>
                <a:cs typeface="Open Sans"/>
              </a:rPr>
              <a:t>laquelle</a:t>
            </a:r>
            <a:r>
              <a:rPr lang="en-US" sz="2000">
                <a:latin typeface="Open Sans"/>
                <a:ea typeface="Open Sans"/>
                <a:cs typeface="Open Sans"/>
              </a:rPr>
              <a:t> le ménage </a:t>
            </a:r>
            <a:r>
              <a:rPr lang="en-US" sz="2000" err="1">
                <a:latin typeface="Open Sans"/>
                <a:ea typeface="Open Sans"/>
                <a:cs typeface="Open Sans"/>
              </a:rPr>
              <a:t>s'est</a:t>
            </a:r>
            <a:r>
              <a:rPr lang="en-US" sz="2000">
                <a:latin typeface="Calibri"/>
                <a:ea typeface="Calibri"/>
                <a:cs typeface="Calibri"/>
              </a:rPr>
              <a:t> </a:t>
            </a:r>
            <a:r>
              <a:rPr lang="en-US" sz="2000" err="1">
                <a:latin typeface="Open Sans"/>
                <a:ea typeface="Open Sans"/>
                <a:cs typeface="Open Sans"/>
              </a:rPr>
              <a:t>procuré</a:t>
            </a:r>
            <a:r>
              <a:rPr lang="en-US" sz="2000">
                <a:latin typeface="Open Sans"/>
                <a:ea typeface="Open Sans"/>
                <a:cs typeface="Open Sans"/>
              </a:rPr>
              <a:t> </a:t>
            </a:r>
            <a:r>
              <a:rPr lang="en-US" sz="2000" err="1">
                <a:latin typeface="Open Sans"/>
                <a:ea typeface="Open Sans"/>
                <a:cs typeface="Open Sans"/>
              </a:rPr>
              <a:t>chaque</a:t>
            </a:r>
            <a:r>
              <a:rPr lang="en-US" sz="2000">
                <a:latin typeface="Open Sans"/>
                <a:ea typeface="Open Sans"/>
                <a:cs typeface="Open Sans"/>
              </a:rPr>
              <a:t> </a:t>
            </a:r>
            <a:r>
              <a:rPr lang="en-US" sz="2000" err="1">
                <a:latin typeface="Open Sans"/>
                <a:ea typeface="Open Sans"/>
                <a:cs typeface="Open Sans"/>
              </a:rPr>
              <a:t>produit</a:t>
            </a:r>
            <a:r>
              <a:rPr lang="en-US" sz="2000">
                <a:latin typeface="Open Sans"/>
                <a:ea typeface="Open Sans"/>
                <a:cs typeface="Open Sans"/>
              </a:rPr>
              <a:t>/</a:t>
            </a:r>
            <a:r>
              <a:rPr lang="en-US" sz="2000" err="1">
                <a:latin typeface="Open Sans"/>
                <a:ea typeface="Open Sans"/>
                <a:cs typeface="Open Sans"/>
              </a:rPr>
              <a:t>groupe</a:t>
            </a:r>
            <a:r>
              <a:rPr lang="en-US" sz="2000">
                <a:latin typeface="Open Sans"/>
                <a:ea typeface="Open Sans"/>
                <a:cs typeface="Open Sans"/>
              </a:rPr>
              <a:t> </a:t>
            </a:r>
            <a:r>
              <a:rPr lang="en-US" sz="2000" err="1">
                <a:latin typeface="Open Sans"/>
                <a:ea typeface="Open Sans"/>
                <a:cs typeface="Open Sans"/>
              </a:rPr>
              <a:t>alimentaire</a:t>
            </a:r>
            <a:r>
              <a:rPr lang="en-US" sz="2000">
                <a:latin typeface="Open Sans"/>
                <a:ea typeface="Open Sans"/>
                <a:cs typeface="Open Sans"/>
              </a:rPr>
              <a:t> </a:t>
            </a:r>
            <a:r>
              <a:rPr lang="en-US" sz="2000" err="1">
                <a:latin typeface="Open Sans"/>
                <a:ea typeface="Open Sans"/>
                <a:cs typeface="Open Sans"/>
              </a:rPr>
              <a:t>enregistré</a:t>
            </a:r>
            <a:r>
              <a:rPr lang="en-US" sz="2000">
                <a:latin typeface="Open Sans"/>
                <a:ea typeface="Open Sans"/>
                <a:cs typeface="Open Sans"/>
              </a:rPr>
              <a:t>. </a:t>
            </a:r>
            <a:endParaRPr lang="en-US">
              <a:latin typeface="Open Sans"/>
              <a:ea typeface="Open Sans"/>
              <a:cs typeface="Open Sans"/>
            </a:endParaRPr>
          </a:p>
          <a:p>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C03F6ABB-4575-0081-CE6F-922395B2C76A}"/>
              </a:ext>
            </a:extLst>
          </p:cNvPr>
          <p:cNvSpPr txBox="1"/>
          <p:nvPr/>
        </p:nvSpPr>
        <p:spPr>
          <a:xfrm>
            <a:off x="3772268" y="4369388"/>
            <a:ext cx="8072401" cy="1631216"/>
          </a:xfrm>
          <a:prstGeom prst="rect">
            <a:avLst/>
          </a:prstGeom>
          <a:noFill/>
        </p:spPr>
        <p:txBody>
          <a:bodyPr wrap="square">
            <a:spAutoFit/>
          </a:bodyPr>
          <a:lstStyle/>
          <a:p>
            <a:r>
              <a:rPr lang="en-US" sz="2000" dirty="0" err="1">
                <a:latin typeface="Open Sans" panose="020B0606030504020204" pitchFamily="34" charset="0"/>
                <a:ea typeface="Open Sans" panose="020B0606030504020204" pitchFamily="34" charset="0"/>
                <a:cs typeface="Open Sans" panose="020B0606030504020204" pitchFamily="34" charset="0"/>
              </a:rPr>
              <a:t>Lorsqu'un</a:t>
            </a:r>
            <a:r>
              <a:rPr lang="en-US" sz="2000" dirty="0">
                <a:latin typeface="Open Sans" panose="020B0606030504020204" pitchFamily="34" charset="0"/>
                <a:ea typeface="Open Sans" panose="020B0606030504020204" pitchFamily="34" charset="0"/>
                <a:cs typeface="Open Sans" panose="020B0606030504020204" pitchFamily="34" charset="0"/>
              </a:rPr>
              <a:t> ménage </a:t>
            </a:r>
            <a:r>
              <a:rPr lang="en-US" sz="2000" dirty="0" err="1">
                <a:latin typeface="Open Sans" panose="020B0606030504020204" pitchFamily="34" charset="0"/>
                <a:ea typeface="Open Sans" panose="020B0606030504020204" pitchFamily="34" charset="0"/>
                <a:cs typeface="Open Sans" panose="020B0606030504020204" pitchFamily="34" charset="0"/>
              </a:rPr>
              <a:t>déclare</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qu'un</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groupe</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alimentaire</a:t>
            </a:r>
            <a:r>
              <a:rPr lang="en-US" sz="2000" dirty="0">
                <a:latin typeface="Open Sans" panose="020B0606030504020204" pitchFamily="34" charset="0"/>
                <a:ea typeface="Open Sans" panose="020B0606030504020204" pitchFamily="34" charset="0"/>
                <a:cs typeface="Open Sans" panose="020B0606030504020204" pitchFamily="34" charset="0"/>
              </a:rPr>
              <a:t> particulier </a:t>
            </a:r>
            <a:r>
              <a:rPr lang="en-US" sz="2000" dirty="0" err="1">
                <a:latin typeface="Open Sans" panose="020B0606030504020204" pitchFamily="34" charset="0"/>
                <a:ea typeface="Open Sans" panose="020B0606030504020204" pitchFamily="34" charset="0"/>
                <a:cs typeface="Open Sans" panose="020B0606030504020204" pitchFamily="34" charset="0"/>
              </a:rPr>
              <a:t>provient</a:t>
            </a:r>
            <a:r>
              <a:rPr lang="en-US" sz="2000" dirty="0">
                <a:latin typeface="Open Sans" panose="020B0606030504020204" pitchFamily="34" charset="0"/>
                <a:ea typeface="Open Sans" panose="020B0606030504020204" pitchFamily="34" charset="0"/>
                <a:cs typeface="Open Sans" panose="020B0606030504020204" pitchFamily="34" charset="0"/>
              </a:rPr>
              <a:t> à parts </a:t>
            </a:r>
            <a:r>
              <a:rPr lang="en-US" sz="2000" dirty="0" err="1">
                <a:latin typeface="Open Sans" panose="020B0606030504020204" pitchFamily="34" charset="0"/>
                <a:ea typeface="Open Sans" panose="020B0606030504020204" pitchFamily="34" charset="0"/>
                <a:cs typeface="Open Sans" panose="020B0606030504020204" pitchFamily="34" charset="0"/>
              </a:rPr>
              <a:t>égales</a:t>
            </a:r>
            <a:r>
              <a:rPr lang="en-US" sz="2000" dirty="0">
                <a:latin typeface="Open Sans" panose="020B0606030504020204" pitchFamily="34" charset="0"/>
                <a:ea typeface="Open Sans" panose="020B0606030504020204" pitchFamily="34" charset="0"/>
                <a:cs typeface="Open Sans" panose="020B0606030504020204" pitchFamily="34" charset="0"/>
              </a:rPr>
              <a:t> de deux sources </a:t>
            </a:r>
            <a:r>
              <a:rPr lang="en-US" sz="2000" dirty="0" err="1">
                <a:latin typeface="Open Sans" panose="020B0606030504020204" pitchFamily="34" charset="0"/>
                <a:ea typeface="Open Sans" panose="020B0606030504020204" pitchFamily="34" charset="0"/>
                <a:cs typeface="Open Sans" panose="020B0606030504020204" pitchFamily="34" charset="0"/>
              </a:rPr>
              <a:t>principales</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ou</a:t>
            </a:r>
            <a:r>
              <a:rPr lang="en-US" sz="2000" dirty="0">
                <a:latin typeface="Open Sans" panose="020B0606030504020204" pitchFamily="34" charset="0"/>
                <a:ea typeface="Open Sans" panose="020B0606030504020204" pitchFamily="34" charset="0"/>
                <a:cs typeface="Open Sans" panose="020B0606030504020204" pitchFamily="34" charset="0"/>
              </a:rPr>
              <a:t> plus, </a:t>
            </a:r>
            <a:r>
              <a:rPr lang="en-US" sz="2000" dirty="0" err="1">
                <a:latin typeface="Open Sans" panose="020B0606030504020204" pitchFamily="34" charset="0"/>
                <a:ea typeface="Open Sans" panose="020B0606030504020204" pitchFamily="34" charset="0"/>
                <a:cs typeface="Open Sans" panose="020B0606030504020204" pitchFamily="34" charset="0"/>
              </a:rPr>
              <a:t>l'enquêteur</a:t>
            </a:r>
            <a:r>
              <a:rPr lang="en-US" sz="2000" dirty="0">
                <a:latin typeface="Open Sans" panose="020B0606030504020204" pitchFamily="34" charset="0"/>
                <a:ea typeface="Open Sans" panose="020B0606030504020204" pitchFamily="34" charset="0"/>
                <a:cs typeface="Open Sans" panose="020B0606030504020204" pitchFamily="34" charset="0"/>
              </a:rPr>
              <a:t> doit </a:t>
            </a:r>
            <a:r>
              <a:rPr lang="en-US" sz="2000" dirty="0" err="1">
                <a:latin typeface="Open Sans" panose="020B0606030504020204" pitchFamily="34" charset="0"/>
                <a:ea typeface="Open Sans" panose="020B0606030504020204" pitchFamily="34" charset="0"/>
                <a:cs typeface="Open Sans" panose="020B0606030504020204" pitchFamily="34" charset="0"/>
              </a:rPr>
              <a:t>chercher</a:t>
            </a:r>
            <a:r>
              <a:rPr lang="en-US" sz="2000" dirty="0">
                <a:latin typeface="Open Sans" panose="020B0606030504020204" pitchFamily="34" charset="0"/>
                <a:ea typeface="Open Sans" panose="020B0606030504020204" pitchFamily="34" charset="0"/>
                <a:cs typeface="Open Sans" panose="020B0606030504020204" pitchFamily="34" charset="0"/>
              </a:rPr>
              <a:t> à </a:t>
            </a:r>
            <a:r>
              <a:rPr lang="en-US" sz="2000" dirty="0" err="1">
                <a:latin typeface="Open Sans" panose="020B0606030504020204" pitchFamily="34" charset="0"/>
                <a:ea typeface="Open Sans" panose="020B0606030504020204" pitchFamily="34" charset="0"/>
                <a:cs typeface="Open Sans" panose="020B0606030504020204" pitchFamily="34" charset="0"/>
              </a:rPr>
              <a:t>déterminer</a:t>
            </a:r>
            <a:r>
              <a:rPr lang="en-US" sz="2000" dirty="0">
                <a:latin typeface="Open Sans" panose="020B0606030504020204" pitchFamily="34" charset="0"/>
                <a:ea typeface="Open Sans" panose="020B0606030504020204" pitchFamily="34" charset="0"/>
                <a:cs typeface="Open Sans" panose="020B0606030504020204" pitchFamily="34" charset="0"/>
              </a:rPr>
              <a:t> quelle source </a:t>
            </a:r>
            <a:r>
              <a:rPr lang="en-US" sz="2000" dirty="0" err="1">
                <a:latin typeface="Open Sans" panose="020B0606030504020204" pitchFamily="34" charset="0"/>
                <a:ea typeface="Open Sans" panose="020B0606030504020204" pitchFamily="34" charset="0"/>
                <a:cs typeface="Open Sans" panose="020B0606030504020204" pitchFamily="34" charset="0"/>
              </a:rPr>
              <a:t>fournit</a:t>
            </a:r>
            <a:r>
              <a:rPr lang="en-US" sz="2000" dirty="0">
                <a:latin typeface="Open Sans" panose="020B0606030504020204" pitchFamily="34" charset="0"/>
                <a:ea typeface="Open Sans" panose="020B0606030504020204" pitchFamily="34" charset="0"/>
                <a:cs typeface="Open Sans" panose="020B0606030504020204" pitchFamily="34" charset="0"/>
              </a:rPr>
              <a:t> la plus </a:t>
            </a:r>
            <a:r>
              <a:rPr lang="en-US" sz="2000" dirty="0" err="1">
                <a:latin typeface="Open Sans" panose="020B0606030504020204" pitchFamily="34" charset="0"/>
                <a:ea typeface="Open Sans" panose="020B0606030504020204" pitchFamily="34" charset="0"/>
                <a:cs typeface="Open Sans" panose="020B0606030504020204" pitchFamily="34" charset="0"/>
              </a:rPr>
              <a:t>grande</a:t>
            </a:r>
            <a:r>
              <a:rPr lang="en-US" sz="2000" dirty="0">
                <a:latin typeface="Open Sans" panose="020B0606030504020204" pitchFamily="34" charset="0"/>
                <a:ea typeface="Open Sans" panose="020B0606030504020204" pitchFamily="34" charset="0"/>
                <a:cs typeface="Open Sans" panose="020B0606030504020204" pitchFamily="34" charset="0"/>
              </a:rPr>
              <a:t> part des aliments </a:t>
            </a:r>
            <a:r>
              <a:rPr lang="en-US" sz="2000" dirty="0" err="1">
                <a:latin typeface="Open Sans" panose="020B0606030504020204" pitchFamily="34" charset="0"/>
                <a:ea typeface="Open Sans" panose="020B0606030504020204" pitchFamily="34" charset="0"/>
                <a:cs typeface="Open Sans" panose="020B0606030504020204" pitchFamily="34" charset="0"/>
              </a:rPr>
              <a:t>appartenant</a:t>
            </a:r>
            <a:r>
              <a:rPr lang="en-US" sz="2000" dirty="0">
                <a:latin typeface="Open Sans" panose="020B0606030504020204" pitchFamily="34" charset="0"/>
                <a:ea typeface="Open Sans" panose="020B0606030504020204" pitchFamily="34" charset="0"/>
                <a:cs typeface="Open Sans" panose="020B0606030504020204" pitchFamily="34" charset="0"/>
              </a:rPr>
              <a:t> à </a:t>
            </a:r>
            <a:r>
              <a:rPr lang="en-US" sz="2000" dirty="0" err="1">
                <a:latin typeface="Open Sans" panose="020B0606030504020204" pitchFamily="34" charset="0"/>
                <a:ea typeface="Open Sans" panose="020B0606030504020204" pitchFamily="34" charset="0"/>
                <a:cs typeface="Open Sans" panose="020B0606030504020204" pitchFamily="34" charset="0"/>
              </a:rPr>
              <a:t>ce</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groupe</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alimentaire</a:t>
            </a:r>
            <a:r>
              <a:rPr lang="en-US" sz="2000" dirty="0">
                <a:latin typeface="Open Sans" panose="020B0606030504020204" pitchFamily="34" charset="0"/>
                <a:ea typeface="Open Sans" panose="020B0606030504020204" pitchFamily="34" charset="0"/>
                <a:cs typeface="Open Sans" panose="020B0606030504020204" pitchFamily="34" charset="0"/>
              </a:rPr>
              <a:t>.  </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6730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Fcs/FCS-N MODULE(S) : source </a:t>
            </a:r>
            <a:r>
              <a:rPr lang="en-GB" sz="3600" b="0" kern="1400" spc="230" err="1">
                <a:solidFill>
                  <a:schemeClr val="tx1"/>
                </a:solidFill>
                <a:latin typeface="HALDEN SOLID" pitchFamily="2" charset="0"/>
              </a:rPr>
              <a:t>Alimentaire</a:t>
            </a:r>
            <a:endParaRPr lang="en-GB" sz="3600" b="0" kern="1400" spc="230">
              <a:solidFill>
                <a:schemeClr val="tx1"/>
              </a:solidFill>
              <a:latin typeface="HALDEN SOLID" pitchFamily="2" charset="0"/>
            </a:endParaRPr>
          </a:p>
        </p:txBody>
      </p:sp>
      <p:sp>
        <p:nvSpPr>
          <p:cNvPr id="5" name="TextBox 4">
            <a:extLst>
              <a:ext uri="{FF2B5EF4-FFF2-40B4-BE49-F238E27FC236}">
                <a16:creationId xmlns:a16="http://schemas.microsoft.com/office/drawing/2014/main" id="{916AAC51-CF76-40C8-A5B6-5915636066C7}"/>
              </a:ext>
            </a:extLst>
          </p:cNvPr>
          <p:cNvSpPr txBox="1"/>
          <p:nvPr/>
        </p:nvSpPr>
        <p:spPr>
          <a:xfrm>
            <a:off x="717181" y="1689715"/>
            <a:ext cx="9777283" cy="923330"/>
          </a:xfrm>
          <a:prstGeom prst="rect">
            <a:avLst/>
          </a:prstGeom>
          <a:noFill/>
        </p:spPr>
        <p:txBody>
          <a:bodyPr wrap="square">
            <a:spAutoFit/>
          </a:bodyPr>
          <a:lstStyle/>
          <a:p>
            <a:r>
              <a:rPr lang="fr-FR" dirty="0">
                <a:latin typeface="Open Sans" panose="020B0606030504020204" pitchFamily="34" charset="0"/>
                <a:ea typeface="Calibri" panose="020F0502020204030204" pitchFamily="34" charset="0"/>
              </a:rPr>
              <a:t>Bien que l'on accorde moins d'importance aux SOURCES ALIMENTAIRES, elles sont très importantes pour expliquer la situation des ménages en matière de sécurité alimentaire et leur niveau de vulnérabilité.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2" name="Table 1">
            <a:extLst>
              <a:ext uri="{FF2B5EF4-FFF2-40B4-BE49-F238E27FC236}">
                <a16:creationId xmlns:a16="http://schemas.microsoft.com/office/drawing/2014/main" id="{4E669166-E353-1684-BB68-85A7A365100C}"/>
              </a:ext>
            </a:extLst>
          </p:cNvPr>
          <p:cNvGraphicFramePr>
            <a:graphicFrameLocks noGrp="1"/>
          </p:cNvGraphicFramePr>
          <p:nvPr>
            <p:extLst>
              <p:ext uri="{D42A27DB-BD31-4B8C-83A1-F6EECF244321}">
                <p14:modId xmlns:p14="http://schemas.microsoft.com/office/powerpoint/2010/main" val="539479284"/>
              </p:ext>
            </p:extLst>
          </p:nvPr>
        </p:nvGraphicFramePr>
        <p:xfrm>
          <a:off x="717181" y="3189597"/>
          <a:ext cx="4948406" cy="1645920"/>
        </p:xfrm>
        <a:graphic>
          <a:graphicData uri="http://schemas.openxmlformats.org/drawingml/2006/table">
            <a:tbl>
              <a:tblPr/>
              <a:tblGrid>
                <a:gridCol w="4948406">
                  <a:extLst>
                    <a:ext uri="{9D8B030D-6E8A-4147-A177-3AD203B41FA5}">
                      <a16:colId xmlns:a16="http://schemas.microsoft.com/office/drawing/2014/main" val="544189224"/>
                    </a:ext>
                  </a:extLst>
                </a:gridCol>
              </a:tblGrid>
              <a:tr h="1616154">
                <a:tc>
                  <a:txBody>
                    <a:bodyPr/>
                    <a:lstStyle/>
                    <a:p>
                      <a:pPr marL="0" marR="0" lvl="0" algn="l">
                        <a:spcBef>
                          <a:spcPts val="0"/>
                        </a:spcBef>
                        <a:spcAft>
                          <a:spcPts val="0"/>
                        </a:spcAft>
                        <a:buNone/>
                      </a:pPr>
                      <a:r>
                        <a:rPr lang="en-GB" sz="900" b="1" i="0" u="sng" strike="noStrike" noProof="0" dirty="0">
                          <a:solidFill>
                            <a:schemeClr val="accent1">
                              <a:lumMod val="50000"/>
                            </a:schemeClr>
                          </a:solidFill>
                          <a:effectLst/>
                          <a:latin typeface="Calibri"/>
                        </a:rPr>
                        <a:t>Codes </a:t>
                      </a:r>
                      <a:r>
                        <a:rPr lang="en-GB" sz="900" b="1" i="0" u="sng" strike="noStrike" noProof="0" dirty="0" err="1">
                          <a:solidFill>
                            <a:schemeClr val="accent1">
                              <a:lumMod val="50000"/>
                            </a:schemeClr>
                          </a:solidFill>
                          <a:effectLst/>
                          <a:latin typeface="Calibri"/>
                        </a:rPr>
                        <a:t>d'acquisition</a:t>
                      </a:r>
                      <a:r>
                        <a:rPr lang="en-GB" sz="900" b="1" i="0" u="sng" strike="noStrike" noProof="0" dirty="0">
                          <a:solidFill>
                            <a:schemeClr val="accent1">
                              <a:lumMod val="50000"/>
                            </a:schemeClr>
                          </a:solidFill>
                          <a:effectLst/>
                          <a:latin typeface="Calibri"/>
                        </a:rPr>
                        <a:t> </a:t>
                      </a:r>
                      <a:r>
                        <a:rPr lang="en-GB" sz="900" b="1" i="0" u="sng" strike="noStrike" noProof="0" dirty="0">
                          <a:solidFill>
                            <a:schemeClr val="accent1"/>
                          </a:solidFill>
                          <a:effectLst/>
                          <a:latin typeface="Calibri"/>
                        </a:rPr>
                        <a:t>des </a:t>
                      </a:r>
                      <a:r>
                        <a:rPr lang="en-GB" sz="900" b="1" i="0" u="sng" strike="noStrike" noProof="0" dirty="0" err="1">
                          <a:solidFill>
                            <a:schemeClr val="accent1"/>
                          </a:solidFill>
                          <a:effectLst/>
                          <a:latin typeface="Calibri"/>
                        </a:rPr>
                        <a:t>denrées</a:t>
                      </a:r>
                      <a:r>
                        <a:rPr lang="en-GB" sz="900" b="1" i="0" u="sng" strike="noStrike" noProof="0" dirty="0">
                          <a:solidFill>
                            <a:schemeClr val="accent1"/>
                          </a:solidFill>
                          <a:effectLst/>
                          <a:latin typeface="Calibri"/>
                        </a:rPr>
                        <a:t> </a:t>
                      </a:r>
                      <a:r>
                        <a:rPr lang="en-GB" sz="900" b="1" i="0" u="sng" strike="noStrike" noProof="0" dirty="0" err="1">
                          <a:solidFill>
                            <a:schemeClr val="accent1"/>
                          </a:solidFill>
                          <a:effectLst/>
                          <a:latin typeface="Calibri"/>
                        </a:rPr>
                        <a:t>alimentaires</a:t>
                      </a:r>
                      <a:r>
                        <a:rPr lang="en-GB" sz="900" b="1" i="0" u="sng" strike="noStrike" noProof="0" dirty="0">
                          <a:solidFill>
                            <a:schemeClr val="accent1"/>
                          </a:solidFill>
                          <a:effectLst/>
                          <a:latin typeface="Calibri"/>
                        </a:rPr>
                        <a:t> (Sources </a:t>
                      </a:r>
                      <a:r>
                        <a:rPr lang="en-GB" sz="900" b="1" i="0" u="sng" strike="noStrike" noProof="0" dirty="0" err="1">
                          <a:solidFill>
                            <a:schemeClr val="accent1"/>
                          </a:solidFill>
                          <a:effectLst/>
                          <a:latin typeface="Calibri"/>
                        </a:rPr>
                        <a:t>d'Aliments</a:t>
                      </a:r>
                      <a:r>
                        <a:rPr lang="en-GB" sz="900" b="1" i="0" u="sng" strike="noStrike" noProof="0" dirty="0">
                          <a:solidFill>
                            <a:schemeClr val="accent1"/>
                          </a:solidFill>
                          <a:effectLst/>
                          <a:latin typeface="Calibri"/>
                        </a:rPr>
                        <a:t>, </a:t>
                      </a:r>
                      <a:r>
                        <a:rPr lang="en-GB" sz="900" b="1" i="0" u="sng" strike="noStrike" noProof="0" dirty="0" err="1">
                          <a:solidFill>
                            <a:schemeClr val="accent1"/>
                          </a:solidFill>
                          <a:effectLst/>
                          <a:latin typeface="Calibri"/>
                        </a:rPr>
                        <a:t>SRf</a:t>
                      </a:r>
                      <a:r>
                        <a:rPr lang="en-GB" sz="900" b="1" i="0" u="sng" strike="noStrike" noProof="0" dirty="0">
                          <a:solidFill>
                            <a:schemeClr val="accent1"/>
                          </a:solidFill>
                          <a:effectLst/>
                          <a:latin typeface="Calibri"/>
                        </a:rPr>
                        <a:t>)</a:t>
                      </a:r>
                      <a:endParaRPr lang="en-US" sz="900" b="0" i="0" u="none" strike="noStrike" noProof="0" dirty="0">
                        <a:solidFill>
                          <a:schemeClr val="accent1"/>
                        </a:solidFill>
                        <a:effectLst/>
                        <a:latin typeface="Calibri"/>
                      </a:endParaRPr>
                    </a:p>
                    <a:p>
                      <a:pPr marL="0" marR="0" lvl="0" algn="l">
                        <a:spcBef>
                          <a:spcPts val="0"/>
                        </a:spcBef>
                        <a:spcAft>
                          <a:spcPts val="0"/>
                        </a:spcAft>
                        <a:buNone/>
                      </a:pPr>
                      <a:r>
                        <a:rPr lang="en-GB" sz="900" b="0" i="0" u="none" strike="noStrike" noProof="0" dirty="0">
                          <a:solidFill>
                            <a:schemeClr val="accent1"/>
                          </a:solidFill>
                          <a:effectLst/>
                          <a:latin typeface="Calibri"/>
                        </a:rPr>
                        <a:t>100 = Production propre (cultures, </a:t>
                      </a:r>
                      <a:r>
                        <a:rPr lang="en-GB" sz="900" b="0" i="0" u="none" strike="noStrike" noProof="0" dirty="0" err="1">
                          <a:solidFill>
                            <a:schemeClr val="accent1"/>
                          </a:solidFill>
                          <a:effectLst/>
                          <a:latin typeface="Calibri"/>
                        </a:rPr>
                        <a:t>élevage</a:t>
                      </a:r>
                      <a:r>
                        <a:rPr lang="en-GB" sz="900" b="0" i="0" u="none" strike="noStrike" noProof="0" dirty="0">
                          <a:solidFill>
                            <a:schemeClr val="accent1"/>
                          </a:solidFill>
                          <a:effectLst/>
                          <a:latin typeface="Calibri"/>
                        </a:rPr>
                        <a:t>)</a:t>
                      </a:r>
                      <a:endParaRPr lang="en-US" sz="900" b="0" i="0" u="none" strike="noStrike" noProof="0" dirty="0">
                        <a:solidFill>
                          <a:schemeClr val="accent1"/>
                        </a:solidFill>
                        <a:effectLst/>
                        <a:latin typeface="Calibri"/>
                      </a:endParaRPr>
                    </a:p>
                    <a:p>
                      <a:pPr marL="0" marR="0" lvl="0" algn="l">
                        <a:spcBef>
                          <a:spcPts val="0"/>
                        </a:spcBef>
                        <a:spcAft>
                          <a:spcPts val="0"/>
                        </a:spcAft>
                        <a:buNone/>
                      </a:pPr>
                      <a:r>
                        <a:rPr lang="en-GB" sz="900" b="0" i="0" u="none" strike="noStrike" noProof="0" dirty="0">
                          <a:solidFill>
                            <a:schemeClr val="accent1">
                              <a:lumMod val="50000"/>
                            </a:schemeClr>
                          </a:solidFill>
                          <a:effectLst/>
                          <a:latin typeface="Calibri"/>
                        </a:rPr>
                        <a:t>200 = </a:t>
                      </a:r>
                      <a:r>
                        <a:rPr lang="en-GB" sz="900" b="0" i="0" u="none" strike="noStrike" noProof="0" dirty="0" err="1">
                          <a:solidFill>
                            <a:schemeClr val="accent1">
                              <a:lumMod val="50000"/>
                            </a:schemeClr>
                          </a:solidFill>
                          <a:effectLst/>
                          <a:latin typeface="Calibri"/>
                        </a:rPr>
                        <a:t>Pêche</a:t>
                      </a:r>
                      <a:r>
                        <a:rPr lang="en-GB" sz="900" b="0" i="0" u="none" strike="noStrike" noProof="0" dirty="0">
                          <a:solidFill>
                            <a:schemeClr val="accent1">
                              <a:lumMod val="50000"/>
                            </a:schemeClr>
                          </a:solidFill>
                          <a:effectLst/>
                          <a:latin typeface="Calibri"/>
                        </a:rPr>
                        <a:t>/chasse </a:t>
                      </a:r>
                      <a:endParaRPr lang="en-US" sz="900" b="0" i="0" u="none" strike="noStrike" noProof="0" dirty="0">
                        <a:solidFill>
                          <a:schemeClr val="accent1">
                            <a:lumMod val="50000"/>
                          </a:schemeClr>
                        </a:solidFill>
                        <a:effectLst/>
                        <a:latin typeface="Calibri"/>
                      </a:endParaRPr>
                    </a:p>
                    <a:p>
                      <a:pPr marL="0" marR="0" lvl="0" algn="l">
                        <a:spcBef>
                          <a:spcPts val="0"/>
                        </a:spcBef>
                        <a:spcAft>
                          <a:spcPts val="0"/>
                        </a:spcAft>
                        <a:buNone/>
                      </a:pPr>
                      <a:r>
                        <a:rPr lang="en-US" sz="900" b="0" i="0" u="none" strike="noStrike" noProof="0" dirty="0">
                          <a:solidFill>
                            <a:schemeClr val="accent1">
                              <a:lumMod val="50000"/>
                            </a:schemeClr>
                          </a:solidFill>
                          <a:effectLst/>
                          <a:latin typeface="Calibri"/>
                        </a:rPr>
                        <a:t>300 =</a:t>
                      </a:r>
                      <a:r>
                        <a:rPr lang="en-US" sz="900" b="0" i="0" u="none" strike="noStrike" noProof="0" dirty="0">
                          <a:solidFill>
                            <a:srgbClr val="FF0000"/>
                          </a:solidFill>
                          <a:effectLst/>
                          <a:latin typeface="Calibri"/>
                        </a:rPr>
                        <a:t> </a:t>
                      </a:r>
                      <a:r>
                        <a:rPr lang="en-US" sz="900" b="0" i="0" u="none" strike="noStrike" noProof="0" dirty="0">
                          <a:solidFill>
                            <a:schemeClr val="accent1"/>
                          </a:solidFill>
                          <a:effectLst/>
                          <a:latin typeface="Calibri"/>
                        </a:rPr>
                        <a:t>Cueillette </a:t>
                      </a:r>
                      <a:endParaRPr lang="en-US" sz="900" b="0" i="0" u="none" strike="sngStrike" noProof="0" dirty="0">
                        <a:solidFill>
                          <a:schemeClr val="accent1"/>
                        </a:solidFill>
                        <a:effectLst/>
                        <a:latin typeface="Calibri"/>
                      </a:endParaRPr>
                    </a:p>
                    <a:p>
                      <a:pPr marL="0" marR="0" lvl="0" algn="l">
                        <a:spcBef>
                          <a:spcPts val="0"/>
                        </a:spcBef>
                        <a:spcAft>
                          <a:spcPts val="0"/>
                        </a:spcAft>
                        <a:buNone/>
                      </a:pPr>
                      <a:r>
                        <a:rPr lang="en-US" sz="900" b="0" i="0" u="none" strike="noStrike" noProof="0" dirty="0">
                          <a:solidFill>
                            <a:schemeClr val="accent1">
                              <a:lumMod val="50000"/>
                            </a:schemeClr>
                          </a:solidFill>
                          <a:effectLst/>
                          <a:latin typeface="Calibri"/>
                        </a:rPr>
                        <a:t>400 = Prêt/</a:t>
                      </a:r>
                      <a:r>
                        <a:rPr lang="en-US" sz="900" b="0" i="0" u="none" strike="noStrike" noProof="0" dirty="0" err="1">
                          <a:solidFill>
                            <a:schemeClr val="accent1">
                              <a:lumMod val="50000"/>
                            </a:schemeClr>
                          </a:solidFill>
                          <a:effectLst/>
                          <a:latin typeface="Calibri"/>
                        </a:rPr>
                        <a:t>emprunt</a:t>
                      </a:r>
                      <a:endParaRPr lang="en-US" sz="900" b="0" i="0" u="none" strike="noStrike" noProof="0" dirty="0">
                        <a:solidFill>
                          <a:schemeClr val="accent1">
                            <a:lumMod val="50000"/>
                          </a:schemeClr>
                        </a:solidFill>
                        <a:effectLst/>
                        <a:latin typeface="Calibri"/>
                      </a:endParaRPr>
                    </a:p>
                    <a:p>
                      <a:pPr marL="0" marR="0" lvl="0" algn="l">
                        <a:spcBef>
                          <a:spcPts val="0"/>
                        </a:spcBef>
                        <a:spcAft>
                          <a:spcPts val="0"/>
                        </a:spcAft>
                        <a:buNone/>
                      </a:pPr>
                      <a:r>
                        <a:rPr lang="en-GB" sz="900" b="0" i="0" u="none" strike="noStrike" noProof="0" dirty="0">
                          <a:solidFill>
                            <a:schemeClr val="accent1">
                              <a:lumMod val="50000"/>
                            </a:schemeClr>
                          </a:solidFill>
                          <a:effectLst/>
                          <a:latin typeface="Calibri"/>
                        </a:rPr>
                        <a:t>500 = </a:t>
                      </a:r>
                      <a:r>
                        <a:rPr lang="en-GB" sz="900" b="0" i="0" u="none" strike="noStrike" noProof="0" dirty="0" err="1">
                          <a:solidFill>
                            <a:schemeClr val="accent1">
                              <a:lumMod val="50000"/>
                            </a:schemeClr>
                          </a:solidFill>
                          <a:effectLst/>
                          <a:latin typeface="Calibri"/>
                        </a:rPr>
                        <a:t>Achat</a:t>
                      </a:r>
                      <a:r>
                        <a:rPr lang="en-GB" sz="900" b="0" i="0" u="none" strike="noStrike" noProof="0" dirty="0">
                          <a:solidFill>
                            <a:schemeClr val="accent1">
                              <a:lumMod val="50000"/>
                            </a:schemeClr>
                          </a:solidFill>
                          <a:effectLst/>
                          <a:latin typeface="Calibri"/>
                        </a:rPr>
                        <a:t> </a:t>
                      </a:r>
                      <a:r>
                        <a:rPr lang="en-GB" sz="900" b="0" i="0" u="none" strike="noStrike" noProof="0" dirty="0" err="1">
                          <a:solidFill>
                            <a:schemeClr val="accent1">
                              <a:lumMod val="50000"/>
                            </a:schemeClr>
                          </a:solidFill>
                          <a:effectLst/>
                          <a:latin typeface="Calibri"/>
                        </a:rPr>
                        <a:t>en</a:t>
                      </a:r>
                      <a:r>
                        <a:rPr lang="en-GB" sz="900" b="0" i="0" u="none" strike="noStrike" noProof="0" dirty="0">
                          <a:solidFill>
                            <a:schemeClr val="accent1">
                              <a:lumMod val="50000"/>
                            </a:schemeClr>
                          </a:solidFill>
                          <a:effectLst/>
                          <a:latin typeface="Calibri"/>
                        </a:rPr>
                        <a:t> </a:t>
                      </a:r>
                      <a:r>
                        <a:rPr lang="en-GB" sz="900" b="0" i="0" u="none" strike="noStrike" noProof="0" dirty="0" err="1">
                          <a:solidFill>
                            <a:schemeClr val="accent1">
                              <a:lumMod val="50000"/>
                            </a:schemeClr>
                          </a:solidFill>
                          <a:effectLst/>
                          <a:latin typeface="Calibri"/>
                        </a:rPr>
                        <a:t>espèces</a:t>
                      </a:r>
                      <a:endParaRPr lang="en-US" sz="900" b="0" i="0" u="none" strike="noStrike" noProof="0" dirty="0">
                        <a:solidFill>
                          <a:schemeClr val="accent1">
                            <a:lumMod val="50000"/>
                          </a:schemeClr>
                        </a:solidFill>
                        <a:effectLst/>
                        <a:latin typeface="Calibri"/>
                      </a:endParaRPr>
                    </a:p>
                    <a:p>
                      <a:pPr marL="0" marR="0" lvl="0" algn="l">
                        <a:spcBef>
                          <a:spcPts val="0"/>
                        </a:spcBef>
                        <a:spcAft>
                          <a:spcPts val="0"/>
                        </a:spcAft>
                        <a:buNone/>
                      </a:pPr>
                      <a:r>
                        <a:rPr lang="en-GB" sz="900" b="0" i="0" u="none" strike="noStrike" noProof="0" dirty="0">
                          <a:solidFill>
                            <a:schemeClr val="accent1">
                              <a:lumMod val="50000"/>
                            </a:schemeClr>
                          </a:solidFill>
                          <a:effectLst/>
                          <a:latin typeface="Calibri"/>
                        </a:rPr>
                        <a:t>600 = </a:t>
                      </a:r>
                      <a:r>
                        <a:rPr lang="en-GB" sz="900" b="0" i="0" u="none" strike="noStrike" noProof="0" dirty="0" err="1">
                          <a:solidFill>
                            <a:schemeClr val="accent1">
                              <a:lumMod val="50000"/>
                            </a:schemeClr>
                          </a:solidFill>
                          <a:effectLst/>
                          <a:latin typeface="Calibri"/>
                        </a:rPr>
                        <a:t>Achat</a:t>
                      </a:r>
                      <a:r>
                        <a:rPr lang="en-GB" sz="900" b="0" i="0" u="none" strike="noStrike" noProof="0" dirty="0">
                          <a:solidFill>
                            <a:schemeClr val="accent1">
                              <a:lumMod val="50000"/>
                            </a:schemeClr>
                          </a:solidFill>
                          <a:effectLst/>
                          <a:latin typeface="Calibri"/>
                        </a:rPr>
                        <a:t> à </a:t>
                      </a:r>
                      <a:r>
                        <a:rPr lang="en-GB" sz="900" b="0" i="0" u="none" strike="noStrike" noProof="0" dirty="0" err="1">
                          <a:solidFill>
                            <a:schemeClr val="accent1">
                              <a:lumMod val="50000"/>
                            </a:schemeClr>
                          </a:solidFill>
                          <a:effectLst/>
                          <a:latin typeface="Calibri"/>
                        </a:rPr>
                        <a:t>crédit</a:t>
                      </a:r>
                      <a:endParaRPr lang="en-US" sz="900" b="0" i="0" u="none" strike="noStrike" noProof="0" dirty="0">
                        <a:solidFill>
                          <a:schemeClr val="accent1">
                            <a:lumMod val="50000"/>
                          </a:schemeClr>
                        </a:solidFill>
                        <a:effectLst/>
                        <a:latin typeface="Calibri"/>
                      </a:endParaRPr>
                    </a:p>
                    <a:p>
                      <a:pPr marL="0" marR="0" lvl="0" algn="l">
                        <a:spcBef>
                          <a:spcPts val="0"/>
                        </a:spcBef>
                        <a:spcAft>
                          <a:spcPts val="0"/>
                        </a:spcAft>
                        <a:buNone/>
                      </a:pPr>
                      <a:r>
                        <a:rPr lang="en-GB" sz="900" b="0" i="0" u="none" strike="noStrike" noProof="0" dirty="0">
                          <a:solidFill>
                            <a:schemeClr val="accent1">
                              <a:lumMod val="50000"/>
                            </a:schemeClr>
                          </a:solidFill>
                          <a:effectLst/>
                          <a:latin typeface="Calibri"/>
                        </a:rPr>
                        <a:t>700 = </a:t>
                      </a:r>
                      <a:r>
                        <a:rPr lang="en-GB" sz="900" b="0" i="0" u="none" strike="noStrike" noProof="0" dirty="0" err="1">
                          <a:solidFill>
                            <a:schemeClr val="accent1">
                              <a:lumMod val="50000"/>
                            </a:schemeClr>
                          </a:solidFill>
                          <a:effectLst/>
                          <a:latin typeface="Calibri"/>
                        </a:rPr>
                        <a:t>Mendicité</a:t>
                      </a:r>
                      <a:r>
                        <a:rPr lang="en-GB" sz="900" b="0" i="0" u="none" strike="noStrike" noProof="0" dirty="0">
                          <a:solidFill>
                            <a:schemeClr val="accent1">
                              <a:lumMod val="50000"/>
                            </a:schemeClr>
                          </a:solidFill>
                          <a:effectLst/>
                          <a:latin typeface="Calibri"/>
                        </a:rPr>
                        <a:t> </a:t>
                      </a:r>
                      <a:r>
                        <a:rPr lang="en-GB" sz="900" b="0" i="0" u="none" strike="noStrike" noProof="0" dirty="0" err="1">
                          <a:solidFill>
                            <a:schemeClr val="accent1">
                              <a:lumMod val="50000"/>
                            </a:schemeClr>
                          </a:solidFill>
                          <a:effectLst/>
                          <a:latin typeface="Calibri"/>
                        </a:rPr>
                        <a:t>ou</a:t>
                      </a:r>
                      <a:r>
                        <a:rPr lang="en-GB" sz="900" b="0" i="0" u="none" strike="noStrike" noProof="0" dirty="0">
                          <a:solidFill>
                            <a:schemeClr val="accent1">
                              <a:lumMod val="50000"/>
                            </a:schemeClr>
                          </a:solidFill>
                          <a:effectLst/>
                          <a:latin typeface="Calibri"/>
                        </a:rPr>
                        <a:t> recherche de </a:t>
                      </a:r>
                      <a:r>
                        <a:rPr lang="en-GB" sz="900" b="0" i="0" u="none" strike="noStrike" noProof="0" dirty="0" err="1">
                          <a:solidFill>
                            <a:schemeClr val="accent1">
                              <a:lumMod val="50000"/>
                            </a:schemeClr>
                          </a:solidFill>
                          <a:effectLst/>
                          <a:latin typeface="Calibri"/>
                        </a:rPr>
                        <a:t>nourriture</a:t>
                      </a:r>
                      <a:endParaRPr lang="en-US" sz="900" b="0" i="0" u="none" strike="noStrike" noProof="0" dirty="0">
                        <a:solidFill>
                          <a:schemeClr val="accent1">
                            <a:lumMod val="50000"/>
                          </a:schemeClr>
                        </a:solidFill>
                        <a:effectLst/>
                        <a:latin typeface="Calibri"/>
                      </a:endParaRPr>
                    </a:p>
                    <a:p>
                      <a:pPr marL="0" marR="0" lvl="0" algn="l">
                        <a:spcBef>
                          <a:spcPts val="0"/>
                        </a:spcBef>
                        <a:spcAft>
                          <a:spcPts val="0"/>
                        </a:spcAft>
                        <a:buNone/>
                      </a:pPr>
                      <a:r>
                        <a:rPr lang="en-GB" sz="900" b="0" i="0" u="none" strike="noStrike" noProof="0" dirty="0">
                          <a:solidFill>
                            <a:schemeClr val="accent1">
                              <a:lumMod val="50000"/>
                            </a:schemeClr>
                          </a:solidFill>
                          <a:effectLst/>
                          <a:latin typeface="Calibri"/>
                        </a:rPr>
                        <a:t>800 = </a:t>
                      </a:r>
                      <a:r>
                        <a:rPr lang="en-GB" sz="900" b="0" i="0" u="none" strike="noStrike" noProof="0" dirty="0" err="1">
                          <a:solidFill>
                            <a:schemeClr val="accent1">
                              <a:lumMod val="50000"/>
                            </a:schemeClr>
                          </a:solidFill>
                          <a:effectLst/>
                          <a:latin typeface="Calibri"/>
                        </a:rPr>
                        <a:t>Échange</a:t>
                      </a:r>
                      <a:r>
                        <a:rPr lang="en-GB" sz="900" b="0" i="0" u="none" strike="noStrike" noProof="0" dirty="0">
                          <a:solidFill>
                            <a:schemeClr val="accent1">
                              <a:lumMod val="50000"/>
                            </a:schemeClr>
                          </a:solidFill>
                          <a:effectLst/>
                          <a:latin typeface="Calibri"/>
                        </a:rPr>
                        <a:t> de travail </a:t>
                      </a:r>
                      <a:r>
                        <a:rPr lang="en-GB" sz="900" b="0" i="0" u="none" strike="noStrike" noProof="0" dirty="0" err="1">
                          <a:solidFill>
                            <a:schemeClr val="accent1">
                              <a:lumMod val="50000"/>
                            </a:schemeClr>
                          </a:solidFill>
                          <a:effectLst/>
                          <a:latin typeface="Calibri"/>
                        </a:rPr>
                        <a:t>ou</a:t>
                      </a:r>
                      <a:r>
                        <a:rPr lang="en-GB" sz="900" b="0" i="0" u="none" strike="noStrike" noProof="0" dirty="0">
                          <a:solidFill>
                            <a:schemeClr val="accent1">
                              <a:lumMod val="50000"/>
                            </a:schemeClr>
                          </a:solidFill>
                          <a:effectLst/>
                          <a:latin typeface="Calibri"/>
                        </a:rPr>
                        <a:t> </a:t>
                      </a:r>
                      <a:r>
                        <a:rPr lang="en-GB" sz="900" b="0" i="0" u="none" strike="noStrike" noProof="0" dirty="0" err="1">
                          <a:solidFill>
                            <a:schemeClr val="accent1">
                              <a:lumMod val="50000"/>
                            </a:schemeClr>
                          </a:solidFill>
                          <a:effectLst/>
                          <a:latin typeface="Calibri"/>
                        </a:rPr>
                        <a:t>d'objets</a:t>
                      </a:r>
                      <a:r>
                        <a:rPr lang="en-GB" sz="900" b="0" i="0" u="none" strike="noStrike" noProof="0" dirty="0">
                          <a:solidFill>
                            <a:schemeClr val="accent1">
                              <a:lumMod val="50000"/>
                            </a:schemeClr>
                          </a:solidFill>
                          <a:effectLst/>
                          <a:latin typeface="Calibri"/>
                        </a:rPr>
                        <a:t> </a:t>
                      </a:r>
                      <a:r>
                        <a:rPr lang="en-GB" sz="900" b="0" i="0" u="none" strike="noStrike" noProof="0" dirty="0" err="1">
                          <a:solidFill>
                            <a:schemeClr val="accent1">
                              <a:lumMod val="50000"/>
                            </a:schemeClr>
                          </a:solidFill>
                          <a:effectLst/>
                          <a:latin typeface="Calibri"/>
                        </a:rPr>
                        <a:t>contre</a:t>
                      </a:r>
                      <a:r>
                        <a:rPr lang="en-GB" sz="900" b="0" i="0" u="none" strike="noStrike" noProof="0" dirty="0">
                          <a:solidFill>
                            <a:schemeClr val="accent1">
                              <a:lumMod val="50000"/>
                            </a:schemeClr>
                          </a:solidFill>
                          <a:effectLst/>
                          <a:latin typeface="Calibri"/>
                        </a:rPr>
                        <a:t> de la </a:t>
                      </a:r>
                      <a:r>
                        <a:rPr lang="en-GB" sz="900" b="0" i="0" u="none" strike="noStrike" noProof="0" dirty="0" err="1">
                          <a:solidFill>
                            <a:schemeClr val="accent1">
                              <a:lumMod val="50000"/>
                            </a:schemeClr>
                          </a:solidFill>
                          <a:effectLst/>
                          <a:latin typeface="Calibri"/>
                        </a:rPr>
                        <a:t>nourriture</a:t>
                      </a:r>
                      <a:r>
                        <a:rPr lang="en-GB" sz="900" b="0" i="0" u="none" strike="noStrike" noProof="0" dirty="0">
                          <a:solidFill>
                            <a:schemeClr val="accent1">
                              <a:lumMod val="50000"/>
                            </a:schemeClr>
                          </a:solidFill>
                          <a:effectLst/>
                          <a:latin typeface="Calibri"/>
                        </a:rPr>
                        <a:t> (</a:t>
                      </a:r>
                      <a:r>
                        <a:rPr lang="en-GB" sz="900" b="0" i="0" u="none" strike="noStrike" noProof="0" dirty="0" err="1">
                          <a:solidFill>
                            <a:schemeClr val="accent1">
                              <a:lumMod val="50000"/>
                            </a:schemeClr>
                          </a:solidFill>
                          <a:effectLst/>
                          <a:latin typeface="Calibri"/>
                        </a:rPr>
                        <a:t>troc</a:t>
                      </a:r>
                      <a:r>
                        <a:rPr lang="en-GB" sz="900" b="0" i="0" u="none" strike="noStrike" noProof="0" dirty="0">
                          <a:solidFill>
                            <a:schemeClr val="accent1">
                              <a:lumMod val="50000"/>
                            </a:schemeClr>
                          </a:solidFill>
                          <a:effectLst/>
                          <a:latin typeface="Calibri"/>
                        </a:rPr>
                        <a:t>)</a:t>
                      </a:r>
                      <a:endParaRPr lang="en-US" sz="900" b="0" i="0" u="none" strike="noStrike" noProof="0" dirty="0">
                        <a:solidFill>
                          <a:schemeClr val="accent1">
                            <a:lumMod val="50000"/>
                          </a:schemeClr>
                        </a:solidFill>
                        <a:effectLst/>
                        <a:latin typeface="Calibri"/>
                      </a:endParaRPr>
                    </a:p>
                    <a:p>
                      <a:pPr marL="0" marR="0" lvl="0" algn="l">
                        <a:spcBef>
                          <a:spcPts val="0"/>
                        </a:spcBef>
                        <a:spcAft>
                          <a:spcPts val="0"/>
                        </a:spcAft>
                        <a:buNone/>
                      </a:pPr>
                      <a:r>
                        <a:rPr lang="en-GB" sz="900" b="0" i="0" u="none" strike="noStrike" noProof="0" dirty="0">
                          <a:solidFill>
                            <a:schemeClr val="accent1">
                              <a:lumMod val="50000"/>
                            </a:schemeClr>
                          </a:solidFill>
                          <a:effectLst/>
                          <a:latin typeface="Calibri"/>
                        </a:rPr>
                        <a:t>900 = Cadeau</a:t>
                      </a:r>
                      <a:r>
                        <a:rPr lang="en-GB" sz="900" b="0" i="0" u="none" strike="noStrike" noProof="0" dirty="0">
                          <a:solidFill>
                            <a:schemeClr val="accent1"/>
                          </a:solidFill>
                          <a:effectLst/>
                          <a:latin typeface="Calibri"/>
                        </a:rPr>
                        <a:t>/dons </a:t>
                      </a:r>
                      <a:r>
                        <a:rPr lang="en-GB" sz="900" b="0" i="0" u="none" strike="noStrike" noProof="0" dirty="0">
                          <a:solidFill>
                            <a:schemeClr val="accent1">
                              <a:lumMod val="50000"/>
                            </a:schemeClr>
                          </a:solidFill>
                          <a:effectLst/>
                          <a:latin typeface="Calibri"/>
                        </a:rPr>
                        <a:t>(</a:t>
                      </a:r>
                      <a:r>
                        <a:rPr lang="en-GB" sz="900" b="0" i="0" u="none" strike="noStrike" noProof="0" dirty="0" err="1">
                          <a:solidFill>
                            <a:schemeClr val="accent1">
                              <a:lumMod val="50000"/>
                            </a:schemeClr>
                          </a:solidFill>
                          <a:effectLst/>
                          <a:latin typeface="Calibri"/>
                        </a:rPr>
                        <a:t>nourriture</a:t>
                      </a:r>
                      <a:r>
                        <a:rPr lang="en-GB" sz="900" b="0" i="0" u="none" strike="noStrike" noProof="0" dirty="0">
                          <a:solidFill>
                            <a:schemeClr val="accent1">
                              <a:lumMod val="50000"/>
                            </a:schemeClr>
                          </a:solidFill>
                          <a:effectLst/>
                          <a:latin typeface="Calibri"/>
                        </a:rPr>
                        <a:t>) de la </a:t>
                      </a:r>
                      <a:r>
                        <a:rPr lang="en-GB" sz="900" b="0" i="0" u="none" strike="noStrike" noProof="0" dirty="0" err="1">
                          <a:solidFill>
                            <a:schemeClr val="accent1">
                              <a:lumMod val="50000"/>
                            </a:schemeClr>
                          </a:solidFill>
                          <a:effectLst/>
                          <a:latin typeface="Calibri"/>
                        </a:rPr>
                        <a:t>famille</a:t>
                      </a:r>
                      <a:r>
                        <a:rPr lang="en-GB" sz="900" b="0" i="0" u="none" strike="noStrike" noProof="0" dirty="0">
                          <a:solidFill>
                            <a:schemeClr val="accent1">
                              <a:lumMod val="50000"/>
                            </a:schemeClr>
                          </a:solidFill>
                          <a:effectLst/>
                          <a:latin typeface="Calibri"/>
                        </a:rPr>
                        <a:t>, des </a:t>
                      </a:r>
                      <a:r>
                        <a:rPr lang="en-GB" sz="900" b="0" i="0" u="none" strike="noStrike" noProof="0" dirty="0" err="1">
                          <a:solidFill>
                            <a:schemeClr val="accent1">
                              <a:lumMod val="50000"/>
                            </a:schemeClr>
                          </a:solidFill>
                          <a:effectLst/>
                          <a:latin typeface="Calibri"/>
                        </a:rPr>
                        <a:t>amis</a:t>
                      </a:r>
                      <a:r>
                        <a:rPr lang="en-GB" sz="900" b="0" i="0" u="none" strike="noStrike" noProof="0" dirty="0">
                          <a:solidFill>
                            <a:schemeClr val="accent1">
                              <a:lumMod val="50000"/>
                            </a:schemeClr>
                          </a:solidFill>
                          <a:effectLst/>
                          <a:latin typeface="Calibri"/>
                        </a:rPr>
                        <a:t> </a:t>
                      </a:r>
                      <a:r>
                        <a:rPr lang="en-GB" sz="900" b="0" i="0" u="none" strike="noStrike" noProof="0" dirty="0" err="1">
                          <a:solidFill>
                            <a:schemeClr val="accent1">
                              <a:lumMod val="50000"/>
                            </a:schemeClr>
                          </a:solidFill>
                          <a:effectLst/>
                          <a:latin typeface="Calibri"/>
                        </a:rPr>
                        <a:t>ou</a:t>
                      </a:r>
                      <a:r>
                        <a:rPr lang="en-GB" sz="900" b="0" i="0" u="none" strike="noStrike" noProof="0" dirty="0">
                          <a:solidFill>
                            <a:schemeClr val="accent1">
                              <a:lumMod val="50000"/>
                            </a:schemeClr>
                          </a:solidFill>
                          <a:effectLst/>
                          <a:latin typeface="Calibri"/>
                        </a:rPr>
                        <a:t> des </a:t>
                      </a:r>
                      <a:r>
                        <a:rPr lang="en-GB" sz="900" b="0" i="0" u="none" strike="noStrike" noProof="0" dirty="0" err="1">
                          <a:solidFill>
                            <a:schemeClr val="accent1">
                              <a:lumMod val="50000"/>
                            </a:schemeClr>
                          </a:solidFill>
                          <a:effectLst/>
                          <a:latin typeface="Calibri"/>
                        </a:rPr>
                        <a:t>voisins</a:t>
                      </a:r>
                      <a:endParaRPr lang="en-GB" sz="900" b="0" i="0" u="none" strike="noStrike" noProof="0" dirty="0">
                        <a:solidFill>
                          <a:schemeClr val="accent1">
                            <a:lumMod val="50000"/>
                          </a:schemeClr>
                        </a:solidFill>
                        <a:effectLst/>
                        <a:latin typeface="Calibri"/>
                      </a:endParaRPr>
                    </a:p>
                    <a:p>
                      <a:pPr marL="0" marR="0" lvl="0" algn="l">
                        <a:spcBef>
                          <a:spcPts val="0"/>
                        </a:spcBef>
                        <a:spcAft>
                          <a:spcPts val="0"/>
                        </a:spcAft>
                        <a:buNone/>
                      </a:pPr>
                      <a:r>
                        <a:rPr lang="en-GB" sz="900" b="0" i="0" u="none" strike="noStrike" noProof="0" dirty="0">
                          <a:solidFill>
                            <a:schemeClr val="accent1">
                              <a:lumMod val="50000"/>
                            </a:schemeClr>
                          </a:solidFill>
                          <a:effectLst/>
                          <a:latin typeface="Calibri"/>
                        </a:rPr>
                        <a:t>1000 = Aide </a:t>
                      </a:r>
                      <a:r>
                        <a:rPr lang="en-GB" sz="900" b="0" i="0" u="none" strike="noStrike" noProof="0" dirty="0" err="1">
                          <a:solidFill>
                            <a:schemeClr val="accent1">
                              <a:lumMod val="50000"/>
                            </a:schemeClr>
                          </a:solidFill>
                          <a:effectLst/>
                          <a:latin typeface="Calibri"/>
                        </a:rPr>
                        <a:t>alimentaire</a:t>
                      </a:r>
                      <a:r>
                        <a:rPr lang="en-GB" sz="900" b="0" i="0" u="none" strike="noStrike" noProof="0" dirty="0">
                          <a:solidFill>
                            <a:schemeClr val="accent1">
                              <a:lumMod val="50000"/>
                            </a:schemeClr>
                          </a:solidFill>
                          <a:effectLst/>
                          <a:latin typeface="Calibri"/>
                        </a:rPr>
                        <a:t> (</a:t>
                      </a:r>
                      <a:r>
                        <a:rPr lang="en-GB" sz="900" b="0" i="0" u="none" strike="noStrike" noProof="0" dirty="0" err="1">
                          <a:solidFill>
                            <a:schemeClr val="accent1">
                              <a:lumMod val="50000"/>
                            </a:schemeClr>
                          </a:solidFill>
                          <a:effectLst/>
                          <a:latin typeface="Calibri"/>
                        </a:rPr>
                        <a:t>en</a:t>
                      </a:r>
                      <a:r>
                        <a:rPr lang="en-GB" sz="900" b="0" i="0" u="none" strike="noStrike" noProof="0" dirty="0">
                          <a:solidFill>
                            <a:schemeClr val="accent1">
                              <a:lumMod val="50000"/>
                            </a:schemeClr>
                          </a:solidFill>
                          <a:effectLst/>
                          <a:latin typeface="Calibri"/>
                        </a:rPr>
                        <a:t> nature </a:t>
                      </a:r>
                      <a:r>
                        <a:rPr lang="en-GB" sz="900" b="0" i="0" u="none" strike="noStrike" noProof="0" dirty="0" err="1">
                          <a:solidFill>
                            <a:schemeClr val="accent1">
                              <a:lumMod val="50000"/>
                            </a:schemeClr>
                          </a:solidFill>
                          <a:effectLst/>
                          <a:latin typeface="Calibri"/>
                        </a:rPr>
                        <a:t>ou</a:t>
                      </a:r>
                      <a:r>
                        <a:rPr lang="en-GB" sz="900" b="0" i="0" u="none" strike="noStrike" noProof="0" dirty="0">
                          <a:solidFill>
                            <a:schemeClr val="accent1">
                              <a:lumMod val="50000"/>
                            </a:schemeClr>
                          </a:solidFill>
                          <a:effectLst/>
                          <a:latin typeface="Calibri"/>
                        </a:rPr>
                        <a:t> </a:t>
                      </a:r>
                      <a:r>
                        <a:rPr lang="en-GB" sz="900" b="0" i="0" u="none" strike="noStrike" noProof="0" dirty="0" err="1">
                          <a:solidFill>
                            <a:schemeClr val="accent1">
                              <a:lumMod val="50000"/>
                            </a:schemeClr>
                          </a:solidFill>
                          <a:effectLst/>
                          <a:latin typeface="Calibri"/>
                        </a:rPr>
                        <a:t>en</a:t>
                      </a:r>
                      <a:r>
                        <a:rPr lang="en-GB" sz="900" b="0" i="0" u="none" strike="noStrike" noProof="0" dirty="0">
                          <a:solidFill>
                            <a:schemeClr val="accent1">
                              <a:lumMod val="50000"/>
                            </a:schemeClr>
                          </a:solidFill>
                          <a:effectLst/>
                          <a:latin typeface="Calibri"/>
                        </a:rPr>
                        <a:t> bons </a:t>
                      </a:r>
                      <a:r>
                        <a:rPr lang="en-GB" sz="900" b="0" i="0" u="none" strike="noStrike" noProof="0" dirty="0" err="1">
                          <a:solidFill>
                            <a:schemeClr val="accent1">
                              <a:lumMod val="50000"/>
                            </a:schemeClr>
                          </a:solidFill>
                          <a:effectLst/>
                          <a:latin typeface="Calibri"/>
                        </a:rPr>
                        <a:t>d'achat</a:t>
                      </a:r>
                      <a:r>
                        <a:rPr lang="en-GB" sz="900" b="0" i="0" u="none" strike="noStrike" noProof="0" dirty="0">
                          <a:solidFill>
                            <a:schemeClr val="accent1">
                              <a:lumMod val="50000"/>
                            </a:schemeClr>
                          </a:solidFill>
                          <a:effectLst/>
                          <a:latin typeface="Calibri"/>
                        </a:rPr>
                        <a:t>) du PAM, de la société civile, des ONG</a:t>
                      </a:r>
                      <a:r>
                        <a:rPr lang="en-GB" sz="900" b="0" i="0" u="none" strike="noStrike" noProof="0" dirty="0">
                          <a:solidFill>
                            <a:schemeClr val="accent1"/>
                          </a:solidFill>
                          <a:effectLst/>
                          <a:latin typeface="Calibri"/>
                        </a:rPr>
                        <a:t>s</a:t>
                      </a:r>
                      <a:r>
                        <a:rPr lang="en-GB" sz="900" b="0" i="0" u="none" strike="noStrike" noProof="0" dirty="0">
                          <a:solidFill>
                            <a:schemeClr val="accent1">
                              <a:lumMod val="50000"/>
                            </a:schemeClr>
                          </a:solidFill>
                          <a:effectLst/>
                          <a:latin typeface="Calibri"/>
                        </a:rPr>
                        <a:t>, du </a:t>
                      </a:r>
                      <a:r>
                        <a:rPr lang="en-GB" sz="900" b="0" i="0" u="none" strike="noStrike" noProof="0" dirty="0" err="1">
                          <a:solidFill>
                            <a:schemeClr val="accent1">
                              <a:lumMod val="50000"/>
                            </a:schemeClr>
                          </a:solidFill>
                          <a:effectLst/>
                          <a:latin typeface="Calibri"/>
                        </a:rPr>
                        <a:t>gouvernement</a:t>
                      </a:r>
                      <a:r>
                        <a:rPr lang="en-GB" sz="900" b="0" i="0" u="none" strike="noStrike" noProof="0" dirty="0">
                          <a:solidFill>
                            <a:schemeClr val="accent1">
                              <a:lumMod val="50000"/>
                            </a:schemeClr>
                          </a:solidFill>
                          <a:effectLst/>
                          <a:latin typeface="Calibri"/>
                        </a:rPr>
                        <a:t>, etc</a:t>
                      </a:r>
                      <a:r>
                        <a:rPr lang="en-GB" sz="800" b="0" i="0" u="none" strike="noStrike" noProof="0" dirty="0">
                          <a:solidFill>
                            <a:schemeClr val="accent1">
                              <a:lumMod val="50000"/>
                            </a:schemeClr>
                          </a:solidFill>
                          <a:effectLst/>
                          <a:latin typeface="Calibri"/>
                        </a:rPr>
                        <a:t>. </a:t>
                      </a:r>
                      <a:endParaRPr lang="en-US" b="0" i="0" u="none" strike="noStrike" noProof="0" dirty="0">
                        <a:latin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3538481"/>
                  </a:ext>
                </a:extLst>
              </a:tr>
            </a:tbl>
          </a:graphicData>
        </a:graphic>
      </p:graphicFrame>
      <p:sp>
        <p:nvSpPr>
          <p:cNvPr id="4" name="TextBox 3">
            <a:extLst>
              <a:ext uri="{FF2B5EF4-FFF2-40B4-BE49-F238E27FC236}">
                <a16:creationId xmlns:a16="http://schemas.microsoft.com/office/drawing/2014/main" id="{0868092E-2E95-D90D-F602-ACB8DD723E1B}"/>
              </a:ext>
            </a:extLst>
          </p:cNvPr>
          <p:cNvSpPr txBox="1"/>
          <p:nvPr/>
        </p:nvSpPr>
        <p:spPr>
          <a:xfrm>
            <a:off x="5863771" y="3189597"/>
            <a:ext cx="5611048" cy="1754326"/>
          </a:xfrm>
          <a:prstGeom prst="rect">
            <a:avLst/>
          </a:prstGeom>
          <a:noFill/>
        </p:spPr>
        <p:txBody>
          <a:bodyPr wrap="square" lIns="91440" tIns="45720" rIns="91440" bIns="45720" anchor="t">
            <a:spAutoFit/>
          </a:bodyPr>
          <a:lstStyle/>
          <a:p>
            <a:r>
              <a:rPr lang="en-GB" sz="1800" dirty="0">
                <a:effectLst/>
                <a:latin typeface="Open Sans"/>
                <a:ea typeface="Calibri"/>
                <a:cs typeface="Open Sans"/>
              </a:rPr>
              <a:t>Par </a:t>
            </a:r>
            <a:r>
              <a:rPr lang="en-GB" sz="1800" dirty="0" err="1">
                <a:effectLst/>
                <a:latin typeface="Open Sans"/>
                <a:ea typeface="Calibri"/>
                <a:cs typeface="Open Sans"/>
              </a:rPr>
              <a:t>exemple</a:t>
            </a:r>
            <a:r>
              <a:rPr lang="en-GB" sz="1800" dirty="0">
                <a:effectLst/>
                <a:latin typeface="Open Sans"/>
                <a:ea typeface="Calibri"/>
                <a:cs typeface="Open Sans"/>
              </a:rPr>
              <a:t>, un ménage qui </a:t>
            </a:r>
            <a:r>
              <a:rPr lang="en-GB" sz="1800" dirty="0" err="1">
                <a:effectLst/>
                <a:latin typeface="Open Sans"/>
                <a:ea typeface="Calibri"/>
                <a:cs typeface="Open Sans"/>
              </a:rPr>
              <a:t>dépend</a:t>
            </a:r>
            <a:r>
              <a:rPr lang="en-GB" sz="1800" dirty="0">
                <a:effectLst/>
                <a:latin typeface="Open Sans"/>
                <a:ea typeface="Calibri"/>
                <a:cs typeface="Open Sans"/>
              </a:rPr>
              <a:t> </a:t>
            </a:r>
            <a:r>
              <a:rPr lang="en-GB" sz="1800" dirty="0" err="1">
                <a:effectLst/>
                <a:latin typeface="Open Sans"/>
                <a:ea typeface="Calibri"/>
                <a:cs typeface="Open Sans"/>
              </a:rPr>
              <a:t>principalement</a:t>
            </a:r>
            <a:r>
              <a:rPr lang="en-GB" sz="1800" dirty="0">
                <a:effectLst/>
                <a:latin typeface="Open Sans"/>
                <a:ea typeface="Calibri"/>
                <a:cs typeface="Open Sans"/>
              </a:rPr>
              <a:t> de </a:t>
            </a:r>
            <a:r>
              <a:rPr lang="en-GB" sz="1800" dirty="0" err="1">
                <a:effectLst/>
                <a:latin typeface="Open Sans"/>
                <a:ea typeface="Calibri"/>
                <a:cs typeface="Open Sans"/>
              </a:rPr>
              <a:t>l'aide</a:t>
            </a:r>
            <a:r>
              <a:rPr lang="en-GB" sz="1800" dirty="0">
                <a:effectLst/>
                <a:latin typeface="Open Sans"/>
                <a:ea typeface="Calibri"/>
                <a:cs typeface="Open Sans"/>
              </a:rPr>
              <a:t> </a:t>
            </a:r>
            <a:r>
              <a:rPr lang="en-GB" sz="1800" dirty="0" err="1">
                <a:effectLst/>
                <a:latin typeface="Open Sans"/>
                <a:ea typeface="Calibri"/>
                <a:cs typeface="Open Sans"/>
              </a:rPr>
              <a:t>alimentaire</a:t>
            </a:r>
            <a:r>
              <a:rPr lang="en-GB" sz="1800" dirty="0">
                <a:effectLst/>
                <a:latin typeface="Open Sans"/>
                <a:ea typeface="Calibri"/>
                <a:cs typeface="Open Sans"/>
              </a:rPr>
              <a:t> </a:t>
            </a:r>
            <a:r>
              <a:rPr lang="en-GB" sz="1800" dirty="0" err="1">
                <a:effectLst/>
                <a:latin typeface="Open Sans"/>
                <a:ea typeface="Calibri"/>
                <a:cs typeface="Open Sans"/>
              </a:rPr>
              <a:t>humanitaire</a:t>
            </a:r>
            <a:r>
              <a:rPr lang="en-GB" sz="1800" dirty="0">
                <a:effectLst/>
                <a:latin typeface="Open Sans"/>
                <a:ea typeface="Calibri"/>
                <a:cs typeface="Open Sans"/>
              </a:rPr>
              <a:t>, </a:t>
            </a:r>
            <a:r>
              <a:rPr lang="en-GB" sz="1800" dirty="0" err="1">
                <a:effectLst/>
                <a:latin typeface="Open Sans"/>
                <a:ea typeface="Calibri"/>
                <a:cs typeface="Open Sans"/>
              </a:rPr>
              <a:t>d'emprunts</a:t>
            </a:r>
            <a:r>
              <a:rPr lang="en-GB" sz="1800" dirty="0">
                <a:effectLst/>
                <a:latin typeface="Open Sans"/>
                <a:ea typeface="Calibri"/>
                <a:cs typeface="Open Sans"/>
              </a:rPr>
              <a:t> et de </a:t>
            </a:r>
            <a:r>
              <a:rPr lang="en-GB" sz="1800" dirty="0" err="1">
                <a:effectLst/>
                <a:latin typeface="Open Sans"/>
                <a:ea typeface="Calibri"/>
                <a:cs typeface="Open Sans"/>
              </a:rPr>
              <a:t>cadeaux</a:t>
            </a:r>
            <a:r>
              <a:rPr lang="en-GB" dirty="0">
                <a:latin typeface="Open Sans"/>
                <a:ea typeface="Calibri"/>
                <a:cs typeface="Open Sans"/>
              </a:rPr>
              <a:t>/dons</a:t>
            </a:r>
            <a:r>
              <a:rPr lang="en-GB" sz="1800" dirty="0">
                <a:effectLst/>
                <a:latin typeface="Open Sans"/>
                <a:ea typeface="Calibri"/>
                <a:cs typeface="Open Sans"/>
              </a:rPr>
              <a:t> </a:t>
            </a:r>
            <a:r>
              <a:rPr lang="en-GB" sz="1800" dirty="0" err="1">
                <a:effectLst/>
                <a:latin typeface="Open Sans"/>
                <a:ea typeface="Calibri"/>
                <a:cs typeface="Open Sans"/>
              </a:rPr>
              <a:t>peut</a:t>
            </a:r>
            <a:r>
              <a:rPr lang="en-GB" sz="1800" dirty="0">
                <a:effectLst/>
                <a:latin typeface="Open Sans"/>
                <a:ea typeface="Calibri"/>
                <a:cs typeface="Open Sans"/>
              </a:rPr>
              <a:t> </a:t>
            </a:r>
            <a:r>
              <a:rPr lang="en-GB" sz="1800" dirty="0" err="1">
                <a:effectLst/>
                <a:latin typeface="Open Sans"/>
                <a:ea typeface="Calibri"/>
                <a:cs typeface="Open Sans"/>
              </a:rPr>
              <a:t>être</a:t>
            </a:r>
            <a:r>
              <a:rPr lang="en-GB" sz="1800" dirty="0">
                <a:effectLst/>
                <a:latin typeface="Open Sans"/>
                <a:ea typeface="Calibri"/>
                <a:cs typeface="Open Sans"/>
              </a:rPr>
              <a:t> </a:t>
            </a:r>
            <a:r>
              <a:rPr lang="en-GB" sz="1800" dirty="0" err="1">
                <a:effectLst/>
                <a:latin typeface="Open Sans"/>
                <a:ea typeface="Calibri"/>
                <a:cs typeface="Open Sans"/>
              </a:rPr>
              <a:t>considéré</a:t>
            </a:r>
            <a:r>
              <a:rPr lang="en-GB" sz="1800" dirty="0">
                <a:effectLst/>
                <a:latin typeface="Open Sans"/>
                <a:ea typeface="Calibri"/>
                <a:cs typeface="Open Sans"/>
              </a:rPr>
              <a:t> </a:t>
            </a:r>
            <a:r>
              <a:rPr lang="en-GB" sz="1800" dirty="0" err="1">
                <a:effectLst/>
                <a:latin typeface="Open Sans"/>
                <a:ea typeface="Calibri"/>
                <a:cs typeface="Open Sans"/>
              </a:rPr>
              <a:t>comme</a:t>
            </a:r>
            <a:r>
              <a:rPr lang="en-GB" sz="1800" dirty="0">
                <a:effectLst/>
                <a:latin typeface="Open Sans"/>
                <a:ea typeface="Calibri"/>
                <a:cs typeface="Open Sans"/>
              </a:rPr>
              <a:t> plus </a:t>
            </a:r>
            <a:r>
              <a:rPr lang="en-GB" sz="1800" dirty="0" err="1">
                <a:effectLst/>
                <a:latin typeface="Open Sans"/>
                <a:ea typeface="Calibri"/>
                <a:cs typeface="Open Sans"/>
              </a:rPr>
              <a:t>vulnérable</a:t>
            </a:r>
            <a:r>
              <a:rPr lang="en-GB" sz="1800" dirty="0">
                <a:effectLst/>
                <a:latin typeface="Open Sans"/>
                <a:ea typeface="Calibri"/>
                <a:cs typeface="Open Sans"/>
              </a:rPr>
              <a:t> </a:t>
            </a:r>
            <a:r>
              <a:rPr lang="en-GB" sz="1800" dirty="0" err="1">
                <a:effectLst/>
                <a:latin typeface="Open Sans"/>
                <a:ea typeface="Calibri"/>
                <a:cs typeface="Open Sans"/>
              </a:rPr>
              <a:t>qu'un</a:t>
            </a:r>
            <a:r>
              <a:rPr lang="en-GB" sz="1800" dirty="0">
                <a:effectLst/>
                <a:latin typeface="Open Sans"/>
                <a:ea typeface="Calibri"/>
                <a:cs typeface="Open Sans"/>
              </a:rPr>
              <a:t> ménage qui </a:t>
            </a:r>
            <a:r>
              <a:rPr lang="en-GB" sz="1800" dirty="0" err="1">
                <a:effectLst/>
                <a:latin typeface="Open Sans"/>
                <a:ea typeface="Calibri"/>
                <a:cs typeface="Open Sans"/>
              </a:rPr>
              <a:t>est</a:t>
            </a:r>
            <a:r>
              <a:rPr lang="en-GB" sz="1800" dirty="0">
                <a:effectLst/>
                <a:latin typeface="Open Sans"/>
                <a:ea typeface="Calibri"/>
                <a:cs typeface="Open Sans"/>
              </a:rPr>
              <a:t> </a:t>
            </a:r>
            <a:r>
              <a:rPr lang="en-GB" sz="1800" dirty="0" err="1">
                <a:effectLst/>
                <a:latin typeface="Open Sans"/>
                <a:ea typeface="Calibri"/>
                <a:cs typeface="Open Sans"/>
              </a:rPr>
              <a:t>en</a:t>
            </a:r>
            <a:r>
              <a:rPr lang="en-GB" sz="1800" dirty="0">
                <a:effectLst/>
                <a:latin typeface="Open Sans"/>
                <a:ea typeface="Calibri"/>
                <a:cs typeface="Open Sans"/>
              </a:rPr>
              <a:t> </a:t>
            </a:r>
            <a:r>
              <a:rPr lang="en-GB" sz="1800" dirty="0" err="1">
                <a:effectLst/>
                <a:latin typeface="Open Sans"/>
                <a:ea typeface="Calibri"/>
                <a:cs typeface="Open Sans"/>
              </a:rPr>
              <a:t>mesure</a:t>
            </a:r>
            <a:r>
              <a:rPr lang="en-GB" sz="1800" dirty="0">
                <a:effectLst/>
                <a:latin typeface="Open Sans"/>
                <a:ea typeface="Calibri"/>
                <a:cs typeface="Open Sans"/>
              </a:rPr>
              <a:t> </a:t>
            </a:r>
            <a:r>
              <a:rPr lang="en-GB" sz="1800" dirty="0" err="1">
                <a:effectLst/>
                <a:latin typeface="Open Sans"/>
                <a:ea typeface="Calibri"/>
                <a:cs typeface="Open Sans"/>
              </a:rPr>
              <a:t>d'obtenir</a:t>
            </a:r>
            <a:r>
              <a:rPr lang="en-GB" sz="1800" dirty="0">
                <a:effectLst/>
                <a:latin typeface="Open Sans"/>
                <a:ea typeface="Calibri"/>
                <a:cs typeface="Open Sans"/>
              </a:rPr>
              <a:t> de la </a:t>
            </a:r>
            <a:r>
              <a:rPr lang="en-GB" sz="1800" dirty="0" err="1">
                <a:effectLst/>
                <a:latin typeface="Open Sans"/>
                <a:ea typeface="Calibri"/>
                <a:cs typeface="Open Sans"/>
              </a:rPr>
              <a:t>nourriture</a:t>
            </a:r>
            <a:r>
              <a:rPr lang="en-GB" sz="1800" dirty="0">
                <a:effectLst/>
                <a:latin typeface="Open Sans"/>
                <a:ea typeface="Calibri"/>
                <a:cs typeface="Open Sans"/>
              </a:rPr>
              <a:t> par des </a:t>
            </a:r>
            <a:r>
              <a:rPr lang="en-GB" sz="1800" dirty="0" err="1">
                <a:effectLst/>
                <a:latin typeface="Open Sans"/>
                <a:ea typeface="Calibri"/>
                <a:cs typeface="Open Sans"/>
              </a:rPr>
              <a:t>achats</a:t>
            </a:r>
            <a:r>
              <a:rPr lang="en-GB" sz="1800" dirty="0">
                <a:effectLst/>
                <a:latin typeface="Open Sans"/>
                <a:ea typeface="Calibri"/>
                <a:cs typeface="Open Sans"/>
              </a:rPr>
              <a:t> </a:t>
            </a:r>
            <a:r>
              <a:rPr lang="en-GB" sz="1800" dirty="0" err="1">
                <a:effectLst/>
                <a:latin typeface="Open Sans"/>
                <a:ea typeface="Calibri"/>
                <a:cs typeface="Open Sans"/>
              </a:rPr>
              <a:t>en</a:t>
            </a:r>
            <a:r>
              <a:rPr lang="en-GB" sz="1800" dirty="0">
                <a:effectLst/>
                <a:latin typeface="Open Sans"/>
                <a:ea typeface="Calibri"/>
                <a:cs typeface="Open Sans"/>
              </a:rPr>
              <a:t> </a:t>
            </a:r>
            <a:r>
              <a:rPr lang="en-GB" sz="1800" dirty="0" err="1">
                <a:effectLst/>
                <a:latin typeface="Open Sans"/>
                <a:ea typeface="Calibri"/>
                <a:cs typeface="Open Sans"/>
              </a:rPr>
              <a:t>espèces</a:t>
            </a:r>
            <a:r>
              <a:rPr lang="en-GB" sz="1800" dirty="0">
                <a:effectLst/>
                <a:latin typeface="Open Sans"/>
                <a:ea typeface="Calibri"/>
                <a:cs typeface="Open Sans"/>
              </a:rPr>
              <a:t>. </a:t>
            </a:r>
            <a:endParaRPr lang="fr-FR" dirty="0">
              <a:latin typeface="Open Sans"/>
              <a:ea typeface="Calibri"/>
              <a:cs typeface="Open Sans"/>
            </a:endParaRPr>
          </a:p>
        </p:txBody>
      </p:sp>
      <p:sp>
        <p:nvSpPr>
          <p:cNvPr id="3" name="TextBox 1">
            <a:extLst>
              <a:ext uri="{FF2B5EF4-FFF2-40B4-BE49-F238E27FC236}">
                <a16:creationId xmlns:a16="http://schemas.microsoft.com/office/drawing/2014/main" id="{8C0DA2E8-8CE1-28A9-F6CF-644F7E149B86}"/>
              </a:ext>
            </a:extLst>
          </p:cNvPr>
          <p:cNvSpPr txBox="1"/>
          <p:nvPr/>
        </p:nvSpPr>
        <p:spPr>
          <a:xfrm>
            <a:off x="4853346" y="5302234"/>
            <a:ext cx="7338654" cy="1477328"/>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accent2">
                    <a:lumMod val="75000"/>
                  </a:schemeClr>
                </a:solidFill>
                <a:latin typeface="Open Sans"/>
                <a:ea typeface="Open Sans"/>
                <a:cs typeface="Open Sans"/>
              </a:rPr>
              <a:t>Les </a:t>
            </a:r>
            <a:r>
              <a:rPr lang="en-US" dirty="0" err="1">
                <a:solidFill>
                  <a:schemeClr val="accent2">
                    <a:lumMod val="75000"/>
                  </a:schemeClr>
                </a:solidFill>
                <a:latin typeface="Open Sans"/>
                <a:ea typeface="Open Sans"/>
                <a:cs typeface="Open Sans"/>
              </a:rPr>
              <a:t>achats</a:t>
            </a:r>
            <a:r>
              <a:rPr lang="en-US" dirty="0">
                <a:solidFill>
                  <a:schemeClr val="accent2">
                    <a:lumMod val="75000"/>
                  </a:schemeClr>
                </a:solidFill>
                <a:latin typeface="Open Sans"/>
                <a:ea typeface="Open Sans"/>
                <a:cs typeface="Open Sans"/>
              </a:rPr>
              <a:t> </a:t>
            </a:r>
            <a:r>
              <a:rPr lang="en-US" dirty="0" err="1">
                <a:solidFill>
                  <a:schemeClr val="accent2">
                    <a:lumMod val="75000"/>
                  </a:schemeClr>
                </a:solidFill>
                <a:latin typeface="Open Sans"/>
                <a:ea typeface="Open Sans"/>
                <a:cs typeface="Open Sans"/>
              </a:rPr>
              <a:t>en</a:t>
            </a:r>
            <a:r>
              <a:rPr lang="en-US" dirty="0">
                <a:solidFill>
                  <a:schemeClr val="accent2">
                    <a:lumMod val="75000"/>
                  </a:schemeClr>
                </a:solidFill>
                <a:latin typeface="Open Sans"/>
                <a:ea typeface="Open Sans"/>
                <a:cs typeface="Open Sans"/>
              </a:rPr>
              <a:t> </a:t>
            </a:r>
            <a:r>
              <a:rPr lang="en-US" dirty="0" err="1">
                <a:solidFill>
                  <a:schemeClr val="accent2">
                    <a:lumMod val="75000"/>
                  </a:schemeClr>
                </a:solidFill>
                <a:latin typeface="Open Sans"/>
                <a:ea typeface="Open Sans"/>
                <a:cs typeface="Open Sans"/>
              </a:rPr>
              <a:t>espèces</a:t>
            </a:r>
            <a:r>
              <a:rPr lang="en-US" dirty="0">
                <a:solidFill>
                  <a:schemeClr val="accent2">
                    <a:lumMod val="75000"/>
                  </a:schemeClr>
                </a:solidFill>
                <a:latin typeface="Open Sans"/>
                <a:ea typeface="Open Sans"/>
                <a:cs typeface="Open Sans"/>
              </a:rPr>
              <a:t> </a:t>
            </a:r>
            <a:r>
              <a:rPr lang="en-US" dirty="0" err="1">
                <a:solidFill>
                  <a:schemeClr val="accent2">
                    <a:lumMod val="75000"/>
                  </a:schemeClr>
                </a:solidFill>
                <a:latin typeface="Open Sans"/>
                <a:ea typeface="Open Sans"/>
                <a:cs typeface="Open Sans"/>
              </a:rPr>
              <a:t>comprennent</a:t>
            </a:r>
            <a:r>
              <a:rPr lang="en-US" dirty="0">
                <a:solidFill>
                  <a:schemeClr val="accent2">
                    <a:lumMod val="75000"/>
                  </a:schemeClr>
                </a:solidFill>
                <a:latin typeface="Open Sans"/>
                <a:ea typeface="Open Sans"/>
                <a:cs typeface="Open Sans"/>
              </a:rPr>
              <a:t> </a:t>
            </a:r>
            <a:r>
              <a:rPr lang="en-US" dirty="0" err="1">
                <a:solidFill>
                  <a:schemeClr val="accent2">
                    <a:lumMod val="75000"/>
                  </a:schemeClr>
                </a:solidFill>
                <a:latin typeface="Open Sans"/>
                <a:ea typeface="Open Sans"/>
                <a:cs typeface="Open Sans"/>
              </a:rPr>
              <a:t>toute</a:t>
            </a:r>
            <a:r>
              <a:rPr lang="en-US" dirty="0">
                <a:solidFill>
                  <a:schemeClr val="accent2">
                    <a:lumMod val="75000"/>
                  </a:schemeClr>
                </a:solidFill>
                <a:latin typeface="Open Sans"/>
                <a:ea typeface="Open Sans"/>
                <a:cs typeface="Open Sans"/>
              </a:rPr>
              <a:t> </a:t>
            </a:r>
            <a:r>
              <a:rPr lang="en-US" dirty="0" err="1">
                <a:solidFill>
                  <a:schemeClr val="accent2">
                    <a:lumMod val="75000"/>
                  </a:schemeClr>
                </a:solidFill>
                <a:latin typeface="Open Sans"/>
                <a:ea typeface="Open Sans"/>
                <a:cs typeface="Open Sans"/>
              </a:rPr>
              <a:t>somme</a:t>
            </a:r>
            <a:r>
              <a:rPr lang="en-US" dirty="0">
                <a:solidFill>
                  <a:schemeClr val="accent2">
                    <a:lumMod val="75000"/>
                  </a:schemeClr>
                </a:solidFill>
                <a:latin typeface="Open Sans"/>
                <a:ea typeface="Open Sans"/>
                <a:cs typeface="Open Sans"/>
              </a:rPr>
              <a:t> </a:t>
            </a:r>
            <a:r>
              <a:rPr lang="en-US" dirty="0" err="1">
                <a:solidFill>
                  <a:schemeClr val="accent2">
                    <a:lumMod val="75000"/>
                  </a:schemeClr>
                </a:solidFill>
                <a:latin typeface="Open Sans"/>
                <a:ea typeface="Open Sans"/>
                <a:cs typeface="Open Sans"/>
              </a:rPr>
              <a:t>d'argent</a:t>
            </a:r>
            <a:r>
              <a:rPr lang="en-US" dirty="0">
                <a:solidFill>
                  <a:schemeClr val="accent2">
                    <a:lumMod val="75000"/>
                  </a:schemeClr>
                </a:solidFill>
                <a:latin typeface="Open Sans"/>
                <a:ea typeface="Open Sans"/>
                <a:cs typeface="Open Sans"/>
              </a:rPr>
              <a:t> </a:t>
            </a:r>
            <a:r>
              <a:rPr lang="en-US" dirty="0" err="1">
                <a:solidFill>
                  <a:schemeClr val="accent2">
                    <a:lumMod val="75000"/>
                  </a:schemeClr>
                </a:solidFill>
                <a:latin typeface="Open Sans"/>
                <a:ea typeface="Open Sans"/>
                <a:cs typeface="Open Sans"/>
              </a:rPr>
              <a:t>provenant</a:t>
            </a:r>
            <a:r>
              <a:rPr lang="en-US" dirty="0">
                <a:solidFill>
                  <a:schemeClr val="accent2">
                    <a:lumMod val="75000"/>
                  </a:schemeClr>
                </a:solidFill>
                <a:latin typeface="Open Sans"/>
                <a:ea typeface="Open Sans"/>
                <a:cs typeface="Open Sans"/>
              </a:rPr>
              <a:t> de </a:t>
            </a:r>
            <a:r>
              <a:rPr lang="en-US" dirty="0" err="1">
                <a:solidFill>
                  <a:schemeClr val="accent2">
                    <a:lumMod val="75000"/>
                  </a:schemeClr>
                </a:solidFill>
                <a:latin typeface="Open Sans"/>
                <a:ea typeface="Open Sans"/>
                <a:cs typeface="Open Sans"/>
              </a:rPr>
              <a:t>n'importe</a:t>
            </a:r>
            <a:r>
              <a:rPr lang="en-US" dirty="0">
                <a:solidFill>
                  <a:schemeClr val="accent2">
                    <a:lumMod val="75000"/>
                  </a:schemeClr>
                </a:solidFill>
                <a:latin typeface="Open Sans"/>
                <a:ea typeface="Open Sans"/>
                <a:cs typeface="Open Sans"/>
              </a:rPr>
              <a:t> quelle source, et </a:t>
            </a:r>
            <a:r>
              <a:rPr lang="en-US" dirty="0" err="1">
                <a:solidFill>
                  <a:schemeClr val="accent2">
                    <a:lumMod val="75000"/>
                  </a:schemeClr>
                </a:solidFill>
                <a:latin typeface="Open Sans"/>
                <a:ea typeface="Open Sans"/>
                <a:cs typeface="Open Sans"/>
              </a:rPr>
              <a:t>peuvent</a:t>
            </a:r>
            <a:r>
              <a:rPr lang="en-US" dirty="0">
                <a:solidFill>
                  <a:schemeClr val="accent2">
                    <a:lumMod val="75000"/>
                  </a:schemeClr>
                </a:solidFill>
                <a:latin typeface="Open Sans"/>
                <a:ea typeface="Open Sans"/>
                <a:cs typeface="Open Sans"/>
              </a:rPr>
              <a:t> </a:t>
            </a:r>
            <a:r>
              <a:rPr lang="en-US" dirty="0" err="1">
                <a:solidFill>
                  <a:schemeClr val="accent2">
                    <a:lumMod val="75000"/>
                  </a:schemeClr>
                </a:solidFill>
                <a:latin typeface="Open Sans"/>
                <a:ea typeface="Open Sans"/>
                <a:cs typeface="Open Sans"/>
              </a:rPr>
              <a:t>donc</a:t>
            </a:r>
            <a:r>
              <a:rPr lang="en-US" dirty="0">
                <a:solidFill>
                  <a:schemeClr val="accent2">
                    <a:lumMod val="75000"/>
                  </a:schemeClr>
                </a:solidFill>
                <a:latin typeface="Open Sans"/>
                <a:ea typeface="Open Sans"/>
                <a:cs typeface="Open Sans"/>
              </a:rPr>
              <a:t> </a:t>
            </a:r>
            <a:r>
              <a:rPr lang="en-US" dirty="0" err="1">
                <a:solidFill>
                  <a:schemeClr val="accent2">
                    <a:lumMod val="75000"/>
                  </a:schemeClr>
                </a:solidFill>
                <a:latin typeface="Open Sans"/>
                <a:ea typeface="Open Sans"/>
                <a:cs typeface="Open Sans"/>
              </a:rPr>
              <a:t>provenir</a:t>
            </a:r>
            <a:r>
              <a:rPr lang="en-US" dirty="0">
                <a:solidFill>
                  <a:schemeClr val="accent2">
                    <a:lumMod val="75000"/>
                  </a:schemeClr>
                </a:solidFill>
                <a:latin typeface="Open Sans"/>
                <a:ea typeface="Open Sans"/>
                <a:cs typeface="Open Sans"/>
              </a:rPr>
              <a:t> </a:t>
            </a:r>
            <a:r>
              <a:rPr lang="en-US" dirty="0" err="1">
                <a:solidFill>
                  <a:schemeClr val="accent2">
                    <a:lumMod val="75000"/>
                  </a:schemeClr>
                </a:solidFill>
                <a:latin typeface="Open Sans"/>
                <a:ea typeface="Open Sans"/>
                <a:cs typeface="Open Sans"/>
              </a:rPr>
              <a:t>d'une</a:t>
            </a:r>
            <a:r>
              <a:rPr lang="en-US" dirty="0">
                <a:solidFill>
                  <a:schemeClr val="accent2">
                    <a:lumMod val="75000"/>
                  </a:schemeClr>
                </a:solidFill>
                <a:latin typeface="Open Sans"/>
                <a:ea typeface="Open Sans"/>
                <a:cs typeface="Open Sans"/>
              </a:rPr>
              <a:t> aide </a:t>
            </a:r>
            <a:r>
              <a:rPr lang="en-US" dirty="0" err="1">
                <a:solidFill>
                  <a:schemeClr val="accent2">
                    <a:lumMod val="75000"/>
                  </a:schemeClr>
                </a:solidFill>
                <a:latin typeface="Open Sans"/>
                <a:ea typeface="Open Sans"/>
                <a:cs typeface="Open Sans"/>
              </a:rPr>
              <a:t>alimentaire</a:t>
            </a:r>
            <a:r>
              <a:rPr lang="en-US" dirty="0">
                <a:solidFill>
                  <a:schemeClr val="accent2">
                    <a:lumMod val="75000"/>
                  </a:schemeClr>
                </a:solidFill>
                <a:latin typeface="Open Sans"/>
                <a:ea typeface="Open Sans"/>
                <a:cs typeface="Open Sans"/>
              </a:rPr>
              <a:t> </a:t>
            </a:r>
            <a:r>
              <a:rPr lang="en-US" dirty="0" err="1">
                <a:solidFill>
                  <a:schemeClr val="accent2">
                    <a:lumMod val="75000"/>
                  </a:schemeClr>
                </a:solidFill>
                <a:latin typeface="Open Sans"/>
                <a:ea typeface="Open Sans"/>
                <a:cs typeface="Open Sans"/>
              </a:rPr>
              <a:t>en</a:t>
            </a:r>
            <a:r>
              <a:rPr lang="en-US" dirty="0">
                <a:solidFill>
                  <a:schemeClr val="accent2">
                    <a:lumMod val="75000"/>
                  </a:schemeClr>
                </a:solidFill>
                <a:latin typeface="Open Sans"/>
                <a:ea typeface="Open Sans"/>
                <a:cs typeface="Open Sans"/>
              </a:rPr>
              <a:t> </a:t>
            </a:r>
            <a:r>
              <a:rPr lang="en-US" dirty="0" err="1">
                <a:solidFill>
                  <a:schemeClr val="accent2">
                    <a:lumMod val="75000"/>
                  </a:schemeClr>
                </a:solidFill>
                <a:latin typeface="Open Sans"/>
                <a:ea typeface="Open Sans"/>
                <a:cs typeface="Open Sans"/>
              </a:rPr>
              <a:t>espèces</a:t>
            </a:r>
            <a:r>
              <a:rPr lang="en-US" dirty="0">
                <a:solidFill>
                  <a:schemeClr val="accent2">
                    <a:lumMod val="75000"/>
                  </a:schemeClr>
                </a:solidFill>
                <a:latin typeface="Open Sans"/>
                <a:ea typeface="Open Sans"/>
                <a:cs typeface="Open Sans"/>
              </a:rPr>
              <a:t> </a:t>
            </a:r>
            <a:r>
              <a:rPr lang="en-US" dirty="0" err="1">
                <a:solidFill>
                  <a:schemeClr val="accent2">
                    <a:lumMod val="75000"/>
                  </a:schemeClr>
                </a:solidFill>
                <a:latin typeface="Open Sans"/>
                <a:ea typeface="Open Sans"/>
                <a:cs typeface="Open Sans"/>
              </a:rPr>
              <a:t>ou</a:t>
            </a:r>
            <a:r>
              <a:rPr lang="en-US" dirty="0">
                <a:solidFill>
                  <a:schemeClr val="accent2">
                    <a:lumMod val="75000"/>
                  </a:schemeClr>
                </a:solidFill>
                <a:latin typeface="Open Sans"/>
                <a:ea typeface="Open Sans"/>
                <a:cs typeface="Open Sans"/>
              </a:rPr>
              <a:t> de la </a:t>
            </a:r>
            <a:r>
              <a:rPr lang="en-US" dirty="0" err="1">
                <a:solidFill>
                  <a:schemeClr val="accent2">
                    <a:lumMod val="75000"/>
                  </a:schemeClr>
                </a:solidFill>
                <a:latin typeface="Open Sans"/>
                <a:ea typeface="Open Sans"/>
                <a:cs typeface="Open Sans"/>
              </a:rPr>
              <a:t>mendicité</a:t>
            </a:r>
            <a:r>
              <a:rPr lang="en-US" dirty="0">
                <a:solidFill>
                  <a:schemeClr val="accent2">
                    <a:lumMod val="75000"/>
                  </a:schemeClr>
                </a:solidFill>
                <a:latin typeface="Open Sans"/>
                <a:ea typeface="Open Sans"/>
                <a:cs typeface="Open Sans"/>
              </a:rPr>
              <a:t>. </a:t>
            </a:r>
            <a:r>
              <a:rPr lang="en-US" dirty="0" err="1">
                <a:solidFill>
                  <a:schemeClr val="accent2">
                    <a:lumMod val="75000"/>
                  </a:schemeClr>
                </a:solidFill>
                <a:latin typeface="Open Sans"/>
                <a:ea typeface="Open Sans"/>
                <a:cs typeface="Open Sans"/>
              </a:rPr>
              <a:t>L'analyste</a:t>
            </a:r>
            <a:r>
              <a:rPr lang="en-US" dirty="0">
                <a:solidFill>
                  <a:schemeClr val="accent2">
                    <a:lumMod val="75000"/>
                  </a:schemeClr>
                </a:solidFill>
                <a:latin typeface="Open Sans"/>
                <a:ea typeface="Open Sans"/>
                <a:cs typeface="Open Sans"/>
              </a:rPr>
              <a:t> </a:t>
            </a:r>
            <a:r>
              <a:rPr lang="en-US" dirty="0" err="1">
                <a:solidFill>
                  <a:schemeClr val="accent2">
                    <a:lumMod val="75000"/>
                  </a:schemeClr>
                </a:solidFill>
                <a:latin typeface="Open Sans"/>
                <a:ea typeface="Open Sans"/>
                <a:cs typeface="Open Sans"/>
              </a:rPr>
              <a:t>devra</a:t>
            </a:r>
            <a:r>
              <a:rPr lang="en-US" dirty="0">
                <a:solidFill>
                  <a:schemeClr val="accent2">
                    <a:lumMod val="75000"/>
                  </a:schemeClr>
                </a:solidFill>
                <a:latin typeface="Open Sans"/>
                <a:ea typeface="Open Sans"/>
                <a:cs typeface="Open Sans"/>
              </a:rPr>
              <a:t> </a:t>
            </a:r>
            <a:r>
              <a:rPr lang="en-US" dirty="0" err="1">
                <a:solidFill>
                  <a:schemeClr val="accent2">
                    <a:lumMod val="75000"/>
                  </a:schemeClr>
                </a:solidFill>
                <a:latin typeface="Open Sans"/>
                <a:ea typeface="Open Sans"/>
                <a:cs typeface="Open Sans"/>
              </a:rPr>
              <a:t>donc</a:t>
            </a:r>
            <a:r>
              <a:rPr lang="en-US" dirty="0">
                <a:solidFill>
                  <a:schemeClr val="accent2">
                    <a:lumMod val="75000"/>
                  </a:schemeClr>
                </a:solidFill>
                <a:latin typeface="Open Sans"/>
                <a:ea typeface="Open Sans"/>
                <a:cs typeface="Open Sans"/>
              </a:rPr>
              <a:t> </a:t>
            </a:r>
            <a:r>
              <a:rPr lang="en-US" dirty="0" err="1">
                <a:solidFill>
                  <a:schemeClr val="accent2">
                    <a:lumMod val="75000"/>
                  </a:schemeClr>
                </a:solidFill>
                <a:latin typeface="Open Sans"/>
                <a:ea typeface="Open Sans"/>
                <a:cs typeface="Open Sans"/>
              </a:rPr>
              <a:t>ultérieurement</a:t>
            </a:r>
            <a:r>
              <a:rPr lang="en-US" dirty="0">
                <a:solidFill>
                  <a:schemeClr val="accent2">
                    <a:lumMod val="75000"/>
                  </a:schemeClr>
                </a:solidFill>
                <a:latin typeface="Open Sans"/>
                <a:ea typeface="Open Sans"/>
                <a:cs typeface="Open Sans"/>
              </a:rPr>
              <a:t> </a:t>
            </a:r>
            <a:r>
              <a:rPr lang="en-US" dirty="0" err="1">
                <a:solidFill>
                  <a:schemeClr val="accent2">
                    <a:lumMod val="75000"/>
                  </a:schemeClr>
                </a:solidFill>
                <a:latin typeface="Open Sans"/>
                <a:ea typeface="Open Sans"/>
                <a:cs typeface="Open Sans"/>
              </a:rPr>
              <a:t>vérifier</a:t>
            </a:r>
            <a:r>
              <a:rPr lang="en-US" dirty="0">
                <a:solidFill>
                  <a:schemeClr val="accent2">
                    <a:lumMod val="75000"/>
                  </a:schemeClr>
                </a:solidFill>
                <a:latin typeface="Open Sans"/>
                <a:ea typeface="Open Sans"/>
                <a:cs typeface="Open Sans"/>
              </a:rPr>
              <a:t> les sources de </a:t>
            </a:r>
            <a:r>
              <a:rPr lang="en-US" dirty="0" err="1">
                <a:solidFill>
                  <a:schemeClr val="accent2">
                    <a:lumMod val="75000"/>
                  </a:schemeClr>
                </a:solidFill>
                <a:latin typeface="Open Sans"/>
                <a:ea typeface="Open Sans"/>
                <a:cs typeface="Open Sans"/>
              </a:rPr>
              <a:t>revenus</a:t>
            </a:r>
            <a:r>
              <a:rPr lang="en-US" dirty="0">
                <a:solidFill>
                  <a:schemeClr val="accent2">
                    <a:lumMod val="75000"/>
                  </a:schemeClr>
                </a:solidFill>
                <a:latin typeface="Open Sans"/>
                <a:ea typeface="Open Sans"/>
                <a:cs typeface="Open Sans"/>
              </a:rPr>
              <a:t> des ménages pour </a:t>
            </a:r>
            <a:r>
              <a:rPr lang="en-US" dirty="0" err="1">
                <a:solidFill>
                  <a:schemeClr val="accent2">
                    <a:lumMod val="75000"/>
                  </a:schemeClr>
                </a:solidFill>
                <a:latin typeface="Open Sans"/>
                <a:ea typeface="Open Sans"/>
                <a:cs typeface="Open Sans"/>
              </a:rPr>
              <a:t>comprendre</a:t>
            </a:r>
            <a:r>
              <a:rPr lang="en-US" dirty="0">
                <a:solidFill>
                  <a:schemeClr val="accent2">
                    <a:lumMod val="75000"/>
                  </a:schemeClr>
                </a:solidFill>
                <a:latin typeface="Open Sans"/>
                <a:ea typeface="Open Sans"/>
                <a:cs typeface="Open Sans"/>
              </a:rPr>
              <a:t> le mode </a:t>
            </a:r>
            <a:r>
              <a:rPr lang="en-US" dirty="0" err="1">
                <a:solidFill>
                  <a:schemeClr val="accent2">
                    <a:lumMod val="75000"/>
                  </a:schemeClr>
                </a:solidFill>
                <a:latin typeface="Open Sans"/>
                <a:ea typeface="Open Sans"/>
                <a:cs typeface="Open Sans"/>
              </a:rPr>
              <a:t>d'achat</a:t>
            </a:r>
            <a:r>
              <a:rPr lang="en-US" dirty="0">
                <a:solidFill>
                  <a:schemeClr val="accent2">
                    <a:lumMod val="75000"/>
                  </a:schemeClr>
                </a:solidFill>
                <a:latin typeface="Open Sans"/>
                <a:ea typeface="Open Sans"/>
                <a:cs typeface="Open Sans"/>
              </a:rPr>
              <a:t> </a:t>
            </a:r>
            <a:r>
              <a:rPr lang="en-US" dirty="0" err="1">
                <a:solidFill>
                  <a:schemeClr val="accent2">
                    <a:lumMod val="75000"/>
                  </a:schemeClr>
                </a:solidFill>
                <a:latin typeface="Open Sans"/>
                <a:ea typeface="Open Sans"/>
                <a:cs typeface="Open Sans"/>
              </a:rPr>
              <a:t>en</a:t>
            </a:r>
            <a:r>
              <a:rPr lang="en-US" dirty="0">
                <a:solidFill>
                  <a:schemeClr val="accent2">
                    <a:lumMod val="75000"/>
                  </a:schemeClr>
                </a:solidFill>
                <a:latin typeface="Open Sans"/>
                <a:ea typeface="Open Sans"/>
                <a:cs typeface="Open Sans"/>
              </a:rPr>
              <a:t> </a:t>
            </a:r>
            <a:r>
              <a:rPr lang="en-US" dirty="0" err="1">
                <a:solidFill>
                  <a:schemeClr val="accent2">
                    <a:lumMod val="75000"/>
                  </a:schemeClr>
                </a:solidFill>
                <a:latin typeface="Open Sans"/>
                <a:ea typeface="Open Sans"/>
                <a:cs typeface="Open Sans"/>
              </a:rPr>
              <a:t>espèces</a:t>
            </a:r>
            <a:r>
              <a:rPr lang="en-US" dirty="0">
                <a:solidFill>
                  <a:schemeClr val="accent2">
                    <a:lumMod val="75000"/>
                  </a:schemeClr>
                </a:solidFill>
                <a:latin typeface="Open Sans"/>
                <a:ea typeface="Open Sans"/>
                <a:cs typeface="Open Sans"/>
              </a:rPr>
              <a:t>.</a:t>
            </a:r>
          </a:p>
        </p:txBody>
      </p:sp>
      <p:pic>
        <p:nvPicPr>
          <p:cNvPr id="6" name="Graphic 2" descr="Warning with solid fill">
            <a:extLst>
              <a:ext uri="{FF2B5EF4-FFF2-40B4-BE49-F238E27FC236}">
                <a16:creationId xmlns:a16="http://schemas.microsoft.com/office/drawing/2014/main" id="{C3767BD7-965D-5D08-8930-533C81CD9D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70401" y="6259841"/>
            <a:ext cx="552930" cy="552930"/>
          </a:xfrm>
          <a:prstGeom prst="rect">
            <a:avLst/>
          </a:prstGeom>
        </p:spPr>
      </p:pic>
    </p:spTree>
    <p:extLst>
      <p:ext uri="{BB962C8B-B14F-4D97-AF65-F5344CB8AC3E}">
        <p14:creationId xmlns:p14="http://schemas.microsoft.com/office/powerpoint/2010/main" val="116861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ct val="94762"/>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ct val="89497"/>
              </a:lnSpc>
            </a:pPr>
            <a:r>
              <a:rPr lang="it-IT" b="0">
                <a:solidFill>
                  <a:srgbClr val="FFFFFE"/>
                </a:solidFill>
                <a:latin typeface="HALDEN SOLID"/>
                <a:ea typeface="Open Sans Extrabold"/>
                <a:cs typeface="Open Sans Extrabold"/>
              </a:rPr>
              <a:t>Groupes ALIMENTAIRES</a:t>
            </a:r>
            <a:endParaRPr lang="en-GB" sz="2900" b="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72667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94672" y="1200297"/>
            <a:ext cx="11297019" cy="4121003"/>
          </a:xfrm>
        </p:spPr>
        <p:txBody>
          <a:bodyPr vert="horz" lIns="91440" tIns="45720" rIns="91440" bIns="45720" rtlCol="0" anchor="t">
            <a:noAutofit/>
          </a:bodyPr>
          <a:lstStyle/>
          <a:p>
            <a:pPr>
              <a:lnSpc>
                <a:spcPct val="110958"/>
              </a:lnSpc>
              <a:buFont typeface="Wingdings" panose="05000000000000000000" pitchFamily="2" charset="2"/>
              <a:buChar char="v"/>
            </a:pPr>
            <a:endParaRPr lang="en-US" spc="60" dirty="0"/>
          </a:p>
          <a:p>
            <a:pPr>
              <a:lnSpc>
                <a:spcPct val="90000"/>
              </a:lnSpc>
              <a:buFont typeface="Wingdings,Sans-Serif" panose="05000000000000000000" pitchFamily="2" charset="2"/>
              <a:buChar char="v"/>
            </a:pPr>
            <a:r>
              <a:rPr lang="en-GB" spc="60" dirty="0">
                <a:latin typeface="Open Sans"/>
                <a:ea typeface="Open Sans"/>
                <a:cs typeface="Open Sans"/>
              </a:rPr>
              <a:t>Une </a:t>
            </a:r>
            <a:r>
              <a:rPr lang="en-GB" spc="60" dirty="0" err="1">
                <a:latin typeface="Open Sans"/>
                <a:ea typeface="Open Sans"/>
                <a:cs typeface="Open Sans"/>
              </a:rPr>
              <a:t>liste</a:t>
            </a:r>
            <a:r>
              <a:rPr lang="en-GB" spc="60" dirty="0">
                <a:latin typeface="Open Sans"/>
                <a:ea typeface="Open Sans"/>
                <a:cs typeface="Open Sans"/>
              </a:rPr>
              <a:t> </a:t>
            </a:r>
            <a:r>
              <a:rPr lang="en-GB" spc="60" dirty="0" err="1">
                <a:latin typeface="Open Sans"/>
                <a:ea typeface="Open Sans"/>
                <a:cs typeface="Open Sans"/>
              </a:rPr>
              <a:t>d'aliments</a:t>
            </a:r>
            <a:r>
              <a:rPr lang="en-GB" spc="60" dirty="0">
                <a:latin typeface="Open Sans"/>
                <a:ea typeface="Open Sans"/>
                <a:cs typeface="Open Sans"/>
              </a:rPr>
              <a:t> </a:t>
            </a:r>
            <a:r>
              <a:rPr lang="en-GB" spc="60" dirty="0" err="1">
                <a:latin typeface="Open Sans"/>
                <a:ea typeface="Open Sans"/>
                <a:cs typeface="Open Sans"/>
              </a:rPr>
              <a:t>pertinents</a:t>
            </a:r>
            <a:r>
              <a:rPr lang="en-GB" spc="60" dirty="0">
                <a:latin typeface="Open Sans"/>
                <a:ea typeface="Open Sans"/>
                <a:cs typeface="Open Sans"/>
              </a:rPr>
              <a:t>, </a:t>
            </a:r>
            <a:r>
              <a:rPr lang="en-GB" spc="60" dirty="0" err="1">
                <a:latin typeface="Open Sans"/>
                <a:ea typeface="Open Sans"/>
                <a:cs typeface="Open Sans"/>
              </a:rPr>
              <a:t>contextualisés</a:t>
            </a:r>
            <a:r>
              <a:rPr lang="en-GB" spc="60" dirty="0">
                <a:latin typeface="Open Sans"/>
                <a:ea typeface="Open Sans"/>
                <a:cs typeface="Open Sans"/>
              </a:rPr>
              <a:t> sur la base des plats </a:t>
            </a:r>
            <a:r>
              <a:rPr lang="en-GB" spc="60" dirty="0" err="1">
                <a:latin typeface="Open Sans"/>
                <a:ea typeface="Open Sans"/>
                <a:cs typeface="Open Sans"/>
              </a:rPr>
              <a:t>locaux</a:t>
            </a:r>
            <a:r>
              <a:rPr lang="en-GB" spc="60" dirty="0">
                <a:latin typeface="Open Sans"/>
                <a:ea typeface="Open Sans"/>
                <a:cs typeface="Open Sans"/>
              </a:rPr>
              <a:t> et des </a:t>
            </a:r>
            <a:r>
              <a:rPr lang="en-GB" spc="60" dirty="0" err="1">
                <a:latin typeface="Open Sans"/>
                <a:ea typeface="Open Sans"/>
                <a:cs typeface="Open Sans"/>
              </a:rPr>
              <a:t>ingrédients</a:t>
            </a:r>
            <a:r>
              <a:rPr lang="en-GB" spc="60" dirty="0">
                <a:latin typeface="Open Sans"/>
                <a:ea typeface="Open Sans"/>
                <a:cs typeface="Open Sans"/>
              </a:rPr>
              <a:t> courants, </a:t>
            </a:r>
            <a:r>
              <a:rPr lang="en-GB" spc="60" dirty="0" err="1">
                <a:latin typeface="Open Sans"/>
                <a:ea typeface="Open Sans"/>
                <a:cs typeface="Open Sans"/>
              </a:rPr>
              <a:t>devrait</a:t>
            </a:r>
            <a:r>
              <a:rPr lang="en-GB" spc="60" dirty="0">
                <a:latin typeface="Open Sans"/>
                <a:ea typeface="Open Sans"/>
                <a:cs typeface="Open Sans"/>
              </a:rPr>
              <a:t> </a:t>
            </a:r>
            <a:r>
              <a:rPr lang="en-GB" spc="60" dirty="0" err="1">
                <a:latin typeface="Open Sans"/>
                <a:ea typeface="Open Sans"/>
                <a:cs typeface="Open Sans"/>
              </a:rPr>
              <a:t>être</a:t>
            </a:r>
            <a:r>
              <a:rPr lang="en-GB" spc="60" dirty="0">
                <a:latin typeface="Open Sans"/>
                <a:ea typeface="Open Sans"/>
                <a:cs typeface="Open Sans"/>
              </a:rPr>
              <a:t> </a:t>
            </a:r>
            <a:r>
              <a:rPr lang="en-GB" spc="60" dirty="0" err="1">
                <a:latin typeface="Open Sans"/>
                <a:ea typeface="Open Sans"/>
                <a:cs typeface="Open Sans"/>
              </a:rPr>
              <a:t>présentée</a:t>
            </a:r>
            <a:r>
              <a:rPr lang="en-GB" spc="60" dirty="0">
                <a:latin typeface="Open Sans"/>
                <a:ea typeface="Open Sans"/>
                <a:cs typeface="Open Sans"/>
              </a:rPr>
              <a:t> au </a:t>
            </a:r>
            <a:r>
              <a:rPr lang="en-GB" spc="60" dirty="0" err="1">
                <a:latin typeface="Open Sans"/>
                <a:ea typeface="Open Sans"/>
                <a:cs typeface="Open Sans"/>
              </a:rPr>
              <a:t>cours</a:t>
            </a:r>
            <a:r>
              <a:rPr lang="en-GB" spc="60" dirty="0">
                <a:latin typeface="Open Sans"/>
                <a:ea typeface="Open Sans"/>
                <a:cs typeface="Open Sans"/>
              </a:rPr>
              <a:t> de la formation. </a:t>
            </a:r>
            <a:endParaRPr lang="en-US" spc="60" dirty="0">
              <a:latin typeface="Open Sans"/>
              <a:ea typeface="Open Sans"/>
              <a:cs typeface="Open Sans"/>
            </a:endParaRPr>
          </a:p>
          <a:p>
            <a:pPr lvl="0">
              <a:lnSpc>
                <a:spcPct val="90000"/>
              </a:lnSpc>
              <a:buFont typeface="Wingdings,Sans-Serif" panose="05000000000000000000" pitchFamily="2" charset="2"/>
              <a:buChar char="v"/>
            </a:pPr>
            <a:endParaRPr lang="en-GB" spc="60" dirty="0">
              <a:latin typeface="Open Sans"/>
              <a:ea typeface="Open Sans"/>
              <a:cs typeface="Open Sans"/>
            </a:endParaRPr>
          </a:p>
          <a:p>
            <a:pPr>
              <a:lnSpc>
                <a:spcPct val="90000"/>
              </a:lnSpc>
              <a:buFont typeface="Wingdings,Sans-Serif" panose="05000000000000000000" pitchFamily="2" charset="2"/>
              <a:buChar char="v"/>
            </a:pPr>
            <a:r>
              <a:rPr lang="en-GB" spc="60" dirty="0">
                <a:latin typeface="Open Sans"/>
                <a:ea typeface="Open Sans"/>
                <a:cs typeface="Open Sans"/>
              </a:rPr>
              <a:t>Il </a:t>
            </a:r>
            <a:r>
              <a:rPr lang="en-GB" spc="60" dirty="0" err="1">
                <a:latin typeface="Open Sans"/>
                <a:ea typeface="Open Sans"/>
                <a:cs typeface="Open Sans"/>
              </a:rPr>
              <a:t>est</a:t>
            </a:r>
            <a:r>
              <a:rPr lang="en-GB" spc="60" dirty="0">
                <a:latin typeface="Open Sans"/>
                <a:ea typeface="Open Sans"/>
                <a:cs typeface="Open Sans"/>
              </a:rPr>
              <a:t> important de </a:t>
            </a:r>
            <a:r>
              <a:rPr lang="en-GB" spc="60" dirty="0" err="1">
                <a:latin typeface="Open Sans"/>
                <a:ea typeface="Open Sans"/>
                <a:cs typeface="Open Sans"/>
              </a:rPr>
              <a:t>discuter</a:t>
            </a:r>
            <a:r>
              <a:rPr lang="en-GB" spc="60" dirty="0">
                <a:latin typeface="Open Sans"/>
                <a:ea typeface="Open Sans"/>
                <a:cs typeface="Open Sans"/>
              </a:rPr>
              <a:t> des aliments qui </a:t>
            </a:r>
            <a:r>
              <a:rPr lang="en-GB" spc="60" dirty="0" err="1">
                <a:latin typeface="Open Sans"/>
                <a:ea typeface="Open Sans"/>
                <a:cs typeface="Open Sans"/>
              </a:rPr>
              <a:t>composent</a:t>
            </a:r>
            <a:r>
              <a:rPr lang="en-GB" spc="60" dirty="0">
                <a:latin typeface="Open Sans"/>
                <a:ea typeface="Open Sans"/>
                <a:cs typeface="Open Sans"/>
              </a:rPr>
              <a:t> les plats les plus </a:t>
            </a:r>
            <a:r>
              <a:rPr lang="en-GB" spc="60" dirty="0" err="1">
                <a:latin typeface="Open Sans"/>
                <a:ea typeface="Open Sans"/>
                <a:cs typeface="Open Sans"/>
              </a:rPr>
              <a:t>couramment</a:t>
            </a:r>
            <a:r>
              <a:rPr lang="en-GB" spc="60" dirty="0">
                <a:latin typeface="Open Sans"/>
                <a:ea typeface="Open Sans"/>
                <a:cs typeface="Open Sans"/>
              </a:rPr>
              <a:t> consommés et de la manière </a:t>
            </a:r>
            <a:r>
              <a:rPr lang="en-GB" spc="60" dirty="0" err="1">
                <a:latin typeface="Open Sans"/>
                <a:ea typeface="Open Sans"/>
                <a:cs typeface="Open Sans"/>
              </a:rPr>
              <a:t>dont</a:t>
            </a:r>
            <a:r>
              <a:rPr lang="en-GB" spc="60" dirty="0">
                <a:latin typeface="Open Sans"/>
                <a:ea typeface="Open Sans"/>
                <a:cs typeface="Open Sans"/>
              </a:rPr>
              <a:t> </a:t>
            </a:r>
            <a:r>
              <a:rPr lang="en-GB" spc="60" dirty="0" err="1">
                <a:latin typeface="Open Sans"/>
                <a:ea typeface="Open Sans"/>
                <a:cs typeface="Open Sans"/>
              </a:rPr>
              <a:t>ils</a:t>
            </a:r>
            <a:r>
              <a:rPr lang="en-GB" spc="60" dirty="0">
                <a:latin typeface="Open Sans"/>
                <a:ea typeface="Open Sans"/>
                <a:cs typeface="Open Sans"/>
              </a:rPr>
              <a:t> </a:t>
            </a:r>
            <a:r>
              <a:rPr lang="en-GB" spc="60" dirty="0" err="1">
                <a:latin typeface="Open Sans"/>
                <a:ea typeface="Open Sans"/>
                <a:cs typeface="Open Sans"/>
              </a:rPr>
              <a:t>devraient</a:t>
            </a:r>
            <a:r>
              <a:rPr lang="en-GB" spc="60" dirty="0">
                <a:latin typeface="Open Sans"/>
                <a:ea typeface="Open Sans"/>
                <a:cs typeface="Open Sans"/>
              </a:rPr>
              <a:t> </a:t>
            </a:r>
            <a:r>
              <a:rPr lang="en-GB" spc="60" dirty="0" err="1">
                <a:latin typeface="Open Sans"/>
                <a:ea typeface="Open Sans"/>
                <a:cs typeface="Open Sans"/>
              </a:rPr>
              <a:t>être</a:t>
            </a:r>
            <a:r>
              <a:rPr lang="en-GB" spc="60" dirty="0">
                <a:latin typeface="Open Sans"/>
                <a:ea typeface="Open Sans"/>
                <a:cs typeface="Open Sans"/>
              </a:rPr>
              <a:t> </a:t>
            </a:r>
            <a:r>
              <a:rPr lang="en-GB" spc="60" dirty="0" err="1">
                <a:latin typeface="Open Sans"/>
                <a:ea typeface="Open Sans"/>
                <a:cs typeface="Open Sans"/>
              </a:rPr>
              <a:t>enregistrés</a:t>
            </a:r>
            <a:r>
              <a:rPr lang="en-GB" spc="60" dirty="0">
                <a:latin typeface="Open Sans"/>
                <a:ea typeface="Open Sans"/>
                <a:cs typeface="Open Sans"/>
              </a:rPr>
              <a:t>. Par </a:t>
            </a:r>
            <a:r>
              <a:rPr lang="en-GB" spc="60" dirty="0" err="1">
                <a:latin typeface="Open Sans"/>
                <a:ea typeface="Open Sans"/>
                <a:cs typeface="Open Sans"/>
              </a:rPr>
              <a:t>exemple</a:t>
            </a:r>
            <a:r>
              <a:rPr lang="en-GB" spc="60" dirty="0">
                <a:latin typeface="Open Sans"/>
                <a:ea typeface="Open Sans"/>
                <a:cs typeface="Open Sans"/>
              </a:rPr>
              <a:t>, </a:t>
            </a:r>
            <a:r>
              <a:rPr lang="en-GB" spc="60" dirty="0" err="1">
                <a:latin typeface="Open Sans"/>
                <a:ea typeface="Open Sans"/>
                <a:cs typeface="Open Sans"/>
              </a:rPr>
              <a:t>une</a:t>
            </a:r>
            <a:r>
              <a:rPr lang="en-GB" spc="60" dirty="0">
                <a:latin typeface="Open Sans"/>
                <a:ea typeface="Open Sans"/>
                <a:cs typeface="Open Sans"/>
              </a:rPr>
              <a:t> soupe/un </a:t>
            </a:r>
            <a:r>
              <a:rPr lang="en-GB" spc="60" dirty="0" err="1">
                <a:latin typeface="Open Sans"/>
                <a:ea typeface="Open Sans"/>
                <a:cs typeface="Open Sans"/>
              </a:rPr>
              <a:t>ragoût</a:t>
            </a:r>
            <a:r>
              <a:rPr lang="en-GB" spc="60" dirty="0">
                <a:latin typeface="Open Sans"/>
                <a:ea typeface="Open Sans"/>
                <a:cs typeface="Open Sans"/>
              </a:rPr>
              <a:t>/un curry </a:t>
            </a:r>
            <a:r>
              <a:rPr lang="en-GB" spc="60" dirty="0" err="1">
                <a:latin typeface="Open Sans"/>
                <a:ea typeface="Open Sans"/>
                <a:cs typeface="Open Sans"/>
              </a:rPr>
              <a:t>pourrait</a:t>
            </a:r>
            <a:r>
              <a:rPr lang="en-GB" spc="60" dirty="0">
                <a:latin typeface="Open Sans"/>
                <a:ea typeface="Open Sans"/>
                <a:cs typeface="Open Sans"/>
              </a:rPr>
              <a:t> </a:t>
            </a:r>
            <a:r>
              <a:rPr lang="en-GB" spc="60" dirty="0" err="1">
                <a:latin typeface="Open Sans"/>
                <a:ea typeface="Open Sans"/>
                <a:cs typeface="Open Sans"/>
              </a:rPr>
              <a:t>être</a:t>
            </a:r>
            <a:r>
              <a:rPr lang="en-GB" spc="60" dirty="0">
                <a:latin typeface="Open Sans"/>
                <a:ea typeface="Open Sans"/>
                <a:cs typeface="Open Sans"/>
              </a:rPr>
              <a:t> </a:t>
            </a:r>
            <a:r>
              <a:rPr lang="en-GB" spc="60" dirty="0" err="1">
                <a:latin typeface="Open Sans"/>
                <a:ea typeface="Open Sans"/>
                <a:cs typeface="Open Sans"/>
              </a:rPr>
              <a:t>composé</a:t>
            </a:r>
            <a:r>
              <a:rPr lang="en-GB" spc="60" dirty="0">
                <a:latin typeface="Open Sans"/>
                <a:ea typeface="Open Sans"/>
                <a:cs typeface="Open Sans"/>
              </a:rPr>
              <a:t> de </a:t>
            </a:r>
            <a:r>
              <a:rPr lang="en-GB" spc="60" dirty="0" err="1">
                <a:latin typeface="Open Sans"/>
                <a:ea typeface="Open Sans"/>
                <a:cs typeface="Open Sans"/>
              </a:rPr>
              <a:t>quelques</a:t>
            </a:r>
            <a:r>
              <a:rPr lang="en-GB" spc="60" dirty="0">
                <a:latin typeface="Open Sans"/>
                <a:ea typeface="Open Sans"/>
                <a:cs typeface="Open Sans"/>
              </a:rPr>
              <a:t> morceaux de </a:t>
            </a:r>
            <a:r>
              <a:rPr lang="en-GB" spc="60" dirty="0" err="1">
                <a:latin typeface="Open Sans"/>
                <a:ea typeface="Open Sans"/>
                <a:cs typeface="Open Sans"/>
              </a:rPr>
              <a:t>viande</a:t>
            </a:r>
            <a:r>
              <a:rPr lang="en-GB" spc="60" dirty="0">
                <a:latin typeface="Open Sans"/>
                <a:ea typeface="Open Sans"/>
                <a:cs typeface="Open Sans"/>
              </a:rPr>
              <a:t> (</a:t>
            </a:r>
            <a:r>
              <a:rPr lang="en-GB" spc="60" dirty="0" err="1">
                <a:latin typeface="Open Sans"/>
                <a:ea typeface="Open Sans"/>
                <a:cs typeface="Open Sans"/>
              </a:rPr>
              <a:t>bœuf</a:t>
            </a:r>
            <a:r>
              <a:rPr lang="en-GB" spc="60" dirty="0">
                <a:latin typeface="Open Sans"/>
                <a:ea typeface="Open Sans"/>
                <a:cs typeface="Open Sans"/>
              </a:rPr>
              <a:t>), </a:t>
            </a:r>
            <a:r>
              <a:rPr lang="en-GB" spc="60" dirty="0" err="1">
                <a:latin typeface="Open Sans"/>
                <a:ea typeface="Open Sans"/>
                <a:cs typeface="Open Sans"/>
              </a:rPr>
              <a:t>d'haricots</a:t>
            </a:r>
            <a:r>
              <a:rPr lang="en-GB" spc="60" dirty="0">
                <a:latin typeface="Open Sans"/>
                <a:ea typeface="Open Sans"/>
                <a:cs typeface="Open Sans"/>
              </a:rPr>
              <a:t> (</a:t>
            </a:r>
            <a:r>
              <a:rPr lang="en-GB" spc="60" dirty="0" err="1">
                <a:latin typeface="Open Sans"/>
                <a:ea typeface="Open Sans"/>
                <a:cs typeface="Open Sans"/>
              </a:rPr>
              <a:t>légumineuses</a:t>
            </a:r>
            <a:r>
              <a:rPr lang="en-GB" spc="60" dirty="0">
                <a:latin typeface="Open Sans"/>
                <a:ea typeface="Open Sans"/>
                <a:cs typeface="Open Sans"/>
              </a:rPr>
              <a:t>), de </a:t>
            </a:r>
            <a:r>
              <a:rPr lang="en-GB" spc="60" dirty="0" err="1">
                <a:latin typeface="Open Sans"/>
                <a:ea typeface="Open Sans"/>
                <a:cs typeface="Open Sans"/>
              </a:rPr>
              <a:t>tomates</a:t>
            </a:r>
            <a:r>
              <a:rPr lang="en-GB" spc="60" dirty="0">
                <a:latin typeface="Open Sans"/>
                <a:ea typeface="Open Sans"/>
                <a:cs typeface="Open Sans"/>
              </a:rPr>
              <a:t> (</a:t>
            </a:r>
            <a:r>
              <a:rPr lang="en-GB" spc="60" dirty="0" err="1">
                <a:latin typeface="Open Sans"/>
                <a:ea typeface="Open Sans"/>
                <a:cs typeface="Open Sans"/>
              </a:rPr>
              <a:t>légumes</a:t>
            </a:r>
            <a:r>
              <a:rPr lang="en-GB" spc="60" dirty="0">
                <a:latin typeface="Open Sans"/>
                <a:ea typeface="Open Sans"/>
                <a:cs typeface="Open Sans"/>
              </a:rPr>
              <a:t>) et </a:t>
            </a:r>
            <a:r>
              <a:rPr lang="en-GB" spc="60" dirty="0" err="1">
                <a:latin typeface="Open Sans"/>
                <a:ea typeface="Open Sans"/>
                <a:cs typeface="Open Sans"/>
              </a:rPr>
              <a:t>d'épices</a:t>
            </a:r>
            <a:r>
              <a:rPr lang="en-GB" spc="60" dirty="0">
                <a:latin typeface="Open Sans"/>
                <a:ea typeface="Open Sans"/>
                <a:cs typeface="Open Sans"/>
              </a:rPr>
              <a:t> (condiments) et </a:t>
            </a:r>
            <a:r>
              <a:rPr lang="en-GB" spc="60" dirty="0" err="1">
                <a:latin typeface="Open Sans"/>
                <a:ea typeface="Open Sans"/>
                <a:cs typeface="Open Sans"/>
              </a:rPr>
              <a:t>être</a:t>
            </a:r>
            <a:r>
              <a:rPr lang="en-GB" spc="60" dirty="0">
                <a:latin typeface="Open Sans"/>
                <a:ea typeface="Open Sans"/>
                <a:cs typeface="Open Sans"/>
              </a:rPr>
              <a:t> </a:t>
            </a:r>
            <a:r>
              <a:rPr lang="en-GB" spc="60" dirty="0" err="1">
                <a:latin typeface="Open Sans"/>
                <a:ea typeface="Open Sans"/>
                <a:cs typeface="Open Sans"/>
              </a:rPr>
              <a:t>servi</a:t>
            </a:r>
            <a:r>
              <a:rPr lang="en-GB" spc="60" dirty="0">
                <a:latin typeface="Open Sans"/>
                <a:ea typeface="Open Sans"/>
                <a:cs typeface="Open Sans"/>
              </a:rPr>
              <a:t> avec du pain </a:t>
            </a:r>
            <a:r>
              <a:rPr lang="en-GB" spc="60" dirty="0" err="1">
                <a:latin typeface="Open Sans"/>
                <a:ea typeface="Open Sans"/>
                <a:cs typeface="Open Sans"/>
              </a:rPr>
              <a:t>ou</a:t>
            </a:r>
            <a:r>
              <a:rPr lang="en-GB" spc="60" dirty="0">
                <a:latin typeface="Open Sans"/>
                <a:ea typeface="Open Sans"/>
                <a:cs typeface="Open Sans"/>
              </a:rPr>
              <a:t> du </a:t>
            </a:r>
            <a:r>
              <a:rPr lang="en-GB" spc="60" dirty="0" err="1">
                <a:latin typeface="Open Sans"/>
                <a:ea typeface="Open Sans"/>
                <a:cs typeface="Open Sans"/>
              </a:rPr>
              <a:t>riz</a:t>
            </a:r>
            <a:r>
              <a:rPr lang="en-GB" spc="60" dirty="0">
                <a:latin typeface="Open Sans"/>
                <a:ea typeface="Open Sans"/>
                <a:cs typeface="Open Sans"/>
              </a:rPr>
              <a:t> (</a:t>
            </a:r>
            <a:r>
              <a:rPr lang="en-GB" spc="60" dirty="0" err="1">
                <a:latin typeface="Open Sans"/>
                <a:ea typeface="Open Sans"/>
                <a:cs typeface="Open Sans"/>
              </a:rPr>
              <a:t>céréales</a:t>
            </a:r>
            <a:r>
              <a:rPr lang="en-GB" spc="60" dirty="0">
                <a:latin typeface="Open Sans"/>
                <a:ea typeface="Open Sans"/>
                <a:cs typeface="Open Sans"/>
              </a:rPr>
              <a:t>). </a:t>
            </a:r>
            <a:endParaRPr lang="en-US" spc="60" dirty="0">
              <a:latin typeface="Open Sans"/>
              <a:ea typeface="Open Sans"/>
              <a:cs typeface="Open Sans"/>
            </a:endParaRPr>
          </a:p>
          <a:p>
            <a:pPr lvl="0">
              <a:lnSpc>
                <a:spcPct val="90000"/>
              </a:lnSpc>
              <a:buFont typeface="Wingdings,Sans-Serif" panose="05000000000000000000" pitchFamily="2" charset="2"/>
              <a:buChar char="v"/>
            </a:pPr>
            <a:endParaRPr lang="en-GB" spc="60" dirty="0">
              <a:latin typeface="Open Sans"/>
              <a:ea typeface="Open Sans"/>
              <a:cs typeface="Open Sans"/>
            </a:endParaRPr>
          </a:p>
          <a:p>
            <a:pPr>
              <a:lnSpc>
                <a:spcPct val="90000"/>
              </a:lnSpc>
              <a:buFont typeface="Wingdings,Sans-Serif" panose="05000000000000000000" pitchFamily="2" charset="2"/>
              <a:buChar char="v"/>
            </a:pPr>
            <a:r>
              <a:rPr lang="en-GB" spc="60" dirty="0">
                <a:latin typeface="Open Sans"/>
                <a:ea typeface="Open Sans"/>
                <a:cs typeface="Open Sans"/>
              </a:rPr>
              <a:t>En </a:t>
            </a:r>
            <a:r>
              <a:rPr lang="en-GB" spc="60" dirty="0" err="1">
                <a:latin typeface="Open Sans"/>
                <a:ea typeface="Open Sans"/>
                <a:cs typeface="Open Sans"/>
              </a:rPr>
              <a:t>outre</a:t>
            </a:r>
            <a:r>
              <a:rPr lang="en-GB" spc="60" dirty="0">
                <a:latin typeface="Open Sans"/>
                <a:ea typeface="Open Sans"/>
                <a:cs typeface="Open Sans"/>
              </a:rPr>
              <a:t>, il </a:t>
            </a:r>
            <a:r>
              <a:rPr lang="en-GB" spc="60" dirty="0" err="1">
                <a:latin typeface="Open Sans"/>
                <a:ea typeface="Open Sans"/>
                <a:cs typeface="Open Sans"/>
              </a:rPr>
              <a:t>peut</a:t>
            </a:r>
            <a:r>
              <a:rPr lang="en-GB" spc="60" dirty="0">
                <a:latin typeface="Open Sans"/>
                <a:ea typeface="Open Sans"/>
                <a:cs typeface="Open Sans"/>
              </a:rPr>
              <a:t> </a:t>
            </a:r>
            <a:r>
              <a:rPr lang="en-GB" spc="60" dirty="0" err="1">
                <a:latin typeface="Open Sans"/>
                <a:ea typeface="Open Sans"/>
                <a:cs typeface="Open Sans"/>
              </a:rPr>
              <a:t>être</a:t>
            </a:r>
            <a:r>
              <a:rPr lang="en-GB" spc="60" dirty="0">
                <a:latin typeface="Open Sans"/>
                <a:ea typeface="Open Sans"/>
                <a:cs typeface="Open Sans"/>
              </a:rPr>
              <a:t> utile </a:t>
            </a:r>
            <a:r>
              <a:rPr lang="en-GB" spc="60" dirty="0" err="1">
                <a:latin typeface="Open Sans"/>
                <a:ea typeface="Open Sans"/>
                <a:cs typeface="Open Sans"/>
              </a:rPr>
              <a:t>d'utiliser</a:t>
            </a:r>
            <a:r>
              <a:rPr lang="en-GB" spc="60" dirty="0">
                <a:latin typeface="Open Sans"/>
                <a:ea typeface="Open Sans"/>
                <a:cs typeface="Open Sans"/>
              </a:rPr>
              <a:t> des </a:t>
            </a:r>
            <a:r>
              <a:rPr lang="en-GB" spc="60" dirty="0" err="1">
                <a:latin typeface="Open Sans"/>
                <a:ea typeface="Open Sans"/>
                <a:cs typeface="Open Sans"/>
              </a:rPr>
              <a:t>connaissances</a:t>
            </a:r>
            <a:r>
              <a:rPr lang="en-GB" spc="60" dirty="0">
                <a:latin typeface="Open Sans"/>
                <a:ea typeface="Open Sans"/>
                <a:cs typeface="Open Sans"/>
              </a:rPr>
              <a:t> </a:t>
            </a:r>
            <a:r>
              <a:rPr lang="en-GB" spc="60" dirty="0" err="1">
                <a:latin typeface="Open Sans"/>
                <a:ea typeface="Open Sans"/>
                <a:cs typeface="Open Sans"/>
              </a:rPr>
              <a:t>contextuelles</a:t>
            </a:r>
            <a:r>
              <a:rPr lang="en-GB" spc="60" dirty="0">
                <a:latin typeface="Open Sans"/>
                <a:ea typeface="Open Sans"/>
                <a:cs typeface="Open Sans"/>
              </a:rPr>
              <a:t> pour guider les </a:t>
            </a:r>
            <a:r>
              <a:rPr lang="en-GB" spc="60" dirty="0" err="1">
                <a:latin typeface="Open Sans"/>
                <a:ea typeface="Open Sans"/>
                <a:cs typeface="Open Sans"/>
              </a:rPr>
              <a:t>répondants</a:t>
            </a:r>
            <a:r>
              <a:rPr lang="en-GB" spc="60" dirty="0">
                <a:latin typeface="Open Sans"/>
                <a:ea typeface="Open Sans"/>
                <a:cs typeface="Open Sans"/>
              </a:rPr>
              <a:t> - par </a:t>
            </a:r>
            <a:r>
              <a:rPr lang="en-GB" spc="60" dirty="0" err="1">
                <a:latin typeface="Open Sans"/>
                <a:ea typeface="Open Sans"/>
                <a:cs typeface="Open Sans"/>
              </a:rPr>
              <a:t>exemple</a:t>
            </a:r>
            <a:r>
              <a:rPr lang="en-GB" spc="60" dirty="0">
                <a:latin typeface="Open Sans"/>
                <a:ea typeface="Open Sans"/>
                <a:cs typeface="Open Sans"/>
              </a:rPr>
              <a:t>, dans </a:t>
            </a:r>
            <a:r>
              <a:rPr lang="en-GB" spc="60" dirty="0" err="1">
                <a:latin typeface="Open Sans"/>
                <a:ea typeface="Open Sans"/>
                <a:cs typeface="Open Sans"/>
              </a:rPr>
              <a:t>certaines</a:t>
            </a:r>
            <a:r>
              <a:rPr lang="en-GB" spc="60" dirty="0">
                <a:latin typeface="Open Sans"/>
                <a:ea typeface="Open Sans"/>
                <a:cs typeface="Open Sans"/>
              </a:rPr>
              <a:t> cultures, il </a:t>
            </a:r>
            <a:r>
              <a:rPr lang="en-GB" spc="60" dirty="0" err="1">
                <a:latin typeface="Open Sans"/>
                <a:ea typeface="Open Sans"/>
                <a:cs typeface="Open Sans"/>
              </a:rPr>
              <a:t>existe</a:t>
            </a:r>
            <a:r>
              <a:rPr lang="en-GB" spc="60" dirty="0">
                <a:latin typeface="Open Sans"/>
                <a:ea typeface="Open Sans"/>
                <a:cs typeface="Open Sans"/>
              </a:rPr>
              <a:t> des </a:t>
            </a:r>
            <a:r>
              <a:rPr lang="en-GB" spc="60" dirty="0" err="1">
                <a:latin typeface="Open Sans"/>
                <a:ea typeface="Open Sans"/>
                <a:cs typeface="Open Sans"/>
              </a:rPr>
              <a:t>jours</a:t>
            </a:r>
            <a:r>
              <a:rPr lang="en-GB" spc="60" dirty="0">
                <a:latin typeface="Open Sans"/>
                <a:ea typeface="Open Sans"/>
                <a:cs typeface="Open Sans"/>
              </a:rPr>
              <a:t> </a:t>
            </a:r>
            <a:r>
              <a:rPr lang="en-GB" spc="60" dirty="0" err="1">
                <a:latin typeface="Open Sans"/>
                <a:ea typeface="Open Sans"/>
                <a:cs typeface="Open Sans"/>
              </a:rPr>
              <a:t>particuliers</a:t>
            </a:r>
            <a:r>
              <a:rPr lang="en-GB" spc="60" dirty="0">
                <a:latin typeface="Open Sans"/>
                <a:ea typeface="Open Sans"/>
                <a:cs typeface="Open Sans"/>
              </a:rPr>
              <a:t> de la </a:t>
            </a:r>
            <a:r>
              <a:rPr lang="en-GB" spc="60" dirty="0" err="1">
                <a:latin typeface="Open Sans"/>
                <a:ea typeface="Open Sans"/>
                <a:cs typeface="Open Sans"/>
              </a:rPr>
              <a:t>semaine</a:t>
            </a:r>
            <a:r>
              <a:rPr lang="en-GB" spc="60" dirty="0">
                <a:latin typeface="Open Sans"/>
                <a:ea typeface="Open Sans"/>
                <a:cs typeface="Open Sans"/>
              </a:rPr>
              <a:t> </a:t>
            </a:r>
            <a:r>
              <a:rPr lang="en-GB" spc="60" dirty="0" err="1">
                <a:latin typeface="Open Sans"/>
                <a:ea typeface="Open Sans"/>
                <a:cs typeface="Open Sans"/>
              </a:rPr>
              <a:t>où</a:t>
            </a:r>
            <a:r>
              <a:rPr lang="en-GB" spc="60" dirty="0">
                <a:latin typeface="Open Sans"/>
                <a:ea typeface="Open Sans"/>
                <a:cs typeface="Open Sans"/>
              </a:rPr>
              <a:t> </a:t>
            </a:r>
            <a:r>
              <a:rPr lang="en-GB" spc="60" dirty="0" err="1">
                <a:latin typeface="Open Sans"/>
                <a:ea typeface="Open Sans"/>
                <a:cs typeface="Open Sans"/>
              </a:rPr>
              <a:t>certains</a:t>
            </a:r>
            <a:r>
              <a:rPr lang="en-GB" spc="60" dirty="0">
                <a:latin typeface="Open Sans"/>
                <a:ea typeface="Open Sans"/>
                <a:cs typeface="Open Sans"/>
              </a:rPr>
              <a:t> aliments </a:t>
            </a:r>
            <a:r>
              <a:rPr lang="en-GB" spc="60" dirty="0" err="1">
                <a:latin typeface="Open Sans"/>
                <a:ea typeface="Open Sans"/>
                <a:cs typeface="Open Sans"/>
              </a:rPr>
              <a:t>sont</a:t>
            </a:r>
            <a:r>
              <a:rPr lang="en-GB" spc="60" dirty="0">
                <a:latin typeface="Open Sans"/>
                <a:ea typeface="Open Sans"/>
                <a:cs typeface="Open Sans"/>
              </a:rPr>
              <a:t> consommés, </a:t>
            </a:r>
            <a:r>
              <a:rPr lang="en-GB" spc="60" dirty="0" err="1">
                <a:latin typeface="Open Sans"/>
                <a:ea typeface="Open Sans"/>
                <a:cs typeface="Open Sans"/>
              </a:rPr>
              <a:t>comme</a:t>
            </a:r>
            <a:r>
              <a:rPr lang="en-GB" spc="60" dirty="0">
                <a:latin typeface="Open Sans"/>
                <a:ea typeface="Open Sans"/>
                <a:cs typeface="Open Sans"/>
              </a:rPr>
              <a:t> la </a:t>
            </a:r>
            <a:r>
              <a:rPr lang="en-GB" spc="60" dirty="0" err="1">
                <a:latin typeface="Open Sans"/>
                <a:ea typeface="Open Sans"/>
                <a:cs typeface="Open Sans"/>
              </a:rPr>
              <a:t>viande</a:t>
            </a:r>
            <a:r>
              <a:rPr lang="en-GB" spc="60" dirty="0">
                <a:latin typeface="Open Sans"/>
                <a:ea typeface="Open Sans"/>
                <a:cs typeface="Open Sans"/>
              </a:rPr>
              <a:t> </a:t>
            </a:r>
            <a:r>
              <a:rPr lang="en-GB" spc="60" dirty="0" err="1">
                <a:latin typeface="Open Sans"/>
                <a:ea typeface="Open Sans"/>
                <a:cs typeface="Open Sans"/>
              </a:rPr>
              <a:t>ou</a:t>
            </a:r>
            <a:r>
              <a:rPr lang="en-GB" spc="60" dirty="0">
                <a:latin typeface="Open Sans"/>
                <a:ea typeface="Open Sans"/>
                <a:cs typeface="Open Sans"/>
              </a:rPr>
              <a:t> les fruits le </a:t>
            </a:r>
            <a:r>
              <a:rPr lang="en-GB" spc="60" dirty="0" err="1">
                <a:latin typeface="Open Sans"/>
                <a:ea typeface="Open Sans"/>
                <a:cs typeface="Open Sans"/>
              </a:rPr>
              <a:t>vendredi</a:t>
            </a:r>
            <a:r>
              <a:rPr lang="en-GB" spc="60" dirty="0">
                <a:latin typeface="Open Sans"/>
                <a:ea typeface="Open Sans"/>
                <a:cs typeface="Open Sans"/>
              </a:rPr>
              <a:t>. </a:t>
            </a:r>
            <a:endParaRPr lang="en-GB" strike="sngStrike" dirty="0"/>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MODULES </a:t>
            </a:r>
            <a:r>
              <a:rPr lang="en-GB" sz="3600" b="0" kern="1400" spc="230">
                <a:solidFill>
                  <a:schemeClr val="accent2"/>
                </a:solidFill>
                <a:latin typeface="HALDEN SOLID" pitchFamily="2" charset="0"/>
              </a:rPr>
              <a:t>Fcs/FCS-N </a:t>
            </a:r>
            <a:r>
              <a:rPr lang="en-GB" sz="3600" b="0" kern="1400" spc="230">
                <a:solidFill>
                  <a:schemeClr val="tx1"/>
                </a:solidFill>
                <a:latin typeface="HALDEN SOLID" pitchFamily="2" charset="0"/>
              </a:rPr>
              <a:t>: instructions de formation 4</a:t>
            </a:r>
          </a:p>
        </p:txBody>
      </p:sp>
    </p:spTree>
    <p:extLst>
      <p:ext uri="{BB962C8B-B14F-4D97-AF65-F5344CB8AC3E}">
        <p14:creationId xmlns:p14="http://schemas.microsoft.com/office/powerpoint/2010/main" val="699959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a:ea typeface="Open Sans Extrabold"/>
                <a:cs typeface="Open Sans Extrabold"/>
              </a:rPr>
              <a:t>FCS </a:t>
            </a:r>
            <a:r>
              <a:rPr lang="en-GB" sz="3600" b="0" kern="1400" spc="230" dirty="0">
                <a:solidFill>
                  <a:schemeClr val="tx1"/>
                </a:solidFill>
                <a:latin typeface="HALDEN SOLID"/>
                <a:ea typeface="Open Sans Extrabold"/>
                <a:cs typeface="Open Sans Extrabold"/>
              </a:rPr>
              <a:t>Groupe </a:t>
            </a:r>
            <a:r>
              <a:rPr lang="en-GB" sz="3600" b="0" kern="1400" spc="230" dirty="0" err="1">
                <a:solidFill>
                  <a:schemeClr val="tx1"/>
                </a:solidFill>
                <a:latin typeface="HALDEN SOLID"/>
                <a:ea typeface="Open Sans Extrabold"/>
                <a:cs typeface="Open Sans Extrabold"/>
              </a:rPr>
              <a:t>alimentaire</a:t>
            </a:r>
            <a:r>
              <a:rPr lang="en-GB" sz="3600" b="0" kern="1400" spc="230" dirty="0">
                <a:solidFill>
                  <a:schemeClr val="tx1"/>
                </a:solidFill>
                <a:latin typeface="HALDEN SOLID"/>
                <a:ea typeface="Open Sans Extrabold"/>
                <a:cs typeface="Open Sans Extrabold"/>
              </a:rPr>
              <a:t> 1 : Aliments de base </a:t>
            </a:r>
            <a:endParaRPr lang="en-US" dirty="0">
              <a:solidFill>
                <a:schemeClr val="tx1"/>
              </a:solidFill>
              <a:latin typeface="HALDEN SOLID"/>
              <a:ea typeface="Open Sans Extrabold"/>
              <a:cs typeface="Open Sans Extrabold"/>
            </a:endParaRPr>
          </a:p>
        </p:txBody>
      </p:sp>
      <p:sp>
        <p:nvSpPr>
          <p:cNvPr id="7" name="Content Placeholder 2">
            <a:extLst>
              <a:ext uri="{FF2B5EF4-FFF2-40B4-BE49-F238E27FC236}">
                <a16:creationId xmlns:a16="http://schemas.microsoft.com/office/drawing/2014/main" id="{35A1684A-13C6-4B69-A1AD-2DFC13191A1F}"/>
              </a:ext>
            </a:extLst>
          </p:cNvPr>
          <p:cNvSpPr txBox="1">
            <a:spLocks/>
          </p:cNvSpPr>
          <p:nvPr/>
        </p:nvSpPr>
        <p:spPr>
          <a:xfrm>
            <a:off x="738202" y="1648318"/>
            <a:ext cx="5284226" cy="433206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800" spc="60" dirty="0">
                <a:latin typeface="Open Sans"/>
                <a:ea typeface="Open Sans"/>
                <a:cs typeface="Open Sans"/>
              </a:rPr>
              <a:t>Les aliments de base (</a:t>
            </a:r>
            <a:r>
              <a:rPr lang="en-US" sz="1800" spc="60" dirty="0" err="1">
                <a:latin typeface="Open Sans"/>
                <a:ea typeface="Open Sans"/>
                <a:cs typeface="Open Sans"/>
              </a:rPr>
              <a:t>céréales</a:t>
            </a:r>
            <a:r>
              <a:rPr lang="en-US" sz="1800" spc="60" dirty="0">
                <a:latin typeface="Open Sans"/>
                <a:ea typeface="Open Sans"/>
                <a:cs typeface="Open Sans"/>
              </a:rPr>
              <a:t>, grains, </a:t>
            </a:r>
            <a:r>
              <a:rPr lang="en-US" sz="1800" spc="60" dirty="0" err="1">
                <a:latin typeface="Open Sans"/>
                <a:ea typeface="Open Sans"/>
                <a:cs typeface="Open Sans"/>
              </a:rPr>
              <a:t>racines</a:t>
            </a:r>
            <a:r>
              <a:rPr lang="en-US" sz="1800" spc="60" dirty="0">
                <a:latin typeface="Open Sans"/>
                <a:ea typeface="Open Sans"/>
                <a:cs typeface="Open Sans"/>
              </a:rPr>
              <a:t> et tubercules) </a:t>
            </a:r>
            <a:r>
              <a:rPr lang="en-US" sz="1800" spc="60" dirty="0" err="1">
                <a:latin typeface="Open Sans"/>
                <a:ea typeface="Open Sans"/>
                <a:cs typeface="Open Sans"/>
              </a:rPr>
              <a:t>sont</a:t>
            </a:r>
            <a:r>
              <a:rPr lang="en-US" sz="1800" spc="60" dirty="0">
                <a:latin typeface="Open Sans"/>
                <a:ea typeface="Open Sans"/>
                <a:cs typeface="Open Sans"/>
              </a:rPr>
              <a:t> consommés </a:t>
            </a:r>
            <a:r>
              <a:rPr lang="en-US" sz="1800" spc="60" dirty="0" err="1">
                <a:latin typeface="Open Sans"/>
                <a:ea typeface="Open Sans"/>
                <a:cs typeface="Open Sans"/>
              </a:rPr>
              <a:t>régulièrement</a:t>
            </a:r>
            <a:r>
              <a:rPr lang="en-US" sz="1800" spc="60" dirty="0">
                <a:latin typeface="Open Sans"/>
                <a:ea typeface="Open Sans"/>
                <a:cs typeface="Open Sans"/>
              </a:rPr>
              <a:t>, </a:t>
            </a:r>
            <a:r>
              <a:rPr lang="en-US" sz="1800" spc="60" dirty="0" err="1">
                <a:latin typeface="Open Sans"/>
                <a:ea typeface="Open Sans"/>
                <a:cs typeface="Open Sans"/>
              </a:rPr>
              <a:t>voire</a:t>
            </a:r>
            <a:r>
              <a:rPr lang="en-US" sz="1800" spc="60" dirty="0">
                <a:latin typeface="Open Sans"/>
                <a:ea typeface="Open Sans"/>
                <a:cs typeface="Open Sans"/>
              </a:rPr>
              <a:t> </a:t>
            </a:r>
            <a:r>
              <a:rPr lang="en-US" sz="1800" spc="60" dirty="0" err="1">
                <a:latin typeface="Open Sans"/>
                <a:ea typeface="Open Sans"/>
                <a:cs typeface="Open Sans"/>
              </a:rPr>
              <a:t>quotidiennement</a:t>
            </a:r>
            <a:r>
              <a:rPr lang="en-US" sz="1800" spc="60" dirty="0">
                <a:latin typeface="Open Sans"/>
                <a:ea typeface="Open Sans"/>
                <a:cs typeface="Open Sans"/>
              </a:rPr>
              <a:t>, et </a:t>
            </a:r>
            <a:r>
              <a:rPr lang="en-US" sz="1800" spc="60" dirty="0" err="1">
                <a:latin typeface="Open Sans"/>
                <a:ea typeface="Open Sans"/>
                <a:cs typeface="Open Sans"/>
              </a:rPr>
              <a:t>couvrent</a:t>
            </a:r>
            <a:r>
              <a:rPr lang="en-US" sz="1800" spc="60" dirty="0">
                <a:latin typeface="Open Sans"/>
                <a:ea typeface="Open Sans"/>
                <a:cs typeface="Open Sans"/>
              </a:rPr>
              <a:t> </a:t>
            </a:r>
            <a:r>
              <a:rPr lang="en-US" sz="1800" spc="60" dirty="0" err="1">
                <a:latin typeface="Open Sans"/>
                <a:ea typeface="Open Sans"/>
                <a:cs typeface="Open Sans"/>
              </a:rPr>
              <a:t>une</a:t>
            </a:r>
            <a:r>
              <a:rPr lang="en-US" sz="1800" spc="60" dirty="0">
                <a:latin typeface="Open Sans"/>
                <a:ea typeface="Open Sans"/>
                <a:cs typeface="Open Sans"/>
              </a:rPr>
              <a:t> </a:t>
            </a:r>
            <a:r>
              <a:rPr lang="en-US" sz="1800" spc="60" dirty="0" err="1">
                <a:latin typeface="Open Sans"/>
                <a:ea typeface="Open Sans"/>
                <a:cs typeface="Open Sans"/>
              </a:rPr>
              <a:t>grande</a:t>
            </a:r>
            <a:r>
              <a:rPr lang="en-US" sz="1800" spc="60" dirty="0">
                <a:latin typeface="Open Sans"/>
                <a:ea typeface="Open Sans"/>
                <a:cs typeface="Open Sans"/>
              </a:rPr>
              <a:t> </a:t>
            </a:r>
            <a:r>
              <a:rPr lang="en-US" sz="1800" spc="60" dirty="0" err="1">
                <a:latin typeface="Open Sans"/>
                <a:ea typeface="Open Sans"/>
                <a:cs typeface="Open Sans"/>
              </a:rPr>
              <a:t>partie</a:t>
            </a:r>
            <a:r>
              <a:rPr lang="en-US" sz="1800" spc="60" dirty="0">
                <a:latin typeface="Open Sans"/>
                <a:ea typeface="Open Sans"/>
                <a:cs typeface="Open Sans"/>
              </a:rPr>
              <a:t> des </a:t>
            </a:r>
            <a:r>
              <a:rPr lang="en-US" sz="1800" spc="60" dirty="0" err="1">
                <a:latin typeface="Open Sans"/>
                <a:ea typeface="Open Sans"/>
                <a:cs typeface="Open Sans"/>
              </a:rPr>
              <a:t>besoins</a:t>
            </a:r>
            <a:r>
              <a:rPr lang="en-US" sz="1800" spc="60" dirty="0">
                <a:latin typeface="Open Sans"/>
                <a:ea typeface="Open Sans"/>
                <a:cs typeface="Open Sans"/>
              </a:rPr>
              <a:t> </a:t>
            </a:r>
            <a:r>
              <a:rPr lang="en-US" sz="1800" spc="60" dirty="0" err="1">
                <a:latin typeface="Open Sans"/>
                <a:ea typeface="Open Sans"/>
                <a:cs typeface="Open Sans"/>
              </a:rPr>
              <a:t>énergétiques</a:t>
            </a:r>
            <a:r>
              <a:rPr lang="en-US" sz="1800" spc="60" dirty="0">
                <a:latin typeface="Open Sans"/>
                <a:ea typeface="Open Sans"/>
                <a:cs typeface="Open Sans"/>
              </a:rPr>
              <a:t> et </a:t>
            </a:r>
            <a:r>
              <a:rPr lang="en-US" sz="1800" spc="60" dirty="0" err="1">
                <a:latin typeface="Open Sans"/>
                <a:ea typeface="Open Sans"/>
                <a:cs typeface="Open Sans"/>
              </a:rPr>
              <a:t>nutritionnels</a:t>
            </a:r>
            <a:r>
              <a:rPr lang="en-US" sz="1800" spc="60" dirty="0">
                <a:latin typeface="Open Sans"/>
                <a:ea typeface="Open Sans"/>
                <a:cs typeface="Open Sans"/>
              </a:rPr>
              <a:t> </a:t>
            </a:r>
            <a:r>
              <a:rPr lang="en-US" sz="1800" spc="60" dirty="0" err="1">
                <a:latin typeface="Open Sans"/>
                <a:ea typeface="Open Sans"/>
                <a:cs typeface="Open Sans"/>
              </a:rPr>
              <a:t>d'une</a:t>
            </a:r>
            <a:r>
              <a:rPr lang="en-US" sz="1800" spc="60" dirty="0">
                <a:latin typeface="Open Sans"/>
                <a:ea typeface="Open Sans"/>
                <a:cs typeface="Open Sans"/>
              </a:rPr>
              <a:t> </a:t>
            </a:r>
            <a:r>
              <a:rPr lang="en-US" sz="1800" spc="60" dirty="0" err="1">
                <a:latin typeface="Open Sans"/>
                <a:ea typeface="Open Sans"/>
                <a:cs typeface="Open Sans"/>
              </a:rPr>
              <a:t>personne</a:t>
            </a:r>
            <a:r>
              <a:rPr lang="en-US" sz="1800" spc="60" dirty="0">
                <a:latin typeface="Open Sans"/>
                <a:ea typeface="Open Sans"/>
                <a:cs typeface="Open Sans"/>
              </a:rPr>
              <a:t>. </a:t>
            </a:r>
            <a:endParaRPr lang="en-US" sz="1800" spc="60" dirty="0"/>
          </a:p>
          <a:p>
            <a:pPr marL="0" indent="0">
              <a:buNone/>
            </a:pPr>
            <a:endParaRPr lang="en-US" sz="1800" spc="60" dirty="0"/>
          </a:p>
          <a:p>
            <a:pPr marL="0" indent="0">
              <a:buNone/>
            </a:pPr>
            <a:r>
              <a:rPr lang="en-US" sz="1800" spc="60" dirty="0" err="1">
                <a:latin typeface="Open Sans"/>
                <a:ea typeface="Open Sans"/>
                <a:cs typeface="Open Sans"/>
              </a:rPr>
              <a:t>Ils</a:t>
            </a:r>
            <a:r>
              <a:rPr lang="en-US" sz="1800" spc="60" dirty="0">
                <a:latin typeface="Open Sans"/>
                <a:ea typeface="Open Sans"/>
                <a:cs typeface="Open Sans"/>
              </a:rPr>
              <a:t> </a:t>
            </a:r>
            <a:r>
              <a:rPr lang="en-US" sz="1800" spc="60" dirty="0" err="1">
                <a:latin typeface="Open Sans"/>
                <a:ea typeface="Open Sans"/>
                <a:cs typeface="Open Sans"/>
              </a:rPr>
              <a:t>varient</a:t>
            </a:r>
            <a:r>
              <a:rPr lang="en-US" sz="1800" spc="60" dirty="0">
                <a:latin typeface="Open Sans"/>
                <a:ea typeface="Open Sans"/>
                <a:cs typeface="Open Sans"/>
              </a:rPr>
              <a:t> d'un </a:t>
            </a:r>
            <a:r>
              <a:rPr lang="en-US" sz="1800" spc="60" dirty="0" err="1">
                <a:latin typeface="Open Sans"/>
                <a:ea typeface="Open Sans"/>
                <a:cs typeface="Open Sans"/>
              </a:rPr>
              <a:t>endroit</a:t>
            </a:r>
            <a:r>
              <a:rPr lang="en-US" sz="1800" spc="60" dirty="0">
                <a:latin typeface="Open Sans"/>
                <a:ea typeface="Open Sans"/>
                <a:cs typeface="Open Sans"/>
              </a:rPr>
              <a:t> à </a:t>
            </a:r>
            <a:r>
              <a:rPr lang="en-US" sz="1800" spc="60" dirty="0" err="1">
                <a:latin typeface="Open Sans"/>
                <a:ea typeface="Open Sans"/>
                <a:cs typeface="Open Sans"/>
              </a:rPr>
              <a:t>l'autre</a:t>
            </a:r>
            <a:r>
              <a:rPr lang="en-US" sz="1800" spc="60" dirty="0">
                <a:latin typeface="Open Sans"/>
                <a:ea typeface="Open Sans"/>
                <a:cs typeface="Open Sans"/>
              </a:rPr>
              <a:t>, </a:t>
            </a:r>
            <a:r>
              <a:rPr lang="en-US" sz="1800" spc="60" dirty="0" err="1">
                <a:latin typeface="Open Sans"/>
                <a:ea typeface="Open Sans"/>
                <a:cs typeface="Open Sans"/>
              </a:rPr>
              <a:t>mais</a:t>
            </a:r>
            <a:r>
              <a:rPr lang="en-US" sz="1800" spc="60" dirty="0">
                <a:latin typeface="Open Sans"/>
                <a:ea typeface="Open Sans"/>
                <a:cs typeface="Open Sans"/>
              </a:rPr>
              <a:t> </a:t>
            </a:r>
            <a:r>
              <a:rPr lang="en-US" sz="1800" spc="60" dirty="0" err="1">
                <a:latin typeface="Open Sans"/>
                <a:ea typeface="Open Sans"/>
                <a:cs typeface="Open Sans"/>
              </a:rPr>
              <a:t>elles</a:t>
            </a:r>
            <a:r>
              <a:rPr lang="en-US" sz="1800" spc="60" dirty="0">
                <a:latin typeface="Open Sans"/>
                <a:ea typeface="Open Sans"/>
                <a:cs typeface="Open Sans"/>
              </a:rPr>
              <a:t> </a:t>
            </a:r>
            <a:r>
              <a:rPr lang="en-US" sz="1800" spc="60" dirty="0" err="1">
                <a:latin typeface="Open Sans"/>
                <a:ea typeface="Open Sans"/>
                <a:cs typeface="Open Sans"/>
              </a:rPr>
              <a:t>sont</a:t>
            </a:r>
            <a:r>
              <a:rPr lang="en-US" sz="1800" spc="60" dirty="0">
                <a:latin typeface="Open Sans"/>
                <a:ea typeface="Open Sans"/>
                <a:cs typeface="Open Sans"/>
              </a:rPr>
              <a:t> </a:t>
            </a:r>
            <a:r>
              <a:rPr lang="en-US" sz="1800" spc="60" dirty="0" err="1">
                <a:latin typeface="Open Sans"/>
                <a:ea typeface="Open Sans"/>
                <a:cs typeface="Open Sans"/>
              </a:rPr>
              <a:t>généralement</a:t>
            </a:r>
            <a:r>
              <a:rPr lang="en-US" sz="1800" spc="60" dirty="0">
                <a:latin typeface="Open Sans"/>
                <a:ea typeface="Open Sans"/>
                <a:cs typeface="Open Sans"/>
              </a:rPr>
              <a:t> peu </a:t>
            </a:r>
            <a:r>
              <a:rPr lang="en-US" sz="1800" spc="60" dirty="0" err="1">
                <a:latin typeface="Open Sans"/>
                <a:ea typeface="Open Sans"/>
                <a:cs typeface="Open Sans"/>
              </a:rPr>
              <a:t>coûteuses</a:t>
            </a:r>
            <a:r>
              <a:rPr lang="en-US" sz="1800" spc="60" dirty="0">
                <a:latin typeface="Open Sans"/>
                <a:ea typeface="Open Sans"/>
                <a:cs typeface="Open Sans"/>
              </a:rPr>
              <a:t> et </a:t>
            </a:r>
            <a:r>
              <a:rPr lang="en-US" sz="1800" spc="60" dirty="0" err="1">
                <a:latin typeface="Open Sans"/>
                <a:ea typeface="Open Sans"/>
                <a:cs typeface="Open Sans"/>
              </a:rPr>
              <a:t>facilement</a:t>
            </a:r>
            <a:r>
              <a:rPr lang="en-US" sz="1800" spc="60" dirty="0">
                <a:latin typeface="Open Sans"/>
                <a:ea typeface="Open Sans"/>
                <a:cs typeface="Open Sans"/>
              </a:rPr>
              <a:t> </a:t>
            </a:r>
            <a:r>
              <a:rPr lang="en-US" sz="1800" spc="60" dirty="0" err="1">
                <a:latin typeface="Open Sans"/>
                <a:ea typeface="Open Sans"/>
                <a:cs typeface="Open Sans"/>
              </a:rPr>
              <a:t>disponibles</a:t>
            </a:r>
            <a:r>
              <a:rPr lang="en-US" sz="1800" spc="60" dirty="0">
                <a:latin typeface="Open Sans"/>
                <a:ea typeface="Open Sans"/>
                <a:cs typeface="Open Sans"/>
              </a:rPr>
              <a:t>. </a:t>
            </a:r>
          </a:p>
          <a:p>
            <a:pPr marL="0" indent="0">
              <a:buNone/>
            </a:pPr>
            <a:endParaRPr lang="en-GB" sz="1800" spc="60" dirty="0"/>
          </a:p>
          <a:p>
            <a:pPr marL="0" indent="0" algn="ctr">
              <a:buNone/>
            </a:pPr>
            <a:r>
              <a:rPr lang="en-GB" sz="1600" u="sng" spc="60" dirty="0" err="1">
                <a:latin typeface="Open Sans"/>
                <a:ea typeface="Open Sans"/>
                <a:cs typeface="Open Sans"/>
              </a:rPr>
              <a:t>Exemples</a:t>
            </a:r>
            <a:r>
              <a:rPr lang="en-GB" sz="1600" u="sng" spc="60" dirty="0">
                <a:latin typeface="Open Sans"/>
                <a:ea typeface="Open Sans"/>
                <a:cs typeface="Open Sans"/>
              </a:rPr>
              <a:t> du module standard </a:t>
            </a:r>
            <a:r>
              <a:rPr lang="en-GB" sz="1600" spc="60" dirty="0">
                <a:latin typeface="Open Sans"/>
                <a:ea typeface="Open Sans"/>
                <a:cs typeface="Open Sans"/>
              </a:rPr>
              <a:t>: </a:t>
            </a:r>
            <a:endParaRPr lang="en-US" sz="1600" spc="60" dirty="0"/>
          </a:p>
          <a:p>
            <a:pPr marL="0" indent="0" algn="ctr">
              <a:buNone/>
            </a:pPr>
            <a:r>
              <a:rPr lang="en-GB" sz="1600" spc="60" dirty="0" err="1">
                <a:latin typeface="Open Sans"/>
                <a:ea typeface="Open Sans"/>
                <a:cs typeface="Open Sans"/>
              </a:rPr>
              <a:t>Riz</a:t>
            </a:r>
            <a:r>
              <a:rPr lang="en-GB" sz="1600" spc="60" dirty="0">
                <a:latin typeface="Open Sans"/>
                <a:ea typeface="Open Sans"/>
                <a:cs typeface="Open Sans"/>
              </a:rPr>
              <a:t>, pâtes, pain, </a:t>
            </a:r>
            <a:r>
              <a:rPr lang="en-GB" sz="1600" spc="60" dirty="0" err="1">
                <a:latin typeface="Open Sans"/>
                <a:ea typeface="Open Sans"/>
                <a:cs typeface="Open Sans"/>
              </a:rPr>
              <a:t>sorgho</a:t>
            </a:r>
            <a:r>
              <a:rPr lang="en-GB" sz="1600" spc="60" dirty="0">
                <a:latin typeface="Open Sans"/>
                <a:ea typeface="Open Sans"/>
                <a:cs typeface="Open Sans"/>
              </a:rPr>
              <a:t>, millet, </a:t>
            </a:r>
            <a:r>
              <a:rPr lang="en-GB" sz="1600" spc="60" dirty="0" err="1">
                <a:latin typeface="Open Sans"/>
                <a:ea typeface="Open Sans"/>
                <a:cs typeface="Open Sans"/>
              </a:rPr>
              <a:t>maïs</a:t>
            </a:r>
            <a:r>
              <a:rPr lang="en-GB" sz="1600" spc="60" dirty="0">
                <a:latin typeface="Open Sans"/>
                <a:ea typeface="Open Sans"/>
                <a:cs typeface="Open Sans"/>
              </a:rPr>
              <a:t>, pomme de terre, </a:t>
            </a:r>
            <a:r>
              <a:rPr lang="en-GB" sz="1600" spc="60" dirty="0" err="1">
                <a:latin typeface="Open Sans"/>
                <a:ea typeface="Open Sans"/>
                <a:cs typeface="Open Sans"/>
              </a:rPr>
              <a:t>igname</a:t>
            </a:r>
            <a:r>
              <a:rPr lang="en-GB" sz="1600" spc="60" dirty="0">
                <a:latin typeface="Open Sans"/>
                <a:ea typeface="Open Sans"/>
                <a:cs typeface="Open Sans"/>
              </a:rPr>
              <a:t>, manioc, </a:t>
            </a:r>
            <a:r>
              <a:rPr lang="en-GB" sz="1600" spc="60" dirty="0" err="1">
                <a:latin typeface="Open Sans"/>
                <a:ea typeface="Open Sans"/>
                <a:cs typeface="Open Sans"/>
              </a:rPr>
              <a:t>patate</a:t>
            </a:r>
            <a:r>
              <a:rPr lang="en-GB" sz="1600" spc="60" dirty="0">
                <a:latin typeface="Open Sans"/>
                <a:ea typeface="Open Sans"/>
                <a:cs typeface="Open Sans"/>
              </a:rPr>
              <a:t> </a:t>
            </a:r>
            <a:r>
              <a:rPr lang="en-GB" sz="1600" spc="60" dirty="0" err="1">
                <a:latin typeface="Open Sans"/>
                <a:ea typeface="Open Sans"/>
                <a:cs typeface="Open Sans"/>
              </a:rPr>
              <a:t>douce</a:t>
            </a:r>
            <a:r>
              <a:rPr lang="en-GB" sz="1600" spc="60" dirty="0">
                <a:latin typeface="Open Sans"/>
                <a:ea typeface="Open Sans"/>
                <a:cs typeface="Open Sans"/>
              </a:rPr>
              <a:t> blanche, taro et </a:t>
            </a:r>
            <a:r>
              <a:rPr lang="en-GB" sz="1600" spc="60" dirty="0" err="1">
                <a:latin typeface="Open Sans"/>
                <a:ea typeface="Open Sans"/>
                <a:cs typeface="Open Sans"/>
              </a:rPr>
              <a:t>banane</a:t>
            </a:r>
            <a:r>
              <a:rPr lang="en-GB" sz="1600" spc="60" dirty="0">
                <a:latin typeface="Open Sans"/>
                <a:ea typeface="Open Sans"/>
                <a:cs typeface="Open Sans"/>
              </a:rPr>
              <a:t> plantain.</a:t>
            </a:r>
            <a:endParaRPr lang="en-US" sz="1600" spc="60" dirty="0">
              <a:latin typeface="Open Sans"/>
              <a:ea typeface="Open Sans"/>
              <a:cs typeface="Open Sans"/>
            </a:endParaRPr>
          </a:p>
          <a:p>
            <a:pPr marL="0" indent="0">
              <a:buNone/>
            </a:pPr>
            <a:endParaRPr lang="en-US" sz="1800" spc="60" dirty="0"/>
          </a:p>
          <a:p>
            <a:pPr marL="0" indent="0">
              <a:buNone/>
            </a:pPr>
            <a:endParaRPr lang="en-GB" sz="1800" dirty="0">
              <a:latin typeface="Open Sans" panose="020B0606030504020204" pitchFamily="34" charset="0"/>
              <a:ea typeface="Calibri" panose="020F0502020204030204" pitchFamily="34" charset="0"/>
            </a:endParaRPr>
          </a:p>
        </p:txBody>
      </p:sp>
      <p:cxnSp>
        <p:nvCxnSpPr>
          <p:cNvPr id="9" name="Straight Arrow Connector 8">
            <a:extLst>
              <a:ext uri="{FF2B5EF4-FFF2-40B4-BE49-F238E27FC236}">
                <a16:creationId xmlns:a16="http://schemas.microsoft.com/office/drawing/2014/main" id="{9FDEDA0A-F2B4-43FC-BB15-8CDE44877846}"/>
              </a:ext>
            </a:extLst>
          </p:cNvPr>
          <p:cNvCxnSpPr>
            <a:cxnSpLocks/>
          </p:cNvCxnSpPr>
          <p:nvPr/>
        </p:nvCxnSpPr>
        <p:spPr>
          <a:xfrm>
            <a:off x="402897" y="5014497"/>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1">
            <a:extLst>
              <a:ext uri="{FF2B5EF4-FFF2-40B4-BE49-F238E27FC236}">
                <a16:creationId xmlns:a16="http://schemas.microsoft.com/office/drawing/2014/main" id="{A510CA94-69BF-B530-843F-CCFF14562831}"/>
              </a:ext>
            </a:extLst>
          </p:cNvPr>
          <p:cNvSpPr txBox="1"/>
          <p:nvPr/>
        </p:nvSpPr>
        <p:spPr>
          <a:xfrm>
            <a:off x="3013659" y="6150114"/>
            <a:ext cx="7378570" cy="707886"/>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err="1">
                <a:solidFill>
                  <a:schemeClr val="accent2">
                    <a:lumMod val="75000"/>
                  </a:schemeClr>
                </a:solidFill>
                <a:latin typeface="Open Sans"/>
                <a:ea typeface="Open Sans"/>
                <a:cs typeface="Open Sans"/>
              </a:rPr>
              <a:t>Exclure</a:t>
            </a:r>
            <a:r>
              <a:rPr lang="en-US" sz="2000" b="1" dirty="0">
                <a:solidFill>
                  <a:schemeClr val="accent2">
                    <a:lumMod val="75000"/>
                  </a:schemeClr>
                </a:solidFill>
                <a:latin typeface="Open Sans"/>
                <a:ea typeface="Open Sans"/>
                <a:cs typeface="Open Sans"/>
              </a:rPr>
              <a:t> les </a:t>
            </a:r>
            <a:r>
              <a:rPr lang="en-US" sz="2000" b="1" dirty="0" err="1">
                <a:solidFill>
                  <a:schemeClr val="accent2">
                    <a:lumMod val="75000"/>
                  </a:schemeClr>
                </a:solidFill>
                <a:latin typeface="Open Sans"/>
                <a:ea typeface="Open Sans"/>
                <a:cs typeface="Open Sans"/>
              </a:rPr>
              <a:t>patates</a:t>
            </a:r>
            <a:r>
              <a:rPr lang="en-US" sz="2000" b="1" dirty="0">
                <a:solidFill>
                  <a:schemeClr val="accent2">
                    <a:lumMod val="75000"/>
                  </a:schemeClr>
                </a:solidFill>
                <a:latin typeface="Open Sans"/>
                <a:ea typeface="Open Sans"/>
                <a:cs typeface="Open Sans"/>
              </a:rPr>
              <a:t> </a:t>
            </a:r>
            <a:r>
              <a:rPr lang="en-US" sz="2000" b="1" dirty="0" err="1">
                <a:solidFill>
                  <a:schemeClr val="accent2">
                    <a:lumMod val="75000"/>
                  </a:schemeClr>
                </a:solidFill>
                <a:latin typeface="Open Sans"/>
                <a:ea typeface="Open Sans"/>
                <a:cs typeface="Open Sans"/>
              </a:rPr>
              <a:t>douces</a:t>
            </a:r>
            <a:r>
              <a:rPr lang="en-US" sz="2000" b="1" dirty="0">
                <a:solidFill>
                  <a:schemeClr val="accent2">
                    <a:lumMod val="75000"/>
                  </a:schemeClr>
                </a:solidFill>
                <a:latin typeface="Open Sans"/>
                <a:ea typeface="Open Sans"/>
                <a:cs typeface="Open Sans"/>
              </a:rPr>
              <a:t> oranges (</a:t>
            </a:r>
            <a:r>
              <a:rPr lang="en-US" sz="2000" b="1" dirty="0" err="1">
                <a:solidFill>
                  <a:schemeClr val="accent2">
                    <a:lumMod val="75000"/>
                  </a:schemeClr>
                </a:solidFill>
                <a:latin typeface="Open Sans"/>
                <a:ea typeface="Open Sans"/>
                <a:cs typeface="Open Sans"/>
              </a:rPr>
              <a:t>légumes</a:t>
            </a:r>
            <a:r>
              <a:rPr lang="en-US" sz="2000" b="1" dirty="0">
                <a:solidFill>
                  <a:schemeClr val="accent2">
                    <a:lumMod val="75000"/>
                  </a:schemeClr>
                </a:solidFill>
                <a:latin typeface="Open Sans"/>
                <a:ea typeface="Open Sans"/>
                <a:cs typeface="Open Sans"/>
              </a:rPr>
              <a:t>) et les </a:t>
            </a:r>
            <a:r>
              <a:rPr lang="en-US" sz="2000" b="1" dirty="0" err="1">
                <a:solidFill>
                  <a:schemeClr val="accent2">
                    <a:lumMod val="75000"/>
                  </a:schemeClr>
                </a:solidFill>
                <a:latin typeface="Open Sans"/>
                <a:ea typeface="Open Sans"/>
                <a:cs typeface="Open Sans"/>
              </a:rPr>
              <a:t>graines</a:t>
            </a:r>
            <a:r>
              <a:rPr lang="en-US" sz="2000" b="1" dirty="0">
                <a:solidFill>
                  <a:schemeClr val="accent2">
                    <a:lumMod val="75000"/>
                  </a:schemeClr>
                </a:solidFill>
                <a:latin typeface="Open Sans"/>
                <a:ea typeface="Open Sans"/>
                <a:cs typeface="Open Sans"/>
              </a:rPr>
              <a:t> de soja (</a:t>
            </a:r>
            <a:r>
              <a:rPr lang="en-US" sz="2000" b="1" dirty="0" err="1">
                <a:solidFill>
                  <a:schemeClr val="accent2">
                    <a:lumMod val="75000"/>
                  </a:schemeClr>
                </a:solidFill>
                <a:latin typeface="Open Sans"/>
                <a:ea typeface="Open Sans"/>
                <a:cs typeface="Open Sans"/>
              </a:rPr>
              <a:t>légumes</a:t>
            </a:r>
            <a:r>
              <a:rPr lang="en-US" sz="2000" b="1" dirty="0">
                <a:solidFill>
                  <a:schemeClr val="accent2">
                    <a:lumMod val="75000"/>
                  </a:schemeClr>
                </a:solidFill>
                <a:latin typeface="Open Sans"/>
                <a:ea typeface="Open Sans"/>
                <a:cs typeface="Open Sans"/>
              </a:rPr>
              <a:t> secs/</a:t>
            </a:r>
            <a:r>
              <a:rPr lang="en-US" sz="2000" b="1" dirty="0" err="1">
                <a:solidFill>
                  <a:schemeClr val="accent2">
                    <a:lumMod val="75000"/>
                  </a:schemeClr>
                </a:solidFill>
                <a:latin typeface="Open Sans"/>
                <a:ea typeface="Open Sans"/>
                <a:cs typeface="Open Sans"/>
              </a:rPr>
              <a:t>légumineuses</a:t>
            </a:r>
            <a:r>
              <a:rPr lang="en-US" sz="2000" b="1" dirty="0">
                <a:solidFill>
                  <a:schemeClr val="accent2">
                    <a:lumMod val="75000"/>
                  </a:schemeClr>
                </a:solidFill>
                <a:latin typeface="Open Sans"/>
                <a:ea typeface="Open Sans"/>
                <a:cs typeface="Open Sans"/>
              </a:rPr>
              <a:t>).</a:t>
            </a:r>
          </a:p>
        </p:txBody>
      </p:sp>
      <p:pic>
        <p:nvPicPr>
          <p:cNvPr id="4" name="Graphic 2" descr="Warning with solid fill">
            <a:extLst>
              <a:ext uri="{FF2B5EF4-FFF2-40B4-BE49-F238E27FC236}">
                <a16:creationId xmlns:a16="http://schemas.microsoft.com/office/drawing/2014/main" id="{8AC02ADA-D48D-CB78-660D-5614B6FCF6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7249" y="6305181"/>
            <a:ext cx="552819" cy="552819"/>
          </a:xfrm>
          <a:prstGeom prst="rect">
            <a:avLst/>
          </a:prstGeom>
        </p:spPr>
      </p:pic>
      <p:pic>
        <p:nvPicPr>
          <p:cNvPr id="5" name="Picture 2" descr="All About Grains: 21 Types of Grains - 2022 - MasterClass">
            <a:extLst>
              <a:ext uri="{FF2B5EF4-FFF2-40B4-BE49-F238E27FC236}">
                <a16:creationId xmlns:a16="http://schemas.microsoft.com/office/drawing/2014/main" id="{5DA5CB27-B588-C7FC-B827-8200FC4E92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106" r="6106"/>
          <a:stretch>
            <a:fillRect/>
          </a:stretch>
        </p:blipFill>
        <p:spPr bwMode="auto">
          <a:xfrm>
            <a:off x="6243182" y="1648318"/>
            <a:ext cx="5397500" cy="433206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Oval 1">
            <a:extLst>
              <a:ext uri="{FF2B5EF4-FFF2-40B4-BE49-F238E27FC236}">
                <a16:creationId xmlns:a16="http://schemas.microsoft.com/office/drawing/2014/main" id="{487A49EF-B742-F680-D8A8-DE60BB56D1EA}"/>
              </a:ext>
            </a:extLst>
          </p:cNvPr>
          <p:cNvSpPr/>
          <p:nvPr/>
        </p:nvSpPr>
        <p:spPr>
          <a:xfrm>
            <a:off x="6169574" y="2528395"/>
            <a:ext cx="3436883" cy="1801210"/>
          </a:xfrm>
          <a:prstGeom prst="wedgeEllipseCallout">
            <a:avLst>
              <a:gd name="adj1" fmla="val -70135"/>
              <a:gd name="adj2" fmla="val 39901"/>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rgbClr val="FFFFFE"/>
                </a:solidFill>
                <a:latin typeface="Open Sans"/>
                <a:ea typeface="Open Sans"/>
                <a:cs typeface="Open Sans"/>
              </a:rPr>
              <a:t>Il </a:t>
            </a:r>
            <a:r>
              <a:rPr lang="en-US" sz="1400" b="1" err="1">
                <a:solidFill>
                  <a:srgbClr val="FFFFFE"/>
                </a:solidFill>
                <a:latin typeface="Open Sans"/>
                <a:ea typeface="Open Sans"/>
                <a:cs typeface="Open Sans"/>
              </a:rPr>
              <a:t>convient</a:t>
            </a:r>
            <a:r>
              <a:rPr lang="en-US" sz="1400" b="1">
                <a:solidFill>
                  <a:srgbClr val="FFFFFE"/>
                </a:solidFill>
                <a:latin typeface="Open Sans"/>
                <a:ea typeface="Open Sans"/>
                <a:cs typeface="Open Sans"/>
              </a:rPr>
              <a:t> de noter que les </a:t>
            </a:r>
            <a:r>
              <a:rPr lang="en-US" sz="1400" b="1" err="1">
                <a:solidFill>
                  <a:srgbClr val="FFFFFE"/>
                </a:solidFill>
                <a:latin typeface="Open Sans"/>
                <a:ea typeface="Open Sans"/>
                <a:cs typeface="Open Sans"/>
              </a:rPr>
              <a:t>produits</a:t>
            </a:r>
            <a:r>
              <a:rPr lang="en-US" sz="1400" b="1">
                <a:solidFill>
                  <a:srgbClr val="FFFFFE"/>
                </a:solidFill>
                <a:latin typeface="Open Sans"/>
                <a:ea typeface="Open Sans"/>
                <a:cs typeface="Open Sans"/>
              </a:rPr>
              <a:t> </a:t>
            </a:r>
            <a:r>
              <a:rPr lang="en-US" sz="1400" b="1" err="1">
                <a:solidFill>
                  <a:srgbClr val="FFFFFE"/>
                </a:solidFill>
                <a:latin typeface="Open Sans"/>
                <a:ea typeface="Open Sans"/>
                <a:cs typeface="Open Sans"/>
              </a:rPr>
              <a:t>transformés</a:t>
            </a:r>
            <a:r>
              <a:rPr lang="en-US" sz="1400" b="1">
                <a:solidFill>
                  <a:srgbClr val="FFFFFE"/>
                </a:solidFill>
                <a:latin typeface="Open Sans"/>
                <a:ea typeface="Open Sans"/>
                <a:cs typeface="Open Sans"/>
              </a:rPr>
              <a:t>, </a:t>
            </a:r>
            <a:r>
              <a:rPr lang="en-US" sz="1400" b="1" err="1">
                <a:solidFill>
                  <a:srgbClr val="FFFFFE"/>
                </a:solidFill>
                <a:latin typeface="Open Sans"/>
                <a:ea typeface="Open Sans"/>
                <a:cs typeface="Open Sans"/>
              </a:rPr>
              <a:t>tels</a:t>
            </a:r>
            <a:r>
              <a:rPr lang="en-US" sz="1400" b="1">
                <a:solidFill>
                  <a:srgbClr val="FFFFFE"/>
                </a:solidFill>
                <a:latin typeface="Open Sans"/>
                <a:ea typeface="Open Sans"/>
                <a:cs typeface="Open Sans"/>
              </a:rPr>
              <a:t> que les pâtes, </a:t>
            </a:r>
            <a:r>
              <a:rPr lang="en-US" sz="1400" b="1" err="1">
                <a:solidFill>
                  <a:srgbClr val="FFFFFE"/>
                </a:solidFill>
                <a:latin typeface="Open Sans"/>
                <a:ea typeface="Open Sans"/>
                <a:cs typeface="Open Sans"/>
              </a:rPr>
              <a:t>doivent</a:t>
            </a:r>
            <a:r>
              <a:rPr lang="en-US" sz="1400" b="1">
                <a:solidFill>
                  <a:srgbClr val="FFFFFE"/>
                </a:solidFill>
                <a:latin typeface="Open Sans"/>
                <a:ea typeface="Open Sans"/>
                <a:cs typeface="Open Sans"/>
              </a:rPr>
              <a:t> </a:t>
            </a:r>
            <a:r>
              <a:rPr lang="en-US" sz="1400" b="1" err="1">
                <a:solidFill>
                  <a:srgbClr val="FFFFFE"/>
                </a:solidFill>
                <a:latin typeface="Open Sans"/>
                <a:ea typeface="Open Sans"/>
                <a:cs typeface="Open Sans"/>
              </a:rPr>
              <a:t>être</a:t>
            </a:r>
            <a:r>
              <a:rPr lang="en-US" sz="1400" b="1">
                <a:solidFill>
                  <a:srgbClr val="FFFFFE"/>
                </a:solidFill>
                <a:latin typeface="Open Sans"/>
                <a:ea typeface="Open Sans"/>
                <a:cs typeface="Open Sans"/>
              </a:rPr>
              <a:t> </a:t>
            </a:r>
            <a:r>
              <a:rPr lang="en-US" sz="1400" b="1" err="1">
                <a:solidFill>
                  <a:srgbClr val="FFFFFE"/>
                </a:solidFill>
                <a:latin typeface="Open Sans"/>
                <a:ea typeface="Open Sans"/>
                <a:cs typeface="Open Sans"/>
              </a:rPr>
              <a:t>comptabilisés</a:t>
            </a:r>
            <a:r>
              <a:rPr lang="en-US" sz="1400" b="1">
                <a:solidFill>
                  <a:srgbClr val="FFFFFE"/>
                </a:solidFill>
                <a:latin typeface="Open Sans"/>
                <a:ea typeface="Open Sans"/>
                <a:cs typeface="Open Sans"/>
              </a:rPr>
              <a:t> dans les </a:t>
            </a:r>
            <a:r>
              <a:rPr lang="en-US" sz="1400" b="1" err="1">
                <a:solidFill>
                  <a:srgbClr val="FFFFFE"/>
                </a:solidFill>
                <a:latin typeface="Open Sans"/>
                <a:ea typeface="Open Sans"/>
                <a:cs typeface="Open Sans"/>
              </a:rPr>
              <a:t>céréales</a:t>
            </a:r>
            <a:r>
              <a:rPr lang="en-US" sz="1400" b="1">
                <a:solidFill>
                  <a:srgbClr val="FFFFFE"/>
                </a:solidFill>
                <a:latin typeface="Open Sans"/>
                <a:ea typeface="Open Sans"/>
                <a:cs typeface="Open Sans"/>
              </a:rPr>
              <a:t>.</a:t>
            </a:r>
            <a:endParaRPr lang="en-US" sz="1400" b="1">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7730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2500" b="0" kern="1400" spc="230" dirty="0">
                <a:solidFill>
                  <a:schemeClr val="tx1"/>
                </a:solidFill>
                <a:latin typeface="halden solid"/>
                <a:ea typeface="Open Sans Extrabold"/>
                <a:cs typeface="Open Sans Extrabold"/>
              </a:rPr>
              <a:t>FCS </a:t>
            </a:r>
            <a:r>
              <a:rPr lang="en-GB" sz="2500" b="0" kern="1400" spc="230" dirty="0">
                <a:solidFill>
                  <a:schemeClr val="tx1"/>
                </a:solidFill>
                <a:latin typeface="HALDEN SOLID"/>
                <a:ea typeface="Open Sans Extrabold"/>
                <a:cs typeface="Open Sans Extrabold"/>
              </a:rPr>
              <a:t>Groupe </a:t>
            </a:r>
            <a:r>
              <a:rPr lang="en-GB" sz="2500" b="0" kern="1400" spc="230" dirty="0" err="1">
                <a:solidFill>
                  <a:schemeClr val="tx1"/>
                </a:solidFill>
                <a:latin typeface="HALDEN SOLID"/>
                <a:ea typeface="Open Sans Extrabold"/>
                <a:cs typeface="Open Sans Extrabold"/>
              </a:rPr>
              <a:t>alimentaire</a:t>
            </a:r>
            <a:r>
              <a:rPr lang="en-GB" sz="2500" b="0" kern="1400" spc="230" dirty="0">
                <a:solidFill>
                  <a:schemeClr val="tx1"/>
                </a:solidFill>
                <a:latin typeface="HALDEN SOLID"/>
                <a:ea typeface="Open Sans Extrabold"/>
                <a:cs typeface="Open Sans Extrabold"/>
              </a:rPr>
              <a:t> 2 : </a:t>
            </a:r>
            <a:r>
              <a:rPr lang="en-GB" sz="2500" b="0" kern="1400" spc="230" dirty="0" err="1">
                <a:solidFill>
                  <a:schemeClr val="tx1"/>
                </a:solidFill>
                <a:latin typeface="HALDEN SOLID"/>
                <a:ea typeface="Open Sans Extrabold"/>
                <a:cs typeface="Open Sans Extrabold"/>
              </a:rPr>
              <a:t>Légumes</a:t>
            </a:r>
            <a:r>
              <a:rPr lang="en-GB" sz="2500" b="0" kern="1400" spc="230" dirty="0">
                <a:solidFill>
                  <a:schemeClr val="tx1"/>
                </a:solidFill>
                <a:latin typeface="HALDEN SOLID"/>
                <a:ea typeface="Open Sans Extrabold"/>
                <a:cs typeface="Open Sans Extrabold"/>
              </a:rPr>
              <a:t> secs/ </a:t>
            </a:r>
            <a:r>
              <a:rPr lang="en-GB" sz="2500" b="0" kern="1400" spc="230" dirty="0" err="1">
                <a:solidFill>
                  <a:schemeClr val="tx1"/>
                </a:solidFill>
                <a:latin typeface="HALDEN SOLID"/>
                <a:ea typeface="Open Sans Extrabold"/>
                <a:cs typeface="Open Sans Extrabold"/>
              </a:rPr>
              <a:t>légumineuses</a:t>
            </a:r>
            <a:r>
              <a:rPr lang="en-GB" sz="2500" b="0" kern="1400" spc="230" dirty="0">
                <a:solidFill>
                  <a:schemeClr val="tx1"/>
                </a:solidFill>
                <a:latin typeface="HALDEN SOLID"/>
                <a:ea typeface="Open Sans Extrabold"/>
                <a:cs typeface="Open Sans Extrabold"/>
              </a:rPr>
              <a:t>, </a:t>
            </a:r>
            <a:r>
              <a:rPr lang="en-GB" sz="2500" b="0" kern="1400" spc="230" dirty="0" err="1">
                <a:solidFill>
                  <a:schemeClr val="tx1"/>
                </a:solidFill>
                <a:latin typeface="HALDEN SOLID"/>
                <a:ea typeface="Open Sans Extrabold"/>
                <a:cs typeface="Open Sans Extrabold"/>
              </a:rPr>
              <a:t>noix</a:t>
            </a:r>
            <a:r>
              <a:rPr lang="en-GB" sz="2500" b="0" kern="1400" spc="230" dirty="0">
                <a:solidFill>
                  <a:schemeClr val="tx1"/>
                </a:solidFill>
                <a:latin typeface="HALDEN SOLID"/>
                <a:ea typeface="Open Sans Extrabold"/>
                <a:cs typeface="Open Sans Extrabold"/>
              </a:rPr>
              <a:t> et </a:t>
            </a:r>
            <a:r>
              <a:rPr lang="en-GB" sz="2500" b="0" kern="1400" spc="230" dirty="0" err="1">
                <a:solidFill>
                  <a:schemeClr val="tx1"/>
                </a:solidFill>
                <a:latin typeface="HALDEN SOLID"/>
                <a:ea typeface="Open Sans Extrabold"/>
                <a:cs typeface="Open Sans Extrabold"/>
              </a:rPr>
              <a:t>graines</a:t>
            </a:r>
            <a:endParaRPr lang="en-GB" sz="2500" b="0" kern="1400" spc="230" dirty="0">
              <a:solidFill>
                <a:schemeClr val="tx1"/>
              </a:solidFill>
              <a:latin typeface="HALDEN SOLID"/>
              <a:ea typeface="Open Sans Extrabold"/>
              <a:cs typeface="Open Sans Extrabold"/>
            </a:endParaRPr>
          </a:p>
        </p:txBody>
      </p:sp>
      <p:sp>
        <p:nvSpPr>
          <p:cNvPr id="7" name="Content Placeholder 2">
            <a:extLst>
              <a:ext uri="{FF2B5EF4-FFF2-40B4-BE49-F238E27FC236}">
                <a16:creationId xmlns:a16="http://schemas.microsoft.com/office/drawing/2014/main" id="{35A1684A-13C6-4B69-A1AD-2DFC13191A1F}"/>
              </a:ext>
            </a:extLst>
          </p:cNvPr>
          <p:cNvSpPr txBox="1">
            <a:spLocks/>
          </p:cNvSpPr>
          <p:nvPr/>
        </p:nvSpPr>
        <p:spPr>
          <a:xfrm>
            <a:off x="738201" y="1378973"/>
            <a:ext cx="5397500" cy="409892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600" spc="60" dirty="0">
                <a:latin typeface="Open Sans"/>
                <a:ea typeface="Open Sans"/>
                <a:cs typeface="Open Sans"/>
              </a:rPr>
              <a:t>Les </a:t>
            </a:r>
            <a:r>
              <a:rPr lang="en-US" sz="1600" spc="60" dirty="0" err="1">
                <a:latin typeface="Open Sans"/>
                <a:ea typeface="Open Sans"/>
                <a:cs typeface="Open Sans"/>
              </a:rPr>
              <a:t>légumes</a:t>
            </a:r>
            <a:r>
              <a:rPr lang="en-US" sz="1600" spc="60" dirty="0">
                <a:latin typeface="Open Sans"/>
                <a:ea typeface="Open Sans"/>
                <a:cs typeface="Open Sans"/>
              </a:rPr>
              <a:t> secs, </a:t>
            </a:r>
            <a:r>
              <a:rPr lang="en-US" sz="1600" spc="60" dirty="0" err="1">
                <a:latin typeface="Open Sans"/>
                <a:ea typeface="Open Sans"/>
                <a:cs typeface="Open Sans"/>
              </a:rPr>
              <a:t>également</a:t>
            </a:r>
            <a:r>
              <a:rPr lang="en-US" sz="1600" spc="60" dirty="0">
                <a:latin typeface="Open Sans"/>
                <a:ea typeface="Open Sans"/>
                <a:cs typeface="Open Sans"/>
              </a:rPr>
              <a:t> </a:t>
            </a:r>
            <a:r>
              <a:rPr lang="en-US" sz="1600" spc="60" dirty="0" err="1">
                <a:latin typeface="Open Sans"/>
                <a:ea typeface="Open Sans"/>
                <a:cs typeface="Open Sans"/>
              </a:rPr>
              <a:t>appelés</a:t>
            </a:r>
            <a:r>
              <a:rPr lang="en-US" sz="1600" spc="60" dirty="0">
                <a:latin typeface="Open Sans"/>
                <a:ea typeface="Open Sans"/>
                <a:cs typeface="Open Sans"/>
              </a:rPr>
              <a:t> </a:t>
            </a:r>
            <a:r>
              <a:rPr lang="en-US" sz="1600" spc="60" dirty="0" err="1">
                <a:latin typeface="Open Sans"/>
                <a:ea typeface="Open Sans"/>
                <a:cs typeface="Open Sans"/>
              </a:rPr>
              <a:t>légumineuses</a:t>
            </a:r>
            <a:r>
              <a:rPr lang="en-US" sz="1600" spc="60" dirty="0">
                <a:latin typeface="Open Sans"/>
                <a:ea typeface="Open Sans"/>
                <a:cs typeface="Open Sans"/>
              </a:rPr>
              <a:t>, </a:t>
            </a:r>
            <a:r>
              <a:rPr lang="en-US" sz="1600" spc="60" dirty="0" err="1">
                <a:latin typeface="Open Sans"/>
                <a:ea typeface="Open Sans"/>
                <a:cs typeface="Open Sans"/>
              </a:rPr>
              <a:t>sont</a:t>
            </a:r>
            <a:r>
              <a:rPr lang="en-US" sz="1600" spc="60" dirty="0">
                <a:latin typeface="Open Sans"/>
                <a:ea typeface="Open Sans"/>
                <a:cs typeface="Open Sans"/>
              </a:rPr>
              <a:t> les </a:t>
            </a:r>
            <a:r>
              <a:rPr lang="en-US" sz="1600" spc="60" dirty="0" err="1">
                <a:latin typeface="Open Sans"/>
                <a:ea typeface="Open Sans"/>
                <a:cs typeface="Open Sans"/>
              </a:rPr>
              <a:t>graines</a:t>
            </a:r>
            <a:r>
              <a:rPr lang="en-US" sz="1600" spc="60" dirty="0">
                <a:latin typeface="Open Sans"/>
                <a:ea typeface="Open Sans"/>
                <a:cs typeface="Open Sans"/>
              </a:rPr>
              <a:t> comestibles </a:t>
            </a:r>
            <a:r>
              <a:rPr lang="en-US" sz="1600" spc="60" dirty="0" err="1">
                <a:latin typeface="Open Sans"/>
                <a:ea typeface="Open Sans"/>
                <a:cs typeface="Open Sans"/>
              </a:rPr>
              <a:t>cultivées</a:t>
            </a:r>
            <a:r>
              <a:rPr lang="en-US" sz="1600" spc="60" dirty="0">
                <a:latin typeface="Open Sans"/>
                <a:ea typeface="Open Sans"/>
                <a:cs typeface="Open Sans"/>
              </a:rPr>
              <a:t> pour </a:t>
            </a:r>
            <a:r>
              <a:rPr lang="en-US" sz="1600" spc="60" dirty="0" err="1">
                <a:latin typeface="Open Sans"/>
                <a:ea typeface="Open Sans"/>
                <a:cs typeface="Open Sans"/>
              </a:rPr>
              <a:t>l'alimentation</a:t>
            </a:r>
            <a:r>
              <a:rPr lang="en-US" sz="1600" spc="60" dirty="0">
                <a:latin typeface="Open Sans"/>
                <a:ea typeface="Open Sans"/>
                <a:cs typeface="Open Sans"/>
              </a:rPr>
              <a:t>. </a:t>
            </a:r>
            <a:r>
              <a:rPr lang="en-US" sz="1600" spc="60" dirty="0" err="1">
                <a:latin typeface="Open Sans"/>
                <a:ea typeface="Open Sans"/>
                <a:cs typeface="Open Sans"/>
              </a:rPr>
              <a:t>Ils</a:t>
            </a:r>
            <a:r>
              <a:rPr lang="en-US" sz="1600" spc="60" dirty="0">
                <a:latin typeface="Open Sans"/>
                <a:ea typeface="Open Sans"/>
                <a:cs typeface="Open Sans"/>
              </a:rPr>
              <a:t> </a:t>
            </a:r>
            <a:r>
              <a:rPr lang="en-US" sz="1600" spc="60" dirty="0" err="1">
                <a:latin typeface="Open Sans"/>
                <a:ea typeface="Open Sans"/>
                <a:cs typeface="Open Sans"/>
              </a:rPr>
              <a:t>sont</a:t>
            </a:r>
            <a:r>
              <a:rPr lang="en-US" sz="1600" spc="60" dirty="0">
                <a:latin typeface="Open Sans"/>
                <a:ea typeface="Open Sans"/>
                <a:cs typeface="Open Sans"/>
              </a:rPr>
              <a:t> </a:t>
            </a:r>
            <a:r>
              <a:rPr lang="en-US" sz="1600" spc="60" dirty="0" err="1">
                <a:latin typeface="Open Sans"/>
                <a:ea typeface="Open Sans"/>
                <a:cs typeface="Open Sans"/>
              </a:rPr>
              <a:t>relativement</a:t>
            </a:r>
            <a:r>
              <a:rPr lang="en-US" sz="1600" spc="60" dirty="0">
                <a:latin typeface="Open Sans"/>
                <a:ea typeface="Open Sans"/>
                <a:cs typeface="Open Sans"/>
              </a:rPr>
              <a:t> </a:t>
            </a:r>
            <a:r>
              <a:rPr lang="en-US" sz="1600" spc="60" dirty="0" err="1">
                <a:latin typeface="Open Sans"/>
                <a:ea typeface="Open Sans"/>
                <a:cs typeface="Open Sans"/>
              </a:rPr>
              <a:t>faciles</a:t>
            </a:r>
            <a:r>
              <a:rPr lang="en-US" sz="1600" spc="60" dirty="0">
                <a:latin typeface="Open Sans"/>
                <a:ea typeface="Open Sans"/>
                <a:cs typeface="Open Sans"/>
              </a:rPr>
              <a:t> à conserver et peu </a:t>
            </a:r>
            <a:r>
              <a:rPr lang="en-US" sz="1600" spc="60" dirty="0" err="1">
                <a:latin typeface="Open Sans"/>
                <a:ea typeface="Open Sans"/>
                <a:cs typeface="Open Sans"/>
              </a:rPr>
              <a:t>coûteux</a:t>
            </a:r>
            <a:r>
              <a:rPr lang="en-US" sz="1600" spc="60" dirty="0">
                <a:latin typeface="Open Sans"/>
                <a:ea typeface="Open Sans"/>
                <a:cs typeface="Open Sans"/>
              </a:rPr>
              <a:t>, riches </a:t>
            </a:r>
            <a:r>
              <a:rPr lang="en-US" sz="1600" spc="60" dirty="0" err="1">
                <a:latin typeface="Open Sans"/>
                <a:ea typeface="Open Sans"/>
                <a:cs typeface="Open Sans"/>
              </a:rPr>
              <a:t>en</a:t>
            </a:r>
            <a:r>
              <a:rPr lang="en-US" sz="1600" spc="60" dirty="0">
                <a:latin typeface="Open Sans"/>
                <a:ea typeface="Open Sans"/>
                <a:cs typeface="Open Sans"/>
              </a:rPr>
              <a:t> </a:t>
            </a:r>
            <a:r>
              <a:rPr lang="en-US" sz="1600" spc="60" dirty="0" err="1">
                <a:latin typeface="Open Sans"/>
                <a:ea typeface="Open Sans"/>
                <a:cs typeface="Open Sans"/>
              </a:rPr>
              <a:t>protéines</a:t>
            </a:r>
            <a:r>
              <a:rPr lang="en-US" sz="1600" spc="60" dirty="0">
                <a:latin typeface="Open Sans"/>
                <a:ea typeface="Open Sans"/>
                <a:cs typeface="Open Sans"/>
              </a:rPr>
              <a:t> et </a:t>
            </a:r>
            <a:r>
              <a:rPr lang="en-US" sz="1600" spc="60" dirty="0" err="1">
                <a:latin typeface="Open Sans"/>
                <a:ea typeface="Open Sans"/>
                <a:cs typeface="Open Sans"/>
              </a:rPr>
              <a:t>en</a:t>
            </a:r>
            <a:r>
              <a:rPr lang="en-US" sz="1600" spc="60" dirty="0">
                <a:latin typeface="Open Sans"/>
                <a:ea typeface="Open Sans"/>
                <a:cs typeface="Open Sans"/>
              </a:rPr>
              <a:t> </a:t>
            </a:r>
            <a:r>
              <a:rPr lang="en-US" sz="1600" spc="60" dirty="0" err="1">
                <a:latin typeface="Open Sans"/>
                <a:ea typeface="Open Sans"/>
                <a:cs typeface="Open Sans"/>
              </a:rPr>
              <a:t>fibres</a:t>
            </a:r>
            <a:r>
              <a:rPr lang="en-US" sz="1600" spc="60" dirty="0">
                <a:latin typeface="Open Sans"/>
                <a:ea typeface="Open Sans"/>
                <a:cs typeface="Open Sans"/>
              </a:rPr>
              <a:t>.</a:t>
            </a:r>
          </a:p>
          <a:p>
            <a:pPr marL="0" indent="0">
              <a:buNone/>
            </a:pPr>
            <a:endParaRPr lang="en-US" sz="1600" spc="60" dirty="0"/>
          </a:p>
          <a:p>
            <a:pPr marL="0" indent="0">
              <a:buNone/>
            </a:pPr>
            <a:r>
              <a:rPr lang="en-US" sz="1600" spc="60" dirty="0"/>
              <a:t>Les haricots secs, les </a:t>
            </a:r>
            <a:r>
              <a:rPr lang="en-US" sz="1600" spc="60" dirty="0" err="1"/>
              <a:t>lentilles</a:t>
            </a:r>
            <a:r>
              <a:rPr lang="en-US" sz="1600" spc="60" dirty="0"/>
              <a:t>, les pois et les </a:t>
            </a:r>
            <a:r>
              <a:rPr lang="en-US" sz="1600" spc="60" dirty="0" err="1"/>
              <a:t>noix</a:t>
            </a:r>
            <a:r>
              <a:rPr lang="en-US" sz="1600" spc="60" dirty="0"/>
              <a:t> </a:t>
            </a:r>
            <a:r>
              <a:rPr lang="en-US" sz="1600" spc="60" dirty="0" err="1"/>
              <a:t>sont</a:t>
            </a:r>
            <a:r>
              <a:rPr lang="en-US" sz="1600" spc="60" dirty="0"/>
              <a:t> les </a:t>
            </a:r>
            <a:r>
              <a:rPr lang="en-US" sz="1600" spc="60" dirty="0" err="1"/>
              <a:t>exemples</a:t>
            </a:r>
            <a:r>
              <a:rPr lang="en-US" sz="1600" spc="60" dirty="0"/>
              <a:t> les plus </a:t>
            </a:r>
            <a:r>
              <a:rPr lang="en-US" sz="1600" spc="60" dirty="0" err="1"/>
              <a:t>connus</a:t>
            </a:r>
            <a:r>
              <a:rPr lang="en-US" sz="1600" spc="60" dirty="0"/>
              <a:t> et les plus consommés de </a:t>
            </a:r>
            <a:r>
              <a:rPr lang="en-US" sz="1600" spc="60" dirty="0" err="1"/>
              <a:t>légumes</a:t>
            </a:r>
            <a:r>
              <a:rPr lang="en-US" sz="1600" spc="60" dirty="0"/>
              <a:t> secs. </a:t>
            </a:r>
            <a:r>
              <a:rPr lang="en-US" sz="1600" b="0" i="0" u="none" strike="noStrike" dirty="0">
                <a:solidFill>
                  <a:srgbClr val="007DBC"/>
                </a:solidFill>
                <a:effectLst/>
                <a:latin typeface="Open Sans" panose="020B0606030504020204" pitchFamily="34" charset="0"/>
              </a:rPr>
              <a:t>Les </a:t>
            </a:r>
            <a:r>
              <a:rPr lang="en-US" sz="1600" b="0" i="0" u="none" strike="noStrike" dirty="0" err="1">
                <a:solidFill>
                  <a:srgbClr val="007DBC"/>
                </a:solidFill>
                <a:effectLst/>
                <a:latin typeface="Open Sans" panose="020B0606030504020204" pitchFamily="34" charset="0"/>
              </a:rPr>
              <a:t>graines</a:t>
            </a:r>
            <a:r>
              <a:rPr lang="en-US" sz="1600" b="0" i="0" u="none" strike="noStrike" dirty="0">
                <a:solidFill>
                  <a:srgbClr val="007DBC"/>
                </a:solidFill>
                <a:effectLst/>
                <a:latin typeface="Open Sans" panose="020B0606030504020204" pitchFamily="34" charset="0"/>
              </a:rPr>
              <a:t> </a:t>
            </a:r>
            <a:r>
              <a:rPr lang="en-US" sz="1600" b="0" i="0" u="none" strike="noStrike" dirty="0" err="1">
                <a:solidFill>
                  <a:srgbClr val="007DBC"/>
                </a:solidFill>
                <a:effectLst/>
                <a:latin typeface="Open Sans" panose="020B0606030504020204" pitchFamily="34" charset="0"/>
              </a:rPr>
              <a:t>peuvent</a:t>
            </a:r>
            <a:r>
              <a:rPr lang="en-US" sz="1600" b="0" i="0" u="none" strike="noStrike" dirty="0">
                <a:solidFill>
                  <a:srgbClr val="007DBC"/>
                </a:solidFill>
                <a:effectLst/>
                <a:latin typeface="Open Sans" panose="020B0606030504020204" pitchFamily="34" charset="0"/>
              </a:rPr>
              <a:t> </a:t>
            </a:r>
            <a:r>
              <a:rPr lang="en-US" sz="1600" b="0" i="0" u="none" strike="noStrike" dirty="0" err="1">
                <a:solidFill>
                  <a:srgbClr val="007DBC"/>
                </a:solidFill>
                <a:effectLst/>
                <a:latin typeface="Open Sans" panose="020B0606030504020204" pitchFamily="34" charset="0"/>
              </a:rPr>
              <a:t>également</a:t>
            </a:r>
            <a:r>
              <a:rPr lang="en-US" sz="1600" b="0" i="0" u="none" strike="noStrike" dirty="0">
                <a:solidFill>
                  <a:srgbClr val="007DBC"/>
                </a:solidFill>
                <a:effectLst/>
                <a:latin typeface="Open Sans" panose="020B0606030504020204" pitchFamily="34" charset="0"/>
              </a:rPr>
              <a:t> </a:t>
            </a:r>
            <a:r>
              <a:rPr lang="en-US" sz="1600" b="0" i="0" u="none" strike="noStrike" dirty="0" err="1">
                <a:solidFill>
                  <a:srgbClr val="007DBC"/>
                </a:solidFill>
                <a:effectLst/>
                <a:latin typeface="Open Sans" panose="020B0606030504020204" pitchFamily="34" charset="0"/>
              </a:rPr>
              <a:t>être</a:t>
            </a:r>
            <a:r>
              <a:rPr lang="en-US" sz="1600" b="0" i="0" u="none" strike="noStrike" dirty="0">
                <a:solidFill>
                  <a:srgbClr val="007DBC"/>
                </a:solidFill>
                <a:effectLst/>
                <a:latin typeface="Open Sans" panose="020B0606030504020204" pitchFamily="34" charset="0"/>
              </a:rPr>
              <a:t> </a:t>
            </a:r>
            <a:r>
              <a:rPr lang="en-US" sz="1600" b="0" i="0" u="none" strike="noStrike" dirty="0" err="1">
                <a:solidFill>
                  <a:srgbClr val="007DBC"/>
                </a:solidFill>
                <a:effectLst/>
                <a:latin typeface="Open Sans" panose="020B0606030504020204" pitchFamily="34" charset="0"/>
              </a:rPr>
              <a:t>prises</a:t>
            </a:r>
            <a:r>
              <a:rPr lang="en-US" sz="1600" b="0" i="0" u="none" strike="noStrike" dirty="0">
                <a:solidFill>
                  <a:srgbClr val="007DBC"/>
                </a:solidFill>
                <a:effectLst/>
                <a:latin typeface="Open Sans" panose="020B0606030504020204" pitchFamily="34" charset="0"/>
              </a:rPr>
              <a:t> </a:t>
            </a:r>
            <a:r>
              <a:rPr lang="en-US" sz="1600" b="0" i="0" u="none" strike="noStrike" dirty="0" err="1">
                <a:solidFill>
                  <a:srgbClr val="007DBC"/>
                </a:solidFill>
                <a:effectLst/>
                <a:latin typeface="Open Sans" panose="020B0606030504020204" pitchFamily="34" charset="0"/>
              </a:rPr>
              <a:t>en</a:t>
            </a:r>
            <a:r>
              <a:rPr lang="en-US" sz="1600" b="0" i="0" u="none" strike="noStrike" dirty="0">
                <a:solidFill>
                  <a:srgbClr val="007DBC"/>
                </a:solidFill>
                <a:effectLst/>
                <a:latin typeface="Open Sans" panose="020B0606030504020204" pitchFamily="34" charset="0"/>
              </a:rPr>
              <a:t> </a:t>
            </a:r>
            <a:r>
              <a:rPr lang="en-US" sz="1600" b="0" i="0" u="none" strike="noStrike" dirty="0" err="1">
                <a:solidFill>
                  <a:srgbClr val="007DBC"/>
                </a:solidFill>
                <a:effectLst/>
                <a:latin typeface="Open Sans" panose="020B0606030504020204" pitchFamily="34" charset="0"/>
              </a:rPr>
              <a:t>compte</a:t>
            </a:r>
            <a:r>
              <a:rPr lang="en-US" sz="1600" b="0" i="0" u="none" strike="noStrike" dirty="0">
                <a:solidFill>
                  <a:srgbClr val="007DBC"/>
                </a:solidFill>
                <a:effectLst/>
                <a:latin typeface="Open Sans" panose="020B0606030504020204" pitchFamily="34" charset="0"/>
              </a:rPr>
              <a:t> </a:t>
            </a:r>
            <a:r>
              <a:rPr lang="en-US" sz="1600" b="0" i="0" u="none" strike="noStrike" dirty="0" err="1">
                <a:solidFill>
                  <a:srgbClr val="007DBC"/>
                </a:solidFill>
                <a:effectLst/>
                <a:latin typeface="Open Sans" panose="020B0606030504020204" pitchFamily="34" charset="0"/>
              </a:rPr>
              <a:t>si</a:t>
            </a:r>
            <a:r>
              <a:rPr lang="en-US" sz="1600" b="0" i="0" u="none" strike="noStrike" dirty="0">
                <a:solidFill>
                  <a:srgbClr val="007DBC"/>
                </a:solidFill>
                <a:effectLst/>
                <a:latin typeface="Open Sans" panose="020B0606030504020204" pitchFamily="34" charset="0"/>
              </a:rPr>
              <a:t> </a:t>
            </a:r>
            <a:r>
              <a:rPr lang="en-US" sz="1600" b="0" i="0" u="none" strike="noStrike" dirty="0" err="1">
                <a:solidFill>
                  <a:srgbClr val="007DBC"/>
                </a:solidFill>
                <a:effectLst/>
                <a:latin typeface="Open Sans" panose="020B0606030504020204" pitchFamily="34" charset="0"/>
              </a:rPr>
              <a:t>elles</a:t>
            </a:r>
            <a:r>
              <a:rPr lang="en-US" sz="1600" b="0" i="0" u="none" strike="noStrike" dirty="0">
                <a:solidFill>
                  <a:srgbClr val="007DBC"/>
                </a:solidFill>
                <a:effectLst/>
                <a:latin typeface="Open Sans" panose="020B0606030504020204" pitchFamily="34" charset="0"/>
              </a:rPr>
              <a:t> </a:t>
            </a:r>
            <a:r>
              <a:rPr lang="en-US" sz="1600" b="0" i="0" u="none" strike="noStrike" dirty="0" err="1">
                <a:solidFill>
                  <a:srgbClr val="007DBC"/>
                </a:solidFill>
                <a:effectLst/>
                <a:latin typeface="Open Sans" panose="020B0606030504020204" pitchFamily="34" charset="0"/>
              </a:rPr>
              <a:t>sont</a:t>
            </a:r>
            <a:r>
              <a:rPr lang="en-US" sz="1600" b="0" i="0" u="none" strike="noStrike" dirty="0">
                <a:solidFill>
                  <a:srgbClr val="007DBC"/>
                </a:solidFill>
                <a:effectLst/>
                <a:latin typeface="Open Sans" panose="020B0606030504020204" pitchFamily="34" charset="0"/>
              </a:rPr>
              <a:t> </a:t>
            </a:r>
            <a:r>
              <a:rPr lang="en-US" sz="1600" b="0" i="0" u="none" strike="noStrike" dirty="0" err="1">
                <a:solidFill>
                  <a:srgbClr val="007DBC"/>
                </a:solidFill>
                <a:effectLst/>
                <a:latin typeface="Open Sans" panose="020B0606030504020204" pitchFamily="34" charset="0"/>
              </a:rPr>
              <a:t>consommées</a:t>
            </a:r>
            <a:r>
              <a:rPr lang="en-US" sz="1600" b="0" i="0" u="none" strike="noStrike" dirty="0">
                <a:solidFill>
                  <a:srgbClr val="007DBC"/>
                </a:solidFill>
                <a:effectLst/>
                <a:latin typeface="Open Sans" panose="020B0606030504020204" pitchFamily="34" charset="0"/>
              </a:rPr>
              <a:t> </a:t>
            </a:r>
            <a:r>
              <a:rPr lang="en-US" sz="1600" b="0" i="0" u="none" strike="noStrike" dirty="0" err="1">
                <a:solidFill>
                  <a:srgbClr val="007DBC"/>
                </a:solidFill>
                <a:effectLst/>
                <a:latin typeface="Open Sans" panose="020B0606030504020204" pitchFamily="34" charset="0"/>
              </a:rPr>
              <a:t>en</a:t>
            </a:r>
            <a:r>
              <a:rPr lang="en-US" sz="1600" b="0" i="0" u="none" strike="noStrike" dirty="0">
                <a:solidFill>
                  <a:srgbClr val="007DBC"/>
                </a:solidFill>
                <a:effectLst/>
                <a:latin typeface="Open Sans" panose="020B0606030504020204" pitchFamily="34" charset="0"/>
              </a:rPr>
              <a:t> </a:t>
            </a:r>
            <a:r>
              <a:rPr lang="en-US" sz="1600" b="0" i="0" u="none" strike="noStrike" dirty="0" err="1">
                <a:solidFill>
                  <a:srgbClr val="007DBC"/>
                </a:solidFill>
                <a:effectLst/>
                <a:latin typeface="Open Sans" panose="020B0606030504020204" pitchFamily="34" charset="0"/>
              </a:rPr>
              <a:t>quantités</a:t>
            </a:r>
            <a:r>
              <a:rPr lang="en-US" sz="1600" b="0" i="0" u="none" strike="noStrike" dirty="0">
                <a:solidFill>
                  <a:srgbClr val="007DBC"/>
                </a:solidFill>
                <a:effectLst/>
                <a:latin typeface="Open Sans" panose="020B0606030504020204" pitchFamily="34" charset="0"/>
              </a:rPr>
              <a:t> suffisantes.</a:t>
            </a:r>
            <a:endParaRPr lang="en-US" sz="1600" b="0" i="0" u="none" strike="noStrike" spc="60" dirty="0">
              <a:solidFill>
                <a:srgbClr val="007DBC"/>
              </a:solidFill>
              <a:effectLst/>
              <a:latin typeface="Open Sans" panose="020B0606030504020204" pitchFamily="34" charset="0"/>
            </a:endParaRPr>
          </a:p>
          <a:p>
            <a:pPr marL="0" indent="0">
              <a:buNone/>
            </a:pPr>
            <a:endParaRPr lang="en-US" sz="1600" spc="60" dirty="0"/>
          </a:p>
          <a:p>
            <a:pPr marL="0" indent="0" algn="ctr">
              <a:buNone/>
            </a:pPr>
            <a:r>
              <a:rPr lang="en-GB" sz="1600" u="sng" spc="60" dirty="0" err="1"/>
              <a:t>Exemples</a:t>
            </a:r>
            <a:r>
              <a:rPr lang="en-GB" sz="1600" u="sng" spc="60" dirty="0"/>
              <a:t> du module standard </a:t>
            </a:r>
            <a:r>
              <a:rPr lang="en-GB" sz="1600" spc="60" dirty="0"/>
              <a:t>: </a:t>
            </a:r>
          </a:p>
          <a:p>
            <a:pPr marL="0" indent="0" algn="ctr">
              <a:buNone/>
            </a:pPr>
            <a:r>
              <a:rPr lang="en-GB" sz="1600" spc="60" dirty="0">
                <a:latin typeface="Open Sans"/>
                <a:ea typeface="Open Sans"/>
                <a:cs typeface="Open Sans"/>
              </a:rPr>
              <a:t>haricots, </a:t>
            </a:r>
            <a:r>
              <a:rPr lang="en-GB" sz="1600" spc="60" dirty="0" err="1">
                <a:latin typeface="Open Sans"/>
                <a:ea typeface="Open Sans"/>
                <a:cs typeface="Open Sans"/>
              </a:rPr>
              <a:t>niébé</a:t>
            </a:r>
            <a:r>
              <a:rPr lang="en-GB" sz="1600" spc="60" dirty="0">
                <a:latin typeface="Open Sans"/>
                <a:ea typeface="Open Sans"/>
                <a:cs typeface="Open Sans"/>
              </a:rPr>
              <a:t>, </a:t>
            </a:r>
            <a:r>
              <a:rPr lang="en-GB" sz="1600" spc="60" dirty="0" err="1">
                <a:latin typeface="Open Sans"/>
                <a:ea typeface="Open Sans"/>
                <a:cs typeface="Open Sans"/>
              </a:rPr>
              <a:t>arachides</a:t>
            </a:r>
            <a:r>
              <a:rPr lang="en-GB" sz="1600" spc="60" dirty="0">
                <a:latin typeface="Open Sans"/>
                <a:ea typeface="Open Sans"/>
                <a:cs typeface="Open Sans"/>
              </a:rPr>
              <a:t>, </a:t>
            </a:r>
            <a:r>
              <a:rPr lang="en-GB" sz="1600" spc="60" dirty="0" err="1">
                <a:latin typeface="Open Sans"/>
                <a:ea typeface="Open Sans"/>
                <a:cs typeface="Open Sans"/>
              </a:rPr>
              <a:t>lentilles</a:t>
            </a:r>
            <a:r>
              <a:rPr lang="en-GB" sz="1600" spc="60" dirty="0">
                <a:latin typeface="Open Sans"/>
                <a:ea typeface="Open Sans"/>
                <a:cs typeface="Open Sans"/>
              </a:rPr>
              <a:t>, soja, pois </a:t>
            </a:r>
            <a:r>
              <a:rPr lang="en-GB" sz="1600" spc="60" dirty="0" err="1">
                <a:latin typeface="Open Sans"/>
                <a:ea typeface="Open Sans"/>
                <a:cs typeface="Open Sans"/>
              </a:rPr>
              <a:t>d'Angole</a:t>
            </a:r>
            <a:r>
              <a:rPr lang="en-GB" sz="1600" spc="60" dirty="0">
                <a:latin typeface="Open Sans"/>
                <a:ea typeface="Open Sans"/>
                <a:cs typeface="Open Sans"/>
              </a:rPr>
              <a:t> et/</a:t>
            </a:r>
            <a:r>
              <a:rPr lang="en-GB" sz="1600" spc="60" dirty="0" err="1">
                <a:latin typeface="Open Sans"/>
                <a:ea typeface="Open Sans"/>
                <a:cs typeface="Open Sans"/>
              </a:rPr>
              <a:t>ou</a:t>
            </a:r>
            <a:r>
              <a:rPr lang="en-GB" sz="1600" spc="60" dirty="0">
                <a:latin typeface="Open Sans"/>
                <a:ea typeface="Open Sans"/>
                <a:cs typeface="Open Sans"/>
              </a:rPr>
              <a:t> </a:t>
            </a:r>
            <a:r>
              <a:rPr lang="en-GB" sz="1600" spc="60" dirty="0" err="1">
                <a:latin typeface="Open Sans"/>
                <a:ea typeface="Open Sans"/>
                <a:cs typeface="Open Sans"/>
              </a:rPr>
              <a:t>autres</a:t>
            </a:r>
            <a:r>
              <a:rPr lang="en-GB" sz="1600" spc="60" dirty="0">
                <a:latin typeface="Open Sans"/>
                <a:ea typeface="Open Sans"/>
                <a:cs typeface="Open Sans"/>
              </a:rPr>
              <a:t> fruits à </a:t>
            </a:r>
            <a:r>
              <a:rPr lang="en-GB" sz="1600" spc="60" dirty="0" err="1">
                <a:latin typeface="Open Sans"/>
                <a:ea typeface="Open Sans"/>
                <a:cs typeface="Open Sans"/>
              </a:rPr>
              <a:t>coque</a:t>
            </a:r>
            <a:r>
              <a:rPr lang="en-GB" sz="1600" spc="60" dirty="0">
                <a:latin typeface="Open Sans"/>
                <a:ea typeface="Open Sans"/>
                <a:cs typeface="Open Sans"/>
              </a:rPr>
              <a:t> (</a:t>
            </a:r>
            <a:r>
              <a:rPr lang="en-GB" sz="1600" spc="60" dirty="0" err="1">
                <a:latin typeface="Open Sans"/>
                <a:ea typeface="Open Sans"/>
                <a:cs typeface="Open Sans"/>
              </a:rPr>
              <a:t>noix</a:t>
            </a:r>
            <a:r>
              <a:rPr lang="en-GB" sz="1600" spc="60" dirty="0">
                <a:latin typeface="Open Sans"/>
                <a:ea typeface="Open Sans"/>
                <a:cs typeface="Open Sans"/>
              </a:rPr>
              <a:t>)</a:t>
            </a:r>
            <a:endParaRPr lang="en-US" sz="1600" spc="60" dirty="0"/>
          </a:p>
          <a:p>
            <a:pPr marL="0" indent="0">
              <a:buNone/>
            </a:pPr>
            <a:endParaRPr lang="en-US" sz="1600" spc="60" dirty="0"/>
          </a:p>
        </p:txBody>
      </p:sp>
      <p:cxnSp>
        <p:nvCxnSpPr>
          <p:cNvPr id="3" name="Straight Arrow Connector 2">
            <a:extLst>
              <a:ext uri="{FF2B5EF4-FFF2-40B4-BE49-F238E27FC236}">
                <a16:creationId xmlns:a16="http://schemas.microsoft.com/office/drawing/2014/main" id="{E655D36C-80E1-4FC5-90A3-F6F7C4DA920F}"/>
              </a:ext>
            </a:extLst>
          </p:cNvPr>
          <p:cNvCxnSpPr>
            <a:cxnSpLocks/>
          </p:cNvCxnSpPr>
          <p:nvPr/>
        </p:nvCxnSpPr>
        <p:spPr>
          <a:xfrm>
            <a:off x="-16940" y="4672724"/>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1">
            <a:extLst>
              <a:ext uri="{FF2B5EF4-FFF2-40B4-BE49-F238E27FC236}">
                <a16:creationId xmlns:a16="http://schemas.microsoft.com/office/drawing/2014/main" id="{749029B0-6F9C-5973-778E-94EC033456E5}"/>
              </a:ext>
            </a:extLst>
          </p:cNvPr>
          <p:cNvSpPr txBox="1"/>
          <p:nvPr/>
        </p:nvSpPr>
        <p:spPr>
          <a:xfrm>
            <a:off x="1365778" y="5842337"/>
            <a:ext cx="9539846" cy="1077218"/>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err="1">
                <a:solidFill>
                  <a:schemeClr val="accent2">
                    <a:lumMod val="75000"/>
                  </a:schemeClr>
                </a:solidFill>
                <a:latin typeface="Open Sans"/>
                <a:ea typeface="Open Sans"/>
                <a:cs typeface="Open Sans"/>
              </a:rPr>
              <a:t>Exclure</a:t>
            </a:r>
            <a:r>
              <a:rPr lang="en-US" sz="1600" b="1" dirty="0">
                <a:solidFill>
                  <a:schemeClr val="accent2">
                    <a:lumMod val="75000"/>
                  </a:schemeClr>
                </a:solidFill>
                <a:latin typeface="Open Sans"/>
                <a:ea typeface="Open Sans"/>
                <a:cs typeface="Open Sans"/>
              </a:rPr>
              <a:t> les petites </a:t>
            </a:r>
            <a:r>
              <a:rPr lang="en-US" sz="1600" b="1" dirty="0" err="1">
                <a:solidFill>
                  <a:schemeClr val="accent2">
                    <a:lumMod val="75000"/>
                  </a:schemeClr>
                </a:solidFill>
                <a:latin typeface="Open Sans"/>
                <a:ea typeface="Open Sans"/>
                <a:cs typeface="Open Sans"/>
              </a:rPr>
              <a:t>quantités</a:t>
            </a:r>
            <a:r>
              <a:rPr lang="en-US" sz="1600" b="1" dirty="0">
                <a:solidFill>
                  <a:schemeClr val="accent2">
                    <a:lumMod val="75000"/>
                  </a:schemeClr>
                </a:solidFill>
                <a:latin typeface="Open Sans"/>
                <a:ea typeface="Open Sans"/>
                <a:cs typeface="Open Sans"/>
              </a:rPr>
              <a:t> (</a:t>
            </a:r>
            <a:r>
              <a:rPr lang="en-US" sz="1600" b="1" dirty="0" err="1">
                <a:solidFill>
                  <a:schemeClr val="accent2">
                    <a:lumMod val="75000"/>
                  </a:schemeClr>
                </a:solidFill>
                <a:latin typeface="Open Sans"/>
                <a:ea typeface="Open Sans"/>
                <a:cs typeface="Open Sans"/>
              </a:rPr>
              <a:t>cas</a:t>
            </a:r>
            <a:r>
              <a:rPr lang="en-US" sz="1600" b="1" dirty="0">
                <a:solidFill>
                  <a:schemeClr val="accent2">
                    <a:lumMod val="75000"/>
                  </a:schemeClr>
                </a:solidFill>
                <a:latin typeface="Open Sans"/>
                <a:ea typeface="Open Sans"/>
                <a:cs typeface="Open Sans"/>
              </a:rPr>
              <a:t> </a:t>
            </a:r>
            <a:r>
              <a:rPr lang="en-US" sz="1600" b="1" dirty="0" err="1">
                <a:solidFill>
                  <a:schemeClr val="accent2">
                    <a:lumMod val="75000"/>
                  </a:schemeClr>
                </a:solidFill>
                <a:latin typeface="Open Sans"/>
                <a:ea typeface="Open Sans"/>
                <a:cs typeface="Open Sans"/>
              </a:rPr>
              <a:t>fréquent</a:t>
            </a:r>
            <a:r>
              <a:rPr lang="en-US" sz="1600" b="1" dirty="0">
                <a:solidFill>
                  <a:schemeClr val="accent2">
                    <a:lumMod val="75000"/>
                  </a:schemeClr>
                </a:solidFill>
                <a:latin typeface="Open Sans"/>
                <a:ea typeface="Open Sans"/>
                <a:cs typeface="Open Sans"/>
              </a:rPr>
              <a:t> pour les </a:t>
            </a:r>
            <a:r>
              <a:rPr lang="en-US" sz="1600" b="1" dirty="0" err="1">
                <a:solidFill>
                  <a:schemeClr val="accent2">
                    <a:lumMod val="75000"/>
                  </a:schemeClr>
                </a:solidFill>
                <a:latin typeface="Open Sans"/>
                <a:ea typeface="Open Sans"/>
                <a:cs typeface="Open Sans"/>
              </a:rPr>
              <a:t>noix</a:t>
            </a:r>
            <a:r>
              <a:rPr lang="en-US" sz="1600" b="1" dirty="0">
                <a:solidFill>
                  <a:schemeClr val="accent2">
                    <a:lumMod val="75000"/>
                  </a:schemeClr>
                </a:solidFill>
                <a:latin typeface="Open Sans"/>
                <a:ea typeface="Open Sans"/>
                <a:cs typeface="Open Sans"/>
              </a:rPr>
              <a:t>, les </a:t>
            </a:r>
            <a:r>
              <a:rPr lang="en-US" sz="1600" b="1" dirty="0" err="1">
                <a:solidFill>
                  <a:schemeClr val="accent2">
                    <a:lumMod val="75000"/>
                  </a:schemeClr>
                </a:solidFill>
                <a:latin typeface="Open Sans"/>
                <a:ea typeface="Open Sans"/>
                <a:cs typeface="Open Sans"/>
              </a:rPr>
              <a:t>graines</a:t>
            </a:r>
            <a:r>
              <a:rPr lang="en-US" sz="1600" b="1" dirty="0">
                <a:solidFill>
                  <a:schemeClr val="accent2">
                    <a:lumMod val="75000"/>
                  </a:schemeClr>
                </a:solidFill>
                <a:latin typeface="Open Sans"/>
                <a:ea typeface="Open Sans"/>
                <a:cs typeface="Open Sans"/>
              </a:rPr>
              <a:t> et </a:t>
            </a:r>
            <a:r>
              <a:rPr lang="en-US" sz="1600" b="1" dirty="0" err="1">
                <a:solidFill>
                  <a:schemeClr val="accent2">
                    <a:lumMod val="75000"/>
                  </a:schemeClr>
                </a:solidFill>
                <a:latin typeface="Open Sans"/>
                <a:ea typeface="Open Sans"/>
                <a:cs typeface="Open Sans"/>
              </a:rPr>
              <a:t>parfois</a:t>
            </a:r>
            <a:r>
              <a:rPr lang="en-US" sz="1600" b="1" dirty="0">
                <a:solidFill>
                  <a:schemeClr val="accent2">
                    <a:lumMod val="75000"/>
                  </a:schemeClr>
                </a:solidFill>
                <a:latin typeface="Open Sans"/>
                <a:ea typeface="Open Sans"/>
                <a:cs typeface="Open Sans"/>
              </a:rPr>
              <a:t> les </a:t>
            </a:r>
            <a:r>
              <a:rPr lang="en-US" sz="1600" b="1" dirty="0" err="1">
                <a:solidFill>
                  <a:schemeClr val="accent2">
                    <a:lumMod val="75000"/>
                  </a:schemeClr>
                </a:solidFill>
                <a:latin typeface="Open Sans"/>
                <a:ea typeface="Open Sans"/>
                <a:cs typeface="Open Sans"/>
              </a:rPr>
              <a:t>légumes</a:t>
            </a:r>
            <a:r>
              <a:rPr lang="en-US" sz="1600" b="1" dirty="0">
                <a:solidFill>
                  <a:schemeClr val="accent2">
                    <a:lumMod val="75000"/>
                  </a:schemeClr>
                </a:solidFill>
                <a:latin typeface="Open Sans"/>
                <a:ea typeface="Open Sans"/>
                <a:cs typeface="Open Sans"/>
              </a:rPr>
              <a:t> secs) ! </a:t>
            </a:r>
            <a:r>
              <a:rPr lang="en-US" sz="1600" b="1" dirty="0" err="1">
                <a:solidFill>
                  <a:schemeClr val="accent2">
                    <a:lumMod val="75000"/>
                  </a:schemeClr>
                </a:solidFill>
                <a:latin typeface="Open Sans"/>
                <a:ea typeface="Open Sans"/>
                <a:cs typeface="Open Sans"/>
              </a:rPr>
              <a:t>Exclure</a:t>
            </a:r>
            <a:r>
              <a:rPr lang="en-US" sz="1600" b="1" dirty="0">
                <a:solidFill>
                  <a:schemeClr val="accent2">
                    <a:lumMod val="75000"/>
                  </a:schemeClr>
                </a:solidFill>
                <a:latin typeface="Open Sans"/>
                <a:ea typeface="Open Sans"/>
                <a:cs typeface="Open Sans"/>
              </a:rPr>
              <a:t> les haricots verts et les pois frais (</a:t>
            </a:r>
            <a:r>
              <a:rPr lang="en-US" sz="1600" b="1" dirty="0" err="1">
                <a:solidFill>
                  <a:schemeClr val="accent2">
                    <a:lumMod val="75000"/>
                  </a:schemeClr>
                </a:solidFill>
                <a:latin typeface="Open Sans"/>
                <a:ea typeface="Open Sans"/>
                <a:cs typeface="Open Sans"/>
              </a:rPr>
              <a:t>légumes</a:t>
            </a:r>
            <a:r>
              <a:rPr lang="en-US" sz="1600" b="1" dirty="0">
                <a:solidFill>
                  <a:schemeClr val="accent2">
                    <a:lumMod val="75000"/>
                  </a:schemeClr>
                </a:solidFill>
                <a:latin typeface="Open Sans"/>
                <a:ea typeface="Open Sans"/>
                <a:cs typeface="Open Sans"/>
              </a:rPr>
              <a:t>). </a:t>
            </a:r>
          </a:p>
          <a:p>
            <a:pPr algn="ctr"/>
            <a:r>
              <a:rPr lang="en-GB" sz="1600" b="1" dirty="0">
                <a:solidFill>
                  <a:schemeClr val="accent2">
                    <a:lumMod val="75000"/>
                  </a:schemeClr>
                </a:solidFill>
                <a:latin typeface="Open Sans"/>
                <a:ea typeface="Open Sans"/>
                <a:cs typeface="Open Sans"/>
              </a:rPr>
              <a:t>Les </a:t>
            </a:r>
            <a:r>
              <a:rPr lang="en-GB" sz="1600" b="1" dirty="0" err="1">
                <a:solidFill>
                  <a:schemeClr val="accent2">
                    <a:lumMod val="75000"/>
                  </a:schemeClr>
                </a:solidFill>
                <a:latin typeface="Open Sans"/>
                <a:ea typeface="Open Sans"/>
                <a:cs typeface="Open Sans"/>
              </a:rPr>
              <a:t>huiles</a:t>
            </a:r>
            <a:r>
              <a:rPr lang="en-GB" sz="1600" b="1" dirty="0">
                <a:solidFill>
                  <a:schemeClr val="accent2">
                    <a:lumMod val="75000"/>
                  </a:schemeClr>
                </a:solidFill>
                <a:latin typeface="Open Sans"/>
                <a:ea typeface="Open Sans"/>
                <a:cs typeface="Open Sans"/>
              </a:rPr>
              <a:t> </a:t>
            </a:r>
            <a:r>
              <a:rPr lang="en-GB" sz="1600" b="1" dirty="0" err="1">
                <a:solidFill>
                  <a:schemeClr val="accent2">
                    <a:lumMod val="75000"/>
                  </a:schemeClr>
                </a:solidFill>
                <a:latin typeface="Open Sans"/>
                <a:ea typeface="Open Sans"/>
                <a:cs typeface="Open Sans"/>
              </a:rPr>
              <a:t>extraites</a:t>
            </a:r>
            <a:r>
              <a:rPr lang="en-GB" sz="1600" b="1" dirty="0">
                <a:solidFill>
                  <a:schemeClr val="accent2">
                    <a:lumMod val="75000"/>
                  </a:schemeClr>
                </a:solidFill>
                <a:latin typeface="Open Sans"/>
                <a:ea typeface="Open Sans"/>
                <a:cs typeface="Open Sans"/>
              </a:rPr>
              <a:t> des fruits à </a:t>
            </a:r>
            <a:r>
              <a:rPr lang="en-GB" sz="1600" b="1" dirty="0" err="1">
                <a:solidFill>
                  <a:schemeClr val="accent2">
                    <a:lumMod val="75000"/>
                  </a:schemeClr>
                </a:solidFill>
                <a:latin typeface="Open Sans"/>
                <a:ea typeface="Open Sans"/>
                <a:cs typeface="Open Sans"/>
              </a:rPr>
              <a:t>coque</a:t>
            </a:r>
            <a:r>
              <a:rPr lang="en-GB" sz="1600" b="1" dirty="0">
                <a:solidFill>
                  <a:schemeClr val="accent2">
                    <a:lumMod val="75000"/>
                  </a:schemeClr>
                </a:solidFill>
                <a:latin typeface="Open Sans"/>
                <a:ea typeface="Open Sans"/>
                <a:cs typeface="Open Sans"/>
              </a:rPr>
              <a:t> (</a:t>
            </a:r>
            <a:r>
              <a:rPr lang="en-GB" sz="1600" b="1" dirty="0" err="1">
                <a:solidFill>
                  <a:schemeClr val="accent2">
                    <a:lumMod val="75000"/>
                  </a:schemeClr>
                </a:solidFill>
                <a:latin typeface="Open Sans"/>
                <a:ea typeface="Open Sans"/>
                <a:cs typeface="Open Sans"/>
              </a:rPr>
              <a:t>noix</a:t>
            </a:r>
            <a:r>
              <a:rPr lang="en-GB" sz="1600" b="1" dirty="0">
                <a:solidFill>
                  <a:schemeClr val="accent2">
                    <a:lumMod val="75000"/>
                  </a:schemeClr>
                </a:solidFill>
                <a:latin typeface="Open Sans"/>
                <a:ea typeface="Open Sans"/>
                <a:cs typeface="Open Sans"/>
              </a:rPr>
              <a:t>) et des </a:t>
            </a:r>
            <a:r>
              <a:rPr lang="en-GB" sz="1600" b="1" dirty="0" err="1">
                <a:solidFill>
                  <a:schemeClr val="accent2">
                    <a:lumMod val="75000"/>
                  </a:schemeClr>
                </a:solidFill>
                <a:latin typeface="Open Sans"/>
                <a:ea typeface="Open Sans"/>
                <a:cs typeface="Open Sans"/>
              </a:rPr>
              <a:t>graines</a:t>
            </a:r>
            <a:r>
              <a:rPr lang="en-GB" sz="1600" b="1" dirty="0">
                <a:solidFill>
                  <a:schemeClr val="accent2">
                    <a:lumMod val="75000"/>
                  </a:schemeClr>
                </a:solidFill>
                <a:latin typeface="Open Sans"/>
                <a:ea typeface="Open Sans"/>
                <a:cs typeface="Open Sans"/>
              </a:rPr>
              <a:t> ne </a:t>
            </a:r>
            <a:r>
              <a:rPr lang="en-GB" sz="1600" b="1" dirty="0" err="1">
                <a:solidFill>
                  <a:schemeClr val="accent2">
                    <a:lumMod val="75000"/>
                  </a:schemeClr>
                </a:solidFill>
                <a:latin typeface="Open Sans"/>
                <a:ea typeface="Open Sans"/>
                <a:cs typeface="Open Sans"/>
              </a:rPr>
              <a:t>sont</a:t>
            </a:r>
            <a:r>
              <a:rPr lang="en-GB" sz="1600" b="1" dirty="0">
                <a:solidFill>
                  <a:schemeClr val="accent2">
                    <a:lumMod val="75000"/>
                  </a:schemeClr>
                </a:solidFill>
                <a:latin typeface="Open Sans"/>
                <a:ea typeface="Open Sans"/>
                <a:cs typeface="Open Sans"/>
              </a:rPr>
              <a:t> pas </a:t>
            </a:r>
            <a:r>
              <a:rPr lang="en-GB" sz="1600" b="1" dirty="0" err="1">
                <a:solidFill>
                  <a:schemeClr val="accent2">
                    <a:lumMod val="75000"/>
                  </a:schemeClr>
                </a:solidFill>
                <a:latin typeface="Open Sans"/>
                <a:ea typeface="Open Sans"/>
                <a:cs typeface="Open Sans"/>
              </a:rPr>
              <a:t>incluses</a:t>
            </a:r>
            <a:r>
              <a:rPr lang="en-GB" sz="1600" b="1" dirty="0">
                <a:solidFill>
                  <a:schemeClr val="accent2">
                    <a:lumMod val="75000"/>
                  </a:schemeClr>
                </a:solidFill>
                <a:latin typeface="Open Sans"/>
                <a:ea typeface="Open Sans"/>
                <a:cs typeface="Open Sans"/>
              </a:rPr>
              <a:t> (</a:t>
            </a:r>
            <a:r>
              <a:rPr lang="en-GB" sz="1600" b="1" dirty="0" err="1">
                <a:solidFill>
                  <a:schemeClr val="accent2">
                    <a:lumMod val="75000"/>
                  </a:schemeClr>
                </a:solidFill>
                <a:latin typeface="Open Sans"/>
                <a:ea typeface="Open Sans"/>
                <a:cs typeface="Open Sans"/>
              </a:rPr>
              <a:t>huiles</a:t>
            </a:r>
            <a:r>
              <a:rPr lang="en-GB" sz="1600" b="1" dirty="0">
                <a:solidFill>
                  <a:schemeClr val="accent2">
                    <a:lumMod val="75000"/>
                  </a:schemeClr>
                </a:solidFill>
                <a:latin typeface="Open Sans"/>
                <a:ea typeface="Open Sans"/>
                <a:cs typeface="Open Sans"/>
              </a:rPr>
              <a:t> et </a:t>
            </a:r>
            <a:r>
              <a:rPr lang="en-GB" sz="1600" b="1" dirty="0" err="1">
                <a:solidFill>
                  <a:schemeClr val="accent2">
                    <a:lumMod val="75000"/>
                  </a:schemeClr>
                </a:solidFill>
                <a:latin typeface="Open Sans"/>
                <a:ea typeface="Open Sans"/>
                <a:cs typeface="Open Sans"/>
              </a:rPr>
              <a:t>graisses</a:t>
            </a:r>
            <a:r>
              <a:rPr lang="en-GB" sz="1600" b="1" dirty="0">
                <a:solidFill>
                  <a:schemeClr val="accent2">
                    <a:lumMod val="75000"/>
                  </a:schemeClr>
                </a:solidFill>
                <a:latin typeface="Open Sans"/>
                <a:ea typeface="Open Sans"/>
                <a:cs typeface="Open Sans"/>
              </a:rPr>
              <a:t>).</a:t>
            </a:r>
            <a:endParaRPr lang="en-US" sz="1600" b="1" dirty="0">
              <a:solidFill>
                <a:schemeClr val="accent2">
                  <a:lumMod val="75000"/>
                </a:schemeClr>
              </a:solidFill>
              <a:latin typeface="Open Sans"/>
              <a:ea typeface="Open Sans"/>
              <a:cs typeface="Open Sans"/>
            </a:endParaRPr>
          </a:p>
        </p:txBody>
      </p:sp>
      <p:pic>
        <p:nvPicPr>
          <p:cNvPr id="5" name="Graphic 2" descr="Warning with solid fill">
            <a:extLst>
              <a:ext uri="{FF2B5EF4-FFF2-40B4-BE49-F238E27FC236}">
                <a16:creationId xmlns:a16="http://schemas.microsoft.com/office/drawing/2014/main" id="{028433A7-BF38-B739-B336-92532F7995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1407" y="6384793"/>
            <a:ext cx="552819" cy="552819"/>
          </a:xfrm>
          <a:prstGeom prst="rect">
            <a:avLst/>
          </a:prstGeom>
        </p:spPr>
      </p:pic>
      <p:pic>
        <p:nvPicPr>
          <p:cNvPr id="2" name="Picture 2">
            <a:extLst>
              <a:ext uri="{FF2B5EF4-FFF2-40B4-BE49-F238E27FC236}">
                <a16:creationId xmlns:a16="http://schemas.microsoft.com/office/drawing/2014/main" id="{55DCE3E2-93DC-BB5B-4E69-4B4F5DDE6930}"/>
              </a:ext>
            </a:extLst>
          </p:cNvPr>
          <p:cNvPicPr>
            <a:picLocks noChangeAspect="1" noChangeArrowheads="1"/>
          </p:cNvPicPr>
          <p:nvPr/>
        </p:nvPicPr>
        <p:blipFill>
          <a:blip r:embed="rId5"/>
          <a:srcRect l="6117" r="6117"/>
          <a:stretch/>
        </p:blipFill>
        <p:spPr bwMode="auto">
          <a:xfrm>
            <a:off x="6243182" y="1378973"/>
            <a:ext cx="5210617" cy="4098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57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a:ea typeface="Open Sans Extrabold"/>
                <a:cs typeface="Open Sans Extrabold"/>
              </a:rPr>
              <a:t>FCS </a:t>
            </a:r>
            <a:r>
              <a:rPr lang="en-GB" sz="3600" b="0" kern="1400" spc="230" dirty="0">
                <a:solidFill>
                  <a:schemeClr val="tx1"/>
                </a:solidFill>
                <a:latin typeface="HALDEN SOLID"/>
                <a:ea typeface="Open Sans Extrabold"/>
                <a:cs typeface="Open Sans Extrabold"/>
              </a:rPr>
              <a:t>Groupe </a:t>
            </a:r>
            <a:r>
              <a:rPr lang="en-GB" sz="3600" b="0" kern="1400" spc="230" dirty="0" err="1">
                <a:solidFill>
                  <a:schemeClr val="tx1"/>
                </a:solidFill>
                <a:latin typeface="HALDEN SOLID"/>
                <a:ea typeface="Open Sans Extrabold"/>
                <a:cs typeface="Open Sans Extrabold"/>
              </a:rPr>
              <a:t>alimentaire</a:t>
            </a:r>
            <a:r>
              <a:rPr lang="en-GB" sz="3600" b="0" kern="1400" spc="230" dirty="0">
                <a:solidFill>
                  <a:schemeClr val="tx1"/>
                </a:solidFill>
                <a:latin typeface="HALDEN SOLID"/>
                <a:ea typeface="Open Sans Extrabold"/>
                <a:cs typeface="Open Sans Extrabold"/>
              </a:rPr>
              <a:t> 3 : </a:t>
            </a:r>
            <a:r>
              <a:rPr lang="en-GB" sz="3600" b="0" kern="1400" spc="230" dirty="0" err="1">
                <a:solidFill>
                  <a:schemeClr val="tx1"/>
                </a:solidFill>
                <a:latin typeface="HALDEN SOLID"/>
                <a:ea typeface="Open Sans Extrabold"/>
                <a:cs typeface="Open Sans Extrabold"/>
              </a:rPr>
              <a:t>produits</a:t>
            </a:r>
            <a:r>
              <a:rPr lang="en-GB" sz="3600" b="0" kern="1400" spc="230" dirty="0">
                <a:solidFill>
                  <a:schemeClr val="tx1"/>
                </a:solidFill>
                <a:latin typeface="HALDEN SOLID"/>
                <a:ea typeface="Open Sans Extrabold"/>
                <a:cs typeface="Open Sans Extrabold"/>
              </a:rPr>
              <a:t> </a:t>
            </a:r>
            <a:r>
              <a:rPr lang="en-GB" sz="3600" b="0" kern="1400" spc="230" dirty="0" err="1">
                <a:solidFill>
                  <a:schemeClr val="tx1"/>
                </a:solidFill>
                <a:latin typeface="HALDEN SOLID"/>
                <a:ea typeface="Open Sans Extrabold"/>
                <a:cs typeface="Open Sans Extrabold"/>
              </a:rPr>
              <a:t>laitiers</a:t>
            </a:r>
            <a:endParaRPr lang="en-GB" sz="3600" b="0" kern="1400" spc="230" dirty="0">
              <a:solidFill>
                <a:schemeClr val="tx1"/>
              </a:solidFill>
              <a:latin typeface="HALDEN SOLID"/>
              <a:ea typeface="Open Sans Extrabold"/>
              <a:cs typeface="Open Sans Extrabold"/>
            </a:endParaRPr>
          </a:p>
        </p:txBody>
      </p:sp>
      <p:sp>
        <p:nvSpPr>
          <p:cNvPr id="7" name="Content Placeholder 2">
            <a:extLst>
              <a:ext uri="{FF2B5EF4-FFF2-40B4-BE49-F238E27FC236}">
                <a16:creationId xmlns:a16="http://schemas.microsoft.com/office/drawing/2014/main" id="{35A1684A-13C6-4B69-A1AD-2DFC13191A1F}"/>
              </a:ext>
            </a:extLst>
          </p:cNvPr>
          <p:cNvSpPr txBox="1">
            <a:spLocks/>
          </p:cNvSpPr>
          <p:nvPr/>
        </p:nvSpPr>
        <p:spPr>
          <a:xfrm>
            <a:off x="738201" y="1648318"/>
            <a:ext cx="5210617"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US" sz="1800" spc="60" dirty="0"/>
          </a:p>
          <a:p>
            <a:pPr marL="0" indent="0">
              <a:buNone/>
            </a:pPr>
            <a:r>
              <a:rPr lang="en-US" sz="1800" spc="60" dirty="0">
                <a:latin typeface="Open Sans"/>
                <a:ea typeface="Open Sans"/>
                <a:cs typeface="Open Sans"/>
              </a:rPr>
              <a:t>Le Codex Alimentarius </a:t>
            </a:r>
            <a:r>
              <a:rPr lang="en-US" sz="1800" spc="60" dirty="0" err="1">
                <a:latin typeface="Open Sans"/>
                <a:ea typeface="Open Sans"/>
                <a:cs typeface="Open Sans"/>
              </a:rPr>
              <a:t>définit</a:t>
            </a:r>
            <a:r>
              <a:rPr lang="en-US" sz="1800" spc="60" dirty="0">
                <a:latin typeface="Open Sans"/>
                <a:ea typeface="Open Sans"/>
                <a:cs typeface="Open Sans"/>
              </a:rPr>
              <a:t> un </a:t>
            </a:r>
            <a:r>
              <a:rPr lang="en-US" sz="1800" spc="60" dirty="0" err="1">
                <a:latin typeface="Open Sans"/>
                <a:ea typeface="Open Sans"/>
                <a:cs typeface="Open Sans"/>
              </a:rPr>
              <a:t>produit</a:t>
            </a:r>
            <a:r>
              <a:rPr lang="en-US" sz="1800" spc="60" dirty="0">
                <a:latin typeface="Open Sans"/>
                <a:ea typeface="Open Sans"/>
                <a:cs typeface="Open Sans"/>
              </a:rPr>
              <a:t> </a:t>
            </a:r>
            <a:r>
              <a:rPr lang="en-US" sz="1800" spc="60" dirty="0" err="1">
                <a:latin typeface="Open Sans"/>
                <a:ea typeface="Open Sans"/>
                <a:cs typeface="Open Sans"/>
              </a:rPr>
              <a:t>laitier</a:t>
            </a:r>
            <a:r>
              <a:rPr lang="en-US" sz="1800" spc="60" dirty="0">
                <a:latin typeface="Open Sans"/>
                <a:ea typeface="Open Sans"/>
                <a:cs typeface="Open Sans"/>
              </a:rPr>
              <a:t> </a:t>
            </a:r>
            <a:r>
              <a:rPr lang="en-US" sz="1800" spc="60" dirty="0" err="1">
                <a:latin typeface="Open Sans"/>
                <a:ea typeface="Open Sans"/>
                <a:cs typeface="Open Sans"/>
              </a:rPr>
              <a:t>comme</a:t>
            </a:r>
            <a:r>
              <a:rPr lang="en-US" sz="1800" spc="60" dirty="0">
                <a:latin typeface="Open Sans"/>
                <a:ea typeface="Open Sans"/>
                <a:cs typeface="Open Sans"/>
              </a:rPr>
              <a:t> un "</a:t>
            </a:r>
            <a:r>
              <a:rPr lang="en-US" sz="1800" spc="60" dirty="0" err="1">
                <a:latin typeface="Open Sans"/>
                <a:ea typeface="Open Sans"/>
                <a:cs typeface="Open Sans"/>
              </a:rPr>
              <a:t>produit</a:t>
            </a:r>
            <a:r>
              <a:rPr lang="en-US" sz="1800" spc="60" dirty="0">
                <a:latin typeface="Open Sans"/>
                <a:ea typeface="Open Sans"/>
                <a:cs typeface="Open Sans"/>
              </a:rPr>
              <a:t> </a:t>
            </a:r>
            <a:r>
              <a:rPr lang="en-US" sz="1800" spc="60" dirty="0" err="1">
                <a:latin typeface="Open Sans"/>
                <a:ea typeface="Open Sans"/>
                <a:cs typeface="Open Sans"/>
              </a:rPr>
              <a:t>obtenu</a:t>
            </a:r>
            <a:r>
              <a:rPr lang="en-US" sz="1800" spc="60" dirty="0">
                <a:latin typeface="Open Sans"/>
                <a:ea typeface="Open Sans"/>
                <a:cs typeface="Open Sans"/>
              </a:rPr>
              <a:t> par </a:t>
            </a:r>
            <a:r>
              <a:rPr lang="en-US" sz="1800" spc="60" dirty="0" err="1">
                <a:latin typeface="Open Sans"/>
                <a:ea typeface="Open Sans"/>
                <a:cs typeface="Open Sans"/>
              </a:rPr>
              <a:t>toute</a:t>
            </a:r>
            <a:r>
              <a:rPr lang="en-US" sz="1800" spc="60" dirty="0">
                <a:latin typeface="Open Sans"/>
                <a:ea typeface="Open Sans"/>
                <a:cs typeface="Open Sans"/>
              </a:rPr>
              <a:t> transformation du lait, qui </a:t>
            </a:r>
            <a:r>
              <a:rPr lang="en-US" sz="1800" spc="60" dirty="0" err="1">
                <a:latin typeface="Open Sans"/>
                <a:ea typeface="Open Sans"/>
                <a:cs typeface="Open Sans"/>
              </a:rPr>
              <a:t>peut</a:t>
            </a:r>
            <a:r>
              <a:rPr lang="en-US" sz="1800" spc="60" dirty="0">
                <a:latin typeface="Open Sans"/>
                <a:ea typeface="Open Sans"/>
                <a:cs typeface="Open Sans"/>
              </a:rPr>
              <a:t> </a:t>
            </a:r>
            <a:r>
              <a:rPr lang="en-US" sz="1800" spc="60" dirty="0" err="1">
                <a:latin typeface="Open Sans"/>
                <a:ea typeface="Open Sans"/>
                <a:cs typeface="Open Sans"/>
              </a:rPr>
              <a:t>contenir</a:t>
            </a:r>
            <a:r>
              <a:rPr lang="en-US" sz="1800" spc="60" dirty="0">
                <a:latin typeface="Open Sans"/>
                <a:ea typeface="Open Sans"/>
                <a:cs typeface="Open Sans"/>
              </a:rPr>
              <a:t> des </a:t>
            </a:r>
            <a:r>
              <a:rPr lang="en-US" sz="1800" spc="60" dirty="0" err="1">
                <a:latin typeface="Open Sans"/>
                <a:ea typeface="Open Sans"/>
                <a:cs typeface="Open Sans"/>
              </a:rPr>
              <a:t>additifs</a:t>
            </a:r>
            <a:r>
              <a:rPr lang="en-US" sz="1800" spc="60" dirty="0">
                <a:latin typeface="Open Sans"/>
                <a:ea typeface="Open Sans"/>
                <a:cs typeface="Open Sans"/>
              </a:rPr>
              <a:t> </a:t>
            </a:r>
            <a:r>
              <a:rPr lang="en-US" sz="1800" spc="60" dirty="0" err="1">
                <a:latin typeface="Open Sans"/>
                <a:ea typeface="Open Sans"/>
                <a:cs typeface="Open Sans"/>
              </a:rPr>
              <a:t>alimentaires</a:t>
            </a:r>
            <a:r>
              <a:rPr lang="en-US" sz="1800" spc="60" dirty="0">
                <a:latin typeface="Open Sans"/>
                <a:ea typeface="Open Sans"/>
                <a:cs typeface="Open Sans"/>
              </a:rPr>
              <a:t> et </a:t>
            </a:r>
            <a:r>
              <a:rPr lang="en-US" sz="1800" spc="60" dirty="0" err="1">
                <a:latin typeface="Open Sans"/>
                <a:ea typeface="Open Sans"/>
                <a:cs typeface="Open Sans"/>
              </a:rPr>
              <a:t>d'autres</a:t>
            </a:r>
            <a:r>
              <a:rPr lang="en-US" sz="1800" spc="60" dirty="0">
                <a:latin typeface="Open Sans"/>
                <a:ea typeface="Open Sans"/>
                <a:cs typeface="Open Sans"/>
              </a:rPr>
              <a:t> </a:t>
            </a:r>
            <a:r>
              <a:rPr lang="en-US" sz="1800" spc="60" dirty="0" err="1">
                <a:latin typeface="Open Sans"/>
                <a:ea typeface="Open Sans"/>
                <a:cs typeface="Open Sans"/>
              </a:rPr>
              <a:t>ingrédients</a:t>
            </a:r>
            <a:r>
              <a:rPr lang="en-US" sz="1800" spc="60" dirty="0">
                <a:latin typeface="Open Sans"/>
                <a:ea typeface="Open Sans"/>
                <a:cs typeface="Open Sans"/>
              </a:rPr>
              <a:t> </a:t>
            </a:r>
            <a:r>
              <a:rPr lang="en-US" sz="1800" spc="60" dirty="0" err="1">
                <a:latin typeface="Open Sans"/>
                <a:ea typeface="Open Sans"/>
                <a:cs typeface="Open Sans"/>
              </a:rPr>
              <a:t>fonctionnels</a:t>
            </a:r>
            <a:r>
              <a:rPr lang="en-US" sz="1800" spc="60" dirty="0">
                <a:latin typeface="Open Sans"/>
                <a:ea typeface="Open Sans"/>
                <a:cs typeface="Open Sans"/>
              </a:rPr>
              <a:t> </a:t>
            </a:r>
            <a:r>
              <a:rPr lang="en-US" sz="1800" spc="60" dirty="0" err="1">
                <a:latin typeface="Open Sans"/>
                <a:ea typeface="Open Sans"/>
                <a:cs typeface="Open Sans"/>
              </a:rPr>
              <a:t>nécessaires</a:t>
            </a:r>
            <a:r>
              <a:rPr lang="en-US" sz="1800" spc="60" dirty="0">
                <a:latin typeface="Open Sans"/>
                <a:ea typeface="Open Sans"/>
                <a:cs typeface="Open Sans"/>
              </a:rPr>
              <a:t> à la transformation". </a:t>
            </a:r>
          </a:p>
          <a:p>
            <a:pPr marL="0" indent="0" algn="ctr">
              <a:buNone/>
            </a:pPr>
            <a:endParaRPr lang="en-US" sz="1800" spc="60" dirty="0"/>
          </a:p>
          <a:p>
            <a:pPr marL="0" indent="0" algn="ctr">
              <a:buNone/>
            </a:pPr>
            <a:r>
              <a:rPr lang="en-GB" sz="1600" u="sng" spc="60" dirty="0" err="1"/>
              <a:t>Exemples</a:t>
            </a:r>
            <a:r>
              <a:rPr lang="en-GB" sz="1600" u="sng" spc="60" dirty="0"/>
              <a:t> du module standard </a:t>
            </a:r>
            <a:r>
              <a:rPr lang="en-GB" sz="1600" spc="60" dirty="0"/>
              <a:t>: </a:t>
            </a:r>
            <a:endParaRPr lang="en-US" sz="1800" spc="60" dirty="0"/>
          </a:p>
          <a:p>
            <a:pPr marL="0" indent="0" algn="ctr">
              <a:buNone/>
            </a:pPr>
            <a:r>
              <a:rPr lang="en-US" sz="1600" spc="60" dirty="0"/>
              <a:t>Lait, yaourt, fromage et </a:t>
            </a:r>
            <a:r>
              <a:rPr lang="en-US" sz="1600" spc="60" dirty="0" err="1"/>
              <a:t>autres</a:t>
            </a:r>
            <a:r>
              <a:rPr lang="en-US" sz="1600" spc="60" dirty="0"/>
              <a:t> </a:t>
            </a:r>
            <a:r>
              <a:rPr lang="en-US" sz="1600" spc="60" dirty="0" err="1"/>
              <a:t>produits</a:t>
            </a:r>
            <a:r>
              <a:rPr lang="en-US" sz="1600" spc="60" dirty="0"/>
              <a:t> </a:t>
            </a:r>
            <a:r>
              <a:rPr lang="en-US" sz="1600" spc="60" dirty="0" err="1"/>
              <a:t>laitiers</a:t>
            </a:r>
            <a:r>
              <a:rPr lang="en-US" sz="1600" spc="60" dirty="0"/>
              <a:t> </a:t>
            </a:r>
          </a:p>
          <a:p>
            <a:pPr marL="0" indent="0">
              <a:buFont typeface="Arial"/>
              <a:buNone/>
            </a:pPr>
            <a:endParaRPr lang="en-US" sz="1800" spc="60" dirty="0"/>
          </a:p>
          <a:p>
            <a:pPr marL="0" indent="0">
              <a:buFont typeface="Arial"/>
              <a:buNone/>
            </a:pPr>
            <a:endParaRPr lang="en-US" sz="1800" spc="60" dirty="0"/>
          </a:p>
          <a:p>
            <a:pPr marL="0" indent="0">
              <a:buFont typeface="Arial"/>
              <a:buNone/>
            </a:pPr>
            <a:endParaRPr lang="en-US" sz="1800" spc="60" dirty="0"/>
          </a:p>
          <a:p>
            <a:pPr marL="0" indent="0">
              <a:buFont typeface="Arial"/>
              <a:buNone/>
            </a:pPr>
            <a:endParaRPr lang="en-US" sz="1800" spc="60" dirty="0"/>
          </a:p>
          <a:p>
            <a:pPr marL="0" indent="0">
              <a:buFont typeface="Arial"/>
              <a:buNone/>
            </a:pPr>
            <a:endParaRPr lang="en-US" sz="1800" spc="60" dirty="0"/>
          </a:p>
        </p:txBody>
      </p:sp>
      <p:cxnSp>
        <p:nvCxnSpPr>
          <p:cNvPr id="9" name="Straight Arrow Connector 8">
            <a:extLst>
              <a:ext uri="{FF2B5EF4-FFF2-40B4-BE49-F238E27FC236}">
                <a16:creationId xmlns:a16="http://schemas.microsoft.com/office/drawing/2014/main" id="{69775B13-D924-4F38-BD8E-7139E5BE09B4}"/>
              </a:ext>
            </a:extLst>
          </p:cNvPr>
          <p:cNvCxnSpPr>
            <a:cxnSpLocks/>
          </p:cNvCxnSpPr>
          <p:nvPr/>
        </p:nvCxnSpPr>
        <p:spPr>
          <a:xfrm>
            <a:off x="289550" y="4120886"/>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B846740-34A8-FFD3-937D-0A8B0AAA3DE3}"/>
              </a:ext>
            </a:extLst>
          </p:cNvPr>
          <p:cNvSpPr txBox="1"/>
          <p:nvPr/>
        </p:nvSpPr>
        <p:spPr>
          <a:xfrm>
            <a:off x="2937083" y="5842337"/>
            <a:ext cx="8442117" cy="1015663"/>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dirty="0" err="1">
                <a:solidFill>
                  <a:schemeClr val="accent2">
                    <a:lumMod val="75000"/>
                  </a:schemeClr>
                </a:solidFill>
                <a:latin typeface="Open Sans"/>
                <a:ea typeface="Open Sans"/>
                <a:cs typeface="Open Sans"/>
              </a:rPr>
              <a:t>Sont</a:t>
            </a:r>
            <a:r>
              <a:rPr lang="en-GB" sz="2000" b="1" dirty="0">
                <a:solidFill>
                  <a:schemeClr val="accent2">
                    <a:lumMod val="75000"/>
                  </a:schemeClr>
                </a:solidFill>
                <a:latin typeface="Open Sans"/>
                <a:ea typeface="Open Sans"/>
                <a:cs typeface="Open Sans"/>
              </a:rPr>
              <a:t> </a:t>
            </a:r>
            <a:r>
              <a:rPr lang="en-GB" sz="2000" b="1" dirty="0" err="1">
                <a:solidFill>
                  <a:schemeClr val="accent2">
                    <a:lumMod val="75000"/>
                  </a:schemeClr>
                </a:solidFill>
                <a:latin typeface="Open Sans"/>
                <a:ea typeface="Open Sans"/>
                <a:cs typeface="Open Sans"/>
              </a:rPr>
              <a:t>exclus</a:t>
            </a:r>
            <a:r>
              <a:rPr lang="en-GB" sz="2000" b="1" dirty="0">
                <a:solidFill>
                  <a:schemeClr val="accent2">
                    <a:lumMod val="75000"/>
                  </a:schemeClr>
                </a:solidFill>
                <a:latin typeface="Open Sans"/>
                <a:ea typeface="Open Sans"/>
                <a:cs typeface="Open Sans"/>
              </a:rPr>
              <a:t> la </a:t>
            </a:r>
            <a:r>
              <a:rPr lang="en-GB" sz="2000" b="1" dirty="0">
                <a:solidFill>
                  <a:schemeClr val="accent2">
                    <a:lumMod val="75000"/>
                  </a:schemeClr>
                </a:solidFill>
                <a:effectLst/>
                <a:latin typeface="Open Sans"/>
                <a:ea typeface="Open Sans"/>
                <a:cs typeface="Open Sans"/>
              </a:rPr>
              <a:t>margarine, le beurre et la crème </a:t>
            </a:r>
            <a:r>
              <a:rPr lang="en-GB" sz="2000" b="1" dirty="0" err="1">
                <a:solidFill>
                  <a:schemeClr val="accent2">
                    <a:lumMod val="75000"/>
                  </a:schemeClr>
                </a:solidFill>
                <a:latin typeface="Open Sans"/>
                <a:ea typeface="Open Sans"/>
                <a:cs typeface="Open Sans"/>
              </a:rPr>
              <a:t>aigre</a:t>
            </a:r>
            <a:r>
              <a:rPr lang="en-GB" sz="2000" b="1" dirty="0">
                <a:solidFill>
                  <a:schemeClr val="accent2">
                    <a:lumMod val="75000"/>
                  </a:schemeClr>
                </a:solidFill>
                <a:effectLst/>
                <a:latin typeface="Open Sans"/>
                <a:ea typeface="Open Sans"/>
                <a:cs typeface="Open Sans"/>
              </a:rPr>
              <a:t> (matières grasses), la crème </a:t>
            </a:r>
            <a:r>
              <a:rPr lang="en-GB" sz="2000" b="1" dirty="0" err="1">
                <a:solidFill>
                  <a:schemeClr val="accent2">
                    <a:lumMod val="75000"/>
                  </a:schemeClr>
                </a:solidFill>
                <a:effectLst/>
                <a:latin typeface="Open Sans"/>
                <a:ea typeface="Open Sans"/>
                <a:cs typeface="Open Sans"/>
              </a:rPr>
              <a:t>glacée</a:t>
            </a:r>
            <a:r>
              <a:rPr lang="en-GB" sz="2000" b="1" dirty="0">
                <a:solidFill>
                  <a:schemeClr val="accent2">
                    <a:lumMod val="75000"/>
                  </a:schemeClr>
                </a:solidFill>
                <a:effectLst/>
                <a:latin typeface="Open Sans"/>
                <a:ea typeface="Open Sans"/>
                <a:cs typeface="Open Sans"/>
              </a:rPr>
              <a:t> et le lait </a:t>
            </a:r>
            <a:r>
              <a:rPr lang="en-GB" sz="2000" b="1" dirty="0" err="1">
                <a:solidFill>
                  <a:schemeClr val="accent2">
                    <a:lumMod val="75000"/>
                  </a:schemeClr>
                </a:solidFill>
                <a:effectLst/>
                <a:latin typeface="Open Sans"/>
                <a:ea typeface="Open Sans"/>
                <a:cs typeface="Open Sans"/>
              </a:rPr>
              <a:t>concentré</a:t>
            </a:r>
            <a:r>
              <a:rPr lang="en-GB" sz="2000" b="1" dirty="0">
                <a:solidFill>
                  <a:schemeClr val="accent2">
                    <a:lumMod val="75000"/>
                  </a:schemeClr>
                </a:solidFill>
                <a:effectLst/>
                <a:latin typeface="Open Sans"/>
                <a:ea typeface="Open Sans"/>
                <a:cs typeface="Open Sans"/>
              </a:rPr>
              <a:t> (</a:t>
            </a:r>
            <a:r>
              <a:rPr lang="en-GB" sz="2000" b="1" dirty="0" err="1">
                <a:solidFill>
                  <a:schemeClr val="accent2">
                    <a:lumMod val="75000"/>
                  </a:schemeClr>
                </a:solidFill>
                <a:effectLst/>
                <a:latin typeface="Open Sans"/>
                <a:ea typeface="Open Sans"/>
                <a:cs typeface="Open Sans"/>
              </a:rPr>
              <a:t>sucreries</a:t>
            </a:r>
            <a:r>
              <a:rPr lang="en-GB" sz="2000" b="1" dirty="0">
                <a:solidFill>
                  <a:schemeClr val="accent2">
                    <a:lumMod val="75000"/>
                  </a:schemeClr>
                </a:solidFill>
                <a:effectLst/>
                <a:latin typeface="Open Sans"/>
                <a:ea typeface="Open Sans"/>
                <a:cs typeface="Open Sans"/>
              </a:rPr>
              <a:t>), et </a:t>
            </a:r>
            <a:r>
              <a:rPr lang="en-GB" sz="2000" b="1" dirty="0">
                <a:solidFill>
                  <a:schemeClr val="accent2">
                    <a:lumMod val="75000"/>
                  </a:schemeClr>
                </a:solidFill>
                <a:latin typeface="Open Sans"/>
                <a:ea typeface="Open Sans"/>
                <a:cs typeface="Open Sans"/>
              </a:rPr>
              <a:t>de petites </a:t>
            </a:r>
            <a:r>
              <a:rPr lang="en-GB" sz="2000" b="1" dirty="0" err="1">
                <a:solidFill>
                  <a:schemeClr val="accent2">
                    <a:lumMod val="75000"/>
                  </a:schemeClr>
                </a:solidFill>
                <a:effectLst/>
                <a:latin typeface="Open Sans"/>
                <a:ea typeface="Open Sans"/>
                <a:cs typeface="Open Sans"/>
              </a:rPr>
              <a:t>quantités</a:t>
            </a:r>
            <a:r>
              <a:rPr lang="en-GB" sz="2000" b="1" dirty="0">
                <a:solidFill>
                  <a:schemeClr val="accent2">
                    <a:lumMod val="75000"/>
                  </a:schemeClr>
                </a:solidFill>
                <a:effectLst/>
                <a:latin typeface="Open Sans"/>
                <a:ea typeface="Open Sans"/>
                <a:cs typeface="Open Sans"/>
              </a:rPr>
              <a:t> de lait dans le </a:t>
            </a:r>
            <a:r>
              <a:rPr lang="en-GB" sz="2000" b="1" dirty="0" err="1">
                <a:solidFill>
                  <a:schemeClr val="accent2">
                    <a:lumMod val="75000"/>
                  </a:schemeClr>
                </a:solidFill>
                <a:effectLst/>
                <a:latin typeface="Open Sans"/>
                <a:ea typeface="Open Sans"/>
                <a:cs typeface="Open Sans"/>
              </a:rPr>
              <a:t>thé</a:t>
            </a:r>
            <a:r>
              <a:rPr lang="en-GB" sz="2000" b="1" dirty="0">
                <a:solidFill>
                  <a:schemeClr val="accent2">
                    <a:lumMod val="75000"/>
                  </a:schemeClr>
                </a:solidFill>
                <a:effectLst/>
                <a:latin typeface="Open Sans"/>
                <a:ea typeface="Open Sans"/>
                <a:cs typeface="Open Sans"/>
              </a:rPr>
              <a:t> et le café (condiments).</a:t>
            </a:r>
            <a:endParaRPr lang="en-US" sz="2000" b="1" dirty="0">
              <a:solidFill>
                <a:schemeClr val="accent2">
                  <a:lumMod val="75000"/>
                </a:schemeClr>
              </a:solidFill>
              <a:latin typeface="Open Sans"/>
              <a:ea typeface="Open Sans"/>
              <a:cs typeface="Open Sans"/>
            </a:endParaRPr>
          </a:p>
        </p:txBody>
      </p:sp>
      <p:pic>
        <p:nvPicPr>
          <p:cNvPr id="4" name="Graphic 2" descr="Warning with solid fill">
            <a:extLst>
              <a:ext uri="{FF2B5EF4-FFF2-40B4-BE49-F238E27FC236}">
                <a16:creationId xmlns:a16="http://schemas.microsoft.com/office/drawing/2014/main" id="{5CA9C4E7-2475-7330-2698-DF511F3757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41143" y="6305181"/>
            <a:ext cx="552819" cy="552819"/>
          </a:xfrm>
          <a:prstGeom prst="rect">
            <a:avLst/>
          </a:prstGeom>
        </p:spPr>
      </p:pic>
      <p:pic>
        <p:nvPicPr>
          <p:cNvPr id="3" name="Picture 2">
            <a:extLst>
              <a:ext uri="{FF2B5EF4-FFF2-40B4-BE49-F238E27FC236}">
                <a16:creationId xmlns:a16="http://schemas.microsoft.com/office/drawing/2014/main" id="{80E1E73E-85AA-1B43-2184-AAB369F8179B}"/>
              </a:ext>
            </a:extLst>
          </p:cNvPr>
          <p:cNvPicPr>
            <a:picLocks noChangeAspect="1" noChangeArrowheads="1"/>
          </p:cNvPicPr>
          <p:nvPr/>
        </p:nvPicPr>
        <p:blipFill>
          <a:blip r:embed="rId5"/>
          <a:srcRect l="2309" r="2309"/>
          <a:stretch/>
        </p:blipFill>
        <p:spPr bwMode="auto">
          <a:xfrm>
            <a:off x="6243182" y="1648318"/>
            <a:ext cx="5145063" cy="3907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17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a:ea typeface="Open Sans Extrabold"/>
                <a:cs typeface="Open Sans Extrabold"/>
              </a:rPr>
              <a:t>FCS</a:t>
            </a:r>
            <a:r>
              <a:rPr lang="en-GB" sz="3600" b="0" kern="1400" spc="230" dirty="0">
                <a:solidFill>
                  <a:srgbClr val="FF0000"/>
                </a:solidFill>
                <a:latin typeface="halden solid"/>
                <a:ea typeface="Open Sans Extrabold"/>
                <a:cs typeface="Open Sans Extrabold"/>
              </a:rPr>
              <a:t> </a:t>
            </a:r>
            <a:r>
              <a:rPr lang="en-GB" sz="3600" b="0" kern="1400" spc="230" dirty="0">
                <a:solidFill>
                  <a:schemeClr val="tx1"/>
                </a:solidFill>
                <a:latin typeface="HALDEN SOLID"/>
                <a:ea typeface="Open Sans Extrabold"/>
                <a:cs typeface="Open Sans Extrabold"/>
              </a:rPr>
              <a:t>Groupe </a:t>
            </a:r>
            <a:r>
              <a:rPr lang="en-GB" sz="3600" b="0" kern="1400" spc="230" dirty="0" err="1">
                <a:solidFill>
                  <a:schemeClr val="tx1"/>
                </a:solidFill>
                <a:latin typeface="HALDEN SOLID"/>
                <a:ea typeface="Open Sans Extrabold"/>
                <a:cs typeface="Open Sans Extrabold"/>
              </a:rPr>
              <a:t>alimentaire</a:t>
            </a:r>
            <a:r>
              <a:rPr lang="en-GB" sz="3600" b="0" kern="1400" spc="230" dirty="0">
                <a:solidFill>
                  <a:schemeClr val="tx1"/>
                </a:solidFill>
                <a:latin typeface="HALDEN SOLID"/>
                <a:ea typeface="Open Sans Extrabold"/>
                <a:cs typeface="Open Sans Extrabold"/>
              </a:rPr>
              <a:t> 4 : </a:t>
            </a:r>
            <a:r>
              <a:rPr lang="en-GB" sz="3600" b="0" kern="1400" spc="230" dirty="0" err="1">
                <a:solidFill>
                  <a:schemeClr val="tx1"/>
                </a:solidFill>
                <a:latin typeface="HALDEN SOLID"/>
                <a:ea typeface="Open Sans Extrabold"/>
                <a:cs typeface="Open Sans Extrabold"/>
              </a:rPr>
              <a:t>viande</a:t>
            </a:r>
            <a:r>
              <a:rPr lang="en-GB" sz="3600" b="0" kern="1400" spc="230" dirty="0">
                <a:solidFill>
                  <a:schemeClr val="tx1"/>
                </a:solidFill>
                <a:latin typeface="HALDEN SOLID"/>
                <a:ea typeface="Open Sans Extrabold"/>
                <a:cs typeface="Open Sans Extrabold"/>
              </a:rPr>
              <a:t>, </a:t>
            </a:r>
            <a:r>
              <a:rPr lang="en-GB" sz="3600" b="0" kern="1400" spc="230" dirty="0" err="1">
                <a:solidFill>
                  <a:schemeClr val="tx1"/>
                </a:solidFill>
                <a:latin typeface="HALDEN SOLID"/>
                <a:ea typeface="Open Sans Extrabold"/>
                <a:cs typeface="Open Sans Extrabold"/>
              </a:rPr>
              <a:t>poisson</a:t>
            </a:r>
            <a:r>
              <a:rPr lang="en-GB" sz="3600" b="0" kern="1400" spc="230" dirty="0">
                <a:solidFill>
                  <a:schemeClr val="tx1"/>
                </a:solidFill>
                <a:latin typeface="HALDEN SOLID"/>
                <a:ea typeface="Open Sans Extrabold"/>
                <a:cs typeface="Open Sans Extrabold"/>
              </a:rPr>
              <a:t>, </a:t>
            </a:r>
            <a:r>
              <a:rPr lang="en-GB" sz="3600" b="0" kern="1400" spc="230" dirty="0" err="1">
                <a:solidFill>
                  <a:schemeClr val="tx1"/>
                </a:solidFill>
                <a:latin typeface="HALDEN SOLID"/>
                <a:ea typeface="Open Sans Extrabold"/>
                <a:cs typeface="Open Sans Extrabold"/>
              </a:rPr>
              <a:t>œufs</a:t>
            </a:r>
            <a:endParaRPr lang="en-GB" sz="3600" b="0" kern="1400" spc="230" dirty="0">
              <a:solidFill>
                <a:schemeClr val="tx1"/>
              </a:solidFill>
              <a:latin typeface="HALDEN SOLID"/>
              <a:ea typeface="Open Sans Extrabold"/>
              <a:cs typeface="Open Sans Extrabold"/>
            </a:endParaRPr>
          </a:p>
        </p:txBody>
      </p:sp>
      <p:sp>
        <p:nvSpPr>
          <p:cNvPr id="4" name="Content Placeholder 2">
            <a:extLst>
              <a:ext uri="{FF2B5EF4-FFF2-40B4-BE49-F238E27FC236}">
                <a16:creationId xmlns:a16="http://schemas.microsoft.com/office/drawing/2014/main" id="{4A470ECD-5EBA-4859-A14F-3B340AA0766B}"/>
              </a:ext>
            </a:extLst>
          </p:cNvPr>
          <p:cNvSpPr txBox="1">
            <a:spLocks/>
          </p:cNvSpPr>
          <p:nvPr/>
        </p:nvSpPr>
        <p:spPr>
          <a:xfrm>
            <a:off x="721814" y="1648318"/>
            <a:ext cx="5251584" cy="403012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800" spc="60">
                <a:latin typeface="Open Sans"/>
                <a:ea typeface="Open Sans"/>
                <a:cs typeface="Open Sans"/>
              </a:rPr>
              <a:t>La volaille, la </a:t>
            </a:r>
            <a:r>
              <a:rPr lang="en-US" sz="1800" spc="60" err="1">
                <a:latin typeface="Open Sans"/>
                <a:ea typeface="Open Sans"/>
                <a:cs typeface="Open Sans"/>
              </a:rPr>
              <a:t>viande</a:t>
            </a:r>
            <a:r>
              <a:rPr lang="en-US" sz="1800" spc="60">
                <a:latin typeface="Open Sans"/>
                <a:ea typeface="Open Sans"/>
                <a:cs typeface="Open Sans"/>
              </a:rPr>
              <a:t> et les </a:t>
            </a:r>
            <a:r>
              <a:rPr lang="en-US" sz="1800" spc="60" err="1">
                <a:latin typeface="Open Sans"/>
                <a:ea typeface="Open Sans"/>
                <a:cs typeface="Open Sans"/>
              </a:rPr>
              <a:t>œufs</a:t>
            </a:r>
            <a:r>
              <a:rPr lang="en-US" sz="1800" spc="60">
                <a:latin typeface="Open Sans"/>
                <a:ea typeface="Open Sans"/>
                <a:cs typeface="Open Sans"/>
              </a:rPr>
              <a:t> font </a:t>
            </a:r>
            <a:r>
              <a:rPr lang="en-US" sz="1800" spc="60" err="1">
                <a:latin typeface="Open Sans"/>
                <a:ea typeface="Open Sans"/>
                <a:cs typeface="Open Sans"/>
              </a:rPr>
              <a:t>partie</a:t>
            </a:r>
            <a:r>
              <a:rPr lang="en-US" sz="1800" spc="60">
                <a:latin typeface="Open Sans"/>
                <a:ea typeface="Open Sans"/>
                <a:cs typeface="Open Sans"/>
              </a:rPr>
              <a:t> des aliments </a:t>
            </a:r>
            <a:r>
              <a:rPr lang="en-US" sz="1800" spc="60" err="1">
                <a:latin typeface="Open Sans"/>
                <a:ea typeface="Open Sans"/>
                <a:cs typeface="Open Sans"/>
              </a:rPr>
              <a:t>d'origine</a:t>
            </a:r>
            <a:r>
              <a:rPr lang="en-US" sz="1800" spc="60">
                <a:latin typeface="Open Sans"/>
                <a:ea typeface="Open Sans"/>
                <a:cs typeface="Open Sans"/>
              </a:rPr>
              <a:t> </a:t>
            </a:r>
            <a:r>
              <a:rPr lang="en-US" sz="1800" spc="60" err="1">
                <a:latin typeface="Open Sans"/>
                <a:ea typeface="Open Sans"/>
                <a:cs typeface="Open Sans"/>
              </a:rPr>
              <a:t>animale</a:t>
            </a:r>
            <a:r>
              <a:rPr lang="en-US" sz="1800" spc="60">
                <a:latin typeface="Open Sans"/>
                <a:ea typeface="Open Sans"/>
                <a:cs typeface="Open Sans"/>
              </a:rPr>
              <a:t> les plus consommés au </a:t>
            </a:r>
            <a:r>
              <a:rPr lang="en-US" sz="1800" spc="60" err="1">
                <a:latin typeface="Open Sans"/>
                <a:ea typeface="Open Sans"/>
                <a:cs typeface="Open Sans"/>
              </a:rPr>
              <a:t>niveau</a:t>
            </a:r>
            <a:r>
              <a:rPr lang="en-US" sz="1800" spc="60">
                <a:latin typeface="Open Sans"/>
                <a:ea typeface="Open Sans"/>
                <a:cs typeface="Open Sans"/>
              </a:rPr>
              <a:t> </a:t>
            </a:r>
            <a:r>
              <a:rPr lang="en-US" sz="1800" spc="60" err="1">
                <a:latin typeface="Open Sans"/>
                <a:ea typeface="Open Sans"/>
                <a:cs typeface="Open Sans"/>
              </a:rPr>
              <a:t>mondial</a:t>
            </a:r>
            <a:r>
              <a:rPr lang="en-US" sz="1800" spc="60">
                <a:latin typeface="Open Sans"/>
                <a:ea typeface="Open Sans"/>
                <a:cs typeface="Open Sans"/>
              </a:rPr>
              <a:t>, dans des cultures, des traditions et des religions très </a:t>
            </a:r>
            <a:r>
              <a:rPr lang="en-US" sz="1800" spc="60" err="1">
                <a:latin typeface="Open Sans"/>
                <a:ea typeface="Open Sans"/>
                <a:cs typeface="Open Sans"/>
              </a:rPr>
              <a:t>diverses</a:t>
            </a:r>
            <a:r>
              <a:rPr lang="en-US" sz="1800" spc="60">
                <a:latin typeface="Open Sans"/>
                <a:ea typeface="Open Sans"/>
                <a:cs typeface="Open Sans"/>
              </a:rPr>
              <a:t>.</a:t>
            </a:r>
          </a:p>
          <a:p>
            <a:pPr marL="0" indent="0">
              <a:buFont typeface="Arial"/>
              <a:buNone/>
            </a:pPr>
            <a:endParaRPr lang="en-US" sz="1800" spc="60"/>
          </a:p>
          <a:p>
            <a:pPr marL="0" indent="0">
              <a:buNone/>
            </a:pPr>
            <a:r>
              <a:rPr lang="en-US" sz="1800" spc="60">
                <a:latin typeface="Open Sans"/>
                <a:ea typeface="Open Sans"/>
                <a:cs typeface="Open Sans"/>
              </a:rPr>
              <a:t>Les </a:t>
            </a:r>
            <a:r>
              <a:rPr lang="en-US" sz="1800" spc="60" err="1">
                <a:latin typeface="Open Sans"/>
                <a:ea typeface="Open Sans"/>
                <a:cs typeface="Open Sans"/>
              </a:rPr>
              <a:t>viandes</a:t>
            </a:r>
            <a:r>
              <a:rPr lang="en-US" sz="1800" spc="60">
                <a:latin typeface="Open Sans"/>
                <a:ea typeface="Open Sans"/>
                <a:cs typeface="Open Sans"/>
              </a:rPr>
              <a:t> et </a:t>
            </a:r>
            <a:r>
              <a:rPr lang="en-US" sz="1800" spc="60" err="1">
                <a:latin typeface="Open Sans"/>
                <a:ea typeface="Open Sans"/>
                <a:cs typeface="Open Sans"/>
              </a:rPr>
              <a:t>poissons</a:t>
            </a:r>
            <a:r>
              <a:rPr lang="en-US" sz="1800" spc="60">
                <a:latin typeface="Open Sans"/>
                <a:ea typeface="Open Sans"/>
                <a:cs typeface="Open Sans"/>
              </a:rPr>
              <a:t> frais </a:t>
            </a:r>
            <a:r>
              <a:rPr lang="en-US" sz="1800" spc="60" err="1">
                <a:latin typeface="Open Sans"/>
                <a:ea typeface="Open Sans"/>
                <a:cs typeface="Open Sans"/>
              </a:rPr>
              <a:t>ou</a:t>
            </a:r>
            <a:r>
              <a:rPr lang="en-US" sz="1800" spc="60">
                <a:latin typeface="Open Sans"/>
                <a:ea typeface="Open Sans"/>
                <a:cs typeface="Open Sans"/>
              </a:rPr>
              <a:t> </a:t>
            </a:r>
            <a:r>
              <a:rPr lang="en-US" sz="1800" spc="60" err="1">
                <a:latin typeface="Open Sans"/>
                <a:ea typeface="Open Sans"/>
                <a:cs typeface="Open Sans"/>
              </a:rPr>
              <a:t>en</a:t>
            </a:r>
            <a:r>
              <a:rPr lang="en-US" sz="1800" spc="60">
                <a:latin typeface="Open Sans"/>
                <a:ea typeface="Open Sans"/>
                <a:cs typeface="Open Sans"/>
              </a:rPr>
              <a:t> conserve </a:t>
            </a:r>
            <a:r>
              <a:rPr lang="en-US" sz="1800" spc="60" err="1">
                <a:latin typeface="Open Sans"/>
                <a:ea typeface="Open Sans"/>
                <a:cs typeface="Open Sans"/>
              </a:rPr>
              <a:t>sont</a:t>
            </a:r>
            <a:r>
              <a:rPr lang="en-US" sz="1800" spc="60">
                <a:latin typeface="Open Sans"/>
                <a:ea typeface="Open Sans"/>
                <a:cs typeface="Open Sans"/>
              </a:rPr>
              <a:t> </a:t>
            </a:r>
            <a:r>
              <a:rPr lang="en-US" sz="1800" spc="60" err="1">
                <a:latin typeface="Open Sans"/>
                <a:ea typeface="Open Sans"/>
                <a:cs typeface="Open Sans"/>
              </a:rPr>
              <a:t>inclus</a:t>
            </a:r>
            <a:r>
              <a:rPr lang="en-US" sz="1800" spc="60">
                <a:latin typeface="Open Sans"/>
                <a:ea typeface="Open Sans"/>
                <a:cs typeface="Open Sans"/>
              </a:rPr>
              <a:t>. </a:t>
            </a:r>
          </a:p>
          <a:p>
            <a:pPr marL="0" indent="0">
              <a:buNone/>
            </a:pPr>
            <a:endParaRPr lang="en-US" sz="1800" spc="60"/>
          </a:p>
          <a:p>
            <a:pPr marL="0" indent="0" algn="ctr">
              <a:buNone/>
            </a:pPr>
            <a:r>
              <a:rPr lang="en-GB" sz="1600" u="sng" spc="60" err="1">
                <a:latin typeface="Open Sans"/>
                <a:ea typeface="Open Sans"/>
                <a:cs typeface="Open Sans"/>
              </a:rPr>
              <a:t>Exemples</a:t>
            </a:r>
            <a:r>
              <a:rPr lang="en-GB" sz="1600" u="sng" spc="60">
                <a:latin typeface="Open Sans"/>
                <a:ea typeface="Open Sans"/>
                <a:cs typeface="Open Sans"/>
              </a:rPr>
              <a:t> du module standard </a:t>
            </a:r>
            <a:r>
              <a:rPr lang="en-GB" sz="1600" spc="60">
                <a:latin typeface="Open Sans"/>
                <a:ea typeface="Open Sans"/>
                <a:cs typeface="Open Sans"/>
              </a:rPr>
              <a:t>: </a:t>
            </a:r>
            <a:endParaRPr lang="en-US" sz="1800" spc="60"/>
          </a:p>
          <a:p>
            <a:pPr marL="0" indent="0" algn="ctr">
              <a:buNone/>
            </a:pPr>
            <a:r>
              <a:rPr lang="en-US" sz="1600" spc="60">
                <a:latin typeface="Open Sans"/>
                <a:ea typeface="Open Sans"/>
                <a:cs typeface="Open Sans"/>
              </a:rPr>
              <a:t>chèvre, </a:t>
            </a:r>
            <a:r>
              <a:rPr lang="en-US" sz="1600" spc="60" err="1">
                <a:latin typeface="Open Sans"/>
                <a:ea typeface="Open Sans"/>
                <a:cs typeface="Open Sans"/>
              </a:rPr>
              <a:t>bœuf</a:t>
            </a:r>
            <a:r>
              <a:rPr lang="en-US" sz="1600" spc="60">
                <a:latin typeface="Open Sans"/>
                <a:ea typeface="Open Sans"/>
                <a:cs typeface="Open Sans"/>
              </a:rPr>
              <a:t>, poulet, </a:t>
            </a:r>
            <a:r>
              <a:rPr lang="en-US" sz="1600" spc="60" err="1">
                <a:latin typeface="Open Sans"/>
                <a:ea typeface="Open Sans"/>
                <a:cs typeface="Open Sans"/>
              </a:rPr>
              <a:t>porc</a:t>
            </a:r>
            <a:r>
              <a:rPr lang="en-US" sz="1600" spc="60">
                <a:latin typeface="Open Sans"/>
                <a:ea typeface="Open Sans"/>
                <a:cs typeface="Open Sans"/>
              </a:rPr>
              <a:t>, escargot, </a:t>
            </a:r>
            <a:r>
              <a:rPr lang="en-US" sz="1600" spc="60" err="1">
                <a:latin typeface="Open Sans"/>
                <a:ea typeface="Open Sans"/>
                <a:cs typeface="Open Sans"/>
              </a:rPr>
              <a:t>insectes</a:t>
            </a:r>
            <a:r>
              <a:rPr lang="en-US" sz="1600" spc="60">
                <a:latin typeface="Open Sans"/>
                <a:ea typeface="Open Sans"/>
                <a:cs typeface="Open Sans"/>
              </a:rPr>
              <a:t>,</a:t>
            </a:r>
          </a:p>
          <a:p>
            <a:pPr marL="0" indent="0" algn="ctr">
              <a:buNone/>
            </a:pPr>
            <a:r>
              <a:rPr lang="en-US" sz="1600" spc="60">
                <a:latin typeface="Open Sans"/>
                <a:ea typeface="Open Sans"/>
                <a:cs typeface="Open Sans"/>
              </a:rPr>
              <a:t> le </a:t>
            </a:r>
            <a:r>
              <a:rPr lang="en-US" sz="1600" spc="60" err="1">
                <a:latin typeface="Open Sans"/>
                <a:ea typeface="Open Sans"/>
                <a:cs typeface="Open Sans"/>
              </a:rPr>
              <a:t>poisson</a:t>
            </a:r>
            <a:r>
              <a:rPr lang="en-US" sz="1600" spc="60">
                <a:latin typeface="Open Sans"/>
                <a:ea typeface="Open Sans"/>
                <a:cs typeface="Open Sans"/>
              </a:rPr>
              <a:t>, les </a:t>
            </a:r>
            <a:r>
              <a:rPr lang="en-US" sz="1600" spc="60" err="1">
                <a:latin typeface="Open Sans"/>
                <a:ea typeface="Open Sans"/>
                <a:cs typeface="Open Sans"/>
              </a:rPr>
              <a:t>crustacés</a:t>
            </a:r>
            <a:r>
              <a:rPr lang="en-US" sz="1600" spc="60">
                <a:latin typeface="Open Sans"/>
                <a:ea typeface="Open Sans"/>
                <a:cs typeface="Open Sans"/>
              </a:rPr>
              <a:t> et </a:t>
            </a:r>
            <a:r>
              <a:rPr lang="en-US" sz="1600" spc="60" err="1">
                <a:latin typeface="Open Sans"/>
                <a:ea typeface="Open Sans"/>
                <a:cs typeface="Open Sans"/>
              </a:rPr>
              <a:t>autres</a:t>
            </a:r>
            <a:r>
              <a:rPr lang="en-US" sz="1600" spc="60">
                <a:latin typeface="Open Sans"/>
                <a:ea typeface="Open Sans"/>
                <a:cs typeface="Open Sans"/>
              </a:rPr>
              <a:t> fruits de </a:t>
            </a:r>
            <a:r>
              <a:rPr lang="en-US" sz="1600" spc="60" err="1">
                <a:latin typeface="Open Sans"/>
                <a:ea typeface="Open Sans"/>
                <a:cs typeface="Open Sans"/>
              </a:rPr>
              <a:t>mer</a:t>
            </a:r>
            <a:r>
              <a:rPr lang="en-US" sz="1600" spc="60">
                <a:latin typeface="Open Sans"/>
                <a:ea typeface="Open Sans"/>
                <a:cs typeface="Open Sans"/>
              </a:rPr>
              <a:t> (y </a:t>
            </a:r>
            <a:r>
              <a:rPr lang="en-US" sz="1600" spc="60" err="1">
                <a:latin typeface="Open Sans"/>
                <a:ea typeface="Open Sans"/>
                <a:cs typeface="Open Sans"/>
              </a:rPr>
              <a:t>compris</a:t>
            </a:r>
            <a:r>
              <a:rPr lang="en-US" sz="1600" spc="60">
                <a:latin typeface="Open Sans"/>
                <a:ea typeface="Open Sans"/>
                <a:cs typeface="Open Sans"/>
              </a:rPr>
              <a:t> le thon </a:t>
            </a:r>
            <a:r>
              <a:rPr lang="en-US" sz="1600" spc="60" err="1">
                <a:latin typeface="Open Sans"/>
                <a:ea typeface="Open Sans"/>
                <a:cs typeface="Open Sans"/>
              </a:rPr>
              <a:t>en</a:t>
            </a:r>
            <a:r>
              <a:rPr lang="en-US" sz="1600" spc="60">
                <a:latin typeface="Open Sans"/>
                <a:ea typeface="Open Sans"/>
                <a:cs typeface="Open Sans"/>
              </a:rPr>
              <a:t> conserve)</a:t>
            </a:r>
          </a:p>
          <a:p>
            <a:pPr marL="0" indent="0" algn="ctr">
              <a:buNone/>
            </a:pPr>
            <a:r>
              <a:rPr lang="en-US" sz="1600" spc="60" err="1">
                <a:latin typeface="Open Sans"/>
                <a:ea typeface="Open Sans"/>
                <a:cs typeface="Open Sans"/>
              </a:rPr>
              <a:t>Œufs</a:t>
            </a:r>
            <a:r>
              <a:rPr lang="en-US" sz="1600" spc="60">
                <a:latin typeface="Open Sans"/>
                <a:ea typeface="Open Sans"/>
                <a:cs typeface="Open Sans"/>
              </a:rPr>
              <a:t> de volaille</a:t>
            </a:r>
            <a:endParaRPr lang="en-US" sz="1800" spc="60">
              <a:latin typeface="Open Sans"/>
              <a:ea typeface="Open Sans"/>
              <a:cs typeface="Open Sans"/>
            </a:endParaRPr>
          </a:p>
          <a:p>
            <a:pPr marL="0" indent="0">
              <a:buFont typeface="Arial"/>
              <a:buNone/>
            </a:pPr>
            <a:endParaRPr lang="en-US" sz="1800" spc="60"/>
          </a:p>
          <a:p>
            <a:pPr marL="0" indent="0">
              <a:buFont typeface="Arial"/>
              <a:buNone/>
            </a:pPr>
            <a:endParaRPr lang="en-US" sz="1800" spc="60"/>
          </a:p>
          <a:p>
            <a:pPr marL="0" indent="0">
              <a:buFont typeface="Arial"/>
              <a:buNone/>
            </a:pPr>
            <a:endParaRPr lang="en-US" sz="1800" spc="60"/>
          </a:p>
        </p:txBody>
      </p:sp>
      <p:cxnSp>
        <p:nvCxnSpPr>
          <p:cNvPr id="7" name="Straight Arrow Connector 6">
            <a:extLst>
              <a:ext uri="{FF2B5EF4-FFF2-40B4-BE49-F238E27FC236}">
                <a16:creationId xmlns:a16="http://schemas.microsoft.com/office/drawing/2014/main" id="{103CE7E5-5E8B-484E-84B7-9A25D9134080}"/>
              </a:ext>
            </a:extLst>
          </p:cNvPr>
          <p:cNvCxnSpPr>
            <a:cxnSpLocks/>
          </p:cNvCxnSpPr>
          <p:nvPr/>
        </p:nvCxnSpPr>
        <p:spPr>
          <a:xfrm>
            <a:off x="222395" y="4558127"/>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8B43614-4CCA-7129-3936-D7FAC1D84816}"/>
              </a:ext>
            </a:extLst>
          </p:cNvPr>
          <p:cNvSpPr txBox="1"/>
          <p:nvPr/>
        </p:nvSpPr>
        <p:spPr>
          <a:xfrm>
            <a:off x="4225158" y="5818809"/>
            <a:ext cx="7966841" cy="1015663"/>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chemeClr val="accent2">
                    <a:lumMod val="75000"/>
                  </a:schemeClr>
                </a:solidFill>
                <a:latin typeface="Open Sans"/>
                <a:ea typeface="Open Sans"/>
                <a:cs typeface="Open Sans"/>
              </a:rPr>
              <a:t>La </a:t>
            </a:r>
            <a:r>
              <a:rPr lang="en-US" sz="2000" b="1" err="1">
                <a:solidFill>
                  <a:schemeClr val="accent2">
                    <a:lumMod val="75000"/>
                  </a:schemeClr>
                </a:solidFill>
                <a:latin typeface="Open Sans"/>
                <a:ea typeface="Open Sans"/>
                <a:cs typeface="Open Sans"/>
              </a:rPr>
              <a:t>viande</a:t>
            </a:r>
            <a:r>
              <a:rPr lang="en-US" sz="2000" b="1">
                <a:solidFill>
                  <a:schemeClr val="accent2">
                    <a:lumMod val="75000"/>
                  </a:schemeClr>
                </a:solidFill>
                <a:latin typeface="Open Sans"/>
                <a:ea typeface="Open Sans"/>
                <a:cs typeface="Open Sans"/>
              </a:rPr>
              <a:t>, le </a:t>
            </a:r>
            <a:r>
              <a:rPr lang="en-US" sz="2000" b="1" err="1">
                <a:solidFill>
                  <a:schemeClr val="accent2">
                    <a:lumMod val="75000"/>
                  </a:schemeClr>
                </a:solidFill>
                <a:latin typeface="Open Sans"/>
                <a:ea typeface="Open Sans"/>
                <a:cs typeface="Open Sans"/>
              </a:rPr>
              <a:t>poisson</a:t>
            </a:r>
            <a:r>
              <a:rPr lang="en-US" sz="2000" b="1">
                <a:solidFill>
                  <a:schemeClr val="accent2">
                    <a:lumMod val="75000"/>
                  </a:schemeClr>
                </a:solidFill>
                <a:latin typeface="Open Sans"/>
                <a:ea typeface="Open Sans"/>
                <a:cs typeface="Open Sans"/>
              </a:rPr>
              <a:t> et les </a:t>
            </a:r>
            <a:r>
              <a:rPr lang="en-US" sz="2000" b="1" err="1">
                <a:solidFill>
                  <a:schemeClr val="accent2">
                    <a:lumMod val="75000"/>
                  </a:schemeClr>
                </a:solidFill>
                <a:latin typeface="Open Sans"/>
                <a:ea typeface="Open Sans"/>
                <a:cs typeface="Open Sans"/>
              </a:rPr>
              <a:t>œufs</a:t>
            </a:r>
            <a:r>
              <a:rPr lang="en-US" sz="2000" b="1">
                <a:solidFill>
                  <a:schemeClr val="accent2">
                    <a:lumMod val="75000"/>
                  </a:schemeClr>
                </a:solidFill>
                <a:latin typeface="Open Sans"/>
                <a:ea typeface="Open Sans"/>
                <a:cs typeface="Open Sans"/>
              </a:rPr>
              <a:t> consommés </a:t>
            </a:r>
            <a:r>
              <a:rPr lang="en-US" sz="2000" b="1" err="1">
                <a:solidFill>
                  <a:schemeClr val="accent2">
                    <a:lumMod val="75000"/>
                  </a:schemeClr>
                </a:solidFill>
                <a:latin typeface="Open Sans"/>
                <a:ea typeface="Open Sans"/>
                <a:cs typeface="Open Sans"/>
              </a:rPr>
              <a:t>en</a:t>
            </a:r>
            <a:r>
              <a:rPr lang="en-US" sz="2000" b="1">
                <a:solidFill>
                  <a:schemeClr val="accent2">
                    <a:lumMod val="75000"/>
                  </a:schemeClr>
                </a:solidFill>
                <a:latin typeface="Open Sans"/>
                <a:ea typeface="Open Sans"/>
                <a:cs typeface="Open Sans"/>
              </a:rPr>
              <a:t> petites </a:t>
            </a:r>
            <a:r>
              <a:rPr lang="en-US" sz="2000" b="1" err="1">
                <a:solidFill>
                  <a:schemeClr val="accent2">
                    <a:lumMod val="75000"/>
                  </a:schemeClr>
                </a:solidFill>
                <a:latin typeface="Open Sans"/>
                <a:ea typeface="Open Sans"/>
                <a:cs typeface="Open Sans"/>
              </a:rPr>
              <a:t>quantités</a:t>
            </a:r>
            <a:r>
              <a:rPr lang="en-US" sz="2000" b="1">
                <a:solidFill>
                  <a:schemeClr val="accent2">
                    <a:lumMod val="75000"/>
                  </a:schemeClr>
                </a:solidFill>
                <a:latin typeface="Open Sans"/>
                <a:ea typeface="Open Sans"/>
                <a:cs typeface="Open Sans"/>
              </a:rPr>
              <a:t>, </a:t>
            </a:r>
            <a:r>
              <a:rPr lang="en-US" sz="2000" b="1" err="1">
                <a:solidFill>
                  <a:schemeClr val="accent2">
                    <a:lumMod val="75000"/>
                  </a:schemeClr>
                </a:solidFill>
                <a:latin typeface="Open Sans"/>
                <a:ea typeface="Open Sans"/>
                <a:cs typeface="Open Sans"/>
              </a:rPr>
              <a:t>comme</a:t>
            </a:r>
            <a:r>
              <a:rPr lang="en-US" sz="2000" b="1">
                <a:solidFill>
                  <a:schemeClr val="accent2">
                    <a:lumMod val="75000"/>
                  </a:schemeClr>
                </a:solidFill>
                <a:latin typeface="Open Sans"/>
                <a:ea typeface="Open Sans"/>
                <a:cs typeface="Open Sans"/>
              </a:rPr>
              <a:t> condiment, (par </a:t>
            </a:r>
            <a:r>
              <a:rPr lang="en-US" sz="2000" b="1" err="1">
                <a:solidFill>
                  <a:schemeClr val="accent2">
                    <a:lumMod val="75000"/>
                  </a:schemeClr>
                </a:solidFill>
                <a:latin typeface="Open Sans"/>
                <a:ea typeface="Open Sans"/>
                <a:cs typeface="Open Sans"/>
              </a:rPr>
              <a:t>exemple</a:t>
            </a:r>
            <a:r>
              <a:rPr lang="en-US" sz="2000" b="1">
                <a:solidFill>
                  <a:schemeClr val="accent2">
                    <a:lumMod val="75000"/>
                  </a:schemeClr>
                </a:solidFill>
                <a:latin typeface="Open Sans"/>
                <a:ea typeface="Open Sans"/>
                <a:cs typeface="Open Sans"/>
              </a:rPr>
              <a:t>, la </a:t>
            </a:r>
            <a:r>
              <a:rPr lang="en-US" sz="2000" b="1" err="1">
                <a:solidFill>
                  <a:schemeClr val="accent2">
                    <a:lumMod val="75000"/>
                  </a:schemeClr>
                </a:solidFill>
                <a:latin typeface="Open Sans"/>
                <a:ea typeface="Open Sans"/>
                <a:cs typeface="Open Sans"/>
              </a:rPr>
              <a:t>poudre</a:t>
            </a:r>
            <a:r>
              <a:rPr lang="en-US" sz="2000" b="1">
                <a:solidFill>
                  <a:schemeClr val="accent2">
                    <a:lumMod val="75000"/>
                  </a:schemeClr>
                </a:solidFill>
                <a:latin typeface="Open Sans"/>
                <a:ea typeface="Open Sans"/>
                <a:cs typeface="Open Sans"/>
              </a:rPr>
              <a:t> de </a:t>
            </a:r>
            <a:r>
              <a:rPr lang="en-US" sz="2000" b="1" err="1">
                <a:solidFill>
                  <a:schemeClr val="accent2">
                    <a:lumMod val="75000"/>
                  </a:schemeClr>
                </a:solidFill>
                <a:latin typeface="Open Sans"/>
                <a:ea typeface="Open Sans"/>
                <a:cs typeface="Open Sans"/>
              </a:rPr>
              <a:t>poisson</a:t>
            </a:r>
            <a:r>
              <a:rPr lang="en-US" sz="2000" b="1">
                <a:solidFill>
                  <a:schemeClr val="accent2">
                    <a:lumMod val="75000"/>
                  </a:schemeClr>
                </a:solidFill>
                <a:latin typeface="Open Sans"/>
                <a:ea typeface="Open Sans"/>
                <a:cs typeface="Open Sans"/>
              </a:rPr>
              <a:t>) ne </a:t>
            </a:r>
            <a:r>
              <a:rPr lang="en-US" sz="2000" b="1" err="1">
                <a:solidFill>
                  <a:schemeClr val="accent2">
                    <a:lumMod val="75000"/>
                  </a:schemeClr>
                </a:solidFill>
                <a:latin typeface="Open Sans"/>
                <a:ea typeface="Open Sans"/>
                <a:cs typeface="Open Sans"/>
              </a:rPr>
              <a:t>sont</a:t>
            </a:r>
            <a:r>
              <a:rPr lang="en-US" sz="2000" b="1">
                <a:solidFill>
                  <a:schemeClr val="accent2">
                    <a:lumMod val="75000"/>
                  </a:schemeClr>
                </a:solidFill>
                <a:latin typeface="Open Sans"/>
                <a:ea typeface="Open Sans"/>
                <a:cs typeface="Open Sans"/>
              </a:rPr>
              <a:t> pas pris </a:t>
            </a:r>
            <a:r>
              <a:rPr lang="en-US" sz="2000" b="1" err="1">
                <a:solidFill>
                  <a:schemeClr val="accent2">
                    <a:lumMod val="75000"/>
                  </a:schemeClr>
                </a:solidFill>
                <a:latin typeface="Open Sans"/>
                <a:ea typeface="Open Sans"/>
                <a:cs typeface="Open Sans"/>
              </a:rPr>
              <a:t>en</a:t>
            </a:r>
            <a:r>
              <a:rPr lang="en-US" sz="2000" b="1">
                <a:solidFill>
                  <a:schemeClr val="accent2">
                    <a:lumMod val="75000"/>
                  </a:schemeClr>
                </a:solidFill>
                <a:latin typeface="Open Sans"/>
                <a:ea typeface="Open Sans"/>
                <a:cs typeface="Open Sans"/>
              </a:rPr>
              <a:t> </a:t>
            </a:r>
            <a:r>
              <a:rPr lang="en-US" sz="2000" b="1" err="1">
                <a:solidFill>
                  <a:schemeClr val="accent2">
                    <a:lumMod val="75000"/>
                  </a:schemeClr>
                </a:solidFill>
                <a:latin typeface="Open Sans"/>
                <a:ea typeface="Open Sans"/>
                <a:cs typeface="Open Sans"/>
              </a:rPr>
              <a:t>compte</a:t>
            </a:r>
            <a:r>
              <a:rPr lang="en-US" sz="2000" b="1">
                <a:solidFill>
                  <a:schemeClr val="accent2">
                    <a:lumMod val="75000"/>
                  </a:schemeClr>
                </a:solidFill>
                <a:latin typeface="Open Sans"/>
                <a:ea typeface="Open Sans"/>
                <a:cs typeface="Open Sans"/>
              </a:rPr>
              <a:t>.</a:t>
            </a:r>
          </a:p>
        </p:txBody>
      </p:sp>
      <p:pic>
        <p:nvPicPr>
          <p:cNvPr id="3" name="Graphic 2" descr="Warning with solid fill">
            <a:extLst>
              <a:ext uri="{FF2B5EF4-FFF2-40B4-BE49-F238E27FC236}">
                <a16:creationId xmlns:a16="http://schemas.microsoft.com/office/drawing/2014/main" id="{234D1888-8D0C-C630-E049-CF9ED0CF68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25158" y="6281653"/>
            <a:ext cx="552819" cy="552819"/>
          </a:xfrm>
          <a:prstGeom prst="rect">
            <a:avLst/>
          </a:prstGeom>
        </p:spPr>
      </p:pic>
      <p:pic>
        <p:nvPicPr>
          <p:cNvPr id="5" name="Picture 2">
            <a:extLst>
              <a:ext uri="{FF2B5EF4-FFF2-40B4-BE49-F238E27FC236}">
                <a16:creationId xmlns:a16="http://schemas.microsoft.com/office/drawing/2014/main" id="{DD128422-E9EB-D810-83E9-021329CFE601}"/>
              </a:ext>
            </a:extLst>
          </p:cNvPr>
          <p:cNvPicPr>
            <a:picLocks noChangeAspect="1" noChangeArrowheads="1"/>
          </p:cNvPicPr>
          <p:nvPr/>
        </p:nvPicPr>
        <p:blipFill rotWithShape="1">
          <a:blip r:embed="rId5"/>
          <a:srcRect l="1795" r="2231" b="4825"/>
          <a:stretch/>
        </p:blipFill>
        <p:spPr bwMode="auto">
          <a:xfrm>
            <a:off x="5980386" y="1648318"/>
            <a:ext cx="5896304" cy="4030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55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200" b="0" kern="1400" spc="230" err="1">
                <a:solidFill>
                  <a:schemeClr val="accent2"/>
                </a:solidFill>
                <a:latin typeface="HALDEN SOLID" pitchFamily="2" charset="0"/>
              </a:rPr>
              <a:t>Sous-groupe </a:t>
            </a:r>
            <a:r>
              <a:rPr lang="en-GB" sz="3200" b="0" kern="1400" spc="230">
                <a:solidFill>
                  <a:schemeClr val="accent2"/>
                </a:solidFill>
                <a:latin typeface="HALDEN SOLID" pitchFamily="2" charset="0"/>
              </a:rPr>
              <a:t>Fcs-N : Viande de chair, viande d'organe, poisson, œufs</a:t>
            </a:r>
          </a:p>
        </p:txBody>
      </p:sp>
      <p:sp>
        <p:nvSpPr>
          <p:cNvPr id="4" name="Content Placeholder 2">
            <a:extLst>
              <a:ext uri="{FF2B5EF4-FFF2-40B4-BE49-F238E27FC236}">
                <a16:creationId xmlns:a16="http://schemas.microsoft.com/office/drawing/2014/main" id="{4A470ECD-5EBA-4859-A14F-3B340AA0766B}"/>
              </a:ext>
            </a:extLst>
          </p:cNvPr>
          <p:cNvSpPr txBox="1">
            <a:spLocks/>
          </p:cNvSpPr>
          <p:nvPr/>
        </p:nvSpPr>
        <p:spPr>
          <a:xfrm>
            <a:off x="721814" y="1648318"/>
            <a:ext cx="5251584" cy="403012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800" spc="60" dirty="0" err="1">
                <a:latin typeface="Open Sans"/>
                <a:ea typeface="Open Sans"/>
                <a:cs typeface="Open Sans"/>
              </a:rPr>
              <a:t>Notez</a:t>
            </a:r>
            <a:r>
              <a:rPr lang="en-US" sz="1800" spc="60" dirty="0">
                <a:latin typeface="Open Sans"/>
                <a:ea typeface="Open Sans"/>
                <a:cs typeface="Open Sans"/>
              </a:rPr>
              <a:t> que dans le module FCS-N, le </a:t>
            </a:r>
            <a:r>
              <a:rPr lang="en-US" sz="1800" spc="60" dirty="0" err="1">
                <a:latin typeface="Open Sans"/>
                <a:ea typeface="Open Sans"/>
                <a:cs typeface="Open Sans"/>
              </a:rPr>
              <a:t>groupe</a:t>
            </a:r>
            <a:r>
              <a:rPr lang="en-US" sz="1800" spc="60" dirty="0">
                <a:latin typeface="Open Sans"/>
                <a:ea typeface="Open Sans"/>
                <a:cs typeface="Open Sans"/>
              </a:rPr>
              <a:t> de </a:t>
            </a:r>
            <a:r>
              <a:rPr lang="en-US" sz="1800" spc="60" dirty="0" err="1">
                <a:latin typeface="Open Sans"/>
                <a:ea typeface="Open Sans"/>
                <a:cs typeface="Open Sans"/>
              </a:rPr>
              <a:t>protéines</a:t>
            </a:r>
            <a:r>
              <a:rPr lang="en-US" sz="1800" spc="60" dirty="0">
                <a:latin typeface="Open Sans"/>
                <a:ea typeface="Open Sans"/>
                <a:cs typeface="Open Sans"/>
              </a:rPr>
              <a:t> "</a:t>
            </a:r>
            <a:r>
              <a:rPr lang="en-US" sz="1800" spc="60" dirty="0" err="1">
                <a:latin typeface="Open Sans"/>
                <a:ea typeface="Open Sans"/>
                <a:cs typeface="Open Sans"/>
              </a:rPr>
              <a:t>viande</a:t>
            </a:r>
            <a:r>
              <a:rPr lang="en-US" sz="1800" spc="60" dirty="0">
                <a:latin typeface="Open Sans"/>
                <a:ea typeface="Open Sans"/>
                <a:cs typeface="Open Sans"/>
              </a:rPr>
              <a:t>, </a:t>
            </a:r>
            <a:r>
              <a:rPr lang="en-US" sz="1800" spc="60" dirty="0" err="1">
                <a:latin typeface="Open Sans"/>
                <a:ea typeface="Open Sans"/>
                <a:cs typeface="Open Sans"/>
              </a:rPr>
              <a:t>poisson</a:t>
            </a:r>
            <a:r>
              <a:rPr lang="en-US" sz="1800" spc="60" dirty="0">
                <a:latin typeface="Open Sans"/>
                <a:ea typeface="Open Sans"/>
                <a:cs typeface="Open Sans"/>
              </a:rPr>
              <a:t> et </a:t>
            </a:r>
            <a:r>
              <a:rPr lang="en-US" sz="1800" spc="60" dirty="0" err="1">
                <a:latin typeface="Open Sans"/>
                <a:ea typeface="Open Sans"/>
                <a:cs typeface="Open Sans"/>
              </a:rPr>
              <a:t>œufs</a:t>
            </a:r>
            <a:r>
              <a:rPr lang="en-US" sz="1800" spc="60" dirty="0">
                <a:latin typeface="Open Sans"/>
                <a:ea typeface="Open Sans"/>
                <a:cs typeface="Open Sans"/>
              </a:rPr>
              <a:t>" </a:t>
            </a:r>
            <a:r>
              <a:rPr lang="en-US" sz="1800" spc="60" dirty="0" err="1">
                <a:latin typeface="Open Sans"/>
                <a:ea typeface="Open Sans"/>
                <a:cs typeface="Open Sans"/>
              </a:rPr>
              <a:t>est</a:t>
            </a:r>
            <a:r>
              <a:rPr lang="en-US" sz="1800" spc="60" dirty="0">
                <a:latin typeface="Open Sans"/>
                <a:ea typeface="Open Sans"/>
                <a:cs typeface="Open Sans"/>
              </a:rPr>
              <a:t> </a:t>
            </a:r>
            <a:r>
              <a:rPr lang="en-US" sz="1800" spc="60" dirty="0" err="1">
                <a:latin typeface="Open Sans"/>
                <a:ea typeface="Open Sans"/>
                <a:cs typeface="Open Sans"/>
              </a:rPr>
              <a:t>divisé</a:t>
            </a:r>
            <a:r>
              <a:rPr lang="en-US" sz="1800" spc="60" dirty="0">
                <a:latin typeface="Open Sans"/>
                <a:ea typeface="Open Sans"/>
                <a:cs typeface="Open Sans"/>
              </a:rPr>
              <a:t> </a:t>
            </a:r>
            <a:r>
              <a:rPr lang="en-US" sz="1800" spc="60" dirty="0" err="1">
                <a:latin typeface="Open Sans"/>
                <a:ea typeface="Open Sans"/>
                <a:cs typeface="Open Sans"/>
              </a:rPr>
              <a:t>en</a:t>
            </a:r>
            <a:r>
              <a:rPr lang="en-US" sz="1800" spc="60" dirty="0">
                <a:latin typeface="Open Sans"/>
                <a:ea typeface="Open Sans"/>
                <a:cs typeface="Open Sans"/>
              </a:rPr>
              <a:t> 4 sous-</a:t>
            </a:r>
            <a:r>
              <a:rPr lang="en-US" sz="1800" spc="60" dirty="0" err="1">
                <a:latin typeface="Open Sans"/>
                <a:ea typeface="Open Sans"/>
                <a:cs typeface="Open Sans"/>
              </a:rPr>
              <a:t>groupes</a:t>
            </a:r>
            <a:r>
              <a:rPr lang="en-US" sz="1800" spc="60" dirty="0">
                <a:latin typeface="Open Sans"/>
                <a:ea typeface="Open Sans"/>
                <a:cs typeface="Open Sans"/>
              </a:rPr>
              <a:t> :</a:t>
            </a:r>
          </a:p>
          <a:p>
            <a:pPr marL="0" indent="0">
              <a:buNone/>
            </a:pPr>
            <a:endParaRPr lang="en-US" sz="1800" spc="60" dirty="0"/>
          </a:p>
          <a:p>
            <a:pPr marL="342900" indent="-342900">
              <a:buFont typeface="+mj-lt"/>
              <a:buAutoNum type="arabicPeriod"/>
            </a:pPr>
            <a:r>
              <a:rPr lang="en-US" sz="1600" b="1" spc="60" dirty="0" err="1">
                <a:latin typeface="Open Sans"/>
                <a:ea typeface="Open Sans"/>
                <a:cs typeface="Open Sans"/>
              </a:rPr>
              <a:t>Viande</a:t>
            </a:r>
            <a:r>
              <a:rPr lang="en-US" sz="1600" b="1" spc="60" dirty="0">
                <a:latin typeface="Open Sans"/>
                <a:ea typeface="Open Sans"/>
                <a:cs typeface="Open Sans"/>
              </a:rPr>
              <a:t> chair </a:t>
            </a:r>
            <a:r>
              <a:rPr lang="en-US" sz="1600" spc="60" dirty="0">
                <a:latin typeface="Open Sans"/>
                <a:ea typeface="Open Sans"/>
                <a:cs typeface="Open Sans"/>
              </a:rPr>
              <a:t>: chèvre, </a:t>
            </a:r>
            <a:r>
              <a:rPr lang="en-US" sz="1600" spc="60" dirty="0" err="1">
                <a:latin typeface="Open Sans"/>
                <a:ea typeface="Open Sans"/>
                <a:cs typeface="Open Sans"/>
              </a:rPr>
              <a:t>bœuf</a:t>
            </a:r>
            <a:r>
              <a:rPr lang="en-US" sz="1600" spc="60" dirty="0">
                <a:latin typeface="Open Sans"/>
                <a:ea typeface="Open Sans"/>
                <a:cs typeface="Open Sans"/>
              </a:rPr>
              <a:t>, poulet, </a:t>
            </a:r>
            <a:r>
              <a:rPr lang="en-US" sz="1600" spc="60" dirty="0" err="1">
                <a:latin typeface="Open Sans"/>
                <a:ea typeface="Open Sans"/>
                <a:cs typeface="Open Sans"/>
              </a:rPr>
              <a:t>porc</a:t>
            </a:r>
            <a:endParaRPr lang="en-US" sz="1600" spc="60" dirty="0">
              <a:latin typeface="Open Sans"/>
              <a:ea typeface="Open Sans"/>
              <a:cs typeface="Open Sans"/>
            </a:endParaRPr>
          </a:p>
          <a:p>
            <a:pPr marL="342900" indent="-342900">
              <a:buFont typeface="+mj-lt"/>
              <a:buAutoNum type="arabicPeriod"/>
            </a:pPr>
            <a:r>
              <a:rPr lang="en-US" sz="1600" b="1" spc="60" dirty="0" err="1">
                <a:latin typeface="Open Sans"/>
                <a:ea typeface="Open Sans"/>
                <a:cs typeface="Open Sans"/>
              </a:rPr>
              <a:t>Viande</a:t>
            </a:r>
            <a:r>
              <a:rPr lang="en-US" sz="1600" b="1" spc="60" dirty="0">
                <a:latin typeface="Open Sans"/>
                <a:ea typeface="Open Sans"/>
                <a:cs typeface="Open Sans"/>
              </a:rPr>
              <a:t> </a:t>
            </a:r>
            <a:r>
              <a:rPr lang="en-US" sz="1600" b="1" spc="60" dirty="0" err="1">
                <a:latin typeface="Open Sans"/>
                <a:ea typeface="Open Sans"/>
                <a:cs typeface="Open Sans"/>
              </a:rPr>
              <a:t>d'organe</a:t>
            </a:r>
            <a:r>
              <a:rPr lang="en-US" sz="1600" b="1" spc="60" dirty="0">
                <a:latin typeface="Open Sans"/>
                <a:ea typeface="Open Sans"/>
                <a:cs typeface="Open Sans"/>
              </a:rPr>
              <a:t> </a:t>
            </a:r>
            <a:r>
              <a:rPr lang="en-US" sz="1600" spc="60" dirty="0">
                <a:latin typeface="Open Sans"/>
                <a:ea typeface="Open Sans"/>
                <a:cs typeface="Open Sans"/>
              </a:rPr>
              <a:t>: </a:t>
            </a:r>
            <a:r>
              <a:rPr lang="en-GB" sz="1600" b="0" i="0" u="none" strike="noStrike" dirty="0">
                <a:solidFill>
                  <a:srgbClr val="007DBC"/>
                </a:solidFill>
                <a:effectLst/>
                <a:latin typeface="Open Sans" panose="020B0606030504020204" pitchFamily="34" charset="0"/>
              </a:rPr>
              <a:t>Foie, rein, </a:t>
            </a:r>
            <a:r>
              <a:rPr lang="en-GB" sz="1600" b="0" i="0" u="none" strike="noStrike" dirty="0" err="1">
                <a:solidFill>
                  <a:srgbClr val="007DBC"/>
                </a:solidFill>
                <a:effectLst/>
                <a:latin typeface="Open Sans" panose="020B0606030504020204" pitchFamily="34" charset="0"/>
              </a:rPr>
              <a:t>cœur</a:t>
            </a:r>
            <a:r>
              <a:rPr lang="en-GB" sz="1600" b="0" i="0" u="none" strike="noStrike" dirty="0">
                <a:solidFill>
                  <a:srgbClr val="007DBC"/>
                </a:solidFill>
                <a:effectLst/>
                <a:latin typeface="Open Sans" panose="020B0606030504020204" pitchFamily="34" charset="0"/>
              </a:rPr>
              <a:t>, </a:t>
            </a:r>
            <a:r>
              <a:rPr lang="en-GB" sz="1600" b="0" i="0" u="none" strike="noStrike" dirty="0" err="1">
                <a:solidFill>
                  <a:srgbClr val="007DBC"/>
                </a:solidFill>
                <a:effectLst/>
                <a:latin typeface="Open Sans" panose="020B0606030504020204" pitchFamily="34" charset="0"/>
              </a:rPr>
              <a:t>gésier</a:t>
            </a:r>
            <a:r>
              <a:rPr lang="en-GB" sz="1600" b="0" i="0" u="none" strike="noStrike" dirty="0">
                <a:solidFill>
                  <a:srgbClr val="007DBC"/>
                </a:solidFill>
                <a:effectLst/>
                <a:latin typeface="Open Sans" panose="020B0606030504020204" pitchFamily="34" charset="0"/>
              </a:rPr>
              <a:t>, aliments à base de sang </a:t>
            </a:r>
            <a:r>
              <a:rPr lang="en-GB" sz="1600" b="0" i="0" u="none" strike="noStrike" dirty="0" err="1">
                <a:solidFill>
                  <a:srgbClr val="007DBC"/>
                </a:solidFill>
                <a:effectLst/>
                <a:latin typeface="Open Sans" panose="020B0606030504020204" pitchFamily="34" charset="0"/>
              </a:rPr>
              <a:t>comme</a:t>
            </a:r>
            <a:r>
              <a:rPr lang="en-GB" sz="1600" b="0" i="0" u="none" strike="noStrike" dirty="0">
                <a:solidFill>
                  <a:srgbClr val="007DBC"/>
                </a:solidFill>
                <a:effectLst/>
                <a:latin typeface="Open Sans" panose="020B0606030504020204" pitchFamily="34" charset="0"/>
              </a:rPr>
              <a:t> le boudin et/</a:t>
            </a:r>
            <a:r>
              <a:rPr lang="en-GB" sz="1600" b="0" i="0" u="none" strike="noStrike" dirty="0" err="1">
                <a:solidFill>
                  <a:srgbClr val="007DBC"/>
                </a:solidFill>
                <a:effectLst/>
                <a:latin typeface="Open Sans" panose="020B0606030504020204" pitchFamily="34" charset="0"/>
              </a:rPr>
              <a:t>ou</a:t>
            </a:r>
            <a:r>
              <a:rPr lang="en-GB" sz="1600" b="0" i="0" u="none" strike="noStrike" dirty="0">
                <a:solidFill>
                  <a:srgbClr val="007DBC"/>
                </a:solidFill>
                <a:effectLst/>
                <a:latin typeface="Open Sans" panose="020B0606030504020204" pitchFamily="34" charset="0"/>
              </a:rPr>
              <a:t> </a:t>
            </a:r>
            <a:r>
              <a:rPr lang="en-GB" sz="1600" b="0" i="0" u="none" strike="noStrike" dirty="0" err="1">
                <a:solidFill>
                  <a:srgbClr val="007DBC"/>
                </a:solidFill>
                <a:effectLst/>
                <a:latin typeface="Open Sans" panose="020B0606030504020204" pitchFamily="34" charset="0"/>
              </a:rPr>
              <a:t>d'autres</a:t>
            </a:r>
            <a:r>
              <a:rPr lang="en-GB" sz="1600" b="0" i="0" u="none" strike="noStrike" dirty="0">
                <a:solidFill>
                  <a:srgbClr val="007DBC"/>
                </a:solidFill>
                <a:effectLst/>
                <a:latin typeface="Open Sans" panose="020B0606030504020204" pitchFamily="34" charset="0"/>
              </a:rPr>
              <a:t> </a:t>
            </a:r>
            <a:r>
              <a:rPr lang="en-GB" sz="1600" b="0" i="0" u="none" strike="noStrike" dirty="0" err="1">
                <a:solidFill>
                  <a:srgbClr val="007DBC"/>
                </a:solidFill>
                <a:effectLst/>
                <a:latin typeface="Open Sans" panose="020B0606030504020204" pitchFamily="34" charset="0"/>
              </a:rPr>
              <a:t>viandes</a:t>
            </a:r>
            <a:r>
              <a:rPr lang="en-GB" sz="1600" b="0" i="0" u="none" strike="noStrike" dirty="0">
                <a:solidFill>
                  <a:srgbClr val="007DBC"/>
                </a:solidFill>
                <a:effectLst/>
                <a:latin typeface="Open Sans" panose="020B0606030504020204" pitchFamily="34" charset="0"/>
              </a:rPr>
              <a:t> </a:t>
            </a:r>
            <a:r>
              <a:rPr lang="en-GB" sz="1600" b="0" i="0" u="none" strike="noStrike" dirty="0" err="1">
                <a:solidFill>
                  <a:srgbClr val="007DBC"/>
                </a:solidFill>
                <a:effectLst/>
                <a:latin typeface="Open Sans" panose="020B0606030504020204" pitchFamily="34" charset="0"/>
              </a:rPr>
              <a:t>d'organes</a:t>
            </a:r>
            <a:r>
              <a:rPr lang="en-GB" sz="1600" b="0" i="0" u="none" strike="noStrike" dirty="0">
                <a:solidFill>
                  <a:srgbClr val="007DBC"/>
                </a:solidFill>
                <a:effectLst/>
                <a:latin typeface="Open Sans" panose="020B0606030504020204" pitchFamily="34" charset="0"/>
              </a:rPr>
              <a:t>.</a:t>
            </a:r>
            <a:endParaRPr lang="en-US" sz="1600" spc="60" dirty="0">
              <a:latin typeface="Open Sans"/>
              <a:ea typeface="Open Sans"/>
              <a:cs typeface="Open Sans"/>
            </a:endParaRPr>
          </a:p>
          <a:p>
            <a:pPr marL="342900" indent="-342900">
              <a:buFont typeface="+mj-lt"/>
              <a:buAutoNum type="arabicPeriod"/>
            </a:pPr>
            <a:r>
              <a:rPr lang="en-US" sz="1600" b="1" spc="60" dirty="0">
                <a:latin typeface="Open Sans"/>
                <a:ea typeface="Open Sans"/>
                <a:cs typeface="Open Sans"/>
              </a:rPr>
              <a:t>Poisson </a:t>
            </a:r>
            <a:r>
              <a:rPr lang="en-US" sz="1600" spc="60" dirty="0">
                <a:latin typeface="Open Sans"/>
                <a:ea typeface="Open Sans"/>
                <a:cs typeface="Open Sans"/>
              </a:rPr>
              <a:t>: </a:t>
            </a:r>
            <a:r>
              <a:rPr lang="en-US" sz="1600" spc="60" dirty="0" err="1">
                <a:latin typeface="Open Sans"/>
                <a:ea typeface="Open Sans"/>
                <a:cs typeface="Open Sans"/>
              </a:rPr>
              <a:t>poisson</a:t>
            </a:r>
            <a:r>
              <a:rPr lang="en-US" sz="1600" spc="60" dirty="0">
                <a:latin typeface="Open Sans"/>
                <a:ea typeface="Open Sans"/>
                <a:cs typeface="Open Sans"/>
              </a:rPr>
              <a:t>, </a:t>
            </a:r>
            <a:r>
              <a:rPr lang="en-US" sz="1600" spc="60" dirty="0" err="1">
                <a:latin typeface="Open Sans"/>
                <a:ea typeface="Open Sans"/>
                <a:cs typeface="Open Sans"/>
              </a:rPr>
              <a:t>crustacés</a:t>
            </a:r>
            <a:r>
              <a:rPr lang="en-US" sz="1600" spc="60" dirty="0">
                <a:latin typeface="Open Sans"/>
                <a:ea typeface="Open Sans"/>
                <a:cs typeface="Open Sans"/>
              </a:rPr>
              <a:t> et </a:t>
            </a:r>
            <a:r>
              <a:rPr lang="en-US" sz="1600" spc="60" dirty="0" err="1">
                <a:latin typeface="Open Sans"/>
                <a:ea typeface="Open Sans"/>
                <a:cs typeface="Open Sans"/>
              </a:rPr>
              <a:t>autres</a:t>
            </a:r>
            <a:r>
              <a:rPr lang="en-US" sz="1600" spc="60" dirty="0">
                <a:latin typeface="Open Sans"/>
                <a:ea typeface="Open Sans"/>
                <a:cs typeface="Open Sans"/>
              </a:rPr>
              <a:t> fruits de </a:t>
            </a:r>
            <a:r>
              <a:rPr lang="en-US" sz="1600" spc="60" dirty="0" err="1">
                <a:latin typeface="Open Sans"/>
                <a:ea typeface="Open Sans"/>
                <a:cs typeface="Open Sans"/>
              </a:rPr>
              <a:t>mer</a:t>
            </a:r>
            <a:r>
              <a:rPr lang="en-US" sz="1600" spc="60" dirty="0">
                <a:latin typeface="Open Sans"/>
                <a:ea typeface="Open Sans"/>
                <a:cs typeface="Open Sans"/>
              </a:rPr>
              <a:t> (y </a:t>
            </a:r>
            <a:r>
              <a:rPr lang="en-US" sz="1600" spc="60" dirty="0" err="1">
                <a:latin typeface="Open Sans"/>
                <a:ea typeface="Open Sans"/>
                <a:cs typeface="Open Sans"/>
              </a:rPr>
              <a:t>compris</a:t>
            </a:r>
            <a:r>
              <a:rPr lang="en-US" sz="1600" spc="60" dirty="0">
                <a:latin typeface="Open Sans"/>
                <a:ea typeface="Open Sans"/>
                <a:cs typeface="Open Sans"/>
              </a:rPr>
              <a:t> le thon </a:t>
            </a:r>
            <a:r>
              <a:rPr lang="en-US" sz="1600" spc="60" dirty="0" err="1">
                <a:latin typeface="Open Sans"/>
                <a:ea typeface="Open Sans"/>
                <a:cs typeface="Open Sans"/>
              </a:rPr>
              <a:t>en</a:t>
            </a:r>
            <a:r>
              <a:rPr lang="en-US" sz="1600" spc="60" dirty="0">
                <a:latin typeface="Open Sans"/>
                <a:ea typeface="Open Sans"/>
                <a:cs typeface="Open Sans"/>
              </a:rPr>
              <a:t> conserve)</a:t>
            </a:r>
          </a:p>
          <a:p>
            <a:pPr marL="342900" indent="-342900">
              <a:buFont typeface="+mj-lt"/>
              <a:buAutoNum type="arabicPeriod"/>
            </a:pPr>
            <a:r>
              <a:rPr lang="en-US" sz="1600" b="1" spc="60" dirty="0" err="1">
                <a:latin typeface="Open Sans"/>
                <a:ea typeface="Open Sans"/>
                <a:cs typeface="Open Sans"/>
              </a:rPr>
              <a:t>Œufs</a:t>
            </a:r>
            <a:r>
              <a:rPr lang="en-US" sz="1600" b="1" spc="60" dirty="0">
                <a:latin typeface="Open Sans"/>
                <a:ea typeface="Open Sans"/>
                <a:cs typeface="Open Sans"/>
              </a:rPr>
              <a:t> </a:t>
            </a:r>
            <a:r>
              <a:rPr lang="en-US" sz="1600" spc="60" dirty="0">
                <a:latin typeface="Open Sans"/>
                <a:ea typeface="Open Sans"/>
                <a:cs typeface="Open Sans"/>
              </a:rPr>
              <a:t>: de </a:t>
            </a:r>
            <a:r>
              <a:rPr lang="en-US" sz="1600" spc="60" dirty="0" err="1">
                <a:latin typeface="Open Sans"/>
                <a:ea typeface="Open Sans"/>
                <a:cs typeface="Open Sans"/>
              </a:rPr>
              <a:t>toutes</a:t>
            </a:r>
            <a:r>
              <a:rPr lang="en-US" sz="1600" spc="60" dirty="0">
                <a:latin typeface="Open Sans"/>
                <a:ea typeface="Open Sans"/>
                <a:cs typeface="Open Sans"/>
              </a:rPr>
              <a:t> les </a:t>
            </a:r>
            <a:r>
              <a:rPr lang="en-US" sz="1600" spc="60" dirty="0" err="1">
                <a:latin typeface="Open Sans"/>
                <a:ea typeface="Open Sans"/>
                <a:cs typeface="Open Sans"/>
              </a:rPr>
              <a:t>volailles</a:t>
            </a:r>
            <a:endParaRPr lang="en-US" sz="1800" spc="60" dirty="0">
              <a:latin typeface="Open Sans"/>
              <a:ea typeface="Open Sans"/>
              <a:cs typeface="Open Sans"/>
            </a:endParaRPr>
          </a:p>
          <a:p>
            <a:pPr marL="0" indent="0">
              <a:buFont typeface="Arial"/>
              <a:buNone/>
            </a:pPr>
            <a:endParaRPr lang="en-US" sz="1800" spc="60" dirty="0"/>
          </a:p>
          <a:p>
            <a:pPr marL="0" indent="0">
              <a:buFont typeface="Arial"/>
              <a:buNone/>
            </a:pPr>
            <a:endParaRPr lang="en-US" sz="1800" spc="60" dirty="0"/>
          </a:p>
          <a:p>
            <a:pPr marL="0" indent="0">
              <a:buFont typeface="Arial"/>
              <a:buNone/>
            </a:pPr>
            <a:endParaRPr lang="en-US" sz="1800" spc="60" dirty="0"/>
          </a:p>
        </p:txBody>
      </p:sp>
      <p:sp>
        <p:nvSpPr>
          <p:cNvPr id="3" name="TextBox 1">
            <a:extLst>
              <a:ext uri="{FF2B5EF4-FFF2-40B4-BE49-F238E27FC236}">
                <a16:creationId xmlns:a16="http://schemas.microsoft.com/office/drawing/2014/main" id="{B1DE4D2C-D334-2816-5BC4-FF136C85EE16}"/>
              </a:ext>
            </a:extLst>
          </p:cNvPr>
          <p:cNvSpPr txBox="1"/>
          <p:nvPr/>
        </p:nvSpPr>
        <p:spPr>
          <a:xfrm>
            <a:off x="2296796" y="5818809"/>
            <a:ext cx="8117653" cy="707886"/>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err="1">
                <a:solidFill>
                  <a:schemeClr val="accent2">
                    <a:lumMod val="75000"/>
                  </a:schemeClr>
                </a:solidFill>
                <a:latin typeface="Open Sans"/>
                <a:ea typeface="Open Sans"/>
                <a:cs typeface="Open Sans"/>
              </a:rPr>
              <a:t>Cela</a:t>
            </a:r>
            <a:r>
              <a:rPr lang="en-US" sz="2000" b="1" dirty="0">
                <a:solidFill>
                  <a:schemeClr val="accent2">
                    <a:lumMod val="75000"/>
                  </a:schemeClr>
                </a:solidFill>
                <a:latin typeface="Open Sans"/>
                <a:ea typeface="Open Sans"/>
                <a:cs typeface="Open Sans"/>
              </a:rPr>
              <a:t> </a:t>
            </a:r>
            <a:r>
              <a:rPr lang="en-US" sz="2000" b="1" dirty="0" err="1">
                <a:solidFill>
                  <a:schemeClr val="accent2">
                    <a:lumMod val="75000"/>
                  </a:schemeClr>
                </a:solidFill>
                <a:latin typeface="Open Sans"/>
                <a:ea typeface="Open Sans"/>
                <a:cs typeface="Open Sans"/>
              </a:rPr>
              <a:t>n'inclut</a:t>
            </a:r>
            <a:r>
              <a:rPr lang="en-US" sz="2000" b="1" dirty="0">
                <a:solidFill>
                  <a:schemeClr val="accent2">
                    <a:lumMod val="75000"/>
                  </a:schemeClr>
                </a:solidFill>
                <a:latin typeface="Open Sans"/>
                <a:ea typeface="Open Sans"/>
                <a:cs typeface="Open Sans"/>
              </a:rPr>
              <a:t> pas </a:t>
            </a:r>
            <a:r>
              <a:rPr lang="en-US" sz="2000" b="1" dirty="0" err="1">
                <a:solidFill>
                  <a:schemeClr val="accent2">
                    <a:lumMod val="75000"/>
                  </a:schemeClr>
                </a:solidFill>
                <a:latin typeface="Open Sans"/>
                <a:ea typeface="Open Sans"/>
                <a:cs typeface="Open Sans"/>
              </a:rPr>
              <a:t>d'escargots</a:t>
            </a:r>
            <a:r>
              <a:rPr lang="en-US" sz="2000" b="1" dirty="0">
                <a:solidFill>
                  <a:schemeClr val="accent2">
                    <a:lumMod val="75000"/>
                  </a:schemeClr>
                </a:solidFill>
                <a:latin typeface="Open Sans"/>
                <a:ea typeface="Open Sans"/>
                <a:cs typeface="Open Sans"/>
              </a:rPr>
              <a:t> </a:t>
            </a:r>
            <a:r>
              <a:rPr lang="en-US" sz="2000" b="1" dirty="0" err="1">
                <a:solidFill>
                  <a:schemeClr val="accent2">
                    <a:lumMod val="75000"/>
                  </a:schemeClr>
                </a:solidFill>
                <a:latin typeface="Open Sans"/>
                <a:ea typeface="Open Sans"/>
                <a:cs typeface="Open Sans"/>
              </a:rPr>
              <a:t>ni</a:t>
            </a:r>
            <a:r>
              <a:rPr lang="en-US" sz="2000" b="1" dirty="0">
                <a:solidFill>
                  <a:schemeClr val="accent2">
                    <a:lumMod val="75000"/>
                  </a:schemeClr>
                </a:solidFill>
                <a:latin typeface="Open Sans"/>
                <a:ea typeface="Open Sans"/>
                <a:cs typeface="Open Sans"/>
              </a:rPr>
              <a:t> </a:t>
            </a:r>
            <a:r>
              <a:rPr lang="en-US" sz="2000" b="1" dirty="0" err="1">
                <a:solidFill>
                  <a:schemeClr val="accent2">
                    <a:lumMod val="75000"/>
                  </a:schemeClr>
                </a:solidFill>
                <a:latin typeface="Open Sans"/>
                <a:ea typeface="Open Sans"/>
                <a:cs typeface="Open Sans"/>
              </a:rPr>
              <a:t>d'œufs</a:t>
            </a:r>
            <a:r>
              <a:rPr lang="en-US" sz="2000" b="1" dirty="0">
                <a:solidFill>
                  <a:schemeClr val="accent2">
                    <a:lumMod val="75000"/>
                  </a:schemeClr>
                </a:solidFill>
                <a:latin typeface="Open Sans"/>
                <a:ea typeface="Open Sans"/>
                <a:cs typeface="Open Sans"/>
              </a:rPr>
              <a:t> de </a:t>
            </a:r>
            <a:r>
              <a:rPr lang="en-US" sz="2000" b="1" dirty="0" err="1">
                <a:solidFill>
                  <a:schemeClr val="accent2">
                    <a:lumMod val="75000"/>
                  </a:schemeClr>
                </a:solidFill>
                <a:latin typeface="Open Sans"/>
                <a:ea typeface="Open Sans"/>
                <a:cs typeface="Open Sans"/>
              </a:rPr>
              <a:t>poisson</a:t>
            </a:r>
            <a:r>
              <a:rPr lang="en-US" sz="2000" b="1" dirty="0">
                <a:solidFill>
                  <a:schemeClr val="accent2">
                    <a:lumMod val="75000"/>
                  </a:schemeClr>
                </a:solidFill>
                <a:latin typeface="Open Sans"/>
                <a:ea typeface="Open Sans"/>
                <a:cs typeface="Open Sans"/>
              </a:rPr>
              <a:t>, </a:t>
            </a:r>
            <a:r>
              <a:rPr lang="en-US" sz="2000" b="1" dirty="0" err="1">
                <a:solidFill>
                  <a:schemeClr val="accent2">
                    <a:lumMod val="75000"/>
                  </a:schemeClr>
                </a:solidFill>
                <a:latin typeface="Open Sans"/>
                <a:ea typeface="Open Sans"/>
                <a:cs typeface="Open Sans"/>
              </a:rPr>
              <a:t>dont</a:t>
            </a:r>
            <a:r>
              <a:rPr lang="en-US" sz="2000" b="1" dirty="0">
                <a:solidFill>
                  <a:schemeClr val="accent2">
                    <a:lumMod val="75000"/>
                  </a:schemeClr>
                </a:solidFill>
                <a:latin typeface="Open Sans"/>
                <a:ea typeface="Open Sans"/>
                <a:cs typeface="Open Sans"/>
              </a:rPr>
              <a:t> les </a:t>
            </a:r>
            <a:r>
              <a:rPr lang="en-US" sz="2000" b="1" dirty="0" err="1">
                <a:solidFill>
                  <a:schemeClr val="accent2">
                    <a:lumMod val="75000"/>
                  </a:schemeClr>
                </a:solidFill>
                <a:latin typeface="Open Sans"/>
                <a:ea typeface="Open Sans"/>
                <a:cs typeface="Open Sans"/>
              </a:rPr>
              <a:t>qualités</a:t>
            </a:r>
            <a:r>
              <a:rPr lang="en-US" sz="2000" b="1" dirty="0">
                <a:solidFill>
                  <a:schemeClr val="accent2">
                    <a:lumMod val="75000"/>
                  </a:schemeClr>
                </a:solidFill>
                <a:latin typeface="Open Sans"/>
                <a:ea typeface="Open Sans"/>
                <a:cs typeface="Open Sans"/>
              </a:rPr>
              <a:t> </a:t>
            </a:r>
            <a:r>
              <a:rPr lang="en-US" sz="2000" b="1" dirty="0" err="1">
                <a:solidFill>
                  <a:schemeClr val="accent2">
                    <a:lumMod val="75000"/>
                  </a:schemeClr>
                </a:solidFill>
                <a:latin typeface="Open Sans"/>
                <a:ea typeface="Open Sans"/>
                <a:cs typeface="Open Sans"/>
              </a:rPr>
              <a:t>nutritionnelles</a:t>
            </a:r>
            <a:r>
              <a:rPr lang="en-US" sz="2000" b="1" dirty="0">
                <a:solidFill>
                  <a:schemeClr val="accent2">
                    <a:lumMod val="75000"/>
                  </a:schemeClr>
                </a:solidFill>
                <a:latin typeface="Open Sans"/>
                <a:ea typeface="Open Sans"/>
                <a:cs typeface="Open Sans"/>
              </a:rPr>
              <a:t> </a:t>
            </a:r>
            <a:r>
              <a:rPr lang="en-US" sz="2000" b="1" dirty="0" err="1">
                <a:solidFill>
                  <a:schemeClr val="accent2">
                    <a:lumMod val="75000"/>
                  </a:schemeClr>
                </a:solidFill>
                <a:latin typeface="Open Sans"/>
                <a:ea typeface="Open Sans"/>
                <a:cs typeface="Open Sans"/>
              </a:rPr>
              <a:t>sont</a:t>
            </a:r>
            <a:r>
              <a:rPr lang="en-US" sz="2000" b="1" dirty="0">
                <a:solidFill>
                  <a:schemeClr val="accent2">
                    <a:lumMod val="75000"/>
                  </a:schemeClr>
                </a:solidFill>
                <a:latin typeface="Open Sans"/>
                <a:ea typeface="Open Sans"/>
                <a:cs typeface="Open Sans"/>
              </a:rPr>
              <a:t> </a:t>
            </a:r>
            <a:r>
              <a:rPr lang="en-US" sz="2000" b="1" dirty="0" err="1">
                <a:solidFill>
                  <a:schemeClr val="accent2">
                    <a:lumMod val="75000"/>
                  </a:schemeClr>
                </a:solidFill>
                <a:latin typeface="Open Sans"/>
                <a:ea typeface="Open Sans"/>
                <a:cs typeface="Open Sans"/>
              </a:rPr>
              <a:t>insuffisantes</a:t>
            </a:r>
            <a:r>
              <a:rPr lang="en-US" sz="2000" b="1" dirty="0">
                <a:solidFill>
                  <a:schemeClr val="accent2">
                    <a:lumMod val="75000"/>
                  </a:schemeClr>
                </a:solidFill>
                <a:latin typeface="Open Sans"/>
                <a:ea typeface="Open Sans"/>
                <a:cs typeface="Open Sans"/>
              </a:rPr>
              <a:t>/inconnues.</a:t>
            </a:r>
          </a:p>
        </p:txBody>
      </p:sp>
      <p:pic>
        <p:nvPicPr>
          <p:cNvPr id="7" name="Graphic 2" descr="Warning with solid fill">
            <a:extLst>
              <a:ext uri="{FF2B5EF4-FFF2-40B4-BE49-F238E27FC236}">
                <a16:creationId xmlns:a16="http://schemas.microsoft.com/office/drawing/2014/main" id="{EABDA749-77CE-E3CC-FDFB-7E46425A94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20387" y="6155159"/>
            <a:ext cx="552819" cy="552819"/>
          </a:xfrm>
          <a:prstGeom prst="rect">
            <a:avLst/>
          </a:prstGeom>
        </p:spPr>
      </p:pic>
      <p:pic>
        <p:nvPicPr>
          <p:cNvPr id="9" name="Graphic 8" descr="Acquisition with solid fill">
            <a:extLst>
              <a:ext uri="{FF2B5EF4-FFF2-40B4-BE49-F238E27FC236}">
                <a16:creationId xmlns:a16="http://schemas.microsoft.com/office/drawing/2014/main" id="{A1B280AE-82B8-58AD-2355-F974054B6B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10975" y="1191118"/>
            <a:ext cx="914400" cy="914400"/>
          </a:xfrm>
          <a:prstGeom prst="rect">
            <a:avLst/>
          </a:prstGeom>
        </p:spPr>
      </p:pic>
      <p:pic>
        <p:nvPicPr>
          <p:cNvPr id="5" name="Picture 2">
            <a:extLst>
              <a:ext uri="{FF2B5EF4-FFF2-40B4-BE49-F238E27FC236}">
                <a16:creationId xmlns:a16="http://schemas.microsoft.com/office/drawing/2014/main" id="{2BC23D71-F141-3819-05B1-2D7AF172F9B0}"/>
              </a:ext>
            </a:extLst>
          </p:cNvPr>
          <p:cNvPicPr>
            <a:picLocks noChangeAspect="1" noChangeArrowheads="1"/>
          </p:cNvPicPr>
          <p:nvPr/>
        </p:nvPicPr>
        <p:blipFill rotWithShape="1">
          <a:blip r:embed="rId7"/>
          <a:srcRect l="1795" r="2231" b="4825"/>
          <a:stretch/>
        </p:blipFill>
        <p:spPr bwMode="auto">
          <a:xfrm>
            <a:off x="5980386" y="1648319"/>
            <a:ext cx="5896304" cy="39011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3A4E9E4-10D9-E7D2-9E46-D160D5B1AFB6}"/>
              </a:ext>
            </a:extLst>
          </p:cNvPr>
          <p:cNvSpPr txBox="1"/>
          <p:nvPr/>
        </p:nvSpPr>
        <p:spPr>
          <a:xfrm>
            <a:off x="8069943" y="1378973"/>
            <a:ext cx="4020365" cy="828367"/>
          </a:xfrm>
          <a:prstGeom prst="rect">
            <a:avLst/>
          </a:prstGeom>
          <a:solidFill>
            <a:schemeClr val="accent5">
              <a:lumMod val="90000"/>
            </a:schemeClr>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a:solidFill>
                  <a:schemeClr val="accent2">
                    <a:lumMod val="75000"/>
                  </a:schemeClr>
                </a:solidFill>
                <a:latin typeface="Open Sans"/>
                <a:ea typeface="Open Sans"/>
                <a:cs typeface="Open Sans"/>
              </a:rPr>
              <a:t>Si le ménage </a:t>
            </a:r>
            <a:r>
              <a:rPr lang="en-US" sz="1200" b="1" err="1">
                <a:solidFill>
                  <a:schemeClr val="accent2">
                    <a:lumMod val="75000"/>
                  </a:schemeClr>
                </a:solidFill>
                <a:latin typeface="Open Sans"/>
                <a:ea typeface="Open Sans"/>
                <a:cs typeface="Open Sans"/>
              </a:rPr>
              <a:t>indique</a:t>
            </a:r>
            <a:r>
              <a:rPr lang="en-US" sz="1200" b="1">
                <a:solidFill>
                  <a:schemeClr val="accent2">
                    <a:lumMod val="75000"/>
                  </a:schemeClr>
                </a:solidFill>
                <a:latin typeface="Open Sans"/>
                <a:ea typeface="Open Sans"/>
                <a:cs typeface="Open Sans"/>
              </a:rPr>
              <a:t> </a:t>
            </a:r>
            <a:r>
              <a:rPr lang="en-US" sz="1200" b="1" err="1">
                <a:solidFill>
                  <a:schemeClr val="accent2">
                    <a:lumMod val="75000"/>
                  </a:schemeClr>
                </a:solidFill>
                <a:latin typeface="Open Sans"/>
                <a:ea typeface="Open Sans"/>
                <a:cs typeface="Open Sans"/>
              </a:rPr>
              <a:t>avoir</a:t>
            </a:r>
            <a:r>
              <a:rPr lang="en-US" sz="1200" b="1">
                <a:solidFill>
                  <a:schemeClr val="accent2">
                    <a:lumMod val="75000"/>
                  </a:schemeClr>
                </a:solidFill>
                <a:latin typeface="Open Sans"/>
                <a:ea typeface="Open Sans"/>
                <a:cs typeface="Open Sans"/>
              </a:rPr>
              <a:t> consommé de la </a:t>
            </a:r>
            <a:r>
              <a:rPr lang="en-US" sz="1200" b="1" err="1">
                <a:solidFill>
                  <a:schemeClr val="accent2">
                    <a:lumMod val="75000"/>
                  </a:schemeClr>
                </a:solidFill>
                <a:latin typeface="Open Sans"/>
                <a:ea typeface="Open Sans"/>
                <a:cs typeface="Open Sans"/>
              </a:rPr>
              <a:t>viande</a:t>
            </a:r>
            <a:r>
              <a:rPr lang="en-US" sz="1200" b="1">
                <a:solidFill>
                  <a:schemeClr val="accent2">
                    <a:lumMod val="75000"/>
                  </a:schemeClr>
                </a:solidFill>
                <a:latin typeface="Open Sans"/>
                <a:ea typeface="Open Sans"/>
                <a:cs typeface="Open Sans"/>
              </a:rPr>
              <a:t>, du </a:t>
            </a:r>
            <a:r>
              <a:rPr lang="en-US" sz="1200" b="1" err="1">
                <a:solidFill>
                  <a:schemeClr val="accent2">
                    <a:lumMod val="75000"/>
                  </a:schemeClr>
                </a:solidFill>
                <a:latin typeface="Open Sans"/>
                <a:ea typeface="Open Sans"/>
                <a:cs typeface="Open Sans"/>
              </a:rPr>
              <a:t>poisson</a:t>
            </a:r>
            <a:r>
              <a:rPr lang="en-US" sz="1200" b="1">
                <a:solidFill>
                  <a:schemeClr val="accent2">
                    <a:lumMod val="75000"/>
                  </a:schemeClr>
                </a:solidFill>
                <a:latin typeface="Open Sans"/>
                <a:ea typeface="Open Sans"/>
                <a:cs typeface="Open Sans"/>
              </a:rPr>
              <a:t> et des </a:t>
            </a:r>
            <a:r>
              <a:rPr lang="en-US" sz="1200" b="1" err="1">
                <a:solidFill>
                  <a:schemeClr val="accent2">
                    <a:lumMod val="75000"/>
                  </a:schemeClr>
                </a:solidFill>
                <a:latin typeface="Open Sans"/>
                <a:ea typeface="Open Sans"/>
                <a:cs typeface="Open Sans"/>
              </a:rPr>
              <a:t>œufs</a:t>
            </a:r>
            <a:r>
              <a:rPr lang="en-US" sz="1200" b="1">
                <a:solidFill>
                  <a:schemeClr val="accent2">
                    <a:lumMod val="75000"/>
                  </a:schemeClr>
                </a:solidFill>
                <a:latin typeface="Open Sans"/>
                <a:ea typeface="Open Sans"/>
                <a:cs typeface="Open Sans"/>
              </a:rPr>
              <a:t> dans le FCS, il sera </a:t>
            </a:r>
            <a:r>
              <a:rPr lang="en-US" sz="1200" b="1" err="1">
                <a:solidFill>
                  <a:schemeClr val="accent2">
                    <a:lumMod val="75000"/>
                  </a:schemeClr>
                </a:solidFill>
                <a:latin typeface="Open Sans"/>
                <a:ea typeface="Open Sans"/>
                <a:cs typeface="Open Sans"/>
              </a:rPr>
              <a:t>interrogé</a:t>
            </a:r>
            <a:r>
              <a:rPr lang="en-US" sz="1200" b="1">
                <a:solidFill>
                  <a:schemeClr val="accent2">
                    <a:lumMod val="75000"/>
                  </a:schemeClr>
                </a:solidFill>
                <a:latin typeface="Open Sans"/>
                <a:ea typeface="Open Sans"/>
                <a:cs typeface="Open Sans"/>
              </a:rPr>
              <a:t> sur la </a:t>
            </a:r>
            <a:r>
              <a:rPr lang="en-US" sz="1200" b="1" err="1">
                <a:solidFill>
                  <a:schemeClr val="accent2">
                    <a:lumMod val="75000"/>
                  </a:schemeClr>
                </a:solidFill>
                <a:latin typeface="Open Sans"/>
                <a:ea typeface="Open Sans"/>
                <a:cs typeface="Open Sans"/>
              </a:rPr>
              <a:t>fréquence</a:t>
            </a:r>
            <a:r>
              <a:rPr lang="en-US" sz="1200" b="1">
                <a:solidFill>
                  <a:schemeClr val="accent2">
                    <a:lumMod val="75000"/>
                  </a:schemeClr>
                </a:solidFill>
                <a:latin typeface="Open Sans"/>
                <a:ea typeface="Open Sans"/>
                <a:cs typeface="Open Sans"/>
              </a:rPr>
              <a:t> de </a:t>
            </a:r>
            <a:r>
              <a:rPr lang="en-US" sz="1200" b="1" err="1">
                <a:solidFill>
                  <a:schemeClr val="accent2">
                    <a:lumMod val="75000"/>
                  </a:schemeClr>
                </a:solidFill>
                <a:latin typeface="Open Sans"/>
                <a:ea typeface="Open Sans"/>
                <a:cs typeface="Open Sans"/>
              </a:rPr>
              <a:t>consommation</a:t>
            </a:r>
            <a:r>
              <a:rPr lang="en-US" sz="1200" b="1">
                <a:solidFill>
                  <a:schemeClr val="accent2">
                    <a:lumMod val="75000"/>
                  </a:schemeClr>
                </a:solidFill>
                <a:latin typeface="Open Sans"/>
                <a:ea typeface="Open Sans"/>
                <a:cs typeface="Open Sans"/>
              </a:rPr>
              <a:t> de </a:t>
            </a:r>
            <a:r>
              <a:rPr lang="en-US" sz="1200" b="1" err="1">
                <a:solidFill>
                  <a:schemeClr val="accent2">
                    <a:lumMod val="75000"/>
                  </a:schemeClr>
                </a:solidFill>
                <a:latin typeface="Open Sans"/>
                <a:ea typeface="Open Sans"/>
                <a:cs typeface="Open Sans"/>
              </a:rPr>
              <a:t>ces</a:t>
            </a:r>
            <a:r>
              <a:rPr lang="en-US" sz="1200" b="1">
                <a:solidFill>
                  <a:schemeClr val="accent2">
                    <a:lumMod val="75000"/>
                  </a:schemeClr>
                </a:solidFill>
                <a:latin typeface="Open Sans"/>
                <a:ea typeface="Open Sans"/>
                <a:cs typeface="Open Sans"/>
              </a:rPr>
              <a:t> sous-</a:t>
            </a:r>
            <a:r>
              <a:rPr lang="en-US" sz="1200" b="1" err="1">
                <a:solidFill>
                  <a:schemeClr val="accent2">
                    <a:lumMod val="75000"/>
                  </a:schemeClr>
                </a:solidFill>
                <a:latin typeface="Open Sans"/>
                <a:ea typeface="Open Sans"/>
                <a:cs typeface="Open Sans"/>
              </a:rPr>
              <a:t>groupes</a:t>
            </a:r>
            <a:r>
              <a:rPr lang="en-US" sz="1200" b="1">
                <a:solidFill>
                  <a:schemeClr val="accent2">
                    <a:lumMod val="75000"/>
                  </a:schemeClr>
                </a:solidFill>
                <a:latin typeface="Open Sans"/>
                <a:ea typeface="Open Sans"/>
                <a:cs typeface="Open Sans"/>
              </a:rPr>
              <a:t> dans le FCS-N.</a:t>
            </a:r>
          </a:p>
        </p:txBody>
      </p:sp>
    </p:spTree>
    <p:extLst>
      <p:ext uri="{BB962C8B-B14F-4D97-AF65-F5344CB8AC3E}">
        <p14:creationId xmlns:p14="http://schemas.microsoft.com/office/powerpoint/2010/main" val="132189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a:ea typeface="Open Sans Extrabold"/>
                <a:cs typeface="Open Sans Extrabold"/>
              </a:rPr>
              <a:t>FCS Groupe </a:t>
            </a:r>
            <a:r>
              <a:rPr lang="en-GB" sz="3600" b="0" kern="1400" spc="230" dirty="0" err="1">
                <a:solidFill>
                  <a:schemeClr val="tx1"/>
                </a:solidFill>
                <a:latin typeface="HALDEN SOLID"/>
                <a:ea typeface="Open Sans Extrabold"/>
                <a:cs typeface="Open Sans Extrabold"/>
              </a:rPr>
              <a:t>alimentaire</a:t>
            </a:r>
            <a:r>
              <a:rPr lang="en-GB" sz="3600" b="0" kern="1400" spc="230" dirty="0">
                <a:solidFill>
                  <a:schemeClr val="tx1"/>
                </a:solidFill>
                <a:latin typeface="HALDEN SOLID"/>
                <a:ea typeface="Open Sans Extrabold"/>
                <a:cs typeface="Open Sans Extrabold"/>
              </a:rPr>
              <a:t> 5 : </a:t>
            </a:r>
            <a:r>
              <a:rPr lang="en-GB" sz="3600" b="0" kern="1400" spc="230" dirty="0" err="1">
                <a:solidFill>
                  <a:schemeClr val="tx1"/>
                </a:solidFill>
                <a:latin typeface="HALDEN SOLID"/>
                <a:ea typeface="Open Sans Extrabold"/>
                <a:cs typeface="Open Sans Extrabold"/>
              </a:rPr>
              <a:t>Légumes</a:t>
            </a:r>
            <a:r>
              <a:rPr lang="en-GB" sz="3600" b="0" kern="1400" spc="230" dirty="0">
                <a:solidFill>
                  <a:schemeClr val="tx1"/>
                </a:solidFill>
                <a:latin typeface="HALDEN SOLID"/>
                <a:ea typeface="Open Sans Extrabold"/>
                <a:cs typeface="Open Sans Extrabold"/>
              </a:rPr>
              <a:t> et </a:t>
            </a:r>
            <a:r>
              <a:rPr lang="en-GB" sz="3600" b="0" kern="1400" spc="230" dirty="0" err="1">
                <a:solidFill>
                  <a:schemeClr val="tx1"/>
                </a:solidFill>
                <a:latin typeface="HALDEN SOLID"/>
                <a:ea typeface="Open Sans Extrabold"/>
                <a:cs typeface="Open Sans Extrabold"/>
              </a:rPr>
              <a:t>feuilles</a:t>
            </a:r>
            <a:endParaRPr lang="en-GB" sz="3600" b="0" kern="1400" spc="230" dirty="0">
              <a:solidFill>
                <a:schemeClr val="tx1"/>
              </a:solidFill>
              <a:latin typeface="HALDEN SOLID"/>
              <a:ea typeface="Open Sans Extrabold"/>
              <a:cs typeface="Open Sans Extrabold"/>
            </a:endParaRPr>
          </a:p>
        </p:txBody>
      </p:sp>
      <p:sp>
        <p:nvSpPr>
          <p:cNvPr id="4" name="Content Placeholder 2">
            <a:extLst>
              <a:ext uri="{FF2B5EF4-FFF2-40B4-BE49-F238E27FC236}">
                <a16:creationId xmlns:a16="http://schemas.microsoft.com/office/drawing/2014/main" id="{FD55FFA5-1ADD-44F9-9F8C-DFF431628F47}"/>
              </a:ext>
            </a:extLst>
          </p:cNvPr>
          <p:cNvSpPr txBox="1">
            <a:spLocks/>
          </p:cNvSpPr>
          <p:nvPr/>
        </p:nvSpPr>
        <p:spPr>
          <a:xfrm>
            <a:off x="738201" y="1648318"/>
            <a:ext cx="5210617"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800" spc="60" dirty="0">
                <a:latin typeface="Open Sans"/>
                <a:ea typeface="Open Sans"/>
                <a:cs typeface="Open Sans"/>
              </a:rPr>
              <a:t>Les </a:t>
            </a:r>
            <a:r>
              <a:rPr lang="en-US" sz="1800" spc="60" dirty="0" err="1">
                <a:latin typeface="Open Sans"/>
                <a:ea typeface="Open Sans"/>
                <a:cs typeface="Open Sans"/>
              </a:rPr>
              <a:t>légumes</a:t>
            </a:r>
            <a:r>
              <a:rPr lang="en-US" sz="1800" spc="60" dirty="0">
                <a:latin typeface="Open Sans"/>
                <a:ea typeface="Open Sans"/>
                <a:cs typeface="Open Sans"/>
              </a:rPr>
              <a:t> </a:t>
            </a:r>
            <a:r>
              <a:rPr lang="en-US" sz="1800" spc="60" dirty="0" err="1">
                <a:latin typeface="Open Sans"/>
                <a:ea typeface="Open Sans"/>
                <a:cs typeface="Open Sans"/>
              </a:rPr>
              <a:t>sont</a:t>
            </a:r>
            <a:r>
              <a:rPr lang="en-US" sz="1800" spc="60" dirty="0">
                <a:latin typeface="Open Sans"/>
                <a:ea typeface="Open Sans"/>
                <a:cs typeface="Open Sans"/>
              </a:rPr>
              <a:t> </a:t>
            </a:r>
            <a:r>
              <a:rPr lang="en-US" sz="1800" spc="60" dirty="0" err="1">
                <a:latin typeface="Open Sans"/>
                <a:ea typeface="Open Sans"/>
                <a:cs typeface="Open Sans"/>
              </a:rPr>
              <a:t>considérés</a:t>
            </a:r>
            <a:r>
              <a:rPr lang="en-US" sz="1800" spc="60" dirty="0">
                <a:latin typeface="Open Sans"/>
                <a:ea typeface="Open Sans"/>
                <a:cs typeface="Open Sans"/>
              </a:rPr>
              <a:t> </a:t>
            </a:r>
            <a:r>
              <a:rPr lang="en-US" sz="1800" spc="60" dirty="0" err="1">
                <a:latin typeface="Open Sans"/>
                <a:ea typeface="Open Sans"/>
                <a:cs typeface="Open Sans"/>
              </a:rPr>
              <a:t>comme</a:t>
            </a:r>
            <a:r>
              <a:rPr lang="en-US" sz="1800" spc="60" dirty="0">
                <a:latin typeface="Open Sans"/>
                <a:ea typeface="Open Sans"/>
                <a:cs typeface="Open Sans"/>
              </a:rPr>
              <a:t> des parties comestibles des plantes (par </a:t>
            </a:r>
            <a:r>
              <a:rPr lang="en-US" sz="1800" spc="60" dirty="0" err="1">
                <a:latin typeface="Open Sans"/>
                <a:ea typeface="Open Sans"/>
                <a:cs typeface="Open Sans"/>
              </a:rPr>
              <a:t>exemple</a:t>
            </a:r>
            <a:r>
              <a:rPr lang="en-US" sz="1800" spc="60" dirty="0">
                <a:latin typeface="Open Sans"/>
                <a:ea typeface="Open Sans"/>
                <a:cs typeface="Open Sans"/>
              </a:rPr>
              <a:t>, les structures </a:t>
            </a:r>
            <a:r>
              <a:rPr lang="en-US" sz="1800" spc="60" dirty="0" err="1">
                <a:latin typeface="Open Sans"/>
                <a:ea typeface="Open Sans"/>
                <a:cs typeface="Open Sans"/>
              </a:rPr>
              <a:t>porteuses</a:t>
            </a:r>
            <a:r>
              <a:rPr lang="en-US" sz="1800" spc="60" dirty="0">
                <a:latin typeface="Open Sans"/>
                <a:ea typeface="Open Sans"/>
                <a:cs typeface="Open Sans"/>
              </a:rPr>
              <a:t> de </a:t>
            </a:r>
            <a:r>
              <a:rPr lang="en-US" sz="1800" spc="60" dirty="0" err="1">
                <a:latin typeface="Open Sans"/>
                <a:ea typeface="Open Sans"/>
                <a:cs typeface="Open Sans"/>
              </a:rPr>
              <a:t>graines</a:t>
            </a:r>
            <a:r>
              <a:rPr lang="en-US" sz="1800" spc="60" dirty="0">
                <a:latin typeface="Open Sans"/>
                <a:ea typeface="Open Sans"/>
                <a:cs typeface="Open Sans"/>
              </a:rPr>
              <a:t>, fleurs, bourgeons, </a:t>
            </a:r>
            <a:r>
              <a:rPr lang="en-US" sz="1800" spc="60" dirty="0" err="1">
                <a:latin typeface="Open Sans"/>
                <a:ea typeface="Open Sans"/>
                <a:cs typeface="Open Sans"/>
              </a:rPr>
              <a:t>feuilles</a:t>
            </a:r>
            <a:r>
              <a:rPr lang="en-US" sz="1800" spc="60" dirty="0">
                <a:latin typeface="Open Sans"/>
                <a:ea typeface="Open Sans"/>
                <a:cs typeface="Open Sans"/>
              </a:rPr>
              <a:t>, tiges, </a:t>
            </a:r>
            <a:r>
              <a:rPr lang="en-US" sz="1800" spc="60" dirty="0" err="1">
                <a:latin typeface="Open Sans"/>
                <a:ea typeface="Open Sans"/>
                <a:cs typeface="Open Sans"/>
              </a:rPr>
              <a:t>pousses</a:t>
            </a:r>
            <a:r>
              <a:rPr lang="en-US" sz="1800" spc="60" dirty="0">
                <a:latin typeface="Open Sans"/>
                <a:ea typeface="Open Sans"/>
                <a:cs typeface="Open Sans"/>
              </a:rPr>
              <a:t> et </a:t>
            </a:r>
            <a:r>
              <a:rPr lang="en-US" sz="1800" spc="60" dirty="0" err="1">
                <a:latin typeface="Open Sans"/>
                <a:ea typeface="Open Sans"/>
                <a:cs typeface="Open Sans"/>
              </a:rPr>
              <a:t>racines</a:t>
            </a:r>
            <a:r>
              <a:rPr lang="en-US" sz="1800" spc="60" dirty="0">
                <a:latin typeface="Open Sans"/>
                <a:ea typeface="Open Sans"/>
                <a:cs typeface="Open Sans"/>
              </a:rPr>
              <a:t>), </a:t>
            </a:r>
            <a:r>
              <a:rPr lang="en-US" sz="1800" spc="60" dirty="0" err="1">
                <a:latin typeface="Open Sans"/>
                <a:ea typeface="Open Sans"/>
                <a:cs typeface="Open Sans"/>
              </a:rPr>
              <a:t>cultivées</a:t>
            </a:r>
            <a:r>
              <a:rPr lang="en-US" sz="1800" spc="60" dirty="0">
                <a:latin typeface="Open Sans"/>
                <a:ea typeface="Open Sans"/>
                <a:cs typeface="Open Sans"/>
              </a:rPr>
              <a:t> </a:t>
            </a:r>
            <a:r>
              <a:rPr lang="en-US" sz="1800" spc="60" dirty="0" err="1">
                <a:latin typeface="Open Sans"/>
                <a:ea typeface="Open Sans"/>
                <a:cs typeface="Open Sans"/>
              </a:rPr>
              <a:t>ou</a:t>
            </a:r>
            <a:r>
              <a:rPr lang="en-US" sz="1800" spc="60" dirty="0">
                <a:latin typeface="Open Sans"/>
                <a:ea typeface="Open Sans"/>
                <a:cs typeface="Open Sans"/>
              </a:rPr>
              <a:t> </a:t>
            </a:r>
            <a:r>
              <a:rPr lang="en-US" sz="1800" spc="60" dirty="0" err="1">
                <a:latin typeface="Open Sans"/>
                <a:ea typeface="Open Sans"/>
                <a:cs typeface="Open Sans"/>
              </a:rPr>
              <a:t>récoltées</a:t>
            </a:r>
            <a:r>
              <a:rPr lang="en-US" sz="1800" spc="60" dirty="0">
                <a:latin typeface="Open Sans"/>
                <a:ea typeface="Open Sans"/>
                <a:cs typeface="Open Sans"/>
              </a:rPr>
              <a:t> dans la nature. </a:t>
            </a:r>
            <a:r>
              <a:rPr lang="en-US" sz="1800" spc="60" dirty="0" err="1">
                <a:latin typeface="Open Sans"/>
                <a:ea typeface="Open Sans"/>
                <a:cs typeface="Open Sans"/>
              </a:rPr>
              <a:t>Ils</a:t>
            </a:r>
            <a:r>
              <a:rPr lang="en-US" sz="1800" spc="60" dirty="0">
                <a:latin typeface="Open Sans"/>
                <a:ea typeface="Open Sans"/>
                <a:cs typeface="Open Sans"/>
              </a:rPr>
              <a:t> </a:t>
            </a:r>
            <a:r>
              <a:rPr lang="en-US" sz="1800" spc="60" dirty="0" err="1">
                <a:latin typeface="Open Sans"/>
                <a:ea typeface="Open Sans"/>
                <a:cs typeface="Open Sans"/>
              </a:rPr>
              <a:t>peuvent</a:t>
            </a:r>
            <a:r>
              <a:rPr lang="en-US" sz="1800" spc="60" dirty="0">
                <a:latin typeface="Open Sans"/>
                <a:ea typeface="Open Sans"/>
                <a:cs typeface="Open Sans"/>
              </a:rPr>
              <a:t> </a:t>
            </a:r>
            <a:r>
              <a:rPr lang="en-US" sz="1800" spc="60" dirty="0" err="1">
                <a:latin typeface="Open Sans"/>
                <a:ea typeface="Open Sans"/>
                <a:cs typeface="Open Sans"/>
              </a:rPr>
              <a:t>être</a:t>
            </a:r>
            <a:r>
              <a:rPr lang="en-US" sz="1800" spc="60" dirty="0">
                <a:latin typeface="Open Sans"/>
                <a:ea typeface="Open Sans"/>
                <a:cs typeface="Open Sans"/>
              </a:rPr>
              <a:t> consommés crus, </a:t>
            </a:r>
            <a:r>
              <a:rPr lang="en-US" sz="1800" spc="60" dirty="0" err="1">
                <a:latin typeface="Open Sans"/>
                <a:ea typeface="Open Sans"/>
                <a:cs typeface="Open Sans"/>
              </a:rPr>
              <a:t>cuits</a:t>
            </a:r>
            <a:r>
              <a:rPr lang="en-US" sz="1800" spc="60" dirty="0">
                <a:latin typeface="Open Sans"/>
                <a:ea typeface="Open Sans"/>
                <a:cs typeface="Open Sans"/>
              </a:rPr>
              <a:t> </a:t>
            </a:r>
            <a:r>
              <a:rPr lang="en-US" sz="1800" spc="60" dirty="0" err="1">
                <a:latin typeface="Open Sans"/>
                <a:ea typeface="Open Sans"/>
                <a:cs typeface="Open Sans"/>
              </a:rPr>
              <a:t>ou</a:t>
            </a:r>
            <a:r>
              <a:rPr lang="en-US" sz="1800" spc="60" dirty="0">
                <a:latin typeface="Open Sans"/>
                <a:ea typeface="Open Sans"/>
                <a:cs typeface="Open Sans"/>
              </a:rPr>
              <a:t> peu </a:t>
            </a:r>
            <a:r>
              <a:rPr lang="en-US" sz="1800" spc="60" dirty="0" err="1">
                <a:latin typeface="Open Sans"/>
                <a:ea typeface="Open Sans"/>
                <a:cs typeface="Open Sans"/>
              </a:rPr>
              <a:t>transformés</a:t>
            </a:r>
            <a:r>
              <a:rPr lang="en-US" sz="1800" spc="60" dirty="0">
                <a:latin typeface="Open Sans"/>
                <a:ea typeface="Open Sans"/>
                <a:cs typeface="Open Sans"/>
              </a:rPr>
              <a:t>.</a:t>
            </a:r>
          </a:p>
          <a:p>
            <a:pPr marL="0" indent="0">
              <a:buFont typeface="Arial"/>
              <a:buNone/>
            </a:pPr>
            <a:endParaRPr lang="en-US" sz="1800" spc="60" dirty="0"/>
          </a:p>
          <a:p>
            <a:pPr marL="0" indent="0">
              <a:buNone/>
            </a:pPr>
            <a:endParaRPr lang="en-GB" sz="1600" spc="60" dirty="0"/>
          </a:p>
          <a:p>
            <a:pPr marL="0" indent="0" algn="ctr">
              <a:buNone/>
            </a:pPr>
            <a:r>
              <a:rPr lang="en-GB" sz="1600" u="sng" spc="60" dirty="0" err="1">
                <a:latin typeface="Open Sans"/>
                <a:ea typeface="Open Sans"/>
                <a:cs typeface="Open Sans"/>
              </a:rPr>
              <a:t>Exemples</a:t>
            </a:r>
            <a:r>
              <a:rPr lang="en-GB" sz="1600" u="sng" spc="60" dirty="0">
                <a:latin typeface="Open Sans"/>
                <a:ea typeface="Open Sans"/>
                <a:cs typeface="Open Sans"/>
              </a:rPr>
              <a:t> du module standard </a:t>
            </a:r>
            <a:r>
              <a:rPr lang="en-GB" sz="1600" spc="60" dirty="0">
                <a:latin typeface="Open Sans"/>
                <a:ea typeface="Open Sans"/>
                <a:cs typeface="Open Sans"/>
              </a:rPr>
              <a:t>: </a:t>
            </a:r>
            <a:endParaRPr lang="en-GB" sz="1600" spc="60" dirty="0"/>
          </a:p>
          <a:p>
            <a:pPr marL="0" indent="0" algn="ctr">
              <a:buNone/>
            </a:pPr>
            <a:r>
              <a:rPr lang="en-GB" sz="1800" dirty="0" err="1">
                <a:effectLst/>
                <a:latin typeface="Calibri"/>
                <a:ea typeface="Calibri" panose="020F0502020204030204" pitchFamily="34" charset="0"/>
                <a:cs typeface="Open Sans"/>
              </a:rPr>
              <a:t>Épinards</a:t>
            </a:r>
            <a:r>
              <a:rPr lang="en-GB" sz="1800" dirty="0">
                <a:effectLst/>
                <a:latin typeface="Calibri"/>
                <a:ea typeface="Calibri" panose="020F0502020204030204" pitchFamily="34" charset="0"/>
                <a:cs typeface="Open Sans"/>
              </a:rPr>
              <a:t>, </a:t>
            </a:r>
            <a:r>
              <a:rPr lang="en-GB" sz="1800" dirty="0" err="1">
                <a:effectLst/>
                <a:latin typeface="Calibri"/>
                <a:ea typeface="Calibri" panose="020F0502020204030204" pitchFamily="34" charset="0"/>
                <a:cs typeface="Open Sans"/>
              </a:rPr>
              <a:t>oignons</a:t>
            </a:r>
            <a:r>
              <a:rPr lang="en-GB" sz="1800" dirty="0">
                <a:effectLst/>
                <a:latin typeface="Calibri"/>
                <a:ea typeface="Calibri" panose="020F0502020204030204" pitchFamily="34" charset="0"/>
                <a:cs typeface="Open Sans"/>
              </a:rPr>
              <a:t>*</a:t>
            </a:r>
            <a:r>
              <a:rPr lang="en-GB" sz="1800" dirty="0">
                <a:latin typeface="Calibri"/>
                <a:ea typeface="Calibri" panose="020F0502020204030204" pitchFamily="34" charset="0"/>
                <a:cs typeface="Open Sans"/>
              </a:rPr>
              <a:t>, </a:t>
            </a:r>
            <a:r>
              <a:rPr lang="en-GB" sz="1800" dirty="0" err="1">
                <a:effectLst/>
                <a:latin typeface="Calibri"/>
                <a:ea typeface="Calibri" panose="020F0502020204030204" pitchFamily="34" charset="0"/>
                <a:cs typeface="Open Sans"/>
              </a:rPr>
              <a:t>tomates</a:t>
            </a:r>
            <a:r>
              <a:rPr lang="en-GB" sz="1800" dirty="0">
                <a:effectLst/>
                <a:latin typeface="Calibri"/>
                <a:ea typeface="Calibri" panose="020F0502020204030204" pitchFamily="34" charset="0"/>
                <a:cs typeface="Open Sans"/>
              </a:rPr>
              <a:t>, carottes, </a:t>
            </a:r>
            <a:r>
              <a:rPr lang="en-GB" sz="1800" dirty="0" err="1">
                <a:effectLst/>
                <a:latin typeface="Calibri"/>
                <a:ea typeface="Calibri" panose="020F0502020204030204" pitchFamily="34" charset="0"/>
                <a:cs typeface="Open Sans"/>
              </a:rPr>
              <a:t>poivrons</a:t>
            </a:r>
            <a:r>
              <a:rPr lang="en-GB" sz="1800" dirty="0">
                <a:effectLst/>
                <a:latin typeface="Calibri"/>
                <a:ea typeface="Calibri" panose="020F0502020204030204" pitchFamily="34" charset="0"/>
                <a:cs typeface="Open Sans"/>
              </a:rPr>
              <a:t>, haricots verts, </a:t>
            </a:r>
            <a:r>
              <a:rPr lang="en-GB" sz="1800" dirty="0" err="1">
                <a:effectLst/>
                <a:latin typeface="Calibri"/>
                <a:ea typeface="Calibri" panose="020F0502020204030204" pitchFamily="34" charset="0"/>
                <a:cs typeface="Open Sans"/>
              </a:rPr>
              <a:t>laitue</a:t>
            </a:r>
            <a:r>
              <a:rPr lang="en-GB" sz="1800" dirty="0">
                <a:effectLst/>
                <a:latin typeface="Calibri"/>
                <a:ea typeface="Calibri" panose="020F0502020204030204" pitchFamily="34" charset="0"/>
                <a:cs typeface="Open Sans"/>
              </a:rPr>
              <a:t>, etc.</a:t>
            </a:r>
            <a:endParaRPr lang="en-US" sz="1800" spc="60" dirty="0">
              <a:latin typeface="Calibri"/>
              <a:cs typeface="Open Sans"/>
            </a:endParaRPr>
          </a:p>
          <a:p>
            <a:pPr marL="0" indent="0">
              <a:buFont typeface="Arial"/>
              <a:buNone/>
            </a:pPr>
            <a:endParaRPr lang="en-US" sz="1800" spc="60" dirty="0"/>
          </a:p>
        </p:txBody>
      </p:sp>
      <p:cxnSp>
        <p:nvCxnSpPr>
          <p:cNvPr id="5" name="Straight Arrow Connector 4">
            <a:extLst>
              <a:ext uri="{FF2B5EF4-FFF2-40B4-BE49-F238E27FC236}">
                <a16:creationId xmlns:a16="http://schemas.microsoft.com/office/drawing/2014/main" id="{98997FC5-9FD8-48F0-9A31-F36AC890F11C}"/>
              </a:ext>
            </a:extLst>
          </p:cNvPr>
          <p:cNvCxnSpPr>
            <a:cxnSpLocks/>
          </p:cNvCxnSpPr>
          <p:nvPr/>
        </p:nvCxnSpPr>
        <p:spPr>
          <a:xfrm>
            <a:off x="-198653" y="4151050"/>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1D300FE-AE55-8F0C-6962-72FF8B6644ED}"/>
              </a:ext>
            </a:extLst>
          </p:cNvPr>
          <p:cNvSpPr txBox="1"/>
          <p:nvPr/>
        </p:nvSpPr>
        <p:spPr>
          <a:xfrm>
            <a:off x="2459421" y="5402921"/>
            <a:ext cx="9424771" cy="1477328"/>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err="1">
                <a:solidFill>
                  <a:schemeClr val="accent2">
                    <a:lumMod val="75000"/>
                  </a:schemeClr>
                </a:solidFill>
                <a:latin typeface="Open Sans"/>
                <a:ea typeface="Open Sans"/>
                <a:cs typeface="Open Sans"/>
              </a:rPr>
              <a:t>Inclut</a:t>
            </a:r>
            <a:r>
              <a:rPr lang="en-US" b="1" dirty="0">
                <a:solidFill>
                  <a:schemeClr val="accent2">
                    <a:lumMod val="75000"/>
                  </a:schemeClr>
                </a:solidFill>
                <a:latin typeface="Open Sans"/>
                <a:ea typeface="Open Sans"/>
                <a:cs typeface="Open Sans"/>
              </a:rPr>
              <a:t> les </a:t>
            </a:r>
            <a:r>
              <a:rPr lang="en-US" b="1" dirty="0" err="1">
                <a:solidFill>
                  <a:schemeClr val="accent2">
                    <a:lumMod val="75000"/>
                  </a:schemeClr>
                </a:solidFill>
                <a:latin typeface="Open Sans"/>
                <a:ea typeface="Open Sans"/>
                <a:cs typeface="Open Sans"/>
              </a:rPr>
              <a:t>légumes</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en</a:t>
            </a:r>
            <a:r>
              <a:rPr lang="en-US" b="1" dirty="0">
                <a:solidFill>
                  <a:schemeClr val="accent2">
                    <a:lumMod val="75000"/>
                  </a:schemeClr>
                </a:solidFill>
                <a:latin typeface="Open Sans"/>
                <a:ea typeface="Open Sans"/>
                <a:cs typeface="Open Sans"/>
              </a:rPr>
              <a:t> conserve </a:t>
            </a:r>
            <a:r>
              <a:rPr lang="en-US" b="1" dirty="0" err="1">
                <a:solidFill>
                  <a:schemeClr val="accent2">
                    <a:lumMod val="75000"/>
                  </a:schemeClr>
                </a:solidFill>
                <a:latin typeface="Open Sans"/>
                <a:ea typeface="Open Sans"/>
                <a:cs typeface="Open Sans"/>
              </a:rPr>
              <a:t>ou</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surgelés</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mais</a:t>
            </a:r>
            <a:r>
              <a:rPr lang="en-US" b="1" dirty="0">
                <a:solidFill>
                  <a:schemeClr val="accent2">
                    <a:lumMod val="75000"/>
                  </a:schemeClr>
                </a:solidFill>
                <a:latin typeface="Open Sans"/>
                <a:ea typeface="Open Sans"/>
                <a:cs typeface="Open Sans"/>
              </a:rPr>
              <a:t> pas les </a:t>
            </a:r>
            <a:r>
              <a:rPr lang="en-US" b="1" dirty="0" err="1">
                <a:solidFill>
                  <a:schemeClr val="accent2">
                    <a:lumMod val="75000"/>
                  </a:schemeClr>
                </a:solidFill>
                <a:latin typeface="Open Sans"/>
                <a:ea typeface="Open Sans"/>
                <a:cs typeface="Open Sans"/>
              </a:rPr>
              <a:t>légumes</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marinés</a:t>
            </a:r>
            <a:r>
              <a:rPr lang="en-US" b="1" dirty="0">
                <a:solidFill>
                  <a:schemeClr val="accent2">
                    <a:lumMod val="75000"/>
                  </a:schemeClr>
                </a:solidFill>
                <a:latin typeface="Open Sans"/>
                <a:ea typeface="Open Sans"/>
                <a:cs typeface="Open Sans"/>
              </a:rPr>
              <a:t>. </a:t>
            </a:r>
          </a:p>
          <a:p>
            <a:pPr algn="ctr"/>
            <a:r>
              <a:rPr lang="en-US" b="1" dirty="0">
                <a:solidFill>
                  <a:schemeClr val="accent2">
                    <a:lumMod val="75000"/>
                  </a:schemeClr>
                </a:solidFill>
                <a:latin typeface="Open Sans"/>
                <a:ea typeface="Open Sans"/>
                <a:cs typeface="Open Sans"/>
              </a:rPr>
              <a:t>*Les </a:t>
            </a:r>
            <a:r>
              <a:rPr lang="en-US" b="1" dirty="0" err="1">
                <a:solidFill>
                  <a:schemeClr val="accent2">
                    <a:lumMod val="75000"/>
                  </a:schemeClr>
                </a:solidFill>
                <a:latin typeface="Open Sans"/>
                <a:ea typeface="Open Sans"/>
                <a:cs typeface="Open Sans"/>
              </a:rPr>
              <a:t>oignons</a:t>
            </a:r>
            <a:r>
              <a:rPr lang="en-US" b="1" dirty="0">
                <a:solidFill>
                  <a:schemeClr val="accent2">
                    <a:lumMod val="75000"/>
                  </a:schemeClr>
                </a:solidFill>
                <a:latin typeface="Open Sans"/>
                <a:ea typeface="Open Sans"/>
                <a:cs typeface="Open Sans"/>
              </a:rPr>
              <a:t> et </a:t>
            </a:r>
            <a:r>
              <a:rPr lang="en-US" b="1" dirty="0" err="1">
                <a:solidFill>
                  <a:schemeClr val="accent2">
                    <a:lumMod val="75000"/>
                  </a:schemeClr>
                </a:solidFill>
                <a:latin typeface="Open Sans"/>
                <a:ea typeface="Open Sans"/>
                <a:cs typeface="Open Sans"/>
              </a:rPr>
              <a:t>l'ail</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utilisés</a:t>
            </a:r>
            <a:r>
              <a:rPr lang="en-US" b="1" dirty="0">
                <a:solidFill>
                  <a:schemeClr val="accent2">
                    <a:lumMod val="75000"/>
                  </a:schemeClr>
                </a:solidFill>
                <a:latin typeface="Open Sans"/>
                <a:ea typeface="Open Sans"/>
                <a:cs typeface="Open Sans"/>
              </a:rPr>
              <a:t> pour </a:t>
            </a:r>
            <a:r>
              <a:rPr lang="en-US" b="1" dirty="0" err="1">
                <a:solidFill>
                  <a:schemeClr val="accent2">
                    <a:lumMod val="75000"/>
                  </a:schemeClr>
                </a:solidFill>
                <a:latin typeface="Open Sans"/>
                <a:ea typeface="Open Sans"/>
                <a:cs typeface="Open Sans"/>
              </a:rPr>
              <a:t>aromatiser</a:t>
            </a:r>
            <a:r>
              <a:rPr lang="en-US" b="1" dirty="0">
                <a:solidFill>
                  <a:schemeClr val="accent2">
                    <a:lumMod val="75000"/>
                  </a:schemeClr>
                </a:solidFill>
                <a:latin typeface="Open Sans"/>
                <a:ea typeface="Open Sans"/>
                <a:cs typeface="Open Sans"/>
              </a:rPr>
              <a:t> les plats </a:t>
            </a:r>
            <a:r>
              <a:rPr lang="en-US" b="1" dirty="0" err="1">
                <a:solidFill>
                  <a:schemeClr val="accent2">
                    <a:lumMod val="75000"/>
                  </a:schemeClr>
                </a:solidFill>
                <a:latin typeface="Open Sans"/>
                <a:ea typeface="Open Sans"/>
                <a:cs typeface="Open Sans"/>
              </a:rPr>
              <a:t>doivent</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être</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considérés</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comme</a:t>
            </a:r>
            <a:r>
              <a:rPr lang="en-US" b="1" dirty="0">
                <a:solidFill>
                  <a:schemeClr val="accent2">
                    <a:lumMod val="75000"/>
                  </a:schemeClr>
                </a:solidFill>
                <a:latin typeface="Open Sans"/>
                <a:ea typeface="Open Sans"/>
                <a:cs typeface="Open Sans"/>
              </a:rPr>
              <a:t> des condiments.</a:t>
            </a:r>
          </a:p>
          <a:p>
            <a:pPr algn="ctr"/>
            <a:r>
              <a:rPr lang="en-US" b="1" dirty="0">
                <a:solidFill>
                  <a:schemeClr val="accent2">
                    <a:lumMod val="75000"/>
                  </a:schemeClr>
                </a:solidFill>
                <a:latin typeface="Open Sans"/>
                <a:ea typeface="Open Sans"/>
                <a:cs typeface="Open Sans"/>
              </a:rPr>
              <a:t>Le </a:t>
            </a:r>
            <a:r>
              <a:rPr lang="en-US" b="1" dirty="0" err="1">
                <a:solidFill>
                  <a:schemeClr val="accent2">
                    <a:lumMod val="75000"/>
                  </a:schemeClr>
                </a:solidFill>
                <a:latin typeface="Open Sans"/>
                <a:ea typeface="Open Sans"/>
                <a:cs typeface="Open Sans"/>
              </a:rPr>
              <a:t>persil</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peut</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être</a:t>
            </a:r>
            <a:r>
              <a:rPr lang="en-US" b="1" dirty="0">
                <a:solidFill>
                  <a:schemeClr val="accent2">
                    <a:lumMod val="75000"/>
                  </a:schemeClr>
                </a:solidFill>
                <a:latin typeface="Open Sans"/>
                <a:ea typeface="Open Sans"/>
                <a:cs typeface="Open Sans"/>
              </a:rPr>
              <a:t> consommé </a:t>
            </a:r>
            <a:r>
              <a:rPr lang="en-US" b="1" dirty="0" err="1">
                <a:solidFill>
                  <a:schemeClr val="accent2">
                    <a:lumMod val="75000"/>
                  </a:schemeClr>
                </a:solidFill>
                <a:latin typeface="Open Sans"/>
                <a:ea typeface="Open Sans"/>
                <a:cs typeface="Open Sans"/>
              </a:rPr>
              <a:t>comme</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une</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herbe</a:t>
            </a:r>
            <a:r>
              <a:rPr lang="en-US" b="1" dirty="0">
                <a:solidFill>
                  <a:schemeClr val="accent2">
                    <a:lumMod val="75000"/>
                  </a:schemeClr>
                </a:solidFill>
                <a:latin typeface="Open Sans"/>
                <a:ea typeface="Open Sans"/>
                <a:cs typeface="Open Sans"/>
              </a:rPr>
              <a:t> (condiment) </a:t>
            </a:r>
            <a:r>
              <a:rPr lang="en-US" b="1" dirty="0" err="1">
                <a:solidFill>
                  <a:schemeClr val="accent2">
                    <a:lumMod val="75000"/>
                  </a:schemeClr>
                </a:solidFill>
                <a:latin typeface="Open Sans"/>
                <a:ea typeface="Open Sans"/>
                <a:cs typeface="Open Sans"/>
              </a:rPr>
              <a:t>ou</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comme</a:t>
            </a:r>
            <a:r>
              <a:rPr lang="en-US" b="1" dirty="0">
                <a:solidFill>
                  <a:schemeClr val="accent2">
                    <a:lumMod val="75000"/>
                  </a:schemeClr>
                </a:solidFill>
                <a:latin typeface="Open Sans"/>
                <a:ea typeface="Open Sans"/>
                <a:cs typeface="Open Sans"/>
              </a:rPr>
              <a:t> un </a:t>
            </a:r>
            <a:r>
              <a:rPr lang="en-US" b="1" dirty="0" err="1">
                <a:solidFill>
                  <a:schemeClr val="accent2">
                    <a:lumMod val="75000"/>
                  </a:schemeClr>
                </a:solidFill>
                <a:latin typeface="Open Sans"/>
                <a:ea typeface="Open Sans"/>
                <a:cs typeface="Open Sans"/>
              </a:rPr>
              <a:t>légume</a:t>
            </a:r>
            <a:r>
              <a:rPr lang="en-US" b="1" dirty="0">
                <a:solidFill>
                  <a:schemeClr val="accent2">
                    <a:lumMod val="75000"/>
                  </a:schemeClr>
                </a:solidFill>
                <a:latin typeface="Open Sans"/>
                <a:ea typeface="Open Sans"/>
                <a:cs typeface="Open Sans"/>
              </a:rPr>
              <a:t> (p. ex. Tabbouleh).</a:t>
            </a:r>
          </a:p>
        </p:txBody>
      </p:sp>
      <p:pic>
        <p:nvPicPr>
          <p:cNvPr id="7" name="Graphic 2" descr="Warning with solid fill">
            <a:extLst>
              <a:ext uri="{FF2B5EF4-FFF2-40B4-BE49-F238E27FC236}">
                <a16:creationId xmlns:a16="http://schemas.microsoft.com/office/drawing/2014/main" id="{1E33309B-8846-C5A9-7671-D64DB3C5C2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83011" y="5548474"/>
            <a:ext cx="552819" cy="552819"/>
          </a:xfrm>
          <a:prstGeom prst="rect">
            <a:avLst/>
          </a:prstGeom>
        </p:spPr>
      </p:pic>
      <p:pic>
        <p:nvPicPr>
          <p:cNvPr id="3" name="Picture 2">
            <a:extLst>
              <a:ext uri="{FF2B5EF4-FFF2-40B4-BE49-F238E27FC236}">
                <a16:creationId xmlns:a16="http://schemas.microsoft.com/office/drawing/2014/main" id="{0F4037BF-A383-5B8D-A4A8-2FB41F6AF03D}"/>
              </a:ext>
            </a:extLst>
          </p:cNvPr>
          <p:cNvPicPr>
            <a:picLocks noChangeAspect="1" noChangeArrowheads="1"/>
          </p:cNvPicPr>
          <p:nvPr/>
        </p:nvPicPr>
        <p:blipFill>
          <a:blip r:embed="rId5"/>
          <a:srcRect t="394" b="394"/>
          <a:stretch/>
        </p:blipFill>
        <p:spPr bwMode="auto">
          <a:xfrm>
            <a:off x="5987888" y="1453513"/>
            <a:ext cx="5896304" cy="3901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63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7437365"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ct val="94762"/>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ct val="89497"/>
              </a:lnSpc>
            </a:pPr>
            <a:r>
              <a:rPr lang="it-IT" b="0">
                <a:solidFill>
                  <a:srgbClr val="FFFFFE"/>
                </a:solidFill>
                <a:latin typeface="HALDEN SOLID" pitchFamily="2" charset="0"/>
                <a:ea typeface="Open Sans Extrabold" panose="020B0606030504020204" pitchFamily="34" charset="0"/>
                <a:cs typeface="Open Sans Extrabold" panose="020B0606030504020204" pitchFamily="34" charset="0"/>
              </a:rPr>
              <a:t>Introduction </a:t>
            </a:r>
            <a:endParaRPr lang="en-GB" sz="3200" b="0">
              <a:solidFill>
                <a:srgbClr val="FFFFFE"/>
              </a:solidFill>
              <a:latin typeface="HALDEN SOLI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235510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accent2"/>
                </a:solidFill>
                <a:latin typeface="HALDEN SOLID" pitchFamily="2" charset="0"/>
              </a:rPr>
              <a:t>Sous-groupe Fcs-N : légumes orange (riches en vitamine A)</a:t>
            </a:r>
          </a:p>
        </p:txBody>
      </p:sp>
      <p:sp>
        <p:nvSpPr>
          <p:cNvPr id="4" name="Content Placeholder 2">
            <a:extLst>
              <a:ext uri="{FF2B5EF4-FFF2-40B4-BE49-F238E27FC236}">
                <a16:creationId xmlns:a16="http://schemas.microsoft.com/office/drawing/2014/main" id="{4A470ECD-5EBA-4859-A14F-3B340AA0766B}"/>
              </a:ext>
            </a:extLst>
          </p:cNvPr>
          <p:cNvSpPr txBox="1">
            <a:spLocks/>
          </p:cNvSpPr>
          <p:nvPr/>
        </p:nvSpPr>
        <p:spPr>
          <a:xfrm>
            <a:off x="721814" y="1648318"/>
            <a:ext cx="5251584" cy="403012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800" spc="60" dirty="0" err="1">
                <a:latin typeface="Open Sans"/>
                <a:ea typeface="Open Sans"/>
                <a:cs typeface="Open Sans"/>
              </a:rPr>
              <a:t>Notez</a:t>
            </a:r>
            <a:r>
              <a:rPr lang="en-US" sz="1800" spc="60" dirty="0">
                <a:latin typeface="Open Sans"/>
                <a:ea typeface="Open Sans"/>
                <a:cs typeface="Open Sans"/>
              </a:rPr>
              <a:t> que dans le module FCS-N, le </a:t>
            </a:r>
            <a:r>
              <a:rPr lang="en-US" sz="1800" spc="60" dirty="0" err="1">
                <a:latin typeface="Open Sans"/>
                <a:ea typeface="Open Sans"/>
                <a:cs typeface="Open Sans"/>
              </a:rPr>
              <a:t>groupe</a:t>
            </a:r>
            <a:r>
              <a:rPr lang="en-US" sz="1800" spc="60" dirty="0">
                <a:latin typeface="Open Sans"/>
                <a:ea typeface="Open Sans"/>
                <a:cs typeface="Open Sans"/>
              </a:rPr>
              <a:t> des </a:t>
            </a:r>
            <a:r>
              <a:rPr lang="en-US" sz="1800" spc="60" dirty="0" err="1">
                <a:latin typeface="Open Sans"/>
                <a:ea typeface="Open Sans"/>
                <a:cs typeface="Open Sans"/>
              </a:rPr>
              <a:t>légumes</a:t>
            </a:r>
            <a:r>
              <a:rPr lang="en-US" sz="1800" spc="60" dirty="0">
                <a:latin typeface="Open Sans"/>
                <a:ea typeface="Open Sans"/>
                <a:cs typeface="Open Sans"/>
              </a:rPr>
              <a:t> </a:t>
            </a:r>
            <a:r>
              <a:rPr lang="en-US" sz="1800" spc="60" dirty="0" err="1">
                <a:latin typeface="Open Sans"/>
                <a:ea typeface="Open Sans"/>
                <a:cs typeface="Open Sans"/>
              </a:rPr>
              <a:t>comporte</a:t>
            </a:r>
            <a:r>
              <a:rPr lang="en-US" sz="1800" spc="60" dirty="0">
                <a:latin typeface="Open Sans"/>
                <a:ea typeface="Open Sans"/>
                <a:cs typeface="Open Sans"/>
              </a:rPr>
              <a:t> un sous-</a:t>
            </a:r>
            <a:r>
              <a:rPr lang="en-US" sz="1800" spc="60" dirty="0" err="1">
                <a:latin typeface="Open Sans"/>
                <a:ea typeface="Open Sans"/>
                <a:cs typeface="Open Sans"/>
              </a:rPr>
              <a:t>groupe</a:t>
            </a:r>
            <a:r>
              <a:rPr lang="en-US" sz="1800" spc="60" dirty="0">
                <a:latin typeface="Open Sans"/>
                <a:ea typeface="Open Sans"/>
                <a:cs typeface="Open Sans"/>
              </a:rPr>
              <a:t> qui se </a:t>
            </a:r>
            <a:r>
              <a:rPr lang="en-US" sz="1800" spc="60" dirty="0" err="1">
                <a:latin typeface="Open Sans"/>
                <a:ea typeface="Open Sans"/>
                <a:cs typeface="Open Sans"/>
              </a:rPr>
              <a:t>concentre</a:t>
            </a:r>
            <a:r>
              <a:rPr lang="en-US" sz="1800" spc="60" dirty="0">
                <a:latin typeface="Open Sans"/>
                <a:ea typeface="Open Sans"/>
                <a:cs typeface="Open Sans"/>
              </a:rPr>
              <a:t> sur les </a:t>
            </a:r>
            <a:r>
              <a:rPr lang="en-US" sz="1800" spc="60" dirty="0" err="1">
                <a:latin typeface="Open Sans"/>
                <a:ea typeface="Open Sans"/>
                <a:cs typeface="Open Sans"/>
              </a:rPr>
              <a:t>légumes</a:t>
            </a:r>
            <a:r>
              <a:rPr lang="en-US" sz="1800" spc="60" dirty="0">
                <a:latin typeface="Open Sans"/>
                <a:ea typeface="Open Sans"/>
                <a:cs typeface="Open Sans"/>
              </a:rPr>
              <a:t> riches </a:t>
            </a:r>
            <a:r>
              <a:rPr lang="en-US" sz="1800" spc="60" dirty="0" err="1">
                <a:latin typeface="Open Sans"/>
                <a:ea typeface="Open Sans"/>
                <a:cs typeface="Open Sans"/>
              </a:rPr>
              <a:t>en</a:t>
            </a:r>
            <a:r>
              <a:rPr lang="en-US" sz="1800" spc="60" dirty="0">
                <a:latin typeface="Open Sans"/>
                <a:ea typeface="Open Sans"/>
                <a:cs typeface="Open Sans"/>
              </a:rPr>
              <a:t> </a:t>
            </a:r>
            <a:r>
              <a:rPr lang="en-US" sz="1800" spc="60" dirty="0" err="1">
                <a:latin typeface="Open Sans"/>
                <a:ea typeface="Open Sans"/>
                <a:cs typeface="Open Sans"/>
              </a:rPr>
              <a:t>vitamine</a:t>
            </a:r>
            <a:r>
              <a:rPr lang="en-US" sz="1800" spc="60" dirty="0">
                <a:latin typeface="Open Sans"/>
                <a:ea typeface="Open Sans"/>
                <a:cs typeface="Open Sans"/>
              </a:rPr>
              <a:t> A.</a:t>
            </a:r>
          </a:p>
          <a:p>
            <a:pPr marL="0" indent="0">
              <a:buFont typeface="Arial"/>
              <a:buNone/>
            </a:pPr>
            <a:endParaRPr lang="en-US" sz="1800" spc="60" dirty="0">
              <a:latin typeface="Open Sans"/>
              <a:ea typeface="Open Sans"/>
              <a:cs typeface="Open Sans"/>
            </a:endParaRPr>
          </a:p>
          <a:p>
            <a:pPr marL="0" indent="0">
              <a:buNone/>
            </a:pPr>
            <a:r>
              <a:rPr lang="en-US" sz="1800" spc="60" dirty="0">
                <a:latin typeface="Open Sans"/>
                <a:ea typeface="Open Sans"/>
                <a:cs typeface="Open Sans"/>
              </a:rPr>
              <a:t>Il </a:t>
            </a:r>
            <a:r>
              <a:rPr lang="en-US" sz="1800" spc="60" dirty="0" err="1">
                <a:latin typeface="Open Sans"/>
                <a:ea typeface="Open Sans"/>
                <a:cs typeface="Open Sans"/>
              </a:rPr>
              <a:t>s'agit</a:t>
            </a:r>
            <a:r>
              <a:rPr lang="en-US" sz="1800" spc="60" dirty="0">
                <a:latin typeface="Open Sans"/>
                <a:ea typeface="Open Sans"/>
                <a:cs typeface="Open Sans"/>
              </a:rPr>
              <a:t> de </a:t>
            </a:r>
            <a:r>
              <a:rPr lang="en-US" sz="1800" spc="60" dirty="0" err="1">
                <a:latin typeface="Open Sans"/>
                <a:ea typeface="Open Sans"/>
                <a:cs typeface="Open Sans"/>
              </a:rPr>
              <a:t>tous</a:t>
            </a:r>
            <a:r>
              <a:rPr lang="en-US" sz="1800" spc="60" dirty="0">
                <a:latin typeface="Open Sans"/>
                <a:ea typeface="Open Sans"/>
                <a:cs typeface="Open Sans"/>
              </a:rPr>
              <a:t> les </a:t>
            </a:r>
            <a:r>
              <a:rPr lang="en-US" sz="1800" spc="60" dirty="0" err="1">
                <a:latin typeface="Open Sans"/>
                <a:ea typeface="Open Sans"/>
                <a:cs typeface="Open Sans"/>
              </a:rPr>
              <a:t>légumes</a:t>
            </a:r>
            <a:r>
              <a:rPr lang="en-US" sz="1800" spc="60" dirty="0">
                <a:latin typeface="Open Sans"/>
                <a:ea typeface="Open Sans"/>
                <a:cs typeface="Open Sans"/>
              </a:rPr>
              <a:t> </a:t>
            </a:r>
            <a:r>
              <a:rPr lang="en-US" sz="1800" spc="60" dirty="0" err="1">
                <a:latin typeface="Open Sans"/>
                <a:ea typeface="Open Sans"/>
                <a:cs typeface="Open Sans"/>
              </a:rPr>
              <a:t>dont</a:t>
            </a:r>
            <a:r>
              <a:rPr lang="en-US" sz="1800" spc="60" dirty="0">
                <a:latin typeface="Open Sans"/>
                <a:ea typeface="Open Sans"/>
                <a:cs typeface="Open Sans"/>
              </a:rPr>
              <a:t> </a:t>
            </a:r>
            <a:r>
              <a:rPr lang="en-US" sz="1800" spc="60" dirty="0" err="1">
                <a:latin typeface="Open Sans"/>
                <a:ea typeface="Open Sans"/>
                <a:cs typeface="Open Sans"/>
              </a:rPr>
              <a:t>l'intérieur</a:t>
            </a:r>
            <a:r>
              <a:rPr lang="en-US" sz="1800" spc="60" dirty="0">
                <a:latin typeface="Open Sans"/>
                <a:ea typeface="Open Sans"/>
                <a:cs typeface="Open Sans"/>
              </a:rPr>
              <a:t> </a:t>
            </a:r>
            <a:r>
              <a:rPr lang="en-US" sz="1800" spc="60" dirty="0" err="1">
                <a:latin typeface="Open Sans"/>
                <a:ea typeface="Open Sans"/>
                <a:cs typeface="Open Sans"/>
              </a:rPr>
              <a:t>est</a:t>
            </a:r>
            <a:r>
              <a:rPr lang="en-US" sz="1800" spc="60" dirty="0">
                <a:latin typeface="Open Sans"/>
                <a:ea typeface="Open Sans"/>
                <a:cs typeface="Open Sans"/>
              </a:rPr>
              <a:t> de couleur orange.</a:t>
            </a:r>
          </a:p>
          <a:p>
            <a:pPr marL="0" indent="0">
              <a:buFont typeface="Arial"/>
              <a:buNone/>
            </a:pPr>
            <a:endParaRPr lang="en-US" sz="1800" spc="60" dirty="0">
              <a:latin typeface="Open Sans"/>
              <a:ea typeface="Open Sans"/>
              <a:cs typeface="Open Sans"/>
            </a:endParaRPr>
          </a:p>
          <a:p>
            <a:pPr marL="0" indent="0" algn="ctr">
              <a:buNone/>
            </a:pPr>
            <a:endParaRPr lang="en-GB" sz="1600" u="sng" spc="60" dirty="0">
              <a:latin typeface="Open Sans"/>
              <a:ea typeface="Open Sans"/>
              <a:cs typeface="Open Sans"/>
            </a:endParaRPr>
          </a:p>
          <a:p>
            <a:pPr marL="0" indent="0" algn="ctr">
              <a:buNone/>
            </a:pPr>
            <a:r>
              <a:rPr lang="en-GB" sz="1600" u="sng" spc="60" dirty="0" err="1">
                <a:latin typeface="Open Sans"/>
                <a:ea typeface="Open Sans"/>
                <a:cs typeface="Open Sans"/>
              </a:rPr>
              <a:t>Exemples</a:t>
            </a:r>
            <a:r>
              <a:rPr lang="en-GB" sz="1600" u="sng" spc="60" dirty="0">
                <a:latin typeface="Open Sans"/>
                <a:ea typeface="Open Sans"/>
                <a:cs typeface="Open Sans"/>
              </a:rPr>
              <a:t> du module standard </a:t>
            </a:r>
            <a:r>
              <a:rPr lang="en-GB" sz="1600" spc="60" dirty="0">
                <a:latin typeface="Open Sans"/>
                <a:ea typeface="Open Sans"/>
                <a:cs typeface="Open Sans"/>
              </a:rPr>
              <a:t>: </a:t>
            </a:r>
            <a:endParaRPr lang="en-GB" sz="1600" spc="60" dirty="0"/>
          </a:p>
          <a:p>
            <a:pPr marL="0" indent="0" algn="ctr">
              <a:buNone/>
            </a:pPr>
            <a:r>
              <a:rPr lang="en-GB" sz="1600" spc="60" dirty="0">
                <a:latin typeface="Open Sans"/>
                <a:ea typeface="Open Sans"/>
                <a:cs typeface="Open Sans"/>
              </a:rPr>
              <a:t>carotte, </a:t>
            </a:r>
            <a:r>
              <a:rPr lang="en-GB" sz="1600" spc="60" dirty="0" err="1">
                <a:latin typeface="Open Sans"/>
                <a:ea typeface="Open Sans"/>
                <a:cs typeface="Open Sans"/>
              </a:rPr>
              <a:t>poivron</a:t>
            </a:r>
            <a:r>
              <a:rPr lang="en-GB" sz="1600" spc="60" dirty="0">
                <a:latin typeface="Open Sans"/>
                <a:ea typeface="Open Sans"/>
                <a:cs typeface="Open Sans"/>
              </a:rPr>
              <a:t> rouge, </a:t>
            </a:r>
            <a:r>
              <a:rPr lang="en-GB" sz="1600" spc="60" dirty="0" err="1">
                <a:latin typeface="Open Sans"/>
                <a:ea typeface="Open Sans"/>
                <a:cs typeface="Open Sans"/>
              </a:rPr>
              <a:t>citrouille</a:t>
            </a:r>
            <a:r>
              <a:rPr lang="en-GB" sz="1600" spc="60" dirty="0">
                <a:latin typeface="Open Sans"/>
                <a:ea typeface="Open Sans"/>
                <a:cs typeface="Open Sans"/>
              </a:rPr>
              <a:t>, </a:t>
            </a:r>
            <a:r>
              <a:rPr lang="en-GB" sz="1600" spc="60" dirty="0" err="1">
                <a:latin typeface="Open Sans"/>
                <a:ea typeface="Open Sans"/>
                <a:cs typeface="Open Sans"/>
              </a:rPr>
              <a:t>patate</a:t>
            </a:r>
            <a:r>
              <a:rPr lang="en-GB" sz="1600" spc="60" dirty="0">
                <a:latin typeface="Open Sans"/>
                <a:ea typeface="Open Sans"/>
                <a:cs typeface="Open Sans"/>
              </a:rPr>
              <a:t> </a:t>
            </a:r>
            <a:r>
              <a:rPr lang="en-GB" sz="1600" spc="60" dirty="0" err="1">
                <a:latin typeface="Open Sans"/>
                <a:ea typeface="Open Sans"/>
                <a:cs typeface="Open Sans"/>
              </a:rPr>
              <a:t>douce</a:t>
            </a:r>
            <a:r>
              <a:rPr lang="en-GB" sz="1600" spc="60" dirty="0">
                <a:latin typeface="Open Sans"/>
                <a:ea typeface="Open Sans"/>
                <a:cs typeface="Open Sans"/>
              </a:rPr>
              <a:t> orange</a:t>
            </a:r>
            <a:endParaRPr lang="en-US" sz="1600" spc="60" dirty="0">
              <a:latin typeface="Open Sans"/>
              <a:ea typeface="Open Sans"/>
              <a:cs typeface="Open Sans"/>
            </a:endParaRPr>
          </a:p>
          <a:p>
            <a:pPr marL="0" indent="0">
              <a:buFont typeface="Arial"/>
              <a:buNone/>
            </a:pPr>
            <a:endParaRPr lang="en-US" sz="1800" spc="60" dirty="0"/>
          </a:p>
          <a:p>
            <a:pPr marL="0" indent="0">
              <a:buFont typeface="Arial"/>
              <a:buNone/>
            </a:pPr>
            <a:endParaRPr lang="en-US" sz="1800" spc="60" dirty="0"/>
          </a:p>
          <a:p>
            <a:pPr marL="0" indent="0">
              <a:buFont typeface="Arial"/>
              <a:buNone/>
            </a:pPr>
            <a:endParaRPr lang="en-US" sz="1800" spc="60" dirty="0"/>
          </a:p>
        </p:txBody>
      </p:sp>
      <p:cxnSp>
        <p:nvCxnSpPr>
          <p:cNvPr id="2" name="Straight Arrow Connector 1">
            <a:extLst>
              <a:ext uri="{FF2B5EF4-FFF2-40B4-BE49-F238E27FC236}">
                <a16:creationId xmlns:a16="http://schemas.microsoft.com/office/drawing/2014/main" id="{398EF617-2401-ACFC-0C5C-A97A608C7CB1}"/>
              </a:ext>
            </a:extLst>
          </p:cNvPr>
          <p:cNvCxnSpPr>
            <a:cxnSpLocks/>
          </p:cNvCxnSpPr>
          <p:nvPr/>
        </p:nvCxnSpPr>
        <p:spPr>
          <a:xfrm>
            <a:off x="335592" y="4631139"/>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1">
            <a:extLst>
              <a:ext uri="{FF2B5EF4-FFF2-40B4-BE49-F238E27FC236}">
                <a16:creationId xmlns:a16="http://schemas.microsoft.com/office/drawing/2014/main" id="{5C252522-A385-5EC3-C54F-EC4608B0EA02}"/>
              </a:ext>
            </a:extLst>
          </p:cNvPr>
          <p:cNvSpPr txBox="1"/>
          <p:nvPr/>
        </p:nvSpPr>
        <p:spPr>
          <a:xfrm>
            <a:off x="2479075" y="6043276"/>
            <a:ext cx="9584828" cy="400110"/>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err="1">
                <a:solidFill>
                  <a:schemeClr val="accent2">
                    <a:lumMod val="75000"/>
                  </a:schemeClr>
                </a:solidFill>
                <a:latin typeface="Open Sans"/>
                <a:ea typeface="Open Sans"/>
                <a:cs typeface="Open Sans"/>
              </a:rPr>
              <a:t>Cela</a:t>
            </a:r>
            <a:r>
              <a:rPr lang="en-US" sz="2000" b="1" dirty="0">
                <a:solidFill>
                  <a:schemeClr val="accent2">
                    <a:lumMod val="75000"/>
                  </a:schemeClr>
                </a:solidFill>
                <a:latin typeface="Open Sans"/>
                <a:ea typeface="Open Sans"/>
                <a:cs typeface="Open Sans"/>
              </a:rPr>
              <a:t> </a:t>
            </a:r>
            <a:r>
              <a:rPr lang="en-US" sz="2000" b="1" dirty="0" err="1">
                <a:solidFill>
                  <a:schemeClr val="accent2">
                    <a:lumMod val="75000"/>
                  </a:schemeClr>
                </a:solidFill>
                <a:latin typeface="Open Sans"/>
                <a:ea typeface="Open Sans"/>
                <a:cs typeface="Open Sans"/>
              </a:rPr>
              <a:t>n'inclut</a:t>
            </a:r>
            <a:r>
              <a:rPr lang="en-US" sz="2000" b="1" dirty="0">
                <a:solidFill>
                  <a:schemeClr val="accent2">
                    <a:lumMod val="75000"/>
                  </a:schemeClr>
                </a:solidFill>
                <a:latin typeface="Open Sans"/>
                <a:ea typeface="Open Sans"/>
                <a:cs typeface="Open Sans"/>
              </a:rPr>
              <a:t> pas les </a:t>
            </a:r>
            <a:r>
              <a:rPr lang="en-US" sz="2000" b="1" dirty="0" err="1">
                <a:solidFill>
                  <a:schemeClr val="accent2">
                    <a:lumMod val="75000"/>
                  </a:schemeClr>
                </a:solidFill>
                <a:latin typeface="Open Sans"/>
                <a:ea typeface="Open Sans"/>
                <a:cs typeface="Open Sans"/>
              </a:rPr>
              <a:t>patates</a:t>
            </a:r>
            <a:r>
              <a:rPr lang="en-US" sz="2000" b="1" dirty="0">
                <a:solidFill>
                  <a:schemeClr val="accent2">
                    <a:lumMod val="75000"/>
                  </a:schemeClr>
                </a:solidFill>
                <a:latin typeface="Open Sans"/>
                <a:ea typeface="Open Sans"/>
                <a:cs typeface="Open Sans"/>
              </a:rPr>
              <a:t> </a:t>
            </a:r>
            <a:r>
              <a:rPr lang="en-US" sz="2000" b="1" dirty="0" err="1">
                <a:solidFill>
                  <a:schemeClr val="accent2">
                    <a:lumMod val="75000"/>
                  </a:schemeClr>
                </a:solidFill>
                <a:latin typeface="Open Sans"/>
                <a:ea typeface="Open Sans"/>
                <a:cs typeface="Open Sans"/>
              </a:rPr>
              <a:t>douces</a:t>
            </a:r>
            <a:r>
              <a:rPr lang="en-US" sz="2000" b="1" dirty="0">
                <a:solidFill>
                  <a:schemeClr val="accent2">
                    <a:lumMod val="75000"/>
                  </a:schemeClr>
                </a:solidFill>
                <a:latin typeface="Open Sans"/>
                <a:ea typeface="Open Sans"/>
                <a:cs typeface="Open Sans"/>
              </a:rPr>
              <a:t> blanches (</a:t>
            </a:r>
            <a:r>
              <a:rPr lang="en-US" sz="2000" b="1" dirty="0" err="1">
                <a:solidFill>
                  <a:schemeClr val="accent2">
                    <a:lumMod val="75000"/>
                  </a:schemeClr>
                </a:solidFill>
                <a:latin typeface="Open Sans"/>
                <a:ea typeface="Open Sans"/>
                <a:cs typeface="Open Sans"/>
              </a:rPr>
              <a:t>racines</a:t>
            </a:r>
            <a:r>
              <a:rPr lang="en-US" sz="2000" b="1" dirty="0">
                <a:solidFill>
                  <a:schemeClr val="accent2">
                    <a:lumMod val="75000"/>
                  </a:schemeClr>
                </a:solidFill>
                <a:latin typeface="Open Sans"/>
                <a:ea typeface="Open Sans"/>
                <a:cs typeface="Open Sans"/>
              </a:rPr>
              <a:t>/tubercules).</a:t>
            </a:r>
          </a:p>
        </p:txBody>
      </p:sp>
      <p:pic>
        <p:nvPicPr>
          <p:cNvPr id="10" name="Graphic 2" descr="Warning with solid fill">
            <a:extLst>
              <a:ext uri="{FF2B5EF4-FFF2-40B4-BE49-F238E27FC236}">
                <a16:creationId xmlns:a16="http://schemas.microsoft.com/office/drawing/2014/main" id="{BEDFB568-9A4E-D985-BC45-F7B31720F3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02665" y="5890567"/>
            <a:ext cx="552819" cy="552819"/>
          </a:xfrm>
          <a:prstGeom prst="rect">
            <a:avLst/>
          </a:prstGeom>
        </p:spPr>
      </p:pic>
      <p:pic>
        <p:nvPicPr>
          <p:cNvPr id="5" name="Graphic 4" descr="Acquisition with solid fill">
            <a:extLst>
              <a:ext uri="{FF2B5EF4-FFF2-40B4-BE49-F238E27FC236}">
                <a16:creationId xmlns:a16="http://schemas.microsoft.com/office/drawing/2014/main" id="{5D4B2008-22AF-E56D-6BE2-0A7ACFB974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89848" y="1197061"/>
            <a:ext cx="914400" cy="914400"/>
          </a:xfrm>
          <a:prstGeom prst="rect">
            <a:avLst/>
          </a:prstGeom>
        </p:spPr>
      </p:pic>
      <p:pic>
        <p:nvPicPr>
          <p:cNvPr id="3" name="Picture 2">
            <a:extLst>
              <a:ext uri="{FF2B5EF4-FFF2-40B4-BE49-F238E27FC236}">
                <a16:creationId xmlns:a16="http://schemas.microsoft.com/office/drawing/2014/main" id="{AAF04347-1E80-495F-1F2A-EF0863B01F2E}"/>
              </a:ext>
            </a:extLst>
          </p:cNvPr>
          <p:cNvPicPr>
            <a:picLocks noChangeAspect="1"/>
          </p:cNvPicPr>
          <p:nvPr/>
        </p:nvPicPr>
        <p:blipFill>
          <a:blip r:embed="rId7"/>
          <a:stretch>
            <a:fillRect/>
          </a:stretch>
        </p:blipFill>
        <p:spPr>
          <a:xfrm>
            <a:off x="6359620" y="1909292"/>
            <a:ext cx="4958219" cy="3323716"/>
          </a:xfrm>
          <a:prstGeom prst="rect">
            <a:avLst/>
          </a:prstGeom>
        </p:spPr>
      </p:pic>
      <p:sp>
        <p:nvSpPr>
          <p:cNvPr id="7" name="TextBox 1">
            <a:extLst>
              <a:ext uri="{FF2B5EF4-FFF2-40B4-BE49-F238E27FC236}">
                <a16:creationId xmlns:a16="http://schemas.microsoft.com/office/drawing/2014/main" id="{72E10EF3-5FBA-5952-A3A8-EEDC201E91CF}"/>
              </a:ext>
            </a:extLst>
          </p:cNvPr>
          <p:cNvSpPr txBox="1"/>
          <p:nvPr/>
        </p:nvSpPr>
        <p:spPr>
          <a:xfrm>
            <a:off x="8403949" y="1317994"/>
            <a:ext cx="3686359" cy="828367"/>
          </a:xfrm>
          <a:prstGeom prst="rect">
            <a:avLst/>
          </a:prstGeom>
          <a:solidFill>
            <a:schemeClr val="accent5"/>
          </a:solidFill>
          <a:ln w="9525" cap="flat">
            <a:noFill/>
            <a:prstDash val="solid"/>
            <a:miter/>
          </a:ln>
        </p:spPr>
        <p:txBody>
          <a:bodyPr wrap="square" lIns="91440" tIns="45720" rIns="91440" bIns="45720" rtlCol="0" anchor="t">
            <a:spAutoFit/>
          </a:bodyPr>
          <a:lstStyle>
            <a:defPPr>
              <a:defRPr lang="it-IT"/>
            </a:defPPr>
            <a:lvl1pPr algn="ctr">
              <a:defRPr sz="1200" b="1">
                <a:solidFill>
                  <a:schemeClr val="accent2">
                    <a:lumMod val="75000"/>
                  </a:schemeClr>
                </a:solidFill>
                <a:latin typeface="Open Sans"/>
                <a:ea typeface="Open Sans"/>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Si le ménage </a:t>
            </a:r>
            <a:r>
              <a:rPr lang="en-US" err="1"/>
              <a:t>indique</a:t>
            </a:r>
            <a:r>
              <a:rPr lang="en-US"/>
              <a:t> </a:t>
            </a:r>
            <a:r>
              <a:rPr lang="en-US" err="1"/>
              <a:t>avoir</a:t>
            </a:r>
            <a:r>
              <a:rPr lang="en-US"/>
              <a:t> consommé des </a:t>
            </a:r>
            <a:r>
              <a:rPr lang="en-US" err="1"/>
              <a:t>légumes</a:t>
            </a:r>
            <a:r>
              <a:rPr lang="en-US"/>
              <a:t> dans le FCS, il sera </a:t>
            </a:r>
            <a:r>
              <a:rPr lang="en-US" err="1"/>
              <a:t>interrogé</a:t>
            </a:r>
            <a:r>
              <a:rPr lang="en-US"/>
              <a:t> sur la </a:t>
            </a:r>
            <a:r>
              <a:rPr lang="en-US" err="1"/>
              <a:t>fréquence</a:t>
            </a:r>
            <a:r>
              <a:rPr lang="en-US"/>
              <a:t> de </a:t>
            </a:r>
            <a:r>
              <a:rPr lang="en-US" err="1"/>
              <a:t>consommation</a:t>
            </a:r>
            <a:r>
              <a:rPr lang="en-US"/>
              <a:t> de </a:t>
            </a:r>
            <a:r>
              <a:rPr lang="en-US" err="1"/>
              <a:t>ce</a:t>
            </a:r>
            <a:r>
              <a:rPr lang="en-US"/>
              <a:t> sous-</a:t>
            </a:r>
            <a:r>
              <a:rPr lang="en-US" err="1"/>
              <a:t>groupe</a:t>
            </a:r>
            <a:r>
              <a:rPr lang="en-US"/>
              <a:t> dans le FCS-N.</a:t>
            </a:r>
          </a:p>
        </p:txBody>
      </p:sp>
    </p:spTree>
    <p:extLst>
      <p:ext uri="{BB962C8B-B14F-4D97-AF65-F5344CB8AC3E}">
        <p14:creationId xmlns:p14="http://schemas.microsoft.com/office/powerpoint/2010/main" val="124121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400" b="0" kern="1400" spc="230">
                <a:solidFill>
                  <a:schemeClr val="accent2"/>
                </a:solidFill>
                <a:latin typeface="HALDEN SOLID" pitchFamily="2" charset="0"/>
              </a:rPr>
              <a:t>Sous-</a:t>
            </a:r>
            <a:r>
              <a:rPr lang="en-GB" sz="3400" b="0" kern="1400" spc="230" err="1">
                <a:solidFill>
                  <a:schemeClr val="accent2"/>
                </a:solidFill>
                <a:latin typeface="HALDEN SOLID" pitchFamily="2" charset="0"/>
              </a:rPr>
              <a:t>groupe</a:t>
            </a:r>
            <a:r>
              <a:rPr lang="en-GB" sz="3400" b="0" kern="1400" spc="230">
                <a:solidFill>
                  <a:schemeClr val="accent2"/>
                </a:solidFill>
                <a:latin typeface="HALDEN SOLID" pitchFamily="2" charset="0"/>
              </a:rPr>
              <a:t> Fcs-N : </a:t>
            </a:r>
            <a:r>
              <a:rPr lang="en-GB" sz="3400" b="0" kern="1400" spc="230" err="1">
                <a:solidFill>
                  <a:schemeClr val="accent2"/>
                </a:solidFill>
                <a:latin typeface="HALDEN SOLID" pitchFamily="2" charset="0"/>
              </a:rPr>
              <a:t>Légumes-feuilles</a:t>
            </a:r>
            <a:r>
              <a:rPr lang="en-GB" sz="3400" b="0" kern="1400" spc="230">
                <a:solidFill>
                  <a:schemeClr val="accent2"/>
                </a:solidFill>
                <a:latin typeface="HALDEN SOLID" pitchFamily="2" charset="0"/>
              </a:rPr>
              <a:t> </a:t>
            </a:r>
            <a:r>
              <a:rPr lang="en-GB" sz="3400" b="0" kern="1400" spc="230" err="1">
                <a:solidFill>
                  <a:schemeClr val="accent2"/>
                </a:solidFill>
                <a:latin typeface="HALDEN SOLID" pitchFamily="2" charset="0"/>
              </a:rPr>
              <a:t>vertes</a:t>
            </a:r>
            <a:r>
              <a:rPr lang="en-GB" sz="3400" b="0" kern="1400" spc="230">
                <a:solidFill>
                  <a:schemeClr val="accent2"/>
                </a:solidFill>
                <a:latin typeface="HALDEN SOLID" pitchFamily="2" charset="0"/>
              </a:rPr>
              <a:t> </a:t>
            </a:r>
            <a:r>
              <a:rPr lang="en-GB" sz="3400" b="0" kern="1400" spc="230" err="1">
                <a:solidFill>
                  <a:schemeClr val="accent2"/>
                </a:solidFill>
                <a:latin typeface="HALDEN SOLID" pitchFamily="2" charset="0"/>
              </a:rPr>
              <a:t>foncées</a:t>
            </a:r>
            <a:endParaRPr lang="en-GB" sz="3400" b="0" kern="1400" spc="230">
              <a:solidFill>
                <a:schemeClr val="accent2"/>
              </a:solidFill>
              <a:latin typeface="HALDEN SOLID" pitchFamily="2" charset="0"/>
            </a:endParaRPr>
          </a:p>
        </p:txBody>
      </p:sp>
      <p:sp>
        <p:nvSpPr>
          <p:cNvPr id="4" name="Content Placeholder 2">
            <a:extLst>
              <a:ext uri="{FF2B5EF4-FFF2-40B4-BE49-F238E27FC236}">
                <a16:creationId xmlns:a16="http://schemas.microsoft.com/office/drawing/2014/main" id="{4A470ECD-5EBA-4859-A14F-3B340AA0766B}"/>
              </a:ext>
            </a:extLst>
          </p:cNvPr>
          <p:cNvSpPr txBox="1">
            <a:spLocks/>
          </p:cNvSpPr>
          <p:nvPr/>
        </p:nvSpPr>
        <p:spPr>
          <a:xfrm>
            <a:off x="721814" y="1648318"/>
            <a:ext cx="5251584" cy="403012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800" spc="60" dirty="0" err="1">
                <a:latin typeface="Open Sans"/>
                <a:ea typeface="Open Sans"/>
                <a:cs typeface="Open Sans"/>
              </a:rPr>
              <a:t>Notez</a:t>
            </a:r>
            <a:r>
              <a:rPr lang="en-US" sz="1800" spc="60" dirty="0">
                <a:latin typeface="Open Sans"/>
                <a:ea typeface="Open Sans"/>
                <a:cs typeface="Open Sans"/>
              </a:rPr>
              <a:t> que dans le module FCS-N, le </a:t>
            </a:r>
            <a:r>
              <a:rPr lang="en-US" sz="1800" spc="60" dirty="0" err="1">
                <a:latin typeface="Open Sans"/>
                <a:ea typeface="Open Sans"/>
                <a:cs typeface="Open Sans"/>
              </a:rPr>
              <a:t>groupe</a:t>
            </a:r>
            <a:r>
              <a:rPr lang="en-US" sz="1800" spc="60" dirty="0">
                <a:latin typeface="Open Sans"/>
                <a:ea typeface="Open Sans"/>
                <a:cs typeface="Open Sans"/>
              </a:rPr>
              <a:t> des </a:t>
            </a:r>
            <a:r>
              <a:rPr lang="en-US" sz="1800" spc="60" dirty="0" err="1">
                <a:latin typeface="Open Sans"/>
                <a:ea typeface="Open Sans"/>
                <a:cs typeface="Open Sans"/>
              </a:rPr>
              <a:t>légumes</a:t>
            </a:r>
            <a:r>
              <a:rPr lang="en-US" sz="1800" spc="60" dirty="0">
                <a:latin typeface="Open Sans"/>
                <a:ea typeface="Open Sans"/>
                <a:cs typeface="Open Sans"/>
              </a:rPr>
              <a:t> </a:t>
            </a:r>
            <a:r>
              <a:rPr lang="en-US" sz="1800" spc="60" dirty="0" err="1">
                <a:latin typeface="Open Sans"/>
                <a:ea typeface="Open Sans"/>
                <a:cs typeface="Open Sans"/>
              </a:rPr>
              <a:t>comporte</a:t>
            </a:r>
            <a:r>
              <a:rPr lang="en-US" sz="1800" spc="60" dirty="0">
                <a:latin typeface="Open Sans"/>
                <a:ea typeface="Open Sans"/>
                <a:cs typeface="Open Sans"/>
              </a:rPr>
              <a:t> un sous-</a:t>
            </a:r>
            <a:r>
              <a:rPr lang="en-US" sz="1800" spc="60" dirty="0" err="1">
                <a:latin typeface="Open Sans"/>
                <a:ea typeface="Open Sans"/>
                <a:cs typeface="Open Sans"/>
              </a:rPr>
              <a:t>groupe</a:t>
            </a:r>
            <a:r>
              <a:rPr lang="en-US" sz="1800" spc="60" dirty="0">
                <a:latin typeface="Open Sans"/>
                <a:ea typeface="Open Sans"/>
                <a:cs typeface="Open Sans"/>
              </a:rPr>
              <a:t> qui se </a:t>
            </a:r>
            <a:r>
              <a:rPr lang="en-US" sz="1800" spc="60" dirty="0" err="1">
                <a:latin typeface="Open Sans"/>
                <a:ea typeface="Open Sans"/>
                <a:cs typeface="Open Sans"/>
              </a:rPr>
              <a:t>concentre</a:t>
            </a:r>
            <a:r>
              <a:rPr lang="en-US" sz="1800" spc="60" dirty="0">
                <a:latin typeface="Open Sans"/>
                <a:ea typeface="Open Sans"/>
                <a:cs typeface="Open Sans"/>
              </a:rPr>
              <a:t> sur les </a:t>
            </a:r>
            <a:r>
              <a:rPr lang="en-US" sz="1800" spc="60" dirty="0" err="1">
                <a:latin typeface="Open Sans"/>
                <a:ea typeface="Open Sans"/>
                <a:cs typeface="Open Sans"/>
              </a:rPr>
              <a:t>légumes</a:t>
            </a:r>
            <a:r>
              <a:rPr lang="en-US" sz="1800" spc="60" dirty="0">
                <a:latin typeface="Open Sans"/>
                <a:ea typeface="Open Sans"/>
                <a:cs typeface="Open Sans"/>
              </a:rPr>
              <a:t> à </a:t>
            </a:r>
            <a:r>
              <a:rPr lang="en-US" sz="1800" spc="60" dirty="0" err="1">
                <a:latin typeface="Open Sans"/>
                <a:ea typeface="Open Sans"/>
                <a:cs typeface="Open Sans"/>
              </a:rPr>
              <a:t>feuilles</a:t>
            </a:r>
            <a:r>
              <a:rPr lang="en-US" sz="1800" spc="60" dirty="0">
                <a:latin typeface="Open Sans"/>
                <a:ea typeface="Open Sans"/>
                <a:cs typeface="Open Sans"/>
              </a:rPr>
              <a:t> </a:t>
            </a:r>
            <a:r>
              <a:rPr lang="en-US" sz="1800" spc="60" dirty="0" err="1">
                <a:latin typeface="Open Sans"/>
                <a:ea typeface="Open Sans"/>
                <a:cs typeface="Open Sans"/>
              </a:rPr>
              <a:t>vertes</a:t>
            </a:r>
            <a:r>
              <a:rPr lang="en-US" sz="1800" spc="60" dirty="0">
                <a:latin typeface="Open Sans"/>
                <a:ea typeface="Open Sans"/>
                <a:cs typeface="Open Sans"/>
              </a:rPr>
              <a:t> </a:t>
            </a:r>
            <a:r>
              <a:rPr lang="en-US" sz="1800" spc="60" dirty="0" err="1">
                <a:latin typeface="Open Sans"/>
                <a:ea typeface="Open Sans"/>
                <a:cs typeface="Open Sans"/>
              </a:rPr>
              <a:t>foncées</a:t>
            </a:r>
            <a:r>
              <a:rPr lang="en-US" sz="1800" spc="60" dirty="0">
                <a:latin typeface="Open Sans"/>
                <a:ea typeface="Open Sans"/>
                <a:cs typeface="Open Sans"/>
              </a:rPr>
              <a:t>.</a:t>
            </a:r>
          </a:p>
          <a:p>
            <a:pPr marL="0" indent="0">
              <a:buFont typeface="Arial"/>
              <a:buNone/>
            </a:pPr>
            <a:endParaRPr lang="en-US" sz="1800" spc="60" dirty="0">
              <a:latin typeface="Open Sans"/>
              <a:ea typeface="Open Sans"/>
              <a:cs typeface="Open Sans"/>
            </a:endParaRPr>
          </a:p>
          <a:p>
            <a:pPr marL="0" indent="0">
              <a:buFont typeface="Arial"/>
              <a:buNone/>
            </a:pPr>
            <a:r>
              <a:rPr lang="en-US" sz="1800" spc="60" dirty="0" err="1">
                <a:latin typeface="Open Sans"/>
                <a:ea typeface="Open Sans"/>
                <a:cs typeface="Open Sans"/>
              </a:rPr>
              <a:t>Seules</a:t>
            </a:r>
            <a:r>
              <a:rPr lang="en-US" sz="1800" spc="60" dirty="0">
                <a:latin typeface="Open Sans"/>
                <a:ea typeface="Open Sans"/>
                <a:cs typeface="Open Sans"/>
              </a:rPr>
              <a:t> les </a:t>
            </a:r>
            <a:r>
              <a:rPr lang="en-US" sz="1800" spc="60" dirty="0" err="1">
                <a:latin typeface="Open Sans"/>
                <a:ea typeface="Open Sans"/>
                <a:cs typeface="Open Sans"/>
              </a:rPr>
              <a:t>feuilles</a:t>
            </a:r>
            <a:r>
              <a:rPr lang="en-US" sz="1800" spc="60" dirty="0">
                <a:latin typeface="Open Sans"/>
                <a:ea typeface="Open Sans"/>
                <a:cs typeface="Open Sans"/>
              </a:rPr>
              <a:t> de couleur très </a:t>
            </a:r>
            <a:r>
              <a:rPr lang="en-US" sz="1800" spc="60" dirty="0" err="1">
                <a:latin typeface="Open Sans"/>
                <a:ea typeface="Open Sans"/>
                <a:cs typeface="Open Sans"/>
              </a:rPr>
              <a:t>claire</a:t>
            </a:r>
            <a:r>
              <a:rPr lang="en-US" sz="1800" spc="60" dirty="0">
                <a:latin typeface="Open Sans"/>
                <a:ea typeface="Open Sans"/>
                <a:cs typeface="Open Sans"/>
              </a:rPr>
              <a:t>, </a:t>
            </a:r>
            <a:r>
              <a:rPr lang="en-US" sz="1800" spc="60" dirty="0" err="1">
                <a:latin typeface="Open Sans"/>
                <a:ea typeface="Open Sans"/>
                <a:cs typeface="Open Sans"/>
              </a:rPr>
              <a:t>comme</a:t>
            </a:r>
            <a:r>
              <a:rPr lang="en-US" sz="1800" spc="60" dirty="0">
                <a:latin typeface="Open Sans"/>
                <a:ea typeface="Open Sans"/>
                <a:cs typeface="Open Sans"/>
              </a:rPr>
              <a:t> la </a:t>
            </a:r>
            <a:r>
              <a:rPr lang="en-US" sz="1800" spc="60" dirty="0" err="1">
                <a:latin typeface="Open Sans"/>
                <a:ea typeface="Open Sans"/>
                <a:cs typeface="Open Sans"/>
              </a:rPr>
              <a:t>laitue</a:t>
            </a:r>
            <a:r>
              <a:rPr lang="en-US" sz="1800" spc="60" dirty="0">
                <a:latin typeface="Open Sans"/>
                <a:ea typeface="Open Sans"/>
                <a:cs typeface="Open Sans"/>
              </a:rPr>
              <a:t> iceberg et le chou, ne </a:t>
            </a:r>
            <a:r>
              <a:rPr lang="en-US" sz="1800" spc="60" dirty="0" err="1">
                <a:latin typeface="Open Sans"/>
                <a:ea typeface="Open Sans"/>
                <a:cs typeface="Open Sans"/>
              </a:rPr>
              <a:t>sont</a:t>
            </a:r>
            <a:r>
              <a:rPr lang="en-US" sz="1800" spc="60" dirty="0">
                <a:latin typeface="Open Sans"/>
                <a:ea typeface="Open Sans"/>
                <a:cs typeface="Open Sans"/>
              </a:rPr>
              <a:t> pas </a:t>
            </a:r>
            <a:r>
              <a:rPr lang="en-US" sz="1800" spc="60" dirty="0" err="1">
                <a:latin typeface="Open Sans"/>
                <a:ea typeface="Open Sans"/>
                <a:cs typeface="Open Sans"/>
              </a:rPr>
              <a:t>incluses</a:t>
            </a:r>
            <a:r>
              <a:rPr lang="en-US" sz="1800" spc="60" dirty="0">
                <a:latin typeface="Open Sans"/>
                <a:ea typeface="Open Sans"/>
                <a:cs typeface="Open Sans"/>
              </a:rPr>
              <a:t> dans </a:t>
            </a:r>
            <a:r>
              <a:rPr lang="en-US" sz="1800" spc="60" dirty="0" err="1">
                <a:latin typeface="Open Sans"/>
                <a:ea typeface="Open Sans"/>
                <a:cs typeface="Open Sans"/>
              </a:rPr>
              <a:t>cette</a:t>
            </a:r>
            <a:r>
              <a:rPr lang="en-US" sz="1800" spc="60" dirty="0">
                <a:latin typeface="Open Sans"/>
                <a:ea typeface="Open Sans"/>
                <a:cs typeface="Open Sans"/>
              </a:rPr>
              <a:t> sous-</a:t>
            </a:r>
            <a:r>
              <a:rPr lang="en-US" sz="1800" spc="60" dirty="0" err="1">
                <a:latin typeface="Open Sans"/>
                <a:ea typeface="Open Sans"/>
                <a:cs typeface="Open Sans"/>
              </a:rPr>
              <a:t>catégorie</a:t>
            </a:r>
            <a:r>
              <a:rPr lang="en-US" sz="1800" spc="60" dirty="0">
                <a:latin typeface="Open Sans"/>
                <a:ea typeface="Open Sans"/>
                <a:cs typeface="Open Sans"/>
              </a:rPr>
              <a:t>.</a:t>
            </a:r>
          </a:p>
          <a:p>
            <a:pPr marL="0" indent="0" algn="ctr">
              <a:buNone/>
            </a:pPr>
            <a:endParaRPr lang="en-GB" sz="1600" u="sng" spc="60" dirty="0">
              <a:latin typeface="Open Sans"/>
              <a:ea typeface="Open Sans"/>
              <a:cs typeface="Open Sans"/>
            </a:endParaRPr>
          </a:p>
          <a:p>
            <a:pPr marL="0" indent="0" algn="ctr">
              <a:buNone/>
            </a:pPr>
            <a:r>
              <a:rPr lang="en-GB" sz="1600" u="sng" spc="60" dirty="0" err="1">
                <a:latin typeface="Open Sans"/>
                <a:ea typeface="Open Sans"/>
                <a:cs typeface="Open Sans"/>
              </a:rPr>
              <a:t>Exemples</a:t>
            </a:r>
            <a:r>
              <a:rPr lang="en-GB" sz="1600" u="sng" spc="60" dirty="0">
                <a:latin typeface="Open Sans"/>
                <a:ea typeface="Open Sans"/>
                <a:cs typeface="Open Sans"/>
              </a:rPr>
              <a:t> du module standard </a:t>
            </a:r>
            <a:r>
              <a:rPr lang="en-GB" sz="1600" spc="60" dirty="0">
                <a:latin typeface="Open Sans"/>
                <a:ea typeface="Open Sans"/>
                <a:cs typeface="Open Sans"/>
              </a:rPr>
              <a:t>: </a:t>
            </a:r>
            <a:endParaRPr lang="en-GB" sz="1600" spc="60" dirty="0"/>
          </a:p>
          <a:p>
            <a:pPr marL="0" indent="0" algn="ctr">
              <a:buNone/>
            </a:pPr>
            <a:r>
              <a:rPr lang="en-GB" sz="1600" spc="60" dirty="0" err="1">
                <a:latin typeface="Open Sans"/>
                <a:ea typeface="Open Sans"/>
                <a:cs typeface="Open Sans"/>
              </a:rPr>
              <a:t>épinards</a:t>
            </a:r>
            <a:r>
              <a:rPr lang="en-GB" sz="1600" spc="60" dirty="0">
                <a:latin typeface="Open Sans"/>
                <a:ea typeface="Open Sans"/>
                <a:cs typeface="Open Sans"/>
              </a:rPr>
              <a:t>, </a:t>
            </a:r>
            <a:r>
              <a:rPr lang="en-GB" sz="1600" spc="60" dirty="0" err="1">
                <a:latin typeface="Open Sans"/>
                <a:ea typeface="Open Sans"/>
                <a:cs typeface="Open Sans"/>
              </a:rPr>
              <a:t>brocolis</a:t>
            </a:r>
            <a:r>
              <a:rPr lang="en-GB" sz="1600" spc="60" dirty="0">
                <a:latin typeface="Open Sans"/>
                <a:ea typeface="Open Sans"/>
                <a:cs typeface="Open Sans"/>
              </a:rPr>
              <a:t>, </a:t>
            </a:r>
            <a:r>
              <a:rPr lang="en-GB" sz="1600" spc="60" dirty="0" err="1">
                <a:latin typeface="Open Sans"/>
                <a:ea typeface="Open Sans"/>
                <a:cs typeface="Open Sans"/>
              </a:rPr>
              <a:t>amarante</a:t>
            </a:r>
            <a:r>
              <a:rPr lang="en-GB" sz="1600" spc="60" dirty="0">
                <a:latin typeface="Open Sans"/>
                <a:ea typeface="Open Sans"/>
                <a:cs typeface="Open Sans"/>
              </a:rPr>
              <a:t> et/</a:t>
            </a:r>
            <a:r>
              <a:rPr lang="en-GB" sz="1600" spc="60" dirty="0" err="1">
                <a:latin typeface="Open Sans"/>
                <a:ea typeface="Open Sans"/>
                <a:cs typeface="Open Sans"/>
              </a:rPr>
              <a:t>ou</a:t>
            </a:r>
            <a:r>
              <a:rPr lang="en-GB" sz="1600" spc="60" dirty="0">
                <a:latin typeface="Open Sans"/>
                <a:ea typeface="Open Sans"/>
                <a:cs typeface="Open Sans"/>
              </a:rPr>
              <a:t> </a:t>
            </a:r>
            <a:r>
              <a:rPr lang="en-GB" sz="1600" spc="60" dirty="0" err="1">
                <a:latin typeface="Open Sans"/>
                <a:ea typeface="Open Sans"/>
                <a:cs typeface="Open Sans"/>
              </a:rPr>
              <a:t>autres</a:t>
            </a:r>
            <a:r>
              <a:rPr lang="en-GB" sz="1600" spc="60" dirty="0">
                <a:latin typeface="Open Sans"/>
                <a:ea typeface="Open Sans"/>
                <a:cs typeface="Open Sans"/>
              </a:rPr>
              <a:t> </a:t>
            </a:r>
            <a:r>
              <a:rPr lang="en-GB" sz="1600" spc="60" dirty="0" err="1">
                <a:latin typeface="Open Sans"/>
                <a:ea typeface="Open Sans"/>
                <a:cs typeface="Open Sans"/>
              </a:rPr>
              <a:t>feuilles</a:t>
            </a:r>
            <a:r>
              <a:rPr lang="en-GB" sz="1600" spc="60" dirty="0">
                <a:latin typeface="Open Sans"/>
                <a:ea typeface="Open Sans"/>
                <a:cs typeface="Open Sans"/>
              </a:rPr>
              <a:t> </a:t>
            </a:r>
            <a:r>
              <a:rPr lang="en-GB" sz="1600" spc="60" dirty="0" err="1">
                <a:latin typeface="Open Sans"/>
                <a:ea typeface="Open Sans"/>
                <a:cs typeface="Open Sans"/>
              </a:rPr>
              <a:t>vertes</a:t>
            </a:r>
            <a:r>
              <a:rPr lang="en-GB" sz="1600" spc="60" dirty="0">
                <a:latin typeface="Open Sans"/>
                <a:ea typeface="Open Sans"/>
                <a:cs typeface="Open Sans"/>
              </a:rPr>
              <a:t> </a:t>
            </a:r>
            <a:r>
              <a:rPr lang="en-GB" sz="1600" spc="60" dirty="0" err="1">
                <a:latin typeface="Open Sans"/>
                <a:ea typeface="Open Sans"/>
                <a:cs typeface="Open Sans"/>
              </a:rPr>
              <a:t>foncées</a:t>
            </a:r>
            <a:r>
              <a:rPr lang="en-GB" sz="1600" spc="60" dirty="0">
                <a:latin typeface="Open Sans"/>
                <a:ea typeface="Open Sans"/>
                <a:cs typeface="Open Sans"/>
              </a:rPr>
              <a:t>, </a:t>
            </a:r>
            <a:r>
              <a:rPr lang="en-GB" sz="1600" spc="60" dirty="0" err="1">
                <a:latin typeface="Open Sans"/>
                <a:ea typeface="Open Sans"/>
                <a:cs typeface="Open Sans"/>
              </a:rPr>
              <a:t>feuilles</a:t>
            </a:r>
            <a:r>
              <a:rPr lang="en-GB" sz="1600" spc="60" dirty="0">
                <a:latin typeface="Open Sans"/>
                <a:ea typeface="Open Sans"/>
                <a:cs typeface="Open Sans"/>
              </a:rPr>
              <a:t> de manioc</a:t>
            </a:r>
            <a:endParaRPr lang="en-US" sz="1600" spc="60" dirty="0">
              <a:latin typeface="Open Sans"/>
              <a:ea typeface="Open Sans"/>
              <a:cs typeface="Open Sans"/>
            </a:endParaRPr>
          </a:p>
          <a:p>
            <a:pPr marL="0" indent="0">
              <a:buFont typeface="Arial"/>
              <a:buNone/>
            </a:pPr>
            <a:endParaRPr lang="en-US" sz="1800" spc="60" dirty="0"/>
          </a:p>
          <a:p>
            <a:pPr marL="0" indent="0">
              <a:buFont typeface="Arial"/>
              <a:buNone/>
            </a:pPr>
            <a:endParaRPr lang="en-US" sz="1800" spc="60" dirty="0"/>
          </a:p>
          <a:p>
            <a:pPr marL="0" indent="0">
              <a:buFont typeface="Arial"/>
              <a:buNone/>
            </a:pPr>
            <a:endParaRPr lang="en-US" sz="1800" spc="60" dirty="0"/>
          </a:p>
        </p:txBody>
      </p:sp>
      <p:cxnSp>
        <p:nvCxnSpPr>
          <p:cNvPr id="2" name="Straight Arrow Connector 1">
            <a:extLst>
              <a:ext uri="{FF2B5EF4-FFF2-40B4-BE49-F238E27FC236}">
                <a16:creationId xmlns:a16="http://schemas.microsoft.com/office/drawing/2014/main" id="{398EF617-2401-ACFC-0C5C-A97A608C7CB1}"/>
              </a:ext>
            </a:extLst>
          </p:cNvPr>
          <p:cNvCxnSpPr>
            <a:cxnSpLocks/>
          </p:cNvCxnSpPr>
          <p:nvPr/>
        </p:nvCxnSpPr>
        <p:spPr>
          <a:xfrm>
            <a:off x="0" y="4491276"/>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1">
            <a:extLst>
              <a:ext uri="{FF2B5EF4-FFF2-40B4-BE49-F238E27FC236}">
                <a16:creationId xmlns:a16="http://schemas.microsoft.com/office/drawing/2014/main" id="{38FA448C-29BC-0854-B594-903C4ECFEB0A}"/>
              </a:ext>
            </a:extLst>
          </p:cNvPr>
          <p:cNvSpPr txBox="1"/>
          <p:nvPr/>
        </p:nvSpPr>
        <p:spPr>
          <a:xfrm>
            <a:off x="8706913" y="629440"/>
            <a:ext cx="3686359" cy="830997"/>
          </a:xfrm>
          <a:prstGeom prst="rect">
            <a:avLst/>
          </a:prstGeom>
          <a:solidFill>
            <a:schemeClr val="accent5"/>
          </a:solidFill>
          <a:ln w="9525" cap="flat">
            <a:noFill/>
            <a:prstDash val="solid"/>
            <a:miter/>
          </a:ln>
        </p:spPr>
        <p:txBody>
          <a:bodyPr wrap="square" lIns="91440" tIns="45720" rIns="91440" bIns="45720" rtlCol="0" anchor="t">
            <a:spAutoFit/>
          </a:bodyPr>
          <a:lstStyle>
            <a:defPPr>
              <a:defRPr lang="it-IT"/>
            </a:defPPr>
            <a:lvl1pPr algn="ctr">
              <a:defRPr sz="1200" b="1">
                <a:solidFill>
                  <a:schemeClr val="accent2">
                    <a:lumMod val="75000"/>
                  </a:schemeClr>
                </a:solidFill>
                <a:latin typeface="Open Sans"/>
                <a:ea typeface="Open Sans"/>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Si le ménage </a:t>
            </a:r>
            <a:r>
              <a:rPr lang="en-US" dirty="0" err="1"/>
              <a:t>indique</a:t>
            </a:r>
            <a:r>
              <a:rPr lang="en-US" dirty="0"/>
              <a:t> </a:t>
            </a:r>
            <a:r>
              <a:rPr lang="en-US" dirty="0" err="1"/>
              <a:t>qu'il</a:t>
            </a:r>
            <a:r>
              <a:rPr lang="en-US" dirty="0"/>
              <a:t> a consommé des </a:t>
            </a:r>
            <a:r>
              <a:rPr lang="en-US" dirty="0" err="1"/>
              <a:t>légumes</a:t>
            </a:r>
            <a:r>
              <a:rPr lang="en-US" dirty="0"/>
              <a:t> dans le FCS, il sera </a:t>
            </a:r>
            <a:r>
              <a:rPr lang="en-US" dirty="0" err="1"/>
              <a:t>interrogé</a:t>
            </a:r>
            <a:r>
              <a:rPr lang="en-US" dirty="0"/>
              <a:t> sur la </a:t>
            </a:r>
            <a:r>
              <a:rPr lang="en-US" dirty="0" err="1"/>
              <a:t>fréquence</a:t>
            </a:r>
            <a:r>
              <a:rPr lang="en-US" dirty="0"/>
              <a:t> de </a:t>
            </a:r>
            <a:r>
              <a:rPr lang="en-US" dirty="0" err="1"/>
              <a:t>consommation</a:t>
            </a:r>
            <a:r>
              <a:rPr lang="en-US" dirty="0"/>
              <a:t> de </a:t>
            </a:r>
            <a:r>
              <a:rPr lang="en-US" dirty="0" err="1"/>
              <a:t>ce</a:t>
            </a:r>
            <a:r>
              <a:rPr lang="en-US" dirty="0"/>
              <a:t> sous-</a:t>
            </a:r>
            <a:r>
              <a:rPr lang="en-US" dirty="0" err="1"/>
              <a:t>groupe</a:t>
            </a:r>
            <a:r>
              <a:rPr lang="en-US" dirty="0"/>
              <a:t> dans le FCS-N.</a:t>
            </a:r>
          </a:p>
        </p:txBody>
      </p:sp>
      <p:sp>
        <p:nvSpPr>
          <p:cNvPr id="9" name="TextBox 1">
            <a:extLst>
              <a:ext uri="{FF2B5EF4-FFF2-40B4-BE49-F238E27FC236}">
                <a16:creationId xmlns:a16="http://schemas.microsoft.com/office/drawing/2014/main" id="{0699A660-59D6-CB4D-4B42-89830677B3F9}"/>
              </a:ext>
            </a:extLst>
          </p:cNvPr>
          <p:cNvSpPr txBox="1"/>
          <p:nvPr/>
        </p:nvSpPr>
        <p:spPr>
          <a:xfrm>
            <a:off x="2732333" y="6112230"/>
            <a:ext cx="7694062" cy="707886"/>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chemeClr val="accent2">
                    <a:lumMod val="75000"/>
                  </a:schemeClr>
                </a:solidFill>
                <a:latin typeface="Open Sans"/>
                <a:ea typeface="Open Sans"/>
                <a:cs typeface="Open Sans"/>
              </a:rPr>
              <a:t>Le persil ne doit être inclus que s'il est consommé en quantités suffisantes.</a:t>
            </a:r>
          </a:p>
        </p:txBody>
      </p:sp>
      <p:pic>
        <p:nvPicPr>
          <p:cNvPr id="10" name="Graphic 2" descr="Warning with solid fill">
            <a:extLst>
              <a:ext uri="{FF2B5EF4-FFF2-40B4-BE49-F238E27FC236}">
                <a16:creationId xmlns:a16="http://schemas.microsoft.com/office/drawing/2014/main" id="{66F00CD3-5735-7FF8-3AFD-1AE1C79B90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72796" y="6305181"/>
            <a:ext cx="552819" cy="552819"/>
          </a:xfrm>
          <a:prstGeom prst="rect">
            <a:avLst/>
          </a:prstGeom>
        </p:spPr>
      </p:pic>
      <p:pic>
        <p:nvPicPr>
          <p:cNvPr id="3" name="Graphic 2" descr="Acquisition with solid fill">
            <a:extLst>
              <a:ext uri="{FF2B5EF4-FFF2-40B4-BE49-F238E27FC236}">
                <a16:creationId xmlns:a16="http://schemas.microsoft.com/office/drawing/2014/main" id="{F98EE411-1BBB-75F3-2500-2DC2DE35C9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31889" y="1225952"/>
            <a:ext cx="914400" cy="914400"/>
          </a:xfrm>
          <a:prstGeom prst="rect">
            <a:avLst/>
          </a:prstGeom>
        </p:spPr>
      </p:pic>
      <p:pic>
        <p:nvPicPr>
          <p:cNvPr id="5" name="Picture 4">
            <a:extLst>
              <a:ext uri="{FF2B5EF4-FFF2-40B4-BE49-F238E27FC236}">
                <a16:creationId xmlns:a16="http://schemas.microsoft.com/office/drawing/2014/main" id="{C4075C49-563A-1D00-92E9-53CB62776BCE}"/>
              </a:ext>
            </a:extLst>
          </p:cNvPr>
          <p:cNvPicPr>
            <a:picLocks noChangeAspect="1"/>
          </p:cNvPicPr>
          <p:nvPr/>
        </p:nvPicPr>
        <p:blipFill>
          <a:blip r:embed="rId7"/>
          <a:stretch>
            <a:fillRect/>
          </a:stretch>
        </p:blipFill>
        <p:spPr>
          <a:xfrm>
            <a:off x="6378033" y="1732177"/>
            <a:ext cx="5391150" cy="3511841"/>
          </a:xfrm>
          <a:prstGeom prst="rect">
            <a:avLst/>
          </a:prstGeom>
        </p:spPr>
      </p:pic>
    </p:spTree>
    <p:extLst>
      <p:ext uri="{BB962C8B-B14F-4D97-AF65-F5344CB8AC3E}">
        <p14:creationId xmlns:p14="http://schemas.microsoft.com/office/powerpoint/2010/main" val="318365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a:ea typeface="Open Sans Extrabold"/>
                <a:cs typeface="Open Sans Extrabold"/>
              </a:rPr>
              <a:t>Fcs Groupe </a:t>
            </a:r>
            <a:r>
              <a:rPr lang="en-GB" sz="3600" b="0" kern="1400" spc="230" err="1">
                <a:solidFill>
                  <a:schemeClr val="tx1"/>
                </a:solidFill>
                <a:latin typeface="HALDEN SOLID"/>
                <a:ea typeface="Open Sans Extrabold"/>
                <a:cs typeface="Open Sans Extrabold"/>
              </a:rPr>
              <a:t>alimentaire</a:t>
            </a:r>
            <a:r>
              <a:rPr lang="en-GB" sz="3600" b="0" kern="1400" spc="230">
                <a:solidFill>
                  <a:schemeClr val="tx1"/>
                </a:solidFill>
                <a:latin typeface="HALDEN SOLID"/>
                <a:ea typeface="Open Sans Extrabold"/>
                <a:cs typeface="Open Sans Extrabold"/>
              </a:rPr>
              <a:t> 6 : fruits</a:t>
            </a:r>
          </a:p>
        </p:txBody>
      </p:sp>
      <p:sp>
        <p:nvSpPr>
          <p:cNvPr id="4" name="Content Placeholder 2">
            <a:extLst>
              <a:ext uri="{FF2B5EF4-FFF2-40B4-BE49-F238E27FC236}">
                <a16:creationId xmlns:a16="http://schemas.microsoft.com/office/drawing/2014/main" id="{EAAA38D4-2F43-4C1E-80A9-DEFCED2DEB97}"/>
              </a:ext>
            </a:extLst>
          </p:cNvPr>
          <p:cNvSpPr txBox="1">
            <a:spLocks/>
          </p:cNvSpPr>
          <p:nvPr/>
        </p:nvSpPr>
        <p:spPr>
          <a:xfrm>
            <a:off x="717181" y="1627098"/>
            <a:ext cx="5210617"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800" spc="60" dirty="0">
                <a:latin typeface="Open Sans"/>
                <a:ea typeface="Open Sans"/>
                <a:cs typeface="Open Sans"/>
              </a:rPr>
              <a:t>Les fruits </a:t>
            </a:r>
            <a:r>
              <a:rPr lang="en-US" sz="1800" spc="60" dirty="0" err="1">
                <a:latin typeface="Open Sans"/>
                <a:ea typeface="Open Sans"/>
                <a:cs typeface="Open Sans"/>
              </a:rPr>
              <a:t>sont</a:t>
            </a:r>
            <a:r>
              <a:rPr lang="en-US" sz="1800" spc="60" dirty="0">
                <a:latin typeface="Open Sans"/>
                <a:ea typeface="Open Sans"/>
                <a:cs typeface="Open Sans"/>
              </a:rPr>
              <a:t> </a:t>
            </a:r>
            <a:r>
              <a:rPr lang="en-US" sz="1800" spc="60" dirty="0" err="1">
                <a:latin typeface="Open Sans"/>
                <a:ea typeface="Open Sans"/>
                <a:cs typeface="Open Sans"/>
              </a:rPr>
              <a:t>considérés</a:t>
            </a:r>
            <a:r>
              <a:rPr lang="en-US" sz="1800" spc="60" dirty="0">
                <a:latin typeface="Open Sans"/>
                <a:ea typeface="Open Sans"/>
                <a:cs typeface="Open Sans"/>
              </a:rPr>
              <a:t> </a:t>
            </a:r>
            <a:r>
              <a:rPr lang="en-US" sz="1800" spc="60" dirty="0" err="1">
                <a:latin typeface="Open Sans"/>
                <a:ea typeface="Open Sans"/>
                <a:cs typeface="Open Sans"/>
              </a:rPr>
              <a:t>comme</a:t>
            </a:r>
            <a:r>
              <a:rPr lang="en-US" sz="1800" spc="60" dirty="0">
                <a:latin typeface="Open Sans"/>
                <a:ea typeface="Open Sans"/>
                <a:cs typeface="Open Sans"/>
              </a:rPr>
              <a:t> des parties comestibles des plantes (par </a:t>
            </a:r>
            <a:r>
              <a:rPr lang="en-US" sz="1800" spc="60" dirty="0" err="1">
                <a:latin typeface="Open Sans"/>
                <a:ea typeface="Open Sans"/>
                <a:cs typeface="Open Sans"/>
              </a:rPr>
              <a:t>exemple</a:t>
            </a:r>
            <a:r>
              <a:rPr lang="en-US" sz="1800" spc="60" dirty="0">
                <a:latin typeface="Open Sans"/>
                <a:ea typeface="Open Sans"/>
                <a:cs typeface="Open Sans"/>
              </a:rPr>
              <a:t>, les structures </a:t>
            </a:r>
            <a:r>
              <a:rPr lang="en-US" sz="1800" spc="60" dirty="0" err="1">
                <a:latin typeface="Open Sans"/>
                <a:ea typeface="Open Sans"/>
                <a:cs typeface="Open Sans"/>
              </a:rPr>
              <a:t>porteuses</a:t>
            </a:r>
            <a:r>
              <a:rPr lang="en-US" sz="1800" spc="60" dirty="0">
                <a:latin typeface="Open Sans"/>
                <a:ea typeface="Open Sans"/>
                <a:cs typeface="Open Sans"/>
              </a:rPr>
              <a:t> de </a:t>
            </a:r>
            <a:r>
              <a:rPr lang="en-US" sz="1800" spc="60" dirty="0" err="1">
                <a:latin typeface="Open Sans"/>
                <a:ea typeface="Open Sans"/>
                <a:cs typeface="Open Sans"/>
              </a:rPr>
              <a:t>graines</a:t>
            </a:r>
            <a:r>
              <a:rPr lang="en-US" sz="1800" spc="60" dirty="0">
                <a:latin typeface="Open Sans"/>
                <a:ea typeface="Open Sans"/>
                <a:cs typeface="Open Sans"/>
              </a:rPr>
              <a:t>, fleurs, bourgeons, </a:t>
            </a:r>
            <a:r>
              <a:rPr lang="en-US" sz="1800" spc="60" dirty="0" err="1">
                <a:latin typeface="Open Sans"/>
                <a:ea typeface="Open Sans"/>
                <a:cs typeface="Open Sans"/>
              </a:rPr>
              <a:t>feuilles</a:t>
            </a:r>
            <a:r>
              <a:rPr lang="en-US" sz="1800" spc="60" dirty="0">
                <a:latin typeface="Open Sans"/>
                <a:ea typeface="Open Sans"/>
                <a:cs typeface="Open Sans"/>
              </a:rPr>
              <a:t>, tiges, </a:t>
            </a:r>
            <a:r>
              <a:rPr lang="en-US" sz="1800" spc="60" dirty="0" err="1">
                <a:latin typeface="Open Sans"/>
                <a:ea typeface="Open Sans"/>
                <a:cs typeface="Open Sans"/>
              </a:rPr>
              <a:t>pousses</a:t>
            </a:r>
            <a:r>
              <a:rPr lang="en-US" sz="1800" spc="60" dirty="0">
                <a:latin typeface="Open Sans"/>
                <a:ea typeface="Open Sans"/>
                <a:cs typeface="Open Sans"/>
              </a:rPr>
              <a:t> et </a:t>
            </a:r>
            <a:r>
              <a:rPr lang="en-US" sz="1800" spc="60" dirty="0" err="1">
                <a:latin typeface="Open Sans"/>
                <a:ea typeface="Open Sans"/>
                <a:cs typeface="Open Sans"/>
              </a:rPr>
              <a:t>racines</a:t>
            </a:r>
            <a:r>
              <a:rPr lang="en-US" sz="1800" spc="60" dirty="0">
                <a:latin typeface="Open Sans"/>
                <a:ea typeface="Open Sans"/>
                <a:cs typeface="Open Sans"/>
              </a:rPr>
              <a:t>), </a:t>
            </a:r>
            <a:r>
              <a:rPr lang="en-US" sz="1800" spc="60" dirty="0" err="1">
                <a:latin typeface="Open Sans"/>
                <a:ea typeface="Open Sans"/>
                <a:cs typeface="Open Sans"/>
              </a:rPr>
              <a:t>qu'elles</a:t>
            </a:r>
            <a:r>
              <a:rPr lang="en-US" sz="1800" spc="60" dirty="0">
                <a:latin typeface="Open Sans"/>
                <a:ea typeface="Open Sans"/>
                <a:cs typeface="Open Sans"/>
              </a:rPr>
              <a:t> </a:t>
            </a:r>
            <a:r>
              <a:rPr lang="en-US" sz="1800" spc="60" dirty="0" err="1">
                <a:latin typeface="Open Sans"/>
                <a:ea typeface="Open Sans"/>
                <a:cs typeface="Open Sans"/>
              </a:rPr>
              <a:t>soient</a:t>
            </a:r>
            <a:r>
              <a:rPr lang="en-US" sz="1800" spc="60" dirty="0">
                <a:latin typeface="Open Sans"/>
                <a:ea typeface="Open Sans"/>
                <a:cs typeface="Open Sans"/>
              </a:rPr>
              <a:t> </a:t>
            </a:r>
            <a:r>
              <a:rPr lang="en-US" sz="1800" spc="60" dirty="0" err="1">
                <a:latin typeface="Open Sans"/>
                <a:ea typeface="Open Sans"/>
                <a:cs typeface="Open Sans"/>
              </a:rPr>
              <a:t>cultivées</a:t>
            </a:r>
            <a:r>
              <a:rPr lang="en-US" sz="1800" spc="60" dirty="0">
                <a:latin typeface="Open Sans"/>
                <a:ea typeface="Open Sans"/>
                <a:cs typeface="Open Sans"/>
              </a:rPr>
              <a:t> </a:t>
            </a:r>
            <a:r>
              <a:rPr lang="en-US" sz="1800" spc="60" dirty="0" err="1">
                <a:latin typeface="Open Sans"/>
                <a:ea typeface="Open Sans"/>
                <a:cs typeface="Open Sans"/>
              </a:rPr>
              <a:t>ou</a:t>
            </a:r>
            <a:r>
              <a:rPr lang="en-US" sz="1800" spc="60" dirty="0">
                <a:latin typeface="Open Sans"/>
                <a:ea typeface="Open Sans"/>
                <a:cs typeface="Open Sans"/>
              </a:rPr>
              <a:t> </a:t>
            </a:r>
            <a:r>
              <a:rPr lang="en-US" sz="1800" spc="60" dirty="0" err="1">
                <a:latin typeface="Open Sans"/>
                <a:ea typeface="Open Sans"/>
                <a:cs typeface="Open Sans"/>
              </a:rPr>
              <a:t>récoltées</a:t>
            </a:r>
            <a:r>
              <a:rPr lang="en-US" sz="1800" spc="60" dirty="0">
                <a:latin typeface="Open Sans"/>
                <a:ea typeface="Open Sans"/>
                <a:cs typeface="Open Sans"/>
              </a:rPr>
              <a:t> dans la nature. </a:t>
            </a:r>
          </a:p>
          <a:p>
            <a:pPr marL="0" indent="0">
              <a:buNone/>
            </a:pPr>
            <a:r>
              <a:rPr lang="en-US" sz="1800" spc="60" dirty="0" err="1">
                <a:latin typeface="Open Sans"/>
                <a:ea typeface="Open Sans"/>
                <a:cs typeface="Open Sans"/>
              </a:rPr>
              <a:t>Ils</a:t>
            </a:r>
            <a:r>
              <a:rPr lang="en-US" sz="1800" spc="60" dirty="0">
                <a:latin typeface="Open Sans"/>
                <a:ea typeface="Open Sans"/>
                <a:cs typeface="Open Sans"/>
              </a:rPr>
              <a:t> </a:t>
            </a:r>
            <a:r>
              <a:rPr lang="en-US" sz="1800" spc="60" dirty="0" err="1">
                <a:latin typeface="Open Sans"/>
                <a:ea typeface="Open Sans"/>
                <a:cs typeface="Open Sans"/>
              </a:rPr>
              <a:t>peuvent</a:t>
            </a:r>
            <a:r>
              <a:rPr lang="en-US" sz="1800" spc="60" dirty="0">
                <a:latin typeface="Open Sans"/>
                <a:ea typeface="Open Sans"/>
                <a:cs typeface="Open Sans"/>
              </a:rPr>
              <a:t> </a:t>
            </a:r>
            <a:r>
              <a:rPr lang="en-US" sz="1800" spc="60" dirty="0" err="1">
                <a:latin typeface="Open Sans"/>
                <a:ea typeface="Open Sans"/>
                <a:cs typeface="Open Sans"/>
              </a:rPr>
              <a:t>être</a:t>
            </a:r>
            <a:r>
              <a:rPr lang="en-US" sz="1800" spc="60" dirty="0">
                <a:latin typeface="Open Sans"/>
                <a:ea typeface="Open Sans"/>
                <a:cs typeface="Open Sans"/>
              </a:rPr>
              <a:t> consommés crus peu </a:t>
            </a:r>
            <a:r>
              <a:rPr lang="en-US" sz="1800" spc="60" dirty="0" err="1">
                <a:latin typeface="Open Sans"/>
                <a:ea typeface="Open Sans"/>
                <a:cs typeface="Open Sans"/>
              </a:rPr>
              <a:t>transformés</a:t>
            </a:r>
            <a:r>
              <a:rPr lang="en-US" sz="1800" spc="60" dirty="0">
                <a:latin typeface="Open Sans"/>
                <a:ea typeface="Open Sans"/>
                <a:cs typeface="Open Sans"/>
              </a:rPr>
              <a:t>.</a:t>
            </a:r>
          </a:p>
          <a:p>
            <a:pPr marL="0" indent="0" algn="ctr">
              <a:buNone/>
            </a:pPr>
            <a:endParaRPr lang="en-US" sz="1800" spc="60" dirty="0"/>
          </a:p>
          <a:p>
            <a:pPr marL="0" indent="0" algn="ctr">
              <a:buNone/>
            </a:pPr>
            <a:r>
              <a:rPr lang="en-GB" sz="1600" u="sng" spc="60" dirty="0" err="1">
                <a:latin typeface="Open Sans"/>
                <a:ea typeface="Open Sans"/>
                <a:cs typeface="Open Sans"/>
              </a:rPr>
              <a:t>Exemples</a:t>
            </a:r>
            <a:r>
              <a:rPr lang="en-GB" sz="1600" u="sng" spc="60" dirty="0">
                <a:latin typeface="Open Sans"/>
                <a:ea typeface="Open Sans"/>
                <a:cs typeface="Open Sans"/>
              </a:rPr>
              <a:t> du module standard </a:t>
            </a:r>
            <a:r>
              <a:rPr lang="en-GB" sz="1600" spc="60" dirty="0">
                <a:latin typeface="Open Sans"/>
                <a:ea typeface="Open Sans"/>
                <a:cs typeface="Open Sans"/>
              </a:rPr>
              <a:t>: </a:t>
            </a:r>
            <a:endParaRPr lang="en-GB" sz="1600" spc="60" dirty="0"/>
          </a:p>
          <a:p>
            <a:pPr marL="0" indent="0" algn="ctr">
              <a:buNone/>
            </a:pPr>
            <a:r>
              <a:rPr lang="it-IT" sz="1800" dirty="0">
                <a:latin typeface="Calibri"/>
                <a:ea typeface="Calibri" panose="020F0502020204030204" pitchFamily="34" charset="0"/>
                <a:cs typeface="Open Sans"/>
              </a:rPr>
              <a:t>Bananes, pommes, mangues, papayes, abricots, pêches, etc.</a:t>
            </a:r>
            <a:endParaRPr lang="en-US" sz="1800" spc="60" dirty="0">
              <a:latin typeface="Calibri"/>
              <a:cs typeface="Open Sans"/>
            </a:endParaRPr>
          </a:p>
        </p:txBody>
      </p:sp>
      <p:cxnSp>
        <p:nvCxnSpPr>
          <p:cNvPr id="5" name="Straight Arrow Connector 4">
            <a:extLst>
              <a:ext uri="{FF2B5EF4-FFF2-40B4-BE49-F238E27FC236}">
                <a16:creationId xmlns:a16="http://schemas.microsoft.com/office/drawing/2014/main" id="{7E864928-DE09-48D8-9D22-48CFA3A757D4}"/>
              </a:ext>
            </a:extLst>
          </p:cNvPr>
          <p:cNvCxnSpPr>
            <a:cxnSpLocks/>
          </p:cNvCxnSpPr>
          <p:nvPr/>
        </p:nvCxnSpPr>
        <p:spPr>
          <a:xfrm>
            <a:off x="389663" y="4379649"/>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
            <a:extLst>
              <a:ext uri="{FF2B5EF4-FFF2-40B4-BE49-F238E27FC236}">
                <a16:creationId xmlns:a16="http://schemas.microsoft.com/office/drawing/2014/main" id="{A8F2E8D1-DFF1-3426-91ED-CAD8A2539164}"/>
              </a:ext>
            </a:extLst>
          </p:cNvPr>
          <p:cNvSpPr txBox="1"/>
          <p:nvPr/>
        </p:nvSpPr>
        <p:spPr>
          <a:xfrm>
            <a:off x="2002237" y="5479865"/>
            <a:ext cx="10189763" cy="923330"/>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chemeClr val="accent2">
                    <a:lumMod val="75000"/>
                  </a:schemeClr>
                </a:solidFill>
                <a:latin typeface="Open Sans"/>
                <a:ea typeface="Open Sans"/>
                <a:cs typeface="Open Sans"/>
              </a:rPr>
              <a:t>Les fruits qui </a:t>
            </a:r>
            <a:r>
              <a:rPr lang="en-US" b="1" err="1">
                <a:solidFill>
                  <a:schemeClr val="accent2">
                    <a:lumMod val="75000"/>
                  </a:schemeClr>
                </a:solidFill>
                <a:latin typeface="Open Sans"/>
                <a:ea typeface="Open Sans"/>
                <a:cs typeface="Open Sans"/>
              </a:rPr>
              <a:t>ont</a:t>
            </a:r>
            <a:r>
              <a:rPr lang="en-US" b="1">
                <a:solidFill>
                  <a:schemeClr val="accent2">
                    <a:lumMod val="75000"/>
                  </a:schemeClr>
                </a:solidFill>
                <a:latin typeface="Open Sans"/>
                <a:ea typeface="Open Sans"/>
                <a:cs typeface="Open Sans"/>
              </a:rPr>
              <a:t> </a:t>
            </a:r>
            <a:r>
              <a:rPr lang="en-US" b="1" err="1">
                <a:solidFill>
                  <a:schemeClr val="accent2">
                    <a:lumMod val="75000"/>
                  </a:schemeClr>
                </a:solidFill>
                <a:latin typeface="Open Sans"/>
                <a:ea typeface="Open Sans"/>
                <a:cs typeface="Open Sans"/>
              </a:rPr>
              <a:t>été</a:t>
            </a:r>
            <a:r>
              <a:rPr lang="en-US" b="1">
                <a:solidFill>
                  <a:schemeClr val="accent2">
                    <a:lumMod val="75000"/>
                  </a:schemeClr>
                </a:solidFill>
                <a:latin typeface="Open Sans"/>
                <a:ea typeface="Open Sans"/>
                <a:cs typeface="Open Sans"/>
              </a:rPr>
              <a:t> </a:t>
            </a:r>
            <a:r>
              <a:rPr lang="en-US" b="1" err="1">
                <a:solidFill>
                  <a:schemeClr val="accent2">
                    <a:lumMod val="75000"/>
                  </a:schemeClr>
                </a:solidFill>
                <a:latin typeface="Open Sans"/>
                <a:ea typeface="Open Sans"/>
                <a:cs typeface="Open Sans"/>
              </a:rPr>
              <a:t>séchés</a:t>
            </a:r>
            <a:r>
              <a:rPr lang="en-US" b="1">
                <a:solidFill>
                  <a:schemeClr val="accent2">
                    <a:lumMod val="75000"/>
                  </a:schemeClr>
                </a:solidFill>
                <a:latin typeface="Open Sans"/>
                <a:ea typeface="Open Sans"/>
                <a:cs typeface="Open Sans"/>
              </a:rPr>
              <a:t> </a:t>
            </a:r>
            <a:r>
              <a:rPr lang="en-US" b="1" err="1">
                <a:solidFill>
                  <a:schemeClr val="accent2">
                    <a:lumMod val="75000"/>
                  </a:schemeClr>
                </a:solidFill>
                <a:latin typeface="Open Sans"/>
                <a:ea typeface="Open Sans"/>
                <a:cs typeface="Open Sans"/>
              </a:rPr>
              <a:t>doivent</a:t>
            </a:r>
            <a:r>
              <a:rPr lang="en-US" b="1">
                <a:solidFill>
                  <a:schemeClr val="accent2">
                    <a:lumMod val="75000"/>
                  </a:schemeClr>
                </a:solidFill>
                <a:latin typeface="Open Sans"/>
                <a:ea typeface="Open Sans"/>
                <a:cs typeface="Open Sans"/>
              </a:rPr>
              <a:t> </a:t>
            </a:r>
            <a:r>
              <a:rPr lang="en-US" b="1" err="1">
                <a:solidFill>
                  <a:schemeClr val="accent2">
                    <a:lumMod val="75000"/>
                  </a:schemeClr>
                </a:solidFill>
                <a:latin typeface="Open Sans"/>
                <a:ea typeface="Open Sans"/>
                <a:cs typeface="Open Sans"/>
              </a:rPr>
              <a:t>être</a:t>
            </a:r>
            <a:r>
              <a:rPr lang="en-US" b="1">
                <a:solidFill>
                  <a:schemeClr val="accent2">
                    <a:lumMod val="75000"/>
                  </a:schemeClr>
                </a:solidFill>
                <a:latin typeface="Open Sans"/>
                <a:ea typeface="Open Sans"/>
                <a:cs typeface="Open Sans"/>
              </a:rPr>
              <a:t> </a:t>
            </a:r>
            <a:r>
              <a:rPr lang="en-US" b="1" err="1">
                <a:solidFill>
                  <a:schemeClr val="accent2">
                    <a:lumMod val="75000"/>
                  </a:schemeClr>
                </a:solidFill>
                <a:latin typeface="Open Sans"/>
                <a:ea typeface="Open Sans"/>
                <a:cs typeface="Open Sans"/>
              </a:rPr>
              <a:t>considérés</a:t>
            </a:r>
            <a:r>
              <a:rPr lang="en-US" b="1">
                <a:solidFill>
                  <a:schemeClr val="accent2">
                    <a:lumMod val="75000"/>
                  </a:schemeClr>
                </a:solidFill>
                <a:latin typeface="Open Sans"/>
                <a:ea typeface="Open Sans"/>
                <a:cs typeface="Open Sans"/>
              </a:rPr>
              <a:t> </a:t>
            </a:r>
            <a:r>
              <a:rPr lang="en-US" b="1" err="1">
                <a:solidFill>
                  <a:schemeClr val="accent2">
                    <a:lumMod val="75000"/>
                  </a:schemeClr>
                </a:solidFill>
                <a:latin typeface="Open Sans"/>
                <a:ea typeface="Open Sans"/>
                <a:cs typeface="Open Sans"/>
              </a:rPr>
              <a:t>comme</a:t>
            </a:r>
            <a:r>
              <a:rPr lang="en-US" b="1">
                <a:solidFill>
                  <a:schemeClr val="accent2">
                    <a:lumMod val="75000"/>
                  </a:schemeClr>
                </a:solidFill>
                <a:latin typeface="Open Sans"/>
                <a:ea typeface="Open Sans"/>
                <a:cs typeface="Open Sans"/>
              </a:rPr>
              <a:t> des fruits.</a:t>
            </a:r>
          </a:p>
          <a:p>
            <a:pPr algn="ctr"/>
            <a:r>
              <a:rPr lang="en-US" b="1" err="1">
                <a:solidFill>
                  <a:schemeClr val="accent2">
                    <a:lumMod val="75000"/>
                  </a:schemeClr>
                </a:solidFill>
                <a:latin typeface="Open Sans"/>
                <a:ea typeface="Open Sans"/>
                <a:cs typeface="Open Sans"/>
              </a:rPr>
              <a:t>Toutefois</a:t>
            </a:r>
            <a:r>
              <a:rPr lang="en-US" b="1">
                <a:solidFill>
                  <a:schemeClr val="accent2">
                    <a:lumMod val="75000"/>
                  </a:schemeClr>
                </a:solidFill>
                <a:latin typeface="Open Sans"/>
                <a:ea typeface="Open Sans"/>
                <a:cs typeface="Open Sans"/>
              </a:rPr>
              <a:t>, les jus de fruits </a:t>
            </a:r>
            <a:r>
              <a:rPr lang="en-US" b="1" err="1">
                <a:solidFill>
                  <a:schemeClr val="accent2">
                    <a:lumMod val="75000"/>
                  </a:schemeClr>
                </a:solidFill>
                <a:latin typeface="Open Sans"/>
                <a:ea typeface="Open Sans"/>
                <a:cs typeface="Open Sans"/>
              </a:rPr>
              <a:t>en</a:t>
            </a:r>
            <a:r>
              <a:rPr lang="en-US" b="1">
                <a:solidFill>
                  <a:schemeClr val="accent2">
                    <a:lumMod val="75000"/>
                  </a:schemeClr>
                </a:solidFill>
                <a:latin typeface="Open Sans"/>
                <a:ea typeface="Open Sans"/>
                <a:cs typeface="Open Sans"/>
              </a:rPr>
              <a:t> </a:t>
            </a:r>
            <a:r>
              <a:rPr lang="en-US" b="1" err="1">
                <a:solidFill>
                  <a:schemeClr val="accent2">
                    <a:lumMod val="75000"/>
                  </a:schemeClr>
                </a:solidFill>
                <a:latin typeface="Open Sans"/>
                <a:ea typeface="Open Sans"/>
                <a:cs typeface="Open Sans"/>
              </a:rPr>
              <a:t>boîte</a:t>
            </a:r>
            <a:r>
              <a:rPr lang="en-US" b="1">
                <a:solidFill>
                  <a:schemeClr val="accent2">
                    <a:lumMod val="75000"/>
                  </a:schemeClr>
                </a:solidFill>
                <a:latin typeface="Open Sans"/>
                <a:ea typeface="Open Sans"/>
                <a:cs typeface="Open Sans"/>
              </a:rPr>
              <a:t>/</a:t>
            </a:r>
            <a:r>
              <a:rPr lang="en-US" b="1" err="1">
                <a:solidFill>
                  <a:schemeClr val="accent2">
                    <a:lumMod val="75000"/>
                  </a:schemeClr>
                </a:solidFill>
                <a:latin typeface="Open Sans"/>
                <a:ea typeface="Open Sans"/>
                <a:cs typeface="Open Sans"/>
              </a:rPr>
              <a:t>emballés</a:t>
            </a:r>
            <a:r>
              <a:rPr lang="en-US" b="1">
                <a:solidFill>
                  <a:schemeClr val="accent2">
                    <a:lumMod val="75000"/>
                  </a:schemeClr>
                </a:solidFill>
                <a:latin typeface="Open Sans"/>
                <a:ea typeface="Open Sans"/>
                <a:cs typeface="Open Sans"/>
              </a:rPr>
              <a:t> </a:t>
            </a:r>
            <a:r>
              <a:rPr lang="en-US" b="1" err="1">
                <a:solidFill>
                  <a:schemeClr val="accent2">
                    <a:lumMod val="75000"/>
                  </a:schemeClr>
                </a:solidFill>
                <a:latin typeface="Open Sans"/>
                <a:ea typeface="Open Sans"/>
                <a:cs typeface="Open Sans"/>
              </a:rPr>
              <a:t>doivent</a:t>
            </a:r>
            <a:r>
              <a:rPr lang="en-US" b="1">
                <a:solidFill>
                  <a:schemeClr val="accent2">
                    <a:lumMod val="75000"/>
                  </a:schemeClr>
                </a:solidFill>
                <a:latin typeface="Open Sans"/>
                <a:ea typeface="Open Sans"/>
                <a:cs typeface="Open Sans"/>
              </a:rPr>
              <a:t> </a:t>
            </a:r>
            <a:r>
              <a:rPr lang="en-US" b="1" err="1">
                <a:solidFill>
                  <a:schemeClr val="accent2">
                    <a:lumMod val="75000"/>
                  </a:schemeClr>
                </a:solidFill>
                <a:latin typeface="Open Sans"/>
                <a:ea typeface="Open Sans"/>
                <a:cs typeface="Open Sans"/>
              </a:rPr>
              <a:t>être</a:t>
            </a:r>
            <a:r>
              <a:rPr lang="en-US" b="1">
                <a:solidFill>
                  <a:schemeClr val="accent2">
                    <a:lumMod val="75000"/>
                  </a:schemeClr>
                </a:solidFill>
                <a:latin typeface="Open Sans"/>
                <a:ea typeface="Open Sans"/>
                <a:cs typeface="Open Sans"/>
              </a:rPr>
              <a:t> </a:t>
            </a:r>
            <a:r>
              <a:rPr lang="en-US" b="1" err="1">
                <a:solidFill>
                  <a:schemeClr val="accent2">
                    <a:lumMod val="75000"/>
                  </a:schemeClr>
                </a:solidFill>
                <a:latin typeface="Open Sans"/>
                <a:ea typeface="Open Sans"/>
                <a:cs typeface="Open Sans"/>
              </a:rPr>
              <a:t>considérés</a:t>
            </a:r>
            <a:r>
              <a:rPr lang="en-US" b="1">
                <a:solidFill>
                  <a:schemeClr val="accent2">
                    <a:lumMod val="75000"/>
                  </a:schemeClr>
                </a:solidFill>
                <a:latin typeface="Open Sans"/>
                <a:ea typeface="Open Sans"/>
                <a:cs typeface="Open Sans"/>
              </a:rPr>
              <a:t> </a:t>
            </a:r>
            <a:r>
              <a:rPr lang="en-US" b="1" err="1">
                <a:solidFill>
                  <a:schemeClr val="accent2">
                    <a:lumMod val="75000"/>
                  </a:schemeClr>
                </a:solidFill>
                <a:latin typeface="Open Sans"/>
                <a:ea typeface="Open Sans"/>
                <a:cs typeface="Open Sans"/>
              </a:rPr>
              <a:t>comme</a:t>
            </a:r>
            <a:r>
              <a:rPr lang="en-US" b="1">
                <a:solidFill>
                  <a:schemeClr val="accent2">
                    <a:lumMod val="75000"/>
                  </a:schemeClr>
                </a:solidFill>
                <a:latin typeface="Open Sans"/>
                <a:ea typeface="Open Sans"/>
                <a:cs typeface="Open Sans"/>
              </a:rPr>
              <a:t> des sucres, car </a:t>
            </a:r>
            <a:r>
              <a:rPr lang="en-US" b="1" err="1">
                <a:solidFill>
                  <a:schemeClr val="accent2">
                    <a:lumMod val="75000"/>
                  </a:schemeClr>
                </a:solidFill>
                <a:latin typeface="Open Sans"/>
                <a:ea typeface="Open Sans"/>
                <a:cs typeface="Open Sans"/>
              </a:rPr>
              <a:t>ils</a:t>
            </a:r>
            <a:r>
              <a:rPr lang="en-US" b="1">
                <a:solidFill>
                  <a:schemeClr val="accent2">
                    <a:lumMod val="75000"/>
                  </a:schemeClr>
                </a:solidFill>
                <a:latin typeface="Open Sans"/>
                <a:ea typeface="Open Sans"/>
                <a:cs typeface="Open Sans"/>
              </a:rPr>
              <a:t> </a:t>
            </a:r>
            <a:r>
              <a:rPr lang="en-US" b="1" err="1">
                <a:solidFill>
                  <a:schemeClr val="accent2">
                    <a:lumMod val="75000"/>
                  </a:schemeClr>
                </a:solidFill>
                <a:latin typeface="Open Sans"/>
                <a:ea typeface="Open Sans"/>
                <a:cs typeface="Open Sans"/>
              </a:rPr>
              <a:t>n'ont</a:t>
            </a:r>
            <a:r>
              <a:rPr lang="en-US" b="1">
                <a:solidFill>
                  <a:schemeClr val="accent2">
                    <a:lumMod val="75000"/>
                  </a:schemeClr>
                </a:solidFill>
                <a:latin typeface="Open Sans"/>
                <a:ea typeface="Open Sans"/>
                <a:cs typeface="Open Sans"/>
              </a:rPr>
              <a:t> pas la </a:t>
            </a:r>
            <a:r>
              <a:rPr lang="en-US" b="1" err="1">
                <a:solidFill>
                  <a:schemeClr val="accent2">
                    <a:lumMod val="75000"/>
                  </a:schemeClr>
                </a:solidFill>
                <a:latin typeface="Open Sans"/>
                <a:ea typeface="Open Sans"/>
                <a:cs typeface="Open Sans"/>
              </a:rPr>
              <a:t>même</a:t>
            </a:r>
            <a:r>
              <a:rPr lang="en-US" b="1">
                <a:solidFill>
                  <a:schemeClr val="accent2">
                    <a:lumMod val="75000"/>
                  </a:schemeClr>
                </a:solidFill>
                <a:latin typeface="Open Sans"/>
                <a:ea typeface="Open Sans"/>
                <a:cs typeface="Open Sans"/>
              </a:rPr>
              <a:t> </a:t>
            </a:r>
            <a:r>
              <a:rPr lang="en-US" b="1" err="1">
                <a:solidFill>
                  <a:schemeClr val="accent2">
                    <a:lumMod val="75000"/>
                  </a:schemeClr>
                </a:solidFill>
                <a:latin typeface="Open Sans"/>
                <a:ea typeface="Open Sans"/>
                <a:cs typeface="Open Sans"/>
              </a:rPr>
              <a:t>valeur</a:t>
            </a:r>
            <a:r>
              <a:rPr lang="en-US" b="1">
                <a:solidFill>
                  <a:schemeClr val="accent2">
                    <a:lumMod val="75000"/>
                  </a:schemeClr>
                </a:solidFill>
                <a:latin typeface="Open Sans"/>
                <a:ea typeface="Open Sans"/>
                <a:cs typeface="Open Sans"/>
              </a:rPr>
              <a:t> </a:t>
            </a:r>
            <a:r>
              <a:rPr lang="en-US" b="1" err="1">
                <a:solidFill>
                  <a:schemeClr val="accent2">
                    <a:lumMod val="75000"/>
                  </a:schemeClr>
                </a:solidFill>
                <a:latin typeface="Open Sans"/>
                <a:ea typeface="Open Sans"/>
                <a:cs typeface="Open Sans"/>
              </a:rPr>
              <a:t>nutritionnelle</a:t>
            </a:r>
            <a:r>
              <a:rPr lang="en-US" b="1">
                <a:solidFill>
                  <a:schemeClr val="accent2">
                    <a:lumMod val="75000"/>
                  </a:schemeClr>
                </a:solidFill>
                <a:latin typeface="Open Sans"/>
                <a:ea typeface="Open Sans"/>
                <a:cs typeface="Open Sans"/>
              </a:rPr>
              <a:t> que les jus de fruits frais </a:t>
            </a:r>
            <a:r>
              <a:rPr lang="en-US" b="1" err="1">
                <a:solidFill>
                  <a:schemeClr val="accent2">
                    <a:lumMod val="75000"/>
                  </a:schemeClr>
                </a:solidFill>
                <a:latin typeface="Open Sans"/>
                <a:ea typeface="Open Sans"/>
                <a:cs typeface="Open Sans"/>
              </a:rPr>
              <a:t>entiers</a:t>
            </a:r>
            <a:r>
              <a:rPr lang="en-US" b="1">
                <a:solidFill>
                  <a:schemeClr val="accent2">
                    <a:lumMod val="75000"/>
                  </a:schemeClr>
                </a:solidFill>
                <a:latin typeface="Open Sans"/>
                <a:ea typeface="Open Sans"/>
                <a:cs typeface="Open Sans"/>
              </a:rPr>
              <a:t>. </a:t>
            </a:r>
            <a:endParaRPr lang="en-US">
              <a:solidFill>
                <a:schemeClr val="accent2">
                  <a:lumMod val="75000"/>
                </a:schemeClr>
              </a:solidFill>
            </a:endParaRPr>
          </a:p>
        </p:txBody>
      </p:sp>
      <p:pic>
        <p:nvPicPr>
          <p:cNvPr id="13" name="Graphic 2" descr="Warning with solid fill">
            <a:extLst>
              <a:ext uri="{FF2B5EF4-FFF2-40B4-BE49-F238E27FC236}">
                <a16:creationId xmlns:a16="http://schemas.microsoft.com/office/drawing/2014/main" id="{894EE4B2-36EB-77A7-5D0C-ED58DB7826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02237" y="6177996"/>
            <a:ext cx="552819" cy="552819"/>
          </a:xfrm>
          <a:prstGeom prst="rect">
            <a:avLst/>
          </a:prstGeom>
        </p:spPr>
      </p:pic>
      <p:pic>
        <p:nvPicPr>
          <p:cNvPr id="2" name="Picture 2">
            <a:extLst>
              <a:ext uri="{FF2B5EF4-FFF2-40B4-BE49-F238E27FC236}">
                <a16:creationId xmlns:a16="http://schemas.microsoft.com/office/drawing/2014/main" id="{C9781B55-708D-A0AF-C875-17F9546EADEF}"/>
              </a:ext>
            </a:extLst>
          </p:cNvPr>
          <p:cNvPicPr>
            <a:picLocks noChangeAspect="1" noChangeArrowheads="1"/>
          </p:cNvPicPr>
          <p:nvPr/>
        </p:nvPicPr>
        <p:blipFill>
          <a:blip r:embed="rId4"/>
          <a:srcRect l="7491" r="7491"/>
          <a:stretch/>
        </p:blipFill>
        <p:spPr bwMode="auto">
          <a:xfrm>
            <a:off x="6096000" y="1378973"/>
            <a:ext cx="5896304" cy="3901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19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accent2"/>
                </a:solidFill>
                <a:latin typeface="HALDEN SOLID" pitchFamily="2" charset="0"/>
              </a:rPr>
              <a:t>Sous-groupe Fcs-N : Fruits orange (riches en vitamine A)</a:t>
            </a:r>
          </a:p>
        </p:txBody>
      </p:sp>
      <p:sp>
        <p:nvSpPr>
          <p:cNvPr id="4" name="Content Placeholder 2">
            <a:extLst>
              <a:ext uri="{FF2B5EF4-FFF2-40B4-BE49-F238E27FC236}">
                <a16:creationId xmlns:a16="http://schemas.microsoft.com/office/drawing/2014/main" id="{4A470ECD-5EBA-4859-A14F-3B340AA0766B}"/>
              </a:ext>
            </a:extLst>
          </p:cNvPr>
          <p:cNvSpPr txBox="1">
            <a:spLocks/>
          </p:cNvSpPr>
          <p:nvPr/>
        </p:nvSpPr>
        <p:spPr>
          <a:xfrm>
            <a:off x="721814" y="1648318"/>
            <a:ext cx="5251584" cy="403012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800" spc="60" dirty="0" err="1">
                <a:latin typeface="Open Sans"/>
                <a:ea typeface="Open Sans"/>
                <a:cs typeface="Open Sans"/>
              </a:rPr>
              <a:t>Notez</a:t>
            </a:r>
            <a:r>
              <a:rPr lang="en-US" sz="1800" spc="60" dirty="0">
                <a:latin typeface="Open Sans"/>
                <a:ea typeface="Open Sans"/>
                <a:cs typeface="Open Sans"/>
              </a:rPr>
              <a:t> que dans le module FCS-N, le </a:t>
            </a:r>
            <a:r>
              <a:rPr lang="en-US" sz="1800" spc="60" dirty="0" err="1">
                <a:latin typeface="Open Sans"/>
                <a:ea typeface="Open Sans"/>
                <a:cs typeface="Open Sans"/>
              </a:rPr>
              <a:t>groupe</a:t>
            </a:r>
            <a:r>
              <a:rPr lang="en-US" sz="1800" spc="60" dirty="0">
                <a:latin typeface="Open Sans"/>
                <a:ea typeface="Open Sans"/>
                <a:cs typeface="Open Sans"/>
              </a:rPr>
              <a:t> des fruits </a:t>
            </a:r>
            <a:r>
              <a:rPr lang="en-US" sz="1800" spc="60" dirty="0" err="1">
                <a:latin typeface="Open Sans"/>
                <a:ea typeface="Open Sans"/>
                <a:cs typeface="Open Sans"/>
              </a:rPr>
              <a:t>comporte</a:t>
            </a:r>
            <a:r>
              <a:rPr lang="en-US" sz="1800" spc="60" dirty="0">
                <a:latin typeface="Open Sans"/>
                <a:ea typeface="Open Sans"/>
                <a:cs typeface="Open Sans"/>
              </a:rPr>
              <a:t> un sous-</a:t>
            </a:r>
            <a:r>
              <a:rPr lang="en-US" sz="1800" spc="60" dirty="0" err="1">
                <a:latin typeface="Open Sans"/>
                <a:ea typeface="Open Sans"/>
                <a:cs typeface="Open Sans"/>
              </a:rPr>
              <a:t>groupe</a:t>
            </a:r>
            <a:r>
              <a:rPr lang="en-US" sz="1800" spc="60" dirty="0">
                <a:latin typeface="Open Sans"/>
                <a:ea typeface="Open Sans"/>
                <a:cs typeface="Open Sans"/>
              </a:rPr>
              <a:t> qui se </a:t>
            </a:r>
            <a:r>
              <a:rPr lang="en-US" sz="1800" spc="60" dirty="0" err="1">
                <a:latin typeface="Open Sans"/>
                <a:ea typeface="Open Sans"/>
                <a:cs typeface="Open Sans"/>
              </a:rPr>
              <a:t>concentre</a:t>
            </a:r>
            <a:r>
              <a:rPr lang="en-US" sz="1800" spc="60" dirty="0">
                <a:latin typeface="Open Sans"/>
                <a:ea typeface="Open Sans"/>
                <a:cs typeface="Open Sans"/>
              </a:rPr>
              <a:t> sur les fruits riches </a:t>
            </a:r>
            <a:r>
              <a:rPr lang="en-US" sz="1800" spc="60" dirty="0" err="1">
                <a:latin typeface="Open Sans"/>
                <a:ea typeface="Open Sans"/>
                <a:cs typeface="Open Sans"/>
              </a:rPr>
              <a:t>en</a:t>
            </a:r>
            <a:r>
              <a:rPr lang="en-US" sz="1800" spc="60" dirty="0">
                <a:latin typeface="Open Sans"/>
                <a:ea typeface="Open Sans"/>
                <a:cs typeface="Open Sans"/>
              </a:rPr>
              <a:t> </a:t>
            </a:r>
            <a:r>
              <a:rPr lang="en-US" sz="1800" spc="60" dirty="0" err="1">
                <a:latin typeface="Open Sans"/>
                <a:ea typeface="Open Sans"/>
                <a:cs typeface="Open Sans"/>
              </a:rPr>
              <a:t>vitamine</a:t>
            </a:r>
            <a:r>
              <a:rPr lang="en-US" sz="1800" spc="60" dirty="0">
                <a:latin typeface="Open Sans"/>
                <a:ea typeface="Open Sans"/>
                <a:cs typeface="Open Sans"/>
              </a:rPr>
              <a:t> A. </a:t>
            </a:r>
          </a:p>
          <a:p>
            <a:pPr marL="0" indent="0">
              <a:buFont typeface="Arial"/>
              <a:buNone/>
            </a:pPr>
            <a:r>
              <a:rPr lang="en-US" sz="1800" spc="60" dirty="0" err="1">
                <a:latin typeface="Open Sans"/>
                <a:ea typeface="Open Sans"/>
                <a:cs typeface="Open Sans"/>
              </a:rPr>
              <a:t>Cela</a:t>
            </a:r>
            <a:r>
              <a:rPr lang="en-US" sz="1800" spc="60" dirty="0">
                <a:latin typeface="Open Sans"/>
                <a:ea typeface="Open Sans"/>
                <a:cs typeface="Open Sans"/>
              </a:rPr>
              <a:t> </a:t>
            </a:r>
            <a:r>
              <a:rPr lang="en-US" sz="1800" spc="60" dirty="0" err="1">
                <a:latin typeface="Open Sans"/>
                <a:ea typeface="Open Sans"/>
                <a:cs typeface="Open Sans"/>
              </a:rPr>
              <a:t>inclut</a:t>
            </a:r>
            <a:r>
              <a:rPr lang="en-US" sz="1800" spc="60" dirty="0">
                <a:latin typeface="Open Sans"/>
                <a:ea typeface="Open Sans"/>
                <a:cs typeface="Open Sans"/>
              </a:rPr>
              <a:t> </a:t>
            </a:r>
            <a:r>
              <a:rPr lang="en-US" sz="1800" spc="60" dirty="0" err="1">
                <a:latin typeface="Open Sans"/>
                <a:ea typeface="Open Sans"/>
                <a:cs typeface="Open Sans"/>
              </a:rPr>
              <a:t>tous</a:t>
            </a:r>
            <a:r>
              <a:rPr lang="en-US" sz="1800" spc="60" dirty="0">
                <a:latin typeface="Open Sans"/>
                <a:ea typeface="Open Sans"/>
                <a:cs typeface="Open Sans"/>
              </a:rPr>
              <a:t> les fruits </a:t>
            </a:r>
            <a:r>
              <a:rPr lang="en-US" sz="1800" spc="60" dirty="0" err="1">
                <a:latin typeface="Open Sans"/>
                <a:ea typeface="Open Sans"/>
                <a:cs typeface="Open Sans"/>
              </a:rPr>
              <a:t>dont</a:t>
            </a:r>
            <a:r>
              <a:rPr lang="en-US" sz="1800" spc="60" dirty="0">
                <a:latin typeface="Open Sans"/>
                <a:ea typeface="Open Sans"/>
                <a:cs typeface="Open Sans"/>
              </a:rPr>
              <a:t> </a:t>
            </a:r>
            <a:r>
              <a:rPr lang="en-US" sz="1800" spc="60" dirty="0" err="1">
                <a:latin typeface="Open Sans"/>
                <a:ea typeface="Open Sans"/>
                <a:cs typeface="Open Sans"/>
              </a:rPr>
              <a:t>l'intérieur</a:t>
            </a:r>
            <a:r>
              <a:rPr lang="en-US" sz="1800" spc="60" dirty="0">
                <a:latin typeface="Open Sans"/>
                <a:ea typeface="Open Sans"/>
                <a:cs typeface="Open Sans"/>
              </a:rPr>
              <a:t> </a:t>
            </a:r>
            <a:r>
              <a:rPr lang="en-US" sz="1800" spc="60" dirty="0" err="1">
                <a:latin typeface="Open Sans"/>
                <a:ea typeface="Open Sans"/>
                <a:cs typeface="Open Sans"/>
              </a:rPr>
              <a:t>est</a:t>
            </a:r>
            <a:r>
              <a:rPr lang="en-US" sz="1800" spc="60" dirty="0">
                <a:latin typeface="Open Sans"/>
                <a:ea typeface="Open Sans"/>
                <a:cs typeface="Open Sans"/>
              </a:rPr>
              <a:t> jaune </a:t>
            </a:r>
            <a:r>
              <a:rPr lang="en-US" sz="1800" spc="60" dirty="0" err="1">
                <a:latin typeface="Open Sans"/>
                <a:ea typeface="Open Sans"/>
                <a:cs typeface="Open Sans"/>
              </a:rPr>
              <a:t>foncé</a:t>
            </a:r>
            <a:r>
              <a:rPr lang="en-US" sz="1800" spc="60" dirty="0">
                <a:latin typeface="Open Sans"/>
                <a:ea typeface="Open Sans"/>
                <a:cs typeface="Open Sans"/>
              </a:rPr>
              <a:t> </a:t>
            </a:r>
            <a:r>
              <a:rPr lang="en-US" sz="1800" spc="60" dirty="0" err="1">
                <a:latin typeface="Open Sans"/>
                <a:ea typeface="Open Sans"/>
                <a:cs typeface="Open Sans"/>
              </a:rPr>
              <a:t>ou</a:t>
            </a:r>
            <a:r>
              <a:rPr lang="en-US" sz="1800" spc="60" dirty="0">
                <a:latin typeface="Open Sans"/>
                <a:ea typeface="Open Sans"/>
                <a:cs typeface="Open Sans"/>
              </a:rPr>
              <a:t> orange (à </a:t>
            </a:r>
            <a:r>
              <a:rPr lang="en-US" sz="1800" spc="60" dirty="0" err="1">
                <a:latin typeface="Open Sans"/>
                <a:ea typeface="Open Sans"/>
                <a:cs typeface="Open Sans"/>
              </a:rPr>
              <a:t>l'exception</a:t>
            </a:r>
            <a:r>
              <a:rPr lang="en-US" sz="1800" spc="60" dirty="0">
                <a:latin typeface="Open Sans"/>
                <a:ea typeface="Open Sans"/>
                <a:cs typeface="Open Sans"/>
              </a:rPr>
              <a:t> des oranges </a:t>
            </a:r>
            <a:r>
              <a:rPr lang="en-US" sz="1800" spc="60" dirty="0" err="1">
                <a:latin typeface="Open Sans"/>
                <a:ea typeface="Open Sans"/>
                <a:cs typeface="Open Sans"/>
              </a:rPr>
              <a:t>eux-mêmes</a:t>
            </a:r>
            <a:r>
              <a:rPr lang="en-US" sz="1800" spc="60" dirty="0">
                <a:latin typeface="Open Sans"/>
                <a:ea typeface="Open Sans"/>
                <a:cs typeface="Open Sans"/>
              </a:rPr>
              <a:t> !).</a:t>
            </a:r>
          </a:p>
          <a:p>
            <a:pPr marL="0" indent="0" algn="ctr">
              <a:buNone/>
            </a:pPr>
            <a:endParaRPr lang="en-GB" sz="1600" u="sng" spc="60" dirty="0">
              <a:latin typeface="Open Sans"/>
              <a:ea typeface="Open Sans"/>
              <a:cs typeface="Open Sans"/>
            </a:endParaRPr>
          </a:p>
          <a:p>
            <a:pPr marL="0" indent="0" algn="ctr">
              <a:buNone/>
            </a:pPr>
            <a:r>
              <a:rPr lang="en-GB" sz="1600" u="sng" spc="60" dirty="0" err="1">
                <a:latin typeface="Open Sans"/>
                <a:ea typeface="Open Sans"/>
                <a:cs typeface="Open Sans"/>
              </a:rPr>
              <a:t>Exemples</a:t>
            </a:r>
            <a:r>
              <a:rPr lang="en-GB" sz="1600" u="sng" spc="60" dirty="0">
                <a:latin typeface="Open Sans"/>
                <a:ea typeface="Open Sans"/>
                <a:cs typeface="Open Sans"/>
              </a:rPr>
              <a:t> du module standard </a:t>
            </a:r>
            <a:r>
              <a:rPr lang="en-GB" sz="1600" spc="60" dirty="0">
                <a:latin typeface="Open Sans"/>
                <a:ea typeface="Open Sans"/>
                <a:cs typeface="Open Sans"/>
              </a:rPr>
              <a:t>: </a:t>
            </a:r>
            <a:endParaRPr lang="en-GB" sz="1600" spc="60" dirty="0"/>
          </a:p>
          <a:p>
            <a:pPr marL="0" lvl="0" indent="0" algn="ctr" defTabSz="914400" rtl="0" eaLnBrk="1" latinLnBrk="0" hangingPunct="1">
              <a:lnSpc>
                <a:spcPct val="100000"/>
              </a:lnSpc>
              <a:buClr>
                <a:srgbClr val="000000"/>
              </a:buClr>
              <a:buSzPts val="800"/>
              <a:buFont typeface="Times New Roman" panose="02020603050405020304" pitchFamily="18" charset="0"/>
              <a:buNone/>
              <a:tabLst>
                <a:tab pos="228600" algn="l"/>
              </a:tabLst>
            </a:pPr>
            <a:r>
              <a:rPr lang="en-GB" sz="1600" spc="60" dirty="0" err="1">
                <a:latin typeface="Open Sans"/>
                <a:ea typeface="Open Sans"/>
                <a:cs typeface="Open Sans"/>
              </a:rPr>
              <a:t>mangue</a:t>
            </a:r>
            <a:r>
              <a:rPr lang="en-GB" sz="1600" spc="60" dirty="0">
                <a:latin typeface="Open Sans"/>
                <a:ea typeface="Open Sans"/>
                <a:cs typeface="Open Sans"/>
              </a:rPr>
              <a:t>, </a:t>
            </a:r>
            <a:r>
              <a:rPr lang="en-GB" sz="1600" spc="60" dirty="0" err="1">
                <a:latin typeface="Open Sans"/>
                <a:ea typeface="Open Sans"/>
                <a:cs typeface="Open Sans"/>
              </a:rPr>
              <a:t>papaye</a:t>
            </a:r>
            <a:r>
              <a:rPr lang="en-GB" sz="1600" spc="60" dirty="0">
                <a:latin typeface="Open Sans"/>
                <a:ea typeface="Open Sans"/>
                <a:cs typeface="Open Sans"/>
              </a:rPr>
              <a:t>, </a:t>
            </a:r>
            <a:r>
              <a:rPr lang="en-GB" sz="1600" spc="60" dirty="0" err="1">
                <a:latin typeface="Open Sans"/>
                <a:ea typeface="Open Sans"/>
                <a:cs typeface="Open Sans"/>
              </a:rPr>
              <a:t>abricot</a:t>
            </a:r>
            <a:r>
              <a:rPr lang="en-GB" sz="1600" spc="60" dirty="0">
                <a:latin typeface="Open Sans"/>
                <a:ea typeface="Open Sans"/>
                <a:cs typeface="Open Sans"/>
              </a:rPr>
              <a:t> et </a:t>
            </a:r>
            <a:r>
              <a:rPr lang="en-GB" sz="1600" spc="60" dirty="0" err="1">
                <a:latin typeface="Open Sans"/>
                <a:ea typeface="Open Sans"/>
                <a:cs typeface="Open Sans"/>
              </a:rPr>
              <a:t>pêche</a:t>
            </a:r>
            <a:r>
              <a:rPr lang="en-GB" sz="1600" spc="60" dirty="0">
                <a:latin typeface="Open Sans"/>
                <a:ea typeface="Open Sans"/>
                <a:cs typeface="Open Sans"/>
              </a:rPr>
              <a:t> </a:t>
            </a:r>
          </a:p>
          <a:p>
            <a:pPr marL="0" indent="0">
              <a:buNone/>
            </a:pPr>
            <a:endParaRPr lang="en-US" sz="1800" spc="60" dirty="0"/>
          </a:p>
          <a:p>
            <a:pPr marL="0" indent="0">
              <a:buFont typeface="Arial"/>
              <a:buNone/>
            </a:pPr>
            <a:endParaRPr lang="en-US" sz="1800" spc="60" dirty="0"/>
          </a:p>
          <a:p>
            <a:pPr marL="0" indent="0">
              <a:buFont typeface="Arial"/>
              <a:buNone/>
            </a:pPr>
            <a:endParaRPr lang="en-US" sz="1800" spc="60" dirty="0"/>
          </a:p>
          <a:p>
            <a:pPr marL="0" indent="0">
              <a:buFont typeface="Arial"/>
              <a:buNone/>
            </a:pPr>
            <a:endParaRPr lang="en-US" sz="1800" spc="60" dirty="0"/>
          </a:p>
        </p:txBody>
      </p:sp>
      <p:cxnSp>
        <p:nvCxnSpPr>
          <p:cNvPr id="2" name="Straight Arrow Connector 1">
            <a:extLst>
              <a:ext uri="{FF2B5EF4-FFF2-40B4-BE49-F238E27FC236}">
                <a16:creationId xmlns:a16="http://schemas.microsoft.com/office/drawing/2014/main" id="{398EF617-2401-ACFC-0C5C-A97A608C7CB1}"/>
              </a:ext>
            </a:extLst>
          </p:cNvPr>
          <p:cNvCxnSpPr>
            <a:cxnSpLocks/>
          </p:cNvCxnSpPr>
          <p:nvPr/>
        </p:nvCxnSpPr>
        <p:spPr>
          <a:xfrm>
            <a:off x="-321466" y="3909295"/>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1">
            <a:extLst>
              <a:ext uri="{FF2B5EF4-FFF2-40B4-BE49-F238E27FC236}">
                <a16:creationId xmlns:a16="http://schemas.microsoft.com/office/drawing/2014/main" id="{BFFE0F68-BDF3-1FF8-9140-A98A3348DAFE}"/>
              </a:ext>
            </a:extLst>
          </p:cNvPr>
          <p:cNvSpPr txBox="1"/>
          <p:nvPr/>
        </p:nvSpPr>
        <p:spPr>
          <a:xfrm>
            <a:off x="2037173" y="6141585"/>
            <a:ext cx="9732010" cy="707886"/>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chemeClr val="accent2">
                    <a:lumMod val="75000"/>
                  </a:schemeClr>
                </a:solidFill>
                <a:latin typeface="Open Sans"/>
                <a:ea typeface="Open Sans"/>
                <a:cs typeface="Open Sans"/>
              </a:rPr>
              <a:t>Ne </a:t>
            </a:r>
            <a:r>
              <a:rPr lang="en-US" sz="2000" b="1" err="1">
                <a:solidFill>
                  <a:schemeClr val="accent2">
                    <a:lumMod val="75000"/>
                  </a:schemeClr>
                </a:solidFill>
                <a:latin typeface="Open Sans"/>
                <a:ea typeface="Open Sans"/>
                <a:cs typeface="Open Sans"/>
              </a:rPr>
              <a:t>comptez</a:t>
            </a:r>
            <a:r>
              <a:rPr lang="en-US" sz="2000" b="1">
                <a:solidFill>
                  <a:schemeClr val="accent2">
                    <a:lumMod val="75000"/>
                  </a:schemeClr>
                </a:solidFill>
                <a:latin typeface="Open Sans"/>
                <a:ea typeface="Open Sans"/>
                <a:cs typeface="Open Sans"/>
              </a:rPr>
              <a:t> pas les oranges, les </a:t>
            </a:r>
            <a:r>
              <a:rPr lang="en-US" sz="2000" b="1" err="1">
                <a:solidFill>
                  <a:schemeClr val="accent2">
                    <a:lumMod val="75000"/>
                  </a:schemeClr>
                </a:solidFill>
                <a:latin typeface="Open Sans"/>
                <a:ea typeface="Open Sans"/>
                <a:cs typeface="Open Sans"/>
              </a:rPr>
              <a:t>mandarines</a:t>
            </a:r>
            <a:r>
              <a:rPr lang="en-US" sz="2000" b="1">
                <a:solidFill>
                  <a:schemeClr val="accent2">
                    <a:lumMod val="75000"/>
                  </a:schemeClr>
                </a:solidFill>
                <a:latin typeface="Open Sans"/>
                <a:ea typeface="Open Sans"/>
                <a:cs typeface="Open Sans"/>
              </a:rPr>
              <a:t> </a:t>
            </a:r>
            <a:r>
              <a:rPr lang="en-US" sz="2000" b="1" err="1">
                <a:solidFill>
                  <a:schemeClr val="accent2">
                    <a:lumMod val="75000"/>
                  </a:schemeClr>
                </a:solidFill>
                <a:latin typeface="Open Sans"/>
                <a:ea typeface="Open Sans"/>
                <a:cs typeface="Open Sans"/>
              </a:rPr>
              <a:t>ou</a:t>
            </a:r>
            <a:r>
              <a:rPr lang="en-US" sz="2000" b="1">
                <a:solidFill>
                  <a:schemeClr val="accent2">
                    <a:lumMod val="75000"/>
                  </a:schemeClr>
                </a:solidFill>
                <a:latin typeface="Open Sans"/>
                <a:ea typeface="Open Sans"/>
                <a:cs typeface="Open Sans"/>
              </a:rPr>
              <a:t> les </a:t>
            </a:r>
            <a:r>
              <a:rPr lang="en-US" sz="2000" b="1" err="1">
                <a:solidFill>
                  <a:schemeClr val="accent2">
                    <a:lumMod val="75000"/>
                  </a:schemeClr>
                </a:solidFill>
                <a:latin typeface="Open Sans"/>
                <a:ea typeface="Open Sans"/>
                <a:cs typeface="Open Sans"/>
              </a:rPr>
              <a:t>autres</a:t>
            </a:r>
            <a:r>
              <a:rPr lang="en-US" sz="2000" b="1">
                <a:solidFill>
                  <a:schemeClr val="accent2">
                    <a:lumMod val="75000"/>
                  </a:schemeClr>
                </a:solidFill>
                <a:latin typeface="Open Sans"/>
                <a:ea typeface="Open Sans"/>
                <a:cs typeface="Open Sans"/>
              </a:rPr>
              <a:t> </a:t>
            </a:r>
            <a:r>
              <a:rPr lang="en-US" sz="2000" b="1" err="1">
                <a:solidFill>
                  <a:schemeClr val="accent2">
                    <a:lumMod val="75000"/>
                  </a:schemeClr>
                </a:solidFill>
                <a:latin typeface="Open Sans"/>
                <a:ea typeface="Open Sans"/>
                <a:cs typeface="Open Sans"/>
              </a:rPr>
              <a:t>agrumes</a:t>
            </a:r>
            <a:r>
              <a:rPr lang="en-US" sz="2000" b="1">
                <a:solidFill>
                  <a:schemeClr val="accent2">
                    <a:lumMod val="75000"/>
                  </a:schemeClr>
                </a:solidFill>
                <a:latin typeface="Open Sans"/>
                <a:ea typeface="Open Sans"/>
                <a:cs typeface="Open Sans"/>
              </a:rPr>
              <a:t> orange. Les </a:t>
            </a:r>
            <a:r>
              <a:rPr lang="en-US" sz="2000" b="1" err="1">
                <a:solidFill>
                  <a:schemeClr val="accent2">
                    <a:lumMod val="75000"/>
                  </a:schemeClr>
                </a:solidFill>
                <a:latin typeface="Open Sans"/>
                <a:ea typeface="Open Sans"/>
                <a:cs typeface="Open Sans"/>
              </a:rPr>
              <a:t>mangues</a:t>
            </a:r>
            <a:r>
              <a:rPr lang="en-US" sz="2000" b="1">
                <a:solidFill>
                  <a:schemeClr val="accent2">
                    <a:lumMod val="75000"/>
                  </a:schemeClr>
                </a:solidFill>
                <a:latin typeface="Open Sans"/>
                <a:ea typeface="Open Sans"/>
                <a:cs typeface="Open Sans"/>
              </a:rPr>
              <a:t> et les </a:t>
            </a:r>
            <a:r>
              <a:rPr lang="en-US" sz="2000" b="1" err="1">
                <a:solidFill>
                  <a:schemeClr val="accent2">
                    <a:lumMod val="75000"/>
                  </a:schemeClr>
                </a:solidFill>
                <a:latin typeface="Open Sans"/>
                <a:ea typeface="Open Sans"/>
                <a:cs typeface="Open Sans"/>
              </a:rPr>
              <a:t>papayes</a:t>
            </a:r>
            <a:r>
              <a:rPr lang="en-US" sz="2000" b="1">
                <a:solidFill>
                  <a:schemeClr val="accent2">
                    <a:lumMod val="75000"/>
                  </a:schemeClr>
                </a:solidFill>
                <a:latin typeface="Open Sans"/>
                <a:ea typeface="Open Sans"/>
                <a:cs typeface="Open Sans"/>
              </a:rPr>
              <a:t> </a:t>
            </a:r>
            <a:r>
              <a:rPr lang="en-US" sz="2000" b="1" err="1">
                <a:solidFill>
                  <a:schemeClr val="accent2">
                    <a:lumMod val="75000"/>
                  </a:schemeClr>
                </a:solidFill>
                <a:latin typeface="Open Sans"/>
                <a:ea typeface="Open Sans"/>
                <a:cs typeface="Open Sans"/>
              </a:rPr>
              <a:t>doivent</a:t>
            </a:r>
            <a:r>
              <a:rPr lang="en-US" sz="2000" b="1">
                <a:solidFill>
                  <a:schemeClr val="accent2">
                    <a:lumMod val="75000"/>
                  </a:schemeClr>
                </a:solidFill>
                <a:latin typeface="Open Sans"/>
                <a:ea typeface="Open Sans"/>
                <a:cs typeface="Open Sans"/>
              </a:rPr>
              <a:t> </a:t>
            </a:r>
            <a:r>
              <a:rPr lang="en-US" sz="2000" b="1" err="1">
                <a:solidFill>
                  <a:schemeClr val="accent2">
                    <a:lumMod val="75000"/>
                  </a:schemeClr>
                </a:solidFill>
                <a:latin typeface="Open Sans"/>
                <a:ea typeface="Open Sans"/>
                <a:cs typeface="Open Sans"/>
              </a:rPr>
              <a:t>être</a:t>
            </a:r>
            <a:r>
              <a:rPr lang="en-US" sz="2000" b="1">
                <a:solidFill>
                  <a:schemeClr val="accent2">
                    <a:lumMod val="75000"/>
                  </a:schemeClr>
                </a:solidFill>
                <a:latin typeface="Open Sans"/>
                <a:ea typeface="Open Sans"/>
                <a:cs typeface="Open Sans"/>
              </a:rPr>
              <a:t> </a:t>
            </a:r>
            <a:r>
              <a:rPr lang="en-US" sz="2000" b="1" err="1">
                <a:solidFill>
                  <a:schemeClr val="accent2">
                    <a:lumMod val="75000"/>
                  </a:schemeClr>
                </a:solidFill>
                <a:latin typeface="Open Sans"/>
                <a:ea typeface="Open Sans"/>
                <a:cs typeface="Open Sans"/>
              </a:rPr>
              <a:t>mûres</a:t>
            </a:r>
            <a:r>
              <a:rPr lang="en-US" sz="2000" b="1">
                <a:solidFill>
                  <a:schemeClr val="accent2">
                    <a:lumMod val="75000"/>
                  </a:schemeClr>
                </a:solidFill>
                <a:latin typeface="Open Sans"/>
                <a:ea typeface="Open Sans"/>
                <a:cs typeface="Open Sans"/>
              </a:rPr>
              <a:t> (orange à </a:t>
            </a:r>
            <a:r>
              <a:rPr lang="en-US" sz="2000" b="1" err="1">
                <a:solidFill>
                  <a:schemeClr val="accent2">
                    <a:lumMod val="75000"/>
                  </a:schemeClr>
                </a:solidFill>
                <a:latin typeface="Open Sans"/>
                <a:ea typeface="Open Sans"/>
                <a:cs typeface="Open Sans"/>
              </a:rPr>
              <a:t>l'intérieur</a:t>
            </a:r>
            <a:r>
              <a:rPr lang="en-US" sz="2000" b="1">
                <a:solidFill>
                  <a:schemeClr val="accent2">
                    <a:lumMod val="75000"/>
                  </a:schemeClr>
                </a:solidFill>
                <a:latin typeface="Open Sans"/>
                <a:ea typeface="Open Sans"/>
                <a:cs typeface="Open Sans"/>
              </a:rPr>
              <a:t>).</a:t>
            </a:r>
          </a:p>
        </p:txBody>
      </p:sp>
      <p:pic>
        <p:nvPicPr>
          <p:cNvPr id="9" name="Graphic 2" descr="Warning with solid fill">
            <a:extLst>
              <a:ext uri="{FF2B5EF4-FFF2-40B4-BE49-F238E27FC236}">
                <a16:creationId xmlns:a16="http://schemas.microsoft.com/office/drawing/2014/main" id="{C0C4ECE9-31D3-4912-A9B1-CF8F74A380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39181" y="6187170"/>
            <a:ext cx="552819" cy="552819"/>
          </a:xfrm>
          <a:prstGeom prst="rect">
            <a:avLst/>
          </a:prstGeom>
        </p:spPr>
      </p:pic>
      <p:pic>
        <p:nvPicPr>
          <p:cNvPr id="3" name="Graphic 2" descr="Acquisition with solid fill">
            <a:extLst>
              <a:ext uri="{FF2B5EF4-FFF2-40B4-BE49-F238E27FC236}">
                <a16:creationId xmlns:a16="http://schemas.microsoft.com/office/drawing/2014/main" id="{E8F7191A-AB86-4FBF-7187-FA8E138F91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31889" y="1225952"/>
            <a:ext cx="914400" cy="914400"/>
          </a:xfrm>
          <a:prstGeom prst="rect">
            <a:avLst/>
          </a:prstGeom>
        </p:spPr>
      </p:pic>
      <p:pic>
        <p:nvPicPr>
          <p:cNvPr id="5" name="Picture 4">
            <a:extLst>
              <a:ext uri="{FF2B5EF4-FFF2-40B4-BE49-F238E27FC236}">
                <a16:creationId xmlns:a16="http://schemas.microsoft.com/office/drawing/2014/main" id="{55DF3318-7590-D573-2149-43977A9B511F}"/>
              </a:ext>
            </a:extLst>
          </p:cNvPr>
          <p:cNvPicPr>
            <a:picLocks noChangeAspect="1"/>
          </p:cNvPicPr>
          <p:nvPr/>
        </p:nvPicPr>
        <p:blipFill>
          <a:blip r:embed="rId7"/>
          <a:stretch>
            <a:fillRect/>
          </a:stretch>
        </p:blipFill>
        <p:spPr>
          <a:xfrm>
            <a:off x="6810964" y="1646786"/>
            <a:ext cx="4958219" cy="3323716"/>
          </a:xfrm>
          <a:prstGeom prst="rect">
            <a:avLst/>
          </a:prstGeom>
        </p:spPr>
      </p:pic>
      <p:sp>
        <p:nvSpPr>
          <p:cNvPr id="10" name="TextBox 1">
            <a:extLst>
              <a:ext uri="{FF2B5EF4-FFF2-40B4-BE49-F238E27FC236}">
                <a16:creationId xmlns:a16="http://schemas.microsoft.com/office/drawing/2014/main" id="{8C7A8D2E-E674-38AB-52CA-672058A01209}"/>
              </a:ext>
            </a:extLst>
          </p:cNvPr>
          <p:cNvSpPr txBox="1"/>
          <p:nvPr/>
        </p:nvSpPr>
        <p:spPr>
          <a:xfrm>
            <a:off x="8357937" y="1317994"/>
            <a:ext cx="3732371" cy="830997"/>
          </a:xfrm>
          <a:prstGeom prst="rect">
            <a:avLst/>
          </a:prstGeom>
          <a:solidFill>
            <a:schemeClr val="accent5"/>
          </a:solidFill>
          <a:ln w="9525" cap="flat">
            <a:noFill/>
            <a:prstDash val="solid"/>
            <a:miter/>
          </a:ln>
        </p:spPr>
        <p:txBody>
          <a:bodyPr wrap="square" lIns="91440" tIns="45720" rIns="91440" bIns="45720" rtlCol="0" anchor="t">
            <a:spAutoFit/>
          </a:bodyPr>
          <a:lstStyle>
            <a:defPPr>
              <a:defRPr lang="it-IT"/>
            </a:defPPr>
            <a:lvl1pPr algn="ctr">
              <a:defRPr sz="1200" b="1">
                <a:solidFill>
                  <a:schemeClr val="accent2">
                    <a:lumMod val="75000"/>
                  </a:schemeClr>
                </a:solidFill>
                <a:latin typeface="Open Sans"/>
                <a:ea typeface="Open Sans"/>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Si le ménage </a:t>
            </a:r>
            <a:r>
              <a:rPr lang="en-US" dirty="0" err="1"/>
              <a:t>indique</a:t>
            </a:r>
            <a:r>
              <a:rPr lang="en-US" dirty="0"/>
              <a:t> </a:t>
            </a:r>
            <a:r>
              <a:rPr lang="en-US" dirty="0" err="1"/>
              <a:t>qu'il</a:t>
            </a:r>
            <a:r>
              <a:rPr lang="en-US" dirty="0"/>
              <a:t> a consommé des fruits dans le FCS, il sera </a:t>
            </a:r>
            <a:r>
              <a:rPr lang="en-US" dirty="0" err="1"/>
              <a:t>interrogé</a:t>
            </a:r>
            <a:r>
              <a:rPr lang="en-US" dirty="0"/>
              <a:t> sur la </a:t>
            </a:r>
            <a:r>
              <a:rPr lang="en-US" dirty="0" err="1"/>
              <a:t>fréquence</a:t>
            </a:r>
            <a:r>
              <a:rPr lang="en-US" dirty="0"/>
              <a:t> de </a:t>
            </a:r>
            <a:r>
              <a:rPr lang="en-US" dirty="0" err="1"/>
              <a:t>consommation</a:t>
            </a:r>
            <a:r>
              <a:rPr lang="en-US" dirty="0"/>
              <a:t> de </a:t>
            </a:r>
            <a:r>
              <a:rPr lang="en-US" dirty="0" err="1"/>
              <a:t>ce</a:t>
            </a:r>
            <a:r>
              <a:rPr lang="en-US" dirty="0"/>
              <a:t> sous-</a:t>
            </a:r>
            <a:r>
              <a:rPr lang="en-US" dirty="0" err="1"/>
              <a:t>groupe</a:t>
            </a:r>
            <a:r>
              <a:rPr lang="en-US" dirty="0"/>
              <a:t> dans le FCS-N.</a:t>
            </a:r>
          </a:p>
        </p:txBody>
      </p:sp>
    </p:spTree>
    <p:extLst>
      <p:ext uri="{BB962C8B-B14F-4D97-AF65-F5344CB8AC3E}">
        <p14:creationId xmlns:p14="http://schemas.microsoft.com/office/powerpoint/2010/main" val="390363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a:ea typeface="Open Sans Extrabold"/>
                <a:cs typeface="Open Sans Extrabold"/>
              </a:rPr>
              <a:t>Fcs Groupe </a:t>
            </a:r>
            <a:r>
              <a:rPr lang="en-GB" sz="3600" b="0" kern="1400" spc="230" err="1">
                <a:solidFill>
                  <a:schemeClr val="tx1"/>
                </a:solidFill>
                <a:latin typeface="HALDEN SOLID"/>
                <a:ea typeface="Open Sans Extrabold"/>
                <a:cs typeface="Open Sans Extrabold"/>
              </a:rPr>
              <a:t>alimentaire</a:t>
            </a:r>
            <a:r>
              <a:rPr lang="en-GB" sz="3600" b="0" kern="1400" spc="230">
                <a:solidFill>
                  <a:schemeClr val="tx1"/>
                </a:solidFill>
                <a:latin typeface="HALDEN SOLID"/>
                <a:ea typeface="Open Sans Extrabold"/>
                <a:cs typeface="Open Sans Extrabold"/>
              </a:rPr>
              <a:t> 7 : HUILES et </a:t>
            </a:r>
            <a:r>
              <a:rPr lang="en-GB" sz="3600" b="0" kern="1400" spc="230" err="1">
                <a:solidFill>
                  <a:schemeClr val="tx1"/>
                </a:solidFill>
                <a:latin typeface="HALDEN SOLID"/>
                <a:ea typeface="Open Sans Extrabold"/>
                <a:cs typeface="Open Sans Extrabold"/>
              </a:rPr>
              <a:t>graisses</a:t>
            </a:r>
            <a:endParaRPr lang="en-GB" sz="3600" b="0" kern="1400" spc="230">
              <a:solidFill>
                <a:schemeClr val="tx1"/>
              </a:solidFill>
              <a:latin typeface="HALDEN SOLID"/>
              <a:ea typeface="Open Sans Extrabold"/>
              <a:cs typeface="Open Sans Extrabold"/>
            </a:endParaRPr>
          </a:p>
        </p:txBody>
      </p:sp>
      <p:sp>
        <p:nvSpPr>
          <p:cNvPr id="4" name="Content Placeholder 2">
            <a:extLst>
              <a:ext uri="{FF2B5EF4-FFF2-40B4-BE49-F238E27FC236}">
                <a16:creationId xmlns:a16="http://schemas.microsoft.com/office/drawing/2014/main" id="{0B842559-7DCD-4F02-92D3-A8CB7542BA7C}"/>
              </a:ext>
            </a:extLst>
          </p:cNvPr>
          <p:cNvSpPr txBox="1">
            <a:spLocks/>
          </p:cNvSpPr>
          <p:nvPr/>
        </p:nvSpPr>
        <p:spPr>
          <a:xfrm>
            <a:off x="738201" y="1648318"/>
            <a:ext cx="5210617"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800" spc="60" dirty="0">
                <a:latin typeface="Open Sans"/>
                <a:ea typeface="Open Sans"/>
                <a:cs typeface="Open Sans"/>
              </a:rPr>
              <a:t>Le beurre </a:t>
            </a:r>
            <a:r>
              <a:rPr lang="en-US" sz="1800" spc="60" dirty="0" err="1">
                <a:latin typeface="Open Sans"/>
                <a:ea typeface="Open Sans"/>
                <a:cs typeface="Open Sans"/>
              </a:rPr>
              <a:t>est</a:t>
            </a:r>
            <a:r>
              <a:rPr lang="en-US" sz="1800" spc="60" dirty="0">
                <a:latin typeface="Open Sans"/>
                <a:ea typeface="Open Sans"/>
                <a:cs typeface="Open Sans"/>
              </a:rPr>
              <a:t> </a:t>
            </a:r>
            <a:r>
              <a:rPr lang="en-US" sz="1800" spc="60" dirty="0" err="1">
                <a:latin typeface="Open Sans"/>
                <a:ea typeface="Open Sans"/>
                <a:cs typeface="Open Sans"/>
              </a:rPr>
              <a:t>considéré</a:t>
            </a:r>
            <a:r>
              <a:rPr lang="en-US" sz="1800" spc="60" dirty="0">
                <a:latin typeface="Open Sans"/>
                <a:ea typeface="Open Sans"/>
                <a:cs typeface="Open Sans"/>
              </a:rPr>
              <a:t> </a:t>
            </a:r>
            <a:r>
              <a:rPr lang="en-US" sz="1800" spc="60" dirty="0" err="1">
                <a:latin typeface="Open Sans"/>
                <a:ea typeface="Open Sans"/>
                <a:cs typeface="Open Sans"/>
              </a:rPr>
              <a:t>comme</a:t>
            </a:r>
            <a:r>
              <a:rPr lang="en-US" sz="1800" spc="60" dirty="0">
                <a:latin typeface="Open Sans"/>
                <a:ea typeface="Open Sans"/>
                <a:cs typeface="Open Sans"/>
              </a:rPr>
              <a:t> </a:t>
            </a:r>
            <a:r>
              <a:rPr lang="en-US" sz="1800" spc="60" dirty="0" err="1">
                <a:latin typeface="Open Sans"/>
                <a:ea typeface="Open Sans"/>
                <a:cs typeface="Open Sans"/>
              </a:rPr>
              <a:t>une</a:t>
            </a:r>
            <a:r>
              <a:rPr lang="en-US" sz="1800" spc="60" dirty="0">
                <a:latin typeface="Open Sans"/>
                <a:ea typeface="Open Sans"/>
                <a:cs typeface="Open Sans"/>
              </a:rPr>
              <a:t> </a:t>
            </a:r>
            <a:r>
              <a:rPr lang="en-US" sz="1800" spc="60" dirty="0" err="1">
                <a:latin typeface="Open Sans"/>
                <a:ea typeface="Open Sans"/>
                <a:cs typeface="Open Sans"/>
              </a:rPr>
              <a:t>graisse</a:t>
            </a:r>
            <a:r>
              <a:rPr lang="en-US" sz="1800" spc="60" dirty="0">
                <a:latin typeface="Open Sans"/>
                <a:ea typeface="Open Sans"/>
                <a:cs typeface="Open Sans"/>
              </a:rPr>
              <a:t> </a:t>
            </a:r>
            <a:r>
              <a:rPr lang="en-US" sz="1800" spc="60" dirty="0" err="1">
                <a:latin typeface="Open Sans"/>
                <a:ea typeface="Open Sans"/>
                <a:cs typeface="Open Sans"/>
              </a:rPr>
              <a:t>saturée</a:t>
            </a:r>
            <a:r>
              <a:rPr lang="en-US" sz="1800" spc="60" dirty="0">
                <a:latin typeface="Open Sans"/>
                <a:ea typeface="Open Sans"/>
                <a:cs typeface="Open Sans"/>
              </a:rPr>
              <a:t> </a:t>
            </a:r>
            <a:r>
              <a:rPr lang="en-US" sz="1800" spc="60" dirty="0" err="1">
                <a:latin typeface="Open Sans"/>
                <a:ea typeface="Open Sans"/>
                <a:cs typeface="Open Sans"/>
              </a:rPr>
              <a:t>solide</a:t>
            </a:r>
            <a:r>
              <a:rPr lang="en-US" sz="1800" spc="60" dirty="0">
                <a:latin typeface="Open Sans"/>
                <a:ea typeface="Open Sans"/>
                <a:cs typeface="Open Sans"/>
              </a:rPr>
              <a:t> et </a:t>
            </a:r>
            <a:r>
              <a:rPr lang="en-US" sz="1800" spc="60" dirty="0" err="1">
                <a:latin typeface="Open Sans"/>
                <a:ea typeface="Open Sans"/>
                <a:cs typeface="Open Sans"/>
              </a:rPr>
              <a:t>l'huile</a:t>
            </a:r>
            <a:r>
              <a:rPr lang="en-US" sz="1800" spc="60" dirty="0">
                <a:latin typeface="Open Sans"/>
                <a:ea typeface="Open Sans"/>
                <a:cs typeface="Open Sans"/>
              </a:rPr>
              <a:t> </a:t>
            </a:r>
            <a:r>
              <a:rPr lang="en-US" sz="1800" spc="60" dirty="0" err="1">
                <a:latin typeface="Open Sans"/>
                <a:ea typeface="Open Sans"/>
                <a:cs typeface="Open Sans"/>
              </a:rPr>
              <a:t>comme</a:t>
            </a:r>
            <a:r>
              <a:rPr lang="en-US" sz="1800" spc="60" dirty="0">
                <a:latin typeface="Open Sans"/>
                <a:ea typeface="Open Sans"/>
                <a:cs typeface="Open Sans"/>
              </a:rPr>
              <a:t> </a:t>
            </a:r>
            <a:r>
              <a:rPr lang="en-US" sz="1800" spc="60" dirty="0" err="1">
                <a:latin typeface="Open Sans"/>
                <a:ea typeface="Open Sans"/>
                <a:cs typeface="Open Sans"/>
              </a:rPr>
              <a:t>une</a:t>
            </a:r>
            <a:r>
              <a:rPr lang="en-US" sz="1800" spc="60" dirty="0">
                <a:latin typeface="Open Sans"/>
                <a:ea typeface="Open Sans"/>
                <a:cs typeface="Open Sans"/>
              </a:rPr>
              <a:t> </a:t>
            </a:r>
            <a:r>
              <a:rPr lang="en-US" sz="1800" spc="60" dirty="0" err="1">
                <a:latin typeface="Open Sans"/>
                <a:ea typeface="Open Sans"/>
                <a:cs typeface="Open Sans"/>
              </a:rPr>
              <a:t>graisse</a:t>
            </a:r>
            <a:r>
              <a:rPr lang="en-US" sz="1800" spc="60" dirty="0">
                <a:latin typeface="Open Sans"/>
                <a:ea typeface="Open Sans"/>
                <a:cs typeface="Open Sans"/>
              </a:rPr>
              <a:t> </a:t>
            </a:r>
            <a:r>
              <a:rPr lang="en-US" sz="1800" spc="60" dirty="0" err="1">
                <a:latin typeface="Open Sans"/>
                <a:ea typeface="Open Sans"/>
                <a:cs typeface="Open Sans"/>
              </a:rPr>
              <a:t>insaturée</a:t>
            </a:r>
            <a:r>
              <a:rPr lang="en-US" sz="1800" spc="60" dirty="0">
                <a:latin typeface="Open Sans"/>
                <a:ea typeface="Open Sans"/>
                <a:cs typeface="Open Sans"/>
              </a:rPr>
              <a:t> </a:t>
            </a:r>
            <a:r>
              <a:rPr lang="en-US" sz="1800" spc="60" dirty="0" err="1">
                <a:latin typeface="Open Sans"/>
                <a:ea typeface="Open Sans"/>
                <a:cs typeface="Open Sans"/>
              </a:rPr>
              <a:t>liquide</a:t>
            </a:r>
            <a:r>
              <a:rPr lang="en-US" sz="1800" spc="60" dirty="0">
                <a:latin typeface="Open Sans"/>
                <a:ea typeface="Open Sans"/>
                <a:cs typeface="Open Sans"/>
              </a:rPr>
              <a:t>. </a:t>
            </a:r>
          </a:p>
          <a:p>
            <a:pPr marL="0" indent="0">
              <a:buFont typeface="Arial"/>
              <a:buNone/>
            </a:pPr>
            <a:endParaRPr lang="en-US" sz="1800" spc="60"/>
          </a:p>
          <a:p>
            <a:pPr marL="0" indent="0">
              <a:buFont typeface="Arial"/>
              <a:buNone/>
            </a:pPr>
            <a:r>
              <a:rPr lang="en-US" sz="1800" spc="60" dirty="0" err="1">
                <a:latin typeface="Open Sans"/>
                <a:ea typeface="Open Sans"/>
                <a:cs typeface="Open Sans"/>
              </a:rPr>
              <a:t>L'huile</a:t>
            </a:r>
            <a:r>
              <a:rPr lang="en-US" sz="1800" spc="60" dirty="0">
                <a:latin typeface="Open Sans"/>
                <a:ea typeface="Open Sans"/>
                <a:cs typeface="Open Sans"/>
              </a:rPr>
              <a:t> </a:t>
            </a:r>
            <a:r>
              <a:rPr lang="en-US" sz="1800" spc="60" dirty="0" err="1">
                <a:latin typeface="Open Sans"/>
                <a:ea typeface="Open Sans"/>
                <a:cs typeface="Open Sans"/>
              </a:rPr>
              <a:t>est</a:t>
            </a:r>
            <a:r>
              <a:rPr lang="en-US" sz="1800" spc="60" dirty="0">
                <a:latin typeface="Open Sans"/>
                <a:ea typeface="Open Sans"/>
                <a:cs typeface="Open Sans"/>
              </a:rPr>
              <a:t> </a:t>
            </a:r>
            <a:r>
              <a:rPr lang="en-US" sz="1800" spc="60" dirty="0" err="1">
                <a:latin typeface="Open Sans"/>
                <a:ea typeface="Open Sans"/>
                <a:cs typeface="Open Sans"/>
              </a:rPr>
              <a:t>généralement</a:t>
            </a:r>
            <a:r>
              <a:rPr lang="en-US" sz="1800" spc="60" dirty="0">
                <a:latin typeface="Open Sans"/>
                <a:ea typeface="Open Sans"/>
                <a:cs typeface="Open Sans"/>
              </a:rPr>
              <a:t> plus saine que les </a:t>
            </a:r>
            <a:r>
              <a:rPr lang="en-US" sz="1800" spc="60" dirty="0" err="1">
                <a:latin typeface="Open Sans"/>
                <a:ea typeface="Open Sans"/>
                <a:cs typeface="Open Sans"/>
              </a:rPr>
              <a:t>graisses</a:t>
            </a:r>
            <a:r>
              <a:rPr lang="en-US" sz="1800" spc="60" dirty="0">
                <a:latin typeface="Open Sans"/>
                <a:ea typeface="Open Sans"/>
                <a:cs typeface="Open Sans"/>
              </a:rPr>
              <a:t>/le beurre, </a:t>
            </a:r>
            <a:r>
              <a:rPr lang="en-US" sz="1800" spc="60" dirty="0" err="1">
                <a:latin typeface="Open Sans"/>
                <a:ea typeface="Open Sans"/>
                <a:cs typeface="Open Sans"/>
              </a:rPr>
              <a:t>mais</a:t>
            </a:r>
            <a:r>
              <a:rPr lang="en-US" sz="1800" spc="60" dirty="0">
                <a:latin typeface="Open Sans"/>
                <a:ea typeface="Open Sans"/>
                <a:cs typeface="Open Sans"/>
              </a:rPr>
              <a:t> les deux </a:t>
            </a:r>
            <a:r>
              <a:rPr lang="en-US" sz="1800" spc="60" dirty="0" err="1">
                <a:latin typeface="Open Sans"/>
                <a:ea typeface="Open Sans"/>
                <a:cs typeface="Open Sans"/>
              </a:rPr>
              <a:t>sont</a:t>
            </a:r>
            <a:r>
              <a:rPr lang="en-US" sz="1800" spc="60" dirty="0">
                <a:latin typeface="Open Sans"/>
                <a:ea typeface="Open Sans"/>
                <a:cs typeface="Open Sans"/>
              </a:rPr>
              <a:t> pris </a:t>
            </a:r>
            <a:r>
              <a:rPr lang="en-US" sz="1800" spc="60" dirty="0" err="1">
                <a:latin typeface="Open Sans"/>
                <a:ea typeface="Open Sans"/>
                <a:cs typeface="Open Sans"/>
              </a:rPr>
              <a:t>en</a:t>
            </a:r>
            <a:r>
              <a:rPr lang="en-US" sz="1800" spc="60" dirty="0">
                <a:latin typeface="Open Sans"/>
                <a:ea typeface="Open Sans"/>
                <a:cs typeface="Open Sans"/>
              </a:rPr>
              <a:t> </a:t>
            </a:r>
            <a:r>
              <a:rPr lang="en-US" sz="1800" spc="60" dirty="0" err="1">
                <a:latin typeface="Open Sans"/>
                <a:ea typeface="Open Sans"/>
                <a:cs typeface="Open Sans"/>
              </a:rPr>
              <a:t>compte</a:t>
            </a:r>
            <a:r>
              <a:rPr lang="en-US" sz="1800" spc="60" dirty="0">
                <a:latin typeface="Open Sans"/>
                <a:ea typeface="Open Sans"/>
                <a:cs typeface="Open Sans"/>
              </a:rPr>
              <a:t> dans le module FCS. </a:t>
            </a:r>
          </a:p>
          <a:p>
            <a:pPr marL="0" indent="0">
              <a:buFont typeface="Arial"/>
              <a:buNone/>
            </a:pPr>
            <a:endParaRPr lang="en-US" sz="1800" spc="60"/>
          </a:p>
          <a:p>
            <a:pPr marL="0" indent="0" algn="ctr">
              <a:buNone/>
            </a:pPr>
            <a:r>
              <a:rPr lang="en-GB" sz="1600" u="sng" spc="60" dirty="0" err="1">
                <a:latin typeface="Open Sans"/>
                <a:ea typeface="Open Sans"/>
                <a:cs typeface="Open Sans"/>
              </a:rPr>
              <a:t>Exemples</a:t>
            </a:r>
            <a:r>
              <a:rPr lang="en-GB" sz="1600" u="sng" spc="60" dirty="0">
                <a:latin typeface="Open Sans"/>
                <a:ea typeface="Open Sans"/>
                <a:cs typeface="Open Sans"/>
              </a:rPr>
              <a:t> du module standard </a:t>
            </a:r>
            <a:r>
              <a:rPr lang="en-GB" sz="1600" spc="60" dirty="0">
                <a:latin typeface="Open Sans"/>
                <a:ea typeface="Open Sans"/>
                <a:cs typeface="Open Sans"/>
              </a:rPr>
              <a:t>: </a:t>
            </a:r>
          </a:p>
          <a:p>
            <a:pPr marL="0" indent="0" algn="ctr">
              <a:buNone/>
            </a:pPr>
            <a:r>
              <a:rPr lang="en-US" sz="1800" dirty="0">
                <a:latin typeface="Calibri"/>
                <a:ea typeface="Calibri"/>
                <a:cs typeface="Open Sans"/>
              </a:rPr>
              <a:t>Huile </a:t>
            </a:r>
            <a:r>
              <a:rPr lang="en-US" sz="1800" dirty="0" err="1">
                <a:latin typeface="Calibri"/>
                <a:ea typeface="Calibri"/>
                <a:cs typeface="Open Sans"/>
              </a:rPr>
              <a:t>végétale</a:t>
            </a:r>
            <a:r>
              <a:rPr lang="en-US" sz="1800" dirty="0">
                <a:latin typeface="Calibri"/>
                <a:ea typeface="Calibri"/>
                <a:cs typeface="Open Sans"/>
              </a:rPr>
              <a:t>, </a:t>
            </a:r>
            <a:r>
              <a:rPr lang="en-US" sz="1800" dirty="0" err="1">
                <a:latin typeface="Calibri"/>
                <a:ea typeface="Calibri"/>
                <a:cs typeface="Open Sans"/>
              </a:rPr>
              <a:t>huile</a:t>
            </a:r>
            <a:r>
              <a:rPr lang="en-US" sz="1800" dirty="0">
                <a:latin typeface="Calibri"/>
                <a:ea typeface="Calibri"/>
                <a:cs typeface="Open Sans"/>
              </a:rPr>
              <a:t> de </a:t>
            </a:r>
            <a:r>
              <a:rPr lang="en-US" sz="1800" dirty="0" err="1">
                <a:latin typeface="Calibri"/>
                <a:ea typeface="Calibri"/>
                <a:cs typeface="Open Sans"/>
              </a:rPr>
              <a:t>palme</a:t>
            </a:r>
            <a:r>
              <a:rPr lang="en-US" sz="1800" dirty="0">
                <a:latin typeface="Calibri"/>
                <a:ea typeface="Calibri"/>
                <a:cs typeface="Open Sans"/>
              </a:rPr>
              <a:t>, ghee, beurre, margarine et </a:t>
            </a:r>
            <a:r>
              <a:rPr lang="en-US" sz="1800" dirty="0" err="1">
                <a:latin typeface="Calibri"/>
                <a:ea typeface="Calibri"/>
                <a:cs typeface="Open Sans"/>
              </a:rPr>
              <a:t>autres</a:t>
            </a:r>
            <a:r>
              <a:rPr lang="en-US" sz="1800" dirty="0">
                <a:latin typeface="Calibri"/>
                <a:ea typeface="Calibri"/>
                <a:cs typeface="Open Sans"/>
              </a:rPr>
              <a:t> </a:t>
            </a:r>
            <a:r>
              <a:rPr lang="en-US" sz="1800" dirty="0" err="1">
                <a:latin typeface="Calibri"/>
                <a:ea typeface="Calibri"/>
                <a:cs typeface="Open Sans"/>
              </a:rPr>
              <a:t>graisses</a:t>
            </a:r>
            <a:r>
              <a:rPr lang="en-US" sz="1800" dirty="0">
                <a:latin typeface="Calibri"/>
                <a:ea typeface="Calibri"/>
                <a:cs typeface="Open Sans"/>
              </a:rPr>
              <a:t>/</a:t>
            </a:r>
            <a:r>
              <a:rPr lang="en-US" sz="1800" dirty="0" err="1">
                <a:latin typeface="Calibri"/>
                <a:ea typeface="Calibri"/>
                <a:cs typeface="Open Sans"/>
              </a:rPr>
              <a:t>huiles</a:t>
            </a:r>
            <a:r>
              <a:rPr lang="en-US" sz="1800" dirty="0">
                <a:latin typeface="Calibri"/>
                <a:ea typeface="Calibri"/>
                <a:cs typeface="Open Sans"/>
              </a:rPr>
              <a:t>.</a:t>
            </a:r>
            <a:endParaRPr lang="en-US" sz="1800" spc="60" dirty="0">
              <a:latin typeface="Calibri"/>
              <a:ea typeface="Calibri"/>
              <a:cs typeface="Open Sans"/>
            </a:endParaRPr>
          </a:p>
        </p:txBody>
      </p:sp>
      <p:cxnSp>
        <p:nvCxnSpPr>
          <p:cNvPr id="5" name="Straight Arrow Connector 4">
            <a:extLst>
              <a:ext uri="{FF2B5EF4-FFF2-40B4-BE49-F238E27FC236}">
                <a16:creationId xmlns:a16="http://schemas.microsoft.com/office/drawing/2014/main" id="{78F1AE03-C1A6-48F5-A77C-620F2F716EA3}"/>
              </a:ext>
            </a:extLst>
          </p:cNvPr>
          <p:cNvCxnSpPr>
            <a:cxnSpLocks/>
          </p:cNvCxnSpPr>
          <p:nvPr/>
        </p:nvCxnSpPr>
        <p:spPr>
          <a:xfrm>
            <a:off x="-134123" y="4292033"/>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F84931D-B24E-D327-9D9D-61B11DC2BDAF}"/>
              </a:ext>
            </a:extLst>
          </p:cNvPr>
          <p:cNvSpPr txBox="1"/>
          <p:nvPr/>
        </p:nvSpPr>
        <p:spPr>
          <a:xfrm>
            <a:off x="255627" y="5144185"/>
            <a:ext cx="11680745" cy="1754326"/>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schemeClr val="accent2">
                    <a:lumMod val="75000"/>
                  </a:schemeClr>
                </a:solidFill>
                <a:latin typeface="Open Sans"/>
                <a:ea typeface="Open Sans"/>
                <a:cs typeface="Open Sans"/>
              </a:rPr>
              <a:t>Les collations frits (par </a:t>
            </a:r>
            <a:r>
              <a:rPr lang="en-US" b="1" dirty="0" err="1">
                <a:solidFill>
                  <a:schemeClr val="accent2">
                    <a:lumMod val="75000"/>
                  </a:schemeClr>
                </a:solidFill>
                <a:latin typeface="Open Sans"/>
                <a:ea typeface="Open Sans"/>
                <a:cs typeface="Open Sans"/>
              </a:rPr>
              <a:t>exemple</a:t>
            </a:r>
            <a:r>
              <a:rPr lang="en-US" b="1" dirty="0">
                <a:solidFill>
                  <a:schemeClr val="accent2">
                    <a:lumMod val="75000"/>
                  </a:schemeClr>
                </a:solidFill>
                <a:latin typeface="Open Sans"/>
                <a:ea typeface="Open Sans"/>
                <a:cs typeface="Open Sans"/>
              </a:rPr>
              <a:t>, les chips, les beignets, les </a:t>
            </a:r>
            <a:r>
              <a:rPr lang="en-US" b="1" dirty="0" err="1">
                <a:solidFill>
                  <a:schemeClr val="accent2">
                    <a:lumMod val="75000"/>
                  </a:schemeClr>
                </a:solidFill>
                <a:latin typeface="Open Sans"/>
                <a:ea typeface="Open Sans"/>
                <a:cs typeface="Open Sans"/>
              </a:rPr>
              <a:t>samousas</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doivent</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être</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comptabilisés</a:t>
            </a:r>
            <a:r>
              <a:rPr lang="en-US" b="1" dirty="0">
                <a:solidFill>
                  <a:schemeClr val="accent2">
                    <a:lumMod val="75000"/>
                  </a:schemeClr>
                </a:solidFill>
                <a:latin typeface="Open Sans"/>
                <a:ea typeface="Open Sans"/>
                <a:cs typeface="Open Sans"/>
              </a:rPr>
              <a:t> dans les </a:t>
            </a:r>
            <a:r>
              <a:rPr lang="en-US" b="1" dirty="0" err="1">
                <a:solidFill>
                  <a:schemeClr val="accent2">
                    <a:lumMod val="75000"/>
                  </a:schemeClr>
                </a:solidFill>
                <a:latin typeface="Open Sans"/>
                <a:ea typeface="Open Sans"/>
                <a:cs typeface="Open Sans"/>
              </a:rPr>
              <a:t>huiles</a:t>
            </a:r>
            <a:r>
              <a:rPr lang="en-US" b="1" dirty="0">
                <a:solidFill>
                  <a:schemeClr val="accent2">
                    <a:lumMod val="75000"/>
                  </a:schemeClr>
                </a:solidFill>
                <a:latin typeface="Open Sans"/>
                <a:ea typeface="Open Sans"/>
                <a:cs typeface="Open Sans"/>
              </a:rPr>
              <a:t> et les </a:t>
            </a:r>
            <a:r>
              <a:rPr lang="en-US" b="1" dirty="0" err="1">
                <a:solidFill>
                  <a:schemeClr val="accent2">
                    <a:lumMod val="75000"/>
                  </a:schemeClr>
                </a:solidFill>
                <a:latin typeface="Open Sans"/>
                <a:ea typeface="Open Sans"/>
                <a:cs typeface="Open Sans"/>
              </a:rPr>
              <a:t>graisses</a:t>
            </a:r>
            <a:r>
              <a:rPr lang="en-US" b="1" dirty="0">
                <a:solidFill>
                  <a:schemeClr val="accent2">
                    <a:lumMod val="75000"/>
                  </a:schemeClr>
                </a:solidFill>
                <a:latin typeface="Open Sans"/>
                <a:ea typeface="Open Sans"/>
                <a:cs typeface="Open Sans"/>
              </a:rPr>
              <a:t>. En </a:t>
            </a:r>
            <a:r>
              <a:rPr lang="en-US" b="1" dirty="0" err="1">
                <a:solidFill>
                  <a:schemeClr val="accent2">
                    <a:lumMod val="75000"/>
                  </a:schemeClr>
                </a:solidFill>
                <a:latin typeface="Open Sans"/>
                <a:ea typeface="Open Sans"/>
                <a:cs typeface="Open Sans"/>
              </a:rPr>
              <a:t>outre</a:t>
            </a:r>
            <a:r>
              <a:rPr lang="en-US" b="1" dirty="0">
                <a:solidFill>
                  <a:schemeClr val="accent2">
                    <a:lumMod val="75000"/>
                  </a:schemeClr>
                </a:solidFill>
                <a:latin typeface="Open Sans"/>
                <a:ea typeface="Open Sans"/>
                <a:cs typeface="Open Sans"/>
              </a:rPr>
              <a:t>, les aliments frits (</a:t>
            </a:r>
            <a:r>
              <a:rPr lang="en-US" b="1" dirty="0" err="1">
                <a:solidFill>
                  <a:schemeClr val="accent2">
                    <a:lumMod val="75000"/>
                  </a:schemeClr>
                </a:solidFill>
                <a:latin typeface="Open Sans"/>
                <a:ea typeface="Open Sans"/>
                <a:cs typeface="Open Sans"/>
              </a:rPr>
              <a:t>poisson</a:t>
            </a:r>
            <a:r>
              <a:rPr lang="en-US" b="1" dirty="0">
                <a:solidFill>
                  <a:schemeClr val="accent2">
                    <a:lumMod val="75000"/>
                  </a:schemeClr>
                </a:solidFill>
                <a:latin typeface="Open Sans"/>
                <a:ea typeface="Open Sans"/>
                <a:cs typeface="Open Sans"/>
              </a:rPr>
              <a:t>, poulet, </a:t>
            </a:r>
            <a:r>
              <a:rPr lang="en-US" b="1" dirty="0" err="1">
                <a:solidFill>
                  <a:schemeClr val="accent2">
                    <a:lumMod val="75000"/>
                  </a:schemeClr>
                </a:solidFill>
                <a:latin typeface="Open Sans"/>
                <a:ea typeface="Open Sans"/>
                <a:cs typeface="Open Sans"/>
              </a:rPr>
              <a:t>légumes</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ou</a:t>
            </a:r>
            <a:r>
              <a:rPr lang="en-US" b="1" dirty="0">
                <a:solidFill>
                  <a:schemeClr val="accent2">
                    <a:lumMod val="75000"/>
                  </a:schemeClr>
                </a:solidFill>
                <a:latin typeface="Open Sans"/>
                <a:ea typeface="Open Sans"/>
                <a:cs typeface="Open Sans"/>
              </a:rPr>
              <a:t> pommes de terre frits) </a:t>
            </a:r>
            <a:r>
              <a:rPr lang="en-US" b="1" dirty="0" err="1">
                <a:solidFill>
                  <a:schemeClr val="accent2">
                    <a:lumMod val="75000"/>
                  </a:schemeClr>
                </a:solidFill>
                <a:latin typeface="Open Sans"/>
                <a:ea typeface="Open Sans"/>
                <a:cs typeface="Open Sans"/>
              </a:rPr>
              <a:t>doivent</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être</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comptés</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comme</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poisson</a:t>
            </a:r>
            <a:r>
              <a:rPr lang="en-US" b="1" dirty="0">
                <a:solidFill>
                  <a:schemeClr val="accent2">
                    <a:lumMod val="75000"/>
                  </a:schemeClr>
                </a:solidFill>
                <a:latin typeface="Open Sans"/>
                <a:ea typeface="Open Sans"/>
                <a:cs typeface="Open Sans"/>
              </a:rPr>
              <a:t>, poulet, </a:t>
            </a:r>
            <a:r>
              <a:rPr lang="en-US" b="1" dirty="0" err="1">
                <a:solidFill>
                  <a:schemeClr val="accent2">
                    <a:lumMod val="75000"/>
                  </a:schemeClr>
                </a:solidFill>
                <a:latin typeface="Open Sans"/>
                <a:ea typeface="Open Sans"/>
                <a:cs typeface="Open Sans"/>
              </a:rPr>
              <a:t>légumes</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racines</a:t>
            </a:r>
            <a:r>
              <a:rPr lang="en-US" b="1" dirty="0">
                <a:solidFill>
                  <a:schemeClr val="accent2">
                    <a:lumMod val="75000"/>
                  </a:schemeClr>
                </a:solidFill>
                <a:latin typeface="Open Sans"/>
                <a:ea typeface="Open Sans"/>
                <a:cs typeface="Open Sans"/>
              </a:rPr>
              <a:t> et tubercules, </a:t>
            </a:r>
            <a:r>
              <a:rPr lang="en-US" b="1" dirty="0" err="1">
                <a:solidFill>
                  <a:schemeClr val="accent2">
                    <a:lumMod val="75000"/>
                  </a:schemeClr>
                </a:solidFill>
                <a:latin typeface="Open Sans"/>
                <a:ea typeface="Open Sans"/>
                <a:cs typeface="Open Sans"/>
              </a:rPr>
              <a:t>respectivement</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mais</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l'huile</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utilisée</a:t>
            </a:r>
            <a:r>
              <a:rPr lang="en-US" b="1" dirty="0">
                <a:solidFill>
                  <a:schemeClr val="accent2">
                    <a:lumMod val="75000"/>
                  </a:schemeClr>
                </a:solidFill>
                <a:latin typeface="Open Sans"/>
                <a:ea typeface="Open Sans"/>
                <a:cs typeface="Open Sans"/>
              </a:rPr>
              <a:t> pour la </a:t>
            </a:r>
            <a:r>
              <a:rPr lang="en-US" b="1" dirty="0" err="1">
                <a:solidFill>
                  <a:schemeClr val="accent2">
                    <a:lumMod val="75000"/>
                  </a:schemeClr>
                </a:solidFill>
                <a:latin typeface="Open Sans"/>
                <a:ea typeface="Open Sans"/>
                <a:cs typeface="Open Sans"/>
              </a:rPr>
              <a:t>friture</a:t>
            </a:r>
            <a:r>
              <a:rPr lang="en-US" b="1" dirty="0">
                <a:solidFill>
                  <a:schemeClr val="accent2">
                    <a:lumMod val="75000"/>
                  </a:schemeClr>
                </a:solidFill>
                <a:latin typeface="Open Sans"/>
                <a:ea typeface="Open Sans"/>
                <a:cs typeface="Open Sans"/>
              </a:rPr>
              <a:t> doit </a:t>
            </a:r>
            <a:r>
              <a:rPr lang="en-US" b="1" dirty="0" err="1">
                <a:solidFill>
                  <a:schemeClr val="accent2">
                    <a:lumMod val="75000"/>
                  </a:schemeClr>
                </a:solidFill>
                <a:latin typeface="Open Sans"/>
                <a:ea typeface="Open Sans"/>
                <a:cs typeface="Open Sans"/>
              </a:rPr>
              <a:t>également</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être</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comptabilisée</a:t>
            </a:r>
            <a:r>
              <a:rPr lang="en-US" b="1" dirty="0">
                <a:solidFill>
                  <a:schemeClr val="accent2">
                    <a:lumMod val="75000"/>
                  </a:schemeClr>
                </a:solidFill>
                <a:latin typeface="Open Sans"/>
                <a:ea typeface="Open Sans"/>
                <a:cs typeface="Open Sans"/>
              </a:rPr>
              <a:t>. Par </a:t>
            </a:r>
            <a:r>
              <a:rPr lang="en-US" b="1" dirty="0" err="1">
                <a:solidFill>
                  <a:schemeClr val="accent2">
                    <a:lumMod val="75000"/>
                  </a:schemeClr>
                </a:solidFill>
                <a:latin typeface="Open Sans"/>
                <a:ea typeface="Open Sans"/>
                <a:cs typeface="Open Sans"/>
              </a:rPr>
              <a:t>ailleurs</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toute</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quantité</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même</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en</a:t>
            </a:r>
            <a:r>
              <a:rPr lang="en-US" b="1" dirty="0">
                <a:solidFill>
                  <a:schemeClr val="accent2">
                    <a:lumMod val="75000"/>
                  </a:schemeClr>
                </a:solidFill>
                <a:latin typeface="Open Sans"/>
                <a:ea typeface="Open Sans"/>
                <a:cs typeface="Open Sans"/>
              </a:rPr>
              <a:t> petites </a:t>
            </a:r>
            <a:r>
              <a:rPr lang="en-US" b="1" dirty="0" err="1">
                <a:solidFill>
                  <a:schemeClr val="accent2">
                    <a:lumMod val="75000"/>
                  </a:schemeClr>
                </a:solidFill>
                <a:latin typeface="Open Sans"/>
                <a:ea typeface="Open Sans"/>
                <a:cs typeface="Open Sans"/>
              </a:rPr>
              <a:t>quantités</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consommée</a:t>
            </a:r>
            <a:r>
              <a:rPr lang="en-US" b="1" dirty="0">
                <a:solidFill>
                  <a:schemeClr val="accent2">
                    <a:lumMod val="75000"/>
                  </a:schemeClr>
                </a:solidFill>
                <a:latin typeface="Open Sans"/>
                <a:ea typeface="Open Sans"/>
                <a:cs typeface="Open Sans"/>
              </a:rPr>
              <a:t> par la </a:t>
            </a:r>
            <a:r>
              <a:rPr lang="en-US" b="1" dirty="0" err="1">
                <a:solidFill>
                  <a:schemeClr val="accent2">
                    <a:lumMod val="75000"/>
                  </a:schemeClr>
                </a:solidFill>
                <a:latin typeface="Open Sans"/>
                <a:ea typeface="Open Sans"/>
                <a:cs typeface="Open Sans"/>
              </a:rPr>
              <a:t>majorité</a:t>
            </a:r>
            <a:r>
              <a:rPr lang="en-US" b="1" dirty="0">
                <a:solidFill>
                  <a:schemeClr val="accent2">
                    <a:lumMod val="75000"/>
                  </a:schemeClr>
                </a:solidFill>
                <a:latin typeface="Open Sans"/>
                <a:ea typeface="Open Sans"/>
                <a:cs typeface="Open Sans"/>
              </a:rPr>
              <a:t> du ménage doit </a:t>
            </a:r>
            <a:r>
              <a:rPr lang="en-US" b="1" dirty="0" err="1">
                <a:solidFill>
                  <a:schemeClr val="accent2">
                    <a:lumMod val="75000"/>
                  </a:schemeClr>
                </a:solidFill>
                <a:latin typeface="Open Sans"/>
                <a:ea typeface="Open Sans"/>
                <a:cs typeface="Open Sans"/>
              </a:rPr>
              <a:t>être</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comptabilisée</a:t>
            </a:r>
            <a:r>
              <a:rPr lang="en-US" b="1" dirty="0">
                <a:solidFill>
                  <a:schemeClr val="accent2">
                    <a:lumMod val="75000"/>
                  </a:schemeClr>
                </a:solidFill>
                <a:latin typeface="Open Sans"/>
                <a:ea typeface="Open Sans"/>
                <a:cs typeface="Open Sans"/>
              </a:rPr>
              <a:t> - par </a:t>
            </a:r>
            <a:r>
              <a:rPr lang="en-US" b="1" dirty="0" err="1">
                <a:solidFill>
                  <a:schemeClr val="accent2">
                    <a:lumMod val="75000"/>
                  </a:schemeClr>
                </a:solidFill>
                <a:latin typeface="Open Sans"/>
                <a:ea typeface="Open Sans"/>
                <a:cs typeface="Open Sans"/>
              </a:rPr>
              <a:t>exemple</a:t>
            </a:r>
            <a:r>
              <a:rPr lang="en-US" b="1" dirty="0">
                <a:solidFill>
                  <a:schemeClr val="accent2">
                    <a:lumMod val="75000"/>
                  </a:schemeClr>
                </a:solidFill>
                <a:latin typeface="Open Sans"/>
                <a:ea typeface="Open Sans"/>
                <a:cs typeface="Open Sans"/>
              </a:rPr>
              <a:t>, un filet </a:t>
            </a:r>
            <a:r>
              <a:rPr lang="en-US" b="1" dirty="0" err="1">
                <a:solidFill>
                  <a:schemeClr val="accent2">
                    <a:lumMod val="75000"/>
                  </a:schemeClr>
                </a:solidFill>
                <a:latin typeface="Open Sans"/>
                <a:ea typeface="Open Sans"/>
                <a:cs typeface="Open Sans"/>
              </a:rPr>
              <a:t>d'huile</a:t>
            </a:r>
            <a:r>
              <a:rPr lang="en-US" b="1" dirty="0">
                <a:solidFill>
                  <a:schemeClr val="accent2">
                    <a:lumMod val="75000"/>
                  </a:schemeClr>
                </a:solidFill>
                <a:latin typeface="Open Sans"/>
                <a:ea typeface="Open Sans"/>
                <a:cs typeface="Open Sans"/>
              </a:rPr>
              <a:t> dans un plat.</a:t>
            </a:r>
            <a:endParaRPr lang="en-US" dirty="0">
              <a:solidFill>
                <a:schemeClr val="accent2">
                  <a:lumMod val="75000"/>
                </a:schemeClr>
              </a:solidFill>
            </a:endParaRPr>
          </a:p>
        </p:txBody>
      </p:sp>
      <p:pic>
        <p:nvPicPr>
          <p:cNvPr id="7" name="Graphic 2" descr="Warning with solid fill">
            <a:extLst>
              <a:ext uri="{FF2B5EF4-FFF2-40B4-BE49-F238E27FC236}">
                <a16:creationId xmlns:a16="http://schemas.microsoft.com/office/drawing/2014/main" id="{B709E0D3-F942-B7BA-1A11-449371AF3F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6345692"/>
            <a:ext cx="552819" cy="552819"/>
          </a:xfrm>
          <a:prstGeom prst="rect">
            <a:avLst/>
          </a:prstGeom>
        </p:spPr>
      </p:pic>
      <p:pic>
        <p:nvPicPr>
          <p:cNvPr id="2" name="Picture 2">
            <a:extLst>
              <a:ext uri="{FF2B5EF4-FFF2-40B4-BE49-F238E27FC236}">
                <a16:creationId xmlns:a16="http://schemas.microsoft.com/office/drawing/2014/main" id="{9FD370C7-AF71-ED5B-8AF7-9B250C6D9033}"/>
              </a:ext>
            </a:extLst>
          </p:cNvPr>
          <p:cNvPicPr>
            <a:picLocks noChangeAspect="1" noChangeArrowheads="1"/>
          </p:cNvPicPr>
          <p:nvPr/>
        </p:nvPicPr>
        <p:blipFill rotWithShape="1">
          <a:blip r:embed="rId5"/>
          <a:srcRect t="5892" b="3784"/>
          <a:stretch/>
        </p:blipFill>
        <p:spPr bwMode="auto">
          <a:xfrm>
            <a:off x="6643228" y="1378973"/>
            <a:ext cx="5293144" cy="3585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40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a:ea typeface="Open Sans Extrabold"/>
                <a:cs typeface="Open Sans Extrabold"/>
              </a:rPr>
              <a:t>FCS Groupe </a:t>
            </a:r>
            <a:r>
              <a:rPr lang="en-GB" sz="3600" b="0" kern="1400" spc="230" dirty="0" err="1">
                <a:solidFill>
                  <a:schemeClr val="tx1"/>
                </a:solidFill>
                <a:latin typeface="HALDEN SOLID"/>
                <a:ea typeface="Open Sans Extrabold"/>
                <a:cs typeface="Open Sans Extrabold"/>
              </a:rPr>
              <a:t>alimentaire</a:t>
            </a:r>
            <a:r>
              <a:rPr lang="en-GB" sz="3600" b="0" kern="1400" spc="230" dirty="0">
                <a:solidFill>
                  <a:schemeClr val="tx1"/>
                </a:solidFill>
                <a:latin typeface="HALDEN SOLID"/>
                <a:ea typeface="Open Sans Extrabold"/>
                <a:cs typeface="Open Sans Extrabold"/>
              </a:rPr>
              <a:t> 8 : Sucre et </a:t>
            </a:r>
            <a:r>
              <a:rPr lang="en-GB" sz="3600" b="0" kern="1400" spc="230" dirty="0" err="1">
                <a:solidFill>
                  <a:schemeClr val="tx1"/>
                </a:solidFill>
                <a:latin typeface="HALDEN SOLID"/>
                <a:ea typeface="Open Sans Extrabold"/>
                <a:cs typeface="Open Sans Extrabold"/>
              </a:rPr>
              <a:t>sucreries</a:t>
            </a:r>
            <a:endParaRPr lang="en-GB" sz="3600" b="0" kern="1400" spc="230" dirty="0">
              <a:solidFill>
                <a:schemeClr val="tx1"/>
              </a:solidFill>
              <a:latin typeface="HALDEN SOLID"/>
              <a:ea typeface="Open Sans Extrabold"/>
              <a:cs typeface="Open Sans Extrabold"/>
            </a:endParaRPr>
          </a:p>
        </p:txBody>
      </p:sp>
      <p:sp>
        <p:nvSpPr>
          <p:cNvPr id="4" name="Content Placeholder 2">
            <a:extLst>
              <a:ext uri="{FF2B5EF4-FFF2-40B4-BE49-F238E27FC236}">
                <a16:creationId xmlns:a16="http://schemas.microsoft.com/office/drawing/2014/main" id="{71422920-7F85-4556-A08D-F3885A542745}"/>
              </a:ext>
            </a:extLst>
          </p:cNvPr>
          <p:cNvSpPr txBox="1">
            <a:spLocks/>
          </p:cNvSpPr>
          <p:nvPr/>
        </p:nvSpPr>
        <p:spPr>
          <a:xfrm>
            <a:off x="738201" y="1648318"/>
            <a:ext cx="5210617"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800" spc="60" dirty="0">
                <a:latin typeface="Open Sans"/>
                <a:ea typeface="Open Sans"/>
                <a:cs typeface="Open Sans"/>
              </a:rPr>
              <a:t>Le sucre et les </a:t>
            </a:r>
            <a:r>
              <a:rPr lang="en-US" sz="1800" spc="60" dirty="0" err="1">
                <a:latin typeface="Open Sans"/>
                <a:ea typeface="Open Sans"/>
                <a:cs typeface="Open Sans"/>
              </a:rPr>
              <a:t>sucreries</a:t>
            </a:r>
            <a:r>
              <a:rPr lang="en-US" sz="1800" spc="60" dirty="0">
                <a:latin typeface="Open Sans"/>
                <a:ea typeface="Open Sans"/>
                <a:cs typeface="Open Sans"/>
              </a:rPr>
              <a:t> </a:t>
            </a:r>
            <a:r>
              <a:rPr lang="en-US" sz="1800" spc="60" dirty="0" err="1">
                <a:latin typeface="Open Sans"/>
                <a:ea typeface="Open Sans"/>
                <a:cs typeface="Open Sans"/>
              </a:rPr>
              <a:t>sont</a:t>
            </a:r>
            <a:r>
              <a:rPr lang="en-US" sz="1800" spc="60" dirty="0">
                <a:latin typeface="Open Sans"/>
                <a:ea typeface="Open Sans"/>
                <a:cs typeface="Open Sans"/>
              </a:rPr>
              <a:t> des hydrates de </a:t>
            </a:r>
            <a:r>
              <a:rPr lang="en-US" sz="1800" spc="60" dirty="0" err="1">
                <a:latin typeface="Open Sans"/>
                <a:ea typeface="Open Sans"/>
                <a:cs typeface="Open Sans"/>
              </a:rPr>
              <a:t>carbone</a:t>
            </a:r>
            <a:r>
              <a:rPr lang="en-US" sz="1800" spc="60" dirty="0">
                <a:latin typeface="Open Sans"/>
                <a:ea typeface="Open Sans"/>
                <a:cs typeface="Open Sans"/>
              </a:rPr>
              <a:t> </a:t>
            </a:r>
            <a:r>
              <a:rPr lang="en-US" sz="1800" spc="60" dirty="0" err="1">
                <a:latin typeface="Open Sans"/>
                <a:ea typeface="Open Sans"/>
                <a:cs typeface="Open Sans"/>
              </a:rPr>
              <a:t>solubles</a:t>
            </a:r>
            <a:r>
              <a:rPr lang="en-US" sz="1800" spc="60" dirty="0">
                <a:latin typeface="Open Sans"/>
                <a:ea typeface="Open Sans"/>
                <a:cs typeface="Open Sans"/>
              </a:rPr>
              <a:t> et riches </a:t>
            </a:r>
            <a:r>
              <a:rPr lang="en-US" sz="1800" spc="60" dirty="0" err="1">
                <a:latin typeface="Open Sans"/>
                <a:ea typeface="Open Sans"/>
                <a:cs typeface="Open Sans"/>
              </a:rPr>
              <a:t>en</a:t>
            </a:r>
            <a:r>
              <a:rPr lang="en-US" sz="1800" spc="60" dirty="0">
                <a:latin typeface="Open Sans"/>
                <a:ea typeface="Open Sans"/>
                <a:cs typeface="Open Sans"/>
              </a:rPr>
              <a:t> glucose. </a:t>
            </a:r>
            <a:endParaRPr lang="en-US" sz="1800" spc="60" dirty="0"/>
          </a:p>
          <a:p>
            <a:pPr marL="0" indent="0">
              <a:buFont typeface="Arial"/>
              <a:buNone/>
            </a:pPr>
            <a:endParaRPr lang="en-US" sz="1800" spc="60" dirty="0"/>
          </a:p>
          <a:p>
            <a:pPr marL="0" indent="0">
              <a:buNone/>
            </a:pPr>
            <a:r>
              <a:rPr lang="en-US" sz="1800" spc="60" dirty="0">
                <a:latin typeface="Open Sans"/>
                <a:ea typeface="Open Sans"/>
                <a:cs typeface="Open Sans"/>
              </a:rPr>
              <a:t>Tous les types </a:t>
            </a:r>
            <a:r>
              <a:rPr lang="en-US" sz="1800" spc="60" dirty="0" err="1">
                <a:latin typeface="Open Sans"/>
                <a:ea typeface="Open Sans"/>
                <a:cs typeface="Open Sans"/>
              </a:rPr>
              <a:t>d'édulcorants</a:t>
            </a:r>
            <a:r>
              <a:rPr lang="en-US" sz="1800" spc="60" dirty="0">
                <a:latin typeface="Open Sans"/>
                <a:ea typeface="Open Sans"/>
                <a:cs typeface="Open Sans"/>
              </a:rPr>
              <a:t> et de desserts </a:t>
            </a:r>
            <a:r>
              <a:rPr lang="en-US" sz="1800" spc="60" dirty="0" err="1">
                <a:latin typeface="Open Sans"/>
                <a:ea typeface="Open Sans"/>
                <a:cs typeface="Open Sans"/>
              </a:rPr>
              <a:t>sont</a:t>
            </a:r>
            <a:r>
              <a:rPr lang="en-US" sz="1800" spc="60" dirty="0">
                <a:latin typeface="Open Sans"/>
                <a:ea typeface="Open Sans"/>
                <a:cs typeface="Open Sans"/>
              </a:rPr>
              <a:t> pris </a:t>
            </a:r>
            <a:r>
              <a:rPr lang="en-US" sz="1800" spc="60" dirty="0" err="1">
                <a:latin typeface="Open Sans"/>
                <a:ea typeface="Open Sans"/>
                <a:cs typeface="Open Sans"/>
              </a:rPr>
              <a:t>en</a:t>
            </a:r>
            <a:r>
              <a:rPr lang="en-US" sz="1800" spc="60" dirty="0">
                <a:latin typeface="Open Sans"/>
                <a:ea typeface="Open Sans"/>
                <a:cs typeface="Open Sans"/>
              </a:rPr>
              <a:t> </a:t>
            </a:r>
            <a:r>
              <a:rPr lang="en-US" sz="1800" spc="60" dirty="0" err="1">
                <a:latin typeface="Open Sans"/>
                <a:ea typeface="Open Sans"/>
                <a:cs typeface="Open Sans"/>
              </a:rPr>
              <a:t>compte</a:t>
            </a:r>
            <a:r>
              <a:rPr lang="en-US" sz="1800" spc="60" dirty="0">
                <a:latin typeface="Open Sans"/>
                <a:ea typeface="Open Sans"/>
                <a:cs typeface="Open Sans"/>
              </a:rPr>
              <a:t> dans </a:t>
            </a:r>
            <a:r>
              <a:rPr lang="en-US" sz="1800" spc="60" dirty="0" err="1">
                <a:latin typeface="Open Sans"/>
                <a:ea typeface="Open Sans"/>
                <a:cs typeface="Open Sans"/>
              </a:rPr>
              <a:t>ce</a:t>
            </a:r>
            <a:r>
              <a:rPr lang="en-US" sz="1800" spc="60" dirty="0">
                <a:latin typeface="Open Sans"/>
                <a:ea typeface="Open Sans"/>
                <a:cs typeface="Open Sans"/>
              </a:rPr>
              <a:t> </a:t>
            </a:r>
            <a:r>
              <a:rPr lang="en-US" sz="1800" spc="60" dirty="0" err="1">
                <a:latin typeface="Open Sans"/>
                <a:ea typeface="Open Sans"/>
                <a:cs typeface="Open Sans"/>
              </a:rPr>
              <a:t>groupe</a:t>
            </a:r>
            <a:r>
              <a:rPr lang="en-US" sz="1800" spc="60" dirty="0">
                <a:latin typeface="Open Sans"/>
                <a:ea typeface="Open Sans"/>
                <a:cs typeface="Open Sans"/>
              </a:rPr>
              <a:t> </a:t>
            </a:r>
            <a:r>
              <a:rPr lang="en-US" sz="1800" spc="60" dirty="0" err="1">
                <a:latin typeface="Open Sans"/>
                <a:ea typeface="Open Sans"/>
                <a:cs typeface="Open Sans"/>
              </a:rPr>
              <a:t>alimentaire</a:t>
            </a:r>
            <a:r>
              <a:rPr lang="en-US" sz="1800" spc="60" dirty="0">
                <a:latin typeface="Open Sans"/>
                <a:ea typeface="Open Sans"/>
                <a:cs typeface="Open Sans"/>
              </a:rPr>
              <a:t> du SCA/FCS.</a:t>
            </a:r>
            <a:endParaRPr lang="en-US" sz="1800" spc="60" dirty="0"/>
          </a:p>
          <a:p>
            <a:pPr marL="0" indent="0" algn="ctr">
              <a:buNone/>
            </a:pPr>
            <a:endParaRPr lang="en-GB" sz="1600" spc="60" dirty="0"/>
          </a:p>
          <a:p>
            <a:pPr marL="0" indent="0" algn="ctr">
              <a:buNone/>
            </a:pPr>
            <a:r>
              <a:rPr lang="en-GB" sz="1600" u="sng" spc="60" dirty="0" err="1">
                <a:latin typeface="Open Sans"/>
                <a:ea typeface="Open Sans"/>
                <a:cs typeface="Open Sans"/>
              </a:rPr>
              <a:t>Exemples</a:t>
            </a:r>
            <a:r>
              <a:rPr lang="en-GB" sz="1600" u="sng" spc="60" dirty="0">
                <a:latin typeface="Open Sans"/>
                <a:ea typeface="Open Sans"/>
                <a:cs typeface="Open Sans"/>
              </a:rPr>
              <a:t> du module standard </a:t>
            </a:r>
            <a:r>
              <a:rPr lang="en-GB" sz="1600" spc="60" dirty="0">
                <a:latin typeface="Open Sans"/>
                <a:ea typeface="Open Sans"/>
                <a:cs typeface="Open Sans"/>
              </a:rPr>
              <a:t>: </a:t>
            </a:r>
            <a:endParaRPr lang="en-GB" sz="1600" spc="60" dirty="0"/>
          </a:p>
          <a:p>
            <a:pPr marL="0" indent="0" algn="ctr">
              <a:buNone/>
            </a:pPr>
            <a:r>
              <a:rPr lang="en-GB" sz="1800" dirty="0">
                <a:effectLst/>
                <a:latin typeface="Calibri" panose="020F0502020204030204" pitchFamily="34" charset="0"/>
                <a:ea typeface="Calibri" panose="020F0502020204030204" pitchFamily="34" charset="0"/>
              </a:rPr>
              <a:t>sucre, </a:t>
            </a:r>
            <a:r>
              <a:rPr lang="en-GB" sz="1800" dirty="0" err="1">
                <a:effectLst/>
                <a:latin typeface="Calibri" panose="020F0502020204030204" pitchFamily="34" charset="0"/>
                <a:ea typeface="Calibri" panose="020F0502020204030204" pitchFamily="34" charset="0"/>
              </a:rPr>
              <a:t>miel</a:t>
            </a:r>
            <a:r>
              <a:rPr lang="en-GB" sz="1800" dirty="0">
                <a:effectLst/>
                <a:latin typeface="Calibri" panose="020F0502020204030204" pitchFamily="34" charset="0"/>
                <a:ea typeface="Calibri" panose="020F0502020204030204" pitchFamily="34" charset="0"/>
              </a:rPr>
              <a:t>, confiture, bonbons, </a:t>
            </a:r>
            <a:r>
              <a:rPr lang="en-GB" sz="1800" dirty="0" err="1">
                <a:effectLst/>
                <a:latin typeface="Calibri" panose="020F0502020204030204" pitchFamily="34" charset="0"/>
                <a:ea typeface="Calibri" panose="020F0502020204030204" pitchFamily="34" charset="0"/>
              </a:rPr>
              <a:t>chocolat</a:t>
            </a:r>
            <a:r>
              <a:rPr lang="en-GB" sz="1800" dirty="0">
                <a:effectLst/>
                <a:latin typeface="Calibri" panose="020F0502020204030204" pitchFamily="34" charset="0"/>
                <a:ea typeface="Calibri" panose="020F0502020204030204" pitchFamily="34" charset="0"/>
              </a:rPr>
              <a:t>, biscuits, pâtisseries, gâteaux, </a:t>
            </a:r>
            <a:r>
              <a:rPr lang="en-GB" sz="1800" dirty="0" err="1">
                <a:effectLst/>
                <a:latin typeface="Calibri" panose="020F0502020204030204" pitchFamily="34" charset="0"/>
                <a:ea typeface="Calibri" panose="020F0502020204030204" pitchFamily="34" charset="0"/>
              </a:rPr>
              <a:t>glaces</a:t>
            </a:r>
            <a:r>
              <a:rPr lang="en-GB" sz="1800" dirty="0">
                <a:effectLst/>
                <a:latin typeface="Calibri" panose="020F0502020204030204" pitchFamily="34" charset="0"/>
                <a:ea typeface="Calibri" panose="020F0502020204030204" pitchFamily="34" charset="0"/>
              </a:rPr>
              <a:t> et </a:t>
            </a:r>
            <a:r>
              <a:rPr lang="en-GB" sz="1800" dirty="0" err="1">
                <a:effectLst/>
                <a:latin typeface="Calibri" panose="020F0502020204030204" pitchFamily="34" charset="0"/>
                <a:ea typeface="Calibri" panose="020F0502020204030204" pitchFamily="34" charset="0"/>
              </a:rPr>
              <a:t>autres</a:t>
            </a:r>
            <a:r>
              <a:rPr lang="en-GB" sz="1800" dirty="0">
                <a:effectLst/>
                <a:latin typeface="Calibri" panose="020F0502020204030204" pitchFamily="34" charset="0"/>
                <a:ea typeface="Calibri" panose="020F0502020204030204" pitchFamily="34" charset="0"/>
              </a:rPr>
              <a:t> </a:t>
            </a:r>
            <a:r>
              <a:rPr lang="en-GB" sz="1800" dirty="0" err="1">
                <a:effectLst/>
                <a:latin typeface="Calibri" panose="020F0502020204030204" pitchFamily="34" charset="0"/>
                <a:ea typeface="Calibri" panose="020F0502020204030204" pitchFamily="34" charset="0"/>
              </a:rPr>
              <a:t>sucreries</a:t>
            </a:r>
            <a:endParaRPr lang="en-US" sz="1600" spc="60" dirty="0">
              <a:latin typeface="Open Sans"/>
              <a:ea typeface="Open Sans"/>
              <a:cs typeface="Open Sans"/>
            </a:endParaRPr>
          </a:p>
        </p:txBody>
      </p:sp>
      <p:cxnSp>
        <p:nvCxnSpPr>
          <p:cNvPr id="5" name="Straight Arrow Connector 4">
            <a:extLst>
              <a:ext uri="{FF2B5EF4-FFF2-40B4-BE49-F238E27FC236}">
                <a16:creationId xmlns:a16="http://schemas.microsoft.com/office/drawing/2014/main" id="{2C1CCE7D-386B-41FA-AD64-75E901F08857}"/>
              </a:ext>
            </a:extLst>
          </p:cNvPr>
          <p:cNvCxnSpPr>
            <a:cxnSpLocks/>
          </p:cNvCxnSpPr>
          <p:nvPr/>
        </p:nvCxnSpPr>
        <p:spPr>
          <a:xfrm>
            <a:off x="262554" y="4050565"/>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1">
            <a:extLst>
              <a:ext uri="{FF2B5EF4-FFF2-40B4-BE49-F238E27FC236}">
                <a16:creationId xmlns:a16="http://schemas.microsoft.com/office/drawing/2014/main" id="{6320178F-49C3-B0A5-5585-ECBA2F96F4B7}"/>
              </a:ext>
            </a:extLst>
          </p:cNvPr>
          <p:cNvSpPr txBox="1"/>
          <p:nvPr/>
        </p:nvSpPr>
        <p:spPr>
          <a:xfrm>
            <a:off x="2998731" y="5779509"/>
            <a:ext cx="9385774" cy="1039191"/>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err="1">
                <a:solidFill>
                  <a:schemeClr val="accent2">
                    <a:lumMod val="75000"/>
                  </a:schemeClr>
                </a:solidFill>
                <a:latin typeface="Open Sans"/>
                <a:ea typeface="Open Sans"/>
                <a:cs typeface="Open Sans"/>
              </a:rPr>
              <a:t>Inclut</a:t>
            </a:r>
            <a:r>
              <a:rPr lang="en-US" sz="2000" b="1">
                <a:solidFill>
                  <a:schemeClr val="accent2">
                    <a:lumMod val="75000"/>
                  </a:schemeClr>
                </a:solidFill>
                <a:latin typeface="Open Sans"/>
                <a:ea typeface="Open Sans"/>
                <a:cs typeface="Open Sans"/>
              </a:rPr>
              <a:t> les </a:t>
            </a:r>
            <a:r>
              <a:rPr lang="en-US" sz="2000" b="1" err="1">
                <a:solidFill>
                  <a:schemeClr val="accent2">
                    <a:lumMod val="75000"/>
                  </a:schemeClr>
                </a:solidFill>
                <a:latin typeface="Open Sans"/>
                <a:ea typeface="Open Sans"/>
                <a:cs typeface="Open Sans"/>
              </a:rPr>
              <a:t>boissons</a:t>
            </a:r>
            <a:r>
              <a:rPr lang="en-US" sz="2000" b="1">
                <a:solidFill>
                  <a:schemeClr val="accent2">
                    <a:lumMod val="75000"/>
                  </a:schemeClr>
                </a:solidFill>
                <a:latin typeface="Open Sans"/>
                <a:ea typeface="Open Sans"/>
                <a:cs typeface="Open Sans"/>
              </a:rPr>
              <a:t> très </a:t>
            </a:r>
            <a:r>
              <a:rPr lang="en-US" sz="2000" b="1" err="1">
                <a:solidFill>
                  <a:schemeClr val="accent2">
                    <a:lumMod val="75000"/>
                  </a:schemeClr>
                </a:solidFill>
                <a:latin typeface="Open Sans"/>
                <a:ea typeface="Open Sans"/>
                <a:cs typeface="Open Sans"/>
              </a:rPr>
              <a:t>sucrées</a:t>
            </a:r>
            <a:r>
              <a:rPr lang="en-US" sz="2000" b="1">
                <a:solidFill>
                  <a:schemeClr val="accent2">
                    <a:lumMod val="75000"/>
                  </a:schemeClr>
                </a:solidFill>
                <a:latin typeface="Open Sans"/>
                <a:ea typeface="Open Sans"/>
                <a:cs typeface="Open Sans"/>
              </a:rPr>
              <a:t> (par </a:t>
            </a:r>
            <a:r>
              <a:rPr lang="en-US" sz="2000" b="1" err="1">
                <a:solidFill>
                  <a:schemeClr val="accent2">
                    <a:lumMod val="75000"/>
                  </a:schemeClr>
                </a:solidFill>
                <a:latin typeface="Open Sans"/>
                <a:ea typeface="Open Sans"/>
                <a:cs typeface="Open Sans"/>
              </a:rPr>
              <a:t>exemple</a:t>
            </a:r>
            <a:r>
              <a:rPr lang="en-US" sz="2000" b="1">
                <a:solidFill>
                  <a:schemeClr val="accent2">
                    <a:lumMod val="75000"/>
                  </a:schemeClr>
                </a:solidFill>
                <a:latin typeface="Open Sans"/>
                <a:ea typeface="Open Sans"/>
                <a:cs typeface="Open Sans"/>
              </a:rPr>
              <a:t> les sodas et le </a:t>
            </a:r>
            <a:r>
              <a:rPr lang="en-US" sz="2000" b="1" err="1">
                <a:solidFill>
                  <a:schemeClr val="accent2">
                    <a:lumMod val="75000"/>
                  </a:schemeClr>
                </a:solidFill>
                <a:latin typeface="Open Sans"/>
                <a:ea typeface="Open Sans"/>
                <a:cs typeface="Open Sans"/>
              </a:rPr>
              <a:t>thé</a:t>
            </a:r>
            <a:r>
              <a:rPr lang="en-US" sz="2000" b="1">
                <a:solidFill>
                  <a:schemeClr val="accent2">
                    <a:lumMod val="75000"/>
                  </a:schemeClr>
                </a:solidFill>
                <a:latin typeface="Open Sans"/>
                <a:ea typeface="Open Sans"/>
                <a:cs typeface="Open Sans"/>
              </a:rPr>
              <a:t> </a:t>
            </a:r>
            <a:r>
              <a:rPr lang="en-US" sz="2000" b="1" err="1">
                <a:solidFill>
                  <a:schemeClr val="accent2">
                    <a:lumMod val="75000"/>
                  </a:schemeClr>
                </a:solidFill>
                <a:latin typeface="Open Sans"/>
                <a:ea typeface="Open Sans"/>
                <a:cs typeface="Open Sans"/>
              </a:rPr>
              <a:t>sucré</a:t>
            </a:r>
            <a:r>
              <a:rPr lang="en-US" sz="2000" b="1">
                <a:solidFill>
                  <a:schemeClr val="accent2">
                    <a:lumMod val="75000"/>
                  </a:schemeClr>
                </a:solidFill>
                <a:latin typeface="Open Sans"/>
                <a:ea typeface="Open Sans"/>
                <a:cs typeface="Open Sans"/>
              </a:rPr>
              <a:t>). Comme pour </a:t>
            </a:r>
            <a:r>
              <a:rPr lang="en-US" sz="2000" b="1" err="1">
                <a:solidFill>
                  <a:schemeClr val="accent2">
                    <a:lumMod val="75000"/>
                  </a:schemeClr>
                </a:solidFill>
                <a:latin typeface="Open Sans"/>
                <a:ea typeface="Open Sans"/>
                <a:cs typeface="Open Sans"/>
              </a:rPr>
              <a:t>l'huile</a:t>
            </a:r>
            <a:r>
              <a:rPr lang="en-US" sz="2000" b="1">
                <a:solidFill>
                  <a:schemeClr val="accent2">
                    <a:lumMod val="75000"/>
                  </a:schemeClr>
                </a:solidFill>
                <a:latin typeface="Open Sans"/>
                <a:ea typeface="Open Sans"/>
                <a:cs typeface="Open Sans"/>
              </a:rPr>
              <a:t>/la </a:t>
            </a:r>
            <a:r>
              <a:rPr lang="en-US" sz="2000" b="1" err="1">
                <a:solidFill>
                  <a:schemeClr val="accent2">
                    <a:lumMod val="75000"/>
                  </a:schemeClr>
                </a:solidFill>
                <a:latin typeface="Open Sans"/>
                <a:ea typeface="Open Sans"/>
                <a:cs typeface="Open Sans"/>
              </a:rPr>
              <a:t>graisse</a:t>
            </a:r>
            <a:r>
              <a:rPr lang="en-US" sz="2000" b="1">
                <a:solidFill>
                  <a:schemeClr val="accent2">
                    <a:lumMod val="75000"/>
                  </a:schemeClr>
                </a:solidFill>
                <a:latin typeface="Open Sans"/>
                <a:ea typeface="Open Sans"/>
                <a:cs typeface="Open Sans"/>
              </a:rPr>
              <a:t>, </a:t>
            </a:r>
            <a:r>
              <a:rPr lang="en-US" sz="2000" b="1" err="1">
                <a:solidFill>
                  <a:schemeClr val="accent2">
                    <a:lumMod val="75000"/>
                  </a:schemeClr>
                </a:solidFill>
                <a:latin typeface="Open Sans"/>
                <a:ea typeface="Open Sans"/>
                <a:cs typeface="Open Sans"/>
              </a:rPr>
              <a:t>toute</a:t>
            </a:r>
            <a:r>
              <a:rPr lang="en-US" sz="2000" b="1">
                <a:solidFill>
                  <a:schemeClr val="accent2">
                    <a:lumMod val="75000"/>
                  </a:schemeClr>
                </a:solidFill>
                <a:latin typeface="Open Sans"/>
                <a:ea typeface="Open Sans"/>
                <a:cs typeface="Open Sans"/>
              </a:rPr>
              <a:t> </a:t>
            </a:r>
            <a:r>
              <a:rPr lang="en-US" sz="2000" b="1" err="1">
                <a:solidFill>
                  <a:schemeClr val="accent2">
                    <a:lumMod val="75000"/>
                  </a:schemeClr>
                </a:solidFill>
                <a:latin typeface="Open Sans"/>
                <a:ea typeface="Open Sans"/>
                <a:cs typeface="Open Sans"/>
              </a:rPr>
              <a:t>quantité</a:t>
            </a:r>
            <a:r>
              <a:rPr lang="en-US" sz="2000" b="1">
                <a:solidFill>
                  <a:schemeClr val="accent2">
                    <a:lumMod val="75000"/>
                  </a:schemeClr>
                </a:solidFill>
                <a:latin typeface="Open Sans"/>
                <a:ea typeface="Open Sans"/>
                <a:cs typeface="Open Sans"/>
              </a:rPr>
              <a:t> de sucre et de </a:t>
            </a:r>
            <a:r>
              <a:rPr lang="en-US" sz="2000" b="1" err="1">
                <a:solidFill>
                  <a:schemeClr val="accent2">
                    <a:lumMod val="75000"/>
                  </a:schemeClr>
                </a:solidFill>
                <a:latin typeface="Open Sans"/>
                <a:ea typeface="Open Sans"/>
                <a:cs typeface="Open Sans"/>
              </a:rPr>
              <a:t>sucreries</a:t>
            </a:r>
            <a:r>
              <a:rPr lang="en-US" sz="2000" b="1">
                <a:solidFill>
                  <a:schemeClr val="accent2">
                    <a:lumMod val="75000"/>
                  </a:schemeClr>
                </a:solidFill>
                <a:latin typeface="Open Sans"/>
                <a:ea typeface="Open Sans"/>
                <a:cs typeface="Open Sans"/>
              </a:rPr>
              <a:t> </a:t>
            </a:r>
            <a:r>
              <a:rPr lang="en-US" sz="2000" b="1" err="1">
                <a:solidFill>
                  <a:schemeClr val="accent2">
                    <a:lumMod val="75000"/>
                  </a:schemeClr>
                </a:solidFill>
                <a:latin typeface="Open Sans"/>
                <a:ea typeface="Open Sans"/>
                <a:cs typeface="Open Sans"/>
              </a:rPr>
              <a:t>consommée</a:t>
            </a:r>
            <a:r>
              <a:rPr lang="en-US" sz="2000" b="1">
                <a:solidFill>
                  <a:schemeClr val="accent2">
                    <a:lumMod val="75000"/>
                  </a:schemeClr>
                </a:solidFill>
                <a:latin typeface="Open Sans"/>
                <a:ea typeface="Open Sans"/>
                <a:cs typeface="Open Sans"/>
              </a:rPr>
              <a:t> par la </a:t>
            </a:r>
            <a:r>
              <a:rPr lang="en-US" sz="2000" b="1" err="1">
                <a:solidFill>
                  <a:schemeClr val="accent2">
                    <a:lumMod val="75000"/>
                  </a:schemeClr>
                </a:solidFill>
                <a:latin typeface="Open Sans"/>
                <a:ea typeface="Open Sans"/>
                <a:cs typeface="Open Sans"/>
              </a:rPr>
              <a:t>majorité</a:t>
            </a:r>
            <a:r>
              <a:rPr lang="en-US" sz="2000" b="1">
                <a:solidFill>
                  <a:schemeClr val="accent2">
                    <a:lumMod val="75000"/>
                  </a:schemeClr>
                </a:solidFill>
                <a:latin typeface="Open Sans"/>
                <a:ea typeface="Open Sans"/>
                <a:cs typeface="Open Sans"/>
              </a:rPr>
              <a:t> du ménage doit </a:t>
            </a:r>
            <a:r>
              <a:rPr lang="en-US" sz="2000" b="1" err="1">
                <a:solidFill>
                  <a:schemeClr val="accent2">
                    <a:lumMod val="75000"/>
                  </a:schemeClr>
                </a:solidFill>
                <a:latin typeface="Open Sans"/>
                <a:ea typeface="Open Sans"/>
                <a:cs typeface="Open Sans"/>
              </a:rPr>
              <a:t>être</a:t>
            </a:r>
            <a:r>
              <a:rPr lang="en-US" sz="2000" b="1">
                <a:solidFill>
                  <a:schemeClr val="accent2">
                    <a:lumMod val="75000"/>
                  </a:schemeClr>
                </a:solidFill>
                <a:latin typeface="Open Sans"/>
                <a:ea typeface="Open Sans"/>
                <a:cs typeface="Open Sans"/>
              </a:rPr>
              <a:t> </a:t>
            </a:r>
            <a:r>
              <a:rPr lang="en-US" sz="2000" b="1" err="1">
                <a:solidFill>
                  <a:schemeClr val="accent2">
                    <a:lumMod val="75000"/>
                  </a:schemeClr>
                </a:solidFill>
                <a:latin typeface="Open Sans"/>
                <a:ea typeface="Open Sans"/>
                <a:cs typeface="Open Sans"/>
              </a:rPr>
              <a:t>comptabilisée</a:t>
            </a:r>
            <a:r>
              <a:rPr lang="en-US" sz="2000" b="1">
                <a:solidFill>
                  <a:schemeClr val="accent2">
                    <a:lumMod val="75000"/>
                  </a:schemeClr>
                </a:solidFill>
                <a:latin typeface="Open Sans"/>
                <a:ea typeface="Open Sans"/>
                <a:cs typeface="Open Sans"/>
              </a:rPr>
              <a:t>. </a:t>
            </a:r>
          </a:p>
        </p:txBody>
      </p:sp>
      <p:pic>
        <p:nvPicPr>
          <p:cNvPr id="7" name="Graphic 2" descr="Warning with solid fill">
            <a:extLst>
              <a:ext uri="{FF2B5EF4-FFF2-40B4-BE49-F238E27FC236}">
                <a16:creationId xmlns:a16="http://schemas.microsoft.com/office/drawing/2014/main" id="{04936D14-5F83-3F3B-BCFB-FE150F5AB3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76530" y="6299104"/>
            <a:ext cx="552819" cy="552819"/>
          </a:xfrm>
          <a:prstGeom prst="rect">
            <a:avLst/>
          </a:prstGeom>
        </p:spPr>
      </p:pic>
      <p:pic>
        <p:nvPicPr>
          <p:cNvPr id="6" name="Picture 2">
            <a:extLst>
              <a:ext uri="{FF2B5EF4-FFF2-40B4-BE49-F238E27FC236}">
                <a16:creationId xmlns:a16="http://schemas.microsoft.com/office/drawing/2014/main" id="{CED20F9F-A7B8-FF08-D729-105F1A2479E4}"/>
              </a:ext>
            </a:extLst>
          </p:cNvPr>
          <p:cNvPicPr>
            <a:picLocks noChangeAspect="1" noChangeArrowheads="1"/>
          </p:cNvPicPr>
          <p:nvPr/>
        </p:nvPicPr>
        <p:blipFill>
          <a:blip r:embed="rId5"/>
          <a:srcRect t="5892" b="5892"/>
          <a:stretch/>
        </p:blipFill>
        <p:spPr bwMode="auto">
          <a:xfrm>
            <a:off x="6033142" y="1648318"/>
            <a:ext cx="5896304" cy="3901144"/>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Oval 1">
            <a:extLst>
              <a:ext uri="{FF2B5EF4-FFF2-40B4-BE49-F238E27FC236}">
                <a16:creationId xmlns:a16="http://schemas.microsoft.com/office/drawing/2014/main" id="{181940E5-85C5-8840-CF5D-AD5D767336EB}"/>
              </a:ext>
            </a:extLst>
          </p:cNvPr>
          <p:cNvSpPr/>
          <p:nvPr/>
        </p:nvSpPr>
        <p:spPr>
          <a:xfrm>
            <a:off x="8870759" y="777094"/>
            <a:ext cx="3249599" cy="1282353"/>
          </a:xfrm>
          <a:prstGeom prst="wedgeEllipseCallout">
            <a:avLst>
              <a:gd name="adj1" fmla="val -110421"/>
              <a:gd name="adj2" fmla="val 4640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rgbClr val="FFFFFE"/>
                </a:solidFill>
                <a:latin typeface="Open Sans"/>
                <a:ea typeface="Open Sans"/>
                <a:cs typeface="Open Sans"/>
              </a:rPr>
              <a:t>Le miel, les dattes et les autres sucreries doivent également être pris en compte.</a:t>
            </a:r>
            <a:endParaRPr lang="en-US" sz="1600" b="1">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9582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a:ea typeface="Open Sans Extrabold"/>
                <a:cs typeface="Open Sans Extrabold"/>
              </a:rPr>
              <a:t>FCS Groupe </a:t>
            </a:r>
            <a:r>
              <a:rPr lang="en-GB" sz="3600" b="0" kern="1400" spc="230" dirty="0" err="1">
                <a:solidFill>
                  <a:schemeClr val="tx1"/>
                </a:solidFill>
                <a:latin typeface="HALDEN SOLID"/>
                <a:ea typeface="Open Sans Extrabold"/>
                <a:cs typeface="Open Sans Extrabold"/>
              </a:rPr>
              <a:t>alimentaire</a:t>
            </a:r>
            <a:r>
              <a:rPr lang="en-GB" sz="3600" b="0" kern="1400" spc="230" dirty="0">
                <a:solidFill>
                  <a:schemeClr val="tx1"/>
                </a:solidFill>
                <a:latin typeface="HALDEN SOLID"/>
                <a:ea typeface="Open Sans Extrabold"/>
                <a:cs typeface="Open Sans Extrabold"/>
              </a:rPr>
              <a:t> 9 : condiments et </a:t>
            </a:r>
            <a:r>
              <a:rPr lang="en-GB" sz="3600" b="0" kern="1400" spc="230" dirty="0" err="1">
                <a:solidFill>
                  <a:schemeClr val="tx1"/>
                </a:solidFill>
                <a:latin typeface="HALDEN SOLID"/>
                <a:ea typeface="Open Sans Extrabold"/>
                <a:cs typeface="Open Sans Extrabold"/>
              </a:rPr>
              <a:t>épices</a:t>
            </a:r>
            <a:r>
              <a:rPr lang="en-GB" sz="3600" b="0" kern="1400" spc="230" dirty="0">
                <a:solidFill>
                  <a:schemeClr val="tx1"/>
                </a:solidFill>
                <a:latin typeface="HALDEN SOLID"/>
                <a:ea typeface="Open Sans Extrabold"/>
                <a:cs typeface="Open Sans Extrabold"/>
              </a:rPr>
              <a:t> </a:t>
            </a:r>
          </a:p>
        </p:txBody>
      </p:sp>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885383" y="1648319"/>
            <a:ext cx="5210617"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800" spc="60">
                <a:latin typeface="Open Sans"/>
                <a:ea typeface="Open Sans"/>
                <a:cs typeface="Open Sans"/>
              </a:rPr>
              <a:t>Les condiments </a:t>
            </a:r>
            <a:r>
              <a:rPr lang="en-US" sz="1800" spc="60" err="1">
                <a:latin typeface="Open Sans"/>
                <a:ea typeface="Open Sans"/>
                <a:cs typeface="Open Sans"/>
              </a:rPr>
              <a:t>sont</a:t>
            </a:r>
            <a:r>
              <a:rPr lang="en-US" sz="1800" spc="60">
                <a:latin typeface="Open Sans"/>
                <a:ea typeface="Open Sans"/>
                <a:cs typeface="Open Sans"/>
              </a:rPr>
              <a:t> des </a:t>
            </a:r>
            <a:r>
              <a:rPr lang="en-US" sz="1800" spc="60" err="1">
                <a:latin typeface="Open Sans"/>
                <a:ea typeface="Open Sans"/>
                <a:cs typeface="Open Sans"/>
              </a:rPr>
              <a:t>ingrédients</a:t>
            </a:r>
            <a:r>
              <a:rPr lang="en-US" sz="1800" spc="60">
                <a:latin typeface="Open Sans"/>
                <a:ea typeface="Open Sans"/>
                <a:cs typeface="Open Sans"/>
              </a:rPr>
              <a:t> </a:t>
            </a:r>
            <a:r>
              <a:rPr lang="en-US" sz="1800" spc="60" err="1">
                <a:latin typeface="Open Sans"/>
                <a:ea typeface="Open Sans"/>
                <a:cs typeface="Open Sans"/>
              </a:rPr>
              <a:t>supplémentaires</a:t>
            </a:r>
            <a:r>
              <a:rPr lang="en-US" sz="1800" spc="60">
                <a:latin typeface="Open Sans"/>
                <a:ea typeface="Open Sans"/>
                <a:cs typeface="Open Sans"/>
              </a:rPr>
              <a:t> (</a:t>
            </a:r>
            <a:r>
              <a:rPr lang="en-US" sz="1800" spc="60" err="1">
                <a:latin typeface="Open Sans"/>
                <a:ea typeface="Open Sans"/>
                <a:cs typeface="Open Sans"/>
              </a:rPr>
              <a:t>tels</a:t>
            </a:r>
            <a:r>
              <a:rPr lang="en-US" sz="1800" spc="60">
                <a:latin typeface="Open Sans"/>
                <a:ea typeface="Open Sans"/>
                <a:cs typeface="Open Sans"/>
              </a:rPr>
              <a:t> </a:t>
            </a:r>
            <a:r>
              <a:rPr lang="en-US" sz="1800" spc="60" err="1">
                <a:latin typeface="Open Sans"/>
                <a:ea typeface="Open Sans"/>
                <a:cs typeface="Open Sans"/>
              </a:rPr>
              <a:t>qu'une</a:t>
            </a:r>
            <a:r>
              <a:rPr lang="en-US" sz="1800" spc="60">
                <a:latin typeface="Open Sans"/>
                <a:ea typeface="Open Sans"/>
                <a:cs typeface="Open Sans"/>
              </a:rPr>
              <a:t> sauce </a:t>
            </a:r>
            <a:r>
              <a:rPr lang="en-US" sz="1800" spc="60" err="1">
                <a:latin typeface="Open Sans"/>
                <a:ea typeface="Open Sans"/>
                <a:cs typeface="Open Sans"/>
              </a:rPr>
              <a:t>ou</a:t>
            </a:r>
            <a:r>
              <a:rPr lang="en-US" sz="1800" spc="60">
                <a:latin typeface="Open Sans"/>
                <a:ea typeface="Open Sans"/>
                <a:cs typeface="Open Sans"/>
              </a:rPr>
              <a:t> </a:t>
            </a:r>
            <a:r>
              <a:rPr lang="en-US" sz="1800" spc="60" err="1">
                <a:latin typeface="Open Sans"/>
                <a:ea typeface="Open Sans"/>
                <a:cs typeface="Open Sans"/>
              </a:rPr>
              <a:t>une</a:t>
            </a:r>
            <a:r>
              <a:rPr lang="en-US" sz="1800" spc="60">
                <a:latin typeface="Open Sans"/>
                <a:ea typeface="Open Sans"/>
                <a:cs typeface="Open Sans"/>
              </a:rPr>
              <a:t> </a:t>
            </a:r>
            <a:r>
              <a:rPr lang="en-US" sz="1800" spc="60" err="1">
                <a:latin typeface="Open Sans"/>
                <a:ea typeface="Open Sans"/>
                <a:cs typeface="Open Sans"/>
              </a:rPr>
              <a:t>poudre</a:t>
            </a:r>
            <a:r>
              <a:rPr lang="en-US" sz="1800" spc="60">
                <a:latin typeface="Open Sans"/>
                <a:ea typeface="Open Sans"/>
                <a:cs typeface="Open Sans"/>
              </a:rPr>
              <a:t>) qui </a:t>
            </a:r>
            <a:r>
              <a:rPr lang="en-US" sz="1800" spc="60" err="1">
                <a:latin typeface="Open Sans"/>
                <a:ea typeface="Open Sans"/>
                <a:cs typeface="Open Sans"/>
              </a:rPr>
              <a:t>sont</a:t>
            </a:r>
            <a:r>
              <a:rPr lang="en-US" sz="1800" spc="60">
                <a:latin typeface="Open Sans"/>
                <a:ea typeface="Open Sans"/>
                <a:cs typeface="Open Sans"/>
              </a:rPr>
              <a:t> </a:t>
            </a:r>
            <a:r>
              <a:rPr lang="en-US" sz="1800" spc="60" err="1">
                <a:latin typeface="Open Sans"/>
                <a:ea typeface="Open Sans"/>
                <a:cs typeface="Open Sans"/>
              </a:rPr>
              <a:t>ajoutés</a:t>
            </a:r>
            <a:r>
              <a:rPr lang="en-US" sz="1800" spc="60">
                <a:latin typeface="Open Sans"/>
                <a:ea typeface="Open Sans"/>
                <a:cs typeface="Open Sans"/>
              </a:rPr>
              <a:t> pour </a:t>
            </a:r>
            <a:r>
              <a:rPr lang="en-US" sz="1800" spc="60" err="1">
                <a:latin typeface="Open Sans"/>
                <a:ea typeface="Open Sans"/>
                <a:cs typeface="Open Sans"/>
              </a:rPr>
              <a:t>rehausser</a:t>
            </a:r>
            <a:r>
              <a:rPr lang="en-US" sz="1800" spc="60">
                <a:latin typeface="Open Sans"/>
                <a:ea typeface="Open Sans"/>
                <a:cs typeface="Open Sans"/>
              </a:rPr>
              <a:t> la </a:t>
            </a:r>
            <a:r>
              <a:rPr lang="en-US" sz="1800" spc="60" err="1">
                <a:latin typeface="Open Sans"/>
                <a:ea typeface="Open Sans"/>
                <a:cs typeface="Open Sans"/>
              </a:rPr>
              <a:t>saveur</a:t>
            </a:r>
            <a:r>
              <a:rPr lang="en-US" sz="1800" spc="60">
                <a:latin typeface="Open Sans"/>
                <a:ea typeface="Open Sans"/>
                <a:cs typeface="Open Sans"/>
              </a:rPr>
              <a:t>, </a:t>
            </a:r>
            <a:r>
              <a:rPr lang="en-US" sz="1800" spc="60" err="1">
                <a:latin typeface="Open Sans"/>
                <a:ea typeface="Open Sans"/>
                <a:cs typeface="Open Sans"/>
              </a:rPr>
              <a:t>améliorer</a:t>
            </a:r>
            <a:r>
              <a:rPr lang="en-US" sz="1800" spc="60">
                <a:latin typeface="Open Sans"/>
                <a:ea typeface="Open Sans"/>
                <a:cs typeface="Open Sans"/>
              </a:rPr>
              <a:t> le goût </a:t>
            </a:r>
            <a:r>
              <a:rPr lang="en-US" sz="1800" spc="60" err="1">
                <a:latin typeface="Open Sans"/>
                <a:ea typeface="Open Sans"/>
                <a:cs typeface="Open Sans"/>
              </a:rPr>
              <a:t>ou</a:t>
            </a:r>
            <a:r>
              <a:rPr lang="en-US" sz="1800" spc="60">
                <a:latin typeface="Open Sans"/>
                <a:ea typeface="Open Sans"/>
                <a:cs typeface="Open Sans"/>
              </a:rPr>
              <a:t> </a:t>
            </a:r>
            <a:r>
              <a:rPr lang="en-US" sz="1800" spc="60" err="1">
                <a:latin typeface="Open Sans"/>
                <a:ea typeface="Open Sans"/>
                <a:cs typeface="Open Sans"/>
              </a:rPr>
              <a:t>compléter</a:t>
            </a:r>
            <a:r>
              <a:rPr lang="en-US" sz="1800" spc="60">
                <a:latin typeface="Open Sans"/>
                <a:ea typeface="Open Sans"/>
                <a:cs typeface="Open Sans"/>
              </a:rPr>
              <a:t> le plat, </a:t>
            </a:r>
            <a:r>
              <a:rPr lang="en-US" sz="1800" spc="60" err="1">
                <a:latin typeface="Open Sans"/>
                <a:ea typeface="Open Sans"/>
                <a:cs typeface="Open Sans"/>
              </a:rPr>
              <a:t>mais</a:t>
            </a:r>
            <a:r>
              <a:rPr lang="en-US" sz="1800" spc="60">
                <a:latin typeface="Open Sans"/>
                <a:ea typeface="Open Sans"/>
                <a:cs typeface="Open Sans"/>
              </a:rPr>
              <a:t> qui ne </a:t>
            </a:r>
            <a:r>
              <a:rPr lang="en-US" sz="1800" spc="60" err="1">
                <a:latin typeface="Open Sans"/>
                <a:ea typeface="Open Sans"/>
                <a:cs typeface="Open Sans"/>
              </a:rPr>
              <a:t>peuvent</a:t>
            </a:r>
            <a:r>
              <a:rPr lang="en-US" sz="1800" spc="60">
                <a:latin typeface="Open Sans"/>
                <a:ea typeface="Open Sans"/>
                <a:cs typeface="Open Sans"/>
              </a:rPr>
              <a:t> </a:t>
            </a:r>
            <a:r>
              <a:rPr lang="en-US" sz="1800" spc="60" err="1">
                <a:latin typeface="Open Sans"/>
                <a:ea typeface="Open Sans"/>
                <a:cs typeface="Open Sans"/>
              </a:rPr>
              <a:t>être</a:t>
            </a:r>
            <a:r>
              <a:rPr lang="en-US" sz="1800" spc="60">
                <a:latin typeface="Open Sans"/>
                <a:ea typeface="Open Sans"/>
                <a:cs typeface="Open Sans"/>
              </a:rPr>
              <a:t> </a:t>
            </a:r>
            <a:r>
              <a:rPr lang="en-US" sz="1800" spc="60" err="1">
                <a:latin typeface="Open Sans"/>
                <a:ea typeface="Open Sans"/>
                <a:cs typeface="Open Sans"/>
              </a:rPr>
              <a:t>considérés</a:t>
            </a:r>
            <a:r>
              <a:rPr lang="en-US" sz="1800" spc="60">
                <a:latin typeface="Open Sans"/>
                <a:ea typeface="Open Sans"/>
                <a:cs typeface="Open Sans"/>
              </a:rPr>
              <a:t> </a:t>
            </a:r>
            <a:r>
              <a:rPr lang="en-US" sz="1800" spc="60" err="1">
                <a:latin typeface="Open Sans"/>
                <a:ea typeface="Open Sans"/>
                <a:cs typeface="Open Sans"/>
              </a:rPr>
              <a:t>comme</a:t>
            </a:r>
            <a:r>
              <a:rPr lang="en-US" sz="1800" spc="60">
                <a:latin typeface="Open Sans"/>
                <a:ea typeface="Open Sans"/>
                <a:cs typeface="Open Sans"/>
              </a:rPr>
              <a:t> un plat à part </a:t>
            </a:r>
            <a:r>
              <a:rPr lang="en-US" sz="1800" spc="60" err="1">
                <a:latin typeface="Open Sans"/>
                <a:ea typeface="Open Sans"/>
                <a:cs typeface="Open Sans"/>
              </a:rPr>
              <a:t>entière</a:t>
            </a:r>
            <a:r>
              <a:rPr lang="en-US" sz="1800" spc="60">
                <a:latin typeface="Open Sans"/>
                <a:ea typeface="Open Sans"/>
                <a:cs typeface="Open Sans"/>
              </a:rPr>
              <a:t>. </a:t>
            </a:r>
          </a:p>
          <a:p>
            <a:pPr marL="0" indent="0">
              <a:buNone/>
            </a:pPr>
            <a:r>
              <a:rPr lang="en-US" sz="1800" spc="60">
                <a:latin typeface="Open Sans"/>
                <a:ea typeface="Open Sans"/>
                <a:cs typeface="Open Sans"/>
              </a:rPr>
              <a:t>Le </a:t>
            </a:r>
            <a:r>
              <a:rPr lang="en-US" sz="1800" spc="60" err="1">
                <a:latin typeface="Open Sans"/>
                <a:ea typeface="Open Sans"/>
                <a:cs typeface="Open Sans"/>
              </a:rPr>
              <a:t>groupe</a:t>
            </a:r>
            <a:r>
              <a:rPr lang="en-US" sz="1800" spc="60">
                <a:latin typeface="Open Sans"/>
                <a:ea typeface="Open Sans"/>
                <a:cs typeface="Open Sans"/>
              </a:rPr>
              <a:t> </a:t>
            </a:r>
            <a:r>
              <a:rPr lang="en-US" sz="1800" spc="60" err="1">
                <a:latin typeface="Open Sans"/>
                <a:ea typeface="Open Sans"/>
                <a:cs typeface="Open Sans"/>
              </a:rPr>
              <a:t>alimentaire</a:t>
            </a:r>
            <a:r>
              <a:rPr lang="en-US" sz="1800" spc="60">
                <a:latin typeface="Open Sans"/>
                <a:ea typeface="Open Sans"/>
                <a:cs typeface="Open Sans"/>
              </a:rPr>
              <a:t> des condiments </a:t>
            </a:r>
            <a:r>
              <a:rPr lang="en-US" sz="1800" spc="60" err="1">
                <a:latin typeface="Open Sans"/>
                <a:ea typeface="Open Sans"/>
                <a:cs typeface="Open Sans"/>
              </a:rPr>
              <a:t>est</a:t>
            </a:r>
            <a:r>
              <a:rPr lang="en-US" sz="1800" spc="60">
                <a:latin typeface="Open Sans"/>
                <a:ea typeface="Open Sans"/>
                <a:cs typeface="Open Sans"/>
              </a:rPr>
              <a:t> </a:t>
            </a:r>
            <a:r>
              <a:rPr lang="en-US" sz="1800" spc="60" err="1">
                <a:latin typeface="Open Sans"/>
                <a:ea typeface="Open Sans"/>
                <a:cs typeface="Open Sans"/>
              </a:rPr>
              <a:t>principalement</a:t>
            </a:r>
            <a:r>
              <a:rPr lang="en-US" sz="1800" spc="60">
                <a:latin typeface="Open Sans"/>
                <a:ea typeface="Open Sans"/>
                <a:cs typeface="Open Sans"/>
              </a:rPr>
              <a:t> </a:t>
            </a:r>
            <a:r>
              <a:rPr lang="en-US" sz="1800" spc="60" err="1">
                <a:latin typeface="Open Sans"/>
                <a:ea typeface="Open Sans"/>
                <a:cs typeface="Open Sans"/>
              </a:rPr>
              <a:t>inclus</a:t>
            </a:r>
            <a:r>
              <a:rPr lang="en-US" sz="1800" spc="60">
                <a:latin typeface="Open Sans"/>
                <a:ea typeface="Open Sans"/>
                <a:cs typeface="Open Sans"/>
              </a:rPr>
              <a:t> pour aider à capturer les aliments consommés </a:t>
            </a:r>
            <a:r>
              <a:rPr lang="en-US" sz="1800" spc="60" err="1">
                <a:latin typeface="Open Sans"/>
                <a:ea typeface="Open Sans"/>
                <a:cs typeface="Open Sans"/>
              </a:rPr>
              <a:t>en</a:t>
            </a:r>
            <a:r>
              <a:rPr lang="en-US" sz="1800" spc="60">
                <a:latin typeface="Open Sans"/>
                <a:ea typeface="Open Sans"/>
                <a:cs typeface="Open Sans"/>
              </a:rPr>
              <a:t> très petites </a:t>
            </a:r>
            <a:r>
              <a:rPr lang="en-US" sz="1800" spc="60" err="1">
                <a:latin typeface="Open Sans"/>
                <a:ea typeface="Open Sans"/>
                <a:cs typeface="Open Sans"/>
              </a:rPr>
              <a:t>quantités</a:t>
            </a:r>
            <a:r>
              <a:rPr lang="en-US" sz="1800" spc="60">
                <a:latin typeface="Open Sans"/>
                <a:ea typeface="Open Sans"/>
                <a:cs typeface="Open Sans"/>
              </a:rPr>
              <a:t> et </a:t>
            </a:r>
            <a:r>
              <a:rPr lang="en-US" sz="1800" spc="60" err="1">
                <a:latin typeface="Open Sans"/>
                <a:ea typeface="Open Sans"/>
                <a:cs typeface="Open Sans"/>
              </a:rPr>
              <a:t>éviter</a:t>
            </a:r>
            <a:r>
              <a:rPr lang="en-US" sz="1800" spc="60">
                <a:latin typeface="Open Sans"/>
                <a:ea typeface="Open Sans"/>
                <a:cs typeface="Open Sans"/>
              </a:rPr>
              <a:t> </a:t>
            </a:r>
            <a:r>
              <a:rPr lang="en-US" sz="1800" spc="60" err="1">
                <a:latin typeface="Open Sans"/>
                <a:ea typeface="Open Sans"/>
                <a:cs typeface="Open Sans"/>
              </a:rPr>
              <a:t>l'inclusion</a:t>
            </a:r>
            <a:r>
              <a:rPr lang="en-US" sz="1800" spc="60">
                <a:latin typeface="Open Sans"/>
                <a:ea typeface="Open Sans"/>
                <a:cs typeface="Open Sans"/>
              </a:rPr>
              <a:t> dans les </a:t>
            </a:r>
            <a:r>
              <a:rPr lang="en-US" sz="1800" spc="60" err="1">
                <a:latin typeface="Open Sans"/>
                <a:ea typeface="Open Sans"/>
                <a:cs typeface="Open Sans"/>
              </a:rPr>
              <a:t>groupes</a:t>
            </a:r>
            <a:r>
              <a:rPr lang="en-US" sz="1800" spc="60">
                <a:latin typeface="Open Sans"/>
                <a:ea typeface="Open Sans"/>
                <a:cs typeface="Open Sans"/>
              </a:rPr>
              <a:t> </a:t>
            </a:r>
            <a:r>
              <a:rPr lang="en-US" sz="1800" spc="60" err="1">
                <a:latin typeface="Open Sans"/>
                <a:ea typeface="Open Sans"/>
                <a:cs typeface="Open Sans"/>
              </a:rPr>
              <a:t>d'aliments</a:t>
            </a:r>
            <a:r>
              <a:rPr lang="en-US" sz="1800" spc="60">
                <a:latin typeface="Open Sans"/>
                <a:ea typeface="Open Sans"/>
                <a:cs typeface="Open Sans"/>
              </a:rPr>
              <a:t> </a:t>
            </a:r>
            <a:r>
              <a:rPr lang="en-US" sz="1800" spc="60" err="1">
                <a:latin typeface="Open Sans"/>
                <a:ea typeface="Open Sans"/>
                <a:cs typeface="Open Sans"/>
              </a:rPr>
              <a:t>nutritifs</a:t>
            </a:r>
            <a:r>
              <a:rPr lang="en-US" sz="1800" spc="60">
                <a:latin typeface="Open Sans"/>
                <a:ea typeface="Open Sans"/>
                <a:cs typeface="Open Sans"/>
              </a:rPr>
              <a:t>. </a:t>
            </a:r>
          </a:p>
          <a:p>
            <a:pPr marL="0" indent="0">
              <a:buNone/>
            </a:pPr>
            <a:endParaRPr lang="en-US" sz="1800" spc="60"/>
          </a:p>
          <a:p>
            <a:pPr marL="0" indent="0" algn="ctr">
              <a:buNone/>
            </a:pPr>
            <a:r>
              <a:rPr lang="en-GB" sz="1600" u="sng" spc="60" err="1">
                <a:latin typeface="Open Sans"/>
                <a:ea typeface="Open Sans"/>
                <a:cs typeface="Open Sans"/>
              </a:rPr>
              <a:t>Exemples</a:t>
            </a:r>
            <a:r>
              <a:rPr lang="en-GB" sz="1600" u="sng" spc="60">
                <a:latin typeface="Open Sans"/>
                <a:ea typeface="Open Sans"/>
                <a:cs typeface="Open Sans"/>
              </a:rPr>
              <a:t> du module standard </a:t>
            </a:r>
            <a:r>
              <a:rPr lang="en-GB" sz="1600" spc="60">
                <a:latin typeface="Open Sans"/>
                <a:ea typeface="Open Sans"/>
                <a:cs typeface="Open Sans"/>
              </a:rPr>
              <a:t>: </a:t>
            </a:r>
            <a:endParaRPr lang="en-GB" sz="1600" spc="60"/>
          </a:p>
          <a:p>
            <a:pPr marL="0" indent="0" algn="ctr">
              <a:buNone/>
            </a:pPr>
            <a:r>
              <a:rPr lang="en-GB" sz="1800" err="1">
                <a:effectLst/>
                <a:latin typeface="Calibri" panose="020F0502020204030204" pitchFamily="34" charset="0"/>
                <a:ea typeface="Calibri" panose="020F0502020204030204" pitchFamily="34" charset="0"/>
              </a:rPr>
              <a:t>thé</a:t>
            </a:r>
            <a:r>
              <a:rPr lang="en-GB" sz="1800">
                <a:effectLst/>
                <a:latin typeface="Calibri" panose="020F0502020204030204" pitchFamily="34" charset="0"/>
                <a:ea typeface="Calibri" panose="020F0502020204030204" pitchFamily="34" charset="0"/>
              </a:rPr>
              <a:t>, café, cacao </a:t>
            </a:r>
            <a:r>
              <a:rPr lang="en-GB" sz="1800" err="1">
                <a:effectLst/>
                <a:latin typeface="Calibri" panose="020F0502020204030204" pitchFamily="34" charset="0"/>
                <a:ea typeface="Calibri" panose="020F0502020204030204" pitchFamily="34" charset="0"/>
              </a:rPr>
              <a:t>en</a:t>
            </a:r>
            <a:r>
              <a:rPr lang="en-GB" sz="1800">
                <a:effectLst/>
                <a:latin typeface="Calibri" panose="020F0502020204030204" pitchFamily="34" charset="0"/>
                <a:ea typeface="Calibri" panose="020F0502020204030204" pitchFamily="34" charset="0"/>
              </a:rPr>
              <a:t> </a:t>
            </a:r>
            <a:r>
              <a:rPr lang="en-GB" sz="1800" err="1">
                <a:effectLst/>
                <a:latin typeface="Calibri" panose="020F0502020204030204" pitchFamily="34" charset="0"/>
                <a:ea typeface="Calibri" panose="020F0502020204030204" pitchFamily="34" charset="0"/>
              </a:rPr>
              <a:t>poudre</a:t>
            </a:r>
            <a:r>
              <a:rPr lang="en-GB" sz="1800">
                <a:effectLst/>
                <a:latin typeface="Calibri" panose="020F0502020204030204" pitchFamily="34" charset="0"/>
                <a:ea typeface="Calibri" panose="020F0502020204030204" pitchFamily="34" charset="0"/>
              </a:rPr>
              <a:t>, </a:t>
            </a:r>
            <a:r>
              <a:rPr lang="en-GB" sz="1800" err="1">
                <a:effectLst/>
                <a:latin typeface="Calibri" panose="020F0502020204030204" pitchFamily="34" charset="0"/>
                <a:ea typeface="Calibri" panose="020F0502020204030204" pitchFamily="34" charset="0"/>
              </a:rPr>
              <a:t>sel</a:t>
            </a:r>
            <a:r>
              <a:rPr lang="en-GB" sz="1800">
                <a:effectLst/>
                <a:latin typeface="Calibri" panose="020F0502020204030204" pitchFamily="34" charset="0"/>
                <a:ea typeface="Calibri" panose="020F0502020204030204" pitchFamily="34" charset="0"/>
              </a:rPr>
              <a:t>, ail, </a:t>
            </a:r>
            <a:r>
              <a:rPr lang="en-GB" sz="1800" err="1">
                <a:effectLst/>
                <a:latin typeface="Calibri" panose="020F0502020204030204" pitchFamily="34" charset="0"/>
                <a:ea typeface="Calibri" panose="020F0502020204030204" pitchFamily="34" charset="0"/>
              </a:rPr>
              <a:t>épices</a:t>
            </a:r>
            <a:r>
              <a:rPr lang="en-GB" sz="1800">
                <a:effectLst/>
                <a:latin typeface="Calibri" panose="020F0502020204030204" pitchFamily="34" charset="0"/>
                <a:ea typeface="Calibri" panose="020F0502020204030204" pitchFamily="34" charset="0"/>
              </a:rPr>
              <a:t>, </a:t>
            </a:r>
            <a:r>
              <a:rPr lang="en-GB" sz="1800" err="1">
                <a:effectLst/>
                <a:latin typeface="Calibri" panose="020F0502020204030204" pitchFamily="34" charset="0"/>
                <a:ea typeface="Calibri" panose="020F0502020204030204" pitchFamily="34" charset="0"/>
              </a:rPr>
              <a:t>levure</a:t>
            </a:r>
            <a:r>
              <a:rPr lang="en-GB" sz="1800">
                <a:effectLst/>
                <a:latin typeface="Calibri" panose="020F0502020204030204" pitchFamily="34" charset="0"/>
                <a:ea typeface="Calibri" panose="020F0502020204030204" pitchFamily="34" charset="0"/>
              </a:rPr>
              <a:t>, </a:t>
            </a:r>
            <a:r>
              <a:rPr lang="en-GB" sz="1800" err="1">
                <a:effectLst/>
                <a:latin typeface="Calibri" panose="020F0502020204030204" pitchFamily="34" charset="0"/>
                <a:ea typeface="Calibri" panose="020F0502020204030204" pitchFamily="34" charset="0"/>
              </a:rPr>
              <a:t>concentré</a:t>
            </a:r>
            <a:r>
              <a:rPr lang="en-GB" sz="1800">
                <a:effectLst/>
                <a:latin typeface="Calibri" panose="020F0502020204030204" pitchFamily="34" charset="0"/>
                <a:ea typeface="Calibri" panose="020F0502020204030204" pitchFamily="34" charset="0"/>
              </a:rPr>
              <a:t> de </a:t>
            </a:r>
            <a:r>
              <a:rPr lang="en-GB" sz="1800" err="1">
                <a:effectLst/>
                <a:latin typeface="Calibri" panose="020F0502020204030204" pitchFamily="34" charset="0"/>
                <a:ea typeface="Calibri" panose="020F0502020204030204" pitchFamily="34" charset="0"/>
              </a:rPr>
              <a:t>tomates</a:t>
            </a:r>
            <a:endParaRPr lang="en-US" sz="1800" b="1">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Arrow Connector 4">
            <a:extLst>
              <a:ext uri="{FF2B5EF4-FFF2-40B4-BE49-F238E27FC236}">
                <a16:creationId xmlns:a16="http://schemas.microsoft.com/office/drawing/2014/main" id="{7ED488F7-6B47-4958-8F7B-7775B7DC78F4}"/>
              </a:ext>
            </a:extLst>
          </p:cNvPr>
          <p:cNvCxnSpPr>
            <a:cxnSpLocks/>
          </p:cNvCxnSpPr>
          <p:nvPr/>
        </p:nvCxnSpPr>
        <p:spPr>
          <a:xfrm>
            <a:off x="-130802" y="5109770"/>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A32AD0B-548E-A7FD-E02B-8C19F7C6419E}"/>
              </a:ext>
            </a:extLst>
          </p:cNvPr>
          <p:cNvSpPr txBox="1"/>
          <p:nvPr/>
        </p:nvSpPr>
        <p:spPr>
          <a:xfrm>
            <a:off x="3399513" y="5842337"/>
            <a:ext cx="8369669" cy="1015663"/>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chemeClr val="accent2">
                    <a:lumMod val="75000"/>
                  </a:schemeClr>
                </a:solidFill>
                <a:latin typeface="Open Sans"/>
                <a:ea typeface="Open Sans"/>
                <a:cs typeface="Open Sans"/>
              </a:rPr>
              <a:t> Les condiments, </a:t>
            </a:r>
            <a:r>
              <a:rPr lang="en-US" sz="2000" b="1" err="1">
                <a:solidFill>
                  <a:schemeClr val="accent2">
                    <a:lumMod val="75000"/>
                  </a:schemeClr>
                </a:solidFill>
                <a:latin typeface="Open Sans"/>
                <a:ea typeface="Open Sans"/>
                <a:cs typeface="Open Sans"/>
              </a:rPr>
              <a:t>tels</a:t>
            </a:r>
            <a:r>
              <a:rPr lang="en-US" sz="2000" b="1">
                <a:solidFill>
                  <a:schemeClr val="accent2">
                    <a:lumMod val="75000"/>
                  </a:schemeClr>
                </a:solidFill>
                <a:latin typeface="Open Sans"/>
                <a:ea typeface="Open Sans"/>
                <a:cs typeface="Open Sans"/>
              </a:rPr>
              <a:t> que de petites </a:t>
            </a:r>
            <a:r>
              <a:rPr lang="en-US" sz="2000" b="1" err="1">
                <a:solidFill>
                  <a:schemeClr val="accent2">
                    <a:lumMod val="75000"/>
                  </a:schemeClr>
                </a:solidFill>
                <a:latin typeface="Open Sans"/>
                <a:ea typeface="Open Sans"/>
                <a:cs typeface="Open Sans"/>
              </a:rPr>
              <a:t>quantités</a:t>
            </a:r>
            <a:r>
              <a:rPr lang="en-US" sz="2000" b="1">
                <a:solidFill>
                  <a:schemeClr val="accent2">
                    <a:lumMod val="75000"/>
                  </a:schemeClr>
                </a:solidFill>
                <a:latin typeface="Open Sans"/>
                <a:ea typeface="Open Sans"/>
                <a:cs typeface="Open Sans"/>
              </a:rPr>
              <a:t> de </a:t>
            </a:r>
            <a:r>
              <a:rPr lang="en-US" sz="2000" b="1" err="1">
                <a:solidFill>
                  <a:schemeClr val="accent2">
                    <a:lumMod val="75000"/>
                  </a:schemeClr>
                </a:solidFill>
                <a:latin typeface="Open Sans"/>
                <a:ea typeface="Open Sans"/>
                <a:cs typeface="Open Sans"/>
              </a:rPr>
              <a:t>viande</a:t>
            </a:r>
            <a:r>
              <a:rPr lang="en-US" sz="2000" b="1">
                <a:solidFill>
                  <a:schemeClr val="accent2">
                    <a:lumMod val="75000"/>
                  </a:schemeClr>
                </a:solidFill>
                <a:latin typeface="Open Sans"/>
                <a:ea typeface="Open Sans"/>
                <a:cs typeface="Open Sans"/>
              </a:rPr>
              <a:t> </a:t>
            </a:r>
            <a:r>
              <a:rPr lang="en-US" sz="2000" b="1" err="1">
                <a:solidFill>
                  <a:schemeClr val="accent2">
                    <a:lumMod val="75000"/>
                  </a:schemeClr>
                </a:solidFill>
                <a:latin typeface="Open Sans"/>
                <a:ea typeface="Open Sans"/>
                <a:cs typeface="Open Sans"/>
              </a:rPr>
              <a:t>ou</a:t>
            </a:r>
            <a:r>
              <a:rPr lang="en-US" sz="2000" b="1">
                <a:solidFill>
                  <a:schemeClr val="accent2">
                    <a:lumMod val="75000"/>
                  </a:schemeClr>
                </a:solidFill>
                <a:latin typeface="Open Sans"/>
                <a:ea typeface="Open Sans"/>
                <a:cs typeface="Open Sans"/>
              </a:rPr>
              <a:t> de </a:t>
            </a:r>
            <a:r>
              <a:rPr lang="en-US" sz="2000" b="1" err="1">
                <a:solidFill>
                  <a:schemeClr val="accent2">
                    <a:lumMod val="75000"/>
                  </a:schemeClr>
                </a:solidFill>
                <a:latin typeface="Open Sans"/>
                <a:ea typeface="Open Sans"/>
                <a:cs typeface="Open Sans"/>
              </a:rPr>
              <a:t>poisson</a:t>
            </a:r>
            <a:r>
              <a:rPr lang="en-US" sz="2000" b="1">
                <a:solidFill>
                  <a:schemeClr val="accent2">
                    <a:lumMod val="75000"/>
                  </a:schemeClr>
                </a:solidFill>
                <a:latin typeface="Open Sans"/>
                <a:ea typeface="Open Sans"/>
                <a:cs typeface="Open Sans"/>
              </a:rPr>
              <a:t> et de lait, </a:t>
            </a:r>
            <a:r>
              <a:rPr lang="en-US" sz="2000" b="1" err="1">
                <a:solidFill>
                  <a:schemeClr val="accent2">
                    <a:lumMod val="75000"/>
                  </a:schemeClr>
                </a:solidFill>
                <a:latin typeface="Open Sans"/>
                <a:ea typeface="Open Sans"/>
                <a:cs typeface="Open Sans"/>
              </a:rPr>
              <a:t>sont</a:t>
            </a:r>
            <a:r>
              <a:rPr lang="en-US" sz="2000" b="1">
                <a:solidFill>
                  <a:schemeClr val="accent2">
                    <a:lumMod val="75000"/>
                  </a:schemeClr>
                </a:solidFill>
                <a:latin typeface="Open Sans"/>
                <a:ea typeface="Open Sans"/>
                <a:cs typeface="Open Sans"/>
              </a:rPr>
              <a:t> </a:t>
            </a:r>
            <a:r>
              <a:rPr lang="en-US" sz="2000" b="1" err="1">
                <a:solidFill>
                  <a:schemeClr val="accent2">
                    <a:lumMod val="75000"/>
                  </a:schemeClr>
                </a:solidFill>
                <a:latin typeface="Open Sans"/>
                <a:ea typeface="Open Sans"/>
                <a:cs typeface="Open Sans"/>
              </a:rPr>
              <a:t>utilisés</a:t>
            </a:r>
            <a:r>
              <a:rPr lang="en-US" sz="2000" b="1">
                <a:solidFill>
                  <a:schemeClr val="accent2">
                    <a:lumMod val="75000"/>
                  </a:schemeClr>
                </a:solidFill>
                <a:latin typeface="Open Sans"/>
                <a:ea typeface="Open Sans"/>
                <a:cs typeface="Open Sans"/>
              </a:rPr>
              <a:t> pour </a:t>
            </a:r>
            <a:r>
              <a:rPr lang="en-US" sz="2000" b="1" err="1">
                <a:solidFill>
                  <a:schemeClr val="accent2">
                    <a:lumMod val="75000"/>
                  </a:schemeClr>
                </a:solidFill>
                <a:latin typeface="Open Sans"/>
                <a:ea typeface="Open Sans"/>
                <a:cs typeface="Open Sans"/>
              </a:rPr>
              <a:t>ajuster</a:t>
            </a:r>
            <a:r>
              <a:rPr lang="en-US" sz="2000" b="1">
                <a:solidFill>
                  <a:schemeClr val="accent2">
                    <a:lumMod val="75000"/>
                  </a:schemeClr>
                </a:solidFill>
                <a:latin typeface="Open Sans"/>
                <a:ea typeface="Open Sans"/>
                <a:cs typeface="Open Sans"/>
              </a:rPr>
              <a:t> le goût des aliments </a:t>
            </a:r>
            <a:r>
              <a:rPr lang="en-US" sz="2000" b="1" err="1">
                <a:solidFill>
                  <a:schemeClr val="accent2">
                    <a:lumMod val="75000"/>
                  </a:schemeClr>
                </a:solidFill>
                <a:latin typeface="Open Sans"/>
                <a:ea typeface="Open Sans"/>
                <a:cs typeface="Open Sans"/>
              </a:rPr>
              <a:t>ou</a:t>
            </a:r>
            <a:r>
              <a:rPr lang="en-US" sz="2000" b="1">
                <a:solidFill>
                  <a:schemeClr val="accent2">
                    <a:lumMod val="75000"/>
                  </a:schemeClr>
                </a:solidFill>
                <a:latin typeface="Open Sans"/>
                <a:ea typeface="Open Sans"/>
                <a:cs typeface="Open Sans"/>
              </a:rPr>
              <a:t> des </a:t>
            </a:r>
            <a:r>
              <a:rPr lang="en-US" sz="2000" b="1" err="1">
                <a:solidFill>
                  <a:schemeClr val="accent2">
                    <a:lumMod val="75000"/>
                  </a:schemeClr>
                </a:solidFill>
                <a:latin typeface="Open Sans"/>
                <a:ea typeface="Open Sans"/>
                <a:cs typeface="Open Sans"/>
              </a:rPr>
              <a:t>boissons</a:t>
            </a:r>
            <a:r>
              <a:rPr lang="en-US" sz="2000" b="1">
                <a:solidFill>
                  <a:schemeClr val="accent2">
                    <a:lumMod val="75000"/>
                  </a:schemeClr>
                </a:solidFill>
                <a:latin typeface="Open Sans"/>
                <a:ea typeface="Open Sans"/>
                <a:cs typeface="Open Sans"/>
              </a:rPr>
              <a:t>.</a:t>
            </a:r>
          </a:p>
        </p:txBody>
      </p:sp>
      <p:pic>
        <p:nvPicPr>
          <p:cNvPr id="7" name="Graphic 2" descr="Warning with solid fill">
            <a:extLst>
              <a:ext uri="{FF2B5EF4-FFF2-40B4-BE49-F238E27FC236}">
                <a16:creationId xmlns:a16="http://schemas.microsoft.com/office/drawing/2014/main" id="{387DE13C-A938-43D3-71F9-93AE7501E1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23104" y="6073758"/>
            <a:ext cx="552819" cy="552819"/>
          </a:xfrm>
          <a:prstGeom prst="rect">
            <a:avLst/>
          </a:prstGeom>
        </p:spPr>
      </p:pic>
      <p:pic>
        <p:nvPicPr>
          <p:cNvPr id="3" name="Picture 2">
            <a:extLst>
              <a:ext uri="{FF2B5EF4-FFF2-40B4-BE49-F238E27FC236}">
                <a16:creationId xmlns:a16="http://schemas.microsoft.com/office/drawing/2014/main" id="{9CD7E34B-AF46-909F-20CB-D07DD71255A1}"/>
              </a:ext>
            </a:extLst>
          </p:cNvPr>
          <p:cNvPicPr>
            <a:picLocks noChangeAspect="1" noChangeArrowheads="1"/>
          </p:cNvPicPr>
          <p:nvPr/>
        </p:nvPicPr>
        <p:blipFill>
          <a:blip r:embed="rId5"/>
          <a:srcRect t="11721" b="11721"/>
          <a:stretch/>
        </p:blipFill>
        <p:spPr bwMode="auto">
          <a:xfrm>
            <a:off x="6243184" y="1648319"/>
            <a:ext cx="5633506" cy="3727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69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1703200" y="2369285"/>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gn="ctr">
              <a:lnSpc>
                <a:spcPct val="94762"/>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gn="ctr">
              <a:lnSpc>
                <a:spcPct val="70041"/>
              </a:lnSpc>
            </a:pPr>
            <a:r>
              <a:rPr lang="en-GB" sz="4600" b="0">
                <a:solidFill>
                  <a:srgbClr val="FFFFFE"/>
                </a:solidFill>
                <a:latin typeface="HALDEN SOLID"/>
                <a:ea typeface="Open Sans Extrabold"/>
                <a:cs typeface="Open Sans Extrabold"/>
              </a:rPr>
              <a:t>question : </a:t>
            </a:r>
          </a:p>
          <a:p>
            <a:pPr algn="ctr">
              <a:lnSpc>
                <a:spcPct val="89497"/>
              </a:lnSpc>
            </a:pPr>
            <a:r>
              <a:rPr lang="en-GB" b="0">
                <a:solidFill>
                  <a:srgbClr val="FFFFFE"/>
                </a:solidFill>
                <a:latin typeface="HALDEN SOLID"/>
                <a:ea typeface="Open Sans Extrabold"/>
                <a:cs typeface="Open Sans Extrabold"/>
              </a:rPr>
              <a:t>Pouvez-vous penser à d'autres exemples de produits alimentaires pour NOTRE contexte ?</a:t>
            </a:r>
            <a:endParaRPr lang="en-GB" b="0">
              <a:solidFill>
                <a:srgbClr val="FFFFFE"/>
              </a:solidFill>
              <a:latin typeface="HALDEN SOLID" pitchFamily="2" charset="0"/>
              <a:ea typeface="Open Sans" panose="020B0606030504020204" pitchFamily="34" charset="0"/>
              <a:cs typeface="Open Sans" panose="020B0606030504020204" pitchFamily="34" charset="0"/>
            </a:endParaRPr>
          </a:p>
          <a:p>
            <a:pPr>
              <a:lnSpc>
                <a:spcPct val="111100"/>
              </a:lnSpc>
            </a:pPr>
            <a:endParaRPr lang="en-GB" sz="2900" b="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Graphic 2" descr="Badge Question Mark with solid fill">
            <a:extLst>
              <a:ext uri="{FF2B5EF4-FFF2-40B4-BE49-F238E27FC236}">
                <a16:creationId xmlns:a16="http://schemas.microsoft.com/office/drawing/2014/main" id="{933F6D21-FBFA-43EF-A0C0-3463B1B114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05901" y="1979186"/>
            <a:ext cx="780198" cy="780198"/>
          </a:xfrm>
          <a:prstGeom prst="rect">
            <a:avLst/>
          </a:prstGeom>
        </p:spPr>
      </p:pic>
    </p:spTree>
    <p:extLst>
      <p:ext uri="{BB962C8B-B14F-4D97-AF65-F5344CB8AC3E}">
        <p14:creationId xmlns:p14="http://schemas.microsoft.com/office/powerpoint/2010/main" val="19573317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ct val="94762"/>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ct val="89497"/>
              </a:lnSpc>
            </a:pPr>
            <a:r>
              <a:rPr lang="it-IT" b="0">
                <a:solidFill>
                  <a:srgbClr val="FFFFFE"/>
                </a:solidFill>
                <a:latin typeface="HALDEN SOLID"/>
                <a:ea typeface="Open Sans Extrabold"/>
                <a:cs typeface="Open Sans Extrabold"/>
              </a:rPr>
              <a:t>Sources d'alimentation </a:t>
            </a:r>
            <a:endParaRPr lang="en-GB" sz="2900" b="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275556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 sources ALIMENTAIRES- Production propre</a:t>
            </a: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6322492" y="1541591"/>
            <a:ext cx="5446690" cy="3816429"/>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9434932" y="5081021"/>
            <a:ext cx="2505700" cy="276999"/>
          </a:xfrm>
          <a:prstGeom prst="rect">
            <a:avLst/>
          </a:prstGeom>
          <a:noFill/>
        </p:spPr>
        <p:txBody>
          <a:bodyPr wrap="square" rtlCol="0">
            <a:spAutoFit/>
          </a:bodyPr>
          <a:lstStyle/>
          <a:p>
            <a:r>
              <a:rPr lang="fr-FR" sz="1200">
                <a:solidFill>
                  <a:srgbClr val="FFFFFE"/>
                </a:solidFill>
                <a:latin typeface="Open Sans" panose="020B0606030504020204" pitchFamily="34" charset="0"/>
                <a:ea typeface="Open Sans" panose="020B0606030504020204" pitchFamily="34" charset="0"/>
                <a:cs typeface="Open Sans" panose="020B0606030504020204" pitchFamily="34" charset="0"/>
              </a:rPr>
              <a:t>PAM/Arete/Fredrik </a:t>
            </a:r>
            <a:r>
              <a:rPr lang="fr-FR" sz="1200" err="1">
                <a:solidFill>
                  <a:srgbClr val="FFFFFE"/>
                </a:solidFill>
                <a:latin typeface="Open Sans" panose="020B0606030504020204" pitchFamily="34" charset="0"/>
                <a:ea typeface="Open Sans" panose="020B0606030504020204" pitchFamily="34" charset="0"/>
                <a:cs typeface="Open Sans" panose="020B0606030504020204" pitchFamily="34" charset="0"/>
              </a:rPr>
              <a:t>Lerneryd</a:t>
            </a:r>
            <a:endParaRPr lang="fr-FR" sz="120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40BD7986-1595-E20F-D8A4-3D552AE005C9}"/>
              </a:ext>
            </a:extLst>
          </p:cNvPr>
          <p:cNvSpPr txBox="1"/>
          <p:nvPr/>
        </p:nvSpPr>
        <p:spPr>
          <a:xfrm>
            <a:off x="580128" y="1541591"/>
            <a:ext cx="5515872" cy="5062924"/>
          </a:xfrm>
          <a:prstGeom prst="rect">
            <a:avLst/>
          </a:prstGeom>
          <a:solidFill>
            <a:srgbClr val="FFFFFE"/>
          </a:solidFill>
        </p:spPr>
        <p:txBody>
          <a:bodyPr wrap="square" lIns="91440" tIns="45720" rIns="91440" bIns="45720" anchor="t">
            <a:spAutoFit/>
          </a:bodyPr>
          <a:lstStyle/>
          <a:p>
            <a:pPr marL="285750" indent="-285750">
              <a:buFont typeface="Wingdings" panose="05000000000000000000" pitchFamily="2" charset="2"/>
              <a:buChar char="v"/>
              <a:tabLst>
                <a:tab pos="5941060" algn="l"/>
              </a:tabLst>
            </a:pPr>
            <a:r>
              <a:rPr lang="en-GB" sz="1700" dirty="0">
                <a:effectLst/>
                <a:latin typeface="Open Sans"/>
                <a:ea typeface="Calibri"/>
                <a:cs typeface="Arial"/>
              </a:rPr>
              <a:t>Tous les </a:t>
            </a:r>
            <a:r>
              <a:rPr lang="en-GB" sz="1700" dirty="0" err="1">
                <a:effectLst/>
                <a:latin typeface="Open Sans"/>
                <a:ea typeface="Calibri"/>
                <a:cs typeface="Arial"/>
              </a:rPr>
              <a:t>groupes</a:t>
            </a:r>
            <a:r>
              <a:rPr lang="en-GB" sz="1700" dirty="0">
                <a:effectLst/>
                <a:latin typeface="Open Sans"/>
                <a:ea typeface="Calibri"/>
                <a:cs typeface="Arial"/>
              </a:rPr>
              <a:t> </a:t>
            </a:r>
            <a:r>
              <a:rPr lang="en-GB" sz="1700" dirty="0" err="1">
                <a:effectLst/>
                <a:latin typeface="Open Sans"/>
                <a:ea typeface="Calibri"/>
                <a:cs typeface="Arial"/>
              </a:rPr>
              <a:t>alimentaires</a:t>
            </a:r>
            <a:r>
              <a:rPr lang="en-GB" sz="1700" dirty="0">
                <a:effectLst/>
                <a:latin typeface="Open Sans"/>
                <a:ea typeface="Calibri"/>
                <a:cs typeface="Arial"/>
              </a:rPr>
              <a:t> </a:t>
            </a:r>
            <a:r>
              <a:rPr lang="en-GB" sz="1700" dirty="0" err="1">
                <a:effectLst/>
                <a:latin typeface="Open Sans"/>
                <a:ea typeface="Calibri"/>
                <a:cs typeface="Arial"/>
              </a:rPr>
              <a:t>pourraient</a:t>
            </a:r>
            <a:r>
              <a:rPr lang="en-GB" sz="1700" dirty="0">
                <a:effectLst/>
                <a:latin typeface="Open Sans"/>
                <a:ea typeface="Calibri"/>
                <a:cs typeface="Arial"/>
              </a:rPr>
              <a:t> </a:t>
            </a:r>
            <a:r>
              <a:rPr lang="en-GB" sz="1700" dirty="0" err="1">
                <a:effectLst/>
                <a:latin typeface="Open Sans"/>
                <a:ea typeface="Calibri"/>
                <a:cs typeface="Arial"/>
              </a:rPr>
              <a:t>être</a:t>
            </a:r>
            <a:r>
              <a:rPr lang="en-GB" sz="1700" dirty="0">
                <a:effectLst/>
                <a:latin typeface="Open Sans"/>
                <a:ea typeface="Calibri"/>
                <a:cs typeface="Arial"/>
              </a:rPr>
              <a:t> </a:t>
            </a:r>
            <a:r>
              <a:rPr lang="en-GB" sz="1700" dirty="0" err="1">
                <a:effectLst/>
                <a:latin typeface="Open Sans"/>
                <a:ea typeface="Calibri"/>
                <a:cs typeface="Arial"/>
              </a:rPr>
              <a:t>produits</a:t>
            </a:r>
            <a:r>
              <a:rPr lang="en-GB" sz="1700" dirty="0">
                <a:effectLst/>
                <a:latin typeface="Open Sans"/>
                <a:ea typeface="Calibri"/>
                <a:cs typeface="Arial"/>
              </a:rPr>
              <a:t> et </a:t>
            </a:r>
            <a:r>
              <a:rPr lang="en-GB" sz="1700" dirty="0" err="1">
                <a:effectLst/>
                <a:latin typeface="Open Sans"/>
                <a:ea typeface="Calibri"/>
                <a:cs typeface="Arial"/>
              </a:rPr>
              <a:t>approvisionnés</a:t>
            </a:r>
            <a:r>
              <a:rPr lang="en-GB" sz="1700" dirty="0">
                <a:effectLst/>
                <a:latin typeface="Open Sans"/>
                <a:ea typeface="Calibri"/>
                <a:cs typeface="Arial"/>
              </a:rPr>
              <a:t> à </a:t>
            </a:r>
            <a:r>
              <a:rPr lang="en-GB" sz="1700" dirty="0" err="1">
                <a:effectLst/>
                <a:latin typeface="Open Sans"/>
                <a:ea typeface="Calibri"/>
                <a:cs typeface="Arial"/>
              </a:rPr>
              <a:t>partir</a:t>
            </a:r>
            <a:r>
              <a:rPr lang="en-GB" sz="1700" dirty="0">
                <a:effectLst/>
                <a:latin typeface="Open Sans"/>
                <a:ea typeface="Calibri"/>
                <a:cs typeface="Arial"/>
              </a:rPr>
              <a:t> de la production propre, bien que </a:t>
            </a:r>
            <a:r>
              <a:rPr lang="en-GB" sz="1700" dirty="0" err="1">
                <a:effectLst/>
                <a:latin typeface="Open Sans"/>
                <a:ea typeface="Calibri"/>
                <a:cs typeface="Arial"/>
              </a:rPr>
              <a:t>certains</a:t>
            </a:r>
            <a:r>
              <a:rPr lang="en-GB" sz="1700" dirty="0">
                <a:effectLst/>
                <a:latin typeface="Open Sans"/>
                <a:ea typeface="Calibri"/>
                <a:cs typeface="Arial"/>
              </a:rPr>
              <a:t> </a:t>
            </a:r>
            <a:r>
              <a:rPr lang="en-GB" sz="1700" dirty="0" err="1">
                <a:effectLst/>
                <a:latin typeface="Open Sans"/>
                <a:ea typeface="Calibri"/>
                <a:cs typeface="Arial"/>
              </a:rPr>
              <a:t>soient</a:t>
            </a:r>
            <a:r>
              <a:rPr lang="en-GB" sz="1700" dirty="0">
                <a:effectLst/>
                <a:latin typeface="Open Sans"/>
                <a:ea typeface="Calibri"/>
                <a:cs typeface="Arial"/>
              </a:rPr>
              <a:t> plus</a:t>
            </a:r>
            <a:r>
              <a:rPr lang="en-GB" sz="1700" dirty="0">
                <a:latin typeface="Open Sans"/>
                <a:ea typeface="Calibri"/>
                <a:cs typeface="Arial"/>
              </a:rPr>
              <a:t> </a:t>
            </a:r>
            <a:r>
              <a:rPr lang="en-GB" sz="1700" dirty="0" err="1">
                <a:latin typeface="Open Sans"/>
                <a:ea typeface="Open Sans"/>
                <a:cs typeface="Open Sans"/>
              </a:rPr>
              <a:t>visibles</a:t>
            </a:r>
            <a:r>
              <a:rPr lang="en-GB" sz="1700" dirty="0">
                <a:effectLst/>
                <a:latin typeface="Open Sans"/>
                <a:ea typeface="Open Sans"/>
                <a:cs typeface="Open Sans"/>
              </a:rPr>
              <a:t> </a:t>
            </a:r>
            <a:r>
              <a:rPr lang="en-GB" sz="1700" dirty="0">
                <a:effectLst/>
                <a:latin typeface="Open Sans"/>
                <a:ea typeface="Calibri"/>
                <a:cs typeface="Arial"/>
              </a:rPr>
              <a:t>et plus </a:t>
            </a:r>
            <a:r>
              <a:rPr lang="en-GB" sz="1700" dirty="0" err="1">
                <a:effectLst/>
                <a:latin typeface="Open Sans"/>
                <a:ea typeface="Calibri"/>
                <a:cs typeface="Arial"/>
              </a:rPr>
              <a:t>fréquents</a:t>
            </a:r>
            <a:r>
              <a:rPr lang="en-GB" sz="1700" dirty="0">
                <a:effectLst/>
                <a:latin typeface="Open Sans"/>
                <a:ea typeface="Calibri"/>
                <a:cs typeface="Arial"/>
              </a:rPr>
              <a:t> que </a:t>
            </a:r>
            <a:r>
              <a:rPr lang="en-GB" sz="1700" dirty="0" err="1">
                <a:effectLst/>
                <a:latin typeface="Open Sans"/>
                <a:ea typeface="Calibri"/>
                <a:cs typeface="Arial"/>
              </a:rPr>
              <a:t>d'autres</a:t>
            </a:r>
            <a:r>
              <a:rPr lang="en-GB" sz="1700" dirty="0">
                <a:effectLst/>
                <a:latin typeface="Open Sans"/>
                <a:ea typeface="Calibri"/>
                <a:cs typeface="Arial"/>
              </a:rPr>
              <a:t>. </a:t>
            </a:r>
          </a:p>
          <a:p>
            <a:pPr marL="285750" indent="-285750">
              <a:buFont typeface="Wingdings" panose="05000000000000000000" pitchFamily="2" charset="2"/>
              <a:buChar char="v"/>
              <a:tabLst>
                <a:tab pos="5941060" algn="l"/>
              </a:tabLst>
            </a:pPr>
            <a:endParaRPr lang="en-GB" sz="1700" dirty="0">
              <a:effectLst/>
              <a:latin typeface="Open Sans" panose="020B0606030504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v"/>
              <a:tabLst>
                <a:tab pos="5941060" algn="l"/>
              </a:tabLst>
            </a:pPr>
            <a:r>
              <a:rPr lang="en-GB" sz="1700" dirty="0" err="1">
                <a:latin typeface="Open Sans"/>
                <a:ea typeface="Open Sans"/>
                <a:cs typeface="Open Sans"/>
              </a:rPr>
              <a:t>Cela</a:t>
            </a:r>
            <a:r>
              <a:rPr lang="en-GB" sz="1700" dirty="0">
                <a:latin typeface="Open Sans"/>
                <a:ea typeface="Open Sans"/>
                <a:cs typeface="Open Sans"/>
              </a:rPr>
              <a:t> </a:t>
            </a:r>
            <a:r>
              <a:rPr lang="en-GB" sz="1700" dirty="0" err="1">
                <a:latin typeface="Open Sans"/>
                <a:ea typeface="Open Sans"/>
                <a:cs typeface="Open Sans"/>
              </a:rPr>
              <a:t>inclut</a:t>
            </a:r>
            <a:r>
              <a:rPr lang="en-GB" sz="1700" dirty="0">
                <a:latin typeface="Open Sans"/>
                <a:ea typeface="Open Sans"/>
                <a:cs typeface="Open Sans"/>
              </a:rPr>
              <a:t> </a:t>
            </a:r>
            <a:r>
              <a:rPr lang="en-GB" sz="1700" dirty="0" err="1">
                <a:effectLst/>
                <a:latin typeface="Open Sans"/>
                <a:ea typeface="Calibri"/>
                <a:cs typeface="Arial"/>
              </a:rPr>
              <a:t>toutes</a:t>
            </a:r>
            <a:r>
              <a:rPr lang="en-GB" sz="1700" dirty="0">
                <a:effectLst/>
                <a:latin typeface="Open Sans"/>
                <a:ea typeface="Calibri"/>
                <a:cs typeface="Arial"/>
              </a:rPr>
              <a:t> les cultures </a:t>
            </a:r>
            <a:r>
              <a:rPr lang="en-GB" sz="1700" dirty="0" err="1">
                <a:effectLst/>
                <a:latin typeface="Open Sans"/>
                <a:ea typeface="Calibri"/>
                <a:cs typeface="Arial"/>
              </a:rPr>
              <a:t>agricoles</a:t>
            </a:r>
            <a:r>
              <a:rPr lang="en-GB" sz="1700" dirty="0">
                <a:effectLst/>
                <a:latin typeface="Open Sans"/>
                <a:ea typeface="Calibri"/>
                <a:cs typeface="Arial"/>
              </a:rPr>
              <a:t>, les </a:t>
            </a:r>
            <a:r>
              <a:rPr lang="en-GB" sz="1700" dirty="0" err="1">
                <a:effectLst/>
                <a:latin typeface="Open Sans"/>
                <a:ea typeface="Calibri"/>
                <a:cs typeface="Arial"/>
              </a:rPr>
              <a:t>arbres</a:t>
            </a:r>
            <a:r>
              <a:rPr lang="en-GB" sz="1700" dirty="0">
                <a:effectLst/>
                <a:latin typeface="Open Sans"/>
                <a:ea typeface="Calibri"/>
                <a:cs typeface="Arial"/>
              </a:rPr>
              <a:t> </a:t>
            </a:r>
            <a:r>
              <a:rPr lang="en-GB" sz="1700" dirty="0" err="1">
                <a:effectLst/>
                <a:latin typeface="Open Sans"/>
                <a:ea typeface="Calibri"/>
                <a:cs typeface="Arial"/>
              </a:rPr>
              <a:t>fruitiers</a:t>
            </a:r>
            <a:r>
              <a:rPr lang="en-GB" sz="1700" dirty="0">
                <a:effectLst/>
                <a:latin typeface="Open Sans"/>
                <a:ea typeface="Calibri"/>
                <a:cs typeface="Arial"/>
              </a:rPr>
              <a:t>, les </a:t>
            </a:r>
            <a:r>
              <a:rPr lang="en-GB" sz="1700" dirty="0" err="1">
                <a:effectLst/>
                <a:latin typeface="Open Sans"/>
                <a:ea typeface="Calibri"/>
                <a:cs typeface="Arial"/>
              </a:rPr>
              <a:t>jardins</a:t>
            </a:r>
            <a:r>
              <a:rPr lang="en-GB" sz="1700" dirty="0">
                <a:effectLst/>
                <a:latin typeface="Open Sans"/>
                <a:ea typeface="Calibri"/>
                <a:cs typeface="Arial"/>
              </a:rPr>
              <a:t> potagers, </a:t>
            </a:r>
            <a:r>
              <a:rPr lang="en-GB" sz="1700" dirty="0" err="1">
                <a:effectLst/>
                <a:latin typeface="Open Sans"/>
                <a:ea typeface="Calibri"/>
                <a:cs typeface="Arial"/>
              </a:rPr>
              <a:t>l'élevage</a:t>
            </a:r>
            <a:r>
              <a:rPr lang="en-GB" sz="1700" dirty="0">
                <a:effectLst/>
                <a:latin typeface="Open Sans"/>
                <a:ea typeface="Calibri"/>
                <a:cs typeface="Arial"/>
              </a:rPr>
              <a:t>, </a:t>
            </a:r>
            <a:r>
              <a:rPr lang="en-GB" sz="1700" dirty="0" err="1">
                <a:effectLst/>
                <a:latin typeface="Open Sans"/>
                <a:ea typeface="Calibri"/>
                <a:cs typeface="Arial"/>
              </a:rPr>
              <a:t>l'aquaculture</a:t>
            </a:r>
            <a:r>
              <a:rPr lang="en-GB" sz="1700" dirty="0">
                <a:effectLst/>
                <a:latin typeface="Open Sans"/>
                <a:ea typeface="Calibri"/>
                <a:cs typeface="Arial"/>
              </a:rPr>
              <a:t>, </a:t>
            </a:r>
            <a:r>
              <a:rPr lang="en-GB" sz="1700" dirty="0" err="1">
                <a:effectLst/>
                <a:latin typeface="Open Sans"/>
                <a:ea typeface="Calibri"/>
                <a:cs typeface="Arial"/>
              </a:rPr>
              <a:t>l'apiculture</a:t>
            </a:r>
            <a:r>
              <a:rPr lang="en-GB" sz="1700" dirty="0">
                <a:effectLst/>
                <a:latin typeface="Open Sans"/>
                <a:ea typeface="Calibri"/>
                <a:cs typeface="Arial"/>
              </a:rPr>
              <a:t> (</a:t>
            </a:r>
            <a:r>
              <a:rPr lang="en-GB" sz="1700" dirty="0" err="1">
                <a:effectLst/>
                <a:latin typeface="Open Sans"/>
                <a:ea typeface="Calibri"/>
                <a:cs typeface="Arial"/>
              </a:rPr>
              <a:t>miel</a:t>
            </a:r>
            <a:r>
              <a:rPr lang="en-GB" sz="1700" dirty="0">
                <a:effectLst/>
                <a:latin typeface="Open Sans"/>
                <a:ea typeface="Calibri"/>
                <a:cs typeface="Arial"/>
              </a:rPr>
              <a:t>), etc. </a:t>
            </a:r>
          </a:p>
          <a:p>
            <a:pPr marL="285750" indent="-285750">
              <a:buFont typeface="Wingdings" panose="05000000000000000000" pitchFamily="2" charset="2"/>
              <a:buChar char="v"/>
              <a:tabLst>
                <a:tab pos="5941060" algn="l"/>
              </a:tabLst>
            </a:pPr>
            <a:endParaRPr lang="en-GB" sz="1700" dirty="0">
              <a:latin typeface="Open Sans" panose="020B0606030504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v"/>
              <a:tabLst>
                <a:tab pos="5941060" algn="l"/>
              </a:tabLst>
            </a:pPr>
            <a:r>
              <a:rPr lang="en-GB" sz="1700" dirty="0">
                <a:effectLst/>
                <a:latin typeface="Open Sans"/>
                <a:ea typeface="Calibri"/>
                <a:cs typeface="Arial"/>
              </a:rPr>
              <a:t>En </a:t>
            </a:r>
            <a:r>
              <a:rPr lang="en-GB" sz="1700" dirty="0" err="1">
                <a:effectLst/>
                <a:latin typeface="Open Sans"/>
                <a:ea typeface="Calibri"/>
                <a:cs typeface="Arial"/>
              </a:rPr>
              <a:t>fonction</a:t>
            </a:r>
            <a:r>
              <a:rPr lang="en-GB" sz="1700" dirty="0">
                <a:effectLst/>
                <a:latin typeface="Open Sans"/>
                <a:ea typeface="Calibri"/>
                <a:cs typeface="Arial"/>
              </a:rPr>
              <a:t> de </a:t>
            </a:r>
            <a:r>
              <a:rPr lang="en-GB" sz="1700" dirty="0" err="1">
                <a:effectLst/>
                <a:latin typeface="Open Sans"/>
                <a:ea typeface="Calibri"/>
                <a:cs typeface="Arial"/>
              </a:rPr>
              <a:t>l'échelle</a:t>
            </a:r>
            <a:r>
              <a:rPr lang="en-GB" sz="1700" dirty="0">
                <a:effectLst/>
                <a:latin typeface="Open Sans"/>
                <a:ea typeface="Calibri"/>
                <a:cs typeface="Arial"/>
              </a:rPr>
              <a:t> et de la </a:t>
            </a:r>
            <a:r>
              <a:rPr lang="en-GB" sz="1700" dirty="0" err="1">
                <a:effectLst/>
                <a:latin typeface="Open Sans"/>
                <a:ea typeface="Calibri"/>
                <a:cs typeface="Arial"/>
              </a:rPr>
              <a:t>diversité</a:t>
            </a:r>
            <a:r>
              <a:rPr lang="en-GB" sz="1700" dirty="0">
                <a:effectLst/>
                <a:latin typeface="Open Sans"/>
                <a:ea typeface="Calibri"/>
                <a:cs typeface="Arial"/>
              </a:rPr>
              <a:t> de la production et du </a:t>
            </a:r>
            <a:r>
              <a:rPr lang="en-GB" sz="1700" dirty="0" err="1">
                <a:effectLst/>
                <a:latin typeface="Open Sans"/>
                <a:ea typeface="Calibri"/>
                <a:cs typeface="Arial"/>
              </a:rPr>
              <a:t>contexte</a:t>
            </a:r>
            <a:r>
              <a:rPr lang="en-GB" sz="1700" dirty="0">
                <a:effectLst/>
                <a:latin typeface="Open Sans"/>
                <a:ea typeface="Calibri"/>
                <a:cs typeface="Arial"/>
              </a:rPr>
              <a:t> (</a:t>
            </a:r>
            <a:r>
              <a:rPr lang="en-GB" sz="1700" dirty="0" err="1">
                <a:effectLst/>
                <a:latin typeface="Open Sans"/>
                <a:ea typeface="Calibri"/>
                <a:cs typeface="Arial"/>
              </a:rPr>
              <a:t>urbain</a:t>
            </a:r>
            <a:r>
              <a:rPr lang="en-GB" sz="1700" dirty="0">
                <a:effectLst/>
                <a:latin typeface="Open Sans"/>
                <a:ea typeface="Calibri"/>
                <a:cs typeface="Arial"/>
              </a:rPr>
              <a:t>/rural), </a:t>
            </a:r>
            <a:r>
              <a:rPr lang="en-GB" sz="1700" dirty="0" err="1">
                <a:effectLst/>
                <a:latin typeface="Open Sans"/>
                <a:ea typeface="Calibri"/>
                <a:cs typeface="Arial"/>
              </a:rPr>
              <a:t>cela</a:t>
            </a:r>
            <a:r>
              <a:rPr lang="en-GB" sz="1700" dirty="0">
                <a:effectLst/>
                <a:latin typeface="Open Sans"/>
                <a:ea typeface="Calibri"/>
                <a:cs typeface="Arial"/>
              </a:rPr>
              <a:t> </a:t>
            </a:r>
            <a:r>
              <a:rPr lang="en-GB" sz="1700" dirty="0" err="1">
                <a:effectLst/>
                <a:latin typeface="Open Sans"/>
                <a:ea typeface="Calibri"/>
                <a:cs typeface="Arial"/>
              </a:rPr>
              <a:t>pourrait</a:t>
            </a:r>
            <a:r>
              <a:rPr lang="en-GB" sz="1700" dirty="0">
                <a:effectLst/>
                <a:latin typeface="Open Sans"/>
                <a:ea typeface="Calibri"/>
                <a:cs typeface="Arial"/>
              </a:rPr>
              <a:t> </a:t>
            </a:r>
            <a:r>
              <a:rPr lang="en-GB" sz="1700" dirty="0" err="1">
                <a:effectLst/>
                <a:latin typeface="Open Sans"/>
                <a:ea typeface="Calibri"/>
                <a:cs typeface="Arial"/>
              </a:rPr>
              <a:t>indiquer</a:t>
            </a:r>
            <a:r>
              <a:rPr lang="en-GB" sz="1700" dirty="0">
                <a:effectLst/>
                <a:latin typeface="Open Sans"/>
                <a:ea typeface="Calibri"/>
                <a:cs typeface="Arial"/>
              </a:rPr>
              <a:t> un certain </a:t>
            </a:r>
            <a:r>
              <a:rPr lang="en-GB" sz="1700" dirty="0" err="1">
                <a:effectLst/>
                <a:latin typeface="Open Sans"/>
                <a:ea typeface="Calibri"/>
                <a:cs typeface="Arial"/>
              </a:rPr>
              <a:t>niveau</a:t>
            </a:r>
            <a:r>
              <a:rPr lang="en-GB" sz="1700" dirty="0">
                <a:effectLst/>
                <a:latin typeface="Open Sans"/>
                <a:ea typeface="Calibri"/>
                <a:cs typeface="Arial"/>
              </a:rPr>
              <a:t> </a:t>
            </a:r>
            <a:r>
              <a:rPr lang="en-GB" sz="1700" dirty="0" err="1">
                <a:effectLst/>
                <a:latin typeface="Open Sans"/>
                <a:ea typeface="Calibri"/>
                <a:cs typeface="Arial"/>
              </a:rPr>
              <a:t>d'autosuffisance</a:t>
            </a:r>
            <a:r>
              <a:rPr lang="en-GB" sz="1700" dirty="0">
                <a:latin typeface="Open Sans"/>
                <a:ea typeface="Calibri"/>
                <a:cs typeface="Arial"/>
              </a:rPr>
              <a:t> </a:t>
            </a:r>
            <a:r>
              <a:rPr lang="en-GB" sz="1700" dirty="0" err="1">
                <a:latin typeface="Open Sans"/>
                <a:ea typeface="Open Sans"/>
                <a:cs typeface="Open Sans"/>
              </a:rPr>
              <a:t>alimentaire</a:t>
            </a:r>
            <a:r>
              <a:rPr lang="en-GB" sz="1700" dirty="0">
                <a:effectLst/>
                <a:latin typeface="Open Sans"/>
                <a:ea typeface="Calibri"/>
                <a:cs typeface="Arial"/>
              </a:rPr>
              <a:t>. </a:t>
            </a:r>
          </a:p>
          <a:p>
            <a:pPr marL="285750" indent="-285750">
              <a:buFont typeface="Wingdings" panose="05000000000000000000" pitchFamily="2" charset="2"/>
              <a:buChar char="v"/>
              <a:tabLst>
                <a:tab pos="5941060" algn="l"/>
              </a:tabLst>
            </a:pPr>
            <a:endParaRPr lang="en-GB" sz="1700" dirty="0">
              <a:latin typeface="Open Sans" panose="020B0606030504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v"/>
              <a:tabLst>
                <a:tab pos="5941060" algn="l"/>
              </a:tabLst>
            </a:pPr>
            <a:r>
              <a:rPr lang="en-GB" sz="1700" dirty="0">
                <a:effectLst/>
                <a:latin typeface="Open Sans"/>
                <a:ea typeface="Calibri"/>
                <a:cs typeface="Arial"/>
              </a:rPr>
              <a:t>Ou </a:t>
            </a:r>
            <a:r>
              <a:rPr lang="en-GB" sz="1700" dirty="0" err="1">
                <a:latin typeface="Open Sans"/>
                <a:ea typeface="Open Sans"/>
                <a:cs typeface="Open Sans"/>
              </a:rPr>
              <a:t>cela</a:t>
            </a:r>
            <a:r>
              <a:rPr lang="en-GB" sz="1700" dirty="0">
                <a:latin typeface="Open Sans"/>
                <a:ea typeface="Open Sans"/>
                <a:cs typeface="Open Sans"/>
              </a:rPr>
              <a:t> </a:t>
            </a:r>
            <a:r>
              <a:rPr lang="en-GB" sz="1700" dirty="0" err="1">
                <a:latin typeface="Open Sans"/>
                <a:ea typeface="Open Sans"/>
                <a:cs typeface="Open Sans"/>
              </a:rPr>
              <a:t>pourrait</a:t>
            </a:r>
            <a:r>
              <a:rPr lang="en-GB" sz="1700" dirty="0">
                <a:latin typeface="Open Sans"/>
                <a:ea typeface="Open Sans"/>
                <a:cs typeface="Open Sans"/>
              </a:rPr>
              <a:t> </a:t>
            </a:r>
            <a:r>
              <a:rPr lang="en-GB" sz="1700" dirty="0">
                <a:effectLst/>
                <a:latin typeface="Open Sans"/>
                <a:ea typeface="Calibri"/>
                <a:cs typeface="Arial"/>
              </a:rPr>
              <a:t> </a:t>
            </a:r>
            <a:r>
              <a:rPr lang="en-GB" sz="1700" dirty="0" err="1">
                <a:effectLst/>
                <a:latin typeface="Open Sans"/>
                <a:ea typeface="Calibri"/>
                <a:cs typeface="Arial"/>
              </a:rPr>
              <a:t>indiquer</a:t>
            </a:r>
            <a:r>
              <a:rPr lang="en-GB" sz="1700" dirty="0">
                <a:effectLst/>
                <a:latin typeface="Open Sans"/>
                <a:ea typeface="Calibri"/>
                <a:cs typeface="Arial"/>
              </a:rPr>
              <a:t> un manque de </a:t>
            </a:r>
            <a:r>
              <a:rPr lang="en-GB" sz="1700" dirty="0" err="1">
                <a:effectLst/>
                <a:latin typeface="Open Sans"/>
                <a:ea typeface="Calibri"/>
                <a:cs typeface="Arial"/>
              </a:rPr>
              <a:t>résilience</a:t>
            </a:r>
            <a:r>
              <a:rPr lang="en-GB" sz="1700" dirty="0">
                <a:effectLst/>
                <a:latin typeface="Open Sans"/>
                <a:ea typeface="Calibri"/>
                <a:cs typeface="Arial"/>
              </a:rPr>
              <a:t> </a:t>
            </a:r>
            <a:r>
              <a:rPr lang="en-GB" sz="1700" dirty="0" err="1">
                <a:effectLst/>
                <a:latin typeface="Open Sans"/>
                <a:ea typeface="Calibri"/>
                <a:cs typeface="Arial"/>
              </a:rPr>
              <a:t>si</a:t>
            </a:r>
            <a:r>
              <a:rPr lang="en-GB" sz="1700" dirty="0">
                <a:effectLst/>
                <a:latin typeface="Open Sans"/>
                <a:ea typeface="Calibri"/>
                <a:cs typeface="Arial"/>
              </a:rPr>
              <a:t> </a:t>
            </a:r>
            <a:r>
              <a:rPr lang="en-GB" sz="1700" dirty="0" err="1">
                <a:effectLst/>
                <a:latin typeface="Open Sans"/>
                <a:ea typeface="Calibri"/>
                <a:cs typeface="Arial"/>
              </a:rPr>
              <a:t>l'on</a:t>
            </a:r>
            <a:r>
              <a:rPr lang="en-GB" sz="1700" dirty="0">
                <a:effectLst/>
                <a:latin typeface="Open Sans"/>
                <a:ea typeface="Calibri"/>
                <a:cs typeface="Arial"/>
              </a:rPr>
              <a:t> </a:t>
            </a:r>
            <a:r>
              <a:rPr lang="en-GB" sz="1700" dirty="0" err="1">
                <a:effectLst/>
                <a:latin typeface="Open Sans"/>
                <a:ea typeface="Calibri"/>
                <a:cs typeface="Arial"/>
              </a:rPr>
              <a:t>dépend</a:t>
            </a:r>
            <a:r>
              <a:rPr lang="en-GB" sz="1700" dirty="0">
                <a:effectLst/>
                <a:latin typeface="Open Sans"/>
                <a:ea typeface="Calibri"/>
                <a:cs typeface="Arial"/>
              </a:rPr>
              <a:t> </a:t>
            </a:r>
            <a:r>
              <a:rPr lang="en-GB" sz="1700" dirty="0" err="1">
                <a:effectLst/>
                <a:latin typeface="Open Sans"/>
                <a:ea typeface="Calibri"/>
                <a:cs typeface="Arial"/>
              </a:rPr>
              <a:t>fortement</a:t>
            </a:r>
            <a:r>
              <a:rPr lang="en-GB" sz="1700" dirty="0">
                <a:effectLst/>
                <a:latin typeface="Open Sans"/>
                <a:ea typeface="Calibri"/>
                <a:cs typeface="Arial"/>
              </a:rPr>
              <a:t> de </a:t>
            </a:r>
            <a:r>
              <a:rPr lang="en-GB" sz="1700" dirty="0" err="1">
                <a:effectLst/>
                <a:latin typeface="Open Sans"/>
                <a:ea typeface="Calibri"/>
                <a:cs typeface="Arial"/>
              </a:rPr>
              <a:t>sa</a:t>
            </a:r>
            <a:r>
              <a:rPr lang="en-GB" sz="1700" dirty="0">
                <a:effectLst/>
                <a:latin typeface="Open Sans"/>
                <a:ea typeface="Calibri"/>
                <a:cs typeface="Arial"/>
              </a:rPr>
              <a:t> propre production pour de </a:t>
            </a:r>
            <a:r>
              <a:rPr lang="en-GB" sz="1700" dirty="0" err="1">
                <a:effectLst/>
                <a:latin typeface="Open Sans"/>
                <a:ea typeface="Calibri"/>
                <a:cs typeface="Arial"/>
              </a:rPr>
              <a:t>nombreux</a:t>
            </a:r>
            <a:r>
              <a:rPr lang="en-GB" sz="1700" dirty="0">
                <a:effectLst/>
                <a:latin typeface="Open Sans"/>
                <a:ea typeface="Calibri"/>
                <a:cs typeface="Arial"/>
              </a:rPr>
              <a:t> </a:t>
            </a:r>
            <a:r>
              <a:rPr lang="en-GB" sz="1700" dirty="0" err="1">
                <a:effectLst/>
                <a:latin typeface="Open Sans"/>
                <a:ea typeface="Calibri"/>
                <a:cs typeface="Arial"/>
              </a:rPr>
              <a:t>groupes</a:t>
            </a:r>
            <a:r>
              <a:rPr lang="en-GB" sz="1700" dirty="0">
                <a:effectLst/>
                <a:latin typeface="Open Sans"/>
                <a:ea typeface="Calibri"/>
                <a:cs typeface="Arial"/>
              </a:rPr>
              <a:t> </a:t>
            </a:r>
            <a:r>
              <a:rPr lang="en-GB" sz="1700" dirty="0" err="1">
                <a:effectLst/>
                <a:latin typeface="Open Sans"/>
                <a:ea typeface="Calibri"/>
                <a:cs typeface="Arial"/>
              </a:rPr>
              <a:t>d'aliments</a:t>
            </a:r>
            <a:r>
              <a:rPr lang="en-GB" sz="1700" dirty="0">
                <a:effectLst/>
                <a:latin typeface="Open Sans"/>
                <a:ea typeface="Calibri"/>
                <a:cs typeface="Arial"/>
              </a:rPr>
              <a:t> et que </a:t>
            </a:r>
            <a:r>
              <a:rPr lang="en-GB" sz="1700" dirty="0" err="1">
                <a:effectLst/>
                <a:latin typeface="Open Sans"/>
                <a:ea typeface="Calibri"/>
                <a:cs typeface="Arial"/>
              </a:rPr>
              <a:t>l'on</a:t>
            </a:r>
            <a:r>
              <a:rPr lang="en-GB" sz="1700" dirty="0">
                <a:effectLst/>
                <a:latin typeface="Open Sans"/>
                <a:ea typeface="Calibri"/>
                <a:cs typeface="Arial"/>
              </a:rPr>
              <a:t> ne dispose pas </a:t>
            </a:r>
            <a:r>
              <a:rPr lang="en-GB" sz="1700" dirty="0" err="1">
                <a:latin typeface="Open Sans"/>
                <a:ea typeface="Calibri"/>
                <a:cs typeface="Arial"/>
              </a:rPr>
              <a:t>d'argent</a:t>
            </a:r>
            <a:r>
              <a:rPr lang="en-GB" sz="1700" dirty="0">
                <a:effectLst/>
                <a:latin typeface="Open Sans"/>
                <a:ea typeface="Calibri"/>
                <a:cs typeface="Arial"/>
              </a:rPr>
              <a:t> </a:t>
            </a:r>
            <a:r>
              <a:rPr lang="en-GB" sz="1700" dirty="0" err="1">
                <a:effectLst/>
                <a:latin typeface="Open Sans"/>
                <a:ea typeface="Calibri"/>
                <a:cs typeface="Arial"/>
              </a:rPr>
              <a:t>nécessaires</a:t>
            </a:r>
            <a:r>
              <a:rPr lang="en-GB" sz="1700" dirty="0">
                <a:effectLst/>
                <a:latin typeface="Open Sans"/>
                <a:ea typeface="Calibri"/>
                <a:cs typeface="Arial"/>
              </a:rPr>
              <a:t> pour </a:t>
            </a:r>
            <a:r>
              <a:rPr lang="en-GB" sz="1700" dirty="0" err="1">
                <a:effectLst/>
                <a:latin typeface="Open Sans"/>
                <a:ea typeface="Calibri"/>
                <a:cs typeface="Arial"/>
              </a:rPr>
              <a:t>acheter</a:t>
            </a:r>
            <a:r>
              <a:rPr lang="en-GB" sz="1700" dirty="0">
                <a:effectLst/>
                <a:latin typeface="Open Sans"/>
                <a:ea typeface="Calibri"/>
                <a:cs typeface="Arial"/>
              </a:rPr>
              <a:t> </a:t>
            </a:r>
            <a:r>
              <a:rPr lang="en-GB" sz="1700" dirty="0" err="1">
                <a:effectLst/>
                <a:latin typeface="Open Sans"/>
                <a:ea typeface="Calibri"/>
                <a:cs typeface="Arial"/>
              </a:rPr>
              <a:t>d'autres</a:t>
            </a:r>
            <a:r>
              <a:rPr lang="en-GB" sz="1700" dirty="0">
                <a:effectLst/>
                <a:latin typeface="Open Sans"/>
                <a:ea typeface="Calibri"/>
                <a:cs typeface="Arial"/>
              </a:rPr>
              <a:t> aliments. </a:t>
            </a:r>
            <a:endParaRPr lang="fr-FR" sz="1700" dirty="0">
              <a:effectLst/>
              <a:latin typeface="Open Sans"/>
              <a:ea typeface="Calibri"/>
              <a:cs typeface="Arial"/>
            </a:endParaRPr>
          </a:p>
        </p:txBody>
      </p:sp>
    </p:spTree>
    <p:extLst>
      <p:ext uri="{BB962C8B-B14F-4D97-AF65-F5344CB8AC3E}">
        <p14:creationId xmlns:p14="http://schemas.microsoft.com/office/powerpoint/2010/main" val="4199135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vert="horz" lIns="91440" tIns="45720" rIns="91440" bIns="45720" rtlCol="0" anchor="t">
            <a:noAutofit/>
          </a:bodyPr>
          <a:lstStyle/>
          <a:p>
            <a:pPr marL="0" indent="0">
              <a:lnSpc>
                <a:spcPct val="110958"/>
              </a:lnSpc>
              <a:buNone/>
            </a:pPr>
            <a:endParaRPr lang="en-US" spc="60"/>
          </a:p>
          <a:p>
            <a:pPr>
              <a:lnSpc>
                <a:spcPct val="90000"/>
              </a:lnSpc>
              <a:buFont typeface="Wingdings" panose="05000000000000000000" pitchFamily="2" charset="2"/>
              <a:buChar char="v"/>
            </a:pPr>
            <a:r>
              <a:rPr lang="en-US" sz="2400" spc="60" dirty="0" err="1">
                <a:latin typeface="Open Sans"/>
                <a:ea typeface="Open Sans"/>
                <a:cs typeface="Open Sans"/>
              </a:rPr>
              <a:t>Discuter</a:t>
            </a:r>
            <a:r>
              <a:rPr lang="en-US" sz="2400" spc="60" dirty="0">
                <a:latin typeface="Open Sans"/>
                <a:ea typeface="Open Sans"/>
                <a:cs typeface="Open Sans"/>
              </a:rPr>
              <a:t> des </a:t>
            </a:r>
            <a:r>
              <a:rPr lang="en-US" sz="2400" spc="60" dirty="0" err="1">
                <a:latin typeface="Open Sans"/>
                <a:ea typeface="Open Sans"/>
                <a:cs typeface="Open Sans"/>
              </a:rPr>
              <a:t>objectifs</a:t>
            </a:r>
            <a:r>
              <a:rPr lang="en-US" sz="2400" spc="60" dirty="0">
                <a:latin typeface="Open Sans"/>
                <a:ea typeface="Open Sans"/>
                <a:cs typeface="Open Sans"/>
              </a:rPr>
              <a:t> du module, </a:t>
            </a:r>
            <a:r>
              <a:rPr lang="en-US" sz="2400" spc="60" dirty="0" err="1">
                <a:latin typeface="Open Sans"/>
                <a:ea typeface="Open Sans"/>
                <a:cs typeface="Open Sans"/>
              </a:rPr>
              <a:t>c'est</a:t>
            </a:r>
            <a:r>
              <a:rPr lang="en-US" sz="2400" spc="60" dirty="0">
                <a:latin typeface="Open Sans"/>
                <a:ea typeface="Open Sans"/>
                <a:cs typeface="Open Sans"/>
              </a:rPr>
              <a:t>-à-dire </a:t>
            </a:r>
            <a:r>
              <a:rPr lang="en-US" sz="2400" spc="60" dirty="0" err="1">
                <a:latin typeface="Open Sans"/>
                <a:ea typeface="Open Sans"/>
                <a:cs typeface="Open Sans"/>
              </a:rPr>
              <a:t>obtenir</a:t>
            </a:r>
            <a:r>
              <a:rPr lang="en-US" sz="2400" spc="60" dirty="0">
                <a:latin typeface="Open Sans"/>
                <a:ea typeface="Open Sans"/>
                <a:cs typeface="Open Sans"/>
              </a:rPr>
              <a:t> des </a:t>
            </a:r>
            <a:r>
              <a:rPr lang="en-US" sz="2400" spc="60" dirty="0" err="1">
                <a:latin typeface="Open Sans"/>
                <a:ea typeface="Open Sans"/>
                <a:cs typeface="Open Sans"/>
              </a:rPr>
              <a:t>informations</a:t>
            </a:r>
            <a:r>
              <a:rPr lang="en-US" sz="2400" spc="60" dirty="0">
                <a:latin typeface="Open Sans"/>
                <a:ea typeface="Open Sans"/>
                <a:cs typeface="Open Sans"/>
              </a:rPr>
              <a:t> sur la </a:t>
            </a:r>
            <a:r>
              <a:rPr lang="en-US" sz="2400" spc="60" dirty="0" err="1">
                <a:latin typeface="Open Sans"/>
                <a:ea typeface="Open Sans"/>
                <a:cs typeface="Open Sans"/>
              </a:rPr>
              <a:t>consommation</a:t>
            </a:r>
            <a:r>
              <a:rPr lang="en-US" sz="2400" spc="60" dirty="0">
                <a:latin typeface="Open Sans"/>
                <a:ea typeface="Open Sans"/>
                <a:cs typeface="Open Sans"/>
              </a:rPr>
              <a:t> </a:t>
            </a:r>
            <a:r>
              <a:rPr lang="en-US" sz="2400" spc="60" dirty="0" err="1">
                <a:latin typeface="Open Sans"/>
                <a:ea typeface="Open Sans"/>
                <a:cs typeface="Open Sans"/>
              </a:rPr>
              <a:t>alimentaire</a:t>
            </a:r>
            <a:r>
              <a:rPr lang="en-US" sz="2400" spc="60" dirty="0">
                <a:latin typeface="Open Sans"/>
                <a:ea typeface="Open Sans"/>
                <a:cs typeface="Open Sans"/>
              </a:rPr>
              <a:t> des ménages de la population </a:t>
            </a:r>
            <a:r>
              <a:rPr lang="en-US" sz="2400" spc="60" dirty="0" err="1">
                <a:latin typeface="Open Sans"/>
                <a:ea typeface="Open Sans"/>
                <a:cs typeface="Open Sans"/>
              </a:rPr>
              <a:t>cible</a:t>
            </a:r>
            <a:r>
              <a:rPr lang="en-US" sz="2400" spc="60" dirty="0">
                <a:latin typeface="Open Sans"/>
                <a:ea typeface="Open Sans"/>
                <a:cs typeface="Open Sans"/>
              </a:rPr>
              <a:t>. </a:t>
            </a:r>
          </a:p>
          <a:p>
            <a:pPr marL="0" indent="0">
              <a:lnSpc>
                <a:spcPct val="90000"/>
              </a:lnSpc>
              <a:buNone/>
            </a:pPr>
            <a:endParaRPr lang="en-US" sz="2400" spc="60"/>
          </a:p>
          <a:p>
            <a:pPr>
              <a:lnSpc>
                <a:spcPct val="90000"/>
              </a:lnSpc>
              <a:buFont typeface="Wingdings" panose="05000000000000000000" pitchFamily="2" charset="2"/>
              <a:buChar char="v"/>
            </a:pPr>
            <a:r>
              <a:rPr lang="en-US" sz="2400" spc="60" dirty="0" err="1">
                <a:latin typeface="Open Sans"/>
                <a:ea typeface="Open Sans"/>
                <a:cs typeface="Open Sans"/>
              </a:rPr>
              <a:t>Expliquer</a:t>
            </a:r>
            <a:r>
              <a:rPr lang="en-US" sz="2400" spc="60" dirty="0">
                <a:latin typeface="Open Sans"/>
                <a:ea typeface="Open Sans"/>
                <a:cs typeface="Open Sans"/>
              </a:rPr>
              <a:t> le </a:t>
            </a:r>
            <a:r>
              <a:rPr lang="en-US" sz="2400" spc="60" dirty="0" err="1">
                <a:latin typeface="Open Sans"/>
                <a:ea typeface="Open Sans"/>
                <a:cs typeface="Open Sans"/>
              </a:rPr>
              <a:t>rôle</a:t>
            </a:r>
            <a:r>
              <a:rPr lang="en-US" sz="2400" spc="60" dirty="0">
                <a:latin typeface="Open Sans"/>
                <a:ea typeface="Open Sans"/>
                <a:cs typeface="Open Sans"/>
              </a:rPr>
              <a:t> de </a:t>
            </a:r>
            <a:r>
              <a:rPr lang="en-US" sz="2400" spc="60" dirty="0" err="1">
                <a:latin typeface="Open Sans"/>
                <a:ea typeface="Open Sans"/>
                <a:cs typeface="Open Sans"/>
              </a:rPr>
              <a:t>cet</a:t>
            </a:r>
            <a:r>
              <a:rPr lang="en-US" sz="2400" spc="60" dirty="0">
                <a:latin typeface="Open Sans"/>
                <a:ea typeface="Open Sans"/>
                <a:cs typeface="Open Sans"/>
              </a:rPr>
              <a:t> </a:t>
            </a:r>
            <a:r>
              <a:rPr lang="en-US" sz="2400" spc="60" dirty="0" err="1">
                <a:latin typeface="Open Sans"/>
                <a:ea typeface="Open Sans"/>
                <a:cs typeface="Open Sans"/>
              </a:rPr>
              <a:t>indicateur</a:t>
            </a:r>
            <a:r>
              <a:rPr lang="en-US" sz="2400" spc="60" dirty="0">
                <a:latin typeface="Open Sans"/>
                <a:ea typeface="Open Sans"/>
                <a:cs typeface="Open Sans"/>
              </a:rPr>
              <a:t> dans les chiffres de </a:t>
            </a:r>
            <a:r>
              <a:rPr lang="en-US" sz="2400" spc="60" dirty="0" err="1">
                <a:latin typeface="Open Sans"/>
                <a:ea typeface="Open Sans"/>
                <a:cs typeface="Open Sans"/>
              </a:rPr>
              <a:t>l'insécurité</a:t>
            </a:r>
            <a:r>
              <a:rPr lang="en-US" sz="2400" spc="60" dirty="0">
                <a:latin typeface="Open Sans"/>
                <a:ea typeface="Open Sans"/>
                <a:cs typeface="Open Sans"/>
              </a:rPr>
              <a:t> </a:t>
            </a:r>
            <a:r>
              <a:rPr lang="en-US" sz="2400" spc="60" dirty="0" err="1">
                <a:latin typeface="Open Sans"/>
                <a:ea typeface="Open Sans"/>
                <a:cs typeface="Open Sans"/>
              </a:rPr>
              <a:t>alimentaire</a:t>
            </a:r>
            <a:r>
              <a:rPr lang="en-US" sz="2400" spc="60" dirty="0">
                <a:latin typeface="Open Sans"/>
                <a:ea typeface="Open Sans"/>
                <a:cs typeface="Open Sans"/>
              </a:rPr>
              <a:t> et </a:t>
            </a:r>
            <a:r>
              <a:rPr lang="en-US" sz="2400" spc="60" dirty="0" err="1">
                <a:latin typeface="Open Sans"/>
                <a:ea typeface="Open Sans"/>
                <a:cs typeface="Open Sans"/>
              </a:rPr>
              <a:t>l'utilisation</a:t>
            </a:r>
            <a:r>
              <a:rPr lang="en-US" sz="2400" spc="60" dirty="0">
                <a:latin typeface="Open Sans"/>
                <a:ea typeface="Open Sans"/>
                <a:cs typeface="Open Sans"/>
              </a:rPr>
              <a:t> de </a:t>
            </a:r>
            <a:r>
              <a:rPr lang="en-US" sz="2400" spc="60" dirty="0" err="1">
                <a:latin typeface="Open Sans"/>
                <a:ea typeface="Open Sans"/>
                <a:cs typeface="Open Sans"/>
              </a:rPr>
              <a:t>l'information</a:t>
            </a:r>
            <a:r>
              <a:rPr lang="en-US" sz="2400" spc="60" dirty="0">
                <a:latin typeface="Open Sans"/>
                <a:ea typeface="Open Sans"/>
                <a:cs typeface="Open Sans"/>
              </a:rPr>
              <a:t>, </a:t>
            </a:r>
            <a:r>
              <a:rPr lang="en-US" sz="2400" spc="60" dirty="0" err="1">
                <a:latin typeface="Open Sans"/>
                <a:ea typeface="Open Sans"/>
                <a:cs typeface="Open Sans"/>
              </a:rPr>
              <a:t>en</a:t>
            </a:r>
            <a:r>
              <a:rPr lang="en-US" sz="2400" spc="60" dirty="0">
                <a:latin typeface="Open Sans"/>
                <a:ea typeface="Open Sans"/>
                <a:cs typeface="Open Sans"/>
              </a:rPr>
              <a:t> interne et </a:t>
            </a:r>
            <a:r>
              <a:rPr lang="en-US" sz="2400" spc="60" dirty="0" err="1">
                <a:latin typeface="Open Sans"/>
                <a:ea typeface="Open Sans"/>
                <a:cs typeface="Open Sans"/>
              </a:rPr>
              <a:t>en</a:t>
            </a:r>
            <a:r>
              <a:rPr lang="en-US" sz="2400" spc="60" dirty="0">
                <a:latin typeface="Open Sans"/>
                <a:ea typeface="Open Sans"/>
                <a:cs typeface="Open Sans"/>
              </a:rPr>
              <a:t> externe. </a:t>
            </a:r>
          </a:p>
          <a:p>
            <a:pPr marL="0" indent="0">
              <a:lnSpc>
                <a:spcPct val="90000"/>
              </a:lnSpc>
              <a:buNone/>
            </a:pPr>
            <a:endParaRPr lang="en-US" sz="2400" spc="60"/>
          </a:p>
          <a:p>
            <a:pPr>
              <a:lnSpc>
                <a:spcPct val="90000"/>
              </a:lnSpc>
              <a:buFont typeface="Wingdings" panose="05000000000000000000" pitchFamily="2" charset="2"/>
              <a:buChar char="v"/>
            </a:pPr>
            <a:r>
              <a:rPr lang="en-US" sz="2400" spc="60" dirty="0">
                <a:latin typeface="Open Sans"/>
                <a:ea typeface="Open Sans"/>
                <a:cs typeface="Open Sans"/>
              </a:rPr>
              <a:t>Cela </a:t>
            </a:r>
            <a:r>
              <a:rPr lang="en-US" sz="2400" spc="60" dirty="0" err="1">
                <a:latin typeface="Open Sans"/>
                <a:ea typeface="Open Sans"/>
                <a:cs typeface="Open Sans"/>
              </a:rPr>
              <a:t>permet</a:t>
            </a:r>
            <a:r>
              <a:rPr lang="en-US" sz="2400" spc="60" dirty="0">
                <a:latin typeface="Open Sans"/>
                <a:ea typeface="Open Sans"/>
                <a:cs typeface="Open Sans"/>
              </a:rPr>
              <a:t> aux </a:t>
            </a:r>
            <a:r>
              <a:rPr lang="en-US" sz="2400" spc="60" dirty="0" err="1">
                <a:latin typeface="Open Sans"/>
                <a:ea typeface="Open Sans"/>
                <a:cs typeface="Open Sans"/>
              </a:rPr>
              <a:t>enquêteurs</a:t>
            </a:r>
            <a:r>
              <a:rPr lang="en-US" sz="2400" spc="60" dirty="0">
                <a:latin typeface="Open Sans"/>
                <a:ea typeface="Open Sans"/>
                <a:cs typeface="Open Sans"/>
              </a:rPr>
              <a:t> de bien </a:t>
            </a:r>
            <a:r>
              <a:rPr lang="en-US" sz="2400" spc="60" dirty="0" err="1">
                <a:latin typeface="Open Sans"/>
                <a:ea typeface="Open Sans"/>
                <a:cs typeface="Open Sans"/>
              </a:rPr>
              <a:t>comprendre</a:t>
            </a:r>
            <a:r>
              <a:rPr lang="en-US" sz="2400" spc="60" dirty="0">
                <a:latin typeface="Open Sans"/>
                <a:ea typeface="Open Sans"/>
                <a:cs typeface="Open Sans"/>
              </a:rPr>
              <a:t> </a:t>
            </a:r>
            <a:r>
              <a:rPr lang="en-US" sz="2400" spc="60" dirty="0" err="1">
                <a:latin typeface="Open Sans"/>
                <a:ea typeface="Open Sans"/>
                <a:cs typeface="Open Sans"/>
              </a:rPr>
              <a:t>l'importance</a:t>
            </a:r>
            <a:r>
              <a:rPr lang="en-US" sz="2400" spc="60" dirty="0">
                <a:latin typeface="Open Sans"/>
                <a:ea typeface="Open Sans"/>
                <a:cs typeface="Open Sans"/>
              </a:rPr>
              <a:t> des données </a:t>
            </a:r>
            <a:r>
              <a:rPr lang="en-US" sz="2400" spc="60" dirty="0" err="1">
                <a:latin typeface="Open Sans"/>
                <a:ea typeface="Open Sans"/>
                <a:cs typeface="Open Sans"/>
              </a:rPr>
              <a:t>qu'ils</a:t>
            </a:r>
            <a:r>
              <a:rPr lang="en-US" sz="2400" spc="60" dirty="0">
                <a:latin typeface="Open Sans"/>
                <a:ea typeface="Open Sans"/>
                <a:cs typeface="Open Sans"/>
              </a:rPr>
              <a:t> </a:t>
            </a:r>
            <a:r>
              <a:rPr lang="en-US" sz="2400" spc="60" dirty="0" err="1">
                <a:latin typeface="Open Sans"/>
                <a:ea typeface="Open Sans"/>
                <a:cs typeface="Open Sans"/>
              </a:rPr>
              <a:t>vont</a:t>
            </a:r>
            <a:r>
              <a:rPr lang="en-US" sz="2400" spc="60" dirty="0">
                <a:latin typeface="Open Sans"/>
                <a:ea typeface="Open Sans"/>
                <a:cs typeface="Open Sans"/>
              </a:rPr>
              <a:t> </a:t>
            </a:r>
            <a:r>
              <a:rPr lang="en-US" sz="2400" spc="60" dirty="0" err="1">
                <a:latin typeface="Open Sans"/>
                <a:ea typeface="Open Sans"/>
                <a:cs typeface="Open Sans"/>
              </a:rPr>
              <a:t>bientôt</a:t>
            </a:r>
            <a:r>
              <a:rPr lang="en-US" sz="2400" spc="60" dirty="0">
                <a:latin typeface="Open Sans"/>
                <a:ea typeface="Open Sans"/>
                <a:cs typeface="Open Sans"/>
              </a:rPr>
              <a:t> </a:t>
            </a:r>
            <a:r>
              <a:rPr lang="en-US" sz="2400" spc="60" dirty="0" err="1">
                <a:latin typeface="Open Sans"/>
                <a:ea typeface="Open Sans"/>
                <a:cs typeface="Open Sans"/>
              </a:rPr>
              <a:t>collecter</a:t>
            </a:r>
            <a:r>
              <a:rPr lang="en-US" sz="2400" spc="60" dirty="0">
                <a:latin typeface="Open Sans"/>
                <a:ea typeface="Open Sans"/>
                <a:cs typeface="Open Sans"/>
              </a:rPr>
              <a:t>. </a:t>
            </a:r>
            <a:endParaRPr lang="en-GB" sz="2400" spc="60" dirty="0">
              <a:latin typeface="Open Sans"/>
              <a:ea typeface="Open Sans"/>
              <a:cs typeface="Open Sans"/>
            </a:endParaRP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FCS/FCS-N : instructions de formation 1</a:t>
            </a:r>
          </a:p>
        </p:txBody>
      </p:sp>
    </p:spTree>
    <p:extLst>
      <p:ext uri="{BB962C8B-B14F-4D97-AF65-F5344CB8AC3E}">
        <p14:creationId xmlns:p14="http://schemas.microsoft.com/office/powerpoint/2010/main" val="20639353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 SOURCES ALIMENTAIRES- </a:t>
            </a:r>
            <a:r>
              <a:rPr lang="en-GB" sz="3600" b="0" kern="1400" spc="230" err="1">
                <a:solidFill>
                  <a:schemeClr val="tx1"/>
                </a:solidFill>
                <a:latin typeface="HALDEN SOLID" pitchFamily="2" charset="0"/>
              </a:rPr>
              <a:t>Pêche</a:t>
            </a:r>
            <a:r>
              <a:rPr lang="en-GB" sz="3600" b="0" kern="1400" spc="230">
                <a:solidFill>
                  <a:schemeClr val="tx1"/>
                </a:solidFill>
                <a:latin typeface="HALDEN SOLID" pitchFamily="2" charset="0"/>
              </a:rPr>
              <a:t> et chasse</a:t>
            </a: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5615210" y="1541591"/>
            <a:ext cx="6153972" cy="4100084"/>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9263482" y="5333898"/>
            <a:ext cx="2505700" cy="307777"/>
          </a:xfrm>
          <a:prstGeom prst="rect">
            <a:avLst/>
          </a:prstGeom>
          <a:noFill/>
        </p:spPr>
        <p:txBody>
          <a:bodyPr wrap="square" rtlCol="0">
            <a:spAutoFit/>
          </a:bodyPr>
          <a:lstStyle>
            <a:defPPr>
              <a:defRPr lang="it-IT"/>
            </a:defPPr>
            <a:lvl1pPr>
              <a:defRPr sz="1200">
                <a:solidFill>
                  <a:srgbClr val="FFFFFE"/>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 PAM/Arete/Siegfried </a:t>
            </a:r>
            <a:r>
              <a:rPr lang="fr-FR" err="1"/>
              <a:t>Modola</a:t>
            </a:r>
            <a:endParaRPr lang="fr-FR"/>
          </a:p>
        </p:txBody>
      </p:sp>
      <p:sp>
        <p:nvSpPr>
          <p:cNvPr id="11" name="TextBox 10">
            <a:extLst>
              <a:ext uri="{FF2B5EF4-FFF2-40B4-BE49-F238E27FC236}">
                <a16:creationId xmlns:a16="http://schemas.microsoft.com/office/drawing/2014/main" id="{40BD7986-1595-E20F-D8A4-3D552AE005C9}"/>
              </a:ext>
            </a:extLst>
          </p:cNvPr>
          <p:cNvSpPr txBox="1"/>
          <p:nvPr/>
        </p:nvSpPr>
        <p:spPr>
          <a:xfrm>
            <a:off x="580127" y="1541590"/>
            <a:ext cx="4874189" cy="4247317"/>
          </a:xfrm>
          <a:prstGeom prst="rect">
            <a:avLst/>
          </a:prstGeom>
          <a:noFill/>
        </p:spPr>
        <p:txBody>
          <a:bodyPr wrap="square" lIns="91440" tIns="45720" rIns="91440" bIns="45720" anchor="t">
            <a:spAutoFit/>
          </a:bodyPr>
          <a:lstStyle/>
          <a:p>
            <a:pPr marL="285750" indent="-285750">
              <a:buFont typeface="Wingdings" panose="05000000000000000000" pitchFamily="2" charset="2"/>
              <a:buChar char="v"/>
              <a:tabLst>
                <a:tab pos="5941060" algn="l"/>
              </a:tabLst>
            </a:pPr>
            <a:r>
              <a:rPr lang="en-GB" sz="1800" dirty="0" err="1">
                <a:effectLst/>
                <a:latin typeface="Open Sans"/>
                <a:ea typeface="Calibri"/>
                <a:cs typeface="Arial"/>
              </a:rPr>
              <a:t>Uniquement</a:t>
            </a:r>
            <a:r>
              <a:rPr lang="en-GB" sz="1800" dirty="0">
                <a:effectLst/>
                <a:latin typeface="Open Sans"/>
                <a:ea typeface="Calibri"/>
                <a:cs typeface="Arial"/>
              </a:rPr>
              <a:t> applicable </a:t>
            </a:r>
            <a:r>
              <a:rPr lang="en-GB" dirty="0" err="1">
                <a:latin typeface="Open Sans"/>
                <a:ea typeface="Open Sans"/>
                <a:cs typeface="Open Sans"/>
              </a:rPr>
              <a:t>qu'</a:t>
            </a:r>
            <a:r>
              <a:rPr lang="en-GB" dirty="0" err="1">
                <a:latin typeface="Open Sans"/>
                <a:ea typeface="Calibri"/>
                <a:cs typeface="Arial"/>
              </a:rPr>
              <a:t>aux</a:t>
            </a:r>
            <a:r>
              <a:rPr lang="en-GB" sz="1800" dirty="0">
                <a:effectLst/>
                <a:latin typeface="Open Sans"/>
                <a:ea typeface="Calibri"/>
                <a:cs typeface="Arial"/>
              </a:rPr>
              <a:t> sources de </a:t>
            </a:r>
            <a:r>
              <a:rPr lang="en-GB" sz="1800" dirty="0" err="1">
                <a:effectLst/>
                <a:latin typeface="Open Sans"/>
                <a:ea typeface="Calibri"/>
                <a:cs typeface="Arial"/>
              </a:rPr>
              <a:t>protéines</a:t>
            </a:r>
            <a:r>
              <a:rPr lang="en-GB" sz="1800" dirty="0">
                <a:effectLst/>
                <a:latin typeface="Open Sans"/>
                <a:ea typeface="Calibri"/>
                <a:cs typeface="Arial"/>
              </a:rPr>
              <a:t> </a:t>
            </a:r>
            <a:r>
              <a:rPr lang="en-GB" sz="1800" dirty="0" err="1">
                <a:effectLst/>
                <a:latin typeface="Open Sans"/>
                <a:ea typeface="Calibri"/>
                <a:cs typeface="Arial"/>
              </a:rPr>
              <a:t>telles</a:t>
            </a:r>
            <a:r>
              <a:rPr lang="en-GB" sz="1800" dirty="0">
                <a:effectLst/>
                <a:latin typeface="Open Sans"/>
                <a:ea typeface="Calibri"/>
                <a:cs typeface="Arial"/>
              </a:rPr>
              <a:t> que la </a:t>
            </a:r>
            <a:r>
              <a:rPr lang="en-GB" sz="1800" dirty="0" err="1">
                <a:effectLst/>
                <a:latin typeface="Open Sans"/>
                <a:ea typeface="Calibri"/>
                <a:cs typeface="Arial"/>
              </a:rPr>
              <a:t>viande</a:t>
            </a:r>
            <a:r>
              <a:rPr lang="en-GB" sz="1800" dirty="0">
                <a:effectLst/>
                <a:latin typeface="Open Sans"/>
                <a:ea typeface="Calibri"/>
                <a:cs typeface="Arial"/>
              </a:rPr>
              <a:t> et le </a:t>
            </a:r>
            <a:r>
              <a:rPr lang="en-GB" sz="1800" dirty="0" err="1">
                <a:effectLst/>
                <a:latin typeface="Open Sans"/>
                <a:ea typeface="Calibri"/>
                <a:cs typeface="Arial"/>
              </a:rPr>
              <a:t>poisson</a:t>
            </a:r>
            <a:endParaRPr lang="en-GB" sz="1800" dirty="0">
              <a:effectLst/>
              <a:latin typeface="Open Sans"/>
              <a:ea typeface="Calibri"/>
              <a:cs typeface="Arial"/>
            </a:endParaRPr>
          </a:p>
          <a:p>
            <a:pPr marL="285750" indent="-285750">
              <a:buFont typeface="Wingdings" panose="05000000000000000000" pitchFamily="2" charset="2"/>
              <a:buChar char="v"/>
              <a:tabLst>
                <a:tab pos="5941060" algn="l"/>
              </a:tabLst>
            </a:pPr>
            <a:endParaRPr lang="en-GB" sz="1800" dirty="0">
              <a:effectLst/>
              <a:latin typeface="Open Sans" panose="020B0606030504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v"/>
              <a:tabLst>
                <a:tab pos="5941060" algn="l"/>
              </a:tabLst>
            </a:pPr>
            <a:r>
              <a:rPr lang="en-GB" dirty="0">
                <a:latin typeface="Open Sans"/>
                <a:ea typeface="Open Sans"/>
                <a:cs typeface="Open Sans"/>
              </a:rPr>
              <a:t>En</a:t>
            </a:r>
            <a:r>
              <a:rPr lang="en-GB" sz="1800" dirty="0">
                <a:effectLst/>
                <a:latin typeface="Open Sans"/>
                <a:ea typeface="Open Sans"/>
                <a:cs typeface="Open Sans"/>
              </a:rPr>
              <a:t> </a:t>
            </a:r>
            <a:r>
              <a:rPr lang="en-GB" sz="1800" dirty="0" err="1">
                <a:effectLst/>
                <a:latin typeface="Open Sans"/>
                <a:ea typeface="Open Sans"/>
                <a:cs typeface="Open Sans"/>
              </a:rPr>
              <a:t>fonction</a:t>
            </a:r>
            <a:r>
              <a:rPr lang="en-GB" sz="1800" dirty="0">
                <a:effectLst/>
                <a:latin typeface="Open Sans"/>
                <a:ea typeface="Open Sans"/>
                <a:cs typeface="Open Sans"/>
              </a:rPr>
              <a:t> du</a:t>
            </a:r>
            <a:r>
              <a:rPr lang="en-GB" dirty="0">
                <a:latin typeface="Open Sans"/>
                <a:ea typeface="Calibri"/>
                <a:cs typeface="Arial"/>
              </a:rPr>
              <a:t> </a:t>
            </a:r>
            <a:r>
              <a:rPr lang="en-GB" sz="1800" dirty="0">
                <a:effectLst/>
                <a:latin typeface="Open Sans"/>
                <a:ea typeface="Calibri"/>
                <a:cs typeface="Arial"/>
              </a:rPr>
              <a:t>context</a:t>
            </a:r>
            <a:r>
              <a:rPr lang="en-GB" dirty="0">
                <a:latin typeface="Open Sans"/>
                <a:ea typeface="Calibri"/>
                <a:cs typeface="Arial"/>
              </a:rPr>
              <a:t> </a:t>
            </a:r>
            <a:r>
              <a:rPr lang="en-GB" sz="1800" dirty="0">
                <a:effectLst/>
                <a:latin typeface="Open Sans"/>
                <a:ea typeface="Calibri"/>
                <a:cs typeface="Arial"/>
              </a:rPr>
              <a:t>(</a:t>
            </a:r>
            <a:r>
              <a:rPr lang="en-GB" sz="1800" dirty="0" err="1">
                <a:effectLst/>
                <a:latin typeface="Open Sans"/>
                <a:ea typeface="Calibri"/>
                <a:cs typeface="Arial"/>
              </a:rPr>
              <a:t>côtier</a:t>
            </a:r>
            <a:r>
              <a:rPr lang="en-GB" sz="1800" dirty="0">
                <a:effectLst/>
                <a:latin typeface="Open Sans"/>
                <a:ea typeface="Calibri"/>
                <a:cs typeface="Arial"/>
              </a:rPr>
              <a:t>/</a:t>
            </a:r>
            <a:r>
              <a:rPr lang="en-GB" sz="1800" dirty="0" err="1">
                <a:effectLst/>
                <a:latin typeface="Open Sans"/>
                <a:ea typeface="Calibri"/>
                <a:cs typeface="Arial"/>
              </a:rPr>
              <a:t>urbain</a:t>
            </a:r>
            <a:r>
              <a:rPr lang="en-GB" sz="1800" dirty="0">
                <a:effectLst/>
                <a:latin typeface="Open Sans"/>
                <a:ea typeface="Calibri"/>
                <a:cs typeface="Arial"/>
              </a:rPr>
              <a:t>/rural), </a:t>
            </a:r>
            <a:r>
              <a:rPr lang="en-GB" sz="1800" dirty="0" err="1">
                <a:effectLst/>
                <a:latin typeface="Open Sans"/>
                <a:ea typeface="Calibri"/>
                <a:cs typeface="Arial"/>
              </a:rPr>
              <a:t>cela</a:t>
            </a:r>
            <a:r>
              <a:rPr lang="en-GB" sz="1800" dirty="0">
                <a:effectLst/>
                <a:latin typeface="Open Sans"/>
                <a:ea typeface="Calibri"/>
                <a:cs typeface="Arial"/>
              </a:rPr>
              <a:t> </a:t>
            </a:r>
            <a:r>
              <a:rPr lang="en-GB" sz="1800" dirty="0" err="1">
                <a:effectLst/>
                <a:latin typeface="Open Sans"/>
                <a:ea typeface="Calibri"/>
                <a:cs typeface="Arial"/>
              </a:rPr>
              <a:t>peut</a:t>
            </a:r>
            <a:r>
              <a:rPr lang="en-GB" sz="1800" dirty="0">
                <a:effectLst/>
                <a:latin typeface="Open Sans"/>
                <a:ea typeface="Calibri"/>
                <a:cs typeface="Arial"/>
              </a:rPr>
              <a:t> </a:t>
            </a:r>
            <a:r>
              <a:rPr lang="en-GB" sz="1800" dirty="0" err="1">
                <a:effectLst/>
                <a:latin typeface="Open Sans"/>
                <a:ea typeface="Calibri"/>
                <a:cs typeface="Arial"/>
              </a:rPr>
              <a:t>indiquer</a:t>
            </a:r>
            <a:r>
              <a:rPr lang="en-GB" sz="1800" dirty="0">
                <a:effectLst/>
                <a:latin typeface="Open Sans"/>
                <a:ea typeface="Calibri"/>
                <a:cs typeface="Arial"/>
              </a:rPr>
              <a:t> des habitudes/</a:t>
            </a:r>
            <a:r>
              <a:rPr lang="en-GB" sz="1800" dirty="0" err="1">
                <a:effectLst/>
                <a:latin typeface="Open Sans"/>
                <a:ea typeface="Calibri"/>
                <a:cs typeface="Arial"/>
              </a:rPr>
              <a:t>préférences</a:t>
            </a:r>
            <a:r>
              <a:rPr lang="en-GB" sz="1800" dirty="0">
                <a:effectLst/>
                <a:latin typeface="Open Sans"/>
                <a:ea typeface="Calibri"/>
                <a:cs typeface="Arial"/>
              </a:rPr>
              <a:t> </a:t>
            </a:r>
            <a:r>
              <a:rPr lang="en-GB" sz="1800" dirty="0" err="1">
                <a:effectLst/>
                <a:latin typeface="Open Sans"/>
                <a:ea typeface="Calibri"/>
                <a:cs typeface="Arial"/>
              </a:rPr>
              <a:t>contextuelles</a:t>
            </a:r>
            <a:r>
              <a:rPr lang="en-GB" sz="1800" dirty="0">
                <a:effectLst/>
                <a:latin typeface="Open Sans"/>
                <a:ea typeface="Calibri"/>
                <a:cs typeface="Arial"/>
              </a:rPr>
              <a:t> et un </a:t>
            </a:r>
            <a:r>
              <a:rPr lang="en-GB" sz="1800" dirty="0" err="1">
                <a:effectLst/>
                <a:latin typeface="Open Sans"/>
                <a:ea typeface="Calibri"/>
                <a:cs typeface="Arial"/>
              </a:rPr>
              <a:t>niveau</a:t>
            </a:r>
            <a:r>
              <a:rPr lang="en-GB" sz="1800" dirty="0">
                <a:effectLst/>
                <a:latin typeface="Open Sans"/>
                <a:ea typeface="Calibri"/>
                <a:cs typeface="Arial"/>
              </a:rPr>
              <a:t> </a:t>
            </a:r>
            <a:r>
              <a:rPr lang="en-GB" sz="1800" dirty="0" err="1">
                <a:effectLst/>
                <a:latin typeface="Open Sans"/>
                <a:ea typeface="Calibri"/>
                <a:cs typeface="Arial"/>
              </a:rPr>
              <a:t>d'autonomie</a:t>
            </a:r>
            <a:r>
              <a:rPr lang="en-GB" sz="1800" dirty="0">
                <a:effectLst/>
                <a:latin typeface="Open Sans"/>
                <a:ea typeface="Calibri"/>
                <a:cs typeface="Arial"/>
              </a:rPr>
              <a:t> (un choix). </a:t>
            </a:r>
          </a:p>
          <a:p>
            <a:pPr marL="285750" indent="-285750">
              <a:buFont typeface="Wingdings" panose="05000000000000000000" pitchFamily="2" charset="2"/>
              <a:buChar char="v"/>
              <a:tabLst>
                <a:tab pos="5941060" algn="l"/>
              </a:tabLst>
            </a:pPr>
            <a:endParaRPr lang="en-GB" dirty="0">
              <a:latin typeface="Open Sans" panose="020B0606030504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v"/>
              <a:tabLst>
                <a:tab pos="5941060" algn="l"/>
              </a:tabLst>
            </a:pPr>
            <a:r>
              <a:rPr lang="en-GB" sz="1800" dirty="0">
                <a:effectLst/>
                <a:latin typeface="Open Sans"/>
                <a:ea typeface="Calibri"/>
                <a:cs typeface="Arial"/>
              </a:rPr>
              <a:t>Il </a:t>
            </a:r>
            <a:r>
              <a:rPr lang="en-GB" sz="1800" dirty="0" err="1">
                <a:effectLst/>
                <a:latin typeface="Open Sans"/>
                <a:ea typeface="Calibri"/>
                <a:cs typeface="Arial"/>
              </a:rPr>
              <a:t>peut</a:t>
            </a:r>
            <a:r>
              <a:rPr lang="en-GB" sz="1800" dirty="0">
                <a:effectLst/>
                <a:latin typeface="Open Sans"/>
                <a:ea typeface="Calibri"/>
                <a:cs typeface="Arial"/>
              </a:rPr>
              <a:t> </a:t>
            </a:r>
            <a:r>
              <a:rPr lang="en-GB" sz="1800" dirty="0" err="1">
                <a:effectLst/>
                <a:latin typeface="Open Sans"/>
                <a:ea typeface="Calibri"/>
                <a:cs typeface="Arial"/>
              </a:rPr>
              <a:t>également</a:t>
            </a:r>
            <a:r>
              <a:rPr lang="en-GB" sz="1800" dirty="0">
                <a:effectLst/>
                <a:latin typeface="Open Sans"/>
                <a:ea typeface="Calibri"/>
                <a:cs typeface="Arial"/>
              </a:rPr>
              <a:t> </a:t>
            </a:r>
            <a:r>
              <a:rPr lang="en-GB" sz="1800" dirty="0" err="1">
                <a:effectLst/>
                <a:latin typeface="Open Sans"/>
                <a:ea typeface="Calibri"/>
                <a:cs typeface="Arial"/>
              </a:rPr>
              <a:t>s'agir</a:t>
            </a:r>
            <a:r>
              <a:rPr lang="en-GB" sz="1800" dirty="0">
                <a:effectLst/>
                <a:latin typeface="Open Sans"/>
                <a:ea typeface="Calibri"/>
                <a:cs typeface="Arial"/>
              </a:rPr>
              <a:t> d'un </a:t>
            </a:r>
            <a:r>
              <a:rPr lang="en-GB" sz="1800" dirty="0" err="1">
                <a:effectLst/>
                <a:latin typeface="Open Sans"/>
                <a:ea typeface="Calibri"/>
                <a:cs typeface="Arial"/>
              </a:rPr>
              <a:t>niveau</a:t>
            </a:r>
            <a:r>
              <a:rPr lang="en-GB" sz="1800" dirty="0">
                <a:effectLst/>
                <a:latin typeface="Open Sans"/>
                <a:ea typeface="Calibri"/>
                <a:cs typeface="Arial"/>
              </a:rPr>
              <a:t> de </a:t>
            </a:r>
            <a:r>
              <a:rPr lang="en-GB" sz="1800" dirty="0" err="1">
                <a:effectLst/>
                <a:latin typeface="Open Sans"/>
                <a:ea typeface="Calibri"/>
                <a:cs typeface="Arial"/>
              </a:rPr>
              <a:t>désespoir</a:t>
            </a:r>
            <a:r>
              <a:rPr lang="en-GB" sz="1800" dirty="0">
                <a:effectLst/>
                <a:latin typeface="Open Sans"/>
                <a:ea typeface="Calibri"/>
                <a:cs typeface="Arial"/>
              </a:rPr>
              <a:t>, avec la recherche de sources de </a:t>
            </a:r>
            <a:r>
              <a:rPr lang="en-GB" sz="1800" dirty="0" err="1">
                <a:effectLst/>
                <a:latin typeface="Open Sans"/>
                <a:ea typeface="Calibri"/>
                <a:cs typeface="Arial"/>
              </a:rPr>
              <a:t>protéines</a:t>
            </a:r>
            <a:r>
              <a:rPr lang="en-GB" sz="1800" dirty="0">
                <a:effectLst/>
                <a:latin typeface="Open Sans"/>
                <a:ea typeface="Calibri"/>
                <a:cs typeface="Arial"/>
              </a:rPr>
              <a:t> (</a:t>
            </a:r>
            <a:r>
              <a:rPr lang="en-GB" sz="1800" dirty="0" err="1">
                <a:effectLst/>
                <a:latin typeface="Open Sans"/>
                <a:ea typeface="Calibri"/>
                <a:cs typeface="Arial"/>
              </a:rPr>
              <a:t>viande</a:t>
            </a:r>
            <a:r>
              <a:rPr lang="en-GB" sz="1800" dirty="0">
                <a:effectLst/>
                <a:latin typeface="Open Sans"/>
                <a:ea typeface="Calibri"/>
                <a:cs typeface="Arial"/>
              </a:rPr>
              <a:t> </a:t>
            </a:r>
            <a:r>
              <a:rPr lang="en-GB" sz="1800" dirty="0" err="1">
                <a:effectLst/>
                <a:latin typeface="Open Sans"/>
                <a:ea typeface="Calibri"/>
                <a:cs typeface="Arial"/>
              </a:rPr>
              <a:t>ou</a:t>
            </a:r>
            <a:r>
              <a:rPr lang="en-GB" sz="1800" dirty="0">
                <a:effectLst/>
                <a:latin typeface="Open Sans"/>
                <a:ea typeface="Calibri"/>
                <a:cs typeface="Arial"/>
              </a:rPr>
              <a:t> </a:t>
            </a:r>
            <a:r>
              <a:rPr lang="en-GB" sz="1800" dirty="0" err="1">
                <a:effectLst/>
                <a:latin typeface="Open Sans"/>
                <a:ea typeface="Calibri"/>
                <a:cs typeface="Arial"/>
              </a:rPr>
              <a:t>poisson</a:t>
            </a:r>
            <a:r>
              <a:rPr lang="en-GB" sz="1800" dirty="0">
                <a:effectLst/>
                <a:latin typeface="Open Sans"/>
                <a:ea typeface="Calibri"/>
                <a:cs typeface="Arial"/>
              </a:rPr>
              <a:t>) </a:t>
            </a:r>
            <a:r>
              <a:rPr lang="en-GB" sz="1800" dirty="0" err="1">
                <a:effectLst/>
                <a:latin typeface="Open Sans"/>
                <a:ea typeface="Calibri"/>
                <a:cs typeface="Arial"/>
              </a:rPr>
              <a:t>disponibles</a:t>
            </a:r>
            <a:r>
              <a:rPr lang="en-GB" sz="1800" dirty="0">
                <a:effectLst/>
                <a:latin typeface="Open Sans"/>
                <a:ea typeface="Calibri"/>
                <a:cs typeface="Arial"/>
              </a:rPr>
              <a:t> dans la nature (</a:t>
            </a:r>
            <a:r>
              <a:rPr lang="en-GB" sz="1800" dirty="0" err="1">
                <a:effectLst/>
                <a:latin typeface="Open Sans"/>
                <a:ea typeface="Calibri"/>
                <a:cs typeface="Arial"/>
              </a:rPr>
              <a:t>généralement</a:t>
            </a:r>
            <a:r>
              <a:rPr lang="en-GB" sz="1800" dirty="0">
                <a:effectLst/>
                <a:latin typeface="Open Sans"/>
                <a:ea typeface="Calibri"/>
                <a:cs typeface="Arial"/>
              </a:rPr>
              <a:t> </a:t>
            </a:r>
            <a:r>
              <a:rPr lang="en-GB" dirty="0" err="1">
                <a:latin typeface="Open Sans"/>
                <a:ea typeface="Calibri"/>
                <a:cs typeface="Arial"/>
              </a:rPr>
              <a:t>gratuites</a:t>
            </a:r>
            <a:r>
              <a:rPr lang="en-GB" strike="sngStrike" dirty="0">
                <a:latin typeface="Open Sans"/>
                <a:ea typeface="Calibri"/>
                <a:cs typeface="Arial"/>
              </a:rPr>
              <a:t> </a:t>
            </a:r>
            <a:r>
              <a:rPr lang="en-GB" sz="1800" dirty="0" err="1">
                <a:effectLst/>
                <a:latin typeface="Open Sans"/>
                <a:ea typeface="Calibri"/>
                <a:cs typeface="Arial"/>
              </a:rPr>
              <a:t>ou</a:t>
            </a:r>
            <a:r>
              <a:rPr lang="en-GB" sz="1800" dirty="0">
                <a:effectLst/>
                <a:latin typeface="Open Sans"/>
                <a:ea typeface="Calibri"/>
                <a:cs typeface="Arial"/>
              </a:rPr>
              <a:t> à un </a:t>
            </a:r>
            <a:r>
              <a:rPr lang="en-GB" sz="1800" dirty="0" err="1">
                <a:effectLst/>
                <a:latin typeface="Open Sans"/>
                <a:ea typeface="Calibri"/>
                <a:cs typeface="Arial"/>
              </a:rPr>
              <a:t>coût</a:t>
            </a:r>
            <a:r>
              <a:rPr lang="en-GB" sz="1800" dirty="0">
                <a:effectLst/>
                <a:latin typeface="Open Sans"/>
                <a:ea typeface="Calibri"/>
                <a:cs typeface="Arial"/>
              </a:rPr>
              <a:t> </a:t>
            </a:r>
            <a:r>
              <a:rPr lang="en-GB" sz="1800" dirty="0" err="1">
                <a:effectLst/>
                <a:latin typeface="Open Sans"/>
                <a:ea typeface="Calibri"/>
                <a:cs typeface="Arial"/>
              </a:rPr>
              <a:t>minime</a:t>
            </a:r>
            <a:r>
              <a:rPr lang="en-GB" sz="1800" dirty="0">
                <a:effectLst/>
                <a:latin typeface="Open Sans"/>
                <a:ea typeface="Calibri"/>
                <a:cs typeface="Arial"/>
              </a:rPr>
              <a:t>).</a:t>
            </a:r>
            <a:endParaRPr lang="fr-FR" sz="2000" dirty="0">
              <a:effectLst/>
              <a:latin typeface="Open Sans"/>
              <a:ea typeface="Calibri"/>
              <a:cs typeface="Arial"/>
            </a:endParaRPr>
          </a:p>
        </p:txBody>
      </p:sp>
      <p:grpSp>
        <p:nvGrpSpPr>
          <p:cNvPr id="2" name="Group 1">
            <a:extLst>
              <a:ext uri="{FF2B5EF4-FFF2-40B4-BE49-F238E27FC236}">
                <a16:creationId xmlns:a16="http://schemas.microsoft.com/office/drawing/2014/main" id="{E3BA3748-6597-E091-A05F-B1EECB8D591C}"/>
              </a:ext>
            </a:extLst>
          </p:cNvPr>
          <p:cNvGrpSpPr/>
          <p:nvPr/>
        </p:nvGrpSpPr>
        <p:grpSpPr>
          <a:xfrm>
            <a:off x="4491790" y="5804293"/>
            <a:ext cx="5601372" cy="769100"/>
            <a:chOff x="3832115" y="4836950"/>
            <a:chExt cx="4967021" cy="813672"/>
          </a:xfrm>
        </p:grpSpPr>
        <p:sp>
          <p:nvSpPr>
            <p:cNvPr id="3" name="TextBox 1">
              <a:extLst>
                <a:ext uri="{FF2B5EF4-FFF2-40B4-BE49-F238E27FC236}">
                  <a16:creationId xmlns:a16="http://schemas.microsoft.com/office/drawing/2014/main" id="{E75B0D85-5AAE-9BA5-8167-21B66E0B2CFE}"/>
                </a:ext>
              </a:extLst>
            </p:cNvPr>
            <p:cNvSpPr txBox="1"/>
            <p:nvPr/>
          </p:nvSpPr>
          <p:spPr>
            <a:xfrm>
              <a:off x="3832115" y="4836950"/>
              <a:ext cx="4690612" cy="618665"/>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just">
                <a:spcBef>
                  <a:spcPts val="1200"/>
                </a:spcBef>
                <a:spcAft>
                  <a:spcPts val="0"/>
                </a:spcAft>
                <a:tabLst>
                  <a:tab pos="5941060" algn="l"/>
                </a:tabLst>
              </a:pP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Vérifier</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que la source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indiquée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 un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sens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en</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notant</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que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cela</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ne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s'applique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qu'aux</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sources de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protéines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a:t>
              </a:r>
              <a:endParaRPr lang="fr-FR" sz="1600">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6" name="Graphic 2" descr="Warning with solid fill">
              <a:extLst>
                <a:ext uri="{FF2B5EF4-FFF2-40B4-BE49-F238E27FC236}">
                  <a16:creationId xmlns:a16="http://schemas.microsoft.com/office/drawing/2014/main" id="{3B66106D-110E-44B1-57B4-CACF2597E9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6317" y="5097803"/>
              <a:ext cx="552819" cy="552819"/>
            </a:xfrm>
            <a:prstGeom prst="rect">
              <a:avLst/>
            </a:prstGeom>
          </p:spPr>
        </p:pic>
      </p:grpSp>
    </p:spTree>
    <p:extLst>
      <p:ext uri="{BB962C8B-B14F-4D97-AF65-F5344CB8AC3E}">
        <p14:creationId xmlns:p14="http://schemas.microsoft.com/office/powerpoint/2010/main" val="175677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 SOURCES ALIMENTAIRES - </a:t>
            </a:r>
            <a:r>
              <a:rPr lang="en-GB" sz="3600" b="0" kern="1400" spc="230" err="1">
                <a:solidFill>
                  <a:schemeClr val="tx1"/>
                </a:solidFill>
                <a:latin typeface="HALDEN SOLID" pitchFamily="2" charset="0"/>
              </a:rPr>
              <a:t>Collecte</a:t>
            </a:r>
            <a:endParaRPr lang="en-GB" sz="3600" b="0" kern="1400" spc="230">
              <a:solidFill>
                <a:schemeClr val="tx1"/>
              </a:solidFill>
              <a:latin typeface="HALDEN SOLID" pitchFamily="2" charset="0"/>
            </a:endParaRP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5628156" y="1541592"/>
            <a:ext cx="6141026" cy="4091458"/>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9620898" y="5316408"/>
            <a:ext cx="2505700" cy="307777"/>
          </a:xfrm>
          <a:prstGeom prst="rect">
            <a:avLst/>
          </a:prstGeom>
          <a:noFill/>
        </p:spPr>
        <p:txBody>
          <a:bodyPr wrap="square" rtlCol="0">
            <a:spAutoFit/>
          </a:bodyPr>
          <a:lstStyle/>
          <a:p>
            <a:r>
              <a:rPr lang="fr-FR" sz="1200">
                <a:solidFill>
                  <a:srgbClr val="FFFFFE"/>
                </a:solidFill>
                <a:latin typeface="Open Sans" panose="020B0606030504020204" pitchFamily="34" charset="0"/>
                <a:ea typeface="Open Sans" panose="020B0606030504020204" pitchFamily="34" charset="0"/>
                <a:cs typeface="Open Sans" panose="020B0606030504020204" pitchFamily="34" charset="0"/>
              </a:rPr>
              <a:t>PAM/Gabriela </a:t>
            </a:r>
            <a:r>
              <a:rPr lang="fr-FR" sz="1400" err="1">
                <a:solidFill>
                  <a:srgbClr val="FFFFFE"/>
                </a:solidFill>
              </a:rPr>
              <a:t>Vivacqua</a:t>
            </a:r>
            <a:endParaRPr lang="fr-FR" sz="1400">
              <a:solidFill>
                <a:srgbClr val="FFFFFE"/>
              </a:solidFill>
            </a:endParaRPr>
          </a:p>
        </p:txBody>
      </p:sp>
      <p:sp>
        <p:nvSpPr>
          <p:cNvPr id="11" name="TextBox 10">
            <a:extLst>
              <a:ext uri="{FF2B5EF4-FFF2-40B4-BE49-F238E27FC236}">
                <a16:creationId xmlns:a16="http://schemas.microsoft.com/office/drawing/2014/main" id="{40BD7986-1595-E20F-D8A4-3D552AE005C9}"/>
              </a:ext>
            </a:extLst>
          </p:cNvPr>
          <p:cNvSpPr txBox="1"/>
          <p:nvPr/>
        </p:nvSpPr>
        <p:spPr>
          <a:xfrm>
            <a:off x="580127" y="1541591"/>
            <a:ext cx="4690613" cy="3139321"/>
          </a:xfrm>
          <a:prstGeom prst="rect">
            <a:avLst/>
          </a:prstGeom>
          <a:noFill/>
        </p:spPr>
        <p:txBody>
          <a:bodyPr wrap="square">
            <a:spAutoFit/>
          </a:bodyPr>
          <a:lstStyle/>
          <a:p>
            <a:pPr marL="285750" indent="-285750" algn="just">
              <a:buFont typeface="Wingdings" panose="05000000000000000000" pitchFamily="2" charset="2"/>
              <a:buChar char="v"/>
              <a:tabLst>
                <a:tab pos="5941060" algn="l"/>
              </a:tabLst>
            </a:pPr>
            <a:r>
              <a:rPr lang="en-GB">
                <a:latin typeface="Open Sans" panose="020B0606030504020204" pitchFamily="34" charset="0"/>
                <a:cs typeface="Arial" panose="020B0604020202020204" pitchFamily="34" charset="0"/>
              </a:rPr>
              <a:t>Cela comprend la cueillette (ou la recherche de nourriture) de baies sauvages, de fruits, de légumes et de feuilles pour la consommation domestique. </a:t>
            </a:r>
          </a:p>
          <a:p>
            <a:pPr marL="285750" indent="-285750" algn="just">
              <a:buFont typeface="Wingdings" panose="05000000000000000000" pitchFamily="2" charset="2"/>
              <a:buChar char="v"/>
              <a:tabLst>
                <a:tab pos="5941060" algn="l"/>
              </a:tabLst>
            </a:pPr>
            <a:endParaRPr lang="en-GB">
              <a:latin typeface="Open Sans" panose="020B0606030504020204" pitchFamily="34" charset="0"/>
              <a:cs typeface="Arial" panose="020B0604020202020204" pitchFamily="34" charset="0"/>
            </a:endParaRPr>
          </a:p>
          <a:p>
            <a:pPr marL="285750" indent="-285750" algn="just">
              <a:buFont typeface="Wingdings" panose="05000000000000000000" pitchFamily="2" charset="2"/>
              <a:buChar char="v"/>
              <a:tabLst>
                <a:tab pos="5941060" algn="l"/>
              </a:tabLst>
            </a:pPr>
            <a:r>
              <a:rPr lang="en-GB">
                <a:latin typeface="Open Sans" panose="020B0606030504020204" pitchFamily="34" charset="0"/>
                <a:cs typeface="Arial" panose="020B0604020202020204" pitchFamily="34" charset="0"/>
              </a:rPr>
              <a:t>Selon le contexte (urbain/rural), cela peut indiquer un certain niveau d'autonomie (un choix). </a:t>
            </a:r>
          </a:p>
          <a:p>
            <a:pPr marL="285750" indent="-285750" algn="just">
              <a:buFont typeface="Wingdings" panose="05000000000000000000" pitchFamily="2" charset="2"/>
              <a:buChar char="v"/>
              <a:tabLst>
                <a:tab pos="5941060" algn="l"/>
              </a:tabLst>
            </a:pPr>
            <a:endParaRPr lang="en-GB">
              <a:latin typeface="Open Sans" panose="020B0606030504020204" pitchFamily="34" charset="0"/>
              <a:cs typeface="Arial" panose="020B0604020202020204" pitchFamily="34" charset="0"/>
            </a:endParaRPr>
          </a:p>
          <a:p>
            <a:pPr marL="285750" indent="-285750" algn="just">
              <a:buFont typeface="Wingdings" panose="05000000000000000000" pitchFamily="2" charset="2"/>
              <a:buChar char="v"/>
              <a:tabLst>
                <a:tab pos="5941060" algn="l"/>
              </a:tabLst>
            </a:pPr>
            <a:r>
              <a:rPr lang="en-GB">
                <a:latin typeface="Open Sans" panose="020B0606030504020204" pitchFamily="34" charset="0"/>
                <a:cs typeface="Arial" panose="020B0604020202020204" pitchFamily="34" charset="0"/>
              </a:rPr>
              <a:t>Il peut également s'agir d'un niveau de désespoir, d'une recherche de nourriture disponible dans la nature (généralement gratuite).</a:t>
            </a:r>
            <a:endParaRPr lang="fr-FR">
              <a:latin typeface="Open Sans" panose="020B0606030504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22F92983-4308-1150-C7F9-8281A214EBCB}"/>
              </a:ext>
            </a:extLst>
          </p:cNvPr>
          <p:cNvGrpSpPr/>
          <p:nvPr/>
        </p:nvGrpSpPr>
        <p:grpSpPr>
          <a:xfrm>
            <a:off x="2094182" y="5499837"/>
            <a:ext cx="4701819" cy="830997"/>
            <a:chOff x="3832114" y="5142753"/>
            <a:chExt cx="4701819" cy="879156"/>
          </a:xfrm>
        </p:grpSpPr>
        <p:sp>
          <p:nvSpPr>
            <p:cNvPr id="3" name="TextBox 1">
              <a:extLst>
                <a:ext uri="{FF2B5EF4-FFF2-40B4-BE49-F238E27FC236}">
                  <a16:creationId xmlns:a16="http://schemas.microsoft.com/office/drawing/2014/main" id="{ACE5822D-AC94-237D-2726-B0F6285C876F}"/>
                </a:ext>
              </a:extLst>
            </p:cNvPr>
            <p:cNvSpPr txBox="1"/>
            <p:nvPr/>
          </p:nvSpPr>
          <p:spPr>
            <a:xfrm>
              <a:off x="3832114" y="5142753"/>
              <a:ext cx="4231238" cy="879156"/>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just">
                <a:spcBef>
                  <a:spcPts val="1200"/>
                </a:spcBef>
                <a:spcAft>
                  <a:spcPts val="0"/>
                </a:spcAft>
                <a:tabLst>
                  <a:tab pos="5941060" algn="l"/>
                </a:tabLst>
              </a:pP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Vérifiez</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que la source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indiquée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 un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sens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en</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notant</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que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cela</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s'applique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principalement</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aux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légumes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et aux fruits.</a:t>
              </a:r>
              <a:endParaRPr lang="fr-FR" sz="1600">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6" name="Graphic 2" descr="Warning with solid fill">
              <a:extLst>
                <a:ext uri="{FF2B5EF4-FFF2-40B4-BE49-F238E27FC236}">
                  <a16:creationId xmlns:a16="http://schemas.microsoft.com/office/drawing/2014/main" id="{26CB0939-E944-88E6-4A9B-CC9245D14E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81114" y="5455729"/>
              <a:ext cx="552819" cy="552819"/>
            </a:xfrm>
            <a:prstGeom prst="rect">
              <a:avLst/>
            </a:prstGeom>
          </p:spPr>
        </p:pic>
      </p:grpSp>
    </p:spTree>
    <p:extLst>
      <p:ext uri="{BB962C8B-B14F-4D97-AF65-F5344CB8AC3E}">
        <p14:creationId xmlns:p14="http://schemas.microsoft.com/office/powerpoint/2010/main" val="91849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 sources ALIMENTAIRES- </a:t>
            </a:r>
            <a:r>
              <a:rPr lang="en-GB" sz="3600" b="0" kern="1400" spc="230" err="1">
                <a:solidFill>
                  <a:schemeClr val="tx1"/>
                </a:solidFill>
                <a:latin typeface="HALDEN SOLID" pitchFamily="2" charset="0"/>
              </a:rPr>
              <a:t>emprunt</a:t>
            </a:r>
            <a:endParaRPr lang="en-GB" sz="3600" b="0" kern="1400" spc="230">
              <a:solidFill>
                <a:schemeClr val="tx1"/>
              </a:solidFill>
              <a:latin typeface="HALDEN SOLID" pitchFamily="2" charset="0"/>
            </a:endParaRP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5444869" y="1541591"/>
            <a:ext cx="6324312" cy="4213573"/>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9263482" y="5447388"/>
            <a:ext cx="2505700" cy="276999"/>
          </a:xfrm>
          <a:prstGeom prst="rect">
            <a:avLst/>
          </a:prstGeom>
          <a:noFill/>
        </p:spPr>
        <p:txBody>
          <a:bodyPr wrap="square" rtlCol="0">
            <a:spAutoFit/>
          </a:bodyPr>
          <a:lstStyle/>
          <a:p>
            <a:r>
              <a:rPr lang="fr-FR" sz="1200" err="1">
                <a:solidFill>
                  <a:srgbClr val="FFFFFE"/>
                </a:solidFill>
                <a:latin typeface="Open Sans" panose="020B0606030504020204" pitchFamily="34" charset="0"/>
                <a:ea typeface="Open Sans" panose="020B0606030504020204" pitchFamily="34" charset="0"/>
                <a:cs typeface="Open Sans" panose="020B0606030504020204" pitchFamily="34" charset="0"/>
              </a:rPr>
              <a:t>PAM/Eulalia </a:t>
            </a:r>
            <a:r>
              <a:rPr lang="fr-FR" sz="1200">
                <a:solidFill>
                  <a:srgbClr val="FFFFFE"/>
                </a:solidFill>
                <a:latin typeface="Open Sans" panose="020B0606030504020204" pitchFamily="34" charset="0"/>
                <a:ea typeface="Open Sans" panose="020B0606030504020204" pitchFamily="34" charset="0"/>
                <a:cs typeface="Open Sans" panose="020B0606030504020204" pitchFamily="34" charset="0"/>
              </a:rPr>
              <a:t>Berlanga</a:t>
            </a:r>
          </a:p>
        </p:txBody>
      </p:sp>
      <p:sp>
        <p:nvSpPr>
          <p:cNvPr id="11" name="TextBox 10">
            <a:extLst>
              <a:ext uri="{FF2B5EF4-FFF2-40B4-BE49-F238E27FC236}">
                <a16:creationId xmlns:a16="http://schemas.microsoft.com/office/drawing/2014/main" id="{40BD7986-1595-E20F-D8A4-3D552AE005C9}"/>
              </a:ext>
            </a:extLst>
          </p:cNvPr>
          <p:cNvSpPr txBox="1"/>
          <p:nvPr/>
        </p:nvSpPr>
        <p:spPr>
          <a:xfrm>
            <a:off x="695146" y="1383440"/>
            <a:ext cx="4690613" cy="3970318"/>
          </a:xfrm>
          <a:prstGeom prst="rect">
            <a:avLst/>
          </a:prstGeom>
          <a:noFill/>
        </p:spPr>
        <p:txBody>
          <a:bodyPr wrap="square" lIns="91440" tIns="45720" rIns="91440" bIns="45720" anchor="t">
            <a:spAutoFit/>
          </a:bodyPr>
          <a:lstStyle/>
          <a:p>
            <a:pPr marL="285750" indent="-285750" algn="just">
              <a:buFont typeface="Wingdings,Sans-Serif" panose="05000000000000000000" pitchFamily="2" charset="2"/>
              <a:buChar char="v"/>
              <a:tabLst>
                <a:tab pos="5941060" algn="l"/>
              </a:tabLst>
            </a:pPr>
            <a:r>
              <a:rPr lang="en-GB" dirty="0" err="1">
                <a:latin typeface="Open Sans"/>
                <a:ea typeface="Open Sans"/>
                <a:cs typeface="Open Sans"/>
              </a:rPr>
              <a:t>Emprunter</a:t>
            </a:r>
            <a:r>
              <a:rPr lang="en-GB" dirty="0">
                <a:latin typeface="Open Sans"/>
                <a:ea typeface="Open Sans"/>
                <a:cs typeface="Open Sans"/>
              </a:rPr>
              <a:t> </a:t>
            </a:r>
            <a:r>
              <a:rPr lang="en-GB" sz="1800" dirty="0">
                <a:effectLst/>
                <a:latin typeface="Open Sans"/>
                <a:ea typeface="Open Sans"/>
                <a:cs typeface="Open Sans"/>
              </a:rPr>
              <a:t>de la </a:t>
            </a:r>
            <a:r>
              <a:rPr lang="en-GB" sz="1800" dirty="0" err="1">
                <a:effectLst/>
                <a:latin typeface="Open Sans"/>
                <a:ea typeface="Open Sans"/>
                <a:cs typeface="Open Sans"/>
              </a:rPr>
              <a:t>nourriture</a:t>
            </a:r>
            <a:r>
              <a:rPr lang="en-GB" sz="1800" dirty="0">
                <a:effectLst/>
                <a:latin typeface="Open Sans"/>
                <a:ea typeface="Open Sans"/>
                <a:cs typeface="Open Sans"/>
              </a:rPr>
              <a:t> aux </a:t>
            </a:r>
            <a:r>
              <a:rPr lang="en-GB" sz="1800" dirty="0" err="1">
                <a:effectLst/>
                <a:latin typeface="Open Sans"/>
                <a:ea typeface="Open Sans"/>
                <a:cs typeface="Open Sans"/>
              </a:rPr>
              <a:t>voisins</a:t>
            </a:r>
            <a:r>
              <a:rPr lang="en-GB" sz="1800" dirty="0">
                <a:effectLst/>
                <a:latin typeface="Open Sans"/>
                <a:ea typeface="Open Sans"/>
                <a:cs typeface="Open Sans"/>
              </a:rPr>
              <a:t>, à la </a:t>
            </a:r>
            <a:r>
              <a:rPr lang="en-GB" sz="1800" dirty="0" err="1">
                <a:effectLst/>
                <a:latin typeface="Open Sans"/>
                <a:ea typeface="Open Sans"/>
                <a:cs typeface="Open Sans"/>
              </a:rPr>
              <a:t>famille</a:t>
            </a:r>
            <a:r>
              <a:rPr lang="en-GB" sz="1800" dirty="0">
                <a:effectLst/>
                <a:latin typeface="Open Sans"/>
                <a:ea typeface="Open Sans"/>
                <a:cs typeface="Open Sans"/>
              </a:rPr>
              <a:t>, aux </a:t>
            </a:r>
            <a:r>
              <a:rPr lang="en-GB" sz="1800" dirty="0" err="1">
                <a:effectLst/>
                <a:latin typeface="Open Sans"/>
                <a:ea typeface="Open Sans"/>
                <a:cs typeface="Open Sans"/>
              </a:rPr>
              <a:t>amis</a:t>
            </a:r>
            <a:r>
              <a:rPr lang="en-GB" sz="1800" dirty="0">
                <a:effectLst/>
                <a:latin typeface="Open Sans"/>
                <a:ea typeface="Open Sans"/>
                <a:cs typeface="Open Sans"/>
              </a:rPr>
              <a:t>, etc. </a:t>
            </a:r>
            <a:endParaRPr lang="en-US" dirty="0">
              <a:latin typeface="Open Sans"/>
              <a:ea typeface="Open Sans"/>
              <a:cs typeface="Open Sans"/>
            </a:endParaRPr>
          </a:p>
          <a:p>
            <a:pPr marL="285750" indent="-285750" algn="just">
              <a:buFont typeface="Wingdings,Sans-Serif" panose="05000000000000000000" pitchFamily="2" charset="2"/>
              <a:buChar char="v"/>
              <a:tabLst>
                <a:tab pos="5941060" algn="l"/>
              </a:tabLst>
            </a:pPr>
            <a:endParaRPr lang="en-GB" sz="1800" dirty="0">
              <a:effectLst/>
              <a:latin typeface="Open Sans" panose="020B0606030504020204" pitchFamily="34" charset="0"/>
              <a:ea typeface="Open Sans"/>
              <a:cs typeface="Open Sans"/>
            </a:endParaRPr>
          </a:p>
          <a:p>
            <a:pPr marL="285750" indent="-285750" algn="just">
              <a:buFont typeface="Wingdings,Sans-Serif" panose="05000000000000000000" pitchFamily="2" charset="2"/>
              <a:buChar char="v"/>
              <a:tabLst>
                <a:tab pos="5941060" algn="l"/>
              </a:tabLst>
            </a:pPr>
            <a:r>
              <a:rPr lang="en-GB" sz="1800" dirty="0" err="1">
                <a:effectLst/>
                <a:latin typeface="Open Sans"/>
                <a:ea typeface="Open Sans"/>
                <a:cs typeface="Open Sans"/>
              </a:rPr>
              <a:t>L’emprunt</a:t>
            </a:r>
            <a:r>
              <a:rPr lang="en-GB" dirty="0">
                <a:latin typeface="Open Sans"/>
                <a:ea typeface="Open Sans"/>
                <a:cs typeface="Open Sans"/>
              </a:rPr>
              <a:t> </a:t>
            </a:r>
            <a:r>
              <a:rPr lang="en-GB" sz="1800" dirty="0" err="1">
                <a:effectLst/>
                <a:latin typeface="Open Sans"/>
                <a:ea typeface="Open Sans"/>
                <a:cs typeface="Open Sans"/>
              </a:rPr>
              <a:t>est</a:t>
            </a:r>
            <a:r>
              <a:rPr lang="en-GB" sz="1800" dirty="0">
                <a:effectLst/>
                <a:latin typeface="Open Sans"/>
                <a:ea typeface="Open Sans"/>
                <a:cs typeface="Open Sans"/>
              </a:rPr>
              <a:t> </a:t>
            </a:r>
            <a:r>
              <a:rPr lang="en-GB" dirty="0">
                <a:latin typeface="Open Sans"/>
                <a:ea typeface="Open Sans"/>
                <a:cs typeface="Open Sans"/>
              </a:rPr>
              <a:t>fait dans </a:t>
            </a:r>
            <a:r>
              <a:rPr lang="en-GB" sz="1800" dirty="0" err="1">
                <a:effectLst/>
                <a:latin typeface="Open Sans"/>
                <a:ea typeface="Open Sans"/>
                <a:cs typeface="Open Sans"/>
              </a:rPr>
              <a:t>l'intention</a:t>
            </a:r>
            <a:r>
              <a:rPr lang="en-GB" sz="1800" dirty="0">
                <a:effectLst/>
                <a:latin typeface="Open Sans"/>
                <a:ea typeface="Open Sans"/>
                <a:cs typeface="Open Sans"/>
              </a:rPr>
              <a:t> d'un </a:t>
            </a:r>
            <a:r>
              <a:rPr lang="en-GB" sz="1800" dirty="0" err="1">
                <a:effectLst/>
                <a:latin typeface="Open Sans"/>
                <a:ea typeface="Open Sans"/>
                <a:cs typeface="Open Sans"/>
              </a:rPr>
              <a:t>remboursement</a:t>
            </a:r>
            <a:r>
              <a:rPr lang="en-GB" sz="1800" dirty="0">
                <a:effectLst/>
                <a:latin typeface="Open Sans"/>
                <a:ea typeface="Open Sans"/>
                <a:cs typeface="Open Sans"/>
              </a:rPr>
              <a:t> </a:t>
            </a:r>
            <a:r>
              <a:rPr lang="en-GB" sz="1800" dirty="0" err="1">
                <a:effectLst/>
                <a:latin typeface="Open Sans"/>
                <a:ea typeface="Open Sans"/>
                <a:cs typeface="Open Sans"/>
              </a:rPr>
              <a:t>ultérieur</a:t>
            </a:r>
            <a:r>
              <a:rPr lang="en-GB" sz="1800" dirty="0">
                <a:effectLst/>
                <a:latin typeface="Open Sans"/>
                <a:ea typeface="Open Sans"/>
                <a:cs typeface="Open Sans"/>
              </a:rPr>
              <a:t> </a:t>
            </a:r>
            <a:r>
              <a:rPr lang="en-GB" sz="1800" dirty="0" err="1">
                <a:effectLst/>
                <a:latin typeface="Open Sans"/>
                <a:ea typeface="Open Sans"/>
                <a:cs typeface="Open Sans"/>
              </a:rPr>
              <a:t>en</a:t>
            </a:r>
            <a:r>
              <a:rPr lang="en-GB" sz="1800" dirty="0">
                <a:effectLst/>
                <a:latin typeface="Open Sans"/>
                <a:ea typeface="Open Sans"/>
                <a:cs typeface="Open Sans"/>
              </a:rPr>
              <a:t> </a:t>
            </a:r>
            <a:r>
              <a:rPr lang="en-GB" sz="1800" dirty="0" err="1">
                <a:effectLst/>
                <a:latin typeface="Open Sans"/>
                <a:ea typeface="Open Sans"/>
                <a:cs typeface="Open Sans"/>
              </a:rPr>
              <a:t>nourriture</a:t>
            </a:r>
            <a:r>
              <a:rPr lang="en-GB" sz="1800" dirty="0">
                <a:effectLst/>
                <a:latin typeface="Open Sans"/>
                <a:ea typeface="Open Sans"/>
                <a:cs typeface="Open Sans"/>
              </a:rPr>
              <a:t> </a:t>
            </a:r>
            <a:r>
              <a:rPr lang="en-GB" sz="1800" dirty="0" err="1">
                <a:effectLst/>
                <a:latin typeface="Open Sans"/>
                <a:ea typeface="Open Sans"/>
                <a:cs typeface="Open Sans"/>
              </a:rPr>
              <a:t>ou</a:t>
            </a:r>
            <a:r>
              <a:rPr lang="en-GB" sz="1800" dirty="0">
                <a:effectLst/>
                <a:latin typeface="Open Sans"/>
                <a:ea typeface="Open Sans"/>
                <a:cs typeface="Open Sans"/>
              </a:rPr>
              <a:t> </a:t>
            </a:r>
            <a:r>
              <a:rPr lang="en-GB" sz="1800" dirty="0" err="1">
                <a:effectLst/>
                <a:latin typeface="Open Sans"/>
                <a:ea typeface="Open Sans"/>
                <a:cs typeface="Open Sans"/>
              </a:rPr>
              <a:t>en</a:t>
            </a:r>
            <a:r>
              <a:rPr lang="en-GB" sz="1800" dirty="0">
                <a:effectLst/>
                <a:latin typeface="Open Sans"/>
                <a:ea typeface="Open Sans"/>
                <a:cs typeface="Open Sans"/>
              </a:rPr>
              <a:t> </a:t>
            </a:r>
            <a:r>
              <a:rPr lang="en-GB" sz="1800" dirty="0" err="1">
                <a:effectLst/>
                <a:latin typeface="Open Sans"/>
                <a:ea typeface="Open Sans"/>
                <a:cs typeface="Open Sans"/>
              </a:rPr>
              <a:t>espèces</a:t>
            </a:r>
            <a:r>
              <a:rPr lang="en-GB" sz="1800" dirty="0">
                <a:effectLst/>
                <a:latin typeface="Open Sans"/>
                <a:ea typeface="Open Sans"/>
                <a:cs typeface="Open Sans"/>
              </a:rPr>
              <a:t>. </a:t>
            </a:r>
            <a:endParaRPr lang="en-US" sz="1800" dirty="0">
              <a:effectLst/>
              <a:latin typeface="Open Sans"/>
              <a:ea typeface="Open Sans"/>
              <a:cs typeface="Open Sans"/>
            </a:endParaRPr>
          </a:p>
          <a:p>
            <a:pPr marL="285750" indent="-285750" algn="just">
              <a:buFont typeface="Wingdings,Sans-Serif" panose="05000000000000000000" pitchFamily="2" charset="2"/>
              <a:buChar char="v"/>
              <a:tabLst>
                <a:tab pos="5941060" algn="l"/>
              </a:tabLst>
            </a:pPr>
            <a:endParaRPr lang="en-GB" dirty="0">
              <a:latin typeface="Open Sans" panose="020B0606030504020204" pitchFamily="34" charset="0"/>
              <a:ea typeface="Open Sans"/>
              <a:cs typeface="Open Sans"/>
            </a:endParaRPr>
          </a:p>
          <a:p>
            <a:pPr marL="285750" indent="-285750" algn="just">
              <a:buFont typeface="Wingdings,Sans-Serif" panose="05000000000000000000" pitchFamily="2" charset="2"/>
              <a:buChar char="v"/>
              <a:tabLst>
                <a:tab pos="5941060" algn="l"/>
              </a:tabLst>
            </a:pPr>
            <a:r>
              <a:rPr lang="en-GB" sz="1800" dirty="0">
                <a:effectLst/>
                <a:latin typeface="Open Sans"/>
                <a:ea typeface="Open Sans"/>
                <a:cs typeface="Open Sans"/>
              </a:rPr>
              <a:t>Cela </a:t>
            </a:r>
            <a:r>
              <a:rPr lang="en-GB" dirty="0" err="1">
                <a:latin typeface="Open Sans"/>
                <a:ea typeface="Open Sans"/>
                <a:cs typeface="Open Sans"/>
              </a:rPr>
              <a:t>est</a:t>
            </a:r>
            <a:r>
              <a:rPr lang="en-GB" dirty="0">
                <a:latin typeface="Open Sans"/>
                <a:ea typeface="Open Sans"/>
                <a:cs typeface="Open Sans"/>
              </a:rPr>
              <a:t> </a:t>
            </a:r>
            <a:r>
              <a:rPr lang="en-GB" dirty="0" err="1">
                <a:latin typeface="Open Sans"/>
                <a:ea typeface="Open Sans"/>
                <a:cs typeface="Open Sans"/>
              </a:rPr>
              <a:t>différent</a:t>
            </a:r>
            <a:r>
              <a:rPr lang="en-GB" dirty="0">
                <a:latin typeface="Open Sans"/>
                <a:ea typeface="Open Sans"/>
                <a:cs typeface="Open Sans"/>
              </a:rPr>
              <a:t> des </a:t>
            </a:r>
            <a:r>
              <a:rPr lang="en-GB" dirty="0" err="1">
                <a:latin typeface="Open Sans"/>
                <a:ea typeface="Open Sans"/>
                <a:cs typeface="Open Sans"/>
              </a:rPr>
              <a:t>cadeaux</a:t>
            </a:r>
            <a:r>
              <a:rPr lang="en-GB" dirty="0">
                <a:latin typeface="Open Sans"/>
                <a:ea typeface="Open Sans"/>
                <a:cs typeface="Open Sans"/>
              </a:rPr>
              <a:t>/dons, qui ne </a:t>
            </a:r>
            <a:r>
              <a:rPr lang="en-GB" dirty="0" err="1">
                <a:latin typeface="Open Sans"/>
                <a:ea typeface="Open Sans"/>
                <a:cs typeface="Open Sans"/>
              </a:rPr>
              <a:t>sont</a:t>
            </a:r>
            <a:r>
              <a:rPr lang="en-GB" dirty="0">
                <a:latin typeface="Open Sans"/>
                <a:ea typeface="Open Sans"/>
                <a:cs typeface="Open Sans"/>
              </a:rPr>
              <a:t> pas fait dans </a:t>
            </a:r>
            <a:r>
              <a:rPr lang="en-GB" dirty="0" err="1">
                <a:latin typeface="Open Sans"/>
                <a:ea typeface="Open Sans"/>
                <a:cs typeface="Open Sans"/>
              </a:rPr>
              <a:t>l'attente</a:t>
            </a:r>
            <a:r>
              <a:rPr lang="en-GB" dirty="0">
                <a:latin typeface="Open Sans"/>
                <a:ea typeface="Open Sans"/>
                <a:cs typeface="Open Sans"/>
              </a:rPr>
              <a:t> d'un </a:t>
            </a:r>
            <a:r>
              <a:rPr lang="en-GB" dirty="0" err="1">
                <a:latin typeface="Open Sans"/>
                <a:ea typeface="Open Sans"/>
                <a:cs typeface="Open Sans"/>
              </a:rPr>
              <a:t>remboursement</a:t>
            </a:r>
            <a:r>
              <a:rPr lang="en-GB" dirty="0">
                <a:latin typeface="Open Sans"/>
                <a:ea typeface="Open Sans"/>
                <a:cs typeface="Open Sans"/>
              </a:rPr>
              <a:t>.</a:t>
            </a:r>
            <a:endParaRPr lang="en-GB" dirty="0">
              <a:latin typeface="Open Sans" panose="020B0606030504020204" pitchFamily="34" charset="0"/>
              <a:ea typeface="Open Sans"/>
              <a:cs typeface="Open Sans"/>
            </a:endParaRPr>
          </a:p>
          <a:p>
            <a:pPr marL="285750" indent="-285750" algn="just">
              <a:buFont typeface="Wingdings,Sans-Serif" panose="05000000000000000000" pitchFamily="2" charset="2"/>
              <a:buChar char="v"/>
              <a:tabLst>
                <a:tab pos="5941060" algn="l"/>
              </a:tabLst>
            </a:pPr>
            <a:r>
              <a:rPr lang="en-GB" sz="1800" dirty="0">
                <a:effectLst/>
                <a:latin typeface="Open Sans"/>
                <a:ea typeface="Open Sans"/>
                <a:cs typeface="Open Sans"/>
              </a:rPr>
              <a:t>A noter </a:t>
            </a:r>
            <a:r>
              <a:rPr lang="en-GB" dirty="0">
                <a:latin typeface="Open Sans"/>
                <a:ea typeface="Open Sans"/>
                <a:cs typeface="Open Sans"/>
              </a:rPr>
              <a:t>que </a:t>
            </a:r>
            <a:r>
              <a:rPr lang="en-GB" dirty="0" err="1">
                <a:latin typeface="Open Sans"/>
                <a:ea typeface="Open Sans"/>
                <a:cs typeface="Open Sans"/>
              </a:rPr>
              <a:t>cela</a:t>
            </a:r>
            <a:r>
              <a:rPr lang="en-GB" dirty="0">
                <a:latin typeface="Open Sans"/>
                <a:ea typeface="Open Sans"/>
                <a:cs typeface="Open Sans"/>
              </a:rPr>
              <a:t> ne doit pas </a:t>
            </a:r>
            <a:r>
              <a:rPr lang="en-GB" dirty="0" err="1">
                <a:latin typeface="Open Sans"/>
                <a:ea typeface="Open Sans"/>
                <a:cs typeface="Open Sans"/>
              </a:rPr>
              <a:t>être</a:t>
            </a:r>
            <a:r>
              <a:rPr lang="en-GB" dirty="0">
                <a:latin typeface="Open Sans"/>
                <a:ea typeface="Open Sans"/>
                <a:cs typeface="Open Sans"/>
              </a:rPr>
              <a:t> </a:t>
            </a:r>
            <a:r>
              <a:rPr lang="en-GB" dirty="0" err="1">
                <a:latin typeface="Open Sans"/>
                <a:ea typeface="Open Sans"/>
                <a:cs typeface="Open Sans"/>
              </a:rPr>
              <a:t>confondu</a:t>
            </a:r>
            <a:r>
              <a:rPr lang="en-GB" dirty="0">
                <a:latin typeface="Open Sans"/>
                <a:ea typeface="Open Sans"/>
                <a:cs typeface="Open Sans"/>
              </a:rPr>
              <a:t> </a:t>
            </a:r>
            <a:r>
              <a:rPr lang="en-GB" sz="1800" dirty="0">
                <a:effectLst/>
                <a:latin typeface="Open Sans"/>
                <a:ea typeface="Open Sans"/>
                <a:cs typeface="Open Sans"/>
              </a:rPr>
              <a:t>avec les </a:t>
            </a:r>
            <a:r>
              <a:rPr lang="en-GB" sz="1800" dirty="0" err="1">
                <a:effectLst/>
                <a:latin typeface="Open Sans"/>
                <a:ea typeface="Open Sans"/>
                <a:cs typeface="Open Sans"/>
              </a:rPr>
              <a:t>achats</a:t>
            </a:r>
            <a:r>
              <a:rPr lang="en-GB" sz="1800" dirty="0">
                <a:effectLst/>
                <a:latin typeface="Open Sans"/>
                <a:ea typeface="Open Sans"/>
                <a:cs typeface="Open Sans"/>
              </a:rPr>
              <a:t> à </a:t>
            </a:r>
            <a:r>
              <a:rPr lang="en-GB" sz="1800" dirty="0" err="1">
                <a:effectLst/>
                <a:latin typeface="Open Sans"/>
                <a:ea typeface="Open Sans"/>
                <a:cs typeface="Open Sans"/>
              </a:rPr>
              <a:t>crédit</a:t>
            </a:r>
            <a:r>
              <a:rPr lang="en-GB" sz="1800" dirty="0">
                <a:effectLst/>
                <a:latin typeface="Open Sans"/>
                <a:ea typeface="Open Sans"/>
                <a:cs typeface="Open Sans"/>
              </a:rPr>
              <a:t> </a:t>
            </a:r>
            <a:r>
              <a:rPr lang="en-GB" sz="1800" dirty="0" err="1">
                <a:effectLst/>
                <a:latin typeface="Open Sans"/>
                <a:ea typeface="Open Sans"/>
                <a:cs typeface="Open Sans"/>
              </a:rPr>
              <a:t>ou</a:t>
            </a:r>
            <a:r>
              <a:rPr lang="en-GB" sz="1800" dirty="0">
                <a:effectLst/>
                <a:latin typeface="Open Sans"/>
                <a:ea typeface="Open Sans"/>
                <a:cs typeface="Open Sans"/>
              </a:rPr>
              <a:t> les </a:t>
            </a:r>
            <a:r>
              <a:rPr lang="en-GB" sz="1800" dirty="0" err="1">
                <a:effectLst/>
                <a:latin typeface="Open Sans"/>
                <a:ea typeface="Open Sans"/>
                <a:cs typeface="Open Sans"/>
              </a:rPr>
              <a:t>emprunts</a:t>
            </a:r>
            <a:r>
              <a:rPr lang="en-GB" sz="1800" dirty="0">
                <a:effectLst/>
                <a:latin typeface="Open Sans"/>
                <a:ea typeface="Open Sans"/>
                <a:cs typeface="Open Sans"/>
              </a:rPr>
              <a:t> </a:t>
            </a:r>
            <a:r>
              <a:rPr lang="en-GB" sz="1800" dirty="0" err="1">
                <a:effectLst/>
                <a:latin typeface="Open Sans"/>
                <a:ea typeface="Open Sans"/>
                <a:cs typeface="Open Sans"/>
              </a:rPr>
              <a:t>auprès</a:t>
            </a:r>
            <a:r>
              <a:rPr lang="en-GB" sz="1800" dirty="0">
                <a:effectLst/>
                <a:latin typeface="Open Sans"/>
                <a:ea typeface="Open Sans"/>
                <a:cs typeface="Open Sans"/>
              </a:rPr>
              <a:t> de </a:t>
            </a:r>
            <a:r>
              <a:rPr lang="en-GB" sz="1800" dirty="0" err="1">
                <a:effectLst/>
                <a:latin typeface="Open Sans"/>
                <a:ea typeface="Open Sans"/>
                <a:cs typeface="Open Sans"/>
              </a:rPr>
              <a:t>magasins</a:t>
            </a:r>
            <a:r>
              <a:rPr lang="en-GB" sz="1800" dirty="0">
                <a:effectLst/>
                <a:latin typeface="Open Sans"/>
                <a:ea typeface="Open Sans"/>
                <a:cs typeface="Open Sans"/>
              </a:rPr>
              <a:t>. </a:t>
            </a:r>
            <a:endParaRPr lang="fr-FR" dirty="0">
              <a:ea typeface="Open Sans"/>
              <a:cs typeface="Open Sans"/>
            </a:endParaRPr>
          </a:p>
          <a:p>
            <a:pPr algn="just">
              <a:tabLst>
                <a:tab pos="5941060" algn="l"/>
              </a:tabLst>
            </a:pPr>
            <a:endParaRPr lang="fr-FR" dirty="0">
              <a:latin typeface="Open Sans" panose="020B0606030504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B90B2E46-AB67-05EF-9134-62774D9079C1}"/>
              </a:ext>
            </a:extLst>
          </p:cNvPr>
          <p:cNvGrpSpPr/>
          <p:nvPr/>
        </p:nvGrpSpPr>
        <p:grpSpPr>
          <a:xfrm>
            <a:off x="3329249" y="5689806"/>
            <a:ext cx="4784057" cy="1077218"/>
            <a:chOff x="4562356" y="4925393"/>
            <a:chExt cx="4784057" cy="1139646"/>
          </a:xfrm>
        </p:grpSpPr>
        <p:sp>
          <p:nvSpPr>
            <p:cNvPr id="3" name="TextBox 1">
              <a:extLst>
                <a:ext uri="{FF2B5EF4-FFF2-40B4-BE49-F238E27FC236}">
                  <a16:creationId xmlns:a16="http://schemas.microsoft.com/office/drawing/2014/main" id="{F5295755-C127-CD63-3817-8929AE4FD919}"/>
                </a:ext>
              </a:extLst>
            </p:cNvPr>
            <p:cNvSpPr txBox="1"/>
            <p:nvPr/>
          </p:nvSpPr>
          <p:spPr>
            <a:xfrm>
              <a:off x="4562356" y="4925393"/>
              <a:ext cx="4231238" cy="1139646"/>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just">
                <a:spcBef>
                  <a:spcPts val="1200"/>
                </a:spcBef>
                <a:spcAft>
                  <a:spcPts val="0"/>
                </a:spcAft>
                <a:tabLst>
                  <a:tab pos="5941060" algn="l"/>
                </a:tabLst>
              </a:pP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Veillez</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à ne pas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confondre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les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emprunts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auprès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de la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famille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/des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amis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/des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voisins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avec les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achats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à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crédit</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(dans les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magasins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officiels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/les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marchés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a:t>
              </a:r>
              <a:endParaRPr lang="fr-FR" sz="1600">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6" name="Graphic 2" descr="Warning with solid fill">
              <a:extLst>
                <a:ext uri="{FF2B5EF4-FFF2-40B4-BE49-F238E27FC236}">
                  <a16:creationId xmlns:a16="http://schemas.microsoft.com/office/drawing/2014/main" id="{BF77E2E0-ABEF-9B37-6A64-12A84D5CB4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93594" y="5395557"/>
              <a:ext cx="552819" cy="552819"/>
            </a:xfrm>
            <a:prstGeom prst="rect">
              <a:avLst/>
            </a:prstGeom>
          </p:spPr>
        </p:pic>
      </p:grpSp>
    </p:spTree>
    <p:extLst>
      <p:ext uri="{BB962C8B-B14F-4D97-AF65-F5344CB8AC3E}">
        <p14:creationId xmlns:p14="http://schemas.microsoft.com/office/powerpoint/2010/main" val="222905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 SOURCES ALIMENTAIRES - </a:t>
            </a:r>
            <a:r>
              <a:rPr lang="en-GB" sz="3600" b="0" kern="1400" spc="230" err="1">
                <a:solidFill>
                  <a:schemeClr val="tx1"/>
                </a:solidFill>
                <a:latin typeface="HALDEN SOLID" pitchFamily="2" charset="0"/>
              </a:rPr>
              <a:t>Achat</a:t>
            </a:r>
            <a:r>
              <a:rPr lang="en-GB" sz="3600" b="0" kern="1400" spc="230">
                <a:solidFill>
                  <a:schemeClr val="tx1"/>
                </a:solidFill>
                <a:latin typeface="HALDEN SOLID" pitchFamily="2" charset="0"/>
              </a:rPr>
              <a:t> </a:t>
            </a:r>
            <a:r>
              <a:rPr lang="en-GB" sz="3600" b="0" kern="1400" spc="230" err="1">
                <a:solidFill>
                  <a:schemeClr val="tx1"/>
                </a:solidFill>
                <a:latin typeface="HALDEN SOLID" pitchFamily="2" charset="0"/>
              </a:rPr>
              <a:t>en</a:t>
            </a:r>
            <a:r>
              <a:rPr lang="en-GB" sz="3600" b="0" kern="1400" spc="230">
                <a:solidFill>
                  <a:schemeClr val="tx1"/>
                </a:solidFill>
                <a:latin typeface="HALDEN SOLID" pitchFamily="2" charset="0"/>
              </a:rPr>
              <a:t> </a:t>
            </a:r>
            <a:r>
              <a:rPr lang="en-GB" sz="3600" b="0" kern="1400" spc="230" err="1">
                <a:solidFill>
                  <a:schemeClr val="tx1"/>
                </a:solidFill>
                <a:latin typeface="HALDEN SOLID" pitchFamily="2" charset="0"/>
              </a:rPr>
              <a:t>especes</a:t>
            </a:r>
            <a:endParaRPr lang="en-GB" sz="3600" b="0" kern="1400" spc="230">
              <a:solidFill>
                <a:schemeClr val="tx1"/>
              </a:solidFill>
              <a:latin typeface="HALDEN SOLID" pitchFamily="2" charset="0"/>
            </a:endParaRP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5444869" y="1541591"/>
            <a:ext cx="6324312" cy="4213572"/>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9851310" y="5500091"/>
            <a:ext cx="2505700" cy="276999"/>
          </a:xfrm>
          <a:prstGeom prst="rect">
            <a:avLst/>
          </a:prstGeom>
          <a:noFill/>
        </p:spPr>
        <p:txBody>
          <a:bodyPr wrap="square" rtlCol="0">
            <a:spAutoFit/>
          </a:bodyPr>
          <a:lstStyle/>
          <a:p>
            <a:r>
              <a:rPr lang="fr-FR" sz="1200">
                <a:solidFill>
                  <a:srgbClr val="FFFFFE"/>
                </a:solidFill>
                <a:latin typeface="Open Sans" panose="020B0606030504020204" pitchFamily="34" charset="0"/>
                <a:ea typeface="Open Sans" panose="020B0606030504020204" pitchFamily="34" charset="0"/>
                <a:cs typeface="Open Sans" panose="020B0606030504020204" pitchFamily="34" charset="0"/>
              </a:rPr>
              <a:t>© PAM/Giulio d'Adamo</a:t>
            </a:r>
          </a:p>
        </p:txBody>
      </p:sp>
      <p:sp>
        <p:nvSpPr>
          <p:cNvPr id="11" name="TextBox 10">
            <a:extLst>
              <a:ext uri="{FF2B5EF4-FFF2-40B4-BE49-F238E27FC236}">
                <a16:creationId xmlns:a16="http://schemas.microsoft.com/office/drawing/2014/main" id="{40BD7986-1595-E20F-D8A4-3D552AE005C9}"/>
              </a:ext>
            </a:extLst>
          </p:cNvPr>
          <p:cNvSpPr txBox="1"/>
          <p:nvPr/>
        </p:nvSpPr>
        <p:spPr>
          <a:xfrm>
            <a:off x="580127" y="1541591"/>
            <a:ext cx="4690613" cy="4247317"/>
          </a:xfrm>
          <a:prstGeom prst="rect">
            <a:avLst/>
          </a:prstGeom>
          <a:noFill/>
        </p:spPr>
        <p:txBody>
          <a:bodyPr wrap="square" lIns="91440" tIns="45720" rIns="91440" bIns="45720" anchor="t">
            <a:spAutoFit/>
          </a:bodyPr>
          <a:lstStyle/>
          <a:p>
            <a:pPr marL="285750" indent="-285750" algn="just">
              <a:buFont typeface="Wingdings,Sans-Serif" panose="05000000000000000000" pitchFamily="2" charset="2"/>
              <a:buChar char="v"/>
              <a:tabLst>
                <a:tab pos="5941060" algn="l"/>
              </a:tabLst>
            </a:pPr>
            <a:r>
              <a:rPr lang="en-GB" sz="1800" dirty="0" err="1">
                <a:effectLst/>
                <a:latin typeface="Open Sans"/>
                <a:ea typeface="Open Sans"/>
                <a:cs typeface="Open Sans"/>
              </a:rPr>
              <a:t>Achats</a:t>
            </a:r>
            <a:r>
              <a:rPr lang="en-GB" sz="1800" dirty="0">
                <a:effectLst/>
                <a:latin typeface="Open Sans"/>
                <a:ea typeface="Open Sans"/>
                <a:cs typeface="Open Sans"/>
              </a:rPr>
              <a:t> </a:t>
            </a:r>
            <a:r>
              <a:rPr lang="en-GB" sz="1800" dirty="0" err="1">
                <a:effectLst/>
                <a:latin typeface="Open Sans"/>
                <a:ea typeface="Open Sans"/>
                <a:cs typeface="Open Sans"/>
              </a:rPr>
              <a:t>en</a:t>
            </a:r>
            <a:r>
              <a:rPr lang="en-GB" sz="1800" dirty="0">
                <a:effectLst/>
                <a:latin typeface="Open Sans"/>
                <a:ea typeface="Open Sans"/>
                <a:cs typeface="Open Sans"/>
              </a:rPr>
              <a:t> </a:t>
            </a:r>
            <a:r>
              <a:rPr lang="en-GB" sz="1800" dirty="0" err="1">
                <a:effectLst/>
                <a:latin typeface="Open Sans"/>
                <a:ea typeface="Open Sans"/>
                <a:cs typeface="Open Sans"/>
              </a:rPr>
              <a:t>espèces</a:t>
            </a:r>
            <a:r>
              <a:rPr lang="en-GB" sz="1800" dirty="0">
                <a:effectLst/>
                <a:latin typeface="Open Sans"/>
                <a:ea typeface="Open Sans"/>
                <a:cs typeface="Open Sans"/>
              </a:rPr>
              <a:t> sur les </a:t>
            </a:r>
            <a:r>
              <a:rPr lang="en-GB" sz="1800" dirty="0" err="1">
                <a:effectLst/>
                <a:latin typeface="Open Sans"/>
                <a:ea typeface="Open Sans"/>
                <a:cs typeface="Open Sans"/>
              </a:rPr>
              <a:t>marchés</a:t>
            </a:r>
            <a:r>
              <a:rPr lang="en-GB" sz="1800" dirty="0">
                <a:effectLst/>
                <a:latin typeface="Open Sans"/>
                <a:ea typeface="Open Sans"/>
                <a:cs typeface="Open Sans"/>
              </a:rPr>
              <a:t> </a:t>
            </a:r>
            <a:r>
              <a:rPr lang="en-GB" sz="1800" dirty="0" err="1">
                <a:effectLst/>
                <a:latin typeface="Open Sans"/>
                <a:ea typeface="Open Sans"/>
                <a:cs typeface="Open Sans"/>
              </a:rPr>
              <a:t>formels</a:t>
            </a:r>
            <a:r>
              <a:rPr lang="en-GB" sz="1800" dirty="0">
                <a:effectLst/>
                <a:latin typeface="Open Sans"/>
                <a:ea typeface="Open Sans"/>
                <a:cs typeface="Open Sans"/>
              </a:rPr>
              <a:t> </a:t>
            </a:r>
            <a:r>
              <a:rPr lang="en-GB" sz="1800" dirty="0" err="1">
                <a:effectLst/>
                <a:latin typeface="Open Sans"/>
                <a:ea typeface="Open Sans"/>
                <a:cs typeface="Open Sans"/>
              </a:rPr>
              <a:t>ou</a:t>
            </a:r>
            <a:r>
              <a:rPr lang="en-GB" sz="1800" dirty="0">
                <a:effectLst/>
                <a:latin typeface="Open Sans"/>
                <a:ea typeface="Open Sans"/>
                <a:cs typeface="Open Sans"/>
              </a:rPr>
              <a:t> </a:t>
            </a:r>
            <a:r>
              <a:rPr lang="en-GB" sz="1800" dirty="0" err="1">
                <a:effectLst/>
                <a:latin typeface="Open Sans"/>
                <a:ea typeface="Open Sans"/>
                <a:cs typeface="Open Sans"/>
              </a:rPr>
              <a:t>informels</a:t>
            </a:r>
            <a:r>
              <a:rPr lang="en-GB" sz="1800" dirty="0">
                <a:effectLst/>
                <a:latin typeface="Open Sans"/>
                <a:ea typeface="Open Sans"/>
                <a:cs typeface="Open Sans"/>
              </a:rPr>
              <a:t>. </a:t>
            </a:r>
            <a:endParaRPr lang="en-US" sz="1800" dirty="0">
              <a:effectLst/>
              <a:latin typeface="Open Sans"/>
              <a:ea typeface="Open Sans"/>
              <a:cs typeface="Open Sans"/>
            </a:endParaRPr>
          </a:p>
          <a:p>
            <a:pPr marL="285750" indent="-285750" algn="just">
              <a:buFont typeface="Wingdings,Sans-Serif" panose="05000000000000000000" pitchFamily="2" charset="2"/>
              <a:buChar char="v"/>
              <a:tabLst>
                <a:tab pos="5941060" algn="l"/>
              </a:tabLst>
            </a:pPr>
            <a:endParaRPr lang="en-GB" dirty="0">
              <a:latin typeface="Open Sans" panose="020B0606030504020204" pitchFamily="34" charset="0"/>
              <a:ea typeface="Open Sans"/>
              <a:cs typeface="Open Sans"/>
            </a:endParaRPr>
          </a:p>
          <a:p>
            <a:pPr marL="285750" indent="-285750" algn="just">
              <a:buFont typeface="Wingdings,Sans-Serif" panose="05000000000000000000" pitchFamily="2" charset="2"/>
              <a:buChar char="v"/>
              <a:tabLst>
                <a:tab pos="5941060" algn="l"/>
              </a:tabLst>
            </a:pPr>
            <a:r>
              <a:rPr lang="en-GB" sz="1800" dirty="0">
                <a:effectLst/>
                <a:latin typeface="Open Sans"/>
                <a:ea typeface="Open Sans"/>
                <a:cs typeface="Open Sans"/>
              </a:rPr>
              <a:t>Il </a:t>
            </a:r>
            <a:r>
              <a:rPr lang="en-GB" sz="1800" dirty="0" err="1">
                <a:effectLst/>
                <a:latin typeface="Open Sans"/>
                <a:ea typeface="Open Sans"/>
                <a:cs typeface="Open Sans"/>
              </a:rPr>
              <a:t>convient</a:t>
            </a:r>
            <a:r>
              <a:rPr lang="en-GB" sz="1800" dirty="0">
                <a:effectLst/>
                <a:latin typeface="Open Sans"/>
                <a:ea typeface="Open Sans"/>
                <a:cs typeface="Open Sans"/>
              </a:rPr>
              <a:t> de noter que </a:t>
            </a:r>
            <a:r>
              <a:rPr lang="en-GB" sz="1800" dirty="0" err="1">
                <a:effectLst/>
                <a:latin typeface="Open Sans"/>
                <a:ea typeface="Open Sans"/>
                <a:cs typeface="Open Sans"/>
              </a:rPr>
              <a:t>l'argent</a:t>
            </a:r>
            <a:r>
              <a:rPr lang="en-GB" sz="1800" dirty="0">
                <a:effectLst/>
                <a:latin typeface="Open Sans"/>
                <a:ea typeface="Open Sans"/>
                <a:cs typeface="Open Sans"/>
              </a:rPr>
              <a:t> </a:t>
            </a:r>
            <a:r>
              <a:rPr lang="en-GB" sz="1800" dirty="0" err="1">
                <a:effectLst/>
                <a:latin typeface="Open Sans"/>
                <a:ea typeface="Open Sans"/>
                <a:cs typeface="Open Sans"/>
              </a:rPr>
              <a:t>peut</a:t>
            </a:r>
            <a:r>
              <a:rPr lang="en-GB" sz="1800" dirty="0">
                <a:effectLst/>
                <a:latin typeface="Open Sans"/>
                <a:ea typeface="Open Sans"/>
                <a:cs typeface="Open Sans"/>
              </a:rPr>
              <a:t> </a:t>
            </a:r>
            <a:r>
              <a:rPr lang="en-GB" sz="1800" dirty="0" err="1">
                <a:effectLst/>
                <a:latin typeface="Open Sans"/>
                <a:ea typeface="Open Sans"/>
                <a:cs typeface="Open Sans"/>
              </a:rPr>
              <a:t>provenir</a:t>
            </a:r>
            <a:r>
              <a:rPr lang="en-GB" sz="1800" dirty="0">
                <a:effectLst/>
                <a:latin typeface="Open Sans"/>
                <a:ea typeface="Open Sans"/>
                <a:cs typeface="Open Sans"/>
              </a:rPr>
              <a:t> de sources de </a:t>
            </a:r>
            <a:r>
              <a:rPr lang="en-GB" sz="1800" dirty="0" err="1">
                <a:effectLst/>
                <a:latin typeface="Open Sans"/>
                <a:ea typeface="Open Sans"/>
                <a:cs typeface="Open Sans"/>
              </a:rPr>
              <a:t>revenus</a:t>
            </a:r>
            <a:r>
              <a:rPr lang="en-GB" sz="1800" dirty="0">
                <a:effectLst/>
                <a:latin typeface="Open Sans"/>
                <a:ea typeface="Open Sans"/>
                <a:cs typeface="Open Sans"/>
              </a:rPr>
              <a:t> </a:t>
            </a:r>
            <a:r>
              <a:rPr lang="en-GB" sz="1800" dirty="0" err="1">
                <a:effectLst/>
                <a:latin typeface="Open Sans"/>
                <a:ea typeface="Open Sans"/>
                <a:cs typeface="Open Sans"/>
              </a:rPr>
              <a:t>régulières</a:t>
            </a:r>
            <a:r>
              <a:rPr lang="en-GB" sz="1800" dirty="0">
                <a:effectLst/>
                <a:latin typeface="Open Sans"/>
                <a:ea typeface="Open Sans"/>
                <a:cs typeface="Open Sans"/>
              </a:rPr>
              <a:t> </a:t>
            </a:r>
            <a:r>
              <a:rPr lang="en-GB" sz="1800" dirty="0" err="1">
                <a:effectLst/>
                <a:latin typeface="Open Sans"/>
                <a:ea typeface="Open Sans"/>
                <a:cs typeface="Open Sans"/>
              </a:rPr>
              <a:t>telles</a:t>
            </a:r>
            <a:r>
              <a:rPr lang="en-GB" sz="1800" dirty="0">
                <a:effectLst/>
                <a:latin typeface="Open Sans"/>
                <a:ea typeface="Open Sans"/>
                <a:cs typeface="Open Sans"/>
              </a:rPr>
              <a:t> que les </a:t>
            </a:r>
            <a:r>
              <a:rPr lang="en-GB" sz="1800" dirty="0" err="1">
                <a:effectLst/>
                <a:latin typeface="Open Sans"/>
                <a:ea typeface="Open Sans"/>
                <a:cs typeface="Open Sans"/>
              </a:rPr>
              <a:t>activités</a:t>
            </a:r>
            <a:r>
              <a:rPr lang="en-GB" sz="1800" dirty="0">
                <a:effectLst/>
                <a:latin typeface="Open Sans"/>
                <a:ea typeface="Open Sans"/>
                <a:cs typeface="Open Sans"/>
              </a:rPr>
              <a:t> de </a:t>
            </a:r>
            <a:r>
              <a:rPr lang="en-GB" dirty="0" err="1">
                <a:latin typeface="Open Sans"/>
                <a:ea typeface="Open Sans"/>
                <a:cs typeface="Open Sans"/>
              </a:rPr>
              <a:t>génératrices</a:t>
            </a:r>
            <a:r>
              <a:rPr lang="en-GB" dirty="0">
                <a:latin typeface="Open Sans"/>
                <a:ea typeface="Open Sans"/>
                <a:cs typeface="Open Sans"/>
              </a:rPr>
              <a:t> de </a:t>
            </a:r>
            <a:r>
              <a:rPr lang="en-GB" dirty="0" err="1">
                <a:latin typeface="Open Sans"/>
                <a:ea typeface="Open Sans"/>
                <a:cs typeface="Open Sans"/>
              </a:rPr>
              <a:t>revenus</a:t>
            </a:r>
            <a:r>
              <a:rPr lang="en-GB" dirty="0">
                <a:latin typeface="Open Sans"/>
                <a:ea typeface="Open Sans"/>
                <a:cs typeface="Open Sans"/>
              </a:rPr>
              <a:t>, </a:t>
            </a:r>
            <a:r>
              <a:rPr lang="en-GB" sz="1800" dirty="0" err="1">
                <a:effectLst/>
                <a:latin typeface="Open Sans"/>
                <a:ea typeface="Open Sans"/>
                <a:cs typeface="Open Sans"/>
              </a:rPr>
              <a:t>mais</a:t>
            </a:r>
            <a:r>
              <a:rPr lang="en-GB" sz="1800" dirty="0">
                <a:effectLst/>
                <a:latin typeface="Open Sans"/>
                <a:ea typeface="Open Sans"/>
                <a:cs typeface="Open Sans"/>
              </a:rPr>
              <a:t> </a:t>
            </a:r>
            <a:r>
              <a:rPr lang="en-GB" sz="1800" dirty="0" err="1">
                <a:effectLst/>
                <a:latin typeface="Open Sans"/>
                <a:ea typeface="Open Sans"/>
                <a:cs typeface="Open Sans"/>
              </a:rPr>
              <a:t>qu'il</a:t>
            </a:r>
            <a:r>
              <a:rPr lang="en-GB" sz="1800" dirty="0">
                <a:effectLst/>
                <a:latin typeface="Open Sans"/>
                <a:ea typeface="Open Sans"/>
                <a:cs typeface="Open Sans"/>
              </a:rPr>
              <a:t> </a:t>
            </a:r>
            <a:r>
              <a:rPr lang="en-GB" sz="1800" dirty="0" err="1">
                <a:effectLst/>
                <a:latin typeface="Open Sans"/>
                <a:ea typeface="Open Sans"/>
                <a:cs typeface="Open Sans"/>
              </a:rPr>
              <a:t>peut</a:t>
            </a:r>
            <a:r>
              <a:rPr lang="en-GB" sz="1800" dirty="0">
                <a:effectLst/>
                <a:latin typeface="Open Sans"/>
                <a:ea typeface="Open Sans"/>
                <a:cs typeface="Open Sans"/>
              </a:rPr>
              <a:t> </a:t>
            </a:r>
            <a:r>
              <a:rPr lang="en-GB" sz="1800" dirty="0" err="1">
                <a:effectLst/>
                <a:latin typeface="Open Sans"/>
                <a:ea typeface="Open Sans"/>
                <a:cs typeface="Open Sans"/>
              </a:rPr>
              <a:t>également</a:t>
            </a:r>
            <a:r>
              <a:rPr lang="en-GB" sz="1800" dirty="0">
                <a:effectLst/>
                <a:latin typeface="Open Sans"/>
                <a:ea typeface="Open Sans"/>
                <a:cs typeface="Open Sans"/>
              </a:rPr>
              <a:t> </a:t>
            </a:r>
            <a:r>
              <a:rPr lang="en-GB" sz="1800" dirty="0" err="1">
                <a:effectLst/>
                <a:latin typeface="Open Sans"/>
                <a:ea typeface="Open Sans"/>
                <a:cs typeface="Open Sans"/>
              </a:rPr>
              <a:t>être</a:t>
            </a:r>
            <a:r>
              <a:rPr lang="en-GB" sz="1800" dirty="0">
                <a:effectLst/>
                <a:latin typeface="Open Sans"/>
                <a:ea typeface="Open Sans"/>
                <a:cs typeface="Open Sans"/>
              </a:rPr>
              <a:t> </a:t>
            </a:r>
            <a:r>
              <a:rPr lang="en-GB" sz="1800" dirty="0" err="1">
                <a:effectLst/>
                <a:latin typeface="Open Sans"/>
                <a:ea typeface="Open Sans"/>
                <a:cs typeface="Open Sans"/>
              </a:rPr>
              <a:t>reçu</a:t>
            </a:r>
            <a:r>
              <a:rPr lang="en-GB" sz="1800" dirty="0">
                <a:effectLst/>
                <a:latin typeface="Open Sans"/>
                <a:ea typeface="Open Sans"/>
                <a:cs typeface="Open Sans"/>
              </a:rPr>
              <a:t> par le </a:t>
            </a:r>
            <a:r>
              <a:rPr lang="en-GB" sz="1800" dirty="0" err="1">
                <a:effectLst/>
                <a:latin typeface="Open Sans"/>
                <a:ea typeface="Open Sans"/>
                <a:cs typeface="Open Sans"/>
              </a:rPr>
              <a:t>biais</a:t>
            </a:r>
            <a:r>
              <a:rPr lang="en-GB" sz="1800" dirty="0">
                <a:effectLst/>
                <a:latin typeface="Open Sans"/>
                <a:ea typeface="Open Sans"/>
                <a:cs typeface="Open Sans"/>
              </a:rPr>
              <a:t> </a:t>
            </a:r>
            <a:r>
              <a:rPr lang="en-GB" sz="1800" dirty="0" err="1">
                <a:effectLst/>
                <a:latin typeface="Open Sans"/>
                <a:ea typeface="Open Sans"/>
                <a:cs typeface="Open Sans"/>
              </a:rPr>
              <a:t>d'une</a:t>
            </a:r>
            <a:r>
              <a:rPr lang="en-GB" sz="1800" dirty="0">
                <a:effectLst/>
                <a:latin typeface="Open Sans"/>
                <a:ea typeface="Open Sans"/>
                <a:cs typeface="Open Sans"/>
              </a:rPr>
              <a:t> aide </a:t>
            </a:r>
            <a:r>
              <a:rPr lang="en-GB" sz="1800" dirty="0" err="1">
                <a:effectLst/>
                <a:latin typeface="Open Sans"/>
                <a:ea typeface="Open Sans"/>
                <a:cs typeface="Open Sans"/>
              </a:rPr>
              <a:t>en</a:t>
            </a:r>
            <a:r>
              <a:rPr lang="en-GB" sz="1800" dirty="0">
                <a:effectLst/>
                <a:latin typeface="Open Sans"/>
                <a:ea typeface="Open Sans"/>
                <a:cs typeface="Open Sans"/>
              </a:rPr>
              <a:t> </a:t>
            </a:r>
            <a:r>
              <a:rPr lang="en-GB" sz="1800" dirty="0" err="1">
                <a:effectLst/>
                <a:latin typeface="Open Sans"/>
                <a:ea typeface="Open Sans"/>
                <a:cs typeface="Open Sans"/>
              </a:rPr>
              <a:t>espèces</a:t>
            </a:r>
            <a:r>
              <a:rPr lang="en-GB" sz="1800" dirty="0">
                <a:effectLst/>
                <a:latin typeface="Open Sans"/>
                <a:ea typeface="Open Sans"/>
                <a:cs typeface="Open Sans"/>
              </a:rPr>
              <a:t> </a:t>
            </a:r>
            <a:r>
              <a:rPr lang="en-GB" sz="1800" dirty="0" err="1">
                <a:effectLst/>
                <a:latin typeface="Open Sans"/>
                <a:ea typeface="Open Sans"/>
                <a:cs typeface="Open Sans"/>
              </a:rPr>
              <a:t>ou</a:t>
            </a:r>
            <a:r>
              <a:rPr lang="en-GB" sz="1800" dirty="0">
                <a:effectLst/>
                <a:latin typeface="Open Sans"/>
                <a:ea typeface="Open Sans"/>
                <a:cs typeface="Open Sans"/>
              </a:rPr>
              <a:t> de la </a:t>
            </a:r>
            <a:r>
              <a:rPr lang="en-GB" sz="1800" dirty="0" err="1">
                <a:effectLst/>
                <a:latin typeface="Open Sans"/>
                <a:ea typeface="Open Sans"/>
                <a:cs typeface="Open Sans"/>
              </a:rPr>
              <a:t>mendicité</a:t>
            </a:r>
            <a:r>
              <a:rPr lang="en-GB" sz="1800" dirty="0">
                <a:effectLst/>
                <a:latin typeface="Open Sans"/>
                <a:ea typeface="Open Sans"/>
                <a:cs typeface="Open Sans"/>
              </a:rPr>
              <a:t>. </a:t>
            </a:r>
            <a:endParaRPr lang="en-US" sz="1800" dirty="0">
              <a:effectLst/>
              <a:latin typeface="Open Sans"/>
              <a:ea typeface="Open Sans"/>
              <a:cs typeface="Open Sans"/>
            </a:endParaRPr>
          </a:p>
          <a:p>
            <a:pPr marL="285750" indent="-285750" algn="just">
              <a:buFont typeface="Wingdings,Sans-Serif" panose="05000000000000000000" pitchFamily="2" charset="2"/>
              <a:buChar char="v"/>
              <a:tabLst>
                <a:tab pos="5941060" algn="l"/>
              </a:tabLst>
            </a:pPr>
            <a:endParaRPr lang="en-GB" dirty="0">
              <a:latin typeface="Open Sans" panose="020B0606030504020204" pitchFamily="34" charset="0"/>
              <a:ea typeface="Open Sans"/>
              <a:cs typeface="Open Sans"/>
            </a:endParaRPr>
          </a:p>
          <a:p>
            <a:pPr marL="285750" indent="-285750" algn="just">
              <a:buFont typeface="Wingdings,Sans-Serif" panose="05000000000000000000" pitchFamily="2" charset="2"/>
              <a:buChar char="v"/>
              <a:tabLst>
                <a:tab pos="5941060" algn="l"/>
              </a:tabLst>
            </a:pPr>
            <a:r>
              <a:rPr lang="en-GB" sz="1800" dirty="0" err="1">
                <a:effectLst/>
                <a:latin typeface="Open Sans"/>
                <a:ea typeface="Open Sans"/>
                <a:cs typeface="Open Sans"/>
              </a:rPr>
              <a:t>Ainsi</a:t>
            </a:r>
            <a:r>
              <a:rPr lang="en-GB" sz="1800" dirty="0">
                <a:effectLst/>
                <a:latin typeface="Open Sans"/>
                <a:ea typeface="Open Sans"/>
                <a:cs typeface="Open Sans"/>
              </a:rPr>
              <a:t>, bien que </a:t>
            </a:r>
            <a:r>
              <a:rPr lang="en-GB" sz="1800" dirty="0" err="1">
                <a:effectLst/>
                <a:latin typeface="Open Sans"/>
                <a:ea typeface="Open Sans"/>
                <a:cs typeface="Open Sans"/>
              </a:rPr>
              <a:t>cette</a:t>
            </a:r>
            <a:r>
              <a:rPr lang="en-GB" sz="1800" dirty="0">
                <a:effectLst/>
                <a:latin typeface="Open Sans"/>
                <a:ea typeface="Open Sans"/>
                <a:cs typeface="Open Sans"/>
              </a:rPr>
              <a:t> option </a:t>
            </a:r>
            <a:r>
              <a:rPr lang="en-GB" sz="1800" dirty="0" err="1">
                <a:effectLst/>
                <a:latin typeface="Open Sans"/>
                <a:ea typeface="Open Sans"/>
                <a:cs typeface="Open Sans"/>
              </a:rPr>
              <a:t>indique</a:t>
            </a:r>
            <a:r>
              <a:rPr lang="en-GB" sz="1800" dirty="0">
                <a:effectLst/>
                <a:latin typeface="Open Sans"/>
                <a:ea typeface="Open Sans"/>
                <a:cs typeface="Open Sans"/>
              </a:rPr>
              <a:t> </a:t>
            </a:r>
            <a:r>
              <a:rPr lang="en-GB" sz="1800" dirty="0" err="1">
                <a:effectLst/>
                <a:latin typeface="Open Sans"/>
                <a:ea typeface="Open Sans"/>
                <a:cs typeface="Open Sans"/>
              </a:rPr>
              <a:t>généralement</a:t>
            </a:r>
            <a:r>
              <a:rPr lang="en-GB" sz="1800" dirty="0">
                <a:effectLst/>
                <a:latin typeface="Open Sans"/>
                <a:ea typeface="Open Sans"/>
                <a:cs typeface="Open Sans"/>
              </a:rPr>
              <a:t> </a:t>
            </a:r>
            <a:r>
              <a:rPr lang="en-GB" sz="1800" dirty="0" err="1">
                <a:effectLst/>
                <a:latin typeface="Open Sans"/>
                <a:ea typeface="Open Sans"/>
                <a:cs typeface="Open Sans"/>
              </a:rPr>
              <a:t>l'autosuffisance</a:t>
            </a:r>
            <a:r>
              <a:rPr lang="en-GB" sz="1800" dirty="0">
                <a:effectLst/>
                <a:latin typeface="Open Sans"/>
                <a:ea typeface="Open Sans"/>
                <a:cs typeface="Open Sans"/>
              </a:rPr>
              <a:t>, </a:t>
            </a:r>
            <a:r>
              <a:rPr lang="en-GB" sz="1800" dirty="0" err="1">
                <a:effectLst/>
                <a:latin typeface="Open Sans"/>
                <a:ea typeface="Open Sans"/>
                <a:cs typeface="Open Sans"/>
              </a:rPr>
              <a:t>elle</a:t>
            </a:r>
            <a:r>
              <a:rPr lang="en-GB" sz="1800" dirty="0">
                <a:effectLst/>
                <a:latin typeface="Open Sans"/>
                <a:ea typeface="Open Sans"/>
                <a:cs typeface="Open Sans"/>
              </a:rPr>
              <a:t> doit </a:t>
            </a:r>
            <a:r>
              <a:rPr lang="en-GB" sz="1800" dirty="0" err="1">
                <a:effectLst/>
                <a:latin typeface="Open Sans"/>
                <a:ea typeface="Open Sans"/>
                <a:cs typeface="Open Sans"/>
              </a:rPr>
              <a:t>être</a:t>
            </a:r>
            <a:r>
              <a:rPr lang="en-GB" sz="1800" dirty="0">
                <a:effectLst/>
                <a:latin typeface="Open Sans"/>
                <a:ea typeface="Open Sans"/>
                <a:cs typeface="Open Sans"/>
              </a:rPr>
              <a:t> </a:t>
            </a:r>
            <a:r>
              <a:rPr lang="en-GB" dirty="0" err="1">
                <a:latin typeface="Open Sans"/>
                <a:ea typeface="Open Sans"/>
                <a:cs typeface="Open Sans"/>
              </a:rPr>
              <a:t>croisée</a:t>
            </a:r>
            <a:r>
              <a:rPr lang="en-GB" dirty="0">
                <a:solidFill>
                  <a:srgbClr val="FF0000"/>
                </a:solidFill>
                <a:latin typeface="Open Sans"/>
                <a:ea typeface="Open Sans"/>
                <a:cs typeface="Open Sans"/>
              </a:rPr>
              <a:t> </a:t>
            </a:r>
            <a:r>
              <a:rPr lang="en-GB" sz="1800" dirty="0">
                <a:effectLst/>
                <a:latin typeface="Open Sans"/>
                <a:ea typeface="Open Sans"/>
                <a:cs typeface="Open Sans"/>
              </a:rPr>
              <a:t>avec les sources de </a:t>
            </a:r>
            <a:r>
              <a:rPr lang="en-GB" sz="1800" dirty="0" err="1">
                <a:effectLst/>
                <a:latin typeface="Open Sans"/>
                <a:ea typeface="Open Sans"/>
                <a:cs typeface="Open Sans"/>
              </a:rPr>
              <a:t>revenus</a:t>
            </a:r>
            <a:r>
              <a:rPr lang="en-GB" sz="1800" dirty="0">
                <a:effectLst/>
                <a:latin typeface="Open Sans"/>
                <a:ea typeface="Open Sans"/>
                <a:cs typeface="Open Sans"/>
              </a:rPr>
              <a:t> du ménage. </a:t>
            </a:r>
            <a:endParaRPr lang="en-US" dirty="0">
              <a:latin typeface="Open Sans"/>
              <a:ea typeface="Open Sans"/>
              <a:cs typeface="Open Sans"/>
            </a:endParaRPr>
          </a:p>
          <a:p>
            <a:pPr marL="285750" indent="-285750" algn="just">
              <a:buFont typeface="Wingdings" panose="05000000000000000000" pitchFamily="2" charset="2"/>
              <a:buChar char="v"/>
              <a:tabLst>
                <a:tab pos="5941060" algn="l"/>
              </a:tabLst>
            </a:pPr>
            <a:endParaRPr lang="en-GB" sz="1800" dirty="0">
              <a:effectLst/>
              <a:latin typeface="Open Sans" panose="020B0606030504020204" pitchFamily="34" charset="0"/>
              <a:ea typeface="Calibri" panose="020F0502020204030204" pitchFamily="34" charset="0"/>
              <a:cs typeface="Open Sans"/>
            </a:endParaRPr>
          </a:p>
        </p:txBody>
      </p:sp>
      <p:grpSp>
        <p:nvGrpSpPr>
          <p:cNvPr id="2" name="Group 1">
            <a:extLst>
              <a:ext uri="{FF2B5EF4-FFF2-40B4-BE49-F238E27FC236}">
                <a16:creationId xmlns:a16="http://schemas.microsoft.com/office/drawing/2014/main" id="{E108C0BE-1D4B-D592-1276-1A1DCF44138A}"/>
              </a:ext>
            </a:extLst>
          </p:cNvPr>
          <p:cNvGrpSpPr/>
          <p:nvPr/>
        </p:nvGrpSpPr>
        <p:grpSpPr>
          <a:xfrm>
            <a:off x="2438400" y="5552797"/>
            <a:ext cx="5209689" cy="830997"/>
            <a:chOff x="3812341" y="5384919"/>
            <a:chExt cx="4525151" cy="830997"/>
          </a:xfrm>
        </p:grpSpPr>
        <p:sp>
          <p:nvSpPr>
            <p:cNvPr id="3" name="TextBox 1">
              <a:extLst>
                <a:ext uri="{FF2B5EF4-FFF2-40B4-BE49-F238E27FC236}">
                  <a16:creationId xmlns:a16="http://schemas.microsoft.com/office/drawing/2014/main" id="{F674E39B-26F7-8B9B-2C53-1A22A8072889}"/>
                </a:ext>
              </a:extLst>
            </p:cNvPr>
            <p:cNvSpPr txBox="1"/>
            <p:nvPr/>
          </p:nvSpPr>
          <p:spPr>
            <a:xfrm>
              <a:off x="3812341" y="5384919"/>
              <a:ext cx="4231238" cy="830997"/>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just">
                <a:spcBef>
                  <a:spcPts val="1200"/>
                </a:spcBef>
                <a:spcAft>
                  <a:spcPts val="0"/>
                </a:spcAft>
                <a:tabLst>
                  <a:tab pos="5941060" algn="l"/>
                </a:tabLst>
              </a:pP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Veillez</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à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ce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que les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achats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en</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espèces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quelle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qu'en</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soit</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la source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revenu</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mendicité</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ou</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aide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alimentaire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soient</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saisis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ici</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endParaRPr lang="fr-FR" sz="1600">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6" name="Graphic 2" descr="Warning with solid fill">
              <a:extLst>
                <a:ext uri="{FF2B5EF4-FFF2-40B4-BE49-F238E27FC236}">
                  <a16:creationId xmlns:a16="http://schemas.microsoft.com/office/drawing/2014/main" id="{E8DDE9E5-C767-2A3E-34B1-0A96DC7764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84673" y="5609212"/>
              <a:ext cx="552819" cy="552819"/>
            </a:xfrm>
            <a:prstGeom prst="rect">
              <a:avLst/>
            </a:prstGeom>
          </p:spPr>
        </p:pic>
      </p:grpSp>
    </p:spTree>
    <p:extLst>
      <p:ext uri="{BB962C8B-B14F-4D97-AF65-F5344CB8AC3E}">
        <p14:creationId xmlns:p14="http://schemas.microsoft.com/office/powerpoint/2010/main" val="339870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 sources </a:t>
            </a:r>
            <a:r>
              <a:rPr lang="en-GB" sz="3600" b="0" kern="1400" spc="230" err="1">
                <a:solidFill>
                  <a:schemeClr val="tx1"/>
                </a:solidFill>
                <a:latin typeface="HALDEN SOLID" pitchFamily="2" charset="0"/>
              </a:rPr>
              <a:t>alimentaires</a:t>
            </a:r>
            <a:r>
              <a:rPr lang="en-GB" sz="3600" b="0" kern="1400" spc="230">
                <a:solidFill>
                  <a:schemeClr val="tx1"/>
                </a:solidFill>
                <a:latin typeface="HALDEN SOLID" pitchFamily="2" charset="0"/>
              </a:rPr>
              <a:t> - </a:t>
            </a:r>
            <a:r>
              <a:rPr lang="en-GB" sz="3600" b="0" kern="1400" spc="230" err="1">
                <a:solidFill>
                  <a:schemeClr val="tx1"/>
                </a:solidFill>
                <a:latin typeface="HALDEN SOLID" pitchFamily="2" charset="0"/>
              </a:rPr>
              <a:t>Achat</a:t>
            </a:r>
            <a:r>
              <a:rPr lang="en-GB" sz="3600" b="0" kern="1400" spc="230">
                <a:solidFill>
                  <a:schemeClr val="tx1"/>
                </a:solidFill>
                <a:latin typeface="HALDEN SOLID" pitchFamily="2" charset="0"/>
              </a:rPr>
              <a:t> à </a:t>
            </a:r>
            <a:r>
              <a:rPr lang="en-GB" sz="3600" b="0" kern="1400" spc="230" err="1">
                <a:solidFill>
                  <a:schemeClr val="tx1"/>
                </a:solidFill>
                <a:latin typeface="HALDEN SOLID" pitchFamily="2" charset="0"/>
              </a:rPr>
              <a:t>crédit</a:t>
            </a:r>
            <a:endParaRPr lang="en-GB" sz="3600" b="0" kern="1400" spc="230">
              <a:solidFill>
                <a:schemeClr val="tx1"/>
              </a:solidFill>
              <a:latin typeface="HALDEN SOLID" pitchFamily="2" charset="0"/>
            </a:endParaRP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5973542" y="1541591"/>
            <a:ext cx="5266965" cy="4213572"/>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8987437" y="5447386"/>
            <a:ext cx="2505700" cy="307777"/>
          </a:xfrm>
          <a:prstGeom prst="rect">
            <a:avLst/>
          </a:prstGeom>
          <a:noFill/>
        </p:spPr>
        <p:txBody>
          <a:bodyPr wrap="square" rtlCol="0">
            <a:spAutoFit/>
          </a:bodyPr>
          <a:lstStyle>
            <a:defPPr>
              <a:defRPr lang="it-IT"/>
            </a:defPPr>
            <a:lvl1pPr>
              <a:defRPr sz="1200">
                <a:solidFill>
                  <a:srgbClr val="FFFFFE"/>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PAM/Sayed Asif Mahmud</a:t>
            </a:r>
          </a:p>
        </p:txBody>
      </p:sp>
      <p:sp>
        <p:nvSpPr>
          <p:cNvPr id="11" name="TextBox 10">
            <a:extLst>
              <a:ext uri="{FF2B5EF4-FFF2-40B4-BE49-F238E27FC236}">
                <a16:creationId xmlns:a16="http://schemas.microsoft.com/office/drawing/2014/main" id="{40BD7986-1595-E20F-D8A4-3D552AE005C9}"/>
              </a:ext>
            </a:extLst>
          </p:cNvPr>
          <p:cNvSpPr txBox="1"/>
          <p:nvPr/>
        </p:nvSpPr>
        <p:spPr>
          <a:xfrm>
            <a:off x="470848" y="1541591"/>
            <a:ext cx="5140785" cy="3693319"/>
          </a:xfrm>
          <a:prstGeom prst="rect">
            <a:avLst/>
          </a:prstGeom>
          <a:noFill/>
        </p:spPr>
        <p:txBody>
          <a:bodyPr wrap="square" lIns="91440" tIns="45720" rIns="91440" bIns="45720" anchor="t">
            <a:spAutoFit/>
          </a:bodyPr>
          <a:lstStyle/>
          <a:p>
            <a:pPr marL="285750" indent="-285750" algn="just">
              <a:buFont typeface="Wingdings" panose="05000000000000000000" pitchFamily="2" charset="2"/>
              <a:buChar char="v"/>
              <a:tabLst>
                <a:tab pos="5941060" algn="l"/>
              </a:tabLst>
            </a:pPr>
            <a:r>
              <a:rPr lang="en-GB" sz="1800" dirty="0">
                <a:effectLst/>
                <a:latin typeface="Open Sans"/>
                <a:ea typeface="Calibri"/>
                <a:cs typeface="Open Sans"/>
              </a:rPr>
              <a:t>Les ménages se </a:t>
            </a:r>
            <a:r>
              <a:rPr lang="en-GB" sz="1800" err="1">
                <a:effectLst/>
                <a:latin typeface="Open Sans"/>
                <a:ea typeface="Calibri"/>
                <a:cs typeface="Open Sans"/>
              </a:rPr>
              <a:t>procurent</a:t>
            </a:r>
            <a:r>
              <a:rPr lang="en-GB" sz="1800" dirty="0">
                <a:effectLst/>
                <a:latin typeface="Open Sans"/>
                <a:ea typeface="Calibri"/>
                <a:cs typeface="Open Sans"/>
              </a:rPr>
              <a:t> la </a:t>
            </a:r>
            <a:r>
              <a:rPr lang="en-GB" sz="1800" err="1">
                <a:effectLst/>
                <a:latin typeface="Open Sans"/>
                <a:ea typeface="Calibri"/>
                <a:cs typeface="Open Sans"/>
              </a:rPr>
              <a:t>plupart</a:t>
            </a:r>
            <a:r>
              <a:rPr lang="en-GB" sz="1800" dirty="0">
                <a:effectLst/>
                <a:latin typeface="Open Sans"/>
                <a:ea typeface="Calibri"/>
                <a:cs typeface="Open Sans"/>
              </a:rPr>
              <a:t> du temps </a:t>
            </a:r>
            <a:r>
              <a:rPr lang="en-GB" sz="1800" err="1">
                <a:effectLst/>
                <a:latin typeface="Open Sans"/>
                <a:ea typeface="Calibri"/>
                <a:cs typeface="Open Sans"/>
              </a:rPr>
              <a:t>ces</a:t>
            </a:r>
            <a:r>
              <a:rPr lang="en-GB" sz="1800" dirty="0">
                <a:effectLst/>
                <a:latin typeface="Open Sans"/>
                <a:ea typeface="Calibri"/>
                <a:cs typeface="Open Sans"/>
              </a:rPr>
              <a:t> </a:t>
            </a:r>
            <a:r>
              <a:rPr lang="en-GB" sz="1800" err="1">
                <a:effectLst/>
                <a:latin typeface="Open Sans"/>
                <a:ea typeface="Calibri"/>
                <a:cs typeface="Open Sans"/>
              </a:rPr>
              <a:t>produits</a:t>
            </a:r>
            <a:r>
              <a:rPr lang="en-GB" sz="1800" dirty="0">
                <a:effectLst/>
                <a:latin typeface="Open Sans"/>
                <a:ea typeface="Calibri"/>
                <a:cs typeface="Open Sans"/>
              </a:rPr>
              <a:t> </a:t>
            </a:r>
            <a:r>
              <a:rPr lang="en-GB" sz="1800" err="1">
                <a:effectLst/>
                <a:latin typeface="Open Sans"/>
                <a:ea typeface="Calibri"/>
                <a:cs typeface="Open Sans"/>
              </a:rPr>
              <a:t>alimentaires</a:t>
            </a:r>
            <a:r>
              <a:rPr lang="en-GB" sz="1800" dirty="0">
                <a:effectLst/>
                <a:latin typeface="Open Sans"/>
                <a:ea typeface="Calibri"/>
                <a:cs typeface="Open Sans"/>
              </a:rPr>
              <a:t> </a:t>
            </a:r>
            <a:r>
              <a:rPr lang="en-GB" sz="1800" err="1">
                <a:effectLst/>
                <a:latin typeface="Open Sans"/>
                <a:ea typeface="Calibri"/>
                <a:cs typeface="Open Sans"/>
              </a:rPr>
              <a:t>en</a:t>
            </a:r>
            <a:r>
              <a:rPr lang="en-GB" sz="1800" dirty="0">
                <a:effectLst/>
                <a:latin typeface="Open Sans"/>
                <a:ea typeface="Calibri"/>
                <a:cs typeface="Open Sans"/>
              </a:rPr>
              <a:t> les </a:t>
            </a:r>
            <a:r>
              <a:rPr lang="en-GB" sz="1800" err="1">
                <a:effectLst/>
                <a:latin typeface="Open Sans"/>
                <a:ea typeface="Calibri"/>
                <a:cs typeface="Open Sans"/>
              </a:rPr>
              <a:t>achetant</a:t>
            </a:r>
            <a:r>
              <a:rPr lang="en-GB" sz="1800" dirty="0">
                <a:effectLst/>
                <a:latin typeface="Open Sans"/>
                <a:ea typeface="Calibri"/>
                <a:cs typeface="Open Sans"/>
              </a:rPr>
              <a:t> sur les </a:t>
            </a:r>
            <a:r>
              <a:rPr lang="en-GB" sz="1800" err="1">
                <a:effectLst/>
                <a:latin typeface="Open Sans"/>
                <a:ea typeface="Calibri"/>
                <a:cs typeface="Open Sans"/>
              </a:rPr>
              <a:t>marchés</a:t>
            </a:r>
            <a:r>
              <a:rPr lang="en-GB" sz="1800" dirty="0">
                <a:effectLst/>
                <a:latin typeface="Open Sans"/>
                <a:ea typeface="Calibri"/>
                <a:cs typeface="Open Sans"/>
              </a:rPr>
              <a:t> </a:t>
            </a:r>
            <a:r>
              <a:rPr lang="en-GB" sz="1800" err="1">
                <a:effectLst/>
                <a:latin typeface="Open Sans"/>
                <a:ea typeface="Calibri"/>
                <a:cs typeface="Open Sans"/>
              </a:rPr>
              <a:t>formels</a:t>
            </a:r>
            <a:r>
              <a:rPr lang="en-GB" sz="1800" dirty="0">
                <a:effectLst/>
                <a:latin typeface="Open Sans"/>
                <a:ea typeface="Calibri"/>
                <a:cs typeface="Open Sans"/>
              </a:rPr>
              <a:t> </a:t>
            </a:r>
            <a:r>
              <a:rPr lang="en-GB" sz="1800" err="1">
                <a:effectLst/>
                <a:latin typeface="Open Sans"/>
                <a:ea typeface="Calibri"/>
                <a:cs typeface="Open Sans"/>
              </a:rPr>
              <a:t>ou</a:t>
            </a:r>
            <a:r>
              <a:rPr lang="en-GB" sz="1800" dirty="0">
                <a:effectLst/>
                <a:latin typeface="Open Sans"/>
                <a:ea typeface="Calibri"/>
                <a:cs typeface="Open Sans"/>
              </a:rPr>
              <a:t> </a:t>
            </a:r>
            <a:r>
              <a:rPr lang="en-GB" sz="1800" err="1">
                <a:effectLst/>
                <a:latin typeface="Open Sans"/>
                <a:ea typeface="Calibri"/>
                <a:cs typeface="Open Sans"/>
              </a:rPr>
              <a:t>informels</a:t>
            </a:r>
            <a:r>
              <a:rPr lang="en-GB" sz="1800" dirty="0">
                <a:effectLst/>
                <a:latin typeface="Open Sans"/>
                <a:ea typeface="Calibri"/>
                <a:cs typeface="Open Sans"/>
              </a:rPr>
              <a:t> à </a:t>
            </a:r>
            <a:r>
              <a:rPr lang="en-GB" sz="1800" err="1">
                <a:effectLst/>
                <a:latin typeface="Open Sans"/>
                <a:ea typeface="Calibri"/>
                <a:cs typeface="Open Sans"/>
              </a:rPr>
              <a:t>l'aide</a:t>
            </a:r>
            <a:r>
              <a:rPr lang="en-GB" sz="1800" dirty="0">
                <a:effectLst/>
                <a:latin typeface="Open Sans"/>
                <a:ea typeface="Calibri"/>
                <a:cs typeface="Open Sans"/>
              </a:rPr>
              <a:t> d'un </a:t>
            </a:r>
            <a:r>
              <a:rPr lang="en-GB" sz="1800" err="1">
                <a:effectLst/>
                <a:latin typeface="Open Sans"/>
                <a:ea typeface="Calibri"/>
                <a:cs typeface="Open Sans"/>
              </a:rPr>
              <a:t>crédit</a:t>
            </a:r>
            <a:r>
              <a:rPr lang="en-GB" sz="1800" dirty="0">
                <a:effectLst/>
                <a:latin typeface="Open Sans"/>
                <a:ea typeface="Calibri"/>
                <a:cs typeface="Open Sans"/>
              </a:rPr>
              <a:t> </a:t>
            </a:r>
            <a:r>
              <a:rPr lang="en-GB" sz="1800" err="1">
                <a:effectLst/>
                <a:latin typeface="Open Sans"/>
                <a:ea typeface="Calibri"/>
                <a:cs typeface="Open Sans"/>
              </a:rPr>
              <a:t>ou</a:t>
            </a:r>
            <a:r>
              <a:rPr lang="en-GB" sz="1800" dirty="0">
                <a:effectLst/>
                <a:latin typeface="Open Sans"/>
                <a:ea typeface="Calibri"/>
                <a:cs typeface="Open Sans"/>
              </a:rPr>
              <a:t> d'un prêt. </a:t>
            </a:r>
          </a:p>
          <a:p>
            <a:pPr marL="285750" indent="-285750" algn="just">
              <a:buFont typeface="Wingdings" panose="05000000000000000000" pitchFamily="2" charset="2"/>
              <a:buChar char="v"/>
              <a:tabLst>
                <a:tab pos="5941060" algn="l"/>
              </a:tabLst>
            </a:pPr>
            <a:endParaRPr lang="en-GB">
              <a:latin typeface="Open Sans" panose="020B0606030504020204" pitchFamily="34" charset="0"/>
              <a:ea typeface="Calibri" panose="020F0502020204030204" pitchFamily="34" charset="0"/>
            </a:endParaRPr>
          </a:p>
          <a:p>
            <a:pPr marL="285750" indent="-285750" algn="just">
              <a:buFont typeface="Wingdings" panose="05000000000000000000" pitchFamily="2" charset="2"/>
              <a:buChar char="v"/>
              <a:tabLst>
                <a:tab pos="5941060" algn="l"/>
              </a:tabLst>
            </a:pPr>
            <a:r>
              <a:rPr lang="en-GB" sz="1800" dirty="0">
                <a:effectLst/>
                <a:latin typeface="Open Sans"/>
                <a:ea typeface="Calibri"/>
                <a:cs typeface="Open Sans"/>
              </a:rPr>
              <a:t>Cela </a:t>
            </a:r>
            <a:r>
              <a:rPr lang="en-GB" sz="1800" err="1">
                <a:effectLst/>
                <a:latin typeface="Open Sans"/>
                <a:ea typeface="Calibri"/>
                <a:cs typeface="Open Sans"/>
              </a:rPr>
              <a:t>n'inclut</a:t>
            </a:r>
            <a:r>
              <a:rPr lang="en-GB" sz="1800" dirty="0">
                <a:effectLst/>
                <a:latin typeface="Open Sans"/>
                <a:ea typeface="Calibri"/>
                <a:cs typeface="Open Sans"/>
              </a:rPr>
              <a:t> pas les </a:t>
            </a:r>
            <a:r>
              <a:rPr lang="en-GB" sz="1800" err="1">
                <a:effectLst/>
                <a:latin typeface="Open Sans"/>
                <a:ea typeface="Calibri"/>
                <a:cs typeface="Open Sans"/>
              </a:rPr>
              <a:t>emprunts</a:t>
            </a:r>
            <a:r>
              <a:rPr lang="en-GB" sz="1800" dirty="0">
                <a:effectLst/>
                <a:latin typeface="Open Sans"/>
                <a:ea typeface="Calibri"/>
                <a:cs typeface="Open Sans"/>
              </a:rPr>
              <a:t> </a:t>
            </a:r>
            <a:r>
              <a:rPr lang="en-GB" sz="1800" err="1">
                <a:effectLst/>
                <a:latin typeface="Open Sans"/>
                <a:ea typeface="Calibri"/>
                <a:cs typeface="Open Sans"/>
              </a:rPr>
              <a:t>auprès</a:t>
            </a:r>
            <a:r>
              <a:rPr lang="en-GB" sz="1800" dirty="0">
                <a:effectLst/>
                <a:latin typeface="Open Sans"/>
                <a:ea typeface="Calibri"/>
                <a:cs typeface="Open Sans"/>
              </a:rPr>
              <a:t> </a:t>
            </a:r>
            <a:r>
              <a:rPr lang="en-GB" sz="1800" err="1">
                <a:effectLst/>
                <a:latin typeface="Open Sans"/>
                <a:ea typeface="Calibri"/>
                <a:cs typeface="Open Sans"/>
              </a:rPr>
              <a:t>d'amis</a:t>
            </a:r>
            <a:r>
              <a:rPr lang="en-GB" sz="1800" dirty="0">
                <a:effectLst/>
                <a:latin typeface="Open Sans"/>
                <a:ea typeface="Calibri"/>
                <a:cs typeface="Open Sans"/>
              </a:rPr>
              <a:t>/</a:t>
            </a:r>
            <a:r>
              <a:rPr lang="en-GB" sz="1800" err="1">
                <a:effectLst/>
                <a:latin typeface="Open Sans"/>
                <a:ea typeface="Calibri"/>
                <a:cs typeface="Open Sans"/>
              </a:rPr>
              <a:t>voisins</a:t>
            </a:r>
            <a:r>
              <a:rPr lang="en-GB" sz="1800" dirty="0">
                <a:effectLst/>
                <a:latin typeface="Open Sans"/>
                <a:ea typeface="Calibri"/>
                <a:cs typeface="Open Sans"/>
              </a:rPr>
              <a:t>. </a:t>
            </a:r>
          </a:p>
          <a:p>
            <a:pPr marL="285750" indent="-285750" algn="just">
              <a:buFont typeface="Wingdings" panose="05000000000000000000" pitchFamily="2" charset="2"/>
              <a:buChar char="v"/>
              <a:tabLst>
                <a:tab pos="5941060" algn="l"/>
              </a:tabLst>
            </a:pPr>
            <a:endParaRPr lang="en-GB">
              <a:latin typeface="Open Sans" panose="020B0606030504020204" pitchFamily="34" charset="0"/>
              <a:ea typeface="Calibri" panose="020F0502020204030204" pitchFamily="34" charset="0"/>
            </a:endParaRPr>
          </a:p>
          <a:p>
            <a:pPr marL="285750" indent="-285750" algn="just">
              <a:buFont typeface="Wingdings" panose="05000000000000000000" pitchFamily="2" charset="2"/>
              <a:buChar char="v"/>
              <a:tabLst>
                <a:tab pos="5941060" algn="l"/>
              </a:tabLst>
            </a:pPr>
            <a:r>
              <a:rPr lang="en-GB" sz="1800" dirty="0" err="1">
                <a:effectLst/>
                <a:latin typeface="Open Sans"/>
                <a:ea typeface="Calibri"/>
                <a:cs typeface="Open Sans"/>
              </a:rPr>
              <a:t>Selon</a:t>
            </a:r>
            <a:r>
              <a:rPr lang="en-GB" sz="1800" dirty="0">
                <a:effectLst/>
                <a:latin typeface="Open Sans"/>
                <a:ea typeface="Calibri"/>
                <a:cs typeface="Open Sans"/>
              </a:rPr>
              <a:t> le </a:t>
            </a:r>
            <a:r>
              <a:rPr lang="en-GB" sz="1800" dirty="0" err="1">
                <a:effectLst/>
                <a:latin typeface="Open Sans"/>
                <a:ea typeface="Calibri"/>
                <a:cs typeface="Open Sans"/>
              </a:rPr>
              <a:t>contexte</a:t>
            </a:r>
            <a:r>
              <a:rPr lang="en-GB" sz="1800" dirty="0">
                <a:effectLst/>
                <a:latin typeface="Open Sans"/>
                <a:ea typeface="Calibri"/>
                <a:cs typeface="Open Sans"/>
              </a:rPr>
              <a:t>, </a:t>
            </a:r>
            <a:r>
              <a:rPr lang="en-GB" sz="1800" dirty="0" err="1">
                <a:effectLst/>
                <a:latin typeface="Open Sans"/>
                <a:ea typeface="Calibri"/>
                <a:cs typeface="Open Sans"/>
              </a:rPr>
              <a:t>cela</a:t>
            </a:r>
            <a:r>
              <a:rPr lang="en-GB" sz="1800" dirty="0">
                <a:effectLst/>
                <a:latin typeface="Open Sans"/>
                <a:ea typeface="Calibri"/>
                <a:cs typeface="Open Sans"/>
              </a:rPr>
              <a:t> </a:t>
            </a:r>
            <a:r>
              <a:rPr lang="en-GB" sz="1800" dirty="0" err="1">
                <a:effectLst/>
                <a:latin typeface="Open Sans"/>
                <a:ea typeface="Calibri"/>
                <a:cs typeface="Open Sans"/>
              </a:rPr>
              <a:t>peut</a:t>
            </a:r>
            <a:r>
              <a:rPr lang="en-GB" sz="1800" dirty="0">
                <a:effectLst/>
                <a:latin typeface="Open Sans"/>
                <a:ea typeface="Calibri"/>
                <a:cs typeface="Open Sans"/>
              </a:rPr>
              <a:t> </a:t>
            </a:r>
            <a:r>
              <a:rPr lang="en-GB" sz="1800" dirty="0" err="1">
                <a:effectLst/>
                <a:latin typeface="Open Sans"/>
                <a:ea typeface="Calibri"/>
                <a:cs typeface="Open Sans"/>
              </a:rPr>
              <a:t>indiquer</a:t>
            </a:r>
            <a:r>
              <a:rPr lang="en-GB" sz="1800" dirty="0">
                <a:effectLst/>
                <a:latin typeface="Open Sans"/>
                <a:ea typeface="Calibri"/>
                <a:cs typeface="Open Sans"/>
              </a:rPr>
              <a:t> un certain </a:t>
            </a:r>
            <a:r>
              <a:rPr lang="en-GB" sz="1800" dirty="0" err="1">
                <a:effectLst/>
                <a:latin typeface="Open Sans"/>
                <a:ea typeface="Calibri"/>
                <a:cs typeface="Open Sans"/>
              </a:rPr>
              <a:t>niveau</a:t>
            </a:r>
            <a:r>
              <a:rPr lang="en-GB" sz="1800" dirty="0">
                <a:effectLst/>
                <a:latin typeface="Open Sans"/>
                <a:ea typeface="Calibri"/>
                <a:cs typeface="Open Sans"/>
              </a:rPr>
              <a:t> de </a:t>
            </a:r>
            <a:r>
              <a:rPr lang="en-GB" sz="1800" dirty="0" err="1">
                <a:effectLst/>
                <a:latin typeface="Open Sans"/>
                <a:ea typeface="Calibri"/>
                <a:cs typeface="Open Sans"/>
              </a:rPr>
              <a:t>vulnérabilité</a:t>
            </a:r>
            <a:r>
              <a:rPr lang="en-GB" sz="1800" dirty="0">
                <a:effectLst/>
                <a:latin typeface="Open Sans"/>
                <a:ea typeface="Calibri"/>
                <a:cs typeface="Open Sans"/>
              </a:rPr>
              <a:t> (manque </a:t>
            </a:r>
            <a:r>
              <a:rPr lang="en-GB" sz="1800" dirty="0" err="1">
                <a:effectLst/>
                <a:latin typeface="Open Sans"/>
                <a:ea typeface="Calibri"/>
                <a:cs typeface="Open Sans"/>
              </a:rPr>
              <a:t>d'argent</a:t>
            </a:r>
            <a:r>
              <a:rPr lang="en-GB" sz="1800" dirty="0">
                <a:effectLst/>
                <a:latin typeface="Open Sans"/>
                <a:ea typeface="Calibri"/>
                <a:cs typeface="Open Sans"/>
              </a:rPr>
              <a:t> pour </a:t>
            </a:r>
            <a:r>
              <a:rPr lang="en-GB" sz="1800" dirty="0" err="1">
                <a:effectLst/>
                <a:latin typeface="Open Sans"/>
                <a:ea typeface="Calibri"/>
                <a:cs typeface="Open Sans"/>
              </a:rPr>
              <a:t>effectuer</a:t>
            </a:r>
            <a:r>
              <a:rPr lang="en-GB" sz="1800" dirty="0">
                <a:effectLst/>
                <a:latin typeface="Open Sans"/>
                <a:ea typeface="Calibri"/>
                <a:cs typeface="Open Sans"/>
              </a:rPr>
              <a:t> </a:t>
            </a:r>
            <a:r>
              <a:rPr lang="en-GB" sz="1800" dirty="0" err="1">
                <a:effectLst/>
                <a:latin typeface="Open Sans"/>
                <a:ea typeface="Calibri"/>
                <a:cs typeface="Open Sans"/>
              </a:rPr>
              <a:t>l'achat</a:t>
            </a:r>
            <a:r>
              <a:rPr lang="en-GB" sz="1800" dirty="0">
                <a:effectLst/>
                <a:latin typeface="Open Sans"/>
                <a:ea typeface="Calibri"/>
                <a:cs typeface="Open Sans"/>
              </a:rPr>
              <a:t> </a:t>
            </a:r>
            <a:r>
              <a:rPr lang="en-GB" sz="1800" dirty="0" err="1">
                <a:effectLst/>
                <a:latin typeface="Open Sans"/>
                <a:ea typeface="Calibri"/>
                <a:cs typeface="Open Sans"/>
              </a:rPr>
              <a:t>immédiatement</a:t>
            </a:r>
            <a:r>
              <a:rPr lang="en-GB" sz="1800" dirty="0">
                <a:effectLst/>
                <a:latin typeface="Open Sans"/>
                <a:ea typeface="Calibri"/>
                <a:cs typeface="Open Sans"/>
              </a:rPr>
              <a:t>) </a:t>
            </a:r>
            <a:r>
              <a:rPr lang="en-GB" sz="1800" dirty="0" err="1">
                <a:effectLst/>
                <a:latin typeface="Open Sans"/>
                <a:ea typeface="Calibri"/>
                <a:cs typeface="Open Sans"/>
              </a:rPr>
              <a:t>ou</a:t>
            </a:r>
            <a:r>
              <a:rPr lang="en-GB" sz="1800" dirty="0">
                <a:effectLst/>
                <a:latin typeface="Open Sans"/>
                <a:ea typeface="Calibri"/>
                <a:cs typeface="Open Sans"/>
              </a:rPr>
              <a:t> </a:t>
            </a:r>
            <a:r>
              <a:rPr lang="en-GB" sz="1800" dirty="0" err="1">
                <a:effectLst/>
                <a:latin typeface="Open Sans"/>
                <a:ea typeface="Calibri"/>
                <a:cs typeface="Open Sans"/>
              </a:rPr>
              <a:t>être</a:t>
            </a:r>
            <a:r>
              <a:rPr lang="en-GB" sz="1800" dirty="0">
                <a:effectLst/>
                <a:latin typeface="Open Sans"/>
                <a:ea typeface="Calibri"/>
                <a:cs typeface="Open Sans"/>
              </a:rPr>
              <a:t> </a:t>
            </a:r>
            <a:r>
              <a:rPr lang="en-GB" sz="1800" dirty="0" err="1">
                <a:effectLst/>
                <a:latin typeface="Open Sans"/>
                <a:ea typeface="Calibri"/>
                <a:cs typeface="Open Sans"/>
              </a:rPr>
              <a:t>considéré</a:t>
            </a:r>
            <a:r>
              <a:rPr lang="en-GB" sz="1800" dirty="0">
                <a:effectLst/>
                <a:latin typeface="Open Sans"/>
                <a:ea typeface="Calibri"/>
                <a:cs typeface="Open Sans"/>
              </a:rPr>
              <a:t> </a:t>
            </a:r>
            <a:r>
              <a:rPr lang="en-GB" sz="1800" dirty="0" err="1">
                <a:effectLst/>
                <a:latin typeface="Open Sans"/>
                <a:ea typeface="Calibri"/>
                <a:cs typeface="Open Sans"/>
              </a:rPr>
              <a:t>comme</a:t>
            </a:r>
            <a:r>
              <a:rPr lang="en-GB" sz="1800" dirty="0">
                <a:effectLst/>
                <a:latin typeface="Open Sans"/>
                <a:ea typeface="Calibri"/>
                <a:cs typeface="Open Sans"/>
              </a:rPr>
              <a:t> </a:t>
            </a:r>
            <a:r>
              <a:rPr lang="en-GB" sz="1800" dirty="0" err="1">
                <a:effectLst/>
                <a:latin typeface="Open Sans"/>
                <a:ea typeface="Calibri"/>
                <a:cs typeface="Open Sans"/>
              </a:rPr>
              <a:t>une</a:t>
            </a:r>
            <a:r>
              <a:rPr lang="en-GB" sz="1800" dirty="0">
                <a:effectLst/>
                <a:latin typeface="Open Sans"/>
                <a:ea typeface="Calibri"/>
                <a:cs typeface="Open Sans"/>
              </a:rPr>
              <a:t> pratique </a:t>
            </a:r>
            <a:r>
              <a:rPr lang="en-GB" sz="1800" dirty="0" err="1">
                <a:effectLst/>
                <a:latin typeface="Open Sans"/>
                <a:ea typeface="Calibri"/>
                <a:cs typeface="Open Sans"/>
              </a:rPr>
              <a:t>normale</a:t>
            </a:r>
            <a:r>
              <a:rPr lang="en-GB" sz="1800" dirty="0">
                <a:effectLst/>
                <a:latin typeface="Open Sans"/>
                <a:ea typeface="Calibri"/>
                <a:cs typeface="Open Sans"/>
              </a:rPr>
              <a:t>.</a:t>
            </a:r>
            <a:endParaRPr lang="fr-FR" sz="2000" dirty="0">
              <a:effectLst/>
              <a:latin typeface="Open Sans"/>
              <a:ea typeface="Calibri"/>
              <a:cs typeface="Open Sans"/>
            </a:endParaRPr>
          </a:p>
        </p:txBody>
      </p:sp>
      <p:grpSp>
        <p:nvGrpSpPr>
          <p:cNvPr id="2" name="Group 1">
            <a:extLst>
              <a:ext uri="{FF2B5EF4-FFF2-40B4-BE49-F238E27FC236}">
                <a16:creationId xmlns:a16="http://schemas.microsoft.com/office/drawing/2014/main" id="{E7233232-539F-D367-8515-E3776FB8EF73}"/>
              </a:ext>
            </a:extLst>
          </p:cNvPr>
          <p:cNvGrpSpPr/>
          <p:nvPr/>
        </p:nvGrpSpPr>
        <p:grpSpPr>
          <a:xfrm>
            <a:off x="3041241" y="5481966"/>
            <a:ext cx="4507647" cy="938035"/>
            <a:chOff x="3821230" y="4668926"/>
            <a:chExt cx="4507647" cy="992396"/>
          </a:xfrm>
        </p:grpSpPr>
        <p:sp>
          <p:nvSpPr>
            <p:cNvPr id="3" name="TextBox 1">
              <a:extLst>
                <a:ext uri="{FF2B5EF4-FFF2-40B4-BE49-F238E27FC236}">
                  <a16:creationId xmlns:a16="http://schemas.microsoft.com/office/drawing/2014/main" id="{26C68E56-DE9C-0B9A-9034-FC3D9163AE01}"/>
                </a:ext>
              </a:extLst>
            </p:cNvPr>
            <p:cNvSpPr txBox="1"/>
            <p:nvPr/>
          </p:nvSpPr>
          <p:spPr>
            <a:xfrm>
              <a:off x="3821230" y="4668926"/>
              <a:ext cx="4231238" cy="879155"/>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just">
                <a:spcBef>
                  <a:spcPts val="1200"/>
                </a:spcBef>
                <a:spcAft>
                  <a:spcPts val="0"/>
                </a:spcAft>
                <a:tabLst>
                  <a:tab pos="5941060" algn="l"/>
                </a:tabLst>
              </a:pP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Veillez</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à ne pas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confondre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les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achats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à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crédit</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et les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emprunts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auprès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de la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famille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/des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amis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/des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voisins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a:t>
              </a:r>
              <a:endParaRPr lang="fr-FR" sz="1600">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6" name="Graphic 2" descr="Warning with solid fill">
              <a:extLst>
                <a:ext uri="{FF2B5EF4-FFF2-40B4-BE49-F238E27FC236}">
                  <a16:creationId xmlns:a16="http://schemas.microsoft.com/office/drawing/2014/main" id="{DCED4E03-65F0-F03E-A44D-06E7B6DC61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76058" y="5108503"/>
              <a:ext cx="552819" cy="552819"/>
            </a:xfrm>
            <a:prstGeom prst="rect">
              <a:avLst/>
            </a:prstGeom>
          </p:spPr>
        </p:pic>
      </p:grpSp>
    </p:spTree>
    <p:extLst>
      <p:ext uri="{BB962C8B-B14F-4D97-AF65-F5344CB8AC3E}">
        <p14:creationId xmlns:p14="http://schemas.microsoft.com/office/powerpoint/2010/main" val="366487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2900" b="0" kern="1400" spc="230" dirty="0">
                <a:solidFill>
                  <a:schemeClr val="tx1"/>
                </a:solidFill>
                <a:latin typeface="HALDEN SOLID"/>
                <a:ea typeface="Open Sans Extrabold"/>
                <a:cs typeface="Open Sans Extrabold"/>
              </a:rPr>
              <a:t>FCS : SOURCES ALIMENTAIRES - </a:t>
            </a:r>
            <a:r>
              <a:rPr lang="en-GB" sz="2900" b="0" kern="1400" spc="230" dirty="0" err="1">
                <a:solidFill>
                  <a:schemeClr val="tx1"/>
                </a:solidFill>
                <a:latin typeface="HALDEN SOLID"/>
                <a:ea typeface="Open Sans Extrabold"/>
                <a:cs typeface="Open Sans Extrabold"/>
              </a:rPr>
              <a:t>mendicité</a:t>
            </a:r>
            <a:r>
              <a:rPr lang="en-GB" sz="2900" b="0" kern="1400" spc="230" dirty="0">
                <a:solidFill>
                  <a:schemeClr val="tx1"/>
                </a:solidFill>
                <a:latin typeface="HALDEN SOLID"/>
                <a:ea typeface="Open Sans Extrabold"/>
                <a:cs typeface="Open Sans Extrabold"/>
              </a:rPr>
              <a:t> </a:t>
            </a:r>
            <a:r>
              <a:rPr lang="en-GB" sz="2900" b="0" kern="1400" spc="230" dirty="0" err="1">
                <a:solidFill>
                  <a:schemeClr val="tx1"/>
                </a:solidFill>
                <a:latin typeface="HALDEN SOLID"/>
                <a:ea typeface="Open Sans Extrabold"/>
                <a:cs typeface="Open Sans Extrabold"/>
              </a:rPr>
              <a:t>ou</a:t>
            </a:r>
            <a:r>
              <a:rPr lang="en-GB" sz="2900" b="0" kern="1400" spc="230" dirty="0">
                <a:solidFill>
                  <a:schemeClr val="tx1"/>
                </a:solidFill>
                <a:latin typeface="HALDEN SOLID"/>
                <a:ea typeface="Open Sans Extrabold"/>
                <a:cs typeface="Open Sans Extrabold"/>
              </a:rPr>
              <a:t> </a:t>
            </a:r>
            <a:r>
              <a:rPr lang="en-GB" sz="2900" b="0" kern="1400" spc="230" dirty="0" err="1">
                <a:solidFill>
                  <a:schemeClr val="tx1"/>
                </a:solidFill>
                <a:latin typeface="HALDEN SOLID"/>
                <a:ea typeface="Open Sans Extrabold"/>
                <a:cs typeface="Open Sans Extrabold"/>
              </a:rPr>
              <a:t>fouille</a:t>
            </a:r>
            <a:r>
              <a:rPr lang="en-GB" sz="2900" b="0" kern="1400" spc="230" dirty="0">
                <a:solidFill>
                  <a:schemeClr val="tx1"/>
                </a:solidFill>
                <a:latin typeface="HALDEN SOLID"/>
                <a:ea typeface="Open Sans Extrabold"/>
                <a:cs typeface="Open Sans Extrabold"/>
              </a:rPr>
              <a:t> des </a:t>
            </a:r>
            <a:r>
              <a:rPr lang="en-GB" sz="2900" b="0" kern="1400" spc="230" dirty="0" err="1">
                <a:solidFill>
                  <a:schemeClr val="tx1"/>
                </a:solidFill>
                <a:latin typeface="HALDEN SOLID"/>
                <a:ea typeface="Open Sans Extrabold"/>
                <a:cs typeface="Open Sans Extrabold"/>
              </a:rPr>
              <a:t>poubelles</a:t>
            </a:r>
            <a:endParaRPr lang="en-GB" sz="2900" b="0" strike="sngStrike" kern="1400" spc="230" dirty="0">
              <a:solidFill>
                <a:schemeClr val="tx1"/>
              </a:solidFill>
              <a:latin typeface="HALDEN SOLID"/>
              <a:ea typeface="Open Sans Extrabold"/>
              <a:cs typeface="Open Sans Extrabold"/>
            </a:endParaRP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5450791" y="1541591"/>
            <a:ext cx="6312468" cy="4213573"/>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9263482" y="5447388"/>
            <a:ext cx="2505700" cy="307777"/>
          </a:xfrm>
          <a:prstGeom prst="rect">
            <a:avLst/>
          </a:prstGeom>
          <a:noFill/>
        </p:spPr>
        <p:txBody>
          <a:bodyPr wrap="square" rtlCol="0">
            <a:spAutoFit/>
          </a:bodyPr>
          <a:lstStyle/>
          <a:p>
            <a:r>
              <a:rPr lang="fr-FR" sz="1200" err="1">
                <a:solidFill>
                  <a:srgbClr val="FFFFFE"/>
                </a:solidFill>
                <a:latin typeface="Open Sans" panose="020B0606030504020204" pitchFamily="34" charset="0"/>
                <a:ea typeface="Open Sans" panose="020B0606030504020204" pitchFamily="34" charset="0"/>
                <a:cs typeface="Open Sans" panose="020B0606030504020204" pitchFamily="34" charset="0"/>
              </a:rPr>
              <a:t>PAM/Arete/Gerardo </a:t>
            </a:r>
            <a:r>
              <a:rPr lang="fr-FR" sz="1200">
                <a:solidFill>
                  <a:srgbClr val="FFFFFE"/>
                </a:solidFill>
                <a:latin typeface="Open Sans" panose="020B0606030504020204" pitchFamily="34" charset="0"/>
                <a:ea typeface="Open Sans" panose="020B0606030504020204" pitchFamily="34" charset="0"/>
                <a:cs typeface="Open Sans" panose="020B0606030504020204" pitchFamily="34" charset="0"/>
              </a:rPr>
              <a:t>Aguilar</a:t>
            </a:r>
          </a:p>
        </p:txBody>
      </p:sp>
      <p:sp>
        <p:nvSpPr>
          <p:cNvPr id="11" name="TextBox 10">
            <a:extLst>
              <a:ext uri="{FF2B5EF4-FFF2-40B4-BE49-F238E27FC236}">
                <a16:creationId xmlns:a16="http://schemas.microsoft.com/office/drawing/2014/main" id="{40BD7986-1595-E20F-D8A4-3D552AE005C9}"/>
              </a:ext>
            </a:extLst>
          </p:cNvPr>
          <p:cNvSpPr txBox="1"/>
          <p:nvPr/>
        </p:nvSpPr>
        <p:spPr>
          <a:xfrm>
            <a:off x="625847" y="1266314"/>
            <a:ext cx="4690613" cy="4016484"/>
          </a:xfrm>
          <a:prstGeom prst="rect">
            <a:avLst/>
          </a:prstGeom>
          <a:noFill/>
        </p:spPr>
        <p:txBody>
          <a:bodyPr wrap="square" lIns="91440" tIns="45720" rIns="91440" bIns="45720" anchor="t">
            <a:spAutoFit/>
          </a:bodyPr>
          <a:lstStyle/>
          <a:p>
            <a:pPr marL="285750" indent="-285750" algn="just">
              <a:buFont typeface="Wingdings" panose="05000000000000000000" pitchFamily="2" charset="2"/>
              <a:buChar char="v"/>
              <a:tabLst>
                <a:tab pos="5941060" algn="l"/>
              </a:tabLst>
            </a:pPr>
            <a:r>
              <a:rPr lang="en-GB" sz="1700" dirty="0">
                <a:effectLst/>
                <a:latin typeface="Open Sans"/>
                <a:ea typeface="Calibri"/>
                <a:cs typeface="Arial"/>
              </a:rPr>
              <a:t>Il </a:t>
            </a:r>
            <a:r>
              <a:rPr lang="en-GB" sz="1700" dirty="0" err="1">
                <a:effectLst/>
                <a:latin typeface="Open Sans"/>
                <a:ea typeface="Calibri"/>
                <a:cs typeface="Arial"/>
              </a:rPr>
              <a:t>s'agit</a:t>
            </a:r>
            <a:r>
              <a:rPr lang="en-GB" sz="1700" dirty="0">
                <a:effectLst/>
                <a:latin typeface="Open Sans"/>
                <a:ea typeface="Calibri"/>
                <a:cs typeface="Arial"/>
              </a:rPr>
              <a:t> de </a:t>
            </a:r>
            <a:r>
              <a:rPr lang="en-GB" sz="1700" dirty="0" err="1">
                <a:effectLst/>
                <a:latin typeface="Open Sans"/>
                <a:ea typeface="Calibri"/>
                <a:cs typeface="Arial"/>
              </a:rPr>
              <a:t>stratégies</a:t>
            </a:r>
            <a:r>
              <a:rPr lang="en-GB" sz="1700" dirty="0">
                <a:effectLst/>
                <a:latin typeface="Open Sans"/>
                <a:ea typeface="Calibri"/>
                <a:cs typeface="Arial"/>
              </a:rPr>
              <a:t> </a:t>
            </a:r>
            <a:r>
              <a:rPr lang="en-GB" sz="1700" dirty="0" err="1">
                <a:effectLst/>
                <a:latin typeface="Open Sans"/>
                <a:ea typeface="Calibri"/>
                <a:cs typeface="Arial"/>
              </a:rPr>
              <a:t>telles</a:t>
            </a:r>
            <a:r>
              <a:rPr lang="en-GB" sz="1700" dirty="0">
                <a:effectLst/>
                <a:latin typeface="Open Sans"/>
                <a:ea typeface="Calibri"/>
                <a:cs typeface="Arial"/>
              </a:rPr>
              <a:t> que </a:t>
            </a:r>
            <a:r>
              <a:rPr lang="en-GB" sz="1700" dirty="0" err="1">
                <a:effectLst/>
                <a:latin typeface="Open Sans"/>
                <a:ea typeface="Calibri"/>
                <a:cs typeface="Arial"/>
              </a:rPr>
              <a:t>mendier</a:t>
            </a:r>
            <a:r>
              <a:rPr lang="en-GB" sz="1700" dirty="0">
                <a:effectLst/>
                <a:latin typeface="Open Sans"/>
                <a:ea typeface="Calibri"/>
                <a:cs typeface="Arial"/>
              </a:rPr>
              <a:t> </a:t>
            </a:r>
            <a:r>
              <a:rPr lang="en-GB" sz="1700" dirty="0" err="1">
                <a:effectLst/>
                <a:latin typeface="Open Sans"/>
                <a:ea typeface="Calibri"/>
                <a:cs typeface="Arial"/>
              </a:rPr>
              <a:t>ou</a:t>
            </a:r>
            <a:r>
              <a:rPr lang="en-GB" sz="1700" dirty="0">
                <a:effectLst/>
                <a:latin typeface="Open Sans"/>
                <a:ea typeface="Calibri"/>
                <a:cs typeface="Arial"/>
              </a:rPr>
              <a:t> demander de la </a:t>
            </a:r>
            <a:r>
              <a:rPr lang="en-GB" sz="1700" dirty="0" err="1">
                <a:effectLst/>
                <a:latin typeface="Open Sans"/>
                <a:ea typeface="Calibri"/>
                <a:cs typeface="Arial"/>
              </a:rPr>
              <a:t>nourriture</a:t>
            </a:r>
            <a:r>
              <a:rPr lang="en-GB" sz="1700" dirty="0">
                <a:effectLst/>
                <a:latin typeface="Open Sans"/>
                <a:ea typeface="Calibri"/>
                <a:cs typeface="Arial"/>
              </a:rPr>
              <a:t> à des inconnus, </a:t>
            </a:r>
            <a:r>
              <a:rPr lang="en-GB" sz="1700" dirty="0" err="1">
                <a:effectLst/>
                <a:latin typeface="Open Sans"/>
                <a:ea typeface="Calibri"/>
                <a:cs typeface="Arial"/>
              </a:rPr>
              <a:t>compter</a:t>
            </a:r>
            <a:r>
              <a:rPr lang="en-GB" sz="1700" dirty="0">
                <a:effectLst/>
                <a:latin typeface="Open Sans"/>
                <a:ea typeface="Calibri"/>
                <a:cs typeface="Arial"/>
              </a:rPr>
              <a:t> sur les </a:t>
            </a:r>
            <a:r>
              <a:rPr lang="en-GB" sz="1700" dirty="0" err="1">
                <a:effectLst/>
                <a:latin typeface="Open Sans"/>
                <a:ea typeface="Calibri"/>
                <a:cs typeface="Arial"/>
              </a:rPr>
              <a:t>restes</a:t>
            </a:r>
            <a:r>
              <a:rPr lang="en-GB" sz="1700" dirty="0">
                <a:effectLst/>
                <a:latin typeface="Open Sans"/>
                <a:ea typeface="Calibri"/>
                <a:cs typeface="Arial"/>
              </a:rPr>
              <a:t> de </a:t>
            </a:r>
            <a:r>
              <a:rPr lang="en-GB" sz="1700" dirty="0" err="1">
                <a:effectLst/>
                <a:latin typeface="Open Sans"/>
                <a:ea typeface="Calibri"/>
                <a:cs typeface="Arial"/>
              </a:rPr>
              <a:t>nourriture</a:t>
            </a:r>
            <a:r>
              <a:rPr lang="en-GB" sz="1700" dirty="0">
                <a:effectLst/>
                <a:latin typeface="Open Sans"/>
                <a:ea typeface="Calibri"/>
                <a:cs typeface="Arial"/>
              </a:rPr>
              <a:t> des restaurants </a:t>
            </a:r>
            <a:r>
              <a:rPr lang="en-GB" sz="1700" dirty="0" err="1">
                <a:effectLst/>
                <a:latin typeface="Open Sans"/>
                <a:ea typeface="Calibri"/>
                <a:cs typeface="Arial"/>
              </a:rPr>
              <a:t>ou</a:t>
            </a:r>
            <a:r>
              <a:rPr lang="en-GB" sz="1700" dirty="0">
                <a:effectLst/>
                <a:latin typeface="Open Sans"/>
                <a:ea typeface="Calibri"/>
                <a:cs typeface="Arial"/>
              </a:rPr>
              <a:t> des </a:t>
            </a:r>
            <a:r>
              <a:rPr lang="en-GB" sz="1700" dirty="0" err="1">
                <a:effectLst/>
                <a:latin typeface="Open Sans"/>
                <a:ea typeface="Calibri"/>
                <a:cs typeface="Arial"/>
              </a:rPr>
              <a:t>magasins</a:t>
            </a:r>
            <a:r>
              <a:rPr lang="en-GB" sz="1700" dirty="0">
                <a:effectLst/>
                <a:latin typeface="Open Sans"/>
                <a:ea typeface="Calibri"/>
                <a:cs typeface="Arial"/>
              </a:rPr>
              <a:t> </a:t>
            </a:r>
            <a:r>
              <a:rPr lang="en-GB" sz="1700" dirty="0" err="1">
                <a:effectLst/>
                <a:latin typeface="Open Sans"/>
                <a:ea typeface="Calibri"/>
                <a:cs typeface="Arial"/>
              </a:rPr>
              <a:t>ou</a:t>
            </a:r>
            <a:r>
              <a:rPr lang="en-GB" sz="1700" dirty="0">
                <a:effectLst/>
                <a:latin typeface="Open Sans"/>
                <a:ea typeface="Calibri"/>
                <a:cs typeface="Arial"/>
              </a:rPr>
              <a:t> </a:t>
            </a:r>
            <a:r>
              <a:rPr lang="en-GB" sz="1700" dirty="0" err="1">
                <a:effectLst/>
                <a:latin typeface="Open Sans"/>
                <a:ea typeface="Calibri"/>
                <a:cs typeface="Arial"/>
              </a:rPr>
              <a:t>recourir</a:t>
            </a:r>
            <a:r>
              <a:rPr lang="en-GB" sz="1700" dirty="0">
                <a:effectLst/>
                <a:latin typeface="Open Sans"/>
                <a:ea typeface="Calibri"/>
                <a:cs typeface="Arial"/>
              </a:rPr>
              <a:t> au vol, à la </a:t>
            </a:r>
            <a:r>
              <a:rPr lang="en-GB" sz="1700" dirty="0" err="1">
                <a:effectLst/>
                <a:latin typeface="Open Sans"/>
                <a:ea typeface="Calibri"/>
                <a:cs typeface="Arial"/>
              </a:rPr>
              <a:t>récupération</a:t>
            </a:r>
            <a:r>
              <a:rPr lang="en-GB" sz="1700" dirty="0">
                <a:effectLst/>
                <a:latin typeface="Open Sans"/>
                <a:ea typeface="Calibri"/>
                <a:cs typeface="Arial"/>
              </a:rPr>
              <a:t> de </a:t>
            </a:r>
            <a:r>
              <a:rPr lang="en-GB" sz="1700" dirty="0" err="1">
                <a:effectLst/>
                <a:latin typeface="Open Sans"/>
                <a:ea typeface="Calibri"/>
                <a:cs typeface="Arial"/>
              </a:rPr>
              <a:t>nourriture</a:t>
            </a:r>
            <a:r>
              <a:rPr lang="en-GB" sz="1700" dirty="0">
                <a:effectLst/>
                <a:latin typeface="Open Sans"/>
                <a:ea typeface="Calibri"/>
                <a:cs typeface="Arial"/>
              </a:rPr>
              <a:t> </a:t>
            </a:r>
            <a:r>
              <a:rPr lang="en-GB" sz="1700" dirty="0" err="1">
                <a:effectLst/>
                <a:latin typeface="Open Sans"/>
                <a:ea typeface="Calibri"/>
                <a:cs typeface="Arial"/>
              </a:rPr>
              <a:t>ou</a:t>
            </a:r>
            <a:r>
              <a:rPr lang="en-GB" sz="1700" dirty="0">
                <a:effectLst/>
                <a:latin typeface="Open Sans"/>
                <a:ea typeface="Calibri"/>
                <a:cs typeface="Arial"/>
              </a:rPr>
              <a:t> à la "</a:t>
            </a:r>
            <a:r>
              <a:rPr lang="en-GB" sz="1700" dirty="0" err="1">
                <a:effectLst/>
                <a:latin typeface="Open Sans"/>
                <a:ea typeface="Calibri"/>
                <a:cs typeface="Arial"/>
              </a:rPr>
              <a:t>fouille</a:t>
            </a:r>
            <a:r>
              <a:rPr lang="en-GB" sz="1700" dirty="0">
                <a:effectLst/>
                <a:latin typeface="Open Sans"/>
                <a:ea typeface="Calibri"/>
                <a:cs typeface="Arial"/>
              </a:rPr>
              <a:t> des </a:t>
            </a:r>
            <a:r>
              <a:rPr lang="en-GB" sz="1700" dirty="0" err="1">
                <a:effectLst/>
                <a:latin typeface="Open Sans"/>
                <a:ea typeface="Calibri"/>
                <a:cs typeface="Arial"/>
              </a:rPr>
              <a:t>poubelles</a:t>
            </a:r>
            <a:r>
              <a:rPr lang="en-GB" sz="1700" dirty="0">
                <a:effectLst/>
                <a:latin typeface="Open Sans"/>
                <a:ea typeface="Calibri"/>
                <a:cs typeface="Arial"/>
              </a:rPr>
              <a:t>". </a:t>
            </a:r>
          </a:p>
          <a:p>
            <a:pPr marL="285750" indent="-285750" algn="just">
              <a:buFont typeface="Wingdings" panose="05000000000000000000" pitchFamily="2" charset="2"/>
              <a:buChar char="v"/>
              <a:tabLst>
                <a:tab pos="5941060" algn="l"/>
              </a:tabLst>
            </a:pPr>
            <a:endParaRPr lang="en-GB" sz="1700" dirty="0">
              <a:latin typeface="Open Sans" panose="020B0606030504020204" pitchFamily="34" charset="0"/>
              <a:ea typeface="Calibri" panose="020F0502020204030204" pitchFamily="34" charset="0"/>
              <a:cs typeface="Arial" panose="020B0604020202020204" pitchFamily="34" charset="0"/>
            </a:endParaRPr>
          </a:p>
          <a:p>
            <a:pPr marL="285750" indent="-285750" algn="just">
              <a:buFont typeface="Wingdings" panose="05000000000000000000" pitchFamily="2" charset="2"/>
              <a:buChar char="v"/>
              <a:tabLst>
                <a:tab pos="5941060" algn="l"/>
              </a:tabLst>
            </a:pPr>
            <a:r>
              <a:rPr lang="en-GB" sz="1700" dirty="0">
                <a:effectLst/>
                <a:latin typeface="Open Sans"/>
                <a:ea typeface="Calibri"/>
                <a:cs typeface="Arial"/>
              </a:rPr>
              <a:t>Si un ménage utilise de </a:t>
            </a:r>
            <a:r>
              <a:rPr lang="en-GB" sz="1700" dirty="0" err="1">
                <a:effectLst/>
                <a:latin typeface="Open Sans"/>
                <a:ea typeface="Calibri"/>
                <a:cs typeface="Arial"/>
              </a:rPr>
              <a:t>l'argent</a:t>
            </a:r>
            <a:r>
              <a:rPr lang="en-GB" sz="1700" dirty="0">
                <a:effectLst/>
                <a:latin typeface="Open Sans"/>
                <a:ea typeface="Calibri"/>
                <a:cs typeface="Arial"/>
              </a:rPr>
              <a:t> </a:t>
            </a:r>
            <a:r>
              <a:rPr lang="en-GB" sz="1700" dirty="0" err="1">
                <a:effectLst/>
                <a:latin typeface="Open Sans"/>
                <a:ea typeface="Calibri"/>
                <a:cs typeface="Arial"/>
              </a:rPr>
              <a:t>provenant</a:t>
            </a:r>
            <a:r>
              <a:rPr lang="en-GB" sz="1700" dirty="0">
                <a:effectLst/>
                <a:latin typeface="Open Sans"/>
                <a:ea typeface="Calibri"/>
                <a:cs typeface="Arial"/>
              </a:rPr>
              <a:t> de la </a:t>
            </a:r>
            <a:r>
              <a:rPr lang="en-GB" sz="1700" dirty="0" err="1">
                <a:effectLst/>
                <a:latin typeface="Open Sans"/>
                <a:ea typeface="Calibri"/>
                <a:cs typeface="Arial"/>
              </a:rPr>
              <a:t>mendicité</a:t>
            </a:r>
            <a:r>
              <a:rPr lang="en-GB" sz="1700" dirty="0">
                <a:effectLst/>
                <a:latin typeface="Open Sans"/>
                <a:ea typeface="Calibri"/>
                <a:cs typeface="Arial"/>
              </a:rPr>
              <a:t> pour </a:t>
            </a:r>
            <a:r>
              <a:rPr lang="en-GB" sz="1700" dirty="0" err="1">
                <a:effectLst/>
                <a:latin typeface="Open Sans"/>
                <a:ea typeface="Calibri"/>
                <a:cs typeface="Arial"/>
              </a:rPr>
              <a:t>acheter</a:t>
            </a:r>
            <a:r>
              <a:rPr lang="en-GB" sz="1700" dirty="0">
                <a:effectLst/>
                <a:latin typeface="Open Sans"/>
                <a:ea typeface="Calibri"/>
                <a:cs typeface="Arial"/>
              </a:rPr>
              <a:t> de la </a:t>
            </a:r>
            <a:r>
              <a:rPr lang="en-GB" sz="1700" dirty="0" err="1">
                <a:effectLst/>
                <a:latin typeface="Open Sans"/>
                <a:ea typeface="Calibri"/>
                <a:cs typeface="Arial"/>
              </a:rPr>
              <a:t>nourriture</a:t>
            </a:r>
            <a:r>
              <a:rPr lang="en-GB" sz="1700" dirty="0">
                <a:effectLst/>
                <a:latin typeface="Open Sans"/>
                <a:ea typeface="Calibri"/>
                <a:cs typeface="Arial"/>
              </a:rPr>
              <a:t>, la source </a:t>
            </a:r>
            <a:r>
              <a:rPr lang="en-GB" sz="1700" dirty="0" err="1">
                <a:effectLst/>
                <a:latin typeface="Open Sans"/>
                <a:ea typeface="Calibri"/>
                <a:cs typeface="Arial"/>
              </a:rPr>
              <a:t>principale</a:t>
            </a:r>
            <a:r>
              <a:rPr lang="en-GB" sz="1700" dirty="0">
                <a:effectLst/>
                <a:latin typeface="Open Sans"/>
                <a:ea typeface="Calibri"/>
                <a:cs typeface="Arial"/>
              </a:rPr>
              <a:t> doit </a:t>
            </a:r>
            <a:r>
              <a:rPr lang="en-GB" sz="1700" dirty="0" err="1">
                <a:effectLst/>
                <a:latin typeface="Open Sans"/>
                <a:ea typeface="Calibri"/>
                <a:cs typeface="Arial"/>
              </a:rPr>
              <a:t>être</a:t>
            </a:r>
            <a:r>
              <a:rPr lang="en-GB" sz="1700" dirty="0">
                <a:effectLst/>
                <a:latin typeface="Open Sans"/>
                <a:ea typeface="Calibri"/>
                <a:cs typeface="Arial"/>
              </a:rPr>
              <a:t> les </a:t>
            </a:r>
            <a:r>
              <a:rPr lang="en-GB" sz="1700" dirty="0" err="1">
                <a:effectLst/>
                <a:latin typeface="Open Sans"/>
                <a:ea typeface="Calibri"/>
                <a:cs typeface="Arial"/>
              </a:rPr>
              <a:t>achats</a:t>
            </a:r>
            <a:r>
              <a:rPr lang="en-GB" sz="1700" dirty="0">
                <a:effectLst/>
                <a:latin typeface="Open Sans"/>
                <a:ea typeface="Calibri"/>
                <a:cs typeface="Arial"/>
              </a:rPr>
              <a:t> </a:t>
            </a:r>
            <a:r>
              <a:rPr lang="en-GB" sz="1700" dirty="0" err="1">
                <a:effectLst/>
                <a:latin typeface="Open Sans"/>
                <a:ea typeface="Calibri"/>
                <a:cs typeface="Arial"/>
              </a:rPr>
              <a:t>en</a:t>
            </a:r>
            <a:r>
              <a:rPr lang="en-GB" sz="1700" dirty="0">
                <a:effectLst/>
                <a:latin typeface="Open Sans"/>
                <a:ea typeface="Calibri"/>
                <a:cs typeface="Arial"/>
              </a:rPr>
              <a:t> </a:t>
            </a:r>
            <a:r>
              <a:rPr lang="en-GB" sz="1700" dirty="0" err="1">
                <a:effectLst/>
                <a:latin typeface="Open Sans"/>
                <a:ea typeface="Calibri"/>
                <a:cs typeface="Arial"/>
              </a:rPr>
              <a:t>espèces</a:t>
            </a:r>
            <a:r>
              <a:rPr lang="en-GB" sz="1700" dirty="0">
                <a:effectLst/>
                <a:latin typeface="Open Sans"/>
                <a:ea typeface="Calibri"/>
                <a:cs typeface="Arial"/>
              </a:rPr>
              <a:t> et non la </a:t>
            </a:r>
            <a:r>
              <a:rPr lang="en-GB" sz="1700" dirty="0" err="1">
                <a:effectLst/>
                <a:latin typeface="Open Sans"/>
                <a:ea typeface="Calibri"/>
                <a:cs typeface="Arial"/>
              </a:rPr>
              <a:t>mendicité</a:t>
            </a:r>
            <a:r>
              <a:rPr lang="en-GB" sz="1700" dirty="0">
                <a:effectLst/>
                <a:latin typeface="Open Sans"/>
                <a:ea typeface="Calibri"/>
                <a:cs typeface="Arial"/>
              </a:rPr>
              <a:t>. </a:t>
            </a:r>
          </a:p>
          <a:p>
            <a:pPr marL="285750" indent="-285750" algn="just">
              <a:buFont typeface="Wingdings" panose="05000000000000000000" pitchFamily="2" charset="2"/>
              <a:buChar char="v"/>
              <a:tabLst>
                <a:tab pos="5941060" algn="l"/>
              </a:tabLst>
            </a:pPr>
            <a:endParaRPr lang="en-GB" sz="1700" dirty="0">
              <a:latin typeface="Open Sans" panose="020B0606030504020204" pitchFamily="34" charset="0"/>
              <a:ea typeface="Calibri" panose="020F0502020204030204" pitchFamily="34" charset="0"/>
              <a:cs typeface="Arial" panose="020B0604020202020204" pitchFamily="34" charset="0"/>
            </a:endParaRPr>
          </a:p>
          <a:p>
            <a:pPr marL="285750" indent="-285750" algn="just">
              <a:buFont typeface="Wingdings" panose="05000000000000000000" pitchFamily="2" charset="2"/>
              <a:buChar char="v"/>
              <a:tabLst>
                <a:tab pos="5941060" algn="l"/>
              </a:tabLst>
            </a:pPr>
            <a:r>
              <a:rPr lang="en-GB" sz="1700" dirty="0">
                <a:effectLst/>
                <a:latin typeface="Open Sans"/>
                <a:ea typeface="Calibri"/>
                <a:cs typeface="Arial"/>
              </a:rPr>
              <a:t>Cela </a:t>
            </a:r>
            <a:r>
              <a:rPr lang="en-GB" sz="1700" dirty="0" err="1">
                <a:effectLst/>
                <a:latin typeface="Open Sans"/>
                <a:ea typeface="Calibri"/>
                <a:cs typeface="Arial"/>
              </a:rPr>
              <a:t>indique</a:t>
            </a:r>
            <a:r>
              <a:rPr lang="en-GB" sz="1700" dirty="0">
                <a:effectLst/>
                <a:latin typeface="Open Sans"/>
                <a:ea typeface="Calibri"/>
                <a:cs typeface="Arial"/>
              </a:rPr>
              <a:t> </a:t>
            </a:r>
            <a:r>
              <a:rPr lang="en-GB" sz="1700" dirty="0" err="1">
                <a:effectLst/>
                <a:latin typeface="Open Sans"/>
                <a:ea typeface="Calibri"/>
                <a:cs typeface="Arial"/>
              </a:rPr>
              <a:t>généralement</a:t>
            </a:r>
            <a:r>
              <a:rPr lang="en-GB" sz="1700" dirty="0">
                <a:effectLst/>
                <a:latin typeface="Open Sans"/>
                <a:ea typeface="Calibri"/>
                <a:cs typeface="Arial"/>
              </a:rPr>
              <a:t> de graves </a:t>
            </a:r>
            <a:r>
              <a:rPr lang="en-GB" sz="1700" dirty="0" err="1">
                <a:latin typeface="Open Sans"/>
                <a:ea typeface="Calibri"/>
                <a:cs typeface="Arial"/>
              </a:rPr>
              <a:t>déficits</a:t>
            </a:r>
            <a:r>
              <a:rPr lang="en-GB" sz="1700" dirty="0">
                <a:latin typeface="Open Sans"/>
                <a:ea typeface="Calibri"/>
                <a:cs typeface="Arial"/>
              </a:rPr>
              <a:t> </a:t>
            </a:r>
            <a:r>
              <a:rPr lang="en-GB" sz="1700" dirty="0" err="1">
                <a:effectLst/>
                <a:latin typeface="Open Sans"/>
                <a:ea typeface="Calibri"/>
                <a:cs typeface="Arial"/>
              </a:rPr>
              <a:t>alimentaires</a:t>
            </a:r>
            <a:r>
              <a:rPr lang="en-GB" sz="1700" dirty="0">
                <a:effectLst/>
                <a:latin typeface="Open Sans"/>
                <a:ea typeface="Calibri"/>
                <a:cs typeface="Arial"/>
              </a:rPr>
              <a:t> et le </a:t>
            </a:r>
            <a:r>
              <a:rPr lang="en-GB" sz="1700" dirty="0" err="1">
                <a:effectLst/>
                <a:latin typeface="Open Sans"/>
                <a:ea typeface="Calibri"/>
                <a:cs typeface="Arial"/>
              </a:rPr>
              <a:t>désespoir</a:t>
            </a:r>
            <a:r>
              <a:rPr lang="en-GB" sz="1700" dirty="0">
                <a:effectLst/>
                <a:latin typeface="Open Sans"/>
                <a:ea typeface="Calibri"/>
                <a:cs typeface="Arial"/>
              </a:rPr>
              <a:t>. </a:t>
            </a:r>
            <a:endParaRPr lang="fr-FR" sz="1700" dirty="0">
              <a:effectLst/>
              <a:latin typeface="Open Sans"/>
              <a:ea typeface="Calibri"/>
              <a:cs typeface="Arial"/>
            </a:endParaRPr>
          </a:p>
        </p:txBody>
      </p:sp>
      <p:sp>
        <p:nvSpPr>
          <p:cNvPr id="3" name="TextBox 1">
            <a:extLst>
              <a:ext uri="{FF2B5EF4-FFF2-40B4-BE49-F238E27FC236}">
                <a16:creationId xmlns:a16="http://schemas.microsoft.com/office/drawing/2014/main" id="{BB5FE2E4-E822-4D5E-8897-7B69DE0F6252}"/>
              </a:ext>
            </a:extLst>
          </p:cNvPr>
          <p:cNvSpPr txBox="1"/>
          <p:nvPr/>
        </p:nvSpPr>
        <p:spPr>
          <a:xfrm>
            <a:off x="2326106" y="6067628"/>
            <a:ext cx="8587045" cy="830997"/>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just">
              <a:spcBef>
                <a:spcPts val="1200"/>
              </a:spcBef>
              <a:spcAft>
                <a:spcPts val="0"/>
              </a:spcAft>
              <a:tabLst>
                <a:tab pos="5941060" algn="l"/>
              </a:tabLst>
            </a:pP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Veillez</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à la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cohérence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des données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rapportées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si</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la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mendicité</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pour la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nourriture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est</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indiquée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ici</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il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est</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probable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qu'elle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soit</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également</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rapportée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comme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source de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revenus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et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comme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stratégie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d'adaptation</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aux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moyens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de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subsistance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a:t>
            </a:r>
            <a:endParaRPr lang="fr-FR" sz="1600">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7" name="Graphic 2" descr="Warning with solid fill">
            <a:extLst>
              <a:ext uri="{FF2B5EF4-FFF2-40B4-BE49-F238E27FC236}">
                <a16:creationId xmlns:a16="http://schemas.microsoft.com/office/drawing/2014/main" id="{07C9A5FE-6A4A-302D-7E67-003DDE3B803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81376" y="6393885"/>
            <a:ext cx="552819" cy="522537"/>
          </a:xfrm>
          <a:prstGeom prst="rect">
            <a:avLst/>
          </a:prstGeom>
        </p:spPr>
      </p:pic>
    </p:spTree>
    <p:extLst>
      <p:ext uri="{BB962C8B-B14F-4D97-AF65-F5344CB8AC3E}">
        <p14:creationId xmlns:p14="http://schemas.microsoft.com/office/powerpoint/2010/main" val="3216212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a:ea typeface="Open Sans Extrabold"/>
                <a:cs typeface="Open Sans Extrabold"/>
              </a:rPr>
              <a:t>FCS : SOURCES ALIMENTAIRES - Commerce/TROC</a:t>
            </a:r>
            <a:endParaRPr lang="en-GB" sz="3600" b="0" strike="sngStrike" kern="1400" spc="230" dirty="0">
              <a:solidFill>
                <a:schemeClr val="tx1"/>
              </a:solidFill>
              <a:latin typeface="HALDEN SOLID" pitchFamily="2" charset="0"/>
            </a:endParaRP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6312805" y="1545538"/>
            <a:ext cx="5450453" cy="3806417"/>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9005977" y="5351955"/>
            <a:ext cx="2866722" cy="276999"/>
          </a:xfrm>
          <a:prstGeom prst="rect">
            <a:avLst/>
          </a:prstGeom>
          <a:noFill/>
        </p:spPr>
        <p:txBody>
          <a:bodyPr wrap="square" rtlCol="0">
            <a:spAutoFit/>
          </a:bodyPr>
          <a:lstStyle>
            <a:defPPr>
              <a:defRPr lang="it-IT"/>
            </a:defPPr>
            <a:lvl1pPr>
              <a:defRPr sz="1400">
                <a:solidFill>
                  <a:srgbClr val="FFFFFE"/>
                </a:solidFill>
              </a:defRPr>
            </a:lvl1pPr>
          </a:lstStyle>
          <a:p>
            <a:r>
              <a:rPr lang="fr-FR" sz="1200">
                <a:latin typeface="Open Sans" panose="020B0606030504020204" pitchFamily="34" charset="0"/>
                <a:ea typeface="Open Sans" panose="020B0606030504020204" pitchFamily="34" charset="0"/>
                <a:cs typeface="Open Sans" panose="020B0606030504020204" pitchFamily="34" charset="0"/>
              </a:rPr>
              <a:t>© PAM/Mohammad Hasib </a:t>
            </a:r>
            <a:r>
              <a:rPr lang="fr-FR" sz="1200" err="1">
                <a:latin typeface="Open Sans" panose="020B0606030504020204" pitchFamily="34" charset="0"/>
                <a:ea typeface="Open Sans" panose="020B0606030504020204" pitchFamily="34" charset="0"/>
                <a:cs typeface="Open Sans" panose="020B0606030504020204" pitchFamily="34" charset="0"/>
              </a:rPr>
              <a:t>Hazinyar</a:t>
            </a:r>
            <a:endParaRPr lang="fr-FR" sz="120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40BD7986-1595-E20F-D8A4-3D552AE005C9}"/>
              </a:ext>
            </a:extLst>
          </p:cNvPr>
          <p:cNvSpPr txBox="1"/>
          <p:nvPr/>
        </p:nvSpPr>
        <p:spPr>
          <a:xfrm>
            <a:off x="580126" y="1541591"/>
            <a:ext cx="5515873" cy="4278094"/>
          </a:xfrm>
          <a:prstGeom prst="rect">
            <a:avLst/>
          </a:prstGeom>
          <a:noFill/>
        </p:spPr>
        <p:txBody>
          <a:bodyPr wrap="square" lIns="91440" tIns="45720" rIns="91440" bIns="45720" anchor="t">
            <a:spAutoFit/>
          </a:bodyPr>
          <a:lstStyle/>
          <a:p>
            <a:pPr marL="285750" indent="-285750" algn="just">
              <a:buFont typeface="Wingdings" panose="05000000000000000000" pitchFamily="2" charset="2"/>
              <a:buChar char="v"/>
              <a:tabLst>
                <a:tab pos="5941060" algn="l"/>
              </a:tabLst>
            </a:pPr>
            <a:r>
              <a:rPr lang="en-GB" sz="1700" dirty="0">
                <a:effectLst/>
                <a:latin typeface="Open Sans"/>
                <a:ea typeface="Calibri"/>
                <a:cs typeface="Arial"/>
              </a:rPr>
              <a:t>Il </a:t>
            </a:r>
            <a:r>
              <a:rPr lang="en-GB" sz="1700" dirty="0" err="1">
                <a:effectLst/>
                <a:latin typeface="Open Sans"/>
                <a:ea typeface="Calibri"/>
                <a:cs typeface="Arial"/>
              </a:rPr>
              <a:t>s'agit</a:t>
            </a:r>
            <a:r>
              <a:rPr lang="en-GB" sz="1700" dirty="0">
                <a:effectLst/>
                <a:latin typeface="Open Sans"/>
                <a:ea typeface="Calibri"/>
                <a:cs typeface="Arial"/>
              </a:rPr>
              <a:t> </a:t>
            </a:r>
            <a:r>
              <a:rPr lang="en-GB" sz="1700" dirty="0" err="1">
                <a:effectLst/>
                <a:latin typeface="Open Sans"/>
                <a:ea typeface="Calibri"/>
                <a:cs typeface="Arial"/>
              </a:rPr>
              <a:t>notamment</a:t>
            </a:r>
            <a:r>
              <a:rPr lang="en-GB" sz="1700" dirty="0">
                <a:effectLst/>
                <a:latin typeface="Open Sans"/>
                <a:ea typeface="Calibri"/>
                <a:cs typeface="Arial"/>
              </a:rPr>
              <a:t> </a:t>
            </a:r>
            <a:r>
              <a:rPr lang="en-GB" sz="1700" dirty="0" err="1">
                <a:effectLst/>
                <a:latin typeface="Open Sans"/>
                <a:ea typeface="Calibri"/>
                <a:cs typeface="Arial"/>
              </a:rPr>
              <a:t>d'échanger</a:t>
            </a:r>
            <a:r>
              <a:rPr lang="en-GB" sz="1700" dirty="0">
                <a:effectLst/>
                <a:latin typeface="Open Sans"/>
                <a:ea typeface="Calibri"/>
                <a:cs typeface="Arial"/>
              </a:rPr>
              <a:t> de la main-</a:t>
            </a:r>
            <a:r>
              <a:rPr lang="en-GB" sz="1700" dirty="0" err="1">
                <a:effectLst/>
                <a:latin typeface="Open Sans"/>
                <a:ea typeface="Calibri"/>
                <a:cs typeface="Arial"/>
              </a:rPr>
              <a:t>d'œuvre</a:t>
            </a:r>
            <a:r>
              <a:rPr lang="en-GB" sz="1700" dirty="0">
                <a:effectLst/>
                <a:latin typeface="Open Sans"/>
                <a:ea typeface="Calibri"/>
                <a:cs typeface="Arial"/>
              </a:rPr>
              <a:t> </a:t>
            </a:r>
            <a:r>
              <a:rPr lang="en-GB" sz="1700" dirty="0" err="1">
                <a:effectLst/>
                <a:latin typeface="Open Sans"/>
                <a:ea typeface="Calibri"/>
                <a:cs typeface="Arial"/>
              </a:rPr>
              <a:t>contre</a:t>
            </a:r>
            <a:r>
              <a:rPr lang="en-GB" sz="1700" dirty="0">
                <a:effectLst/>
                <a:latin typeface="Open Sans"/>
                <a:ea typeface="Calibri"/>
                <a:cs typeface="Arial"/>
              </a:rPr>
              <a:t> de la </a:t>
            </a:r>
            <a:r>
              <a:rPr lang="en-GB" sz="1700" dirty="0" err="1">
                <a:effectLst/>
                <a:latin typeface="Open Sans"/>
                <a:ea typeface="Calibri"/>
                <a:cs typeface="Arial"/>
              </a:rPr>
              <a:t>nourriture</a:t>
            </a:r>
            <a:r>
              <a:rPr lang="en-GB" sz="1700" dirty="0">
                <a:effectLst/>
                <a:latin typeface="Open Sans"/>
                <a:ea typeface="Calibri"/>
                <a:cs typeface="Arial"/>
              </a:rPr>
              <a:t>, </a:t>
            </a:r>
            <a:r>
              <a:rPr lang="en-GB" sz="1700" dirty="0" err="1">
                <a:effectLst/>
                <a:latin typeface="Open Sans"/>
                <a:ea typeface="Calibri"/>
                <a:cs typeface="Arial"/>
              </a:rPr>
              <a:t>ou</a:t>
            </a:r>
            <a:r>
              <a:rPr lang="en-GB" sz="1700" dirty="0">
                <a:effectLst/>
                <a:latin typeface="Open Sans"/>
                <a:ea typeface="Calibri"/>
                <a:cs typeface="Arial"/>
              </a:rPr>
              <a:t> </a:t>
            </a:r>
            <a:r>
              <a:rPr lang="en-GB" sz="1700" dirty="0" err="1">
                <a:effectLst/>
                <a:latin typeface="Open Sans"/>
                <a:ea typeface="Calibri"/>
                <a:cs typeface="Arial"/>
              </a:rPr>
              <a:t>en</a:t>
            </a:r>
            <a:r>
              <a:rPr lang="en-GB" sz="1700" dirty="0">
                <a:effectLst/>
                <a:latin typeface="Open Sans"/>
                <a:ea typeface="Calibri"/>
                <a:cs typeface="Arial"/>
              </a:rPr>
              <a:t> </a:t>
            </a:r>
            <a:r>
              <a:rPr lang="en-GB" sz="1700" dirty="0" err="1">
                <a:effectLst/>
                <a:latin typeface="Open Sans"/>
                <a:ea typeface="Calibri"/>
                <a:cs typeface="Arial"/>
              </a:rPr>
              <a:t>paiement</a:t>
            </a:r>
            <a:r>
              <a:rPr lang="en-GB" sz="1700" dirty="0">
                <a:effectLst/>
                <a:latin typeface="Open Sans"/>
                <a:ea typeface="Calibri"/>
                <a:cs typeface="Arial"/>
              </a:rPr>
              <a:t> d'un travail, </a:t>
            </a:r>
            <a:r>
              <a:rPr lang="en-GB" sz="1700" dirty="0" err="1">
                <a:effectLst/>
                <a:latin typeface="Open Sans"/>
                <a:ea typeface="Calibri"/>
                <a:cs typeface="Arial"/>
              </a:rPr>
              <a:t>ou</a:t>
            </a:r>
            <a:r>
              <a:rPr lang="en-GB" sz="1700" dirty="0">
                <a:effectLst/>
                <a:latin typeface="Open Sans"/>
                <a:ea typeface="Calibri"/>
                <a:cs typeface="Arial"/>
              </a:rPr>
              <a:t> encore </a:t>
            </a:r>
            <a:r>
              <a:rPr lang="en-GB" sz="1700" dirty="0" err="1">
                <a:effectLst/>
                <a:latin typeface="Open Sans"/>
                <a:ea typeface="Calibri"/>
                <a:cs typeface="Arial"/>
              </a:rPr>
              <a:t>en</a:t>
            </a:r>
            <a:r>
              <a:rPr lang="en-GB" sz="1700" dirty="0">
                <a:effectLst/>
                <a:latin typeface="Open Sans"/>
                <a:ea typeface="Calibri"/>
                <a:cs typeface="Arial"/>
              </a:rPr>
              <a:t> </a:t>
            </a:r>
            <a:r>
              <a:rPr lang="en-GB" sz="1700" dirty="0" err="1">
                <a:effectLst/>
                <a:latin typeface="Open Sans"/>
                <a:ea typeface="Calibri"/>
                <a:cs typeface="Arial"/>
              </a:rPr>
              <a:t>échange</a:t>
            </a:r>
            <a:r>
              <a:rPr lang="en-GB" sz="1700" dirty="0">
                <a:effectLst/>
                <a:latin typeface="Open Sans"/>
                <a:ea typeface="Calibri"/>
                <a:cs typeface="Arial"/>
              </a:rPr>
              <a:t> </a:t>
            </a:r>
            <a:r>
              <a:rPr lang="en-GB" sz="1700" dirty="0" err="1">
                <a:effectLst/>
                <a:latin typeface="Open Sans"/>
                <a:ea typeface="Calibri"/>
                <a:cs typeface="Arial"/>
              </a:rPr>
              <a:t>d'autres</a:t>
            </a:r>
            <a:r>
              <a:rPr lang="en-GB" sz="1700" dirty="0">
                <a:effectLst/>
                <a:latin typeface="Open Sans"/>
                <a:ea typeface="Calibri"/>
                <a:cs typeface="Arial"/>
              </a:rPr>
              <a:t> </a:t>
            </a:r>
            <a:r>
              <a:rPr lang="en-GB" sz="1700" dirty="0" err="1">
                <a:effectLst/>
                <a:latin typeface="Open Sans"/>
                <a:ea typeface="Calibri"/>
                <a:cs typeface="Arial"/>
              </a:rPr>
              <a:t>biens</a:t>
            </a:r>
            <a:r>
              <a:rPr lang="en-GB" sz="1700" dirty="0">
                <a:effectLst/>
                <a:latin typeface="Open Sans"/>
                <a:ea typeface="Calibri"/>
                <a:cs typeface="Arial"/>
              </a:rPr>
              <a:t> </a:t>
            </a:r>
            <a:r>
              <a:rPr lang="en-GB" sz="1700" dirty="0" err="1">
                <a:effectLst/>
                <a:latin typeface="Open Sans"/>
                <a:ea typeface="Calibri"/>
                <a:cs typeface="Arial"/>
              </a:rPr>
              <a:t>ou</a:t>
            </a:r>
            <a:r>
              <a:rPr lang="en-GB" sz="1700" dirty="0">
                <a:effectLst/>
                <a:latin typeface="Open Sans"/>
                <a:ea typeface="Calibri"/>
                <a:cs typeface="Arial"/>
              </a:rPr>
              <a:t> </a:t>
            </a:r>
            <a:r>
              <a:rPr lang="en-GB" sz="1700" dirty="0">
                <a:latin typeface="Open Sans"/>
                <a:ea typeface="Calibri"/>
                <a:cs typeface="Arial"/>
              </a:rPr>
              <a:t>services</a:t>
            </a:r>
            <a:r>
              <a:rPr lang="en-GB" sz="1700" dirty="0">
                <a:effectLst/>
                <a:latin typeface="Open Sans"/>
                <a:ea typeface="Calibri"/>
                <a:cs typeface="Arial"/>
              </a:rPr>
              <a:t>. </a:t>
            </a:r>
          </a:p>
          <a:p>
            <a:pPr marL="285750" indent="-285750" algn="just">
              <a:buFont typeface="Wingdings" panose="05000000000000000000" pitchFamily="2" charset="2"/>
              <a:buChar char="v"/>
              <a:tabLst>
                <a:tab pos="5941060" algn="l"/>
              </a:tabLst>
            </a:pPr>
            <a:endParaRPr lang="en-GB" sz="1700" dirty="0">
              <a:latin typeface="Open Sans" panose="020B0606030504020204" pitchFamily="34" charset="0"/>
              <a:ea typeface="Calibri" panose="020F0502020204030204" pitchFamily="34" charset="0"/>
              <a:cs typeface="Arial" panose="020B0604020202020204" pitchFamily="34" charset="0"/>
            </a:endParaRPr>
          </a:p>
          <a:p>
            <a:pPr marL="285750" indent="-285750" algn="just">
              <a:buFont typeface="Wingdings" panose="05000000000000000000" pitchFamily="2" charset="2"/>
              <a:buChar char="v"/>
              <a:tabLst>
                <a:tab pos="5941060" algn="l"/>
              </a:tabLst>
            </a:pPr>
            <a:r>
              <a:rPr lang="en-GB" sz="1700" err="1">
                <a:effectLst/>
                <a:latin typeface="Open Sans"/>
                <a:ea typeface="Calibri"/>
                <a:cs typeface="Arial"/>
              </a:rPr>
              <a:t>Selon</a:t>
            </a:r>
            <a:r>
              <a:rPr lang="en-GB" sz="1700" dirty="0">
                <a:effectLst/>
                <a:latin typeface="Open Sans"/>
                <a:ea typeface="Calibri"/>
                <a:cs typeface="Arial"/>
              </a:rPr>
              <a:t> le </a:t>
            </a:r>
            <a:r>
              <a:rPr lang="en-GB" sz="1700" err="1">
                <a:effectLst/>
                <a:latin typeface="Open Sans"/>
                <a:ea typeface="Calibri"/>
                <a:cs typeface="Arial"/>
              </a:rPr>
              <a:t>contexte</a:t>
            </a:r>
            <a:r>
              <a:rPr lang="en-GB" sz="1700" dirty="0">
                <a:effectLst/>
                <a:latin typeface="Open Sans"/>
                <a:ea typeface="Calibri"/>
                <a:cs typeface="Arial"/>
              </a:rPr>
              <a:t> local, </a:t>
            </a:r>
            <a:r>
              <a:rPr lang="en-GB" sz="1700" err="1">
                <a:effectLst/>
                <a:latin typeface="Open Sans"/>
                <a:ea typeface="Calibri"/>
                <a:cs typeface="Arial"/>
              </a:rPr>
              <a:t>cela</a:t>
            </a:r>
            <a:r>
              <a:rPr lang="en-GB" sz="1700" dirty="0">
                <a:effectLst/>
                <a:latin typeface="Open Sans"/>
                <a:ea typeface="Calibri"/>
                <a:cs typeface="Arial"/>
              </a:rPr>
              <a:t> </a:t>
            </a:r>
            <a:r>
              <a:rPr lang="en-GB" sz="1700" err="1">
                <a:effectLst/>
                <a:latin typeface="Open Sans"/>
                <a:ea typeface="Calibri"/>
                <a:cs typeface="Arial"/>
              </a:rPr>
              <a:t>peut</a:t>
            </a:r>
            <a:r>
              <a:rPr lang="en-GB" sz="1700" dirty="0">
                <a:effectLst/>
                <a:latin typeface="Open Sans"/>
                <a:ea typeface="Calibri"/>
                <a:cs typeface="Arial"/>
              </a:rPr>
              <a:t> </a:t>
            </a:r>
            <a:r>
              <a:rPr lang="en-GB" sz="1700" err="1">
                <a:effectLst/>
                <a:latin typeface="Open Sans"/>
                <a:ea typeface="Calibri"/>
                <a:cs typeface="Arial"/>
              </a:rPr>
              <a:t>indiquer</a:t>
            </a:r>
            <a:r>
              <a:rPr lang="en-GB" sz="1700" dirty="0">
                <a:effectLst/>
                <a:latin typeface="Open Sans"/>
                <a:ea typeface="Calibri"/>
                <a:cs typeface="Arial"/>
              </a:rPr>
              <a:t> un </a:t>
            </a:r>
            <a:r>
              <a:rPr lang="en-GB" sz="1700" err="1">
                <a:effectLst/>
                <a:latin typeface="Open Sans"/>
                <a:ea typeface="Calibri"/>
                <a:cs typeface="Arial"/>
              </a:rPr>
              <a:t>niveau</a:t>
            </a:r>
            <a:r>
              <a:rPr lang="en-GB" sz="1700" dirty="0">
                <a:effectLst/>
                <a:latin typeface="Open Sans"/>
                <a:ea typeface="Calibri"/>
                <a:cs typeface="Arial"/>
              </a:rPr>
              <a:t> de </a:t>
            </a:r>
            <a:r>
              <a:rPr lang="en-GB" sz="1700" err="1">
                <a:effectLst/>
                <a:latin typeface="Open Sans"/>
                <a:ea typeface="Calibri"/>
                <a:cs typeface="Arial"/>
              </a:rPr>
              <a:t>désespoir</a:t>
            </a:r>
            <a:r>
              <a:rPr lang="en-GB" sz="1700" dirty="0">
                <a:effectLst/>
                <a:latin typeface="Open Sans"/>
                <a:ea typeface="Calibri"/>
                <a:cs typeface="Arial"/>
              </a:rPr>
              <a:t>, </a:t>
            </a:r>
            <a:r>
              <a:rPr lang="en-GB" sz="1700" err="1">
                <a:effectLst/>
                <a:latin typeface="Open Sans"/>
                <a:ea typeface="Calibri"/>
                <a:cs typeface="Arial"/>
              </a:rPr>
              <a:t>alors</a:t>
            </a:r>
            <a:r>
              <a:rPr lang="en-GB" sz="1700" dirty="0">
                <a:effectLst/>
                <a:latin typeface="Open Sans"/>
                <a:ea typeface="Calibri"/>
                <a:cs typeface="Arial"/>
              </a:rPr>
              <a:t> que dans </a:t>
            </a:r>
            <a:r>
              <a:rPr lang="en-GB" sz="1700" err="1">
                <a:effectLst/>
                <a:latin typeface="Open Sans"/>
                <a:ea typeface="Calibri"/>
                <a:cs typeface="Arial"/>
              </a:rPr>
              <a:t>d'autres</a:t>
            </a:r>
            <a:r>
              <a:rPr lang="en-GB" sz="1700" dirty="0">
                <a:effectLst/>
                <a:latin typeface="Open Sans"/>
                <a:ea typeface="Calibri"/>
                <a:cs typeface="Arial"/>
              </a:rPr>
              <a:t> </a:t>
            </a:r>
            <a:r>
              <a:rPr lang="en-GB" sz="1700" err="1">
                <a:effectLst/>
                <a:latin typeface="Open Sans"/>
                <a:ea typeface="Calibri"/>
                <a:cs typeface="Arial"/>
              </a:rPr>
              <a:t>contextes</a:t>
            </a:r>
            <a:r>
              <a:rPr lang="en-GB" sz="1700" dirty="0">
                <a:effectLst/>
                <a:latin typeface="Open Sans"/>
                <a:ea typeface="Calibri"/>
                <a:cs typeface="Arial"/>
              </a:rPr>
              <a:t>, </a:t>
            </a:r>
            <a:r>
              <a:rPr lang="en-GB" sz="1700" err="1">
                <a:effectLst/>
                <a:latin typeface="Open Sans"/>
                <a:ea typeface="Calibri"/>
                <a:cs typeface="Arial"/>
              </a:rPr>
              <a:t>cela</a:t>
            </a:r>
            <a:r>
              <a:rPr lang="en-GB" sz="1700" dirty="0">
                <a:effectLst/>
                <a:latin typeface="Open Sans"/>
                <a:ea typeface="Calibri"/>
                <a:cs typeface="Arial"/>
              </a:rPr>
              <a:t> </a:t>
            </a:r>
            <a:r>
              <a:rPr lang="en-GB" sz="1700" err="1">
                <a:effectLst/>
                <a:latin typeface="Open Sans"/>
                <a:ea typeface="Calibri"/>
                <a:cs typeface="Arial"/>
              </a:rPr>
              <a:t>est</a:t>
            </a:r>
            <a:r>
              <a:rPr lang="en-GB" sz="1700" dirty="0">
                <a:effectLst/>
                <a:latin typeface="Open Sans"/>
                <a:ea typeface="Calibri"/>
                <a:cs typeface="Arial"/>
              </a:rPr>
              <a:t> </a:t>
            </a:r>
            <a:r>
              <a:rPr lang="en-GB" sz="1700" err="1">
                <a:effectLst/>
                <a:latin typeface="Open Sans"/>
                <a:ea typeface="Calibri"/>
                <a:cs typeface="Arial"/>
              </a:rPr>
              <a:t>considéré</a:t>
            </a:r>
            <a:r>
              <a:rPr lang="en-GB" sz="1700" dirty="0">
                <a:effectLst/>
                <a:latin typeface="Open Sans"/>
                <a:ea typeface="Calibri"/>
                <a:cs typeface="Arial"/>
              </a:rPr>
              <a:t> </a:t>
            </a:r>
            <a:r>
              <a:rPr lang="en-GB" sz="1700" err="1">
                <a:effectLst/>
                <a:latin typeface="Open Sans"/>
                <a:ea typeface="Calibri"/>
                <a:cs typeface="Arial"/>
              </a:rPr>
              <a:t>comme</a:t>
            </a:r>
            <a:r>
              <a:rPr lang="en-GB" sz="1700" dirty="0">
                <a:effectLst/>
                <a:latin typeface="Open Sans"/>
                <a:ea typeface="Calibri"/>
                <a:cs typeface="Arial"/>
              </a:rPr>
              <a:t> un </a:t>
            </a:r>
            <a:r>
              <a:rPr lang="en-GB" sz="1700" err="1">
                <a:effectLst/>
                <a:latin typeface="Open Sans"/>
                <a:ea typeface="Calibri"/>
                <a:cs typeface="Arial"/>
              </a:rPr>
              <a:t>comportement</a:t>
            </a:r>
            <a:r>
              <a:rPr lang="en-GB" sz="1700" dirty="0">
                <a:effectLst/>
                <a:latin typeface="Open Sans"/>
                <a:ea typeface="Calibri"/>
                <a:cs typeface="Arial"/>
              </a:rPr>
              <a:t> normal du </a:t>
            </a:r>
            <a:r>
              <a:rPr lang="en-GB" sz="1700" err="1">
                <a:effectLst/>
                <a:latin typeface="Open Sans"/>
                <a:ea typeface="Calibri"/>
                <a:cs typeface="Arial"/>
              </a:rPr>
              <a:t>consommateur</a:t>
            </a:r>
            <a:r>
              <a:rPr lang="en-GB" sz="1700" dirty="0">
                <a:effectLst/>
                <a:latin typeface="Open Sans"/>
                <a:ea typeface="Calibri"/>
                <a:cs typeface="Arial"/>
              </a:rPr>
              <a:t>. </a:t>
            </a:r>
          </a:p>
          <a:p>
            <a:pPr marL="285750" indent="-285750" algn="just">
              <a:buFont typeface="Wingdings" panose="05000000000000000000" pitchFamily="2" charset="2"/>
              <a:buChar char="v"/>
              <a:tabLst>
                <a:tab pos="5941060" algn="l"/>
              </a:tabLst>
            </a:pPr>
            <a:endParaRPr lang="en-GB" sz="1700" dirty="0">
              <a:latin typeface="Open Sans" panose="020B0606030504020204" pitchFamily="34" charset="0"/>
              <a:ea typeface="Calibri" panose="020F0502020204030204" pitchFamily="34" charset="0"/>
              <a:cs typeface="Arial" panose="020B0604020202020204" pitchFamily="34" charset="0"/>
            </a:endParaRPr>
          </a:p>
          <a:p>
            <a:pPr marL="285750" indent="-285750" algn="just">
              <a:buFont typeface="Wingdings" panose="05000000000000000000" pitchFamily="2" charset="2"/>
              <a:buChar char="v"/>
              <a:tabLst>
                <a:tab pos="5941060" algn="l"/>
              </a:tabLst>
            </a:pPr>
            <a:r>
              <a:rPr lang="en-GB" sz="1700" dirty="0">
                <a:effectLst/>
                <a:latin typeface="Open Sans"/>
                <a:ea typeface="Calibri"/>
                <a:cs typeface="Arial"/>
              </a:rPr>
              <a:t>Il </a:t>
            </a:r>
            <a:r>
              <a:rPr lang="en-GB" sz="1700" err="1">
                <a:effectLst/>
                <a:latin typeface="Open Sans"/>
                <a:ea typeface="Calibri"/>
                <a:cs typeface="Arial"/>
              </a:rPr>
              <a:t>est</a:t>
            </a:r>
            <a:r>
              <a:rPr lang="en-GB" sz="1700" dirty="0">
                <a:effectLst/>
                <a:latin typeface="Open Sans"/>
                <a:ea typeface="Calibri"/>
                <a:cs typeface="Arial"/>
              </a:rPr>
              <a:t> </a:t>
            </a:r>
            <a:r>
              <a:rPr lang="en-GB" sz="1700" err="1">
                <a:effectLst/>
                <a:latin typeface="Open Sans"/>
                <a:ea typeface="Calibri"/>
                <a:cs typeface="Arial"/>
              </a:rPr>
              <a:t>également</a:t>
            </a:r>
            <a:r>
              <a:rPr lang="en-GB" sz="1700" dirty="0">
                <a:effectLst/>
                <a:latin typeface="Open Sans"/>
                <a:ea typeface="Calibri"/>
                <a:cs typeface="Arial"/>
              </a:rPr>
              <a:t> possible </a:t>
            </a:r>
            <a:r>
              <a:rPr lang="en-GB" sz="1700" err="1">
                <a:effectLst/>
                <a:latin typeface="Open Sans"/>
                <a:ea typeface="Calibri"/>
                <a:cs typeface="Arial"/>
              </a:rPr>
              <a:t>qu'ils</a:t>
            </a:r>
            <a:r>
              <a:rPr lang="en-GB" sz="1700" dirty="0">
                <a:effectLst/>
                <a:latin typeface="Open Sans"/>
                <a:ea typeface="Calibri"/>
                <a:cs typeface="Arial"/>
              </a:rPr>
              <a:t> </a:t>
            </a:r>
            <a:r>
              <a:rPr lang="en-GB" sz="1700" err="1">
                <a:effectLst/>
                <a:latin typeface="Open Sans"/>
                <a:ea typeface="Calibri"/>
                <a:cs typeface="Arial"/>
              </a:rPr>
              <a:t>aient</a:t>
            </a:r>
            <a:r>
              <a:rPr lang="en-GB" sz="1700" dirty="0">
                <a:effectLst/>
                <a:latin typeface="Open Sans"/>
                <a:ea typeface="Calibri"/>
                <a:cs typeface="Arial"/>
              </a:rPr>
              <a:t> </a:t>
            </a:r>
            <a:r>
              <a:rPr lang="en-GB" sz="1700" err="1">
                <a:effectLst/>
                <a:latin typeface="Open Sans"/>
                <a:ea typeface="Calibri"/>
                <a:cs typeface="Arial"/>
              </a:rPr>
              <a:t>reçu</a:t>
            </a:r>
            <a:r>
              <a:rPr lang="en-GB" sz="1700" dirty="0">
                <a:effectLst/>
                <a:latin typeface="Open Sans"/>
                <a:ea typeface="Calibri"/>
                <a:cs typeface="Arial"/>
              </a:rPr>
              <a:t> </a:t>
            </a:r>
            <a:r>
              <a:rPr lang="en-GB" sz="1700" err="1">
                <a:effectLst/>
                <a:latin typeface="Open Sans"/>
                <a:ea typeface="Calibri"/>
                <a:cs typeface="Arial"/>
              </a:rPr>
              <a:t>en</a:t>
            </a:r>
            <a:r>
              <a:rPr lang="en-GB" sz="1700" dirty="0">
                <a:effectLst/>
                <a:latin typeface="Open Sans"/>
                <a:ea typeface="Calibri"/>
                <a:cs typeface="Arial"/>
              </a:rPr>
              <a:t> </a:t>
            </a:r>
            <a:r>
              <a:rPr lang="en-GB" sz="1700" err="1">
                <a:effectLst/>
                <a:latin typeface="Open Sans"/>
                <a:ea typeface="Calibri"/>
                <a:cs typeface="Arial"/>
              </a:rPr>
              <a:t>cadeau</a:t>
            </a:r>
            <a:r>
              <a:rPr lang="en-GB" sz="1700" dirty="0">
                <a:effectLst/>
                <a:latin typeface="Open Sans"/>
                <a:ea typeface="Calibri"/>
                <a:cs typeface="Arial"/>
              </a:rPr>
              <a:t> </a:t>
            </a:r>
            <a:r>
              <a:rPr lang="en-GB" sz="1700" dirty="0">
                <a:latin typeface="Open Sans"/>
                <a:ea typeface="Calibri"/>
                <a:cs typeface="Arial"/>
              </a:rPr>
              <a:t>(dons) </a:t>
            </a:r>
            <a:r>
              <a:rPr lang="en-GB" sz="1700" err="1">
                <a:effectLst/>
                <a:latin typeface="Open Sans"/>
                <a:ea typeface="Calibri"/>
                <a:cs typeface="Arial"/>
              </a:rPr>
              <a:t>ou</a:t>
            </a:r>
            <a:r>
              <a:rPr lang="en-GB" sz="1700" dirty="0">
                <a:effectLst/>
                <a:latin typeface="Open Sans"/>
                <a:ea typeface="Calibri"/>
                <a:cs typeface="Arial"/>
              </a:rPr>
              <a:t> </a:t>
            </a:r>
            <a:r>
              <a:rPr lang="en-GB" sz="1700" err="1">
                <a:effectLst/>
                <a:latin typeface="Open Sans"/>
                <a:ea typeface="Calibri"/>
                <a:cs typeface="Arial"/>
              </a:rPr>
              <a:t>en</a:t>
            </a:r>
            <a:r>
              <a:rPr lang="en-GB" sz="1700" dirty="0">
                <a:effectLst/>
                <a:latin typeface="Open Sans"/>
                <a:ea typeface="Calibri"/>
                <a:cs typeface="Arial"/>
              </a:rPr>
              <a:t> aide </a:t>
            </a:r>
            <a:r>
              <a:rPr lang="en-GB" sz="1700" err="1">
                <a:effectLst/>
                <a:latin typeface="Open Sans"/>
                <a:ea typeface="Calibri"/>
                <a:cs typeface="Arial"/>
              </a:rPr>
              <a:t>alimentaire</a:t>
            </a:r>
            <a:r>
              <a:rPr lang="en-GB" sz="1700" dirty="0">
                <a:effectLst/>
                <a:latin typeface="Open Sans"/>
                <a:ea typeface="Calibri"/>
                <a:cs typeface="Arial"/>
              </a:rPr>
              <a:t> </a:t>
            </a:r>
            <a:r>
              <a:rPr lang="en-GB" sz="1700" err="1">
                <a:effectLst/>
                <a:latin typeface="Open Sans"/>
                <a:ea typeface="Calibri"/>
                <a:cs typeface="Arial"/>
              </a:rPr>
              <a:t>d'autres</a:t>
            </a:r>
            <a:r>
              <a:rPr lang="en-GB" sz="1700" dirty="0">
                <a:effectLst/>
                <a:latin typeface="Open Sans"/>
                <a:ea typeface="Calibri"/>
                <a:cs typeface="Arial"/>
              </a:rPr>
              <a:t> </a:t>
            </a:r>
            <a:r>
              <a:rPr lang="en-GB" sz="1700" err="1">
                <a:effectLst/>
                <a:latin typeface="Open Sans"/>
                <a:ea typeface="Calibri"/>
                <a:cs typeface="Arial"/>
              </a:rPr>
              <a:t>produits</a:t>
            </a:r>
            <a:r>
              <a:rPr lang="en-GB" sz="1700" dirty="0">
                <a:effectLst/>
                <a:latin typeface="Open Sans"/>
                <a:ea typeface="Calibri"/>
                <a:cs typeface="Arial"/>
              </a:rPr>
              <a:t> </a:t>
            </a:r>
            <a:r>
              <a:rPr lang="en-GB" sz="1700" err="1">
                <a:effectLst/>
                <a:latin typeface="Open Sans"/>
                <a:ea typeface="Calibri"/>
                <a:cs typeface="Arial"/>
              </a:rPr>
              <a:t>alimentaires</a:t>
            </a:r>
            <a:r>
              <a:rPr lang="en-GB" sz="1700" dirty="0">
                <a:effectLst/>
                <a:latin typeface="Open Sans"/>
                <a:ea typeface="Calibri"/>
                <a:cs typeface="Arial"/>
              </a:rPr>
              <a:t> qui ne correspondent pas à </a:t>
            </a:r>
            <a:r>
              <a:rPr lang="en-GB" sz="1700" err="1">
                <a:effectLst/>
                <a:latin typeface="Open Sans"/>
                <a:ea typeface="Calibri"/>
                <a:cs typeface="Arial"/>
              </a:rPr>
              <a:t>leurs</a:t>
            </a:r>
            <a:r>
              <a:rPr lang="en-GB" sz="1700" dirty="0">
                <a:effectLst/>
                <a:latin typeface="Open Sans"/>
                <a:ea typeface="Calibri"/>
                <a:cs typeface="Arial"/>
              </a:rPr>
              <a:t> </a:t>
            </a:r>
            <a:r>
              <a:rPr lang="en-GB" sz="1700" err="1">
                <a:effectLst/>
                <a:latin typeface="Open Sans"/>
                <a:ea typeface="Calibri"/>
                <a:cs typeface="Arial"/>
              </a:rPr>
              <a:t>préférences</a:t>
            </a:r>
            <a:r>
              <a:rPr lang="en-GB" sz="1700" dirty="0">
                <a:effectLst/>
                <a:latin typeface="Open Sans"/>
                <a:ea typeface="Calibri"/>
                <a:cs typeface="Arial"/>
              </a:rPr>
              <a:t>, et </a:t>
            </a:r>
            <a:r>
              <a:rPr lang="en-GB" sz="1700" err="1">
                <a:effectLst/>
                <a:latin typeface="Open Sans"/>
                <a:ea typeface="Calibri"/>
                <a:cs typeface="Arial"/>
              </a:rPr>
              <a:t>qu'ils</a:t>
            </a:r>
            <a:r>
              <a:rPr lang="en-GB" sz="1700" dirty="0">
                <a:effectLst/>
                <a:latin typeface="Open Sans"/>
                <a:ea typeface="Calibri"/>
                <a:cs typeface="Arial"/>
              </a:rPr>
              <a:t> les </a:t>
            </a:r>
            <a:r>
              <a:rPr lang="en-GB" sz="1700" err="1">
                <a:effectLst/>
                <a:latin typeface="Open Sans"/>
                <a:ea typeface="Calibri"/>
                <a:cs typeface="Arial"/>
              </a:rPr>
              <a:t>échangent</a:t>
            </a:r>
            <a:r>
              <a:rPr lang="en-GB" sz="1700" dirty="0">
                <a:effectLst/>
                <a:latin typeface="Open Sans"/>
                <a:ea typeface="Calibri"/>
                <a:cs typeface="Arial"/>
              </a:rPr>
              <a:t> </a:t>
            </a:r>
            <a:r>
              <a:rPr lang="en-GB" sz="1700" err="1">
                <a:effectLst/>
                <a:latin typeface="Open Sans"/>
                <a:ea typeface="Calibri"/>
                <a:cs typeface="Arial"/>
              </a:rPr>
              <a:t>donc</a:t>
            </a:r>
            <a:r>
              <a:rPr lang="en-GB" sz="1700" dirty="0">
                <a:effectLst/>
                <a:latin typeface="Open Sans"/>
                <a:ea typeface="Calibri"/>
                <a:cs typeface="Arial"/>
              </a:rPr>
              <a:t> </a:t>
            </a:r>
            <a:r>
              <a:rPr lang="en-GB" sz="1700" err="1">
                <a:effectLst/>
                <a:latin typeface="Open Sans"/>
                <a:ea typeface="Calibri"/>
                <a:cs typeface="Arial"/>
              </a:rPr>
              <a:t>contre</a:t>
            </a:r>
            <a:r>
              <a:rPr lang="en-GB" sz="1700" dirty="0">
                <a:effectLst/>
                <a:latin typeface="Open Sans"/>
                <a:ea typeface="Calibri"/>
                <a:cs typeface="Arial"/>
              </a:rPr>
              <a:t> </a:t>
            </a:r>
            <a:r>
              <a:rPr lang="en-GB" sz="1700" err="1">
                <a:effectLst/>
                <a:latin typeface="Open Sans"/>
                <a:ea typeface="Calibri"/>
                <a:cs typeface="Arial"/>
              </a:rPr>
              <a:t>d'autres</a:t>
            </a:r>
            <a:r>
              <a:rPr lang="en-GB" sz="1700" dirty="0">
                <a:effectLst/>
                <a:latin typeface="Open Sans"/>
                <a:ea typeface="Calibri"/>
                <a:cs typeface="Arial"/>
              </a:rPr>
              <a:t> </a:t>
            </a:r>
            <a:r>
              <a:rPr lang="en-GB" sz="1700" err="1">
                <a:effectLst/>
                <a:latin typeface="Open Sans"/>
                <a:ea typeface="Calibri"/>
                <a:cs typeface="Arial"/>
              </a:rPr>
              <a:t>produits</a:t>
            </a:r>
            <a:r>
              <a:rPr lang="en-GB" sz="1700" dirty="0">
                <a:effectLst/>
                <a:latin typeface="Open Sans"/>
                <a:ea typeface="Calibri"/>
                <a:cs typeface="Arial"/>
              </a:rPr>
              <a:t> </a:t>
            </a:r>
            <a:r>
              <a:rPr lang="en-GB" sz="1700" err="1">
                <a:effectLst/>
                <a:latin typeface="Open Sans"/>
                <a:ea typeface="Calibri"/>
                <a:cs typeface="Arial"/>
              </a:rPr>
              <a:t>alimentaires</a:t>
            </a:r>
            <a:r>
              <a:rPr lang="en-GB" sz="1700" dirty="0">
                <a:effectLst/>
                <a:latin typeface="Open Sans"/>
                <a:ea typeface="Calibri"/>
                <a:cs typeface="Arial"/>
              </a:rPr>
              <a:t> </a:t>
            </a:r>
            <a:r>
              <a:rPr lang="en-GB" sz="1700" err="1">
                <a:effectLst/>
                <a:latin typeface="Open Sans"/>
                <a:ea typeface="Calibri"/>
                <a:cs typeface="Arial"/>
              </a:rPr>
              <a:t>qu'ils</a:t>
            </a:r>
            <a:r>
              <a:rPr lang="en-GB" sz="1700" dirty="0">
                <a:effectLst/>
                <a:latin typeface="Open Sans"/>
                <a:ea typeface="Calibri"/>
                <a:cs typeface="Arial"/>
              </a:rPr>
              <a:t> </a:t>
            </a:r>
            <a:r>
              <a:rPr lang="en-GB" sz="1700" err="1">
                <a:effectLst/>
                <a:latin typeface="Open Sans"/>
                <a:ea typeface="Calibri"/>
                <a:cs typeface="Arial"/>
              </a:rPr>
              <a:t>préfèrent</a:t>
            </a:r>
            <a:r>
              <a:rPr lang="en-GB" sz="1700" dirty="0">
                <a:effectLst/>
                <a:latin typeface="Open Sans"/>
                <a:ea typeface="Calibri"/>
                <a:cs typeface="Arial"/>
              </a:rPr>
              <a:t>. </a:t>
            </a:r>
            <a:endParaRPr lang="fr-FR" sz="1700" dirty="0">
              <a:effectLst/>
              <a:latin typeface="Open Sans"/>
              <a:ea typeface="Calibri"/>
              <a:cs typeface="Arial"/>
            </a:endParaRPr>
          </a:p>
        </p:txBody>
      </p:sp>
    </p:spTree>
    <p:extLst>
      <p:ext uri="{BB962C8B-B14F-4D97-AF65-F5344CB8AC3E}">
        <p14:creationId xmlns:p14="http://schemas.microsoft.com/office/powerpoint/2010/main" val="34938165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a:ea typeface="Open Sans Extrabold"/>
                <a:cs typeface="Open Sans Extrabold"/>
              </a:rPr>
              <a:t>FCS</a:t>
            </a:r>
            <a:r>
              <a:rPr lang="en-GB" sz="3600" b="0" kern="1400" spc="230" dirty="0">
                <a:solidFill>
                  <a:schemeClr val="tx1"/>
                </a:solidFill>
                <a:latin typeface="HALDEN SOLID"/>
                <a:ea typeface="Open Sans Extrabold"/>
                <a:cs typeface="Open Sans Extrabold"/>
              </a:rPr>
              <a:t> : SOURCES ALIMENTAIRES - Don</a:t>
            </a:r>
            <a:endParaRPr lang="en-US" dirty="0">
              <a:solidFill>
                <a:schemeClr val="tx1"/>
              </a:solidFill>
              <a:latin typeface="HALDEN SOLID"/>
              <a:ea typeface="Open Sans Extrabold"/>
              <a:cs typeface="Open Sans Extrabold"/>
            </a:endParaRP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5783529" y="1541591"/>
            <a:ext cx="5985652" cy="3987941"/>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9263481" y="5221755"/>
            <a:ext cx="2505700" cy="276999"/>
          </a:xfrm>
          <a:prstGeom prst="rect">
            <a:avLst/>
          </a:prstGeom>
          <a:noFill/>
        </p:spPr>
        <p:txBody>
          <a:bodyPr wrap="square" rtlCol="0">
            <a:spAutoFit/>
          </a:bodyPr>
          <a:lstStyle/>
          <a:p>
            <a:r>
              <a:rPr lang="fr-FR" sz="1200" err="1">
                <a:solidFill>
                  <a:srgbClr val="FFFFFE"/>
                </a:solidFill>
                <a:latin typeface="Open Sans" panose="020B0606030504020204" pitchFamily="34" charset="0"/>
                <a:ea typeface="Open Sans" panose="020B0606030504020204" pitchFamily="34" charset="0"/>
                <a:cs typeface="Open Sans" panose="020B0606030504020204" pitchFamily="34" charset="0"/>
              </a:rPr>
              <a:t>PAM/Semire Comunicaciones</a:t>
            </a:r>
            <a:endParaRPr lang="fr-FR" sz="120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40BD7986-1595-E20F-D8A4-3D552AE005C9}"/>
              </a:ext>
            </a:extLst>
          </p:cNvPr>
          <p:cNvSpPr txBox="1"/>
          <p:nvPr/>
        </p:nvSpPr>
        <p:spPr>
          <a:xfrm>
            <a:off x="580127" y="1541591"/>
            <a:ext cx="4690613" cy="3970318"/>
          </a:xfrm>
          <a:prstGeom prst="rect">
            <a:avLst/>
          </a:prstGeom>
          <a:noFill/>
        </p:spPr>
        <p:txBody>
          <a:bodyPr wrap="square" lIns="91440" tIns="45720" rIns="91440" bIns="45720" anchor="t">
            <a:spAutoFit/>
          </a:bodyPr>
          <a:lstStyle/>
          <a:p>
            <a:pPr marL="285750" indent="-285750" algn="just">
              <a:buFont typeface="Wingdings" panose="05000000000000000000" pitchFamily="2" charset="2"/>
              <a:buChar char="v"/>
              <a:tabLst>
                <a:tab pos="5941060" algn="l"/>
              </a:tabLst>
            </a:pPr>
            <a:r>
              <a:rPr lang="en-GB" sz="1800" dirty="0">
                <a:effectLst/>
                <a:latin typeface="Open Sans"/>
                <a:ea typeface="Calibri"/>
                <a:cs typeface="Open Sans"/>
              </a:rPr>
              <a:t>Les ménages </a:t>
            </a:r>
            <a:r>
              <a:rPr lang="en-GB" sz="1800" dirty="0" err="1">
                <a:effectLst/>
                <a:latin typeface="Open Sans"/>
                <a:ea typeface="Calibri"/>
                <a:cs typeface="Open Sans"/>
              </a:rPr>
              <a:t>ont</a:t>
            </a:r>
            <a:r>
              <a:rPr lang="en-GB" sz="1800" dirty="0">
                <a:effectLst/>
                <a:latin typeface="Open Sans"/>
                <a:ea typeface="Calibri"/>
                <a:cs typeface="Open Sans"/>
              </a:rPr>
              <a:t> </a:t>
            </a:r>
            <a:r>
              <a:rPr lang="en-GB" sz="1800" dirty="0" err="1">
                <a:effectLst/>
                <a:latin typeface="Open Sans"/>
                <a:ea typeface="Calibri"/>
                <a:cs typeface="Open Sans"/>
              </a:rPr>
              <a:t>obtenu</a:t>
            </a:r>
            <a:r>
              <a:rPr lang="en-GB" sz="1800" dirty="0">
                <a:effectLst/>
                <a:latin typeface="Open Sans"/>
                <a:ea typeface="Calibri"/>
                <a:cs typeface="Open Sans"/>
              </a:rPr>
              <a:t> </a:t>
            </a:r>
            <a:r>
              <a:rPr lang="en-GB" sz="1800" dirty="0" err="1">
                <a:effectLst/>
                <a:latin typeface="Open Sans"/>
                <a:ea typeface="Calibri"/>
                <a:cs typeface="Open Sans"/>
              </a:rPr>
              <a:t>ces</a:t>
            </a:r>
            <a:r>
              <a:rPr lang="en-GB" sz="1800" dirty="0">
                <a:effectLst/>
                <a:latin typeface="Open Sans"/>
                <a:ea typeface="Calibri"/>
                <a:cs typeface="Open Sans"/>
              </a:rPr>
              <a:t> aliments </a:t>
            </a:r>
            <a:r>
              <a:rPr lang="en-GB" sz="1800" dirty="0" err="1">
                <a:effectLst/>
                <a:latin typeface="Open Sans"/>
                <a:ea typeface="Calibri"/>
                <a:cs typeface="Open Sans"/>
              </a:rPr>
              <a:t>principalement</a:t>
            </a:r>
            <a:r>
              <a:rPr lang="en-GB" sz="1800" dirty="0">
                <a:effectLst/>
                <a:latin typeface="Open Sans"/>
                <a:ea typeface="Calibri"/>
                <a:cs typeface="Open Sans"/>
              </a:rPr>
              <a:t> sous </a:t>
            </a:r>
            <a:r>
              <a:rPr lang="en-GB" sz="1800" dirty="0" err="1">
                <a:effectLst/>
                <a:latin typeface="Open Sans"/>
                <a:ea typeface="Calibri"/>
                <a:cs typeface="Open Sans"/>
              </a:rPr>
              <a:t>forme</a:t>
            </a:r>
            <a:r>
              <a:rPr lang="en-GB" sz="1800" dirty="0">
                <a:effectLst/>
                <a:latin typeface="Open Sans"/>
                <a:ea typeface="Calibri"/>
                <a:cs typeface="Open Sans"/>
              </a:rPr>
              <a:t> de </a:t>
            </a:r>
            <a:r>
              <a:rPr lang="en-GB" sz="1800" dirty="0" err="1">
                <a:effectLst/>
                <a:latin typeface="Open Sans"/>
                <a:ea typeface="Calibri"/>
                <a:cs typeface="Open Sans"/>
              </a:rPr>
              <a:t>cadeaux</a:t>
            </a:r>
            <a:r>
              <a:rPr lang="en-GB" sz="1800" dirty="0">
                <a:effectLst/>
                <a:latin typeface="Open Sans"/>
                <a:ea typeface="Calibri"/>
                <a:cs typeface="Open Sans"/>
              </a:rPr>
              <a:t> de la </a:t>
            </a:r>
            <a:r>
              <a:rPr lang="en-GB" sz="1800" dirty="0" err="1">
                <a:effectLst/>
                <a:latin typeface="Open Sans"/>
                <a:ea typeface="Calibri"/>
                <a:cs typeface="Open Sans"/>
              </a:rPr>
              <a:t>famille</a:t>
            </a:r>
            <a:r>
              <a:rPr lang="en-GB" sz="1800" dirty="0">
                <a:effectLst/>
                <a:latin typeface="Open Sans"/>
                <a:ea typeface="Calibri"/>
                <a:cs typeface="Open Sans"/>
              </a:rPr>
              <a:t>, </a:t>
            </a:r>
            <a:r>
              <a:rPr lang="en-GB" sz="1800" dirty="0" err="1">
                <a:effectLst/>
                <a:latin typeface="Open Sans"/>
                <a:ea typeface="Calibri"/>
                <a:cs typeface="Open Sans"/>
              </a:rPr>
              <a:t>d'amis</a:t>
            </a:r>
            <a:r>
              <a:rPr lang="en-GB" sz="1800" dirty="0">
                <a:effectLst/>
                <a:latin typeface="Open Sans"/>
                <a:ea typeface="Calibri"/>
                <a:cs typeface="Open Sans"/>
              </a:rPr>
              <a:t>, de </a:t>
            </a:r>
            <a:r>
              <a:rPr lang="en-GB" sz="1800" dirty="0" err="1">
                <a:effectLst/>
                <a:latin typeface="Open Sans"/>
                <a:ea typeface="Calibri"/>
                <a:cs typeface="Open Sans"/>
              </a:rPr>
              <a:t>voisins</a:t>
            </a:r>
            <a:r>
              <a:rPr lang="en-GB" sz="1800" dirty="0">
                <a:effectLst/>
                <a:latin typeface="Open Sans"/>
                <a:ea typeface="Calibri"/>
                <a:cs typeface="Open Sans"/>
              </a:rPr>
              <a:t>, etc. </a:t>
            </a:r>
          </a:p>
          <a:p>
            <a:pPr marL="285750" indent="-285750" algn="just">
              <a:buFont typeface="Wingdings" panose="05000000000000000000" pitchFamily="2" charset="2"/>
              <a:buChar char="v"/>
              <a:tabLst>
                <a:tab pos="5941060" algn="l"/>
              </a:tabLst>
            </a:pPr>
            <a:endParaRPr lang="en-GB" dirty="0">
              <a:latin typeface="Open Sans" panose="020B0606030504020204" pitchFamily="34" charset="0"/>
              <a:ea typeface="Calibri" panose="020F0502020204030204" pitchFamily="34" charset="0"/>
            </a:endParaRPr>
          </a:p>
          <a:p>
            <a:pPr marL="285750" indent="-285750" algn="just">
              <a:buFont typeface="Wingdings" panose="05000000000000000000" pitchFamily="2" charset="2"/>
              <a:buChar char="v"/>
              <a:tabLst>
                <a:tab pos="5941060" algn="l"/>
              </a:tabLst>
            </a:pPr>
            <a:r>
              <a:rPr lang="en-GB" sz="1800" dirty="0">
                <a:effectLst/>
                <a:latin typeface="Open Sans"/>
                <a:ea typeface="Calibri"/>
                <a:cs typeface="Open Sans"/>
              </a:rPr>
              <a:t>Comme il </a:t>
            </a:r>
            <a:r>
              <a:rPr lang="en-GB" sz="1800" dirty="0" err="1">
                <a:effectLst/>
                <a:latin typeface="Open Sans"/>
                <a:ea typeface="Calibri"/>
                <a:cs typeface="Open Sans"/>
              </a:rPr>
              <a:t>s'agit</a:t>
            </a:r>
            <a:r>
              <a:rPr lang="en-GB" sz="1800" dirty="0">
                <a:effectLst/>
                <a:latin typeface="Open Sans"/>
                <a:ea typeface="Calibri"/>
                <a:cs typeface="Open Sans"/>
              </a:rPr>
              <a:t> d'un don, on ne </a:t>
            </a:r>
            <a:r>
              <a:rPr lang="en-GB" sz="1800" dirty="0" err="1">
                <a:effectLst/>
                <a:latin typeface="Open Sans"/>
                <a:ea typeface="Calibri"/>
                <a:cs typeface="Open Sans"/>
              </a:rPr>
              <a:t>s'attend</a:t>
            </a:r>
            <a:r>
              <a:rPr lang="en-GB" sz="1800" dirty="0">
                <a:effectLst/>
                <a:latin typeface="Open Sans"/>
                <a:ea typeface="Calibri"/>
                <a:cs typeface="Open Sans"/>
              </a:rPr>
              <a:t> pas à </a:t>
            </a:r>
            <a:r>
              <a:rPr lang="en-GB" sz="1800" dirty="0" err="1">
                <a:effectLst/>
                <a:latin typeface="Open Sans"/>
                <a:ea typeface="Calibri"/>
                <a:cs typeface="Open Sans"/>
              </a:rPr>
              <a:t>ce</a:t>
            </a:r>
            <a:r>
              <a:rPr lang="en-GB" sz="1800" dirty="0">
                <a:effectLst/>
                <a:latin typeface="Open Sans"/>
                <a:ea typeface="Calibri"/>
                <a:cs typeface="Open Sans"/>
              </a:rPr>
              <a:t> </a:t>
            </a:r>
            <a:r>
              <a:rPr lang="en-GB" sz="1800" dirty="0" err="1">
                <a:effectLst/>
                <a:latin typeface="Open Sans"/>
                <a:ea typeface="Calibri"/>
                <a:cs typeface="Open Sans"/>
              </a:rPr>
              <a:t>qu'il</a:t>
            </a:r>
            <a:r>
              <a:rPr lang="en-GB" sz="1800" dirty="0">
                <a:effectLst/>
                <a:latin typeface="Open Sans"/>
                <a:ea typeface="Calibri"/>
                <a:cs typeface="Open Sans"/>
              </a:rPr>
              <a:t> </a:t>
            </a:r>
            <a:r>
              <a:rPr lang="en-GB" sz="1800" dirty="0" err="1">
                <a:effectLst/>
                <a:latin typeface="Open Sans"/>
                <a:ea typeface="Calibri"/>
                <a:cs typeface="Open Sans"/>
              </a:rPr>
              <a:t>soit</a:t>
            </a:r>
            <a:r>
              <a:rPr lang="en-GB" sz="1800" dirty="0">
                <a:effectLst/>
                <a:latin typeface="Open Sans"/>
                <a:ea typeface="Calibri"/>
                <a:cs typeface="Open Sans"/>
              </a:rPr>
              <a:t> </a:t>
            </a:r>
            <a:r>
              <a:rPr lang="en-GB" sz="1800" dirty="0" err="1">
                <a:effectLst/>
                <a:latin typeface="Open Sans"/>
                <a:ea typeface="Calibri"/>
                <a:cs typeface="Open Sans"/>
              </a:rPr>
              <a:t>remboursé</a:t>
            </a:r>
            <a:r>
              <a:rPr lang="en-GB" sz="1800" dirty="0">
                <a:effectLst/>
                <a:latin typeface="Open Sans"/>
                <a:ea typeface="Calibri"/>
                <a:cs typeface="Open Sans"/>
              </a:rPr>
              <a:t>. </a:t>
            </a:r>
          </a:p>
          <a:p>
            <a:pPr marL="285750" indent="-285750" algn="just">
              <a:buFont typeface="Wingdings" panose="05000000000000000000" pitchFamily="2" charset="2"/>
              <a:buChar char="v"/>
              <a:tabLst>
                <a:tab pos="5941060" algn="l"/>
              </a:tabLst>
            </a:pPr>
            <a:endParaRPr lang="en-GB" dirty="0">
              <a:latin typeface="Open Sans" panose="020B0606030504020204" pitchFamily="34" charset="0"/>
              <a:ea typeface="Calibri" panose="020F0502020204030204" pitchFamily="34" charset="0"/>
            </a:endParaRPr>
          </a:p>
          <a:p>
            <a:pPr marL="285750" indent="-285750" algn="just">
              <a:buFont typeface="Wingdings" panose="05000000000000000000" pitchFamily="2" charset="2"/>
              <a:buChar char="v"/>
              <a:tabLst>
                <a:tab pos="5941060" algn="l"/>
              </a:tabLst>
            </a:pPr>
            <a:r>
              <a:rPr lang="en-GB" sz="1800" dirty="0" err="1">
                <a:effectLst/>
                <a:latin typeface="Open Sans"/>
                <a:ea typeface="Calibri"/>
                <a:cs typeface="Open Sans"/>
              </a:rPr>
              <a:t>Selon</a:t>
            </a:r>
            <a:r>
              <a:rPr lang="en-GB" sz="1800" dirty="0">
                <a:effectLst/>
                <a:latin typeface="Open Sans"/>
                <a:ea typeface="Calibri"/>
                <a:cs typeface="Open Sans"/>
              </a:rPr>
              <a:t> le </a:t>
            </a:r>
            <a:r>
              <a:rPr lang="en-GB" sz="1800" dirty="0" err="1">
                <a:effectLst/>
                <a:latin typeface="Open Sans"/>
                <a:ea typeface="Calibri"/>
                <a:cs typeface="Open Sans"/>
              </a:rPr>
              <a:t>contexte</a:t>
            </a:r>
            <a:r>
              <a:rPr lang="en-GB" sz="1800" dirty="0">
                <a:effectLst/>
                <a:latin typeface="Open Sans"/>
                <a:ea typeface="Calibri"/>
                <a:cs typeface="Open Sans"/>
              </a:rPr>
              <a:t> et la </a:t>
            </a:r>
            <a:r>
              <a:rPr lang="en-GB" sz="1800" dirty="0" err="1">
                <a:effectLst/>
                <a:latin typeface="Open Sans"/>
                <a:ea typeface="Calibri"/>
                <a:cs typeface="Open Sans"/>
              </a:rPr>
              <a:t>fréquence</a:t>
            </a:r>
            <a:r>
              <a:rPr lang="en-GB" sz="1800" dirty="0">
                <a:effectLst/>
                <a:latin typeface="Open Sans"/>
                <a:ea typeface="Calibri"/>
                <a:cs typeface="Open Sans"/>
              </a:rPr>
              <a:t> de </a:t>
            </a:r>
            <a:r>
              <a:rPr lang="en-GB" sz="1800" dirty="0" err="1">
                <a:effectLst/>
                <a:latin typeface="Open Sans"/>
                <a:ea typeface="Calibri"/>
                <a:cs typeface="Open Sans"/>
              </a:rPr>
              <a:t>cette</a:t>
            </a:r>
            <a:r>
              <a:rPr lang="en-GB" sz="1800" dirty="0">
                <a:effectLst/>
                <a:latin typeface="Open Sans"/>
                <a:ea typeface="Calibri"/>
                <a:cs typeface="Open Sans"/>
              </a:rPr>
              <a:t> option, </a:t>
            </a:r>
            <a:r>
              <a:rPr lang="en-GB" sz="1800" dirty="0" err="1">
                <a:effectLst/>
                <a:latin typeface="Open Sans"/>
                <a:ea typeface="Calibri"/>
                <a:cs typeface="Open Sans"/>
              </a:rPr>
              <a:t>elle</a:t>
            </a:r>
            <a:r>
              <a:rPr lang="en-GB" sz="1800" dirty="0">
                <a:effectLst/>
                <a:latin typeface="Open Sans"/>
                <a:ea typeface="Calibri"/>
                <a:cs typeface="Open Sans"/>
              </a:rPr>
              <a:t> </a:t>
            </a:r>
            <a:r>
              <a:rPr lang="en-GB" sz="1800" dirty="0" err="1">
                <a:effectLst/>
                <a:latin typeface="Open Sans"/>
                <a:ea typeface="Calibri"/>
                <a:cs typeface="Open Sans"/>
              </a:rPr>
              <a:t>peut</a:t>
            </a:r>
            <a:r>
              <a:rPr lang="en-GB" sz="1800" dirty="0">
                <a:effectLst/>
                <a:latin typeface="Open Sans"/>
                <a:ea typeface="Calibri"/>
                <a:cs typeface="Open Sans"/>
              </a:rPr>
              <a:t> </a:t>
            </a:r>
            <a:r>
              <a:rPr lang="en-GB" sz="1800" dirty="0" err="1">
                <a:effectLst/>
                <a:latin typeface="Open Sans"/>
                <a:ea typeface="Calibri"/>
                <a:cs typeface="Open Sans"/>
              </a:rPr>
              <a:t>indiquer</a:t>
            </a:r>
            <a:r>
              <a:rPr lang="en-GB" sz="1800" dirty="0">
                <a:effectLst/>
                <a:latin typeface="Open Sans"/>
                <a:ea typeface="Calibri"/>
                <a:cs typeface="Open Sans"/>
              </a:rPr>
              <a:t> </a:t>
            </a:r>
            <a:r>
              <a:rPr lang="en-GB" sz="1800" dirty="0" err="1">
                <a:effectLst/>
                <a:latin typeface="Open Sans"/>
                <a:ea typeface="Calibri"/>
                <a:cs typeface="Open Sans"/>
              </a:rPr>
              <a:t>une</a:t>
            </a:r>
            <a:r>
              <a:rPr lang="en-GB" sz="1800" dirty="0">
                <a:effectLst/>
                <a:latin typeface="Open Sans"/>
                <a:ea typeface="Calibri"/>
                <a:cs typeface="Open Sans"/>
              </a:rPr>
              <a:t> forte </a:t>
            </a:r>
            <a:r>
              <a:rPr lang="en-GB" sz="1800" dirty="0" err="1">
                <a:effectLst/>
                <a:latin typeface="Open Sans"/>
                <a:ea typeface="Calibri"/>
                <a:cs typeface="Open Sans"/>
              </a:rPr>
              <a:t>dépendance</a:t>
            </a:r>
            <a:r>
              <a:rPr lang="en-GB" sz="1800" dirty="0">
                <a:effectLst/>
                <a:latin typeface="Open Sans"/>
                <a:ea typeface="Calibri"/>
                <a:cs typeface="Open Sans"/>
              </a:rPr>
              <a:t> à </a:t>
            </a:r>
            <a:r>
              <a:rPr lang="en-GB" dirty="0">
                <a:latin typeface="Open Sans"/>
                <a:ea typeface="Calibri"/>
                <a:cs typeface="Open Sans"/>
              </a:rPr>
              <a:t>des</a:t>
            </a:r>
            <a:r>
              <a:rPr lang="en-GB" sz="1800" dirty="0">
                <a:effectLst/>
                <a:latin typeface="Open Sans"/>
                <a:ea typeface="Calibri"/>
                <a:cs typeface="Open Sans"/>
              </a:rPr>
              <a:t> sources </a:t>
            </a:r>
            <a:r>
              <a:rPr lang="en-GB" sz="1800" dirty="0" err="1">
                <a:effectLst/>
                <a:latin typeface="Open Sans"/>
                <a:ea typeface="Calibri"/>
                <a:cs typeface="Open Sans"/>
              </a:rPr>
              <a:t>extérieures</a:t>
            </a:r>
            <a:r>
              <a:rPr lang="en-GB" sz="1800" dirty="0">
                <a:effectLst/>
                <a:latin typeface="Open Sans"/>
                <a:ea typeface="Calibri"/>
                <a:cs typeface="Open Sans"/>
              </a:rPr>
              <a:t> pour </a:t>
            </a:r>
            <a:r>
              <a:rPr lang="en-GB" sz="1800" dirty="0" err="1">
                <a:effectLst/>
                <a:latin typeface="Open Sans"/>
                <a:ea typeface="Calibri"/>
                <a:cs typeface="Open Sans"/>
              </a:rPr>
              <a:t>satisfaire</a:t>
            </a:r>
            <a:r>
              <a:rPr lang="en-GB" sz="1800" dirty="0">
                <a:effectLst/>
                <a:latin typeface="Open Sans"/>
                <a:ea typeface="Calibri"/>
                <a:cs typeface="Open Sans"/>
              </a:rPr>
              <a:t> les </a:t>
            </a:r>
            <a:r>
              <a:rPr lang="en-GB" sz="1800" dirty="0" err="1">
                <a:effectLst/>
                <a:latin typeface="Open Sans"/>
                <a:ea typeface="Calibri"/>
                <a:cs typeface="Open Sans"/>
              </a:rPr>
              <a:t>besoins</a:t>
            </a:r>
            <a:r>
              <a:rPr lang="en-GB" sz="1800" dirty="0">
                <a:effectLst/>
                <a:latin typeface="Open Sans"/>
                <a:ea typeface="Calibri"/>
                <a:cs typeface="Open Sans"/>
              </a:rPr>
              <a:t> </a:t>
            </a:r>
            <a:r>
              <a:rPr lang="en-GB" sz="1800" dirty="0" err="1">
                <a:effectLst/>
                <a:latin typeface="Open Sans"/>
                <a:ea typeface="Calibri"/>
                <a:cs typeface="Open Sans"/>
              </a:rPr>
              <a:t>alimentaires</a:t>
            </a:r>
            <a:r>
              <a:rPr lang="en-GB" sz="1800" dirty="0">
                <a:effectLst/>
                <a:latin typeface="Open Sans"/>
                <a:ea typeface="Calibri"/>
                <a:cs typeface="Open Sans"/>
              </a:rPr>
              <a:t> de base et que le ménage </a:t>
            </a:r>
            <a:r>
              <a:rPr lang="en-GB" sz="1800" dirty="0" err="1">
                <a:effectLst/>
                <a:latin typeface="Open Sans"/>
                <a:ea typeface="Calibri"/>
                <a:cs typeface="Open Sans"/>
              </a:rPr>
              <a:t>est</a:t>
            </a:r>
            <a:r>
              <a:rPr lang="en-GB" sz="1800" dirty="0">
                <a:effectLst/>
                <a:latin typeface="Open Sans"/>
                <a:ea typeface="Calibri"/>
                <a:cs typeface="Open Sans"/>
              </a:rPr>
              <a:t> </a:t>
            </a:r>
            <a:r>
              <a:rPr lang="en-GB" sz="1800" dirty="0" err="1">
                <a:effectLst/>
                <a:latin typeface="Open Sans"/>
                <a:ea typeface="Calibri"/>
                <a:cs typeface="Open Sans"/>
              </a:rPr>
              <a:t>considéré</a:t>
            </a:r>
            <a:r>
              <a:rPr lang="en-GB" sz="1800" dirty="0">
                <a:effectLst/>
                <a:latin typeface="Open Sans"/>
                <a:ea typeface="Calibri"/>
                <a:cs typeface="Open Sans"/>
              </a:rPr>
              <a:t> </a:t>
            </a:r>
            <a:r>
              <a:rPr lang="en-GB" sz="1800" dirty="0" err="1">
                <a:effectLst/>
                <a:latin typeface="Open Sans"/>
                <a:ea typeface="Calibri"/>
                <a:cs typeface="Open Sans"/>
              </a:rPr>
              <a:t>comme</a:t>
            </a:r>
            <a:r>
              <a:rPr lang="en-GB" sz="1800" dirty="0">
                <a:effectLst/>
                <a:latin typeface="Open Sans"/>
                <a:ea typeface="Calibri"/>
                <a:cs typeface="Open Sans"/>
              </a:rPr>
              <a:t> </a:t>
            </a:r>
            <a:r>
              <a:rPr lang="en-GB" sz="1800" dirty="0" err="1">
                <a:effectLst/>
                <a:latin typeface="Open Sans"/>
                <a:ea typeface="Calibri"/>
                <a:cs typeface="Open Sans"/>
              </a:rPr>
              <a:t>vulnérable</a:t>
            </a:r>
            <a:r>
              <a:rPr lang="en-GB" sz="1800" dirty="0">
                <a:effectLst/>
                <a:latin typeface="Open Sans"/>
                <a:ea typeface="Calibri"/>
                <a:cs typeface="Open Sans"/>
              </a:rPr>
              <a:t> au sein de la </a:t>
            </a:r>
            <a:r>
              <a:rPr lang="en-GB" sz="1800" dirty="0" err="1">
                <a:effectLst/>
                <a:latin typeface="Open Sans"/>
                <a:ea typeface="Calibri"/>
                <a:cs typeface="Open Sans"/>
              </a:rPr>
              <a:t>communauté</a:t>
            </a:r>
            <a:r>
              <a:rPr lang="en-GB" sz="1800" dirty="0">
                <a:effectLst/>
                <a:latin typeface="Open Sans"/>
                <a:ea typeface="Calibri"/>
                <a:cs typeface="Open Sans"/>
              </a:rPr>
              <a:t>. </a:t>
            </a:r>
            <a:endParaRPr lang="fr-FR" sz="2000" dirty="0">
              <a:effectLst/>
              <a:latin typeface="Open Sans"/>
              <a:ea typeface="Calibri"/>
              <a:cs typeface="Open Sans"/>
            </a:endParaRPr>
          </a:p>
        </p:txBody>
      </p:sp>
      <p:grpSp>
        <p:nvGrpSpPr>
          <p:cNvPr id="2" name="Group 1">
            <a:extLst>
              <a:ext uri="{FF2B5EF4-FFF2-40B4-BE49-F238E27FC236}">
                <a16:creationId xmlns:a16="http://schemas.microsoft.com/office/drawing/2014/main" id="{026F8C93-0EF5-5C65-91DF-14EA5CBFAF9D}"/>
              </a:ext>
            </a:extLst>
          </p:cNvPr>
          <p:cNvGrpSpPr/>
          <p:nvPr/>
        </p:nvGrpSpPr>
        <p:grpSpPr>
          <a:xfrm>
            <a:off x="3748679" y="5498754"/>
            <a:ext cx="5250942" cy="1107406"/>
            <a:chOff x="3797499" y="4784551"/>
            <a:chExt cx="5250942" cy="1107406"/>
          </a:xfrm>
        </p:grpSpPr>
        <p:sp>
          <p:nvSpPr>
            <p:cNvPr id="3" name="TextBox 1">
              <a:extLst>
                <a:ext uri="{FF2B5EF4-FFF2-40B4-BE49-F238E27FC236}">
                  <a16:creationId xmlns:a16="http://schemas.microsoft.com/office/drawing/2014/main" id="{79724399-F949-907A-4758-D0B8BEEE77AB}"/>
                </a:ext>
              </a:extLst>
            </p:cNvPr>
            <p:cNvSpPr txBox="1"/>
            <p:nvPr/>
          </p:nvSpPr>
          <p:spPr>
            <a:xfrm>
              <a:off x="3797499" y="4784551"/>
              <a:ext cx="5250942" cy="830997"/>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just">
                <a:spcBef>
                  <a:spcPts val="1200"/>
                </a:spcBef>
                <a:spcAft>
                  <a:spcPts val="0"/>
                </a:spcAft>
                <a:tabLst>
                  <a:tab pos="5941060" algn="l"/>
                </a:tabLst>
              </a:pP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L'aide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alimentaire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formelle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fournie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par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une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organisation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quelconque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ne doit pas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être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comptabilisée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ici</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endParaRPr lang="fr-FR" sz="1600">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6" name="Graphic 2" descr="Warning with solid fill">
              <a:extLst>
                <a:ext uri="{FF2B5EF4-FFF2-40B4-BE49-F238E27FC236}">
                  <a16:creationId xmlns:a16="http://schemas.microsoft.com/office/drawing/2014/main" id="{E25EB2FE-B596-1533-B542-7F82D26FB0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88159" y="5339138"/>
              <a:ext cx="552819" cy="552819"/>
            </a:xfrm>
            <a:prstGeom prst="rect">
              <a:avLst/>
            </a:prstGeom>
          </p:spPr>
        </p:pic>
      </p:grpSp>
    </p:spTree>
    <p:extLst>
      <p:ext uri="{BB962C8B-B14F-4D97-AF65-F5344CB8AC3E}">
        <p14:creationId xmlns:p14="http://schemas.microsoft.com/office/powerpoint/2010/main" val="234294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 SOURCES ALIMENTAIRES - assistance </a:t>
            </a:r>
            <a:r>
              <a:rPr lang="en-GB" sz="3600" b="0" kern="1400" spc="230" err="1">
                <a:solidFill>
                  <a:schemeClr val="tx1"/>
                </a:solidFill>
                <a:latin typeface="HALDEN SOLID" pitchFamily="2" charset="0"/>
              </a:rPr>
              <a:t>alimentaire</a:t>
            </a:r>
            <a:endParaRPr lang="en-GB" sz="3600" b="0" kern="1400" spc="230">
              <a:solidFill>
                <a:schemeClr val="tx1"/>
              </a:solidFill>
              <a:latin typeface="HALDEN SOLID" pitchFamily="2" charset="0"/>
            </a:endParaRP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5444869" y="1541591"/>
            <a:ext cx="6324312" cy="4213572"/>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9571577" y="5478164"/>
            <a:ext cx="2210061" cy="276999"/>
          </a:xfrm>
          <a:prstGeom prst="rect">
            <a:avLst/>
          </a:prstGeom>
          <a:noFill/>
        </p:spPr>
        <p:txBody>
          <a:bodyPr wrap="square" rtlCol="0">
            <a:spAutoFit/>
          </a:bodyPr>
          <a:lstStyle/>
          <a:p>
            <a:r>
              <a:rPr lang="fr-FR" sz="1200">
                <a:solidFill>
                  <a:srgbClr val="FFFFFE"/>
                </a:solidFill>
                <a:latin typeface="Open Sans" panose="020B0606030504020204" pitchFamily="34" charset="0"/>
                <a:ea typeface="Open Sans" panose="020B0606030504020204" pitchFamily="34" charset="0"/>
                <a:cs typeface="Open Sans" panose="020B0606030504020204" pitchFamily="34" charset="0"/>
              </a:rPr>
              <a:t>© PAM/Eloge </a:t>
            </a:r>
            <a:r>
              <a:rPr lang="fr-FR" sz="1200" err="1">
                <a:solidFill>
                  <a:srgbClr val="FFFFFE"/>
                </a:solidFill>
                <a:latin typeface="Open Sans" panose="020B0606030504020204" pitchFamily="34" charset="0"/>
                <a:ea typeface="Open Sans" panose="020B0606030504020204" pitchFamily="34" charset="0"/>
                <a:cs typeface="Open Sans" panose="020B0606030504020204" pitchFamily="34" charset="0"/>
              </a:rPr>
              <a:t>Mbaihondoum</a:t>
            </a:r>
            <a:endParaRPr lang="fr-FR" sz="120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40BD7986-1595-E20F-D8A4-3D552AE005C9}"/>
              </a:ext>
            </a:extLst>
          </p:cNvPr>
          <p:cNvSpPr txBox="1"/>
          <p:nvPr/>
        </p:nvSpPr>
        <p:spPr>
          <a:xfrm>
            <a:off x="580127" y="1541591"/>
            <a:ext cx="4690613" cy="4801314"/>
          </a:xfrm>
          <a:prstGeom prst="rect">
            <a:avLst/>
          </a:prstGeom>
          <a:noFill/>
        </p:spPr>
        <p:txBody>
          <a:bodyPr wrap="square" lIns="91440" tIns="45720" rIns="91440" bIns="45720" anchor="t">
            <a:spAutoFit/>
          </a:bodyPr>
          <a:lstStyle/>
          <a:p>
            <a:pPr marL="285750" indent="-285750" algn="just">
              <a:buFont typeface="Wingdings" panose="05000000000000000000" pitchFamily="2" charset="2"/>
              <a:buChar char="v"/>
              <a:tabLst>
                <a:tab pos="5941060" algn="l"/>
              </a:tabLst>
            </a:pPr>
            <a:r>
              <a:rPr lang="en-GB" sz="1800" dirty="0">
                <a:effectLst/>
                <a:latin typeface="Open Sans"/>
                <a:ea typeface="Calibri"/>
                <a:cs typeface="Open Sans"/>
              </a:rPr>
              <a:t>Les ménages </a:t>
            </a:r>
            <a:r>
              <a:rPr lang="en-GB" sz="1800" dirty="0" err="1">
                <a:effectLst/>
                <a:latin typeface="Open Sans"/>
                <a:ea typeface="Calibri"/>
                <a:cs typeface="Open Sans"/>
              </a:rPr>
              <a:t>ont</a:t>
            </a:r>
            <a:r>
              <a:rPr lang="en-GB" sz="1800" dirty="0">
                <a:effectLst/>
                <a:latin typeface="Open Sans"/>
                <a:ea typeface="Calibri"/>
                <a:cs typeface="Open Sans"/>
              </a:rPr>
              <a:t> </a:t>
            </a:r>
            <a:r>
              <a:rPr lang="en-GB" sz="1800" dirty="0" err="1">
                <a:effectLst/>
                <a:latin typeface="Open Sans"/>
                <a:ea typeface="Calibri"/>
                <a:cs typeface="Open Sans"/>
              </a:rPr>
              <a:t>principalement</a:t>
            </a:r>
            <a:r>
              <a:rPr lang="en-GB" sz="1800" dirty="0">
                <a:effectLst/>
                <a:latin typeface="Open Sans"/>
                <a:ea typeface="Calibri"/>
                <a:cs typeface="Open Sans"/>
              </a:rPr>
              <a:t> </a:t>
            </a:r>
            <a:r>
              <a:rPr lang="en-GB" sz="1800" dirty="0" err="1">
                <a:effectLst/>
                <a:latin typeface="Open Sans"/>
                <a:ea typeface="Calibri"/>
                <a:cs typeface="Open Sans"/>
              </a:rPr>
              <a:t>obtenu</a:t>
            </a:r>
            <a:r>
              <a:rPr lang="en-GB" sz="1800" dirty="0">
                <a:effectLst/>
                <a:latin typeface="Open Sans"/>
                <a:ea typeface="Calibri"/>
                <a:cs typeface="Open Sans"/>
              </a:rPr>
              <a:t> </a:t>
            </a:r>
            <a:r>
              <a:rPr lang="en-GB" dirty="0" err="1">
                <a:latin typeface="Open Sans"/>
                <a:ea typeface="Calibri"/>
                <a:cs typeface="Open Sans"/>
              </a:rPr>
              <a:t>cet</a:t>
            </a:r>
            <a:r>
              <a:rPr lang="en-GB" dirty="0">
                <a:latin typeface="Open Sans"/>
                <a:ea typeface="Calibri"/>
                <a:cs typeface="Open Sans"/>
              </a:rPr>
              <a:t> aliment </a:t>
            </a:r>
            <a:r>
              <a:rPr lang="en-GB" sz="1800" dirty="0">
                <a:effectLst/>
                <a:latin typeface="Open Sans"/>
                <a:ea typeface="Calibri"/>
                <a:cs typeface="Open Sans"/>
              </a:rPr>
              <a:t>sous la </a:t>
            </a:r>
            <a:r>
              <a:rPr lang="en-GB" sz="1800" dirty="0" err="1">
                <a:effectLst/>
                <a:latin typeface="Open Sans"/>
                <a:ea typeface="Calibri"/>
                <a:cs typeface="Open Sans"/>
              </a:rPr>
              <a:t>forme</a:t>
            </a:r>
            <a:r>
              <a:rPr lang="en-GB" sz="1800" dirty="0">
                <a:effectLst/>
                <a:latin typeface="Open Sans"/>
                <a:ea typeface="Calibri"/>
                <a:cs typeface="Open Sans"/>
              </a:rPr>
              <a:t> </a:t>
            </a:r>
            <a:r>
              <a:rPr lang="en-GB" sz="1800" dirty="0" err="1">
                <a:effectLst/>
                <a:latin typeface="Open Sans"/>
                <a:ea typeface="Calibri"/>
                <a:cs typeface="Open Sans"/>
              </a:rPr>
              <a:t>d'une</a:t>
            </a:r>
            <a:r>
              <a:rPr lang="en-GB" sz="1800" dirty="0">
                <a:effectLst/>
                <a:latin typeface="Open Sans"/>
                <a:ea typeface="Calibri"/>
                <a:cs typeface="Open Sans"/>
              </a:rPr>
              <a:t> assistance (</a:t>
            </a:r>
            <a:r>
              <a:rPr lang="en-GB" sz="1800" dirty="0" err="1">
                <a:effectLst/>
                <a:latin typeface="Open Sans"/>
                <a:ea typeface="Calibri"/>
                <a:cs typeface="Open Sans"/>
              </a:rPr>
              <a:t>en</a:t>
            </a:r>
            <a:r>
              <a:rPr lang="en-GB" sz="1800" dirty="0">
                <a:effectLst/>
                <a:latin typeface="Open Sans"/>
                <a:ea typeface="Calibri"/>
                <a:cs typeface="Open Sans"/>
              </a:rPr>
              <a:t> nature </a:t>
            </a:r>
            <a:r>
              <a:rPr lang="en-GB" sz="1800" dirty="0" err="1">
                <a:effectLst/>
                <a:latin typeface="Open Sans"/>
                <a:ea typeface="Calibri"/>
                <a:cs typeface="Open Sans"/>
              </a:rPr>
              <a:t>ou</a:t>
            </a:r>
            <a:r>
              <a:rPr lang="en-GB" sz="1800" dirty="0">
                <a:effectLst/>
                <a:latin typeface="Open Sans"/>
                <a:ea typeface="Calibri"/>
                <a:cs typeface="Open Sans"/>
              </a:rPr>
              <a:t> sous </a:t>
            </a:r>
            <a:r>
              <a:rPr lang="en-GB" sz="1800" dirty="0" err="1">
                <a:effectLst/>
                <a:latin typeface="Open Sans"/>
                <a:ea typeface="Calibri"/>
                <a:cs typeface="Open Sans"/>
              </a:rPr>
              <a:t>forme</a:t>
            </a:r>
            <a:r>
              <a:rPr lang="en-GB" sz="1800" dirty="0">
                <a:effectLst/>
                <a:latin typeface="Open Sans"/>
                <a:ea typeface="Calibri"/>
                <a:cs typeface="Open Sans"/>
              </a:rPr>
              <a:t> de bons d'achat) de la part </a:t>
            </a:r>
            <a:r>
              <a:rPr lang="en-GB" sz="1800" dirty="0" err="1">
                <a:effectLst/>
                <a:latin typeface="Open Sans"/>
                <a:ea typeface="Calibri"/>
                <a:cs typeface="Open Sans"/>
              </a:rPr>
              <a:t>d'organisations</a:t>
            </a:r>
            <a:r>
              <a:rPr lang="en-GB" sz="1800" dirty="0">
                <a:effectLst/>
                <a:latin typeface="Open Sans"/>
                <a:ea typeface="Calibri"/>
                <a:cs typeface="Open Sans"/>
              </a:rPr>
              <a:t> </a:t>
            </a:r>
            <a:r>
              <a:rPr lang="en-GB" sz="1800" dirty="0" err="1">
                <a:effectLst/>
                <a:latin typeface="Open Sans"/>
                <a:ea typeface="Calibri"/>
                <a:cs typeface="Open Sans"/>
              </a:rPr>
              <a:t>humanitaires</a:t>
            </a:r>
            <a:r>
              <a:rPr lang="en-GB" sz="1800" dirty="0">
                <a:effectLst/>
                <a:latin typeface="Open Sans"/>
                <a:ea typeface="Calibri"/>
                <a:cs typeface="Open Sans"/>
              </a:rPr>
              <a:t> (y </a:t>
            </a:r>
            <a:r>
              <a:rPr lang="en-GB" sz="1800" dirty="0" err="1">
                <a:effectLst/>
                <a:latin typeface="Open Sans"/>
                <a:ea typeface="Calibri"/>
                <a:cs typeface="Open Sans"/>
              </a:rPr>
              <a:t>compris</a:t>
            </a:r>
            <a:r>
              <a:rPr lang="en-GB" sz="1800" dirty="0">
                <a:effectLst/>
                <a:latin typeface="Open Sans"/>
                <a:ea typeface="Calibri"/>
                <a:cs typeface="Open Sans"/>
              </a:rPr>
              <a:t> le PAM), de la société civile, </a:t>
            </a:r>
            <a:r>
              <a:rPr lang="en-GB" sz="1800" dirty="0" err="1">
                <a:effectLst/>
                <a:latin typeface="Open Sans"/>
                <a:ea typeface="Calibri"/>
                <a:cs typeface="Open Sans"/>
              </a:rPr>
              <a:t>d'ONG</a:t>
            </a:r>
            <a:r>
              <a:rPr lang="en-GB" sz="1800" dirty="0">
                <a:effectLst/>
                <a:latin typeface="Open Sans"/>
                <a:ea typeface="Calibri"/>
                <a:cs typeface="Open Sans"/>
              </a:rPr>
              <a:t> </a:t>
            </a:r>
            <a:r>
              <a:rPr lang="en-GB" sz="1800" dirty="0" err="1">
                <a:effectLst/>
                <a:latin typeface="Open Sans"/>
                <a:ea typeface="Calibri"/>
                <a:cs typeface="Open Sans"/>
              </a:rPr>
              <a:t>ou</a:t>
            </a:r>
            <a:r>
              <a:rPr lang="en-GB" sz="1800" dirty="0">
                <a:effectLst/>
                <a:latin typeface="Open Sans"/>
                <a:ea typeface="Calibri"/>
                <a:cs typeface="Open Sans"/>
              </a:rPr>
              <a:t> du </a:t>
            </a:r>
            <a:r>
              <a:rPr lang="en-GB" sz="1800" dirty="0" err="1">
                <a:effectLst/>
                <a:latin typeface="Open Sans"/>
                <a:ea typeface="Calibri"/>
                <a:cs typeface="Open Sans"/>
              </a:rPr>
              <a:t>gouvernement</a:t>
            </a:r>
            <a:r>
              <a:rPr lang="en-GB" sz="1800" dirty="0">
                <a:effectLst/>
                <a:latin typeface="Open Sans"/>
                <a:ea typeface="Calibri"/>
                <a:cs typeface="Open Sans"/>
              </a:rPr>
              <a:t>. </a:t>
            </a:r>
          </a:p>
          <a:p>
            <a:pPr marL="285750" indent="-285750" algn="just">
              <a:buFont typeface="Wingdings" panose="05000000000000000000" pitchFamily="2" charset="2"/>
              <a:buChar char="v"/>
              <a:tabLst>
                <a:tab pos="5941060" algn="l"/>
              </a:tabLst>
            </a:pPr>
            <a:endParaRPr lang="en-GB" dirty="0">
              <a:latin typeface="Open Sans" panose="020B0606030504020204" pitchFamily="34" charset="0"/>
              <a:ea typeface="Calibri" panose="020F0502020204030204" pitchFamily="34" charset="0"/>
            </a:endParaRPr>
          </a:p>
          <a:p>
            <a:pPr marL="285750" indent="-285750" algn="just">
              <a:buFont typeface="Wingdings" panose="05000000000000000000" pitchFamily="2" charset="2"/>
              <a:buChar char="v"/>
              <a:tabLst>
                <a:tab pos="5941060" algn="l"/>
              </a:tabLst>
            </a:pPr>
            <a:r>
              <a:rPr lang="en-GB" sz="1800" dirty="0">
                <a:effectLst/>
                <a:latin typeface="Open Sans"/>
                <a:ea typeface="Calibri"/>
                <a:cs typeface="Open Sans"/>
              </a:rPr>
              <a:t>Cette </a:t>
            </a:r>
            <a:r>
              <a:rPr lang="en-GB" sz="1800" dirty="0" err="1">
                <a:effectLst/>
                <a:latin typeface="Open Sans"/>
                <a:ea typeface="Calibri"/>
                <a:cs typeface="Open Sans"/>
              </a:rPr>
              <a:t>catégorie</a:t>
            </a:r>
            <a:r>
              <a:rPr lang="en-GB" sz="1800" dirty="0">
                <a:effectLst/>
                <a:latin typeface="Open Sans"/>
                <a:ea typeface="Calibri"/>
                <a:cs typeface="Open Sans"/>
              </a:rPr>
              <a:t> </a:t>
            </a:r>
            <a:r>
              <a:rPr lang="en-GB" dirty="0">
                <a:latin typeface="Open Sans"/>
                <a:ea typeface="Calibri"/>
                <a:cs typeface="Open Sans"/>
              </a:rPr>
              <a:t>capture</a:t>
            </a:r>
            <a:r>
              <a:rPr lang="en-GB" dirty="0">
                <a:solidFill>
                  <a:srgbClr val="FF0000"/>
                </a:solidFill>
                <a:latin typeface="Open Sans"/>
                <a:ea typeface="Calibri"/>
                <a:cs typeface="Open Sans"/>
              </a:rPr>
              <a:t> </a:t>
            </a:r>
            <a:r>
              <a:rPr lang="en-GB" sz="1800" dirty="0" err="1">
                <a:effectLst/>
                <a:latin typeface="Open Sans"/>
                <a:ea typeface="Calibri"/>
                <a:cs typeface="Open Sans"/>
              </a:rPr>
              <a:t>uniquement</a:t>
            </a:r>
            <a:r>
              <a:rPr lang="en-GB" sz="1800" dirty="0">
                <a:effectLst/>
                <a:latin typeface="Open Sans"/>
                <a:ea typeface="Calibri"/>
                <a:cs typeface="Open Sans"/>
              </a:rPr>
              <a:t> </a:t>
            </a:r>
            <a:r>
              <a:rPr lang="en-GB" sz="1800" dirty="0" err="1">
                <a:effectLst/>
                <a:latin typeface="Open Sans"/>
                <a:ea typeface="Calibri"/>
                <a:cs typeface="Open Sans"/>
              </a:rPr>
              <a:t>l'aide</a:t>
            </a:r>
            <a:r>
              <a:rPr lang="en-GB" sz="1800" dirty="0">
                <a:effectLst/>
                <a:latin typeface="Open Sans"/>
                <a:ea typeface="Calibri"/>
                <a:cs typeface="Open Sans"/>
              </a:rPr>
              <a:t> </a:t>
            </a:r>
            <a:r>
              <a:rPr lang="en-GB" sz="1800" dirty="0" err="1">
                <a:effectLst/>
                <a:latin typeface="Open Sans"/>
                <a:ea typeface="Calibri"/>
                <a:cs typeface="Open Sans"/>
              </a:rPr>
              <a:t>alimentaire</a:t>
            </a:r>
            <a:r>
              <a:rPr lang="en-GB" sz="1800" dirty="0">
                <a:effectLst/>
                <a:latin typeface="Open Sans"/>
                <a:ea typeface="Calibri"/>
                <a:cs typeface="Open Sans"/>
              </a:rPr>
              <a:t> sous </a:t>
            </a:r>
            <a:r>
              <a:rPr lang="en-GB" sz="1800" dirty="0" err="1">
                <a:effectLst/>
                <a:latin typeface="Open Sans"/>
                <a:ea typeface="Calibri"/>
                <a:cs typeface="Open Sans"/>
              </a:rPr>
              <a:t>forme</a:t>
            </a:r>
            <a:r>
              <a:rPr lang="en-GB" sz="1800" dirty="0">
                <a:effectLst/>
                <a:latin typeface="Open Sans"/>
                <a:ea typeface="Calibri"/>
                <a:cs typeface="Open Sans"/>
              </a:rPr>
              <a:t> de </a:t>
            </a:r>
            <a:r>
              <a:rPr lang="en-GB" sz="1800" dirty="0" err="1">
                <a:effectLst/>
                <a:latin typeface="Open Sans"/>
                <a:ea typeface="Calibri"/>
                <a:cs typeface="Open Sans"/>
              </a:rPr>
              <a:t>nourriture</a:t>
            </a:r>
            <a:r>
              <a:rPr lang="en-GB" sz="1800" dirty="0">
                <a:effectLst/>
                <a:latin typeface="Open Sans"/>
                <a:ea typeface="Calibri"/>
                <a:cs typeface="Open Sans"/>
              </a:rPr>
              <a:t> </a:t>
            </a:r>
            <a:r>
              <a:rPr lang="en-GB" sz="1800" dirty="0" err="1">
                <a:effectLst/>
                <a:latin typeface="Open Sans"/>
                <a:ea typeface="Calibri"/>
                <a:cs typeface="Open Sans"/>
              </a:rPr>
              <a:t>en</a:t>
            </a:r>
            <a:r>
              <a:rPr lang="en-GB" sz="1800" dirty="0">
                <a:effectLst/>
                <a:latin typeface="Open Sans"/>
                <a:ea typeface="Calibri"/>
                <a:cs typeface="Open Sans"/>
              </a:rPr>
              <a:t> nature </a:t>
            </a:r>
            <a:r>
              <a:rPr lang="en-GB" sz="1800" dirty="0" err="1">
                <a:effectLst/>
                <a:latin typeface="Open Sans"/>
                <a:ea typeface="Calibri"/>
                <a:cs typeface="Open Sans"/>
              </a:rPr>
              <a:t>ou</a:t>
            </a:r>
            <a:r>
              <a:rPr lang="en-GB" sz="1800" dirty="0">
                <a:effectLst/>
                <a:latin typeface="Open Sans"/>
                <a:ea typeface="Calibri"/>
                <a:cs typeface="Open Sans"/>
              </a:rPr>
              <a:t> de bons d'achat. </a:t>
            </a:r>
          </a:p>
          <a:p>
            <a:pPr marL="285750" indent="-285750" algn="just">
              <a:buFont typeface="Wingdings" panose="05000000000000000000" pitchFamily="2" charset="2"/>
              <a:buChar char="v"/>
              <a:tabLst>
                <a:tab pos="5941060" algn="l"/>
              </a:tabLst>
            </a:pPr>
            <a:endParaRPr lang="en-GB" dirty="0">
              <a:latin typeface="Open Sans" panose="020B0606030504020204" pitchFamily="34" charset="0"/>
              <a:ea typeface="Calibri" panose="020F0502020204030204" pitchFamily="34" charset="0"/>
            </a:endParaRPr>
          </a:p>
          <a:p>
            <a:pPr marL="285750" indent="-285750" algn="just">
              <a:buFont typeface="Wingdings" panose="05000000000000000000" pitchFamily="2" charset="2"/>
              <a:buChar char="v"/>
              <a:tabLst>
                <a:tab pos="5941060" algn="l"/>
              </a:tabLst>
            </a:pPr>
            <a:r>
              <a:rPr lang="en-GB" sz="1800" dirty="0" err="1">
                <a:effectLst/>
                <a:latin typeface="Open Sans"/>
                <a:ea typeface="Calibri"/>
                <a:cs typeface="Open Sans"/>
              </a:rPr>
              <a:t>L'aide</a:t>
            </a:r>
            <a:r>
              <a:rPr lang="en-GB" sz="1800" dirty="0">
                <a:effectLst/>
                <a:latin typeface="Open Sans"/>
                <a:ea typeface="Calibri"/>
                <a:cs typeface="Open Sans"/>
              </a:rPr>
              <a:t> </a:t>
            </a:r>
            <a:r>
              <a:rPr lang="en-GB" sz="1800" dirty="0" err="1">
                <a:effectLst/>
                <a:latin typeface="Open Sans"/>
                <a:ea typeface="Calibri"/>
                <a:cs typeface="Open Sans"/>
              </a:rPr>
              <a:t>alimentaire</a:t>
            </a:r>
            <a:r>
              <a:rPr lang="en-GB" sz="1800" dirty="0">
                <a:effectLst/>
                <a:latin typeface="Open Sans"/>
                <a:ea typeface="Calibri"/>
                <a:cs typeface="Open Sans"/>
              </a:rPr>
              <a:t> </a:t>
            </a:r>
            <a:r>
              <a:rPr lang="en-GB" dirty="0" err="1">
                <a:latin typeface="Open Sans"/>
                <a:ea typeface="Calibri"/>
                <a:cs typeface="Open Sans"/>
              </a:rPr>
              <a:t>en</a:t>
            </a:r>
            <a:r>
              <a:rPr lang="en-GB" dirty="0">
                <a:latin typeface="Open Sans"/>
                <a:ea typeface="Calibri"/>
                <a:cs typeface="Open Sans"/>
              </a:rPr>
              <a:t> </a:t>
            </a:r>
            <a:r>
              <a:rPr lang="en-GB" dirty="0" err="1">
                <a:latin typeface="Open Sans"/>
                <a:ea typeface="Calibri"/>
                <a:cs typeface="Open Sans"/>
              </a:rPr>
              <a:t>espèces</a:t>
            </a:r>
            <a:r>
              <a:rPr lang="en-GB" dirty="0">
                <a:latin typeface="Open Sans"/>
                <a:ea typeface="Calibri"/>
                <a:cs typeface="Open Sans"/>
              </a:rPr>
              <a:t>, </a:t>
            </a:r>
            <a:r>
              <a:rPr lang="en-GB" sz="1800" dirty="0">
                <a:effectLst/>
                <a:latin typeface="Open Sans"/>
                <a:ea typeface="Calibri"/>
                <a:cs typeface="Open Sans"/>
              </a:rPr>
              <a:t>quelle </a:t>
            </a:r>
            <a:r>
              <a:rPr lang="en-GB" sz="1800" dirty="0" err="1">
                <a:effectLst/>
                <a:latin typeface="Open Sans"/>
                <a:ea typeface="Calibri"/>
                <a:cs typeface="Open Sans"/>
              </a:rPr>
              <a:t>qu'en</a:t>
            </a:r>
            <a:r>
              <a:rPr lang="en-GB" sz="1800" dirty="0">
                <a:effectLst/>
                <a:latin typeface="Open Sans"/>
                <a:ea typeface="Calibri"/>
                <a:cs typeface="Open Sans"/>
              </a:rPr>
              <a:t> </a:t>
            </a:r>
            <a:r>
              <a:rPr lang="en-GB" sz="1800" dirty="0" err="1">
                <a:effectLst/>
                <a:latin typeface="Open Sans"/>
                <a:ea typeface="Calibri"/>
                <a:cs typeface="Open Sans"/>
              </a:rPr>
              <a:t>soit</a:t>
            </a:r>
            <a:r>
              <a:rPr lang="en-GB" sz="1800" dirty="0">
                <a:effectLst/>
                <a:latin typeface="Open Sans"/>
                <a:ea typeface="Calibri"/>
                <a:cs typeface="Open Sans"/>
              </a:rPr>
              <a:t> la source, doit </a:t>
            </a:r>
            <a:r>
              <a:rPr lang="en-GB" sz="1800" dirty="0" err="1">
                <a:effectLst/>
                <a:latin typeface="Open Sans"/>
                <a:ea typeface="Calibri"/>
                <a:cs typeface="Open Sans"/>
              </a:rPr>
              <a:t>être</a:t>
            </a:r>
            <a:r>
              <a:rPr lang="en-GB" sz="1800" dirty="0">
                <a:effectLst/>
                <a:latin typeface="Open Sans"/>
                <a:ea typeface="Calibri"/>
                <a:cs typeface="Open Sans"/>
              </a:rPr>
              <a:t> </a:t>
            </a:r>
            <a:r>
              <a:rPr lang="en-GB" sz="1800" dirty="0" err="1">
                <a:effectLst/>
                <a:latin typeface="Open Sans"/>
                <a:ea typeface="Calibri"/>
                <a:cs typeface="Open Sans"/>
              </a:rPr>
              <a:t>comptabilisée</a:t>
            </a:r>
            <a:r>
              <a:rPr lang="en-GB" sz="1800" dirty="0">
                <a:effectLst/>
                <a:latin typeface="Open Sans"/>
                <a:ea typeface="Calibri"/>
                <a:cs typeface="Open Sans"/>
              </a:rPr>
              <a:t> dans les </a:t>
            </a:r>
            <a:r>
              <a:rPr lang="en-GB" sz="1800" dirty="0" err="1">
                <a:effectLst/>
                <a:latin typeface="Open Sans"/>
                <a:ea typeface="Calibri"/>
                <a:cs typeface="Open Sans"/>
              </a:rPr>
              <a:t>achats</a:t>
            </a:r>
            <a:r>
              <a:rPr lang="en-GB" sz="1800" dirty="0">
                <a:effectLst/>
                <a:latin typeface="Open Sans"/>
                <a:ea typeface="Calibri"/>
                <a:cs typeface="Open Sans"/>
              </a:rPr>
              <a:t> </a:t>
            </a:r>
            <a:r>
              <a:rPr lang="en-GB" sz="1800" dirty="0" err="1">
                <a:effectLst/>
                <a:latin typeface="Open Sans"/>
                <a:ea typeface="Calibri"/>
                <a:cs typeface="Open Sans"/>
              </a:rPr>
              <a:t>en</a:t>
            </a:r>
            <a:r>
              <a:rPr lang="en-GB" sz="1800" dirty="0">
                <a:effectLst/>
                <a:latin typeface="Open Sans"/>
                <a:ea typeface="Calibri"/>
                <a:cs typeface="Open Sans"/>
              </a:rPr>
              <a:t> </a:t>
            </a:r>
            <a:r>
              <a:rPr lang="en-GB" sz="1800" dirty="0" err="1">
                <a:effectLst/>
                <a:latin typeface="Open Sans"/>
                <a:ea typeface="Calibri"/>
                <a:cs typeface="Open Sans"/>
              </a:rPr>
              <a:t>espèces</a:t>
            </a:r>
            <a:r>
              <a:rPr lang="en-GB" sz="1800" dirty="0">
                <a:effectLst/>
                <a:latin typeface="Open Sans"/>
                <a:ea typeface="Calibri"/>
                <a:cs typeface="Open Sans"/>
              </a:rPr>
              <a:t>. </a:t>
            </a:r>
            <a:endParaRPr lang="fr-FR" sz="2000" dirty="0">
              <a:effectLst/>
              <a:latin typeface="Open Sans"/>
              <a:ea typeface="Calibri"/>
              <a:cs typeface="Open Sans"/>
            </a:endParaRPr>
          </a:p>
        </p:txBody>
      </p:sp>
      <p:sp>
        <p:nvSpPr>
          <p:cNvPr id="2" name="TextBox 1">
            <a:extLst>
              <a:ext uri="{FF2B5EF4-FFF2-40B4-BE49-F238E27FC236}">
                <a16:creationId xmlns:a16="http://schemas.microsoft.com/office/drawing/2014/main" id="{58C06375-C4D4-D5E5-80F1-95A4EA97E224}"/>
              </a:ext>
            </a:extLst>
          </p:cNvPr>
          <p:cNvSpPr txBox="1"/>
          <p:nvPr/>
        </p:nvSpPr>
        <p:spPr>
          <a:xfrm>
            <a:off x="5444869" y="5728262"/>
            <a:ext cx="5412521" cy="1077218"/>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algn="just">
              <a:spcBef>
                <a:spcPts val="1200"/>
              </a:spcBef>
              <a:tabLst>
                <a:tab pos="5941060" algn="l"/>
              </a:tabLst>
            </a:pPr>
            <a:r>
              <a:rPr lang="en-GB" sz="1600" dirty="0">
                <a:solidFill>
                  <a:schemeClr val="accent1"/>
                </a:solidFill>
                <a:effectLst/>
                <a:latin typeface="Open Sans"/>
                <a:ea typeface="Calibri"/>
                <a:cs typeface="Times New Roman"/>
              </a:rPr>
              <a:t>Si </a:t>
            </a:r>
            <a:r>
              <a:rPr lang="en-GB" sz="1600" dirty="0" err="1">
                <a:solidFill>
                  <a:schemeClr val="accent1"/>
                </a:solidFill>
                <a:effectLst/>
                <a:latin typeface="Open Sans"/>
                <a:ea typeface="Calibri"/>
                <a:cs typeface="Times New Roman"/>
              </a:rPr>
              <a:t>une</a:t>
            </a:r>
            <a:r>
              <a:rPr lang="en-GB" sz="1600" dirty="0">
                <a:solidFill>
                  <a:schemeClr val="accent1"/>
                </a:solidFill>
                <a:effectLst/>
                <a:latin typeface="Open Sans"/>
                <a:ea typeface="Calibri"/>
                <a:cs typeface="Times New Roman"/>
              </a:rPr>
              <a:t> distribution </a:t>
            </a:r>
            <a:r>
              <a:rPr lang="en-GB" sz="1600" dirty="0" err="1">
                <a:solidFill>
                  <a:schemeClr val="accent1"/>
                </a:solidFill>
                <a:effectLst/>
                <a:latin typeface="Open Sans"/>
                <a:ea typeface="Calibri"/>
                <a:cs typeface="Times New Roman"/>
              </a:rPr>
              <a:t>d'argent</a:t>
            </a:r>
            <a:r>
              <a:rPr lang="en-GB" sz="1600" dirty="0">
                <a:solidFill>
                  <a:schemeClr val="accent1"/>
                </a:solidFill>
                <a:effectLst/>
                <a:latin typeface="Open Sans"/>
                <a:ea typeface="Calibri"/>
                <a:cs typeface="Times New Roman"/>
              </a:rPr>
              <a:t> à </a:t>
            </a:r>
            <a:r>
              <a:rPr lang="en-GB" sz="1600" dirty="0" err="1">
                <a:solidFill>
                  <a:schemeClr val="accent1"/>
                </a:solidFill>
                <a:effectLst/>
                <a:latin typeface="Open Sans"/>
                <a:ea typeface="Calibri"/>
                <a:cs typeface="Times New Roman"/>
              </a:rPr>
              <a:t>grande</a:t>
            </a:r>
            <a:r>
              <a:rPr lang="en-GB" sz="1600" dirty="0">
                <a:solidFill>
                  <a:schemeClr val="accent1"/>
                </a:solidFill>
                <a:effectLst/>
                <a:latin typeface="Open Sans"/>
                <a:ea typeface="Calibri"/>
                <a:cs typeface="Times New Roman"/>
              </a:rPr>
              <a:t> </a:t>
            </a:r>
            <a:r>
              <a:rPr lang="en-GB" sz="1600" dirty="0" err="1">
                <a:solidFill>
                  <a:schemeClr val="accent1"/>
                </a:solidFill>
                <a:effectLst/>
                <a:latin typeface="Open Sans"/>
                <a:ea typeface="Calibri"/>
                <a:cs typeface="Times New Roman"/>
              </a:rPr>
              <a:t>échelle</a:t>
            </a:r>
            <a:r>
              <a:rPr lang="en-GB" sz="1600" dirty="0">
                <a:solidFill>
                  <a:schemeClr val="accent1"/>
                </a:solidFill>
                <a:effectLst/>
                <a:latin typeface="Open Sans"/>
                <a:ea typeface="Calibri"/>
                <a:cs typeface="Times New Roman"/>
              </a:rPr>
              <a:t> a </a:t>
            </a:r>
            <a:r>
              <a:rPr lang="en-GB" sz="1600" dirty="0" err="1">
                <a:solidFill>
                  <a:schemeClr val="accent1"/>
                </a:solidFill>
                <a:effectLst/>
                <a:latin typeface="Open Sans"/>
                <a:ea typeface="Calibri"/>
                <a:cs typeface="Times New Roman"/>
              </a:rPr>
              <a:t>eu</a:t>
            </a:r>
            <a:r>
              <a:rPr lang="en-GB" sz="1600" dirty="0">
                <a:solidFill>
                  <a:schemeClr val="accent1"/>
                </a:solidFill>
                <a:effectLst/>
                <a:latin typeface="Open Sans"/>
                <a:ea typeface="Calibri"/>
                <a:cs typeface="Times New Roman"/>
              </a:rPr>
              <a:t> lieu </a:t>
            </a:r>
            <a:r>
              <a:rPr lang="en-GB" sz="1600" dirty="0" err="1">
                <a:solidFill>
                  <a:schemeClr val="accent1"/>
                </a:solidFill>
                <a:effectLst/>
                <a:latin typeface="Open Sans"/>
                <a:ea typeface="Calibri"/>
                <a:cs typeface="Times New Roman"/>
              </a:rPr>
              <a:t>récemment</a:t>
            </a:r>
            <a:r>
              <a:rPr lang="en-GB" sz="1600" dirty="0">
                <a:solidFill>
                  <a:schemeClr val="accent1"/>
                </a:solidFill>
                <a:effectLst/>
                <a:latin typeface="Open Sans"/>
                <a:ea typeface="Calibri"/>
                <a:cs typeface="Times New Roman"/>
              </a:rPr>
              <a:t>, </a:t>
            </a:r>
            <a:r>
              <a:rPr lang="en-GB" sz="1600" dirty="0" err="1">
                <a:solidFill>
                  <a:schemeClr val="accent1"/>
                </a:solidFill>
                <a:effectLst/>
                <a:latin typeface="Open Sans"/>
                <a:ea typeface="Calibri"/>
                <a:cs typeface="Times New Roman"/>
              </a:rPr>
              <a:t>l'enquêteur</a:t>
            </a:r>
            <a:r>
              <a:rPr lang="en-GB" sz="1600" dirty="0">
                <a:solidFill>
                  <a:schemeClr val="accent1"/>
                </a:solidFill>
                <a:effectLst/>
                <a:latin typeface="Open Sans"/>
                <a:ea typeface="Calibri"/>
                <a:cs typeface="Times New Roman"/>
              </a:rPr>
              <a:t> doit </a:t>
            </a:r>
            <a:r>
              <a:rPr lang="en-GB" sz="1600" dirty="0" err="1">
                <a:solidFill>
                  <a:schemeClr val="accent1"/>
                </a:solidFill>
                <a:effectLst/>
                <a:latin typeface="Open Sans"/>
                <a:ea typeface="Calibri"/>
                <a:cs typeface="Times New Roman"/>
              </a:rPr>
              <a:t>être</a:t>
            </a:r>
            <a:r>
              <a:rPr lang="en-GB" sz="1600" dirty="0">
                <a:solidFill>
                  <a:schemeClr val="accent1"/>
                </a:solidFill>
                <a:effectLst/>
                <a:latin typeface="Open Sans"/>
                <a:ea typeface="Calibri"/>
                <a:cs typeface="Times New Roman"/>
              </a:rPr>
              <a:t> </a:t>
            </a:r>
            <a:r>
              <a:rPr lang="en-GB" sz="1600" dirty="0" err="1">
                <a:solidFill>
                  <a:schemeClr val="accent1"/>
                </a:solidFill>
                <a:effectLst/>
                <a:latin typeface="Open Sans"/>
                <a:ea typeface="Calibri"/>
                <a:cs typeface="Times New Roman"/>
              </a:rPr>
              <a:t>particulièrement</a:t>
            </a:r>
            <a:r>
              <a:rPr lang="en-GB" sz="1600" dirty="0">
                <a:solidFill>
                  <a:schemeClr val="accent1"/>
                </a:solidFill>
                <a:effectLst/>
                <a:latin typeface="Open Sans"/>
                <a:ea typeface="Calibri"/>
                <a:cs typeface="Times New Roman"/>
              </a:rPr>
              <a:t> </a:t>
            </a:r>
            <a:r>
              <a:rPr lang="en-GB" sz="1600" dirty="0" err="1">
                <a:solidFill>
                  <a:schemeClr val="accent1"/>
                </a:solidFill>
                <a:effectLst/>
                <a:latin typeface="Open Sans"/>
                <a:ea typeface="Calibri"/>
                <a:cs typeface="Times New Roman"/>
              </a:rPr>
              <a:t>attentif</a:t>
            </a:r>
            <a:r>
              <a:rPr lang="en-GB" sz="1600" dirty="0">
                <a:solidFill>
                  <a:schemeClr val="accent1"/>
                </a:solidFill>
                <a:effectLst/>
                <a:latin typeface="Open Sans"/>
                <a:ea typeface="Calibri"/>
                <a:cs typeface="Times New Roman"/>
              </a:rPr>
              <a:t> à clarifier le type </a:t>
            </a:r>
            <a:r>
              <a:rPr lang="en-GB" sz="1600" dirty="0" err="1">
                <a:solidFill>
                  <a:schemeClr val="accent1"/>
                </a:solidFill>
                <a:effectLst/>
                <a:latin typeface="Open Sans"/>
                <a:ea typeface="Calibri"/>
                <a:cs typeface="Times New Roman"/>
              </a:rPr>
              <a:t>d'assistance</a:t>
            </a:r>
            <a:r>
              <a:rPr lang="en-GB" sz="1600" dirty="0">
                <a:solidFill>
                  <a:schemeClr val="accent1"/>
                </a:solidFill>
                <a:effectLst/>
                <a:latin typeface="Open Sans"/>
                <a:ea typeface="Calibri"/>
                <a:cs typeface="Times New Roman"/>
              </a:rPr>
              <a:t> et ne </a:t>
            </a:r>
            <a:r>
              <a:rPr lang="en-GB" sz="1600" dirty="0" err="1">
                <a:solidFill>
                  <a:schemeClr val="accent1"/>
                </a:solidFill>
                <a:effectLst/>
                <a:latin typeface="Open Sans"/>
                <a:ea typeface="Calibri"/>
                <a:cs typeface="Times New Roman"/>
              </a:rPr>
              <a:t>compter</a:t>
            </a:r>
            <a:r>
              <a:rPr lang="en-GB" sz="1600" dirty="0">
                <a:solidFill>
                  <a:schemeClr val="accent1"/>
                </a:solidFill>
                <a:effectLst/>
                <a:latin typeface="Open Sans"/>
                <a:ea typeface="Calibri"/>
                <a:cs typeface="Times New Roman"/>
              </a:rPr>
              <a:t> </a:t>
            </a:r>
            <a:r>
              <a:rPr lang="en-GB" sz="1600" dirty="0" err="1">
                <a:solidFill>
                  <a:schemeClr val="accent1"/>
                </a:solidFill>
                <a:effectLst/>
                <a:latin typeface="Open Sans"/>
                <a:ea typeface="Calibri"/>
                <a:cs typeface="Times New Roman"/>
              </a:rPr>
              <a:t>ici</a:t>
            </a:r>
            <a:r>
              <a:rPr lang="en-GB" sz="1600" dirty="0">
                <a:solidFill>
                  <a:schemeClr val="accent1"/>
                </a:solidFill>
                <a:effectLst/>
                <a:latin typeface="Open Sans"/>
                <a:ea typeface="Calibri"/>
                <a:cs typeface="Times New Roman"/>
              </a:rPr>
              <a:t> que les </a:t>
            </a:r>
            <a:r>
              <a:rPr lang="en-GB" sz="1600" dirty="0">
                <a:solidFill>
                  <a:schemeClr val="accent1"/>
                </a:solidFill>
                <a:latin typeface="Open Sans"/>
                <a:ea typeface="Calibri"/>
                <a:cs typeface="Times New Roman"/>
              </a:rPr>
              <a:t>bons </a:t>
            </a:r>
            <a:r>
              <a:rPr lang="en-GB" sz="1600" dirty="0" err="1">
                <a:solidFill>
                  <a:schemeClr val="accent1"/>
                </a:solidFill>
                <a:effectLst/>
                <a:latin typeface="Open Sans"/>
                <a:ea typeface="Calibri"/>
                <a:cs typeface="Times New Roman"/>
              </a:rPr>
              <a:t>en</a:t>
            </a:r>
            <a:r>
              <a:rPr lang="en-GB" sz="1600" dirty="0">
                <a:solidFill>
                  <a:schemeClr val="accent1"/>
                </a:solidFill>
                <a:effectLst/>
                <a:latin typeface="Open Sans"/>
                <a:ea typeface="Calibri"/>
                <a:cs typeface="Times New Roman"/>
              </a:rPr>
              <a:t> nature/</a:t>
            </a:r>
            <a:r>
              <a:rPr lang="en-GB" sz="1600" dirty="0">
                <a:solidFill>
                  <a:schemeClr val="accent1"/>
                </a:solidFill>
                <a:latin typeface="Open Sans"/>
                <a:ea typeface="Open Sans"/>
                <a:cs typeface="Open Sans"/>
              </a:rPr>
              <a:t>de coupons</a:t>
            </a:r>
            <a:r>
              <a:rPr lang="en-GB" sz="1600" strike="sngStrike" dirty="0">
                <a:solidFill>
                  <a:schemeClr val="accent1"/>
                </a:solidFill>
                <a:effectLst/>
                <a:latin typeface="Open Sans"/>
                <a:ea typeface="Open Sans"/>
                <a:cs typeface="Open Sans"/>
              </a:rPr>
              <a:t>.</a:t>
            </a:r>
            <a:endParaRPr lang="en-GB" sz="1600" strike="sngStrike" dirty="0">
              <a:solidFill>
                <a:schemeClr val="accent1"/>
              </a:solidFill>
              <a:latin typeface="Open Sans"/>
              <a:ea typeface="Open Sans"/>
              <a:cs typeface="Open Sans"/>
            </a:endParaRPr>
          </a:p>
        </p:txBody>
      </p:sp>
      <p:pic>
        <p:nvPicPr>
          <p:cNvPr id="6" name="Graphic 2" descr="Warning with solid fill">
            <a:extLst>
              <a:ext uri="{FF2B5EF4-FFF2-40B4-BE49-F238E27FC236}">
                <a16:creationId xmlns:a16="http://schemas.microsoft.com/office/drawing/2014/main" id="{E9C6D114-1E43-670C-B314-BF1F457D005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57390" y="5917781"/>
            <a:ext cx="552819" cy="552819"/>
          </a:xfrm>
          <a:prstGeom prst="rect">
            <a:avLst/>
          </a:prstGeom>
        </p:spPr>
      </p:pic>
    </p:spTree>
    <p:extLst>
      <p:ext uri="{BB962C8B-B14F-4D97-AF65-F5344CB8AC3E}">
        <p14:creationId xmlns:p14="http://schemas.microsoft.com/office/powerpoint/2010/main" val="13386328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r>
              <a:rPr lang="it-IT" sz="3400" b="0" dirty="0">
                <a:solidFill>
                  <a:srgbClr val="FFFFFE"/>
                </a:solidFill>
                <a:latin typeface="Open Sans Extrabold"/>
                <a:ea typeface="Open Sans Extrabold"/>
                <a:cs typeface="Open Sans Extrabold"/>
              </a:rPr>
              <a:t>COMMENT POSER LA QUESTION ?</a:t>
            </a:r>
            <a:endParaRPr lang="en-GB" dirty="0">
              <a:solidFill>
                <a:srgbClr val="FFFFFE"/>
              </a:solidFill>
              <a:latin typeface="Open Sans Extrabold"/>
              <a:ea typeface="Open Sans Extrabold"/>
              <a:cs typeface="Open Sans Extrabold"/>
            </a:endParaRPr>
          </a:p>
        </p:txBody>
      </p:sp>
    </p:spTree>
    <p:extLst>
      <p:ext uri="{BB962C8B-B14F-4D97-AF65-F5344CB8AC3E}">
        <p14:creationId xmlns:p14="http://schemas.microsoft.com/office/powerpoint/2010/main" val="1476744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9435" y="1378973"/>
            <a:ext cx="10935194" cy="4032963"/>
          </a:xfrm>
        </p:spPr>
        <p:txBody>
          <a:bodyPr vert="horz" lIns="91440" tIns="45720" rIns="91440" bIns="45720" rtlCol="0" anchor="t">
            <a:noAutofit/>
          </a:bodyPr>
          <a:lstStyle/>
          <a:p>
            <a:pPr marL="0" indent="0">
              <a:lnSpc>
                <a:spcPct val="110958"/>
              </a:lnSpc>
              <a:buNone/>
            </a:pPr>
            <a:r>
              <a:rPr lang="en-GB" sz="1600" spc="60" dirty="0">
                <a:latin typeface="Open Sans"/>
                <a:ea typeface="Open Sans"/>
                <a:cs typeface="Open Sans"/>
              </a:rPr>
              <a:t>Le score de </a:t>
            </a:r>
            <a:r>
              <a:rPr lang="en-GB" sz="1600" spc="60" dirty="0" err="1">
                <a:latin typeface="Open Sans"/>
                <a:ea typeface="Open Sans"/>
                <a:cs typeface="Open Sans"/>
              </a:rPr>
              <a:t>consommation</a:t>
            </a:r>
            <a:r>
              <a:rPr lang="en-GB" sz="1600" spc="60" dirty="0">
                <a:latin typeface="Open Sans"/>
                <a:ea typeface="Open Sans"/>
                <a:cs typeface="Open Sans"/>
              </a:rPr>
              <a:t> </a:t>
            </a:r>
            <a:r>
              <a:rPr lang="en-GB" sz="1600" spc="60" dirty="0" err="1">
                <a:latin typeface="Open Sans"/>
                <a:ea typeface="Open Sans"/>
                <a:cs typeface="Open Sans"/>
              </a:rPr>
              <a:t>alimentaire</a:t>
            </a:r>
            <a:r>
              <a:rPr lang="en-GB" sz="1600" spc="60" dirty="0">
                <a:latin typeface="Open Sans"/>
                <a:ea typeface="Open Sans"/>
                <a:cs typeface="Open Sans"/>
              </a:rPr>
              <a:t> (FCS) </a:t>
            </a:r>
            <a:r>
              <a:rPr lang="en-US" sz="1600" spc="60" dirty="0" err="1">
                <a:latin typeface="Open Sans"/>
                <a:ea typeface="Open Sans"/>
                <a:cs typeface="Open Sans"/>
              </a:rPr>
              <a:t>est</a:t>
            </a:r>
            <a:r>
              <a:rPr lang="en-US" sz="1600" spc="60" dirty="0">
                <a:latin typeface="Open Sans"/>
                <a:ea typeface="Open Sans"/>
                <a:cs typeface="Open Sans"/>
              </a:rPr>
              <a:t> un score composite </a:t>
            </a:r>
            <a:r>
              <a:rPr lang="en-US" sz="1600" spc="60" dirty="0" err="1">
                <a:latin typeface="Open Sans"/>
                <a:ea typeface="Open Sans"/>
                <a:cs typeface="Open Sans"/>
              </a:rPr>
              <a:t>basé</a:t>
            </a:r>
            <a:r>
              <a:rPr lang="en-US" sz="1600" spc="60" dirty="0">
                <a:latin typeface="Open Sans"/>
                <a:ea typeface="Open Sans"/>
                <a:cs typeface="Open Sans"/>
              </a:rPr>
              <a:t> sur la </a:t>
            </a:r>
            <a:r>
              <a:rPr lang="en-GB" sz="1600" spc="60" dirty="0" err="1">
                <a:latin typeface="Open Sans"/>
                <a:ea typeface="Open Sans"/>
                <a:cs typeface="Open Sans"/>
              </a:rPr>
              <a:t>diversité</a:t>
            </a:r>
            <a:r>
              <a:rPr lang="en-GB" sz="1600" spc="60" dirty="0">
                <a:latin typeface="Open Sans"/>
                <a:ea typeface="Open Sans"/>
                <a:cs typeface="Open Sans"/>
              </a:rPr>
              <a:t> </a:t>
            </a:r>
            <a:r>
              <a:rPr lang="en-GB" sz="1600" spc="60" dirty="0" err="1">
                <a:latin typeface="Open Sans"/>
                <a:ea typeface="Open Sans"/>
                <a:cs typeface="Open Sans"/>
              </a:rPr>
              <a:t>alimentaire</a:t>
            </a:r>
            <a:r>
              <a:rPr lang="en-GB" sz="1600" spc="60" dirty="0">
                <a:latin typeface="Open Sans"/>
                <a:ea typeface="Open Sans"/>
                <a:cs typeface="Open Sans"/>
              </a:rPr>
              <a:t> des </a:t>
            </a:r>
            <a:r>
              <a:rPr lang="en-US" sz="1600" spc="60" dirty="0">
                <a:latin typeface="Open Sans"/>
                <a:ea typeface="Open Sans"/>
                <a:cs typeface="Open Sans"/>
              </a:rPr>
              <a:t>ménages</a:t>
            </a:r>
            <a:r>
              <a:rPr lang="en-GB" sz="1600" spc="60" dirty="0">
                <a:latin typeface="Open Sans"/>
                <a:ea typeface="Open Sans"/>
                <a:cs typeface="Open Sans"/>
              </a:rPr>
              <a:t>, la </a:t>
            </a:r>
            <a:r>
              <a:rPr lang="en-GB" sz="1600" spc="60" dirty="0" err="1">
                <a:latin typeface="Open Sans"/>
                <a:ea typeface="Open Sans"/>
                <a:cs typeface="Open Sans"/>
              </a:rPr>
              <a:t>fréquence</a:t>
            </a:r>
            <a:r>
              <a:rPr lang="en-GB" sz="1600" spc="60" dirty="0">
                <a:latin typeface="Open Sans"/>
                <a:ea typeface="Open Sans"/>
                <a:cs typeface="Open Sans"/>
              </a:rPr>
              <a:t> de </a:t>
            </a:r>
            <a:r>
              <a:rPr lang="en-GB" sz="1600" spc="60" dirty="0" err="1">
                <a:latin typeface="Open Sans"/>
                <a:ea typeface="Open Sans"/>
                <a:cs typeface="Open Sans"/>
              </a:rPr>
              <a:t>consommation</a:t>
            </a:r>
            <a:r>
              <a:rPr lang="en-GB" sz="1600" spc="60" dirty="0">
                <a:latin typeface="Open Sans"/>
                <a:ea typeface="Open Sans"/>
                <a:cs typeface="Open Sans"/>
              </a:rPr>
              <a:t> des aliments et la </a:t>
            </a:r>
            <a:r>
              <a:rPr lang="en-GB" sz="1600" spc="60" dirty="0" err="1">
                <a:latin typeface="Open Sans"/>
                <a:ea typeface="Open Sans"/>
                <a:cs typeface="Open Sans"/>
              </a:rPr>
              <a:t>valeur</a:t>
            </a:r>
            <a:r>
              <a:rPr lang="en-GB" sz="1600" spc="60" dirty="0">
                <a:latin typeface="Open Sans"/>
                <a:ea typeface="Open Sans"/>
                <a:cs typeface="Open Sans"/>
              </a:rPr>
              <a:t> </a:t>
            </a:r>
            <a:r>
              <a:rPr lang="en-GB" sz="1600" spc="60" dirty="0" err="1">
                <a:latin typeface="Open Sans"/>
                <a:ea typeface="Open Sans"/>
                <a:cs typeface="Open Sans"/>
              </a:rPr>
              <a:t>nutritionnelle</a:t>
            </a:r>
            <a:r>
              <a:rPr lang="en-GB" sz="1600" spc="60" dirty="0">
                <a:latin typeface="Open Sans"/>
                <a:ea typeface="Open Sans"/>
                <a:cs typeface="Open Sans"/>
              </a:rPr>
              <a:t> relative des aliments consommés.</a:t>
            </a:r>
            <a:endParaRPr lang="en-US" sz="1600" dirty="0"/>
          </a:p>
          <a:p>
            <a:pPr lvl="1">
              <a:lnSpc>
                <a:spcPct val="123287"/>
              </a:lnSpc>
              <a:buFont typeface="Wingdings" panose="05000000000000000000" pitchFamily="2" charset="2"/>
              <a:buChar char="v"/>
            </a:pPr>
            <a:r>
              <a:rPr lang="en-GB" sz="1600" b="1" spc="60" dirty="0" err="1">
                <a:latin typeface="Open Sans"/>
                <a:ea typeface="Open Sans"/>
                <a:cs typeface="Open Sans"/>
              </a:rPr>
              <a:t>Diversité</a:t>
            </a:r>
            <a:r>
              <a:rPr lang="en-GB" sz="1600" b="1" spc="60" dirty="0">
                <a:latin typeface="Open Sans"/>
                <a:ea typeface="Open Sans"/>
                <a:cs typeface="Open Sans"/>
              </a:rPr>
              <a:t> </a:t>
            </a:r>
            <a:r>
              <a:rPr lang="en-GB" sz="1600" b="1" spc="60" dirty="0" err="1">
                <a:latin typeface="Open Sans"/>
                <a:ea typeface="Open Sans"/>
                <a:cs typeface="Open Sans"/>
              </a:rPr>
              <a:t>alimentaire</a:t>
            </a:r>
            <a:r>
              <a:rPr lang="en-GB" sz="1600" b="1" spc="60" dirty="0">
                <a:latin typeface="Open Sans"/>
                <a:ea typeface="Open Sans"/>
                <a:cs typeface="Open Sans"/>
              </a:rPr>
              <a:t> : </a:t>
            </a:r>
            <a:r>
              <a:rPr lang="en-GB" sz="1600" spc="60" dirty="0" err="1">
                <a:latin typeface="Open Sans"/>
                <a:ea typeface="Open Sans"/>
                <a:cs typeface="Open Sans"/>
              </a:rPr>
              <a:t>nombre</a:t>
            </a:r>
            <a:r>
              <a:rPr lang="en-GB" sz="1600" spc="60" dirty="0">
                <a:latin typeface="Open Sans"/>
                <a:ea typeface="Open Sans"/>
                <a:cs typeface="Open Sans"/>
              </a:rPr>
              <a:t> de </a:t>
            </a:r>
            <a:r>
              <a:rPr lang="en-GB" sz="1600" spc="60" dirty="0" err="1">
                <a:latin typeface="Open Sans"/>
                <a:ea typeface="Open Sans"/>
                <a:cs typeface="Open Sans"/>
              </a:rPr>
              <a:t>groupes</a:t>
            </a:r>
            <a:r>
              <a:rPr lang="en-GB" sz="1600" spc="60" dirty="0">
                <a:latin typeface="Open Sans"/>
                <a:ea typeface="Open Sans"/>
                <a:cs typeface="Open Sans"/>
              </a:rPr>
              <a:t> </a:t>
            </a:r>
            <a:r>
              <a:rPr lang="en-GB" sz="1600" spc="60" dirty="0" err="1">
                <a:latin typeface="Open Sans"/>
                <a:ea typeface="Open Sans"/>
                <a:cs typeface="Open Sans"/>
              </a:rPr>
              <a:t>d'aliments</a:t>
            </a:r>
            <a:r>
              <a:rPr lang="en-GB" sz="1600" spc="60" dirty="0">
                <a:latin typeface="Open Sans"/>
                <a:ea typeface="Open Sans"/>
                <a:cs typeface="Open Sans"/>
              </a:rPr>
              <a:t> </a:t>
            </a:r>
            <a:r>
              <a:rPr lang="en-GB" sz="1600" spc="60" dirty="0" err="1">
                <a:latin typeface="Open Sans"/>
                <a:ea typeface="Open Sans"/>
                <a:cs typeface="Open Sans"/>
              </a:rPr>
              <a:t>différents</a:t>
            </a:r>
            <a:r>
              <a:rPr lang="en-GB" sz="1600" spc="60" dirty="0">
                <a:latin typeface="Open Sans"/>
                <a:ea typeface="Open Sans"/>
                <a:cs typeface="Open Sans"/>
              </a:rPr>
              <a:t> consommés au </a:t>
            </a:r>
            <a:r>
              <a:rPr lang="en-GB" sz="1600" spc="60" dirty="0" err="1">
                <a:latin typeface="Open Sans"/>
                <a:ea typeface="Open Sans"/>
                <a:cs typeface="Open Sans"/>
              </a:rPr>
              <a:t>cours</a:t>
            </a:r>
            <a:r>
              <a:rPr lang="en-GB" sz="1600" spc="60" dirty="0">
                <a:latin typeface="Open Sans"/>
                <a:ea typeface="Open Sans"/>
                <a:cs typeface="Open Sans"/>
              </a:rPr>
              <a:t> </a:t>
            </a:r>
            <a:r>
              <a:rPr lang="en-GB" sz="1600" spc="60" dirty="0" err="1">
                <a:latin typeface="Open Sans"/>
                <a:ea typeface="Open Sans"/>
                <a:cs typeface="Open Sans"/>
              </a:rPr>
              <a:t>d'une</a:t>
            </a:r>
            <a:r>
              <a:rPr lang="en-GB" sz="1600" spc="60" dirty="0">
                <a:latin typeface="Open Sans"/>
                <a:ea typeface="Open Sans"/>
                <a:cs typeface="Open Sans"/>
              </a:rPr>
              <a:t> </a:t>
            </a:r>
            <a:r>
              <a:rPr lang="en-GB" sz="1600" spc="60" dirty="0" err="1">
                <a:latin typeface="Open Sans"/>
                <a:ea typeface="Open Sans"/>
                <a:cs typeface="Open Sans"/>
              </a:rPr>
              <a:t>période</a:t>
            </a:r>
            <a:r>
              <a:rPr lang="en-GB" sz="1600" spc="60" dirty="0">
                <a:latin typeface="Open Sans"/>
                <a:ea typeface="Open Sans"/>
                <a:cs typeface="Open Sans"/>
              </a:rPr>
              <a:t> de </a:t>
            </a:r>
            <a:r>
              <a:rPr lang="en-GB" sz="1600" spc="60" dirty="0" err="1">
                <a:latin typeface="Open Sans"/>
                <a:ea typeface="Open Sans"/>
                <a:cs typeface="Open Sans"/>
              </a:rPr>
              <a:t>référence</a:t>
            </a:r>
            <a:r>
              <a:rPr lang="en-GB" sz="1600" spc="60" dirty="0">
                <a:latin typeface="Open Sans"/>
                <a:ea typeface="Open Sans"/>
                <a:cs typeface="Open Sans"/>
              </a:rPr>
              <a:t>.</a:t>
            </a:r>
          </a:p>
          <a:p>
            <a:pPr lvl="1">
              <a:lnSpc>
                <a:spcPct val="123287"/>
              </a:lnSpc>
              <a:buFont typeface="Wingdings" panose="05000000000000000000" pitchFamily="2" charset="2"/>
              <a:buChar char="v"/>
            </a:pPr>
            <a:r>
              <a:rPr lang="en-GB" sz="1600" b="1" spc="60" dirty="0" err="1">
                <a:latin typeface="Open Sans"/>
                <a:ea typeface="Open Sans"/>
                <a:cs typeface="Open Sans"/>
              </a:rPr>
              <a:t>Fréquence</a:t>
            </a:r>
            <a:r>
              <a:rPr lang="en-GB" sz="1600" b="1" spc="60" dirty="0">
                <a:latin typeface="Open Sans"/>
                <a:ea typeface="Open Sans"/>
                <a:cs typeface="Open Sans"/>
              </a:rPr>
              <a:t> de la </a:t>
            </a:r>
            <a:r>
              <a:rPr lang="en-GB" sz="1600" b="1" spc="60" dirty="0" err="1">
                <a:latin typeface="Open Sans"/>
                <a:ea typeface="Open Sans"/>
                <a:cs typeface="Open Sans"/>
              </a:rPr>
              <a:t>consommation</a:t>
            </a:r>
            <a:r>
              <a:rPr lang="en-GB" sz="1600" b="1" spc="60" dirty="0">
                <a:latin typeface="Open Sans"/>
                <a:ea typeface="Open Sans"/>
                <a:cs typeface="Open Sans"/>
              </a:rPr>
              <a:t> </a:t>
            </a:r>
            <a:r>
              <a:rPr lang="en-GB" sz="1600" b="1" spc="60" dirty="0" err="1">
                <a:latin typeface="Open Sans"/>
                <a:ea typeface="Open Sans"/>
                <a:cs typeface="Open Sans"/>
              </a:rPr>
              <a:t>alimentaire</a:t>
            </a:r>
            <a:r>
              <a:rPr lang="en-GB" sz="1600" b="1" spc="60" dirty="0">
                <a:latin typeface="Open Sans"/>
                <a:ea typeface="Open Sans"/>
                <a:cs typeface="Open Sans"/>
              </a:rPr>
              <a:t> : </a:t>
            </a:r>
            <a:r>
              <a:rPr lang="en-GB" sz="1600" spc="60" dirty="0" err="1">
                <a:latin typeface="Open Sans"/>
                <a:ea typeface="Open Sans"/>
                <a:cs typeface="Open Sans"/>
              </a:rPr>
              <a:t>nombre</a:t>
            </a:r>
            <a:r>
              <a:rPr lang="en-GB" sz="1600" spc="60" dirty="0">
                <a:latin typeface="Open Sans"/>
                <a:ea typeface="Open Sans"/>
                <a:cs typeface="Open Sans"/>
              </a:rPr>
              <a:t> de </a:t>
            </a:r>
            <a:r>
              <a:rPr lang="en-GB" sz="1600" spc="60" dirty="0" err="1">
                <a:latin typeface="Open Sans"/>
                <a:ea typeface="Open Sans"/>
                <a:cs typeface="Open Sans"/>
              </a:rPr>
              <a:t>jours</a:t>
            </a:r>
            <a:r>
              <a:rPr lang="en-GB" sz="1600" spc="60" dirty="0">
                <a:latin typeface="Open Sans"/>
                <a:ea typeface="Open Sans"/>
                <a:cs typeface="Open Sans"/>
              </a:rPr>
              <a:t> (au </a:t>
            </a:r>
            <a:r>
              <a:rPr lang="en-GB" sz="1600" spc="60" dirty="0" err="1">
                <a:latin typeface="Open Sans"/>
                <a:ea typeface="Open Sans"/>
                <a:cs typeface="Open Sans"/>
              </a:rPr>
              <a:t>cours</a:t>
            </a:r>
            <a:r>
              <a:rPr lang="en-GB" sz="1600" spc="60" dirty="0">
                <a:latin typeface="Open Sans"/>
                <a:ea typeface="Open Sans"/>
                <a:cs typeface="Open Sans"/>
              </a:rPr>
              <a:t> des sept </a:t>
            </a:r>
            <a:r>
              <a:rPr lang="en-GB" sz="1600" spc="60" dirty="0" err="1">
                <a:latin typeface="Open Sans"/>
                <a:ea typeface="Open Sans"/>
                <a:cs typeface="Open Sans"/>
              </a:rPr>
              <a:t>derniers</a:t>
            </a:r>
            <a:r>
              <a:rPr lang="en-GB" sz="1600" spc="60" dirty="0">
                <a:latin typeface="Open Sans"/>
                <a:ea typeface="Open Sans"/>
                <a:cs typeface="Open Sans"/>
              </a:rPr>
              <a:t> </a:t>
            </a:r>
            <a:r>
              <a:rPr lang="en-GB" sz="1600" spc="60" dirty="0" err="1">
                <a:latin typeface="Open Sans"/>
                <a:ea typeface="Open Sans"/>
                <a:cs typeface="Open Sans"/>
              </a:rPr>
              <a:t>jours</a:t>
            </a:r>
            <a:r>
              <a:rPr lang="en-GB" sz="1600" spc="60" dirty="0">
                <a:latin typeface="Open Sans"/>
                <a:ea typeface="Open Sans"/>
                <a:cs typeface="Open Sans"/>
              </a:rPr>
              <a:t>) pendant </a:t>
            </a:r>
            <a:r>
              <a:rPr lang="en-GB" sz="1600" spc="60" dirty="0" err="1">
                <a:latin typeface="Open Sans"/>
                <a:ea typeface="Open Sans"/>
                <a:cs typeface="Open Sans"/>
              </a:rPr>
              <a:t>lesquels</a:t>
            </a:r>
            <a:r>
              <a:rPr lang="en-GB" sz="1600" spc="60" dirty="0">
                <a:latin typeface="Open Sans"/>
                <a:ea typeface="Open Sans"/>
                <a:cs typeface="Open Sans"/>
              </a:rPr>
              <a:t> un </a:t>
            </a:r>
            <a:r>
              <a:rPr lang="en-GB" sz="1600" spc="60" dirty="0" err="1">
                <a:latin typeface="Open Sans"/>
                <a:ea typeface="Open Sans"/>
                <a:cs typeface="Open Sans"/>
              </a:rPr>
              <a:t>groupe</a:t>
            </a:r>
            <a:r>
              <a:rPr lang="en-GB" sz="1600" spc="60" dirty="0">
                <a:latin typeface="Open Sans"/>
                <a:ea typeface="Open Sans"/>
                <a:cs typeface="Open Sans"/>
              </a:rPr>
              <a:t> </a:t>
            </a:r>
            <a:r>
              <a:rPr lang="en-GB" sz="1600" spc="60" dirty="0" err="1">
                <a:latin typeface="Open Sans"/>
                <a:ea typeface="Open Sans"/>
                <a:cs typeface="Open Sans"/>
              </a:rPr>
              <a:t>d'aliments</a:t>
            </a:r>
            <a:r>
              <a:rPr lang="en-GB" sz="1600" spc="60" dirty="0">
                <a:latin typeface="Open Sans"/>
                <a:ea typeface="Open Sans"/>
                <a:cs typeface="Open Sans"/>
              </a:rPr>
              <a:t> </a:t>
            </a:r>
            <a:r>
              <a:rPr lang="en-GB" sz="1600" spc="60" dirty="0" err="1">
                <a:latin typeface="Open Sans"/>
                <a:ea typeface="Open Sans"/>
                <a:cs typeface="Open Sans"/>
              </a:rPr>
              <a:t>spécifique</a:t>
            </a:r>
            <a:r>
              <a:rPr lang="en-GB" sz="1600" spc="60" dirty="0">
                <a:latin typeface="Open Sans"/>
                <a:ea typeface="Open Sans"/>
                <a:cs typeface="Open Sans"/>
              </a:rPr>
              <a:t> a </a:t>
            </a:r>
            <a:r>
              <a:rPr lang="en-GB" sz="1600" spc="60" dirty="0" err="1">
                <a:latin typeface="Open Sans"/>
                <a:ea typeface="Open Sans"/>
                <a:cs typeface="Open Sans"/>
              </a:rPr>
              <a:t>été</a:t>
            </a:r>
            <a:r>
              <a:rPr lang="en-GB" sz="1600" spc="60" dirty="0">
                <a:latin typeface="Open Sans"/>
                <a:ea typeface="Open Sans"/>
                <a:cs typeface="Open Sans"/>
              </a:rPr>
              <a:t> consommé au sein</a:t>
            </a:r>
            <a:r>
              <a:rPr lang="en-GB" sz="1600" spc="60" dirty="0">
                <a:solidFill>
                  <a:srgbClr val="FF0000"/>
                </a:solidFill>
                <a:latin typeface="Open Sans"/>
                <a:ea typeface="Open Sans"/>
                <a:cs typeface="Open Sans"/>
              </a:rPr>
              <a:t> </a:t>
            </a:r>
            <a:r>
              <a:rPr lang="en-GB" sz="1600" spc="60" dirty="0">
                <a:latin typeface="Open Sans"/>
                <a:ea typeface="Open Sans"/>
                <a:cs typeface="Open Sans"/>
              </a:rPr>
              <a:t>du ménage.</a:t>
            </a:r>
          </a:p>
          <a:p>
            <a:pPr lvl="1">
              <a:buFont typeface="Wingdings" panose="05000000000000000000" pitchFamily="2" charset="2"/>
              <a:buChar char="v"/>
            </a:pPr>
            <a:r>
              <a:rPr lang="en-GB" sz="1600" b="1" spc="60" dirty="0">
                <a:latin typeface="Open Sans"/>
                <a:ea typeface="Open Sans"/>
                <a:cs typeface="Open Sans"/>
              </a:rPr>
              <a:t>Valeur </a:t>
            </a:r>
            <a:r>
              <a:rPr lang="en-GB" sz="1600" b="1" spc="60" dirty="0" err="1">
                <a:latin typeface="Open Sans"/>
                <a:ea typeface="Open Sans"/>
                <a:cs typeface="Open Sans"/>
              </a:rPr>
              <a:t>nutritionnelle</a:t>
            </a:r>
            <a:r>
              <a:rPr lang="en-GB" sz="1600" b="1" spc="60" dirty="0">
                <a:latin typeface="Open Sans"/>
                <a:ea typeface="Open Sans"/>
                <a:cs typeface="Open Sans"/>
              </a:rPr>
              <a:t> : </a:t>
            </a:r>
            <a:r>
              <a:rPr lang="en-GB" sz="1600" spc="60" dirty="0" err="1">
                <a:latin typeface="Open Sans"/>
                <a:ea typeface="Open Sans"/>
                <a:cs typeface="Open Sans"/>
              </a:rPr>
              <a:t>pondération</a:t>
            </a:r>
            <a:r>
              <a:rPr lang="en-GB" sz="1600" spc="60" dirty="0">
                <a:latin typeface="Open Sans"/>
                <a:ea typeface="Open Sans"/>
                <a:cs typeface="Open Sans"/>
              </a:rPr>
              <a:t> de la </a:t>
            </a:r>
            <a:r>
              <a:rPr lang="en-GB" sz="1600" spc="60" dirty="0" err="1">
                <a:latin typeface="Open Sans"/>
                <a:ea typeface="Open Sans"/>
                <a:cs typeface="Open Sans"/>
              </a:rPr>
              <a:t>valeur</a:t>
            </a:r>
            <a:r>
              <a:rPr lang="en-GB" sz="1600" spc="60" dirty="0">
                <a:latin typeface="Open Sans"/>
                <a:ea typeface="Open Sans"/>
                <a:cs typeface="Open Sans"/>
              </a:rPr>
              <a:t> des </a:t>
            </a:r>
            <a:r>
              <a:rPr lang="en-GB" sz="1600" spc="60" dirty="0" err="1">
                <a:latin typeface="Open Sans"/>
                <a:ea typeface="Open Sans"/>
                <a:cs typeface="Open Sans"/>
              </a:rPr>
              <a:t>groupes</a:t>
            </a:r>
            <a:r>
              <a:rPr lang="en-GB" sz="1600" spc="60" dirty="0">
                <a:latin typeface="Open Sans"/>
                <a:ea typeface="Open Sans"/>
                <a:cs typeface="Open Sans"/>
              </a:rPr>
              <a:t> </a:t>
            </a:r>
            <a:r>
              <a:rPr lang="en-GB" sz="1600" spc="60" dirty="0" err="1">
                <a:latin typeface="Open Sans"/>
                <a:ea typeface="Open Sans"/>
                <a:cs typeface="Open Sans"/>
              </a:rPr>
              <a:t>d'aliments</a:t>
            </a:r>
            <a:r>
              <a:rPr lang="en-GB" sz="1600" spc="60" dirty="0">
                <a:latin typeface="Open Sans"/>
                <a:ea typeface="Open Sans"/>
                <a:cs typeface="Open Sans"/>
              </a:rPr>
              <a:t> </a:t>
            </a:r>
            <a:r>
              <a:rPr lang="en-GB" sz="1600" spc="60" dirty="0" err="1">
                <a:latin typeface="Open Sans"/>
                <a:ea typeface="Open Sans"/>
                <a:cs typeface="Open Sans"/>
              </a:rPr>
              <a:t>en</a:t>
            </a:r>
            <a:r>
              <a:rPr lang="en-GB" sz="1600" spc="60" dirty="0">
                <a:latin typeface="Open Sans"/>
                <a:ea typeface="Open Sans"/>
                <a:cs typeface="Open Sans"/>
              </a:rPr>
              <a:t> </a:t>
            </a:r>
            <a:r>
              <a:rPr lang="en-GB" sz="1600" spc="60" dirty="0" err="1">
                <a:latin typeface="Open Sans"/>
                <a:ea typeface="Open Sans"/>
                <a:cs typeface="Open Sans"/>
              </a:rPr>
              <a:t>termes</a:t>
            </a:r>
            <a:r>
              <a:rPr lang="en-GB" sz="1600" spc="60" dirty="0">
                <a:latin typeface="Open Sans"/>
                <a:ea typeface="Open Sans"/>
                <a:cs typeface="Open Sans"/>
              </a:rPr>
              <a:t> de </a:t>
            </a:r>
            <a:r>
              <a:rPr lang="en-GB" sz="1600" spc="60" dirty="0" err="1">
                <a:latin typeface="Open Sans"/>
                <a:ea typeface="Open Sans"/>
                <a:cs typeface="Open Sans"/>
              </a:rPr>
              <a:t>densité</a:t>
            </a:r>
            <a:r>
              <a:rPr lang="en-GB" sz="1600" spc="60" dirty="0">
                <a:latin typeface="Open Sans"/>
                <a:ea typeface="Open Sans"/>
                <a:cs typeface="Open Sans"/>
              </a:rPr>
              <a:t> </a:t>
            </a:r>
            <a:r>
              <a:rPr lang="en-GB" sz="1600" spc="60" dirty="0" err="1">
                <a:latin typeface="Open Sans"/>
                <a:ea typeface="Open Sans"/>
                <a:cs typeface="Open Sans"/>
              </a:rPr>
              <a:t>calorique</a:t>
            </a:r>
            <a:r>
              <a:rPr lang="en-GB" sz="1600" spc="60" dirty="0">
                <a:latin typeface="Open Sans"/>
                <a:ea typeface="Open Sans"/>
                <a:cs typeface="Open Sans"/>
              </a:rPr>
              <a:t> et de </a:t>
            </a:r>
            <a:r>
              <a:rPr lang="en-GB" sz="1600" spc="60" dirty="0" err="1">
                <a:latin typeface="Open Sans"/>
                <a:ea typeface="Open Sans"/>
                <a:cs typeface="Open Sans"/>
              </a:rPr>
              <a:t>teneur</a:t>
            </a:r>
            <a:r>
              <a:rPr lang="en-GB" sz="1600" spc="60" dirty="0">
                <a:latin typeface="Open Sans"/>
                <a:ea typeface="Open Sans"/>
                <a:cs typeface="Open Sans"/>
              </a:rPr>
              <a:t> </a:t>
            </a:r>
            <a:r>
              <a:rPr lang="en-GB" sz="1600" spc="60" dirty="0" err="1">
                <a:latin typeface="Open Sans"/>
                <a:ea typeface="Open Sans"/>
                <a:cs typeface="Open Sans"/>
              </a:rPr>
              <a:t>en</a:t>
            </a:r>
            <a:r>
              <a:rPr lang="en-GB" sz="1600" spc="60" dirty="0">
                <a:latin typeface="Open Sans"/>
                <a:ea typeface="Open Sans"/>
                <a:cs typeface="Open Sans"/>
              </a:rPr>
              <a:t> macro et </a:t>
            </a:r>
            <a:r>
              <a:rPr lang="en-GB" sz="1600" spc="60" dirty="0" err="1">
                <a:latin typeface="Open Sans"/>
                <a:ea typeface="Open Sans"/>
                <a:cs typeface="Open Sans"/>
              </a:rPr>
              <a:t>micronutriments</a:t>
            </a:r>
            <a:r>
              <a:rPr lang="en-GB" sz="1600" spc="60" dirty="0">
                <a:latin typeface="Open Sans"/>
                <a:ea typeface="Open Sans"/>
                <a:cs typeface="Open Sans"/>
              </a:rPr>
              <a:t>.</a:t>
            </a:r>
          </a:p>
          <a:p>
            <a:pPr marL="0" indent="0">
              <a:buNone/>
            </a:pPr>
            <a:endParaRPr lang="en-GB" sz="1000" spc="60" dirty="0">
              <a:latin typeface="Open Sans"/>
              <a:ea typeface="Open Sans"/>
              <a:cs typeface="Open Sans"/>
            </a:endParaRPr>
          </a:p>
          <a:p>
            <a:pPr marL="0" indent="0">
              <a:buNone/>
            </a:pPr>
            <a:r>
              <a:rPr lang="en-US" sz="1800" spc="60" dirty="0">
                <a:latin typeface="Open Sans"/>
                <a:ea typeface="Open Sans"/>
                <a:cs typeface="Open Sans"/>
              </a:rPr>
              <a:t>Le FCS </a:t>
            </a:r>
            <a:r>
              <a:rPr lang="en-US" sz="1800" spc="60" dirty="0" err="1">
                <a:latin typeface="Open Sans"/>
                <a:ea typeface="Open Sans"/>
                <a:cs typeface="Open Sans"/>
              </a:rPr>
              <a:t>est</a:t>
            </a:r>
            <a:r>
              <a:rPr lang="en-US" sz="1800" spc="60" dirty="0">
                <a:latin typeface="Open Sans"/>
                <a:ea typeface="Open Sans"/>
                <a:cs typeface="Open Sans"/>
              </a:rPr>
              <a:t> </a:t>
            </a:r>
            <a:r>
              <a:rPr lang="en-US" sz="1800" spc="60" dirty="0" err="1">
                <a:latin typeface="Open Sans"/>
                <a:ea typeface="Open Sans"/>
                <a:cs typeface="Open Sans"/>
              </a:rPr>
              <a:t>fortement</a:t>
            </a:r>
            <a:r>
              <a:rPr lang="en-US" sz="1800" spc="60" dirty="0">
                <a:latin typeface="Open Sans"/>
                <a:ea typeface="Open Sans"/>
                <a:cs typeface="Open Sans"/>
              </a:rPr>
              <a:t> </a:t>
            </a:r>
            <a:r>
              <a:rPr lang="en-US" sz="1800" spc="60" dirty="0" err="1">
                <a:latin typeface="Open Sans"/>
                <a:ea typeface="Open Sans"/>
                <a:cs typeface="Open Sans"/>
              </a:rPr>
              <a:t>corrélé</a:t>
            </a:r>
            <a:r>
              <a:rPr lang="en-US" sz="1800" spc="60" dirty="0">
                <a:latin typeface="Open Sans"/>
                <a:ea typeface="Open Sans"/>
                <a:cs typeface="Open Sans"/>
              </a:rPr>
              <a:t> avec </a:t>
            </a:r>
            <a:r>
              <a:rPr lang="en-US" sz="1800" spc="60" dirty="0" err="1">
                <a:latin typeface="Open Sans"/>
                <a:ea typeface="Open Sans"/>
                <a:cs typeface="Open Sans"/>
              </a:rPr>
              <a:t>d'autres</a:t>
            </a:r>
            <a:r>
              <a:rPr lang="en-US" sz="1800" spc="60" dirty="0">
                <a:latin typeface="Open Sans"/>
                <a:ea typeface="Open Sans"/>
                <a:cs typeface="Open Sans"/>
              </a:rPr>
              <a:t> </a:t>
            </a:r>
            <a:r>
              <a:rPr lang="en-US" sz="1800" spc="60" dirty="0" err="1">
                <a:latin typeface="Open Sans"/>
                <a:ea typeface="Open Sans"/>
                <a:cs typeface="Open Sans"/>
              </a:rPr>
              <a:t>indicateurs</a:t>
            </a:r>
            <a:r>
              <a:rPr lang="en-US" sz="1800" spc="60" dirty="0">
                <a:latin typeface="Open Sans"/>
                <a:ea typeface="Open Sans"/>
                <a:cs typeface="Open Sans"/>
              </a:rPr>
              <a:t> de </a:t>
            </a:r>
            <a:r>
              <a:rPr lang="en-US" sz="1800" spc="60" dirty="0" err="1">
                <a:latin typeface="Open Sans"/>
                <a:ea typeface="Open Sans"/>
                <a:cs typeface="Open Sans"/>
              </a:rPr>
              <a:t>sécurité</a:t>
            </a:r>
            <a:r>
              <a:rPr lang="en-US" sz="1800" spc="60" dirty="0">
                <a:latin typeface="Open Sans"/>
                <a:ea typeface="Open Sans"/>
                <a:cs typeface="Open Sans"/>
              </a:rPr>
              <a:t> </a:t>
            </a:r>
            <a:r>
              <a:rPr lang="en-US" sz="1800" spc="60" dirty="0" err="1">
                <a:latin typeface="Open Sans"/>
                <a:ea typeface="Open Sans"/>
                <a:cs typeface="Open Sans"/>
              </a:rPr>
              <a:t>alimentaire</a:t>
            </a:r>
            <a:r>
              <a:rPr lang="en-US" sz="1800" spc="60" dirty="0">
                <a:latin typeface="Open Sans"/>
                <a:ea typeface="Open Sans"/>
                <a:cs typeface="Open Sans"/>
              </a:rPr>
              <a:t>, </a:t>
            </a:r>
            <a:r>
              <a:rPr lang="en-US" sz="1800" spc="60" dirty="0" err="1">
                <a:latin typeface="Open Sans"/>
                <a:ea typeface="Open Sans"/>
                <a:cs typeface="Open Sans"/>
              </a:rPr>
              <a:t>notamment</a:t>
            </a:r>
            <a:r>
              <a:rPr lang="en-US" sz="1800" spc="60" dirty="0">
                <a:latin typeface="Open Sans"/>
                <a:ea typeface="Open Sans"/>
                <a:cs typeface="Open Sans"/>
              </a:rPr>
              <a:t> le </a:t>
            </a:r>
            <a:r>
              <a:rPr lang="en-US" sz="1800" spc="60" dirty="0">
                <a:latin typeface="Open Sans"/>
                <a:ea typeface="Open Sans"/>
                <a:cs typeface="Open Sans"/>
                <a:hlinkClick r:id="rId3">
                  <a:extLst>
                    <a:ext uri="{A12FA001-AC4F-418D-AE19-62706E023703}">
                      <ahyp:hlinkClr xmlns:ahyp="http://schemas.microsoft.com/office/drawing/2018/hyperlinkcolor" val="tx"/>
                    </a:ext>
                  </a:extLst>
                </a:hlinkClick>
              </a:rPr>
              <a:t>score de </a:t>
            </a:r>
            <a:r>
              <a:rPr lang="en-US" sz="1800" spc="60" dirty="0" err="1">
                <a:latin typeface="Open Sans"/>
                <a:ea typeface="Open Sans"/>
                <a:cs typeface="Open Sans"/>
                <a:hlinkClick r:id="rId3">
                  <a:extLst>
                    <a:ext uri="{A12FA001-AC4F-418D-AE19-62706E023703}">
                      <ahyp:hlinkClr xmlns:ahyp="http://schemas.microsoft.com/office/drawing/2018/hyperlinkcolor" val="tx"/>
                    </a:ext>
                  </a:extLst>
                </a:hlinkClick>
              </a:rPr>
              <a:t>diversité</a:t>
            </a:r>
            <a:r>
              <a:rPr lang="en-US" sz="1800" spc="60" dirty="0">
                <a:latin typeface="Open Sans"/>
                <a:ea typeface="Open Sans"/>
                <a:cs typeface="Open Sans"/>
                <a:hlinkClick r:id="rId3">
                  <a:extLst>
                    <a:ext uri="{A12FA001-AC4F-418D-AE19-62706E023703}">
                      <ahyp:hlinkClr xmlns:ahyp="http://schemas.microsoft.com/office/drawing/2018/hyperlinkcolor" val="tx"/>
                    </a:ext>
                  </a:extLst>
                </a:hlinkClick>
              </a:rPr>
              <a:t> </a:t>
            </a:r>
            <a:r>
              <a:rPr lang="en-US" sz="1800" spc="60" dirty="0" err="1">
                <a:latin typeface="Open Sans"/>
                <a:ea typeface="Open Sans"/>
                <a:cs typeface="Open Sans"/>
                <a:hlinkClick r:id="rId3">
                  <a:extLst>
                    <a:ext uri="{A12FA001-AC4F-418D-AE19-62706E023703}">
                      <ahyp:hlinkClr xmlns:ahyp="http://schemas.microsoft.com/office/drawing/2018/hyperlinkcolor" val="tx"/>
                    </a:ext>
                  </a:extLst>
                </a:hlinkClick>
              </a:rPr>
              <a:t>alimentaire</a:t>
            </a:r>
            <a:r>
              <a:rPr lang="en-US" sz="1800" spc="60" dirty="0">
                <a:latin typeface="Open Sans"/>
                <a:ea typeface="Open Sans"/>
                <a:cs typeface="Open Sans"/>
                <a:hlinkClick r:id="rId3">
                  <a:extLst>
                    <a:ext uri="{A12FA001-AC4F-418D-AE19-62706E023703}">
                      <ahyp:hlinkClr xmlns:ahyp="http://schemas.microsoft.com/office/drawing/2018/hyperlinkcolor" val="tx"/>
                    </a:ext>
                  </a:extLst>
                </a:hlinkClick>
              </a:rPr>
              <a:t> des ménages</a:t>
            </a:r>
            <a:r>
              <a:rPr lang="en-US" sz="1800" spc="60" dirty="0">
                <a:latin typeface="Open Sans"/>
                <a:ea typeface="Open Sans"/>
                <a:cs typeface="Open Sans"/>
              </a:rPr>
              <a:t> (SDAM/HDDS), </a:t>
            </a:r>
            <a:r>
              <a:rPr lang="en-US" sz="1800" spc="60" dirty="0" err="1">
                <a:latin typeface="Open Sans"/>
                <a:ea typeface="Open Sans"/>
                <a:cs typeface="Open Sans"/>
              </a:rPr>
              <a:t>l'</a:t>
            </a:r>
            <a:r>
              <a:rPr lang="en-US" sz="1800" spc="60" dirty="0" err="1">
                <a:latin typeface="Open Sans"/>
                <a:ea typeface="Open Sans"/>
                <a:cs typeface="Open Sans"/>
                <a:hlinkClick r:id="rId4">
                  <a:extLst>
                    <a:ext uri="{A12FA001-AC4F-418D-AE19-62706E023703}">
                      <ahyp:hlinkClr xmlns:ahyp="http://schemas.microsoft.com/office/drawing/2018/hyperlinkcolor" val="tx"/>
                    </a:ext>
                  </a:extLst>
                </a:hlinkClick>
              </a:rPr>
              <a:t>indice</a:t>
            </a:r>
            <a:r>
              <a:rPr lang="en-US" sz="1800" spc="60" dirty="0">
                <a:latin typeface="Open Sans"/>
                <a:ea typeface="Open Sans"/>
                <a:cs typeface="Open Sans"/>
                <a:hlinkClick r:id="rId4">
                  <a:extLst>
                    <a:ext uri="{A12FA001-AC4F-418D-AE19-62706E023703}">
                      <ahyp:hlinkClr xmlns:ahyp="http://schemas.microsoft.com/office/drawing/2018/hyperlinkcolor" val="tx"/>
                    </a:ext>
                  </a:extLst>
                </a:hlinkClick>
              </a:rPr>
              <a:t> </a:t>
            </a:r>
            <a:r>
              <a:rPr lang="en-US" sz="1800" spc="60" dirty="0" err="1">
                <a:latin typeface="Open Sans"/>
                <a:ea typeface="Open Sans"/>
                <a:cs typeface="Open Sans"/>
                <a:hlinkClick r:id="rId4">
                  <a:extLst>
                    <a:ext uri="{A12FA001-AC4F-418D-AE19-62706E023703}">
                      <ahyp:hlinkClr xmlns:ahyp="http://schemas.microsoft.com/office/drawing/2018/hyperlinkcolor" val="tx"/>
                    </a:ext>
                  </a:extLst>
                </a:hlinkClick>
              </a:rPr>
              <a:t>réduite</a:t>
            </a:r>
            <a:r>
              <a:rPr lang="en-US" sz="1800" spc="60" dirty="0">
                <a:latin typeface="Open Sans"/>
                <a:ea typeface="Open Sans"/>
                <a:cs typeface="Open Sans"/>
                <a:hlinkClick r:id="rId4">
                  <a:extLst>
                    <a:ext uri="{A12FA001-AC4F-418D-AE19-62706E023703}">
                      <ahyp:hlinkClr xmlns:ahyp="http://schemas.microsoft.com/office/drawing/2018/hyperlinkcolor" val="tx"/>
                    </a:ext>
                  </a:extLst>
                </a:hlinkClick>
              </a:rPr>
              <a:t> des </a:t>
            </a:r>
            <a:r>
              <a:rPr lang="en-US" sz="1800" spc="60" dirty="0" err="1">
                <a:latin typeface="Open Sans"/>
                <a:ea typeface="Open Sans"/>
                <a:cs typeface="Open Sans"/>
                <a:hlinkClick r:id="rId4">
                  <a:extLst>
                    <a:ext uri="{A12FA001-AC4F-418D-AE19-62706E023703}">
                      <ahyp:hlinkClr xmlns:ahyp="http://schemas.microsoft.com/office/drawing/2018/hyperlinkcolor" val="tx"/>
                    </a:ext>
                  </a:extLst>
                </a:hlinkClick>
              </a:rPr>
              <a:t>stratégies</a:t>
            </a:r>
            <a:r>
              <a:rPr lang="en-US" sz="1800" spc="60" dirty="0">
                <a:latin typeface="Open Sans"/>
                <a:ea typeface="Open Sans"/>
                <a:cs typeface="Open Sans"/>
                <a:hlinkClick r:id="rId4">
                  <a:extLst>
                    <a:ext uri="{A12FA001-AC4F-418D-AE19-62706E023703}">
                      <ahyp:hlinkClr xmlns:ahyp="http://schemas.microsoft.com/office/drawing/2018/hyperlinkcolor" val="tx"/>
                    </a:ext>
                  </a:extLst>
                </a:hlinkClick>
              </a:rPr>
              <a:t> </a:t>
            </a:r>
            <a:r>
              <a:rPr lang="en-US" sz="1800" spc="60" dirty="0" err="1">
                <a:latin typeface="Open Sans"/>
                <a:ea typeface="Open Sans"/>
                <a:cs typeface="Open Sans"/>
                <a:hlinkClick r:id="rId4">
                  <a:extLst>
                    <a:ext uri="{A12FA001-AC4F-418D-AE19-62706E023703}">
                      <ahyp:hlinkClr xmlns:ahyp="http://schemas.microsoft.com/office/drawing/2018/hyperlinkcolor" val="tx"/>
                    </a:ext>
                  </a:extLst>
                </a:hlinkClick>
              </a:rPr>
              <a:t>d'adaptation</a:t>
            </a:r>
            <a:r>
              <a:rPr lang="en-US" sz="1800" spc="60" dirty="0">
                <a:latin typeface="Open Sans"/>
                <a:ea typeface="Open Sans"/>
                <a:cs typeface="Open Sans"/>
                <a:hlinkClick r:id="rId4">
                  <a:extLst>
                    <a:ext uri="{A12FA001-AC4F-418D-AE19-62706E023703}">
                      <ahyp:hlinkClr xmlns:ahyp="http://schemas.microsoft.com/office/drawing/2018/hyperlinkcolor" val="tx"/>
                    </a:ext>
                  </a:extLst>
                </a:hlinkClick>
              </a:rPr>
              <a:t> </a:t>
            </a:r>
            <a:r>
              <a:rPr lang="en-US" sz="1800" spc="60" dirty="0">
                <a:latin typeface="Open Sans"/>
                <a:ea typeface="Open Sans"/>
                <a:cs typeface="Open Sans"/>
              </a:rPr>
              <a:t>(</a:t>
            </a:r>
            <a:r>
              <a:rPr lang="en-US" sz="1800" spc="60" dirty="0" err="1">
                <a:latin typeface="Open Sans"/>
                <a:ea typeface="Open Sans"/>
                <a:cs typeface="Open Sans"/>
              </a:rPr>
              <a:t>rCSI</a:t>
            </a:r>
            <a:r>
              <a:rPr lang="en-US" sz="1800" spc="60" dirty="0">
                <a:latin typeface="Open Sans"/>
                <a:ea typeface="Open Sans"/>
                <a:cs typeface="Open Sans"/>
              </a:rPr>
              <a:t>) et </a:t>
            </a:r>
            <a:r>
              <a:rPr lang="en-US" sz="1800" spc="60" dirty="0" err="1">
                <a:latin typeface="Open Sans"/>
                <a:ea typeface="Open Sans"/>
                <a:cs typeface="Open Sans"/>
              </a:rPr>
              <a:t>l'</a:t>
            </a:r>
            <a:r>
              <a:rPr lang="en-US" sz="1800" spc="60" dirty="0" err="1">
                <a:latin typeface="Open Sans"/>
                <a:ea typeface="Open Sans"/>
                <a:cs typeface="Open Sans"/>
                <a:hlinkClick r:id="rId5">
                  <a:extLst>
                    <a:ext uri="{A12FA001-AC4F-418D-AE19-62706E023703}">
                      <ahyp:hlinkClr xmlns:ahyp="http://schemas.microsoft.com/office/drawing/2018/hyperlinkcolor" val="tx"/>
                    </a:ext>
                  </a:extLst>
                </a:hlinkClick>
              </a:rPr>
              <a:t>apport</a:t>
            </a:r>
            <a:r>
              <a:rPr lang="en-US" sz="1800" spc="60" dirty="0">
                <a:latin typeface="Open Sans"/>
                <a:ea typeface="Open Sans"/>
                <a:cs typeface="Open Sans"/>
                <a:hlinkClick r:id="rId5">
                  <a:extLst>
                    <a:ext uri="{A12FA001-AC4F-418D-AE19-62706E023703}">
                      <ahyp:hlinkClr xmlns:ahyp="http://schemas.microsoft.com/office/drawing/2018/hyperlinkcolor" val="tx"/>
                    </a:ext>
                  </a:extLst>
                </a:hlinkClick>
              </a:rPr>
              <a:t> </a:t>
            </a:r>
            <a:r>
              <a:rPr lang="en-US" sz="1800" spc="60" dirty="0" err="1">
                <a:latin typeface="Open Sans"/>
                <a:ea typeface="Open Sans"/>
                <a:cs typeface="Open Sans"/>
                <a:hlinkClick r:id="rId5">
                  <a:extLst>
                    <a:ext uri="{A12FA001-AC4F-418D-AE19-62706E023703}">
                      <ahyp:hlinkClr xmlns:ahyp="http://schemas.microsoft.com/office/drawing/2018/hyperlinkcolor" val="tx"/>
                    </a:ext>
                  </a:extLst>
                </a:hlinkClick>
              </a:rPr>
              <a:t>en</a:t>
            </a:r>
            <a:r>
              <a:rPr lang="en-US" sz="1800" spc="60" dirty="0">
                <a:latin typeface="Open Sans"/>
                <a:ea typeface="Open Sans"/>
                <a:cs typeface="Open Sans"/>
                <a:hlinkClick r:id="rId5">
                  <a:extLst>
                    <a:ext uri="{A12FA001-AC4F-418D-AE19-62706E023703}">
                      <ahyp:hlinkClr xmlns:ahyp="http://schemas.microsoft.com/office/drawing/2018/hyperlinkcolor" val="tx"/>
                    </a:ext>
                  </a:extLst>
                </a:hlinkClick>
              </a:rPr>
              <a:t> </a:t>
            </a:r>
            <a:r>
              <a:rPr lang="en-US" sz="1800" spc="60" dirty="0" err="1">
                <a:latin typeface="Open Sans"/>
                <a:ea typeface="Open Sans"/>
                <a:cs typeface="Open Sans"/>
                <a:hlinkClick r:id="rId5">
                  <a:extLst>
                    <a:ext uri="{A12FA001-AC4F-418D-AE19-62706E023703}">
                      <ahyp:hlinkClr xmlns:ahyp="http://schemas.microsoft.com/office/drawing/2018/hyperlinkcolor" val="tx"/>
                    </a:ext>
                  </a:extLst>
                </a:hlinkClick>
              </a:rPr>
              <a:t>vitamine</a:t>
            </a:r>
            <a:r>
              <a:rPr lang="en-US" sz="1800" spc="60" dirty="0">
                <a:latin typeface="Open Sans"/>
                <a:ea typeface="Open Sans"/>
                <a:cs typeface="Open Sans"/>
                <a:hlinkClick r:id="rId5">
                  <a:extLst>
                    <a:ext uri="{A12FA001-AC4F-418D-AE19-62706E023703}">
                      <ahyp:hlinkClr xmlns:ahyp="http://schemas.microsoft.com/office/drawing/2018/hyperlinkcolor" val="tx"/>
                    </a:ext>
                  </a:extLst>
                </a:hlinkClick>
              </a:rPr>
              <a:t> A, </a:t>
            </a:r>
            <a:r>
              <a:rPr lang="en-US" sz="1800" spc="60" dirty="0" err="1">
                <a:latin typeface="Open Sans"/>
                <a:ea typeface="Open Sans"/>
                <a:cs typeface="Open Sans"/>
                <a:hlinkClick r:id="rId5">
                  <a:extLst>
                    <a:ext uri="{A12FA001-AC4F-418D-AE19-62706E023703}">
                      <ahyp:hlinkClr xmlns:ahyp="http://schemas.microsoft.com/office/drawing/2018/hyperlinkcolor" val="tx"/>
                    </a:ext>
                  </a:extLst>
                </a:hlinkClick>
              </a:rPr>
              <a:t>en</a:t>
            </a:r>
            <a:r>
              <a:rPr lang="en-US" sz="1800" spc="60" dirty="0">
                <a:latin typeface="Open Sans"/>
                <a:ea typeface="Open Sans"/>
                <a:cs typeface="Open Sans"/>
                <a:hlinkClick r:id="rId5">
                  <a:extLst>
                    <a:ext uri="{A12FA001-AC4F-418D-AE19-62706E023703}">
                      <ahyp:hlinkClr xmlns:ahyp="http://schemas.microsoft.com/office/drawing/2018/hyperlinkcolor" val="tx"/>
                    </a:ext>
                  </a:extLst>
                </a:hlinkClick>
              </a:rPr>
              <a:t> </a:t>
            </a:r>
            <a:r>
              <a:rPr lang="en-US" sz="1800" spc="60" dirty="0" err="1">
                <a:latin typeface="Open Sans"/>
                <a:ea typeface="Open Sans"/>
                <a:cs typeface="Open Sans"/>
                <a:hlinkClick r:id="rId5">
                  <a:extLst>
                    <a:ext uri="{A12FA001-AC4F-418D-AE19-62706E023703}">
                      <ahyp:hlinkClr xmlns:ahyp="http://schemas.microsoft.com/office/drawing/2018/hyperlinkcolor" val="tx"/>
                    </a:ext>
                  </a:extLst>
                </a:hlinkClick>
              </a:rPr>
              <a:t>protéines</a:t>
            </a:r>
            <a:r>
              <a:rPr lang="en-US" sz="1800" spc="60" dirty="0">
                <a:latin typeface="Open Sans"/>
                <a:ea typeface="Open Sans"/>
                <a:cs typeface="Open Sans"/>
                <a:hlinkClick r:id="rId5">
                  <a:extLst>
                    <a:ext uri="{A12FA001-AC4F-418D-AE19-62706E023703}">
                      <ahyp:hlinkClr xmlns:ahyp="http://schemas.microsoft.com/office/drawing/2018/hyperlinkcolor" val="tx"/>
                    </a:ext>
                  </a:extLst>
                </a:hlinkClick>
              </a:rPr>
              <a:t> et </a:t>
            </a:r>
            <a:r>
              <a:rPr lang="en-US" sz="1800" spc="60" dirty="0" err="1">
                <a:latin typeface="Open Sans"/>
                <a:ea typeface="Open Sans"/>
                <a:cs typeface="Open Sans"/>
                <a:hlinkClick r:id="rId5">
                  <a:extLst>
                    <a:ext uri="{A12FA001-AC4F-418D-AE19-62706E023703}">
                      <ahyp:hlinkClr xmlns:ahyp="http://schemas.microsoft.com/office/drawing/2018/hyperlinkcolor" val="tx"/>
                    </a:ext>
                  </a:extLst>
                </a:hlinkClick>
              </a:rPr>
              <a:t>en</a:t>
            </a:r>
            <a:r>
              <a:rPr lang="en-US" sz="1800" spc="60" dirty="0">
                <a:latin typeface="Open Sans"/>
                <a:ea typeface="Open Sans"/>
                <a:cs typeface="Open Sans"/>
                <a:hlinkClick r:id="rId5">
                  <a:extLst>
                    <a:ext uri="{A12FA001-AC4F-418D-AE19-62706E023703}">
                      <ahyp:hlinkClr xmlns:ahyp="http://schemas.microsoft.com/office/drawing/2018/hyperlinkcolor" val="tx"/>
                    </a:ext>
                  </a:extLst>
                </a:hlinkClick>
              </a:rPr>
              <a:t> fer </a:t>
            </a:r>
            <a:r>
              <a:rPr lang="en-US" sz="1800" spc="60" dirty="0" err="1">
                <a:latin typeface="Open Sans"/>
                <a:ea typeface="Open Sans"/>
                <a:cs typeface="Open Sans"/>
                <a:hlinkClick r:id="rId5">
                  <a:extLst>
                    <a:ext uri="{A12FA001-AC4F-418D-AE19-62706E023703}">
                      <ahyp:hlinkClr xmlns:ahyp="http://schemas.microsoft.com/office/drawing/2018/hyperlinkcolor" val="tx"/>
                    </a:ext>
                  </a:extLst>
                </a:hlinkClick>
              </a:rPr>
              <a:t>héminique</a:t>
            </a:r>
            <a:r>
              <a:rPr lang="en-US" sz="1800" spc="60" dirty="0">
                <a:latin typeface="Open Sans"/>
                <a:ea typeface="Open Sans"/>
                <a:cs typeface="Open Sans"/>
                <a:hlinkClick r:id="rId5">
                  <a:extLst>
                    <a:ext uri="{A12FA001-AC4F-418D-AE19-62706E023703}">
                      <ahyp:hlinkClr xmlns:ahyp="http://schemas.microsoft.com/office/drawing/2018/hyperlinkcolor" val="tx"/>
                    </a:ext>
                  </a:extLst>
                </a:hlinkClick>
              </a:rPr>
              <a:t>.</a:t>
            </a:r>
            <a:endParaRPr lang="en-GB" sz="1800" spc="60" dirty="0">
              <a:latin typeface="Open Sans"/>
              <a:ea typeface="Open Sans"/>
              <a:cs typeface="Open Sans"/>
            </a:endParaRP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 Qu'est-ce que c'est ? </a:t>
            </a:r>
          </a:p>
        </p:txBody>
      </p:sp>
    </p:spTree>
    <p:extLst>
      <p:ext uri="{BB962C8B-B14F-4D97-AF65-F5344CB8AC3E}">
        <p14:creationId xmlns:p14="http://schemas.microsoft.com/office/powerpoint/2010/main" val="9767458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accent2"/>
                </a:solidFill>
                <a:latin typeface="HALDEN SOLID"/>
                <a:ea typeface="Open Sans Extrabold"/>
                <a:cs typeface="Open Sans Extrabold"/>
              </a:rPr>
              <a:t>Fcs/FCS-N </a:t>
            </a:r>
            <a:r>
              <a:rPr lang="en-GB" sz="3600" b="0" kern="1400" spc="230" dirty="0">
                <a:solidFill>
                  <a:schemeClr val="tx1"/>
                </a:solidFill>
                <a:latin typeface="HALDEN SOLID"/>
                <a:ea typeface="Open Sans Extrabold"/>
                <a:cs typeface="Open Sans Extrabold"/>
              </a:rPr>
              <a:t>MODULE</a:t>
            </a:r>
            <a:r>
              <a:rPr lang="en-GB" sz="3600" b="0" kern="1400" spc="230" dirty="0">
                <a:solidFill>
                  <a:schemeClr val="accent2"/>
                </a:solidFill>
                <a:latin typeface="HALDEN SOLID"/>
                <a:ea typeface="Open Sans Extrabold"/>
                <a:cs typeface="Open Sans Extrabold"/>
              </a:rPr>
              <a:t>(S) </a:t>
            </a:r>
            <a:r>
              <a:rPr lang="en-GB" sz="3600" b="0" kern="1400" spc="230" dirty="0">
                <a:solidFill>
                  <a:schemeClr val="tx1"/>
                </a:solidFill>
                <a:latin typeface="HALDEN SOLID"/>
                <a:ea typeface="Open Sans Extrabold"/>
                <a:cs typeface="Open Sans Extrabold"/>
              </a:rPr>
              <a:t>: </a:t>
            </a:r>
            <a:r>
              <a:rPr lang="en-GB" sz="3600" b="0" kern="1400" spc="230" dirty="0">
                <a:solidFill>
                  <a:schemeClr val="tx1"/>
                </a:solidFill>
                <a:latin typeface="halden solid"/>
                <a:ea typeface="Open Sans Extrabold"/>
                <a:cs typeface="Open Sans Extrabold"/>
              </a:rPr>
              <a:t>comment POSER LA QUESTION</a:t>
            </a:r>
            <a:endParaRPr lang="en-GB" sz="3600" b="0" kern="1400" spc="230" dirty="0">
              <a:solidFill>
                <a:schemeClr val="tx1"/>
              </a:solidFill>
              <a:latin typeface="HALDEN SOLID" pitchFamily="2" charset="0"/>
            </a:endParaRPr>
          </a:p>
        </p:txBody>
      </p:sp>
      <p:sp>
        <p:nvSpPr>
          <p:cNvPr id="5" name="Content Placeholder 2">
            <a:extLst>
              <a:ext uri="{FF2B5EF4-FFF2-40B4-BE49-F238E27FC236}">
                <a16:creationId xmlns:a16="http://schemas.microsoft.com/office/drawing/2014/main" id="{CCE44228-7046-42B9-BA71-8BAA80F18D84}"/>
              </a:ext>
            </a:extLst>
          </p:cNvPr>
          <p:cNvSpPr txBox="1">
            <a:spLocks/>
          </p:cNvSpPr>
          <p:nvPr/>
        </p:nvSpPr>
        <p:spPr>
          <a:xfrm>
            <a:off x="818489" y="1617709"/>
            <a:ext cx="10849385" cy="471777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GB" sz="1800" dirty="0">
              <a:latin typeface="Open Sans" panose="020B0606030504020204" pitchFamily="34" charset="0"/>
              <a:ea typeface="Calibri" panose="020F0502020204030204" pitchFamily="34" charset="0"/>
            </a:endParaRPr>
          </a:p>
          <a:p>
            <a:pPr marL="0" indent="0">
              <a:lnSpc>
                <a:spcPts val="2700"/>
              </a:lnSpc>
              <a:buClr>
                <a:srgbClr val="0070BA"/>
              </a:buClr>
              <a:buNone/>
            </a:pPr>
            <a:r>
              <a:rPr lang="en-US" sz="2400" spc="60" dirty="0">
                <a:latin typeface="Open Sans"/>
                <a:ea typeface="Open Sans"/>
                <a:cs typeface="Open Sans"/>
              </a:rPr>
              <a:t>"Au </a:t>
            </a:r>
            <a:r>
              <a:rPr lang="en-US" sz="2400" spc="60" dirty="0" err="1">
                <a:latin typeface="Open Sans"/>
                <a:ea typeface="Open Sans"/>
                <a:cs typeface="Open Sans"/>
              </a:rPr>
              <a:t>cours</a:t>
            </a:r>
            <a:r>
              <a:rPr lang="en-US" sz="2400" spc="60" dirty="0">
                <a:latin typeface="Open Sans"/>
                <a:ea typeface="Open Sans"/>
                <a:cs typeface="Open Sans"/>
              </a:rPr>
              <a:t> des sept </a:t>
            </a:r>
            <a:r>
              <a:rPr lang="en-US" sz="2400" spc="60" dirty="0" err="1">
                <a:latin typeface="Open Sans"/>
                <a:ea typeface="Open Sans"/>
                <a:cs typeface="Open Sans"/>
              </a:rPr>
              <a:t>derniers</a:t>
            </a:r>
            <a:r>
              <a:rPr lang="en-US" sz="2400" spc="60" dirty="0">
                <a:latin typeface="Open Sans"/>
                <a:ea typeface="Open Sans"/>
                <a:cs typeface="Open Sans"/>
              </a:rPr>
              <a:t> </a:t>
            </a:r>
            <a:r>
              <a:rPr lang="en-US" sz="2400" spc="60" dirty="0" err="1">
                <a:latin typeface="Open Sans"/>
                <a:ea typeface="Open Sans"/>
                <a:cs typeface="Open Sans"/>
              </a:rPr>
              <a:t>jours</a:t>
            </a:r>
            <a:r>
              <a:rPr lang="en-US" sz="2400" spc="60" dirty="0">
                <a:latin typeface="Open Sans"/>
                <a:ea typeface="Open Sans"/>
                <a:cs typeface="Open Sans"/>
              </a:rPr>
              <a:t>, </a:t>
            </a:r>
            <a:r>
              <a:rPr lang="en-US" sz="2400" b="1" spc="60" dirty="0" err="1">
                <a:solidFill>
                  <a:schemeClr val="tx1">
                    <a:lumMod val="50000"/>
                  </a:schemeClr>
                </a:solidFill>
                <a:highlight>
                  <a:srgbClr val="C0C0C0"/>
                </a:highlight>
                <a:latin typeface="Open Sans"/>
                <a:ea typeface="Open Sans"/>
                <a:cs typeface="Open Sans"/>
              </a:rPr>
              <a:t>combien</a:t>
            </a:r>
            <a:r>
              <a:rPr lang="en-US" sz="2400" b="1" spc="60" dirty="0">
                <a:solidFill>
                  <a:schemeClr val="tx1">
                    <a:lumMod val="50000"/>
                  </a:schemeClr>
                </a:solidFill>
                <a:highlight>
                  <a:srgbClr val="C0C0C0"/>
                </a:highlight>
                <a:latin typeface="Open Sans"/>
                <a:ea typeface="Open Sans"/>
                <a:cs typeface="Open Sans"/>
              </a:rPr>
              <a:t> de </a:t>
            </a:r>
            <a:r>
              <a:rPr lang="en-US" sz="2400" b="1" spc="60" dirty="0" err="1">
                <a:solidFill>
                  <a:schemeClr val="tx1">
                    <a:lumMod val="50000"/>
                  </a:schemeClr>
                </a:solidFill>
                <a:highlight>
                  <a:srgbClr val="C0C0C0"/>
                </a:highlight>
                <a:latin typeface="Open Sans"/>
                <a:ea typeface="Open Sans"/>
                <a:cs typeface="Open Sans"/>
              </a:rPr>
              <a:t>jours</a:t>
            </a:r>
            <a:r>
              <a:rPr lang="en-US" sz="2400" b="1" spc="60" dirty="0">
                <a:solidFill>
                  <a:schemeClr val="tx1">
                    <a:lumMod val="50000"/>
                  </a:schemeClr>
                </a:solidFill>
                <a:highlight>
                  <a:srgbClr val="C0C0C0"/>
                </a:highlight>
                <a:latin typeface="Open Sans"/>
                <a:ea typeface="Open Sans"/>
                <a:cs typeface="Open Sans"/>
              </a:rPr>
              <a:t> </a:t>
            </a:r>
            <a:r>
              <a:rPr lang="en-US" sz="2400" spc="60" dirty="0">
                <a:latin typeface="Open Sans"/>
                <a:ea typeface="Open Sans"/>
                <a:cs typeface="Open Sans"/>
              </a:rPr>
              <a:t>la </a:t>
            </a:r>
            <a:r>
              <a:rPr lang="en-US" sz="2400" spc="60" dirty="0" err="1">
                <a:latin typeface="Open Sans"/>
                <a:ea typeface="Open Sans"/>
                <a:cs typeface="Open Sans"/>
              </a:rPr>
              <a:t>plupart</a:t>
            </a:r>
            <a:r>
              <a:rPr lang="en-US" sz="2400" spc="60" dirty="0">
                <a:latin typeface="Open Sans"/>
                <a:ea typeface="Open Sans"/>
                <a:cs typeface="Open Sans"/>
              </a:rPr>
              <a:t> des </a:t>
            </a:r>
            <a:r>
              <a:rPr lang="en-US" sz="2400" spc="60" dirty="0" err="1">
                <a:latin typeface="Open Sans"/>
                <a:ea typeface="Open Sans"/>
                <a:cs typeface="Open Sans"/>
              </a:rPr>
              <a:t>membres</a:t>
            </a:r>
            <a:r>
              <a:rPr lang="en-US" sz="2400" spc="60" dirty="0">
                <a:latin typeface="Open Sans"/>
                <a:ea typeface="Open Sans"/>
                <a:cs typeface="Open Sans"/>
              </a:rPr>
              <a:t> de </a:t>
            </a:r>
            <a:r>
              <a:rPr lang="en-US" sz="2400" spc="60" dirty="0" err="1">
                <a:latin typeface="Open Sans"/>
                <a:ea typeface="Open Sans"/>
                <a:cs typeface="Open Sans"/>
              </a:rPr>
              <a:t>votre</a:t>
            </a:r>
            <a:r>
              <a:rPr lang="en-US" sz="2400" spc="60" dirty="0">
                <a:latin typeface="Open Sans"/>
                <a:ea typeface="Open Sans"/>
                <a:cs typeface="Open Sans"/>
              </a:rPr>
              <a:t> ménage </a:t>
            </a:r>
            <a:r>
              <a:rPr lang="en-US" sz="2400" spc="60" dirty="0" err="1">
                <a:latin typeface="Open Sans"/>
                <a:ea typeface="Open Sans"/>
                <a:cs typeface="Open Sans"/>
              </a:rPr>
              <a:t>ont-ils</a:t>
            </a:r>
            <a:r>
              <a:rPr lang="en-US" sz="2400" spc="60" dirty="0">
                <a:latin typeface="Open Sans"/>
                <a:ea typeface="Open Sans"/>
                <a:cs typeface="Open Sans"/>
              </a:rPr>
              <a:t> consommé </a:t>
            </a:r>
            <a:r>
              <a:rPr lang="en-US" sz="2400" spc="60" dirty="0" err="1">
                <a:latin typeface="Open Sans"/>
                <a:ea typeface="Open Sans"/>
                <a:cs typeface="Open Sans"/>
              </a:rPr>
              <a:t>ce</a:t>
            </a:r>
            <a:r>
              <a:rPr lang="en-US" sz="2400" spc="60" dirty="0">
                <a:latin typeface="Open Sans"/>
                <a:ea typeface="Open Sans"/>
                <a:cs typeface="Open Sans"/>
              </a:rPr>
              <a:t> </a:t>
            </a:r>
            <a:r>
              <a:rPr lang="en-US" sz="2400" spc="60" dirty="0" err="1">
                <a:latin typeface="Open Sans"/>
                <a:ea typeface="Open Sans"/>
                <a:cs typeface="Open Sans"/>
              </a:rPr>
              <a:t>groupe</a:t>
            </a:r>
            <a:r>
              <a:rPr lang="en-US" sz="2400" spc="60" dirty="0">
                <a:latin typeface="Open Sans"/>
                <a:ea typeface="Open Sans"/>
                <a:cs typeface="Open Sans"/>
              </a:rPr>
              <a:t> </a:t>
            </a:r>
            <a:r>
              <a:rPr lang="en-US" sz="2400" spc="60" dirty="0" err="1">
                <a:latin typeface="Open Sans"/>
                <a:ea typeface="Open Sans"/>
                <a:cs typeface="Open Sans"/>
              </a:rPr>
              <a:t>d'aliments</a:t>
            </a:r>
            <a:r>
              <a:rPr lang="en-US" sz="2400" spc="60" dirty="0">
                <a:latin typeface="Open Sans"/>
                <a:ea typeface="Open Sans"/>
                <a:cs typeface="Open Sans"/>
              </a:rPr>
              <a:t> (</a:t>
            </a:r>
            <a:r>
              <a:rPr lang="en-US" sz="2400" spc="60" dirty="0" err="1">
                <a:latin typeface="Open Sans"/>
                <a:ea typeface="Open Sans"/>
                <a:cs typeface="Open Sans"/>
              </a:rPr>
              <a:t>donnez</a:t>
            </a:r>
            <a:r>
              <a:rPr lang="en-US" sz="2400" spc="60" dirty="0">
                <a:latin typeface="Open Sans"/>
                <a:ea typeface="Open Sans"/>
                <a:cs typeface="Open Sans"/>
              </a:rPr>
              <a:t> des </a:t>
            </a:r>
            <a:r>
              <a:rPr lang="en-US" sz="2400" spc="60" dirty="0" err="1">
                <a:latin typeface="Open Sans"/>
                <a:ea typeface="Open Sans"/>
                <a:cs typeface="Open Sans"/>
              </a:rPr>
              <a:t>exemples</a:t>
            </a:r>
            <a:r>
              <a:rPr lang="en-US" sz="2400" spc="60" dirty="0">
                <a:latin typeface="Open Sans"/>
                <a:ea typeface="Open Sans"/>
                <a:cs typeface="Open Sans"/>
              </a:rPr>
              <a:t> pour </a:t>
            </a:r>
            <a:r>
              <a:rPr lang="en-US" sz="2400" spc="60" dirty="0" err="1">
                <a:latin typeface="Open Sans"/>
                <a:ea typeface="Open Sans"/>
                <a:cs typeface="Open Sans"/>
              </a:rPr>
              <a:t>chaque</a:t>
            </a:r>
            <a:r>
              <a:rPr lang="en-US" sz="2400" spc="60" dirty="0">
                <a:latin typeface="Open Sans"/>
                <a:ea typeface="Open Sans"/>
                <a:cs typeface="Open Sans"/>
              </a:rPr>
              <a:t> </a:t>
            </a:r>
            <a:r>
              <a:rPr lang="en-US" sz="2400" spc="60" dirty="0" err="1">
                <a:latin typeface="Open Sans"/>
                <a:ea typeface="Open Sans"/>
                <a:cs typeface="Open Sans"/>
              </a:rPr>
              <a:t>groupe</a:t>
            </a:r>
            <a:r>
              <a:rPr lang="en-US" sz="2400" spc="60" dirty="0">
                <a:latin typeface="Open Sans"/>
                <a:ea typeface="Open Sans"/>
                <a:cs typeface="Open Sans"/>
              </a:rPr>
              <a:t> </a:t>
            </a:r>
            <a:r>
              <a:rPr lang="en-US" sz="2400" spc="60" dirty="0" err="1">
                <a:latin typeface="Open Sans"/>
                <a:ea typeface="Open Sans"/>
                <a:cs typeface="Open Sans"/>
              </a:rPr>
              <a:t>d'aliments</a:t>
            </a:r>
            <a:r>
              <a:rPr lang="en-US" sz="2400" spc="60" dirty="0">
                <a:latin typeface="Open Sans"/>
                <a:ea typeface="Open Sans"/>
                <a:cs typeface="Open Sans"/>
              </a:rPr>
              <a:t>) à </a:t>
            </a:r>
            <a:r>
              <a:rPr lang="en-US" sz="2400" spc="60" dirty="0" err="1">
                <a:latin typeface="Open Sans"/>
                <a:ea typeface="Open Sans"/>
                <a:cs typeface="Open Sans"/>
              </a:rPr>
              <a:t>l'intérieur</a:t>
            </a:r>
            <a:r>
              <a:rPr lang="en-US" sz="2400" spc="60" dirty="0">
                <a:latin typeface="Open Sans"/>
                <a:ea typeface="Open Sans"/>
                <a:cs typeface="Open Sans"/>
              </a:rPr>
              <a:t> </a:t>
            </a:r>
            <a:r>
              <a:rPr lang="en-US" sz="2400" spc="60" dirty="0" err="1">
                <a:latin typeface="Open Sans"/>
                <a:ea typeface="Open Sans"/>
                <a:cs typeface="Open Sans"/>
              </a:rPr>
              <a:t>ou</a:t>
            </a:r>
            <a:r>
              <a:rPr lang="en-US" sz="2400" spc="60" dirty="0">
                <a:latin typeface="Open Sans"/>
                <a:ea typeface="Open Sans"/>
                <a:cs typeface="Open Sans"/>
              </a:rPr>
              <a:t> à </a:t>
            </a:r>
            <a:r>
              <a:rPr lang="en-US" sz="2400" spc="60" dirty="0" err="1">
                <a:latin typeface="Open Sans"/>
                <a:ea typeface="Open Sans"/>
                <a:cs typeface="Open Sans"/>
              </a:rPr>
              <a:t>l'extérieur</a:t>
            </a:r>
            <a:r>
              <a:rPr lang="en-US" sz="2400" spc="60" dirty="0">
                <a:latin typeface="Open Sans"/>
                <a:ea typeface="Open Sans"/>
                <a:cs typeface="Open Sans"/>
              </a:rPr>
              <a:t> de la </a:t>
            </a:r>
            <a:r>
              <a:rPr lang="en-US" sz="2400" spc="60" dirty="0" err="1">
                <a:latin typeface="Open Sans"/>
                <a:ea typeface="Open Sans"/>
                <a:cs typeface="Open Sans"/>
              </a:rPr>
              <a:t>maison</a:t>
            </a:r>
            <a:r>
              <a:rPr lang="en-US" sz="2400" spc="60" dirty="0">
                <a:latin typeface="Open Sans"/>
                <a:ea typeface="Open Sans"/>
                <a:cs typeface="Open Sans"/>
              </a:rPr>
              <a:t> ?</a:t>
            </a:r>
          </a:p>
          <a:p>
            <a:pPr marL="0" indent="0">
              <a:lnSpc>
                <a:spcPts val="2700"/>
              </a:lnSpc>
              <a:buClr>
                <a:srgbClr val="0070BA"/>
              </a:buClr>
              <a:buNone/>
            </a:pPr>
            <a:endParaRPr lang="en-US" sz="2100" dirty="0">
              <a:latin typeface="Open Sans" panose="020B0606030504020204" pitchFamily="34" charset="0"/>
              <a:ea typeface="Calibri" panose="020F0502020204030204" pitchFamily="34" charset="0"/>
            </a:endParaRPr>
          </a:p>
          <a:p>
            <a:pPr marL="0" indent="0">
              <a:buNone/>
            </a:pPr>
            <a:r>
              <a:rPr lang="en-US" sz="2000" b="1" spc="60" dirty="0">
                <a:solidFill>
                  <a:schemeClr val="accent2"/>
                </a:solidFill>
                <a:latin typeface="Open Sans"/>
                <a:ea typeface="Open Sans"/>
                <a:cs typeface="Open Sans"/>
              </a:rPr>
              <a:t>IMPORTANT : </a:t>
            </a:r>
            <a:r>
              <a:rPr lang="en-US" sz="2100" dirty="0" err="1">
                <a:latin typeface="Open Sans"/>
                <a:ea typeface="Calibri" panose="020F0502020204030204" pitchFamily="34" charset="0"/>
                <a:cs typeface="Open Sans"/>
              </a:rPr>
              <a:t>Lorsque</a:t>
            </a:r>
            <a:r>
              <a:rPr lang="en-US" sz="2100" dirty="0">
                <a:latin typeface="Open Sans"/>
                <a:ea typeface="Calibri" panose="020F0502020204030204" pitchFamily="34" charset="0"/>
                <a:cs typeface="Open Sans"/>
              </a:rPr>
              <a:t> </a:t>
            </a:r>
            <a:r>
              <a:rPr lang="en-US" sz="2100" dirty="0" err="1">
                <a:latin typeface="Open Sans"/>
                <a:ea typeface="Calibri" panose="020F0502020204030204" pitchFamily="34" charset="0"/>
                <a:cs typeface="Open Sans"/>
              </a:rPr>
              <a:t>vous</a:t>
            </a:r>
            <a:r>
              <a:rPr lang="en-US" sz="2100" dirty="0">
                <a:latin typeface="Open Sans"/>
                <a:ea typeface="Calibri" panose="020F0502020204030204" pitchFamily="34" charset="0"/>
                <a:cs typeface="Open Sans"/>
              </a:rPr>
              <a:t> </a:t>
            </a:r>
            <a:r>
              <a:rPr lang="en-US" sz="2100" dirty="0" err="1">
                <a:latin typeface="Open Sans"/>
                <a:ea typeface="Calibri" panose="020F0502020204030204" pitchFamily="34" charset="0"/>
                <a:cs typeface="Open Sans"/>
              </a:rPr>
              <a:t>posez</a:t>
            </a:r>
            <a:r>
              <a:rPr lang="en-US" sz="2100" dirty="0">
                <a:latin typeface="Open Sans"/>
                <a:ea typeface="Calibri" panose="020F0502020204030204" pitchFamily="34" charset="0"/>
                <a:cs typeface="Open Sans"/>
              </a:rPr>
              <a:t> la question, </a:t>
            </a:r>
            <a:r>
              <a:rPr lang="en-US" sz="2100" dirty="0" err="1">
                <a:latin typeface="Open Sans"/>
                <a:ea typeface="Calibri" panose="020F0502020204030204" pitchFamily="34" charset="0"/>
                <a:cs typeface="Open Sans"/>
              </a:rPr>
              <a:t>vous</a:t>
            </a:r>
            <a:r>
              <a:rPr lang="en-US" sz="2100" dirty="0">
                <a:latin typeface="Open Sans"/>
                <a:ea typeface="Calibri" panose="020F0502020204030204" pitchFamily="34" charset="0"/>
                <a:cs typeface="Open Sans"/>
              </a:rPr>
              <a:t> </a:t>
            </a:r>
            <a:r>
              <a:rPr lang="en-US" sz="2100" dirty="0" err="1">
                <a:latin typeface="Open Sans"/>
                <a:ea typeface="Calibri" panose="020F0502020204030204" pitchFamily="34" charset="0"/>
                <a:cs typeface="Open Sans"/>
              </a:rPr>
              <a:t>demandez</a:t>
            </a:r>
            <a:r>
              <a:rPr lang="en-US" sz="2100" dirty="0">
                <a:latin typeface="Open Sans"/>
                <a:ea typeface="Calibri" panose="020F0502020204030204" pitchFamily="34" charset="0"/>
                <a:cs typeface="Open Sans"/>
              </a:rPr>
              <a:t> </a:t>
            </a:r>
            <a:r>
              <a:rPr lang="en-US" sz="2100" dirty="0" err="1">
                <a:latin typeface="Open Sans"/>
                <a:ea typeface="Calibri" panose="020F0502020204030204" pitchFamily="34" charset="0"/>
                <a:cs typeface="Open Sans"/>
              </a:rPr>
              <a:t>combien</a:t>
            </a:r>
            <a:r>
              <a:rPr lang="en-US" sz="2100" dirty="0">
                <a:latin typeface="Open Sans"/>
                <a:ea typeface="Calibri" panose="020F0502020204030204" pitchFamily="34" charset="0"/>
                <a:cs typeface="Open Sans"/>
              </a:rPr>
              <a:t> de </a:t>
            </a:r>
            <a:r>
              <a:rPr lang="en-US" sz="2100" b="1" dirty="0" err="1">
                <a:latin typeface="Open Sans"/>
                <a:ea typeface="Calibri" panose="020F0502020204030204" pitchFamily="34" charset="0"/>
                <a:cs typeface="Open Sans"/>
              </a:rPr>
              <a:t>jours</a:t>
            </a:r>
            <a:r>
              <a:rPr lang="en-US" sz="2100" b="1" dirty="0">
                <a:latin typeface="Open Sans"/>
                <a:ea typeface="Calibri" panose="020F0502020204030204" pitchFamily="34" charset="0"/>
                <a:cs typeface="Open Sans"/>
              </a:rPr>
              <a:t> et NON </a:t>
            </a:r>
            <a:r>
              <a:rPr lang="en-US" sz="2100" dirty="0" err="1">
                <a:latin typeface="Open Sans"/>
                <a:ea typeface="Calibri" panose="020F0502020204030204" pitchFamily="34" charset="0"/>
                <a:cs typeface="Open Sans"/>
              </a:rPr>
              <a:t>combien</a:t>
            </a:r>
            <a:r>
              <a:rPr lang="en-US" sz="2100" dirty="0">
                <a:latin typeface="Open Sans"/>
                <a:ea typeface="Calibri" panose="020F0502020204030204" pitchFamily="34" charset="0"/>
                <a:cs typeface="Open Sans"/>
              </a:rPr>
              <a:t> de </a:t>
            </a:r>
            <a:r>
              <a:rPr lang="en-US" sz="2100" b="1" dirty="0" err="1">
                <a:latin typeface="Open Sans"/>
                <a:ea typeface="Calibri" panose="020F0502020204030204" pitchFamily="34" charset="0"/>
                <a:cs typeface="Open Sans"/>
              </a:rPr>
              <a:t>fois</a:t>
            </a:r>
            <a:r>
              <a:rPr lang="en-US" sz="2100" dirty="0">
                <a:latin typeface="Open Sans"/>
                <a:ea typeface="Calibri" panose="020F0502020204030204" pitchFamily="34" charset="0"/>
                <a:cs typeface="Open Sans"/>
              </a:rPr>
              <a:t>, car les </a:t>
            </a:r>
            <a:r>
              <a:rPr lang="en-US" sz="2100" dirty="0" err="1">
                <a:latin typeface="Open Sans"/>
                <a:ea typeface="Calibri" panose="020F0502020204030204" pitchFamily="34" charset="0"/>
                <a:cs typeface="Open Sans"/>
              </a:rPr>
              <a:t>membres</a:t>
            </a:r>
            <a:r>
              <a:rPr lang="en-US" sz="2100" dirty="0">
                <a:latin typeface="Open Sans"/>
                <a:ea typeface="Calibri" panose="020F0502020204030204" pitchFamily="34" charset="0"/>
                <a:cs typeface="Open Sans"/>
              </a:rPr>
              <a:t> du ménage </a:t>
            </a:r>
            <a:r>
              <a:rPr lang="en-US" sz="2100" dirty="0" err="1">
                <a:latin typeface="Open Sans"/>
                <a:ea typeface="Calibri" panose="020F0502020204030204" pitchFamily="34" charset="0"/>
                <a:cs typeface="Open Sans"/>
              </a:rPr>
              <a:t>peuvent</a:t>
            </a:r>
            <a:r>
              <a:rPr lang="en-US" sz="2100" dirty="0">
                <a:latin typeface="Open Sans"/>
                <a:ea typeface="Calibri" panose="020F0502020204030204" pitchFamily="34" charset="0"/>
                <a:cs typeface="Open Sans"/>
              </a:rPr>
              <a:t> </a:t>
            </a:r>
            <a:r>
              <a:rPr lang="en-US" sz="2100" dirty="0" err="1">
                <a:latin typeface="Open Sans"/>
                <a:ea typeface="Calibri" panose="020F0502020204030204" pitchFamily="34" charset="0"/>
                <a:cs typeface="Open Sans"/>
              </a:rPr>
              <a:t>consommer</a:t>
            </a:r>
            <a:r>
              <a:rPr lang="en-US" sz="2100" dirty="0">
                <a:latin typeface="Open Sans"/>
                <a:ea typeface="Calibri" panose="020F0502020204030204" pitchFamily="34" charset="0"/>
                <a:cs typeface="Open Sans"/>
              </a:rPr>
              <a:t> le </a:t>
            </a:r>
            <a:r>
              <a:rPr lang="en-US" sz="2100" dirty="0" err="1">
                <a:latin typeface="Open Sans"/>
                <a:ea typeface="Calibri" panose="020F0502020204030204" pitchFamily="34" charset="0"/>
                <a:cs typeface="Open Sans"/>
              </a:rPr>
              <a:t>même</a:t>
            </a:r>
            <a:r>
              <a:rPr lang="en-US" sz="2100" dirty="0">
                <a:latin typeface="Open Sans"/>
                <a:ea typeface="Calibri" panose="020F0502020204030204" pitchFamily="34" charset="0"/>
                <a:cs typeface="Open Sans"/>
              </a:rPr>
              <a:t> </a:t>
            </a:r>
            <a:r>
              <a:rPr lang="en-US" sz="2100" dirty="0" err="1">
                <a:latin typeface="Open Sans"/>
                <a:ea typeface="Calibri" panose="020F0502020204030204" pitchFamily="34" charset="0"/>
                <a:cs typeface="Open Sans"/>
              </a:rPr>
              <a:t>groupe</a:t>
            </a:r>
            <a:r>
              <a:rPr lang="en-US" sz="2100" dirty="0">
                <a:latin typeface="Open Sans"/>
                <a:ea typeface="Calibri" panose="020F0502020204030204" pitchFamily="34" charset="0"/>
                <a:cs typeface="Open Sans"/>
              </a:rPr>
              <a:t> </a:t>
            </a:r>
            <a:r>
              <a:rPr lang="en-US" sz="2100" dirty="0" err="1">
                <a:latin typeface="Open Sans"/>
                <a:ea typeface="Calibri" panose="020F0502020204030204" pitchFamily="34" charset="0"/>
                <a:cs typeface="Open Sans"/>
              </a:rPr>
              <a:t>d'aliments</a:t>
            </a:r>
            <a:r>
              <a:rPr lang="en-US" sz="2100" dirty="0">
                <a:latin typeface="Open Sans"/>
                <a:ea typeface="Calibri" panose="020F0502020204030204" pitchFamily="34" charset="0"/>
                <a:cs typeface="Open Sans"/>
              </a:rPr>
              <a:t> par </a:t>
            </a:r>
            <a:r>
              <a:rPr lang="en-US" sz="2100" dirty="0" err="1">
                <a:latin typeface="Open Sans"/>
                <a:ea typeface="Calibri" panose="020F0502020204030204" pitchFamily="34" charset="0"/>
                <a:cs typeface="Open Sans"/>
              </a:rPr>
              <a:t>exemple</a:t>
            </a:r>
            <a:r>
              <a:rPr lang="en-US" sz="2100" dirty="0">
                <a:latin typeface="Open Sans"/>
                <a:ea typeface="Calibri" panose="020F0502020204030204" pitchFamily="34" charset="0"/>
                <a:cs typeface="Open Sans"/>
              </a:rPr>
              <a:t> 3 </a:t>
            </a:r>
            <a:r>
              <a:rPr lang="en-US" sz="2100" dirty="0" err="1">
                <a:latin typeface="Open Sans"/>
                <a:ea typeface="Calibri" panose="020F0502020204030204" pitchFamily="34" charset="0"/>
                <a:cs typeface="Open Sans"/>
              </a:rPr>
              <a:t>fois</a:t>
            </a:r>
            <a:r>
              <a:rPr lang="en-US" sz="2100" dirty="0">
                <a:latin typeface="Open Sans"/>
                <a:ea typeface="Calibri" panose="020F0502020204030204" pitchFamily="34" charset="0"/>
                <a:cs typeface="Open Sans"/>
              </a:rPr>
              <a:t> le </a:t>
            </a:r>
            <a:r>
              <a:rPr lang="en-US" sz="2100" dirty="0" err="1">
                <a:latin typeface="Open Sans"/>
                <a:ea typeface="Calibri" panose="020F0502020204030204" pitchFamily="34" charset="0"/>
                <a:cs typeface="Open Sans"/>
              </a:rPr>
              <a:t>même</a:t>
            </a:r>
            <a:r>
              <a:rPr lang="en-US" sz="2100" dirty="0">
                <a:latin typeface="Open Sans"/>
                <a:ea typeface="Calibri" panose="020F0502020204030204" pitchFamily="34" charset="0"/>
                <a:cs typeface="Open Sans"/>
              </a:rPr>
              <a:t> jour, et </a:t>
            </a:r>
            <a:r>
              <a:rPr lang="en-US" sz="2100" dirty="0" err="1">
                <a:latin typeface="Open Sans"/>
                <a:ea typeface="Calibri" panose="020F0502020204030204" pitchFamily="34" charset="0"/>
                <a:cs typeface="Open Sans"/>
              </a:rPr>
              <a:t>cela</a:t>
            </a:r>
            <a:r>
              <a:rPr lang="en-US" sz="2100" dirty="0">
                <a:latin typeface="Open Sans"/>
                <a:ea typeface="Calibri" panose="020F0502020204030204" pitchFamily="34" charset="0"/>
                <a:cs typeface="Open Sans"/>
              </a:rPr>
              <a:t> sera </a:t>
            </a:r>
            <a:r>
              <a:rPr lang="en-US" sz="2100" dirty="0" err="1">
                <a:latin typeface="Open Sans"/>
                <a:ea typeface="Calibri" panose="020F0502020204030204" pitchFamily="34" charset="0"/>
                <a:cs typeface="Open Sans"/>
              </a:rPr>
              <a:t>considéré</a:t>
            </a:r>
            <a:r>
              <a:rPr lang="en-US" sz="2100" dirty="0">
                <a:latin typeface="Open Sans"/>
                <a:ea typeface="Calibri" panose="020F0502020204030204" pitchFamily="34" charset="0"/>
                <a:cs typeface="Open Sans"/>
              </a:rPr>
              <a:t> </a:t>
            </a:r>
            <a:r>
              <a:rPr lang="en-US" sz="2100" dirty="0" err="1">
                <a:latin typeface="Open Sans"/>
                <a:ea typeface="Calibri" panose="020F0502020204030204" pitchFamily="34" charset="0"/>
                <a:cs typeface="Open Sans"/>
              </a:rPr>
              <a:t>comme</a:t>
            </a:r>
            <a:r>
              <a:rPr lang="en-US" sz="2100" dirty="0">
                <a:latin typeface="Open Sans"/>
                <a:ea typeface="Calibri" panose="020F0502020204030204" pitchFamily="34" charset="0"/>
                <a:cs typeface="Open Sans"/>
              </a:rPr>
              <a:t> </a:t>
            </a:r>
            <a:r>
              <a:rPr lang="en-US" sz="2100" dirty="0" err="1">
                <a:latin typeface="Open Sans"/>
                <a:ea typeface="Calibri" panose="020F0502020204030204" pitchFamily="34" charset="0"/>
                <a:cs typeface="Open Sans"/>
              </a:rPr>
              <a:t>une</a:t>
            </a:r>
            <a:r>
              <a:rPr lang="en-US" sz="2100" dirty="0">
                <a:latin typeface="Open Sans"/>
                <a:ea typeface="Calibri" panose="020F0502020204030204" pitchFamily="34" charset="0"/>
                <a:cs typeface="Open Sans"/>
              </a:rPr>
              <a:t> </a:t>
            </a:r>
            <a:r>
              <a:rPr lang="en-US" sz="2100" dirty="0" err="1">
                <a:latin typeface="Open Sans"/>
                <a:ea typeface="Calibri" panose="020F0502020204030204" pitchFamily="34" charset="0"/>
                <a:cs typeface="Open Sans"/>
              </a:rPr>
              <a:t>consommation</a:t>
            </a:r>
            <a:r>
              <a:rPr lang="en-US" sz="2100" dirty="0">
                <a:latin typeface="Open Sans"/>
                <a:ea typeface="Calibri" panose="020F0502020204030204" pitchFamily="34" charset="0"/>
                <a:cs typeface="Open Sans"/>
              </a:rPr>
              <a:t> d'un jour du </a:t>
            </a:r>
            <a:r>
              <a:rPr lang="en-US" sz="2100" dirty="0" err="1">
                <a:latin typeface="Open Sans"/>
                <a:ea typeface="Calibri" panose="020F0502020204030204" pitchFamily="34" charset="0"/>
                <a:cs typeface="Open Sans"/>
              </a:rPr>
              <a:t>même</a:t>
            </a:r>
            <a:r>
              <a:rPr lang="en-US" sz="2100" dirty="0">
                <a:latin typeface="Open Sans"/>
                <a:ea typeface="Calibri" panose="020F0502020204030204" pitchFamily="34" charset="0"/>
                <a:cs typeface="Open Sans"/>
              </a:rPr>
              <a:t> </a:t>
            </a:r>
            <a:r>
              <a:rPr lang="en-US" sz="2100" dirty="0" err="1">
                <a:latin typeface="Open Sans"/>
                <a:ea typeface="Calibri" panose="020F0502020204030204" pitchFamily="34" charset="0"/>
                <a:cs typeface="Open Sans"/>
              </a:rPr>
              <a:t>groupe</a:t>
            </a:r>
            <a:r>
              <a:rPr lang="en-US" sz="2100" dirty="0">
                <a:latin typeface="Open Sans"/>
                <a:ea typeface="Calibri" panose="020F0502020204030204" pitchFamily="34" charset="0"/>
                <a:cs typeface="Open Sans"/>
              </a:rPr>
              <a:t>.</a:t>
            </a:r>
          </a:p>
          <a:p>
            <a:pPr marL="0" indent="0">
              <a:lnSpc>
                <a:spcPts val="2700"/>
              </a:lnSpc>
              <a:buClr>
                <a:srgbClr val="0070BA"/>
              </a:buClr>
              <a:buNone/>
            </a:pPr>
            <a:endParaRPr lang="en-US" sz="1800" spc="60" dirty="0"/>
          </a:p>
        </p:txBody>
      </p:sp>
      <p:sp>
        <p:nvSpPr>
          <p:cNvPr id="2" name="Speech Bubble: Oval 1">
            <a:extLst>
              <a:ext uri="{FF2B5EF4-FFF2-40B4-BE49-F238E27FC236}">
                <a16:creationId xmlns:a16="http://schemas.microsoft.com/office/drawing/2014/main" id="{D45E7732-2823-BDE4-9FE3-52D6C4EAE7D3}"/>
              </a:ext>
            </a:extLst>
          </p:cNvPr>
          <p:cNvSpPr/>
          <p:nvPr/>
        </p:nvSpPr>
        <p:spPr>
          <a:xfrm>
            <a:off x="6244395" y="3664875"/>
            <a:ext cx="6946088" cy="2331145"/>
          </a:xfrm>
          <a:prstGeom prst="wedgeEllipseCallou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FE"/>
                </a:solidFill>
                <a:latin typeface="Open Sans" panose="020B0606030504020204" pitchFamily="34" charset="0"/>
                <a:ea typeface="Open Sans" panose="020B0606030504020204" pitchFamily="34" charset="0"/>
                <a:cs typeface="Open Sans" panose="020B0606030504020204" pitchFamily="34" charset="0"/>
              </a:rPr>
              <a:t>L'objectif est de déterminer le nombre de jours pendant lesquels le ménage a consommé chacun des groupes d'aliments. Il ne s'agit pas du nombre de fois où chaque groupe alimentaire/article a été consommé. </a:t>
            </a:r>
          </a:p>
        </p:txBody>
      </p:sp>
    </p:spTree>
    <p:extLst>
      <p:ext uri="{BB962C8B-B14F-4D97-AF65-F5344CB8AC3E}">
        <p14:creationId xmlns:p14="http://schemas.microsoft.com/office/powerpoint/2010/main" val="138683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accent2"/>
                </a:solidFill>
                <a:latin typeface="HALDEN SOLID"/>
                <a:ea typeface="Open Sans Extrabold"/>
                <a:cs typeface="Open Sans Extrabold"/>
              </a:rPr>
              <a:t>Fcs/FCS-N </a:t>
            </a:r>
            <a:r>
              <a:rPr lang="en-GB" sz="3600" b="0" kern="1400" spc="230" dirty="0">
                <a:solidFill>
                  <a:schemeClr val="tx1"/>
                </a:solidFill>
                <a:latin typeface="HALDEN SOLID"/>
                <a:ea typeface="Open Sans Extrabold"/>
                <a:cs typeface="Open Sans Extrabold"/>
              </a:rPr>
              <a:t>MODULE</a:t>
            </a:r>
            <a:r>
              <a:rPr lang="en-GB" sz="3600" b="0" kern="1400" spc="230" dirty="0">
                <a:solidFill>
                  <a:schemeClr val="accent2"/>
                </a:solidFill>
                <a:latin typeface="HALDEN SOLID"/>
                <a:ea typeface="Open Sans Extrabold"/>
                <a:cs typeface="Open Sans Extrabold"/>
              </a:rPr>
              <a:t>(S) </a:t>
            </a:r>
            <a:r>
              <a:rPr lang="en-GB" sz="3600" b="0" kern="1400" spc="230" dirty="0">
                <a:solidFill>
                  <a:schemeClr val="tx1"/>
                </a:solidFill>
                <a:latin typeface="HALDEN SOLID"/>
                <a:ea typeface="Open Sans Extrabold"/>
                <a:cs typeface="Open Sans Extrabold"/>
              </a:rPr>
              <a:t>: </a:t>
            </a:r>
            <a:r>
              <a:rPr lang="en-GB" sz="3600" b="0" kern="1400" spc="230" dirty="0">
                <a:solidFill>
                  <a:schemeClr val="tx1"/>
                </a:solidFill>
                <a:latin typeface="halden solid"/>
                <a:ea typeface="Open Sans Extrabold"/>
                <a:cs typeface="Open Sans Extrabold"/>
              </a:rPr>
              <a:t>comment POSER LA QUESTION</a:t>
            </a:r>
            <a:endParaRPr lang="en-GB" sz="3600" b="0" kern="1400" spc="230" dirty="0">
              <a:solidFill>
                <a:schemeClr val="tx1"/>
              </a:solidFill>
              <a:latin typeface="HALDEN SOLID" pitchFamily="2" charset="0"/>
            </a:endParaRPr>
          </a:p>
        </p:txBody>
      </p:sp>
      <p:sp>
        <p:nvSpPr>
          <p:cNvPr id="5" name="Content Placeholder 2">
            <a:extLst>
              <a:ext uri="{FF2B5EF4-FFF2-40B4-BE49-F238E27FC236}">
                <a16:creationId xmlns:a16="http://schemas.microsoft.com/office/drawing/2014/main" id="{CCE44228-7046-42B9-BA71-8BAA80F18D84}"/>
              </a:ext>
            </a:extLst>
          </p:cNvPr>
          <p:cNvSpPr txBox="1">
            <a:spLocks/>
          </p:cNvSpPr>
          <p:nvPr/>
        </p:nvSpPr>
        <p:spPr>
          <a:xfrm>
            <a:off x="671307" y="1097406"/>
            <a:ext cx="10849385"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GB" sz="1800" dirty="0">
              <a:latin typeface="Open Sans" panose="020B0606030504020204" pitchFamily="34" charset="0"/>
              <a:ea typeface="Calibri" panose="020F0502020204030204" pitchFamily="34" charset="0"/>
            </a:endParaRPr>
          </a:p>
          <a:p>
            <a:pPr marL="0" indent="0">
              <a:lnSpc>
                <a:spcPts val="2700"/>
              </a:lnSpc>
              <a:buClr>
                <a:srgbClr val="0070BA"/>
              </a:buClr>
              <a:buNone/>
            </a:pPr>
            <a:r>
              <a:rPr lang="en-US" sz="2400" spc="60" dirty="0">
                <a:latin typeface="Open Sans"/>
                <a:ea typeface="Open Sans"/>
                <a:cs typeface="Open Sans"/>
              </a:rPr>
              <a:t>"Au </a:t>
            </a:r>
            <a:r>
              <a:rPr lang="en-US" sz="2400" spc="60" dirty="0" err="1">
                <a:latin typeface="Open Sans"/>
                <a:ea typeface="Open Sans"/>
                <a:cs typeface="Open Sans"/>
              </a:rPr>
              <a:t>cours</a:t>
            </a:r>
            <a:r>
              <a:rPr lang="en-US" sz="2400" spc="60" dirty="0">
                <a:latin typeface="Open Sans"/>
                <a:ea typeface="Open Sans"/>
                <a:cs typeface="Open Sans"/>
              </a:rPr>
              <a:t> des sept </a:t>
            </a:r>
            <a:r>
              <a:rPr lang="en-US" sz="2400" spc="60" dirty="0" err="1">
                <a:latin typeface="Open Sans"/>
                <a:ea typeface="Open Sans"/>
                <a:cs typeface="Open Sans"/>
              </a:rPr>
              <a:t>derniers</a:t>
            </a:r>
            <a:r>
              <a:rPr lang="en-US" sz="2400" spc="60" dirty="0">
                <a:latin typeface="Open Sans"/>
                <a:ea typeface="Open Sans"/>
                <a:cs typeface="Open Sans"/>
              </a:rPr>
              <a:t> </a:t>
            </a:r>
            <a:r>
              <a:rPr lang="en-US" sz="2400" spc="60" dirty="0" err="1">
                <a:latin typeface="Open Sans"/>
                <a:ea typeface="Open Sans"/>
                <a:cs typeface="Open Sans"/>
              </a:rPr>
              <a:t>jours</a:t>
            </a:r>
            <a:r>
              <a:rPr lang="en-US" sz="2400" spc="60" dirty="0">
                <a:latin typeface="Open Sans"/>
                <a:ea typeface="Open Sans"/>
                <a:cs typeface="Open Sans"/>
              </a:rPr>
              <a:t>, </a:t>
            </a:r>
            <a:r>
              <a:rPr lang="en-US" sz="2400" spc="60" dirty="0" err="1">
                <a:latin typeface="Open Sans"/>
                <a:ea typeface="Open Sans"/>
                <a:cs typeface="Open Sans"/>
              </a:rPr>
              <a:t>combien</a:t>
            </a:r>
            <a:r>
              <a:rPr lang="en-US" sz="2400" spc="60" dirty="0">
                <a:latin typeface="Open Sans"/>
                <a:ea typeface="Open Sans"/>
                <a:cs typeface="Open Sans"/>
              </a:rPr>
              <a:t> de </a:t>
            </a:r>
            <a:r>
              <a:rPr lang="en-US" sz="2400" spc="60" dirty="0" err="1">
                <a:latin typeface="Open Sans"/>
                <a:ea typeface="Open Sans"/>
                <a:cs typeface="Open Sans"/>
              </a:rPr>
              <a:t>jours</a:t>
            </a:r>
            <a:r>
              <a:rPr lang="en-US" sz="2400" spc="60" dirty="0">
                <a:latin typeface="Open Sans"/>
                <a:ea typeface="Open Sans"/>
                <a:cs typeface="Open Sans"/>
              </a:rPr>
              <a:t> la </a:t>
            </a:r>
            <a:r>
              <a:rPr lang="en-US" sz="2400" spc="60" dirty="0" err="1">
                <a:latin typeface="Open Sans"/>
                <a:ea typeface="Open Sans"/>
                <a:cs typeface="Open Sans"/>
              </a:rPr>
              <a:t>plupart</a:t>
            </a:r>
            <a:r>
              <a:rPr lang="en-US" sz="2400" spc="60" dirty="0">
                <a:latin typeface="Open Sans"/>
                <a:ea typeface="Open Sans"/>
                <a:cs typeface="Open Sans"/>
              </a:rPr>
              <a:t> des </a:t>
            </a:r>
            <a:r>
              <a:rPr lang="en-US" sz="2400" spc="60" dirty="0" err="1">
                <a:latin typeface="Open Sans"/>
                <a:ea typeface="Open Sans"/>
                <a:cs typeface="Open Sans"/>
              </a:rPr>
              <a:t>membres</a:t>
            </a:r>
            <a:r>
              <a:rPr lang="en-US" sz="2400" spc="60" dirty="0">
                <a:latin typeface="Open Sans"/>
                <a:ea typeface="Open Sans"/>
                <a:cs typeface="Open Sans"/>
              </a:rPr>
              <a:t> de </a:t>
            </a:r>
            <a:r>
              <a:rPr lang="en-US" sz="2400" spc="60" dirty="0" err="1">
                <a:latin typeface="Open Sans"/>
                <a:ea typeface="Open Sans"/>
                <a:cs typeface="Open Sans"/>
              </a:rPr>
              <a:t>votre</a:t>
            </a:r>
            <a:r>
              <a:rPr lang="en-US" sz="2400" spc="60" dirty="0">
                <a:latin typeface="Open Sans"/>
                <a:ea typeface="Open Sans"/>
                <a:cs typeface="Open Sans"/>
              </a:rPr>
              <a:t> ménage </a:t>
            </a:r>
            <a:r>
              <a:rPr lang="en-US" sz="2400" spc="60" dirty="0" err="1">
                <a:latin typeface="Open Sans"/>
                <a:ea typeface="Open Sans"/>
                <a:cs typeface="Open Sans"/>
              </a:rPr>
              <a:t>ont-ils</a:t>
            </a:r>
            <a:r>
              <a:rPr lang="en-US" sz="2400" spc="60" dirty="0">
                <a:latin typeface="Open Sans"/>
                <a:ea typeface="Open Sans"/>
                <a:cs typeface="Open Sans"/>
              </a:rPr>
              <a:t> </a:t>
            </a:r>
            <a:r>
              <a:rPr lang="en-US" sz="2400" b="1" spc="60" dirty="0">
                <a:solidFill>
                  <a:schemeClr val="tx1">
                    <a:lumMod val="50000"/>
                  </a:schemeClr>
                </a:solidFill>
                <a:highlight>
                  <a:srgbClr val="C0C0C0"/>
                </a:highlight>
                <a:latin typeface="Open Sans"/>
                <a:ea typeface="Open Sans"/>
                <a:cs typeface="Open Sans"/>
              </a:rPr>
              <a:t>consommé </a:t>
            </a:r>
            <a:r>
              <a:rPr lang="en-US" sz="2400" spc="60" dirty="0" err="1">
                <a:latin typeface="Open Sans"/>
                <a:ea typeface="Open Sans"/>
                <a:cs typeface="Open Sans"/>
              </a:rPr>
              <a:t>ce</a:t>
            </a:r>
            <a:r>
              <a:rPr lang="en-US" sz="2400" spc="60" dirty="0">
                <a:latin typeface="Open Sans"/>
                <a:ea typeface="Open Sans"/>
                <a:cs typeface="Open Sans"/>
              </a:rPr>
              <a:t> </a:t>
            </a:r>
            <a:r>
              <a:rPr lang="en-US" sz="2400" spc="60" dirty="0" err="1">
                <a:latin typeface="Open Sans"/>
                <a:ea typeface="Open Sans"/>
                <a:cs typeface="Open Sans"/>
              </a:rPr>
              <a:t>groupe</a:t>
            </a:r>
            <a:r>
              <a:rPr lang="en-US" sz="2400" spc="60" dirty="0">
                <a:latin typeface="Open Sans"/>
                <a:ea typeface="Open Sans"/>
                <a:cs typeface="Open Sans"/>
              </a:rPr>
              <a:t> </a:t>
            </a:r>
            <a:r>
              <a:rPr lang="en-US" sz="2400" spc="60" dirty="0" err="1">
                <a:latin typeface="Open Sans"/>
                <a:ea typeface="Open Sans"/>
                <a:cs typeface="Open Sans"/>
              </a:rPr>
              <a:t>d'aliments</a:t>
            </a:r>
            <a:r>
              <a:rPr lang="en-US" sz="2400" spc="60" dirty="0">
                <a:latin typeface="Open Sans"/>
                <a:ea typeface="Open Sans"/>
                <a:cs typeface="Open Sans"/>
              </a:rPr>
              <a:t> (</a:t>
            </a:r>
            <a:r>
              <a:rPr lang="en-US" sz="2400" spc="60" dirty="0" err="1">
                <a:latin typeface="Open Sans"/>
                <a:ea typeface="Open Sans"/>
                <a:cs typeface="Open Sans"/>
              </a:rPr>
              <a:t>donnez</a:t>
            </a:r>
            <a:r>
              <a:rPr lang="en-US" sz="2400" spc="60" dirty="0">
                <a:latin typeface="Open Sans"/>
                <a:ea typeface="Open Sans"/>
                <a:cs typeface="Open Sans"/>
              </a:rPr>
              <a:t> des </a:t>
            </a:r>
            <a:r>
              <a:rPr lang="en-US" sz="2400" spc="60" dirty="0" err="1">
                <a:latin typeface="Open Sans"/>
                <a:ea typeface="Open Sans"/>
                <a:cs typeface="Open Sans"/>
              </a:rPr>
              <a:t>exemples</a:t>
            </a:r>
            <a:r>
              <a:rPr lang="en-US" sz="2400" spc="60" dirty="0">
                <a:latin typeface="Open Sans"/>
                <a:ea typeface="Open Sans"/>
                <a:cs typeface="Open Sans"/>
              </a:rPr>
              <a:t> pour </a:t>
            </a:r>
            <a:r>
              <a:rPr lang="en-US" sz="2400" spc="60" dirty="0" err="1">
                <a:latin typeface="Open Sans"/>
                <a:ea typeface="Open Sans"/>
                <a:cs typeface="Open Sans"/>
              </a:rPr>
              <a:t>chaque</a:t>
            </a:r>
            <a:r>
              <a:rPr lang="en-US" sz="2400" spc="60" dirty="0">
                <a:latin typeface="Open Sans"/>
                <a:ea typeface="Open Sans"/>
                <a:cs typeface="Open Sans"/>
              </a:rPr>
              <a:t> </a:t>
            </a:r>
            <a:r>
              <a:rPr lang="en-US" sz="2400" spc="60" dirty="0" err="1">
                <a:latin typeface="Open Sans"/>
                <a:ea typeface="Open Sans"/>
                <a:cs typeface="Open Sans"/>
              </a:rPr>
              <a:t>groupe</a:t>
            </a:r>
            <a:r>
              <a:rPr lang="en-US" sz="2400" spc="60" dirty="0">
                <a:latin typeface="Open Sans"/>
                <a:ea typeface="Open Sans"/>
                <a:cs typeface="Open Sans"/>
              </a:rPr>
              <a:t> </a:t>
            </a:r>
            <a:r>
              <a:rPr lang="en-US" sz="2400" spc="60" dirty="0" err="1">
                <a:latin typeface="Open Sans"/>
                <a:ea typeface="Open Sans"/>
                <a:cs typeface="Open Sans"/>
              </a:rPr>
              <a:t>d'aliments</a:t>
            </a:r>
            <a:r>
              <a:rPr lang="en-US" sz="2400" spc="60" dirty="0">
                <a:latin typeface="Open Sans"/>
                <a:ea typeface="Open Sans"/>
                <a:cs typeface="Open Sans"/>
              </a:rPr>
              <a:t>) à </a:t>
            </a:r>
            <a:r>
              <a:rPr lang="en-US" sz="2400" spc="60" dirty="0" err="1">
                <a:latin typeface="Open Sans"/>
                <a:ea typeface="Open Sans"/>
                <a:cs typeface="Open Sans"/>
              </a:rPr>
              <a:t>l'intérieur</a:t>
            </a:r>
            <a:r>
              <a:rPr lang="en-US" sz="2400" spc="60" dirty="0">
                <a:latin typeface="Open Sans"/>
                <a:ea typeface="Open Sans"/>
                <a:cs typeface="Open Sans"/>
              </a:rPr>
              <a:t> </a:t>
            </a:r>
            <a:r>
              <a:rPr lang="en-US" sz="2400" spc="60" dirty="0" err="1">
                <a:latin typeface="Open Sans"/>
                <a:ea typeface="Open Sans"/>
                <a:cs typeface="Open Sans"/>
              </a:rPr>
              <a:t>ou</a:t>
            </a:r>
            <a:r>
              <a:rPr lang="en-US" sz="2400" spc="60" dirty="0">
                <a:latin typeface="Open Sans"/>
                <a:ea typeface="Open Sans"/>
                <a:cs typeface="Open Sans"/>
              </a:rPr>
              <a:t> à </a:t>
            </a:r>
            <a:r>
              <a:rPr lang="en-US" sz="2400" spc="60" dirty="0" err="1">
                <a:latin typeface="Open Sans"/>
                <a:ea typeface="Open Sans"/>
                <a:cs typeface="Open Sans"/>
              </a:rPr>
              <a:t>l'extérieur</a:t>
            </a:r>
            <a:r>
              <a:rPr lang="en-US" sz="2400" spc="60" dirty="0">
                <a:latin typeface="Open Sans"/>
                <a:ea typeface="Open Sans"/>
                <a:cs typeface="Open Sans"/>
              </a:rPr>
              <a:t> de la </a:t>
            </a:r>
            <a:r>
              <a:rPr lang="en-US" sz="2400" spc="60" dirty="0" err="1">
                <a:latin typeface="Open Sans"/>
                <a:ea typeface="Open Sans"/>
                <a:cs typeface="Open Sans"/>
              </a:rPr>
              <a:t>maison</a:t>
            </a:r>
            <a:r>
              <a:rPr lang="en-US" sz="2400" spc="60" dirty="0">
                <a:latin typeface="Open Sans"/>
                <a:ea typeface="Open Sans"/>
                <a:cs typeface="Open Sans"/>
              </a:rPr>
              <a:t> ?</a:t>
            </a:r>
            <a:endParaRPr lang="en-US" sz="2100" dirty="0">
              <a:latin typeface="Open Sans" panose="020B0606030504020204" pitchFamily="34" charset="0"/>
              <a:ea typeface="Calibri" panose="020F0502020204030204" pitchFamily="34" charset="0"/>
            </a:endParaRPr>
          </a:p>
          <a:p>
            <a:pPr marL="0" indent="0">
              <a:buNone/>
            </a:pPr>
            <a:r>
              <a:rPr lang="en-US" sz="2000" b="1" spc="60" dirty="0">
                <a:solidFill>
                  <a:schemeClr val="accent2"/>
                </a:solidFill>
                <a:latin typeface="Open Sans"/>
                <a:ea typeface="Open Sans"/>
                <a:cs typeface="Open Sans"/>
              </a:rPr>
              <a:t>IMPORTANT : </a:t>
            </a:r>
            <a:r>
              <a:rPr lang="en-US" sz="2100" dirty="0" err="1">
                <a:latin typeface="Open Sans"/>
                <a:ea typeface="Calibri" panose="020F0502020204030204" pitchFamily="34" charset="0"/>
                <a:cs typeface="Open Sans"/>
              </a:rPr>
              <a:t>Vous</a:t>
            </a:r>
            <a:r>
              <a:rPr lang="en-US" sz="2100" dirty="0">
                <a:latin typeface="Open Sans"/>
                <a:ea typeface="Calibri" panose="020F0502020204030204" pitchFamily="34" charset="0"/>
                <a:cs typeface="Open Sans"/>
              </a:rPr>
              <a:t> </a:t>
            </a:r>
            <a:r>
              <a:rPr lang="en-US" sz="2100" dirty="0" err="1">
                <a:latin typeface="Open Sans"/>
                <a:ea typeface="Calibri" panose="020F0502020204030204" pitchFamily="34" charset="0"/>
                <a:cs typeface="Open Sans"/>
              </a:rPr>
              <a:t>devez</a:t>
            </a:r>
            <a:r>
              <a:rPr lang="en-US" sz="2100" dirty="0">
                <a:latin typeface="Open Sans"/>
                <a:ea typeface="Calibri" panose="020F0502020204030204" pitchFamily="34" charset="0"/>
                <a:cs typeface="Open Sans"/>
              </a:rPr>
              <a:t> demander le </a:t>
            </a:r>
            <a:r>
              <a:rPr lang="en-US" sz="2100" dirty="0" err="1">
                <a:latin typeface="Open Sans"/>
                <a:ea typeface="Calibri" panose="020F0502020204030204" pitchFamily="34" charset="0"/>
                <a:cs typeface="Open Sans"/>
              </a:rPr>
              <a:t>nombre</a:t>
            </a:r>
            <a:r>
              <a:rPr lang="en-US" sz="2100" dirty="0">
                <a:latin typeface="Open Sans"/>
                <a:ea typeface="Calibri" panose="020F0502020204030204" pitchFamily="34" charset="0"/>
                <a:cs typeface="Open Sans"/>
              </a:rPr>
              <a:t> de </a:t>
            </a:r>
            <a:r>
              <a:rPr lang="en-US" sz="2100" dirty="0" err="1">
                <a:latin typeface="Open Sans"/>
                <a:ea typeface="Calibri" panose="020F0502020204030204" pitchFamily="34" charset="0"/>
                <a:cs typeface="Open Sans"/>
              </a:rPr>
              <a:t>jours</a:t>
            </a:r>
            <a:r>
              <a:rPr lang="en-US" sz="2100" dirty="0">
                <a:latin typeface="Open Sans"/>
                <a:ea typeface="Calibri" panose="020F0502020204030204" pitchFamily="34" charset="0"/>
                <a:cs typeface="Open Sans"/>
              </a:rPr>
              <a:t> pendant </a:t>
            </a:r>
            <a:r>
              <a:rPr lang="en-US" sz="2100" dirty="0" err="1">
                <a:latin typeface="Open Sans"/>
                <a:ea typeface="Calibri" panose="020F0502020204030204" pitchFamily="34" charset="0"/>
                <a:cs typeface="Open Sans"/>
              </a:rPr>
              <a:t>lesquels</a:t>
            </a:r>
            <a:r>
              <a:rPr lang="en-US" sz="2100" dirty="0">
                <a:latin typeface="Open Sans"/>
                <a:ea typeface="Calibri" panose="020F0502020204030204" pitchFamily="34" charset="0"/>
                <a:cs typeface="Open Sans"/>
              </a:rPr>
              <a:t> un </a:t>
            </a:r>
            <a:r>
              <a:rPr lang="en-US" sz="2100" dirty="0" err="1">
                <a:latin typeface="Open Sans"/>
                <a:ea typeface="Calibri" panose="020F0502020204030204" pitchFamily="34" charset="0"/>
                <a:cs typeface="Open Sans"/>
              </a:rPr>
              <a:t>groupe</a:t>
            </a:r>
            <a:r>
              <a:rPr lang="en-US" sz="2100" dirty="0">
                <a:latin typeface="Open Sans"/>
                <a:ea typeface="Calibri" panose="020F0502020204030204" pitchFamily="34" charset="0"/>
                <a:cs typeface="Open Sans"/>
              </a:rPr>
              <a:t> </a:t>
            </a:r>
            <a:r>
              <a:rPr lang="en-US" sz="2100" dirty="0" err="1">
                <a:latin typeface="Open Sans"/>
                <a:ea typeface="Calibri" panose="020F0502020204030204" pitchFamily="34" charset="0"/>
                <a:cs typeface="Open Sans"/>
              </a:rPr>
              <a:t>alimentaire</a:t>
            </a:r>
            <a:r>
              <a:rPr lang="en-US" sz="2100" dirty="0">
                <a:latin typeface="Open Sans"/>
                <a:ea typeface="Calibri" panose="020F0502020204030204" pitchFamily="34" charset="0"/>
                <a:cs typeface="Open Sans"/>
              </a:rPr>
              <a:t> a </a:t>
            </a:r>
            <a:r>
              <a:rPr lang="en-US" sz="2100" dirty="0" err="1">
                <a:latin typeface="Open Sans"/>
                <a:ea typeface="Calibri" panose="020F0502020204030204" pitchFamily="34" charset="0"/>
                <a:cs typeface="Open Sans"/>
              </a:rPr>
              <a:t>été</a:t>
            </a:r>
            <a:r>
              <a:rPr lang="en-US" sz="2100" dirty="0">
                <a:latin typeface="Open Sans"/>
                <a:ea typeface="Calibri" panose="020F0502020204030204" pitchFamily="34" charset="0"/>
                <a:cs typeface="Open Sans"/>
              </a:rPr>
              <a:t> </a:t>
            </a:r>
            <a:r>
              <a:rPr lang="en-US" sz="2100" b="1" dirty="0">
                <a:latin typeface="Open Sans"/>
                <a:ea typeface="Calibri" panose="020F0502020204030204" pitchFamily="34" charset="0"/>
                <a:cs typeface="Open Sans"/>
              </a:rPr>
              <a:t>consommé </a:t>
            </a:r>
            <a:r>
              <a:rPr lang="en-US" sz="2100" dirty="0">
                <a:latin typeface="Open Sans"/>
                <a:ea typeface="Calibri" panose="020F0502020204030204" pitchFamily="34" charset="0"/>
                <a:cs typeface="Open Sans"/>
              </a:rPr>
              <a:t>au </a:t>
            </a:r>
            <a:r>
              <a:rPr lang="en-US" sz="2100" dirty="0" err="1">
                <a:latin typeface="Open Sans"/>
                <a:ea typeface="Calibri" panose="020F0502020204030204" pitchFamily="34" charset="0"/>
                <a:cs typeface="Open Sans"/>
              </a:rPr>
              <a:t>cours</a:t>
            </a:r>
            <a:r>
              <a:rPr lang="en-US" sz="2100" dirty="0">
                <a:latin typeface="Open Sans"/>
                <a:ea typeface="Calibri" panose="020F0502020204030204" pitchFamily="34" charset="0"/>
                <a:cs typeface="Open Sans"/>
              </a:rPr>
              <a:t> des 7 </a:t>
            </a:r>
            <a:r>
              <a:rPr lang="en-US" sz="2100" dirty="0" err="1">
                <a:latin typeface="Open Sans"/>
                <a:ea typeface="Calibri" panose="020F0502020204030204" pitchFamily="34" charset="0"/>
                <a:cs typeface="Open Sans"/>
              </a:rPr>
              <a:t>derniers</a:t>
            </a:r>
            <a:r>
              <a:rPr lang="en-US" sz="2100" dirty="0">
                <a:latin typeface="Open Sans"/>
                <a:ea typeface="Calibri" panose="020F0502020204030204" pitchFamily="34" charset="0"/>
                <a:cs typeface="Open Sans"/>
              </a:rPr>
              <a:t> </a:t>
            </a:r>
            <a:r>
              <a:rPr lang="en-US" sz="2100" dirty="0" err="1">
                <a:latin typeface="Open Sans"/>
                <a:ea typeface="Calibri" panose="020F0502020204030204" pitchFamily="34" charset="0"/>
                <a:cs typeface="Open Sans"/>
              </a:rPr>
              <a:t>jours</a:t>
            </a:r>
            <a:r>
              <a:rPr lang="en-US" sz="2100" dirty="0">
                <a:latin typeface="Open Sans"/>
                <a:ea typeface="Calibri" panose="020F0502020204030204" pitchFamily="34" charset="0"/>
                <a:cs typeface="Open Sans"/>
              </a:rPr>
              <a:t>. Parfois, les ménages </a:t>
            </a:r>
            <a:r>
              <a:rPr lang="en-US" sz="2100" dirty="0" err="1">
                <a:latin typeface="Open Sans"/>
                <a:ea typeface="Calibri" panose="020F0502020204030204" pitchFamily="34" charset="0"/>
                <a:cs typeface="Open Sans"/>
              </a:rPr>
              <a:t>peuvent</a:t>
            </a:r>
            <a:r>
              <a:rPr lang="en-US" sz="2100" dirty="0">
                <a:latin typeface="Open Sans"/>
                <a:ea typeface="Calibri" panose="020F0502020204030204" pitchFamily="34" charset="0"/>
                <a:cs typeface="Open Sans"/>
              </a:rPr>
              <a:t> </a:t>
            </a:r>
            <a:r>
              <a:rPr lang="en-US" sz="2100" dirty="0" err="1">
                <a:latin typeface="Open Sans"/>
                <a:ea typeface="Calibri" panose="020F0502020204030204" pitchFamily="34" charset="0"/>
                <a:cs typeface="Open Sans"/>
              </a:rPr>
              <a:t>être</a:t>
            </a:r>
            <a:r>
              <a:rPr lang="en-US" sz="2100" dirty="0">
                <a:latin typeface="Open Sans"/>
                <a:ea typeface="Calibri" panose="020F0502020204030204" pitchFamily="34" charset="0"/>
                <a:cs typeface="Open Sans"/>
              </a:rPr>
              <a:t> </a:t>
            </a:r>
            <a:r>
              <a:rPr lang="en-US" sz="2100" dirty="0" err="1">
                <a:latin typeface="Open Sans"/>
                <a:ea typeface="Calibri" panose="020F0502020204030204" pitchFamily="34" charset="0"/>
                <a:cs typeface="Open Sans"/>
              </a:rPr>
              <a:t>confus</a:t>
            </a:r>
            <a:r>
              <a:rPr lang="en-US" sz="2100" dirty="0">
                <a:latin typeface="Open Sans"/>
                <a:ea typeface="Calibri" panose="020F0502020204030204" pitchFamily="34" charset="0"/>
                <a:cs typeface="Open Sans"/>
              </a:rPr>
              <a:t> et </a:t>
            </a:r>
            <a:r>
              <a:rPr lang="en-US" sz="2100" dirty="0" err="1">
                <a:latin typeface="Open Sans"/>
                <a:ea typeface="Calibri" panose="020F0502020204030204" pitchFamily="34" charset="0"/>
                <a:cs typeface="Open Sans"/>
              </a:rPr>
              <a:t>répondent</a:t>
            </a:r>
            <a:r>
              <a:rPr lang="en-US" sz="2100" dirty="0">
                <a:latin typeface="Open Sans"/>
                <a:ea typeface="Calibri" panose="020F0502020204030204" pitchFamily="34" charset="0"/>
                <a:cs typeface="Open Sans"/>
              </a:rPr>
              <a:t> à </a:t>
            </a:r>
            <a:r>
              <a:rPr lang="en-US" sz="2100" dirty="0" err="1">
                <a:latin typeface="Open Sans"/>
                <a:ea typeface="Calibri" panose="020F0502020204030204" pitchFamily="34" charset="0"/>
                <a:cs typeface="Open Sans"/>
              </a:rPr>
              <a:t>propos</a:t>
            </a:r>
            <a:r>
              <a:rPr lang="en-US" sz="2100" dirty="0">
                <a:latin typeface="Open Sans"/>
                <a:ea typeface="Calibri" panose="020F0502020204030204" pitchFamily="34" charset="0"/>
                <a:cs typeface="Open Sans"/>
              </a:rPr>
              <a:t> de </a:t>
            </a:r>
            <a:r>
              <a:rPr lang="en-US" sz="2100" dirty="0" err="1">
                <a:latin typeface="Open Sans"/>
                <a:ea typeface="Calibri" panose="020F0502020204030204" pitchFamily="34" charset="0"/>
                <a:cs typeface="Open Sans"/>
              </a:rPr>
              <a:t>leurs</a:t>
            </a:r>
            <a:r>
              <a:rPr lang="en-US" sz="2100" dirty="0">
                <a:latin typeface="Open Sans"/>
                <a:ea typeface="Calibri" panose="020F0502020204030204" pitchFamily="34" charset="0"/>
                <a:cs typeface="Open Sans"/>
              </a:rPr>
              <a:t> </a:t>
            </a:r>
            <a:r>
              <a:rPr lang="en-US" sz="2100" dirty="0" err="1">
                <a:latin typeface="Open Sans"/>
                <a:ea typeface="Calibri" panose="020F0502020204030204" pitchFamily="34" charset="0"/>
                <a:cs typeface="Open Sans"/>
              </a:rPr>
              <a:t>achats</a:t>
            </a:r>
            <a:r>
              <a:rPr lang="en-US" sz="2100" dirty="0">
                <a:latin typeface="Open Sans"/>
                <a:ea typeface="Calibri" panose="020F0502020204030204" pitchFamily="34" charset="0"/>
                <a:cs typeface="Open Sans"/>
              </a:rPr>
              <a:t>. </a:t>
            </a:r>
            <a:endParaRPr lang="en-US" spc="60" dirty="0"/>
          </a:p>
          <a:p>
            <a:pPr marL="0" indent="0">
              <a:buNone/>
            </a:pPr>
            <a:r>
              <a:rPr lang="en-US" sz="2100" dirty="0">
                <a:solidFill>
                  <a:schemeClr val="accent6">
                    <a:lumMod val="50000"/>
                  </a:schemeClr>
                </a:solidFill>
                <a:latin typeface="Open Sans"/>
                <a:ea typeface="Calibri" panose="020F0502020204030204" pitchFamily="34" charset="0"/>
                <a:cs typeface="Open Sans"/>
              </a:rPr>
              <a:t>Par </a:t>
            </a:r>
            <a:r>
              <a:rPr lang="en-US" sz="2100" dirty="0" err="1">
                <a:solidFill>
                  <a:schemeClr val="accent6">
                    <a:lumMod val="50000"/>
                  </a:schemeClr>
                </a:solidFill>
                <a:latin typeface="Open Sans"/>
                <a:ea typeface="Calibri" panose="020F0502020204030204" pitchFamily="34" charset="0"/>
                <a:cs typeface="Open Sans"/>
              </a:rPr>
              <a:t>exemple</a:t>
            </a:r>
            <a:r>
              <a:rPr lang="en-US" sz="2100" dirty="0">
                <a:solidFill>
                  <a:schemeClr val="accent6">
                    <a:lumMod val="50000"/>
                  </a:schemeClr>
                </a:solidFill>
                <a:latin typeface="Open Sans"/>
                <a:ea typeface="Calibri" panose="020F0502020204030204" pitchFamily="34" charset="0"/>
                <a:cs typeface="Open Sans"/>
              </a:rPr>
              <a:t>, un ménage a </a:t>
            </a:r>
            <a:r>
              <a:rPr lang="en-US" sz="2100" dirty="0" err="1">
                <a:solidFill>
                  <a:schemeClr val="accent6">
                    <a:lumMod val="50000"/>
                  </a:schemeClr>
                </a:solidFill>
                <a:latin typeface="Open Sans"/>
                <a:ea typeface="Calibri" panose="020F0502020204030204" pitchFamily="34" charset="0"/>
                <a:cs typeface="Open Sans"/>
              </a:rPr>
              <a:t>acheté</a:t>
            </a:r>
            <a:r>
              <a:rPr lang="en-US" sz="2100" dirty="0">
                <a:solidFill>
                  <a:schemeClr val="accent6">
                    <a:lumMod val="50000"/>
                  </a:schemeClr>
                </a:solidFill>
                <a:latin typeface="Open Sans"/>
                <a:ea typeface="Calibri" panose="020F0502020204030204" pitchFamily="34" charset="0"/>
                <a:cs typeface="Open Sans"/>
              </a:rPr>
              <a:t> du thon </a:t>
            </a:r>
            <a:r>
              <a:rPr lang="en-US" sz="2100" dirty="0" err="1">
                <a:solidFill>
                  <a:schemeClr val="accent6">
                    <a:lumMod val="50000"/>
                  </a:schemeClr>
                </a:solidFill>
                <a:latin typeface="Open Sans"/>
                <a:ea typeface="Calibri" panose="020F0502020204030204" pitchFamily="34" charset="0"/>
                <a:cs typeface="Open Sans"/>
              </a:rPr>
              <a:t>en</a:t>
            </a:r>
            <a:r>
              <a:rPr lang="en-US" sz="2100" dirty="0">
                <a:solidFill>
                  <a:schemeClr val="accent6">
                    <a:lumMod val="50000"/>
                  </a:schemeClr>
                </a:solidFill>
                <a:latin typeface="Open Sans"/>
                <a:ea typeface="Calibri" panose="020F0502020204030204" pitchFamily="34" charset="0"/>
                <a:cs typeface="Open Sans"/>
              </a:rPr>
              <a:t> </a:t>
            </a:r>
            <a:r>
              <a:rPr lang="en-US" sz="2100" dirty="0" err="1">
                <a:solidFill>
                  <a:schemeClr val="accent6">
                    <a:lumMod val="50000"/>
                  </a:schemeClr>
                </a:solidFill>
                <a:latin typeface="Open Sans"/>
                <a:ea typeface="Calibri" panose="020F0502020204030204" pitchFamily="34" charset="0"/>
                <a:cs typeface="Open Sans"/>
              </a:rPr>
              <a:t>boîte</a:t>
            </a:r>
            <a:r>
              <a:rPr lang="en-US" sz="2100" dirty="0">
                <a:solidFill>
                  <a:schemeClr val="accent6">
                    <a:lumMod val="50000"/>
                  </a:schemeClr>
                </a:solidFill>
                <a:latin typeface="Open Sans"/>
                <a:ea typeface="Calibri" panose="020F0502020204030204" pitchFamily="34" charset="0"/>
                <a:cs typeface="Open Sans"/>
              </a:rPr>
              <a:t> au </a:t>
            </a:r>
            <a:r>
              <a:rPr lang="en-US" sz="2100" dirty="0" err="1">
                <a:solidFill>
                  <a:schemeClr val="accent6">
                    <a:lumMod val="50000"/>
                  </a:schemeClr>
                </a:solidFill>
                <a:latin typeface="Open Sans"/>
                <a:ea typeface="Calibri" panose="020F0502020204030204" pitchFamily="34" charset="0"/>
                <a:cs typeface="Open Sans"/>
              </a:rPr>
              <a:t>cours</a:t>
            </a:r>
            <a:r>
              <a:rPr lang="en-US" sz="2100" dirty="0">
                <a:solidFill>
                  <a:schemeClr val="accent6">
                    <a:lumMod val="50000"/>
                  </a:schemeClr>
                </a:solidFill>
                <a:latin typeface="Open Sans"/>
                <a:ea typeface="Calibri" panose="020F0502020204030204" pitchFamily="34" charset="0"/>
                <a:cs typeface="Open Sans"/>
              </a:rPr>
              <a:t> des sept </a:t>
            </a:r>
            <a:r>
              <a:rPr lang="en-US" sz="2100" dirty="0" err="1">
                <a:solidFill>
                  <a:schemeClr val="accent6">
                    <a:lumMod val="50000"/>
                  </a:schemeClr>
                </a:solidFill>
                <a:latin typeface="Open Sans"/>
                <a:ea typeface="Calibri" panose="020F0502020204030204" pitchFamily="34" charset="0"/>
                <a:cs typeface="Open Sans"/>
              </a:rPr>
              <a:t>derniers</a:t>
            </a:r>
            <a:r>
              <a:rPr lang="en-US" sz="2100" dirty="0">
                <a:solidFill>
                  <a:schemeClr val="accent6">
                    <a:lumMod val="50000"/>
                  </a:schemeClr>
                </a:solidFill>
                <a:latin typeface="Open Sans"/>
                <a:ea typeface="Calibri" panose="020F0502020204030204" pitchFamily="34" charset="0"/>
                <a:cs typeface="Open Sans"/>
              </a:rPr>
              <a:t> </a:t>
            </a:r>
            <a:r>
              <a:rPr lang="en-US" sz="2100" dirty="0" err="1">
                <a:solidFill>
                  <a:schemeClr val="accent6">
                    <a:lumMod val="50000"/>
                  </a:schemeClr>
                </a:solidFill>
                <a:latin typeface="Open Sans"/>
                <a:ea typeface="Calibri" panose="020F0502020204030204" pitchFamily="34" charset="0"/>
                <a:cs typeface="Open Sans"/>
              </a:rPr>
              <a:t>jours</a:t>
            </a:r>
            <a:r>
              <a:rPr lang="en-US" sz="2100" dirty="0">
                <a:solidFill>
                  <a:schemeClr val="accent6">
                    <a:lumMod val="50000"/>
                  </a:schemeClr>
                </a:solidFill>
                <a:latin typeface="Open Sans"/>
                <a:ea typeface="Calibri" panose="020F0502020204030204" pitchFamily="34" charset="0"/>
                <a:cs typeface="Open Sans"/>
              </a:rPr>
              <a:t>, </a:t>
            </a:r>
            <a:r>
              <a:rPr lang="en-US" sz="2100" dirty="0" err="1">
                <a:solidFill>
                  <a:schemeClr val="accent6">
                    <a:lumMod val="50000"/>
                  </a:schemeClr>
                </a:solidFill>
                <a:latin typeface="Open Sans"/>
                <a:ea typeface="Calibri" panose="020F0502020204030204" pitchFamily="34" charset="0"/>
                <a:cs typeface="Open Sans"/>
              </a:rPr>
              <a:t>mais</a:t>
            </a:r>
            <a:r>
              <a:rPr lang="en-US" sz="2100" dirty="0">
                <a:solidFill>
                  <a:schemeClr val="accent6">
                    <a:lumMod val="50000"/>
                  </a:schemeClr>
                </a:solidFill>
                <a:latin typeface="Open Sans"/>
                <a:ea typeface="Calibri" panose="020F0502020204030204" pitchFamily="34" charset="0"/>
                <a:cs typeface="Open Sans"/>
              </a:rPr>
              <a:t> </a:t>
            </a:r>
            <a:r>
              <a:rPr lang="en-US" sz="2100" dirty="0" err="1">
                <a:solidFill>
                  <a:schemeClr val="accent6">
                    <a:lumMod val="50000"/>
                  </a:schemeClr>
                </a:solidFill>
                <a:latin typeface="Open Sans"/>
                <a:ea typeface="Calibri" panose="020F0502020204030204" pitchFamily="34" charset="0"/>
                <a:cs typeface="Open Sans"/>
              </a:rPr>
              <a:t>n'en</a:t>
            </a:r>
            <a:r>
              <a:rPr lang="en-US" sz="2100" dirty="0">
                <a:solidFill>
                  <a:schemeClr val="accent6">
                    <a:lumMod val="50000"/>
                  </a:schemeClr>
                </a:solidFill>
                <a:latin typeface="Open Sans"/>
                <a:ea typeface="Calibri" panose="020F0502020204030204" pitchFamily="34" charset="0"/>
                <a:cs typeface="Open Sans"/>
              </a:rPr>
              <a:t> a pas consommé au </a:t>
            </a:r>
            <a:r>
              <a:rPr lang="en-US" sz="2100" dirty="0" err="1">
                <a:solidFill>
                  <a:schemeClr val="accent6">
                    <a:lumMod val="50000"/>
                  </a:schemeClr>
                </a:solidFill>
                <a:latin typeface="Open Sans"/>
                <a:ea typeface="Calibri" panose="020F0502020204030204" pitchFamily="34" charset="0"/>
                <a:cs typeface="Open Sans"/>
              </a:rPr>
              <a:t>cours</a:t>
            </a:r>
            <a:r>
              <a:rPr lang="en-US" sz="2100" dirty="0">
                <a:solidFill>
                  <a:schemeClr val="accent6">
                    <a:lumMod val="50000"/>
                  </a:schemeClr>
                </a:solidFill>
                <a:latin typeface="Open Sans"/>
                <a:ea typeface="Calibri" panose="020F0502020204030204" pitchFamily="34" charset="0"/>
                <a:cs typeface="Open Sans"/>
              </a:rPr>
              <a:t> des sept </a:t>
            </a:r>
            <a:r>
              <a:rPr lang="en-US" sz="2100" dirty="0" err="1">
                <a:solidFill>
                  <a:schemeClr val="accent6">
                    <a:lumMod val="50000"/>
                  </a:schemeClr>
                </a:solidFill>
                <a:latin typeface="Open Sans"/>
                <a:ea typeface="Calibri" panose="020F0502020204030204" pitchFamily="34" charset="0"/>
                <a:cs typeface="Open Sans"/>
              </a:rPr>
              <a:t>derniers</a:t>
            </a:r>
            <a:r>
              <a:rPr lang="en-US" sz="2100" dirty="0">
                <a:solidFill>
                  <a:schemeClr val="accent6">
                    <a:lumMod val="50000"/>
                  </a:schemeClr>
                </a:solidFill>
                <a:latin typeface="Open Sans"/>
                <a:ea typeface="Calibri" panose="020F0502020204030204" pitchFamily="34" charset="0"/>
                <a:cs typeface="Open Sans"/>
              </a:rPr>
              <a:t> </a:t>
            </a:r>
            <a:r>
              <a:rPr lang="en-US" sz="2100" dirty="0" err="1">
                <a:solidFill>
                  <a:schemeClr val="accent6">
                    <a:lumMod val="50000"/>
                  </a:schemeClr>
                </a:solidFill>
                <a:latin typeface="Open Sans"/>
                <a:ea typeface="Calibri" panose="020F0502020204030204" pitchFamily="34" charset="0"/>
                <a:cs typeface="Open Sans"/>
              </a:rPr>
              <a:t>jours</a:t>
            </a:r>
            <a:r>
              <a:rPr lang="en-US" sz="2100" dirty="0">
                <a:solidFill>
                  <a:schemeClr val="accent6">
                    <a:lumMod val="50000"/>
                  </a:schemeClr>
                </a:solidFill>
                <a:latin typeface="Open Sans"/>
                <a:ea typeface="Calibri" panose="020F0502020204030204" pitchFamily="34" charset="0"/>
                <a:cs typeface="Open Sans"/>
              </a:rPr>
              <a:t>. </a:t>
            </a:r>
            <a:r>
              <a:rPr lang="en-US" sz="2100" dirty="0" err="1">
                <a:solidFill>
                  <a:schemeClr val="accent6">
                    <a:lumMod val="50000"/>
                  </a:schemeClr>
                </a:solidFill>
                <a:latin typeface="Open Sans"/>
                <a:ea typeface="Calibri" panose="020F0502020204030204" pitchFamily="34" charset="0"/>
                <a:cs typeface="Open Sans"/>
              </a:rPr>
              <a:t>Cette</a:t>
            </a:r>
            <a:r>
              <a:rPr lang="en-US" sz="2100" dirty="0">
                <a:solidFill>
                  <a:schemeClr val="accent6">
                    <a:lumMod val="50000"/>
                  </a:schemeClr>
                </a:solidFill>
                <a:latin typeface="Open Sans"/>
                <a:ea typeface="Calibri" panose="020F0502020204030204" pitchFamily="34" charset="0"/>
                <a:cs typeface="Open Sans"/>
              </a:rPr>
              <a:t> information ne doit pas </a:t>
            </a:r>
            <a:r>
              <a:rPr lang="en-US" sz="2100" dirty="0" err="1">
                <a:solidFill>
                  <a:schemeClr val="accent6">
                    <a:lumMod val="50000"/>
                  </a:schemeClr>
                </a:solidFill>
                <a:latin typeface="Open Sans"/>
                <a:ea typeface="Calibri" panose="020F0502020204030204" pitchFamily="34" charset="0"/>
                <a:cs typeface="Open Sans"/>
              </a:rPr>
              <a:t>être</a:t>
            </a:r>
            <a:r>
              <a:rPr lang="en-US" sz="2100" dirty="0">
                <a:solidFill>
                  <a:schemeClr val="accent6">
                    <a:lumMod val="50000"/>
                  </a:schemeClr>
                </a:solidFill>
                <a:latin typeface="Open Sans"/>
                <a:ea typeface="Calibri" panose="020F0502020204030204" pitchFamily="34" charset="0"/>
                <a:cs typeface="Open Sans"/>
              </a:rPr>
              <a:t> </a:t>
            </a:r>
            <a:r>
              <a:rPr lang="en-US" sz="2100" dirty="0" err="1">
                <a:solidFill>
                  <a:schemeClr val="accent6">
                    <a:lumMod val="50000"/>
                  </a:schemeClr>
                </a:solidFill>
                <a:latin typeface="Open Sans"/>
                <a:ea typeface="Calibri" panose="020F0502020204030204" pitchFamily="34" charset="0"/>
                <a:cs typeface="Open Sans"/>
              </a:rPr>
              <a:t>enregistrée</a:t>
            </a:r>
            <a:r>
              <a:rPr lang="en-US" sz="2100" dirty="0">
                <a:solidFill>
                  <a:schemeClr val="accent6">
                    <a:lumMod val="50000"/>
                  </a:schemeClr>
                </a:solidFill>
                <a:latin typeface="Open Sans"/>
                <a:ea typeface="Calibri" panose="020F0502020204030204" pitchFamily="34" charset="0"/>
                <a:cs typeface="Open Sans"/>
              </a:rPr>
              <a:t> dans le module FCS (</a:t>
            </a:r>
            <a:r>
              <a:rPr lang="en-US" sz="2100" dirty="0" err="1">
                <a:solidFill>
                  <a:schemeClr val="accent6">
                    <a:lumMod val="50000"/>
                  </a:schemeClr>
                </a:solidFill>
                <a:latin typeface="Open Sans"/>
                <a:ea typeface="Calibri" panose="020F0502020204030204" pitchFamily="34" charset="0"/>
                <a:cs typeface="Open Sans"/>
              </a:rPr>
              <a:t>mais</a:t>
            </a:r>
            <a:r>
              <a:rPr lang="en-US" sz="2100" dirty="0">
                <a:solidFill>
                  <a:schemeClr val="accent6">
                    <a:lumMod val="50000"/>
                  </a:schemeClr>
                </a:solidFill>
                <a:latin typeface="Open Sans"/>
                <a:ea typeface="Calibri" panose="020F0502020204030204" pitchFamily="34" charset="0"/>
                <a:cs typeface="Open Sans"/>
              </a:rPr>
              <a:t> doit </a:t>
            </a:r>
            <a:r>
              <a:rPr lang="en-US" sz="2100" dirty="0" err="1">
                <a:solidFill>
                  <a:schemeClr val="accent6">
                    <a:lumMod val="50000"/>
                  </a:schemeClr>
                </a:solidFill>
                <a:latin typeface="Open Sans"/>
                <a:ea typeface="Calibri" panose="020F0502020204030204" pitchFamily="34" charset="0"/>
                <a:cs typeface="Open Sans"/>
              </a:rPr>
              <a:t>l'être</a:t>
            </a:r>
            <a:r>
              <a:rPr lang="en-US" sz="2100" dirty="0">
                <a:solidFill>
                  <a:schemeClr val="accent6">
                    <a:lumMod val="50000"/>
                  </a:schemeClr>
                </a:solidFill>
                <a:latin typeface="Open Sans"/>
                <a:ea typeface="Calibri" panose="020F0502020204030204" pitchFamily="34" charset="0"/>
                <a:cs typeface="Open Sans"/>
              </a:rPr>
              <a:t> dans le module des </a:t>
            </a:r>
            <a:r>
              <a:rPr lang="en-US" sz="2100" dirty="0" err="1">
                <a:solidFill>
                  <a:schemeClr val="accent6">
                    <a:lumMod val="50000"/>
                  </a:schemeClr>
                </a:solidFill>
                <a:latin typeface="Open Sans"/>
                <a:ea typeface="Calibri" panose="020F0502020204030204" pitchFamily="34" charset="0"/>
                <a:cs typeface="Open Sans"/>
              </a:rPr>
              <a:t>dépenses</a:t>
            </a:r>
            <a:r>
              <a:rPr lang="en-US" sz="2100" dirty="0">
                <a:solidFill>
                  <a:schemeClr val="accent6">
                    <a:lumMod val="50000"/>
                  </a:schemeClr>
                </a:solidFill>
                <a:latin typeface="Open Sans"/>
                <a:ea typeface="Calibri" panose="020F0502020204030204" pitchFamily="34" charset="0"/>
                <a:cs typeface="Open Sans"/>
              </a:rPr>
              <a:t> des ménages).  </a:t>
            </a:r>
            <a:endParaRPr lang="en-US" spc="60" dirty="0">
              <a:solidFill>
                <a:schemeClr val="accent6">
                  <a:lumMod val="50000"/>
                </a:schemeClr>
              </a:solidFill>
            </a:endParaRPr>
          </a:p>
          <a:p>
            <a:pPr marL="0" indent="0">
              <a:lnSpc>
                <a:spcPts val="2700"/>
              </a:lnSpc>
              <a:buClr>
                <a:srgbClr val="0070BA"/>
              </a:buClr>
              <a:buNone/>
            </a:pPr>
            <a:endParaRPr lang="en-US" sz="1800" spc="60" dirty="0"/>
          </a:p>
        </p:txBody>
      </p:sp>
      <p:grpSp>
        <p:nvGrpSpPr>
          <p:cNvPr id="2" name="Group 1">
            <a:extLst>
              <a:ext uri="{FF2B5EF4-FFF2-40B4-BE49-F238E27FC236}">
                <a16:creationId xmlns:a16="http://schemas.microsoft.com/office/drawing/2014/main" id="{F866BE66-8F9A-64BF-FA31-B954D1A7CBE0}"/>
              </a:ext>
            </a:extLst>
          </p:cNvPr>
          <p:cNvGrpSpPr/>
          <p:nvPr/>
        </p:nvGrpSpPr>
        <p:grpSpPr>
          <a:xfrm>
            <a:off x="3449053" y="5534561"/>
            <a:ext cx="8206149" cy="1364320"/>
            <a:chOff x="1474788" y="4724461"/>
            <a:chExt cx="8206149" cy="1364320"/>
          </a:xfrm>
        </p:grpSpPr>
        <p:sp>
          <p:nvSpPr>
            <p:cNvPr id="3" name="TextBox 1">
              <a:extLst>
                <a:ext uri="{FF2B5EF4-FFF2-40B4-BE49-F238E27FC236}">
                  <a16:creationId xmlns:a16="http://schemas.microsoft.com/office/drawing/2014/main" id="{CEC53958-83F4-4FCC-62C8-4E7B516985A4}"/>
                </a:ext>
              </a:extLst>
            </p:cNvPr>
            <p:cNvSpPr txBox="1"/>
            <p:nvPr/>
          </p:nvSpPr>
          <p:spPr>
            <a:xfrm>
              <a:off x="1474788" y="4724461"/>
              <a:ext cx="7940625" cy="1323439"/>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just">
                <a:spcBef>
                  <a:spcPts val="1200"/>
                </a:spcBef>
                <a:spcAft>
                  <a:spcPts val="0"/>
                </a:spcAft>
                <a:tabLst>
                  <a:tab pos="5941060" algn="l"/>
                </a:tabLst>
              </a:pP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Cela</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dit</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il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devrait</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y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avoir</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une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certaine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cohérence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entre les modules -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si</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un ménage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déclare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avoir</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acheté</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des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denrées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périssables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comme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de la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viande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des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produits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laitiers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des fruits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ou</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des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légumes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au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cours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des sept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derniers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jours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(dans le module des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dépenses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il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est</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probable que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ces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denrées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soient</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également</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prises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en</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compte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dans le module FCS</a:t>
              </a:r>
              <a:endParaRPr lang="fr-FR" sz="1600">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4" name="Graphic 2" descr="Warning with solid fill">
              <a:extLst>
                <a:ext uri="{FF2B5EF4-FFF2-40B4-BE49-F238E27FC236}">
                  <a16:creationId xmlns:a16="http://schemas.microsoft.com/office/drawing/2014/main" id="{17806931-9AC5-9893-6576-D2ABCA95C1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28118" y="5535962"/>
              <a:ext cx="552819" cy="552819"/>
            </a:xfrm>
            <a:prstGeom prst="rect">
              <a:avLst/>
            </a:prstGeom>
          </p:spPr>
        </p:pic>
      </p:grpSp>
    </p:spTree>
    <p:extLst>
      <p:ext uri="{BB962C8B-B14F-4D97-AF65-F5344CB8AC3E}">
        <p14:creationId xmlns:p14="http://schemas.microsoft.com/office/powerpoint/2010/main" val="350625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accent2"/>
                </a:solidFill>
                <a:latin typeface="HALDEN SOLID" pitchFamily="2" charset="0"/>
              </a:rPr>
              <a:t>Fcs/FCS-N </a:t>
            </a:r>
            <a:r>
              <a:rPr lang="en-GB" sz="3600" b="0" kern="1400" spc="230">
                <a:solidFill>
                  <a:schemeClr val="tx1"/>
                </a:solidFill>
                <a:latin typeface="HALDEN SOLID" pitchFamily="2" charset="0"/>
              </a:rPr>
              <a:t>MODULE</a:t>
            </a:r>
            <a:r>
              <a:rPr lang="en-GB" sz="3600" b="0" kern="1400" spc="230">
                <a:solidFill>
                  <a:schemeClr val="accent2"/>
                </a:solidFill>
                <a:latin typeface="HALDEN SOLID" pitchFamily="2" charset="0"/>
              </a:rPr>
              <a:t>(S) </a:t>
            </a:r>
            <a:r>
              <a:rPr lang="en-GB" sz="3600" b="0" kern="1400" spc="230">
                <a:solidFill>
                  <a:schemeClr val="tx1"/>
                </a:solidFill>
                <a:latin typeface="HALDEN SOLID" pitchFamily="2" charset="0"/>
              </a:rPr>
              <a:t>: comment POSER LA QUESTION</a:t>
            </a:r>
          </a:p>
        </p:txBody>
      </p:sp>
      <p:sp>
        <p:nvSpPr>
          <p:cNvPr id="5" name="Content Placeholder 2">
            <a:extLst>
              <a:ext uri="{FF2B5EF4-FFF2-40B4-BE49-F238E27FC236}">
                <a16:creationId xmlns:a16="http://schemas.microsoft.com/office/drawing/2014/main" id="{CCE44228-7046-42B9-BA71-8BAA80F18D84}"/>
              </a:ext>
            </a:extLst>
          </p:cNvPr>
          <p:cNvSpPr txBox="1">
            <a:spLocks/>
          </p:cNvSpPr>
          <p:nvPr/>
        </p:nvSpPr>
        <p:spPr>
          <a:xfrm>
            <a:off x="717181" y="1475389"/>
            <a:ext cx="10849385"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GB" sz="1800">
              <a:latin typeface="Open Sans" panose="020B0606030504020204" pitchFamily="34" charset="0"/>
              <a:ea typeface="Calibri" panose="020F0502020204030204" pitchFamily="34" charset="0"/>
            </a:endParaRPr>
          </a:p>
          <a:p>
            <a:pPr marL="0" indent="0">
              <a:lnSpc>
                <a:spcPts val="2700"/>
              </a:lnSpc>
              <a:buClr>
                <a:srgbClr val="0070BA"/>
              </a:buClr>
              <a:buNone/>
            </a:pPr>
            <a:r>
              <a:rPr lang="en-US" sz="2400" spc="60">
                <a:latin typeface="Open Sans"/>
                <a:ea typeface="Open Sans"/>
                <a:cs typeface="Open Sans"/>
              </a:rPr>
              <a:t>"Au cours des sept derniers jours, combien de jours </a:t>
            </a:r>
            <a:r>
              <a:rPr lang="en-US" sz="2400" b="1" spc="60">
                <a:solidFill>
                  <a:schemeClr val="tx1">
                    <a:lumMod val="50000"/>
                  </a:schemeClr>
                </a:solidFill>
                <a:highlight>
                  <a:srgbClr val="C0C0C0"/>
                </a:highlight>
                <a:latin typeface="Open Sans"/>
                <a:ea typeface="Open Sans"/>
                <a:cs typeface="Open Sans"/>
              </a:rPr>
              <a:t>la plupart des membres de votre ménage (50 % ou plus) </a:t>
            </a:r>
            <a:r>
              <a:rPr lang="en-US" sz="2400" spc="60">
                <a:latin typeface="Open Sans"/>
                <a:ea typeface="Open Sans"/>
                <a:cs typeface="Open Sans"/>
              </a:rPr>
              <a:t>ont-ils consommé ce groupe d'aliments (donnez des exemples pour chaque groupe d'aliments) à l'intérieur ou à l'extérieur de la maison ?</a:t>
            </a:r>
          </a:p>
          <a:p>
            <a:pPr marL="0" indent="0">
              <a:lnSpc>
                <a:spcPts val="2700"/>
              </a:lnSpc>
              <a:buClr>
                <a:srgbClr val="0070BA"/>
              </a:buClr>
              <a:buNone/>
            </a:pPr>
            <a:endParaRPr lang="en-US" sz="2400" spc="60"/>
          </a:p>
          <a:p>
            <a:pPr marL="0" indent="0">
              <a:lnSpc>
                <a:spcPts val="2700"/>
              </a:lnSpc>
              <a:buClr>
                <a:srgbClr val="0070BA"/>
              </a:buClr>
              <a:buNone/>
            </a:pPr>
            <a:endParaRPr lang="en-US" sz="2400" spc="60"/>
          </a:p>
          <a:p>
            <a:pPr marL="0" indent="0">
              <a:lnSpc>
                <a:spcPts val="2700"/>
              </a:lnSpc>
              <a:buClr>
                <a:srgbClr val="0070BA"/>
              </a:buClr>
              <a:buNone/>
            </a:pPr>
            <a:r>
              <a:rPr lang="en-US" b="1" spc="60">
                <a:solidFill>
                  <a:schemeClr val="accent2"/>
                </a:solidFill>
                <a:latin typeface="Open Sans"/>
                <a:ea typeface="Open Sans"/>
                <a:cs typeface="Open Sans"/>
              </a:rPr>
              <a:t>IMPORTANT : </a:t>
            </a:r>
            <a:r>
              <a:rPr lang="en-US" sz="2100">
                <a:latin typeface="Open Sans"/>
                <a:ea typeface="Open Sans"/>
                <a:cs typeface="Open Sans"/>
              </a:rPr>
              <a:t>Pour aider à quantifier la majeure partie d'un ménage, il faut prendre en compte 50 % des membres du ménage ou plus.</a:t>
            </a:r>
          </a:p>
          <a:p>
            <a:pPr marL="0" indent="0">
              <a:lnSpc>
                <a:spcPts val="2700"/>
              </a:lnSpc>
              <a:buClr>
                <a:srgbClr val="0070BA"/>
              </a:buClr>
              <a:buNone/>
            </a:pPr>
            <a:endParaRPr lang="en-US" sz="2100">
              <a:latin typeface="Open Sans" panose="020B0606030504020204" pitchFamily="34" charset="0"/>
              <a:ea typeface="Calibri" panose="020F0502020204030204" pitchFamily="34" charset="0"/>
            </a:endParaRPr>
          </a:p>
        </p:txBody>
      </p:sp>
    </p:spTree>
    <p:extLst>
      <p:ext uri="{BB962C8B-B14F-4D97-AF65-F5344CB8AC3E}">
        <p14:creationId xmlns:p14="http://schemas.microsoft.com/office/powerpoint/2010/main" val="41793401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accent2"/>
                </a:solidFill>
                <a:latin typeface="HALDEN SOLID"/>
                <a:ea typeface="Open Sans Extrabold"/>
                <a:cs typeface="Open Sans Extrabold"/>
              </a:rPr>
              <a:t>Fcs/FCS-N </a:t>
            </a:r>
            <a:r>
              <a:rPr lang="en-GB" sz="3600" b="0" kern="1400" spc="230" dirty="0">
                <a:solidFill>
                  <a:schemeClr val="tx1"/>
                </a:solidFill>
                <a:latin typeface="HALDEN SOLID"/>
                <a:ea typeface="Open Sans Extrabold"/>
                <a:cs typeface="Open Sans Extrabold"/>
              </a:rPr>
              <a:t>MODULE</a:t>
            </a:r>
            <a:r>
              <a:rPr lang="en-GB" sz="3600" b="0" kern="1400" spc="230" dirty="0">
                <a:solidFill>
                  <a:schemeClr val="accent2"/>
                </a:solidFill>
                <a:latin typeface="HALDEN SOLID"/>
                <a:ea typeface="Open Sans Extrabold"/>
                <a:cs typeface="Open Sans Extrabold"/>
              </a:rPr>
              <a:t>(S) </a:t>
            </a:r>
            <a:r>
              <a:rPr lang="en-GB" sz="3600" b="0" kern="1400" spc="230" dirty="0">
                <a:solidFill>
                  <a:schemeClr val="tx1"/>
                </a:solidFill>
                <a:latin typeface="HALDEN SOLID"/>
                <a:ea typeface="Open Sans Extrabold"/>
                <a:cs typeface="Open Sans Extrabold"/>
              </a:rPr>
              <a:t>: </a:t>
            </a:r>
            <a:r>
              <a:rPr lang="en-GB" sz="3600" b="0" kern="1400" spc="230" dirty="0">
                <a:solidFill>
                  <a:schemeClr val="tx1"/>
                </a:solidFill>
                <a:latin typeface="halden solid"/>
                <a:ea typeface="Open Sans Extrabold"/>
                <a:cs typeface="Open Sans Extrabold"/>
              </a:rPr>
              <a:t>comment POSER LA QUESTION</a:t>
            </a:r>
            <a:endParaRPr lang="en-GB" sz="3600" b="0" strike="sngStrike" kern="1400" spc="230" dirty="0">
              <a:solidFill>
                <a:schemeClr val="tx1"/>
              </a:solidFill>
              <a:latin typeface="halden solid"/>
              <a:ea typeface="Open Sans Extrabold"/>
              <a:cs typeface="Open Sans Extrabold"/>
            </a:endParaRPr>
          </a:p>
        </p:txBody>
      </p:sp>
      <p:sp>
        <p:nvSpPr>
          <p:cNvPr id="5" name="Content Placeholder 2">
            <a:extLst>
              <a:ext uri="{FF2B5EF4-FFF2-40B4-BE49-F238E27FC236}">
                <a16:creationId xmlns:a16="http://schemas.microsoft.com/office/drawing/2014/main" id="{CCE44228-7046-42B9-BA71-8BAA80F18D84}"/>
              </a:ext>
            </a:extLst>
          </p:cNvPr>
          <p:cNvSpPr txBox="1">
            <a:spLocks/>
          </p:cNvSpPr>
          <p:nvPr/>
        </p:nvSpPr>
        <p:spPr>
          <a:xfrm>
            <a:off x="717181" y="1475389"/>
            <a:ext cx="10849385"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GB" sz="1800" dirty="0">
              <a:latin typeface="Open Sans" panose="020B0606030504020204" pitchFamily="34" charset="0"/>
              <a:ea typeface="Calibri" panose="020F0502020204030204" pitchFamily="34" charset="0"/>
            </a:endParaRPr>
          </a:p>
          <a:p>
            <a:pPr marL="0" indent="0">
              <a:lnSpc>
                <a:spcPts val="2700"/>
              </a:lnSpc>
              <a:buClr>
                <a:srgbClr val="0070BA"/>
              </a:buClr>
              <a:buNone/>
            </a:pPr>
            <a:r>
              <a:rPr lang="en-US" sz="2400" spc="60" dirty="0">
                <a:latin typeface="Open Sans"/>
                <a:ea typeface="Open Sans"/>
                <a:cs typeface="Open Sans"/>
              </a:rPr>
              <a:t>"Au </a:t>
            </a:r>
            <a:r>
              <a:rPr lang="en-US" sz="2400" spc="60" dirty="0" err="1">
                <a:latin typeface="Open Sans"/>
                <a:ea typeface="Open Sans"/>
                <a:cs typeface="Open Sans"/>
              </a:rPr>
              <a:t>cours</a:t>
            </a:r>
            <a:r>
              <a:rPr lang="en-US" sz="2400" spc="60" dirty="0">
                <a:latin typeface="Open Sans"/>
                <a:ea typeface="Open Sans"/>
                <a:cs typeface="Open Sans"/>
              </a:rPr>
              <a:t> des sept </a:t>
            </a:r>
            <a:r>
              <a:rPr lang="en-US" sz="2400" spc="60" dirty="0" err="1">
                <a:latin typeface="Open Sans"/>
                <a:ea typeface="Open Sans"/>
                <a:cs typeface="Open Sans"/>
              </a:rPr>
              <a:t>derniers</a:t>
            </a:r>
            <a:r>
              <a:rPr lang="en-US" sz="2400" spc="60" dirty="0">
                <a:latin typeface="Open Sans"/>
                <a:ea typeface="Open Sans"/>
                <a:cs typeface="Open Sans"/>
              </a:rPr>
              <a:t> </a:t>
            </a:r>
            <a:r>
              <a:rPr lang="en-US" sz="2400" spc="60" dirty="0" err="1">
                <a:latin typeface="Open Sans"/>
                <a:ea typeface="Open Sans"/>
                <a:cs typeface="Open Sans"/>
              </a:rPr>
              <a:t>jours</a:t>
            </a:r>
            <a:r>
              <a:rPr lang="en-US" sz="2400" spc="60" dirty="0">
                <a:latin typeface="Open Sans"/>
                <a:ea typeface="Open Sans"/>
                <a:cs typeface="Open Sans"/>
              </a:rPr>
              <a:t>, </a:t>
            </a:r>
            <a:r>
              <a:rPr lang="en-US" sz="2400" spc="60" dirty="0" err="1">
                <a:latin typeface="Open Sans"/>
                <a:ea typeface="Open Sans"/>
                <a:cs typeface="Open Sans"/>
              </a:rPr>
              <a:t>combien</a:t>
            </a:r>
            <a:r>
              <a:rPr lang="en-US" sz="2400" spc="60" dirty="0">
                <a:latin typeface="Open Sans"/>
                <a:ea typeface="Open Sans"/>
                <a:cs typeface="Open Sans"/>
              </a:rPr>
              <a:t> de </a:t>
            </a:r>
            <a:r>
              <a:rPr lang="en-US" sz="2400" spc="60" dirty="0" err="1">
                <a:latin typeface="Open Sans"/>
                <a:ea typeface="Open Sans"/>
                <a:cs typeface="Open Sans"/>
              </a:rPr>
              <a:t>jours</a:t>
            </a:r>
            <a:r>
              <a:rPr lang="en-US" sz="2400" spc="60" dirty="0">
                <a:latin typeface="Open Sans"/>
                <a:ea typeface="Open Sans"/>
                <a:cs typeface="Open Sans"/>
              </a:rPr>
              <a:t> la </a:t>
            </a:r>
            <a:r>
              <a:rPr lang="en-US" sz="2400" spc="60" dirty="0" err="1">
                <a:latin typeface="Open Sans"/>
                <a:ea typeface="Open Sans"/>
                <a:cs typeface="Open Sans"/>
              </a:rPr>
              <a:t>plupart</a:t>
            </a:r>
            <a:r>
              <a:rPr lang="en-US" sz="2400" spc="60" dirty="0">
                <a:latin typeface="Open Sans"/>
                <a:ea typeface="Open Sans"/>
                <a:cs typeface="Open Sans"/>
              </a:rPr>
              <a:t> des </a:t>
            </a:r>
            <a:r>
              <a:rPr lang="en-US" sz="2400" spc="60" dirty="0" err="1">
                <a:latin typeface="Open Sans"/>
                <a:ea typeface="Open Sans"/>
                <a:cs typeface="Open Sans"/>
              </a:rPr>
              <a:t>membres</a:t>
            </a:r>
            <a:r>
              <a:rPr lang="en-US" sz="2400" spc="60" dirty="0">
                <a:latin typeface="Open Sans"/>
                <a:ea typeface="Open Sans"/>
                <a:cs typeface="Open Sans"/>
              </a:rPr>
              <a:t> de </a:t>
            </a:r>
            <a:r>
              <a:rPr lang="en-US" sz="2400" spc="60" dirty="0" err="1">
                <a:latin typeface="Open Sans"/>
                <a:ea typeface="Open Sans"/>
                <a:cs typeface="Open Sans"/>
              </a:rPr>
              <a:t>votre</a:t>
            </a:r>
            <a:r>
              <a:rPr lang="en-US" sz="2400" spc="60" dirty="0">
                <a:latin typeface="Open Sans"/>
                <a:ea typeface="Open Sans"/>
                <a:cs typeface="Open Sans"/>
              </a:rPr>
              <a:t> ménage </a:t>
            </a:r>
            <a:r>
              <a:rPr lang="en-US" sz="2400" spc="60" dirty="0" err="1">
                <a:latin typeface="Open Sans"/>
                <a:ea typeface="Open Sans"/>
                <a:cs typeface="Open Sans"/>
              </a:rPr>
              <a:t>ont-ils</a:t>
            </a:r>
            <a:r>
              <a:rPr lang="en-US" sz="2400" spc="60" dirty="0">
                <a:latin typeface="Open Sans"/>
                <a:ea typeface="Open Sans"/>
                <a:cs typeface="Open Sans"/>
              </a:rPr>
              <a:t> consommé </a:t>
            </a:r>
            <a:r>
              <a:rPr lang="en-US" sz="2400" spc="60" dirty="0" err="1">
                <a:latin typeface="Open Sans"/>
                <a:ea typeface="Open Sans"/>
                <a:cs typeface="Open Sans"/>
              </a:rPr>
              <a:t>ce</a:t>
            </a:r>
            <a:r>
              <a:rPr lang="en-US" sz="2400" spc="60" dirty="0">
                <a:latin typeface="Open Sans"/>
                <a:ea typeface="Open Sans"/>
                <a:cs typeface="Open Sans"/>
              </a:rPr>
              <a:t> </a:t>
            </a:r>
            <a:r>
              <a:rPr lang="en-US" sz="2400" spc="60" dirty="0" err="1">
                <a:latin typeface="Open Sans"/>
                <a:ea typeface="Open Sans"/>
                <a:cs typeface="Open Sans"/>
              </a:rPr>
              <a:t>groupe</a:t>
            </a:r>
            <a:r>
              <a:rPr lang="en-US" sz="2400" spc="60" dirty="0">
                <a:latin typeface="Open Sans"/>
                <a:ea typeface="Open Sans"/>
                <a:cs typeface="Open Sans"/>
              </a:rPr>
              <a:t> </a:t>
            </a:r>
            <a:r>
              <a:rPr lang="en-US" sz="2400" spc="60" dirty="0" err="1">
                <a:latin typeface="Open Sans"/>
                <a:ea typeface="Open Sans"/>
                <a:cs typeface="Open Sans"/>
              </a:rPr>
              <a:t>d'aliments</a:t>
            </a:r>
            <a:r>
              <a:rPr lang="en-US" sz="2400" spc="60" dirty="0">
                <a:latin typeface="Open Sans"/>
                <a:ea typeface="Open Sans"/>
                <a:cs typeface="Open Sans"/>
              </a:rPr>
              <a:t> (</a:t>
            </a:r>
            <a:r>
              <a:rPr lang="en-US" sz="2400" spc="60" dirty="0" err="1">
                <a:latin typeface="Open Sans"/>
                <a:ea typeface="Open Sans"/>
                <a:cs typeface="Open Sans"/>
              </a:rPr>
              <a:t>donnez</a:t>
            </a:r>
            <a:r>
              <a:rPr lang="en-US" sz="2400" spc="60" dirty="0">
                <a:latin typeface="Open Sans"/>
                <a:ea typeface="Open Sans"/>
                <a:cs typeface="Open Sans"/>
              </a:rPr>
              <a:t> des </a:t>
            </a:r>
            <a:r>
              <a:rPr lang="en-US" sz="2400" spc="60" dirty="0" err="1">
                <a:latin typeface="Open Sans"/>
                <a:ea typeface="Open Sans"/>
                <a:cs typeface="Open Sans"/>
              </a:rPr>
              <a:t>exemples</a:t>
            </a:r>
            <a:r>
              <a:rPr lang="en-US" sz="2400" spc="60" dirty="0">
                <a:latin typeface="Open Sans"/>
                <a:ea typeface="Open Sans"/>
                <a:cs typeface="Open Sans"/>
              </a:rPr>
              <a:t> pour </a:t>
            </a:r>
            <a:r>
              <a:rPr lang="en-US" sz="2400" spc="60" dirty="0" err="1">
                <a:latin typeface="Open Sans"/>
                <a:ea typeface="Open Sans"/>
                <a:cs typeface="Open Sans"/>
              </a:rPr>
              <a:t>chaque</a:t>
            </a:r>
            <a:r>
              <a:rPr lang="en-US" sz="2400" spc="60" dirty="0">
                <a:latin typeface="Open Sans"/>
                <a:ea typeface="Open Sans"/>
                <a:cs typeface="Open Sans"/>
              </a:rPr>
              <a:t> </a:t>
            </a:r>
            <a:r>
              <a:rPr lang="en-US" sz="2400" spc="60" dirty="0" err="1">
                <a:latin typeface="Open Sans"/>
                <a:ea typeface="Open Sans"/>
                <a:cs typeface="Open Sans"/>
              </a:rPr>
              <a:t>groupe</a:t>
            </a:r>
            <a:r>
              <a:rPr lang="en-US" sz="2400" spc="60" dirty="0">
                <a:latin typeface="Open Sans"/>
                <a:ea typeface="Open Sans"/>
                <a:cs typeface="Open Sans"/>
              </a:rPr>
              <a:t> </a:t>
            </a:r>
            <a:r>
              <a:rPr lang="en-US" sz="2400" spc="60" dirty="0" err="1">
                <a:latin typeface="Open Sans"/>
                <a:ea typeface="Open Sans"/>
                <a:cs typeface="Open Sans"/>
              </a:rPr>
              <a:t>d'aliments</a:t>
            </a:r>
            <a:r>
              <a:rPr lang="en-US" sz="2400" spc="60" dirty="0">
                <a:latin typeface="Open Sans"/>
                <a:ea typeface="Open Sans"/>
                <a:cs typeface="Open Sans"/>
              </a:rPr>
              <a:t>) </a:t>
            </a:r>
            <a:r>
              <a:rPr lang="en-US" sz="2400" b="1" spc="60" dirty="0">
                <a:solidFill>
                  <a:schemeClr val="tx1">
                    <a:lumMod val="50000"/>
                  </a:schemeClr>
                </a:solidFill>
                <a:highlight>
                  <a:srgbClr val="C0C0C0"/>
                </a:highlight>
                <a:latin typeface="Open Sans"/>
                <a:ea typeface="Open Sans"/>
                <a:cs typeface="Open Sans"/>
              </a:rPr>
              <a:t>à </a:t>
            </a:r>
            <a:r>
              <a:rPr lang="en-US" sz="2400" b="1" spc="60" dirty="0" err="1">
                <a:solidFill>
                  <a:schemeClr val="tx1">
                    <a:lumMod val="50000"/>
                  </a:schemeClr>
                </a:solidFill>
                <a:highlight>
                  <a:srgbClr val="C0C0C0"/>
                </a:highlight>
                <a:latin typeface="Open Sans"/>
                <a:ea typeface="Open Sans"/>
                <a:cs typeface="Open Sans"/>
              </a:rPr>
              <a:t>l'intérieur</a:t>
            </a:r>
            <a:r>
              <a:rPr lang="en-US" sz="2400" b="1" spc="60" dirty="0">
                <a:solidFill>
                  <a:schemeClr val="tx1">
                    <a:lumMod val="50000"/>
                  </a:schemeClr>
                </a:solidFill>
                <a:highlight>
                  <a:srgbClr val="C0C0C0"/>
                </a:highlight>
                <a:latin typeface="Open Sans"/>
                <a:ea typeface="Open Sans"/>
                <a:cs typeface="Open Sans"/>
              </a:rPr>
              <a:t> </a:t>
            </a:r>
            <a:r>
              <a:rPr lang="en-US" sz="2400" b="1" spc="60" dirty="0" err="1">
                <a:solidFill>
                  <a:schemeClr val="tx1">
                    <a:lumMod val="50000"/>
                  </a:schemeClr>
                </a:solidFill>
                <a:highlight>
                  <a:srgbClr val="C0C0C0"/>
                </a:highlight>
                <a:latin typeface="Open Sans"/>
                <a:ea typeface="Open Sans"/>
                <a:cs typeface="Open Sans"/>
              </a:rPr>
              <a:t>ou</a:t>
            </a:r>
            <a:r>
              <a:rPr lang="en-US" sz="2400" b="1" spc="60" dirty="0">
                <a:solidFill>
                  <a:schemeClr val="tx1">
                    <a:lumMod val="50000"/>
                  </a:schemeClr>
                </a:solidFill>
                <a:highlight>
                  <a:srgbClr val="C0C0C0"/>
                </a:highlight>
                <a:latin typeface="Open Sans"/>
                <a:ea typeface="Open Sans"/>
                <a:cs typeface="Open Sans"/>
              </a:rPr>
              <a:t> à </a:t>
            </a:r>
            <a:r>
              <a:rPr lang="en-US" sz="2400" b="1" spc="60" dirty="0" err="1">
                <a:solidFill>
                  <a:schemeClr val="tx1">
                    <a:lumMod val="50000"/>
                  </a:schemeClr>
                </a:solidFill>
                <a:highlight>
                  <a:srgbClr val="C0C0C0"/>
                </a:highlight>
                <a:latin typeface="Open Sans"/>
                <a:ea typeface="Open Sans"/>
                <a:cs typeface="Open Sans"/>
              </a:rPr>
              <a:t>l'extérieur</a:t>
            </a:r>
            <a:r>
              <a:rPr lang="en-US" sz="2400" b="1" spc="60" dirty="0">
                <a:solidFill>
                  <a:schemeClr val="tx1">
                    <a:lumMod val="50000"/>
                  </a:schemeClr>
                </a:solidFill>
                <a:highlight>
                  <a:srgbClr val="C0C0C0"/>
                </a:highlight>
                <a:latin typeface="Open Sans"/>
                <a:ea typeface="Open Sans"/>
                <a:cs typeface="Open Sans"/>
              </a:rPr>
              <a:t> </a:t>
            </a:r>
            <a:r>
              <a:rPr lang="en-US" sz="2400" spc="60" dirty="0">
                <a:latin typeface="Open Sans"/>
                <a:ea typeface="Open Sans"/>
                <a:cs typeface="Open Sans"/>
              </a:rPr>
              <a:t>de la </a:t>
            </a:r>
            <a:r>
              <a:rPr lang="en-US" sz="2400" spc="60" dirty="0" err="1">
                <a:latin typeface="Open Sans"/>
                <a:ea typeface="Open Sans"/>
                <a:cs typeface="Open Sans"/>
              </a:rPr>
              <a:t>maison</a:t>
            </a:r>
            <a:r>
              <a:rPr lang="en-US" sz="2400" spc="60" dirty="0">
                <a:latin typeface="Open Sans"/>
                <a:ea typeface="Open Sans"/>
                <a:cs typeface="Open Sans"/>
              </a:rPr>
              <a:t> ? </a:t>
            </a:r>
            <a:endParaRPr lang="en-US" sz="2400" spc="60" dirty="0"/>
          </a:p>
          <a:p>
            <a:pPr marL="0" indent="0">
              <a:lnSpc>
                <a:spcPts val="2700"/>
              </a:lnSpc>
              <a:buClr>
                <a:srgbClr val="0070BA"/>
              </a:buClr>
              <a:buNone/>
            </a:pPr>
            <a:endParaRPr lang="en-US" sz="2400" spc="60" dirty="0"/>
          </a:p>
          <a:p>
            <a:pPr marL="0" indent="0">
              <a:lnSpc>
                <a:spcPts val="2700"/>
              </a:lnSpc>
              <a:buNone/>
            </a:pPr>
            <a:r>
              <a:rPr lang="en-US" b="1" dirty="0">
                <a:solidFill>
                  <a:schemeClr val="accent2"/>
                </a:solidFill>
                <a:latin typeface="Open Sans"/>
                <a:ea typeface="Open Sans"/>
                <a:cs typeface="Open Sans"/>
              </a:rPr>
              <a:t>IMPORTANT : </a:t>
            </a:r>
            <a:r>
              <a:rPr lang="en-US" sz="2100" dirty="0">
                <a:latin typeface="Open Sans"/>
                <a:ea typeface="Open Sans"/>
                <a:cs typeface="Open Sans"/>
              </a:rPr>
              <a:t>La </a:t>
            </a:r>
            <a:r>
              <a:rPr lang="en-US" sz="2100" dirty="0" err="1">
                <a:latin typeface="Open Sans"/>
                <a:ea typeface="Open Sans"/>
                <a:cs typeface="Open Sans"/>
              </a:rPr>
              <a:t>consommation</a:t>
            </a:r>
            <a:r>
              <a:rPr lang="en-US" sz="2100" dirty="0">
                <a:latin typeface="Open Sans"/>
                <a:ea typeface="Open Sans"/>
                <a:cs typeface="Open Sans"/>
              </a:rPr>
              <a:t> </a:t>
            </a:r>
            <a:r>
              <a:rPr lang="en-US" sz="2100" dirty="0" err="1">
                <a:latin typeface="Open Sans"/>
                <a:ea typeface="Open Sans"/>
                <a:cs typeface="Open Sans"/>
              </a:rPr>
              <a:t>d'aliments</a:t>
            </a:r>
            <a:r>
              <a:rPr lang="en-US" sz="2100" dirty="0">
                <a:latin typeface="Open Sans"/>
                <a:ea typeface="Open Sans"/>
                <a:cs typeface="Open Sans"/>
              </a:rPr>
              <a:t>, que </a:t>
            </a:r>
            <a:r>
              <a:rPr lang="en-US" sz="2100" dirty="0" err="1">
                <a:latin typeface="Open Sans"/>
                <a:ea typeface="Open Sans"/>
                <a:cs typeface="Open Sans"/>
              </a:rPr>
              <a:t>ce</a:t>
            </a:r>
            <a:r>
              <a:rPr lang="en-US" sz="2100" dirty="0">
                <a:latin typeface="Open Sans"/>
                <a:ea typeface="Open Sans"/>
                <a:cs typeface="Open Sans"/>
              </a:rPr>
              <a:t> </a:t>
            </a:r>
            <a:r>
              <a:rPr lang="en-US" sz="2100" dirty="0" err="1">
                <a:latin typeface="Open Sans"/>
                <a:ea typeface="Open Sans"/>
                <a:cs typeface="Open Sans"/>
              </a:rPr>
              <a:t>soit</a:t>
            </a:r>
            <a:r>
              <a:rPr lang="en-US" sz="2100" dirty="0">
                <a:latin typeface="Open Sans"/>
                <a:ea typeface="Open Sans"/>
                <a:cs typeface="Open Sans"/>
              </a:rPr>
              <a:t> à </a:t>
            </a:r>
            <a:r>
              <a:rPr lang="en-US" sz="2100" dirty="0" err="1">
                <a:latin typeface="Open Sans"/>
                <a:ea typeface="Open Sans"/>
                <a:cs typeface="Open Sans"/>
              </a:rPr>
              <a:t>l'intérieur</a:t>
            </a:r>
            <a:r>
              <a:rPr lang="en-US" sz="2100" dirty="0">
                <a:latin typeface="Open Sans"/>
                <a:ea typeface="Open Sans"/>
                <a:cs typeface="Open Sans"/>
              </a:rPr>
              <a:t> </a:t>
            </a:r>
            <a:r>
              <a:rPr lang="en-US" sz="2100" dirty="0" err="1">
                <a:latin typeface="Open Sans"/>
                <a:ea typeface="Open Sans"/>
                <a:cs typeface="Open Sans"/>
              </a:rPr>
              <a:t>ou</a:t>
            </a:r>
            <a:r>
              <a:rPr lang="en-US" sz="2100" dirty="0">
                <a:latin typeface="Open Sans"/>
                <a:ea typeface="Open Sans"/>
                <a:cs typeface="Open Sans"/>
              </a:rPr>
              <a:t> à </a:t>
            </a:r>
            <a:r>
              <a:rPr lang="en-US" sz="2100" dirty="0" err="1">
                <a:latin typeface="Open Sans"/>
                <a:ea typeface="Open Sans"/>
                <a:cs typeface="Open Sans"/>
              </a:rPr>
              <a:t>l'extérieur</a:t>
            </a:r>
            <a:r>
              <a:rPr lang="en-US" sz="2100" dirty="0">
                <a:latin typeface="Open Sans"/>
                <a:ea typeface="Open Sans"/>
                <a:cs typeface="Open Sans"/>
              </a:rPr>
              <a:t> de la </a:t>
            </a:r>
            <a:r>
              <a:rPr lang="en-US" sz="2100" dirty="0" err="1">
                <a:latin typeface="Open Sans"/>
                <a:ea typeface="Open Sans"/>
                <a:cs typeface="Open Sans"/>
              </a:rPr>
              <a:t>maison</a:t>
            </a:r>
            <a:r>
              <a:rPr lang="en-US" sz="2100" dirty="0">
                <a:latin typeface="Open Sans"/>
                <a:ea typeface="Open Sans"/>
                <a:cs typeface="Open Sans"/>
              </a:rPr>
              <a:t>, </a:t>
            </a:r>
            <a:r>
              <a:rPr lang="en-US" sz="2100" dirty="0" err="1">
                <a:latin typeface="Open Sans"/>
                <a:ea typeface="Open Sans"/>
                <a:cs typeface="Open Sans"/>
              </a:rPr>
              <a:t>est</a:t>
            </a:r>
            <a:r>
              <a:rPr lang="en-US" sz="2100" dirty="0">
                <a:latin typeface="Open Sans"/>
                <a:ea typeface="Open Sans"/>
                <a:cs typeface="Open Sans"/>
              </a:rPr>
              <a:t> </a:t>
            </a:r>
            <a:r>
              <a:rPr lang="en-US" sz="2100" dirty="0" err="1">
                <a:latin typeface="Open Sans"/>
                <a:ea typeface="Open Sans"/>
                <a:cs typeface="Open Sans"/>
              </a:rPr>
              <a:t>prise</a:t>
            </a:r>
            <a:r>
              <a:rPr lang="en-US" sz="2100" dirty="0">
                <a:latin typeface="Open Sans"/>
                <a:ea typeface="Open Sans"/>
                <a:cs typeface="Open Sans"/>
              </a:rPr>
              <a:t> </a:t>
            </a:r>
            <a:r>
              <a:rPr lang="en-US" sz="2100" dirty="0" err="1">
                <a:latin typeface="Open Sans"/>
                <a:ea typeface="Open Sans"/>
                <a:cs typeface="Open Sans"/>
              </a:rPr>
              <a:t>en</a:t>
            </a:r>
            <a:r>
              <a:rPr lang="en-US" sz="2100" dirty="0">
                <a:latin typeface="Open Sans"/>
                <a:ea typeface="Open Sans"/>
                <a:cs typeface="Open Sans"/>
              </a:rPr>
              <a:t> </a:t>
            </a:r>
            <a:r>
              <a:rPr lang="en-US" sz="2100" dirty="0" err="1">
                <a:latin typeface="Open Sans"/>
                <a:ea typeface="Open Sans"/>
                <a:cs typeface="Open Sans"/>
              </a:rPr>
              <a:t>compte</a:t>
            </a:r>
            <a:r>
              <a:rPr lang="en-US" sz="2100" dirty="0">
                <a:latin typeface="Open Sans"/>
                <a:ea typeface="Open Sans"/>
                <a:cs typeface="Open Sans"/>
              </a:rPr>
              <a:t>, tant que les aliments </a:t>
            </a:r>
            <a:r>
              <a:rPr lang="en-US" sz="2100" dirty="0" err="1">
                <a:latin typeface="Open Sans"/>
                <a:ea typeface="Open Sans"/>
                <a:cs typeface="Open Sans"/>
              </a:rPr>
              <a:t>sont</a:t>
            </a:r>
            <a:r>
              <a:rPr lang="en-US" sz="2100" dirty="0">
                <a:latin typeface="Open Sans"/>
                <a:ea typeface="Open Sans"/>
                <a:cs typeface="Open Sans"/>
              </a:rPr>
              <a:t> consommés par plus de 50 % des </a:t>
            </a:r>
            <a:r>
              <a:rPr lang="en-US" sz="2100" dirty="0" err="1">
                <a:latin typeface="Open Sans"/>
                <a:ea typeface="Open Sans"/>
                <a:cs typeface="Open Sans"/>
              </a:rPr>
              <a:t>membres</a:t>
            </a:r>
            <a:r>
              <a:rPr lang="en-US" sz="2100" dirty="0">
                <a:latin typeface="Open Sans"/>
                <a:ea typeface="Open Sans"/>
                <a:cs typeface="Open Sans"/>
              </a:rPr>
              <a:t> du ménage et </a:t>
            </a:r>
            <a:r>
              <a:rPr lang="en-US" sz="2100" dirty="0" err="1">
                <a:latin typeface="Open Sans"/>
                <a:ea typeface="Open Sans"/>
                <a:cs typeface="Open Sans"/>
              </a:rPr>
              <a:t>en</a:t>
            </a:r>
            <a:r>
              <a:rPr lang="en-US" sz="2100" dirty="0">
                <a:latin typeface="Open Sans"/>
                <a:ea typeface="Open Sans"/>
                <a:cs typeface="Open Sans"/>
              </a:rPr>
              <a:t> </a:t>
            </a:r>
            <a:r>
              <a:rPr lang="en-US" sz="2100" dirty="0" err="1">
                <a:latin typeface="Open Sans"/>
                <a:ea typeface="Open Sans"/>
                <a:cs typeface="Open Sans"/>
              </a:rPr>
              <a:t>quantités</a:t>
            </a:r>
            <a:r>
              <a:rPr lang="en-US" sz="2100" dirty="0">
                <a:latin typeface="Open Sans"/>
                <a:ea typeface="Open Sans"/>
                <a:cs typeface="Open Sans"/>
              </a:rPr>
              <a:t> suffisantes. </a:t>
            </a:r>
            <a:endParaRPr lang="en-US" strike="sngStrike" dirty="0"/>
          </a:p>
          <a:p>
            <a:pPr marL="0" indent="0">
              <a:lnSpc>
                <a:spcPts val="2700"/>
              </a:lnSpc>
              <a:buClr>
                <a:srgbClr val="0070BA"/>
              </a:buClr>
              <a:buNone/>
            </a:pPr>
            <a:endParaRPr lang="en-US" sz="2100" dirty="0">
              <a:latin typeface="Open Sans" panose="020B0606030504020204" pitchFamily="34" charset="0"/>
              <a:ea typeface="Calibri" panose="020F0502020204030204" pitchFamily="34" charset="0"/>
            </a:endParaRPr>
          </a:p>
        </p:txBody>
      </p:sp>
    </p:spTree>
    <p:extLst>
      <p:ext uri="{BB962C8B-B14F-4D97-AF65-F5344CB8AC3E}">
        <p14:creationId xmlns:p14="http://schemas.microsoft.com/office/powerpoint/2010/main" val="23323578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vert="horz" lIns="91440" tIns="45720" rIns="91440" bIns="45720" rtlCol="0" anchor="t">
            <a:noAutofit/>
          </a:bodyPr>
          <a:lstStyle/>
          <a:p>
            <a:pPr marL="0" indent="0">
              <a:buNone/>
            </a:pPr>
            <a:endParaRPr lang="en-US" sz="600" spc="60" dirty="0"/>
          </a:p>
          <a:p>
            <a:pPr>
              <a:buFont typeface="Wingdings" panose="05000000000000000000" pitchFamily="2" charset="2"/>
              <a:buChar char="v"/>
            </a:pPr>
            <a:r>
              <a:rPr lang="en-GB" sz="2300" spc="60" dirty="0">
                <a:latin typeface="Open Sans"/>
                <a:ea typeface="Open Sans"/>
                <a:cs typeface="Open Sans"/>
              </a:rPr>
              <a:t>Il </a:t>
            </a:r>
            <a:r>
              <a:rPr lang="en-GB" sz="2300" spc="60" dirty="0" err="1">
                <a:latin typeface="Open Sans"/>
                <a:ea typeface="Open Sans"/>
                <a:cs typeface="Open Sans"/>
              </a:rPr>
              <a:t>est</a:t>
            </a:r>
            <a:r>
              <a:rPr lang="en-GB" sz="2300" spc="60" dirty="0">
                <a:latin typeface="Open Sans"/>
                <a:ea typeface="Open Sans"/>
                <a:cs typeface="Open Sans"/>
              </a:rPr>
              <a:t> important de </a:t>
            </a:r>
            <a:r>
              <a:rPr lang="en-GB" sz="2300" spc="60" dirty="0" err="1">
                <a:latin typeface="Open Sans"/>
                <a:ea typeface="Open Sans"/>
                <a:cs typeface="Open Sans"/>
              </a:rPr>
              <a:t>souligner</a:t>
            </a:r>
            <a:r>
              <a:rPr lang="en-GB" sz="2300" spc="60" dirty="0">
                <a:latin typeface="Open Sans"/>
                <a:ea typeface="Open Sans"/>
                <a:cs typeface="Open Sans"/>
              </a:rPr>
              <a:t> que les </a:t>
            </a:r>
            <a:r>
              <a:rPr lang="en-GB" sz="2300" spc="60" dirty="0" err="1">
                <a:latin typeface="Open Sans"/>
                <a:ea typeface="Open Sans"/>
                <a:cs typeface="Open Sans"/>
              </a:rPr>
              <a:t>enquêteurs</a:t>
            </a:r>
            <a:r>
              <a:rPr lang="en-GB" sz="2300" spc="60" dirty="0">
                <a:latin typeface="Open Sans"/>
                <a:ea typeface="Open Sans"/>
                <a:cs typeface="Open Sans"/>
              </a:rPr>
              <a:t> </a:t>
            </a:r>
            <a:r>
              <a:rPr lang="en-GB" sz="2300" spc="60" dirty="0" err="1">
                <a:latin typeface="Open Sans"/>
                <a:ea typeface="Open Sans"/>
                <a:cs typeface="Open Sans"/>
              </a:rPr>
              <a:t>sont</a:t>
            </a:r>
            <a:r>
              <a:rPr lang="en-GB" sz="2300" spc="60" dirty="0">
                <a:latin typeface="Open Sans"/>
                <a:ea typeface="Open Sans"/>
                <a:cs typeface="Open Sans"/>
              </a:rPr>
              <a:t> le premier point de </a:t>
            </a:r>
            <a:r>
              <a:rPr lang="en-GB" sz="2300" spc="60" dirty="0" err="1">
                <a:latin typeface="Open Sans"/>
                <a:ea typeface="Open Sans"/>
                <a:cs typeface="Open Sans"/>
              </a:rPr>
              <a:t>contrôle</a:t>
            </a:r>
            <a:r>
              <a:rPr lang="en-GB" sz="2300" spc="60" dirty="0">
                <a:latin typeface="Open Sans"/>
                <a:ea typeface="Open Sans"/>
                <a:cs typeface="Open Sans"/>
              </a:rPr>
              <a:t> pour les </a:t>
            </a:r>
            <a:r>
              <a:rPr lang="en-GB" sz="2300" spc="60" dirty="0" err="1">
                <a:latin typeface="Open Sans"/>
                <a:ea typeface="Open Sans"/>
                <a:cs typeface="Open Sans"/>
              </a:rPr>
              <a:t>vérifications</a:t>
            </a:r>
            <a:r>
              <a:rPr lang="en-GB" sz="2300" spc="60" dirty="0">
                <a:latin typeface="Open Sans"/>
                <a:ea typeface="Open Sans"/>
                <a:cs typeface="Open Sans"/>
              </a:rPr>
              <a:t> de la </a:t>
            </a:r>
            <a:r>
              <a:rPr lang="en-GB" sz="2300" spc="60" dirty="0" err="1">
                <a:latin typeface="Open Sans"/>
                <a:ea typeface="Open Sans"/>
                <a:cs typeface="Open Sans"/>
              </a:rPr>
              <a:t>qualité</a:t>
            </a:r>
            <a:r>
              <a:rPr lang="en-GB" sz="2300" spc="60" dirty="0">
                <a:latin typeface="Open Sans"/>
                <a:ea typeface="Open Sans"/>
                <a:cs typeface="Open Sans"/>
              </a:rPr>
              <a:t> des données. </a:t>
            </a:r>
            <a:r>
              <a:rPr lang="en-GB" sz="2300" spc="60" dirty="0" err="1">
                <a:latin typeface="Open Sans"/>
                <a:ea typeface="Open Sans"/>
                <a:cs typeface="Open Sans"/>
              </a:rPr>
              <a:t>Ils</a:t>
            </a:r>
            <a:r>
              <a:rPr lang="en-GB" sz="2300" spc="60" dirty="0">
                <a:latin typeface="Open Sans"/>
                <a:ea typeface="Open Sans"/>
                <a:cs typeface="Open Sans"/>
              </a:rPr>
              <a:t> </a:t>
            </a:r>
            <a:r>
              <a:rPr lang="en-GB" sz="2300" spc="60" dirty="0" err="1">
                <a:latin typeface="Open Sans"/>
                <a:ea typeface="Open Sans"/>
                <a:cs typeface="Open Sans"/>
              </a:rPr>
              <a:t>doivent</a:t>
            </a:r>
            <a:r>
              <a:rPr lang="en-GB" sz="2300" spc="60" dirty="0">
                <a:latin typeface="Open Sans"/>
                <a:ea typeface="Open Sans"/>
                <a:cs typeface="Open Sans"/>
              </a:rPr>
              <a:t> </a:t>
            </a:r>
            <a:r>
              <a:rPr lang="en-GB" sz="2300" spc="60" dirty="0" err="1">
                <a:latin typeface="Open Sans"/>
                <a:ea typeface="Open Sans"/>
                <a:cs typeface="Open Sans"/>
              </a:rPr>
              <a:t>vérifier</a:t>
            </a:r>
            <a:r>
              <a:rPr lang="en-GB" sz="2300" spc="60" dirty="0">
                <a:latin typeface="Open Sans"/>
                <a:ea typeface="Open Sans"/>
                <a:cs typeface="Open Sans"/>
              </a:rPr>
              <a:t> les </a:t>
            </a:r>
            <a:r>
              <a:rPr lang="en-GB" sz="2300" spc="60" dirty="0" err="1">
                <a:latin typeface="Open Sans"/>
                <a:ea typeface="Open Sans"/>
                <a:cs typeface="Open Sans"/>
              </a:rPr>
              <a:t>incohérences</a:t>
            </a:r>
            <a:r>
              <a:rPr lang="en-GB" sz="2300" spc="60" dirty="0">
                <a:latin typeface="Open Sans"/>
                <a:ea typeface="Open Sans"/>
                <a:cs typeface="Open Sans"/>
              </a:rPr>
              <a:t> au </a:t>
            </a:r>
            <a:r>
              <a:rPr lang="en-GB" sz="2300" spc="60" dirty="0" err="1">
                <a:latin typeface="Open Sans"/>
                <a:ea typeface="Open Sans"/>
                <a:cs typeface="Open Sans"/>
              </a:rPr>
              <a:t>cours</a:t>
            </a:r>
            <a:r>
              <a:rPr lang="en-GB" sz="2300" spc="60" dirty="0">
                <a:latin typeface="Open Sans"/>
                <a:ea typeface="Open Sans"/>
                <a:cs typeface="Open Sans"/>
              </a:rPr>
              <a:t> de la </a:t>
            </a:r>
            <a:r>
              <a:rPr lang="en-GB" sz="2300" spc="60" dirty="0" err="1">
                <a:latin typeface="Open Sans"/>
                <a:ea typeface="Open Sans"/>
                <a:cs typeface="Open Sans"/>
              </a:rPr>
              <a:t>collecte</a:t>
            </a:r>
            <a:r>
              <a:rPr lang="en-GB" sz="2300" spc="60" dirty="0">
                <a:latin typeface="Open Sans"/>
                <a:ea typeface="Open Sans"/>
                <a:cs typeface="Open Sans"/>
              </a:rPr>
              <a:t> des données (</a:t>
            </a:r>
            <a:r>
              <a:rPr lang="en-GB" sz="2300" spc="60" dirty="0" err="1">
                <a:latin typeface="Open Sans"/>
                <a:ea typeface="Open Sans"/>
                <a:cs typeface="Open Sans"/>
              </a:rPr>
              <a:t>voir</a:t>
            </a:r>
            <a:r>
              <a:rPr lang="en-GB" sz="2300" spc="60" dirty="0">
                <a:latin typeface="Open Sans"/>
                <a:ea typeface="Open Sans"/>
                <a:cs typeface="Open Sans"/>
              </a:rPr>
              <a:t> les </a:t>
            </a:r>
            <a:r>
              <a:rPr lang="en-GB" sz="2300" spc="60" dirty="0" err="1">
                <a:latin typeface="Open Sans"/>
                <a:ea typeface="Open Sans"/>
                <a:cs typeface="Open Sans"/>
              </a:rPr>
              <a:t>exemples</a:t>
            </a:r>
            <a:r>
              <a:rPr lang="en-GB" sz="2300" spc="60" dirty="0">
                <a:latin typeface="Open Sans"/>
                <a:ea typeface="Open Sans"/>
                <a:cs typeface="Open Sans"/>
              </a:rPr>
              <a:t> qui </a:t>
            </a:r>
            <a:r>
              <a:rPr lang="en-GB" sz="2300" spc="60" dirty="0" err="1">
                <a:latin typeface="Open Sans"/>
                <a:ea typeface="Open Sans"/>
                <a:cs typeface="Open Sans"/>
              </a:rPr>
              <a:t>suivent</a:t>
            </a:r>
            <a:r>
              <a:rPr lang="en-GB" sz="2300" spc="60" dirty="0">
                <a:latin typeface="Open Sans"/>
                <a:ea typeface="Open Sans"/>
                <a:cs typeface="Open Sans"/>
              </a:rPr>
              <a:t>).</a:t>
            </a:r>
            <a:endParaRPr lang="en-US" sz="2300" spc="60" dirty="0">
              <a:latin typeface="Open Sans"/>
              <a:ea typeface="Open Sans"/>
              <a:cs typeface="Open Sans"/>
            </a:endParaRPr>
          </a:p>
          <a:p>
            <a:pPr>
              <a:buFont typeface="Wingdings" panose="05000000000000000000" pitchFamily="2" charset="2"/>
              <a:buChar char="v"/>
            </a:pPr>
            <a:r>
              <a:rPr lang="en-US" sz="2300" spc="60" dirty="0">
                <a:latin typeface="Open Sans"/>
                <a:ea typeface="Open Sans"/>
                <a:cs typeface="Open Sans"/>
              </a:rPr>
              <a:t>Il </a:t>
            </a:r>
            <a:r>
              <a:rPr lang="en-US" sz="2300" spc="60" dirty="0" err="1">
                <a:latin typeface="Open Sans"/>
                <a:ea typeface="Open Sans"/>
                <a:cs typeface="Open Sans"/>
              </a:rPr>
              <a:t>est</a:t>
            </a:r>
            <a:r>
              <a:rPr lang="en-US" sz="2300" spc="60" dirty="0">
                <a:latin typeface="Open Sans"/>
                <a:ea typeface="Open Sans"/>
                <a:cs typeface="Open Sans"/>
              </a:rPr>
              <a:t> </a:t>
            </a:r>
            <a:r>
              <a:rPr lang="en-US" sz="2300" spc="60" dirty="0" err="1">
                <a:latin typeface="Open Sans"/>
                <a:ea typeface="Open Sans"/>
                <a:cs typeface="Open Sans"/>
              </a:rPr>
              <a:t>également</a:t>
            </a:r>
            <a:r>
              <a:rPr lang="en-US" sz="2300" spc="60" dirty="0">
                <a:latin typeface="Open Sans"/>
                <a:ea typeface="Open Sans"/>
                <a:cs typeface="Open Sans"/>
              </a:rPr>
              <a:t> </a:t>
            </a:r>
            <a:r>
              <a:rPr lang="en-US" sz="2300" spc="60" dirty="0" err="1">
                <a:latin typeface="Open Sans"/>
                <a:ea typeface="Open Sans"/>
                <a:cs typeface="Open Sans"/>
              </a:rPr>
              <a:t>essentiel</a:t>
            </a:r>
            <a:r>
              <a:rPr lang="en-US" sz="2300" spc="60" dirty="0">
                <a:latin typeface="Open Sans"/>
                <a:ea typeface="Open Sans"/>
                <a:cs typeface="Open Sans"/>
              </a:rPr>
              <a:t> que les </a:t>
            </a:r>
            <a:r>
              <a:rPr lang="en-GB" sz="2300" spc="60" dirty="0" err="1">
                <a:latin typeface="Open Sans"/>
                <a:ea typeface="Open Sans"/>
                <a:cs typeface="Open Sans"/>
              </a:rPr>
              <a:t>enquêteurs</a:t>
            </a:r>
            <a:r>
              <a:rPr lang="en-US" sz="2300" spc="60" dirty="0">
                <a:latin typeface="Open Sans"/>
                <a:ea typeface="Open Sans"/>
                <a:cs typeface="Open Sans"/>
              </a:rPr>
              <a:t> insistent sur les </a:t>
            </a:r>
            <a:r>
              <a:rPr lang="en-US" sz="2300" spc="60" dirty="0" err="1">
                <a:latin typeface="Open Sans"/>
                <a:ea typeface="Open Sans"/>
                <a:cs typeface="Open Sans"/>
              </a:rPr>
              <a:t>quantités</a:t>
            </a:r>
            <a:r>
              <a:rPr lang="en-US" sz="2300" spc="60" dirty="0">
                <a:latin typeface="Open Sans"/>
                <a:ea typeface="Open Sans"/>
                <a:cs typeface="Open Sans"/>
              </a:rPr>
              <a:t> </a:t>
            </a:r>
            <a:r>
              <a:rPr lang="en-US" sz="2300" spc="60" dirty="0" err="1">
                <a:latin typeface="Open Sans"/>
                <a:ea typeface="Open Sans"/>
                <a:cs typeface="Open Sans"/>
              </a:rPr>
              <a:t>consommées</a:t>
            </a:r>
            <a:r>
              <a:rPr lang="en-US" sz="2300" spc="60" dirty="0">
                <a:latin typeface="Open Sans"/>
                <a:ea typeface="Open Sans"/>
                <a:cs typeface="Open Sans"/>
              </a:rPr>
              <a:t>, </a:t>
            </a:r>
            <a:r>
              <a:rPr lang="en-US" sz="2300" spc="60" dirty="0" err="1">
                <a:latin typeface="Open Sans"/>
                <a:ea typeface="Open Sans"/>
                <a:cs typeface="Open Sans"/>
              </a:rPr>
              <a:t>en</a:t>
            </a:r>
            <a:r>
              <a:rPr lang="en-US" sz="2300" spc="60" dirty="0">
                <a:latin typeface="Open Sans"/>
                <a:ea typeface="Open Sans"/>
                <a:cs typeface="Open Sans"/>
              </a:rPr>
              <a:t> particulier pour les aliments riches </a:t>
            </a:r>
            <a:r>
              <a:rPr lang="en-US" sz="2300" spc="60" dirty="0" err="1">
                <a:latin typeface="Open Sans"/>
                <a:ea typeface="Open Sans"/>
                <a:cs typeface="Open Sans"/>
              </a:rPr>
              <a:t>en</a:t>
            </a:r>
            <a:r>
              <a:rPr lang="en-US" sz="2300" spc="60" dirty="0">
                <a:latin typeface="Open Sans"/>
                <a:ea typeface="Open Sans"/>
                <a:cs typeface="Open Sans"/>
              </a:rPr>
              <a:t> </a:t>
            </a:r>
            <a:r>
              <a:rPr lang="en-US" sz="2300" spc="60" dirty="0" err="1">
                <a:latin typeface="Open Sans"/>
                <a:ea typeface="Open Sans"/>
                <a:cs typeface="Open Sans"/>
              </a:rPr>
              <a:t>protéines</a:t>
            </a:r>
            <a:r>
              <a:rPr lang="en-US" sz="2300" spc="60" dirty="0">
                <a:latin typeface="Open Sans"/>
                <a:ea typeface="Open Sans"/>
                <a:cs typeface="Open Sans"/>
              </a:rPr>
              <a:t> </a:t>
            </a:r>
            <a:r>
              <a:rPr lang="en-US" sz="2300" spc="60" dirty="0" err="1">
                <a:latin typeface="Open Sans"/>
                <a:ea typeface="Open Sans"/>
                <a:cs typeface="Open Sans"/>
              </a:rPr>
              <a:t>tels</a:t>
            </a:r>
            <a:r>
              <a:rPr lang="en-US" sz="2300" spc="60" dirty="0">
                <a:latin typeface="Open Sans"/>
                <a:ea typeface="Open Sans"/>
                <a:cs typeface="Open Sans"/>
              </a:rPr>
              <a:t> que le lait, les </a:t>
            </a:r>
            <a:r>
              <a:rPr lang="en-US" sz="2300" spc="60" dirty="0" err="1">
                <a:latin typeface="Open Sans"/>
                <a:ea typeface="Open Sans"/>
                <a:cs typeface="Open Sans"/>
              </a:rPr>
              <a:t>œufs</a:t>
            </a:r>
            <a:r>
              <a:rPr lang="en-US" sz="2300" spc="60" dirty="0">
                <a:latin typeface="Open Sans"/>
                <a:ea typeface="Open Sans"/>
                <a:cs typeface="Open Sans"/>
              </a:rPr>
              <a:t>, les </a:t>
            </a:r>
            <a:r>
              <a:rPr lang="en-US" sz="2300" spc="60" dirty="0" err="1">
                <a:latin typeface="Open Sans"/>
                <a:ea typeface="Open Sans"/>
                <a:cs typeface="Open Sans"/>
              </a:rPr>
              <a:t>viandes</a:t>
            </a:r>
            <a:r>
              <a:rPr lang="en-US" sz="2300" spc="60" dirty="0">
                <a:latin typeface="Open Sans"/>
                <a:ea typeface="Open Sans"/>
                <a:cs typeface="Open Sans"/>
              </a:rPr>
              <a:t> et les </a:t>
            </a:r>
            <a:r>
              <a:rPr lang="en-US" sz="2300" spc="60" dirty="0" err="1">
                <a:latin typeface="Open Sans"/>
                <a:ea typeface="Open Sans"/>
                <a:cs typeface="Open Sans"/>
              </a:rPr>
              <a:t>poissons</a:t>
            </a:r>
            <a:r>
              <a:rPr lang="en-US" sz="2300" spc="60" dirty="0">
                <a:latin typeface="Open Sans"/>
                <a:ea typeface="Open Sans"/>
                <a:cs typeface="Open Sans"/>
              </a:rPr>
              <a:t>, car </a:t>
            </a:r>
            <a:r>
              <a:rPr lang="en-US" sz="2300" spc="60" dirty="0" err="1">
                <a:latin typeface="Open Sans"/>
                <a:ea typeface="Open Sans"/>
                <a:cs typeface="Open Sans"/>
              </a:rPr>
              <a:t>ils</a:t>
            </a:r>
            <a:r>
              <a:rPr lang="en-US" sz="2300" spc="60" dirty="0">
                <a:latin typeface="Open Sans"/>
                <a:ea typeface="Open Sans"/>
                <a:cs typeface="Open Sans"/>
              </a:rPr>
              <a:t> </a:t>
            </a:r>
            <a:r>
              <a:rPr lang="en-US" sz="2300" spc="60" dirty="0" err="1">
                <a:latin typeface="Open Sans"/>
                <a:ea typeface="Open Sans"/>
                <a:cs typeface="Open Sans"/>
              </a:rPr>
              <a:t>peuvent</a:t>
            </a:r>
            <a:r>
              <a:rPr lang="en-US" sz="2300" spc="60" dirty="0">
                <a:latin typeface="Open Sans"/>
                <a:ea typeface="Open Sans"/>
                <a:cs typeface="Open Sans"/>
              </a:rPr>
              <a:t> </a:t>
            </a:r>
            <a:r>
              <a:rPr lang="en-US" sz="2300" spc="60" dirty="0" err="1">
                <a:latin typeface="Open Sans"/>
                <a:ea typeface="Open Sans"/>
                <a:cs typeface="Open Sans"/>
              </a:rPr>
              <a:t>avoir</a:t>
            </a:r>
            <a:r>
              <a:rPr lang="en-US" sz="2300" spc="60" dirty="0">
                <a:latin typeface="Open Sans"/>
                <a:ea typeface="Open Sans"/>
                <a:cs typeface="Open Sans"/>
              </a:rPr>
              <a:t> </a:t>
            </a:r>
            <a:r>
              <a:rPr lang="en-US" sz="2300" spc="60" dirty="0" err="1">
                <a:latin typeface="Open Sans"/>
                <a:ea typeface="Open Sans"/>
                <a:cs typeface="Open Sans"/>
              </a:rPr>
              <a:t>été</a:t>
            </a:r>
            <a:r>
              <a:rPr lang="en-US" sz="2300" spc="60" dirty="0">
                <a:latin typeface="Open Sans"/>
                <a:ea typeface="Open Sans"/>
                <a:cs typeface="Open Sans"/>
              </a:rPr>
              <a:t> consommés </a:t>
            </a:r>
            <a:r>
              <a:rPr lang="en-US" sz="2300" spc="60" dirty="0" err="1">
                <a:latin typeface="Open Sans"/>
                <a:ea typeface="Open Sans"/>
                <a:cs typeface="Open Sans"/>
              </a:rPr>
              <a:t>en</a:t>
            </a:r>
            <a:r>
              <a:rPr lang="en-US" sz="2300" spc="60" dirty="0">
                <a:latin typeface="Open Sans"/>
                <a:ea typeface="Open Sans"/>
                <a:cs typeface="Open Sans"/>
              </a:rPr>
              <a:t> petites </a:t>
            </a:r>
            <a:r>
              <a:rPr lang="en-US" sz="2300" spc="60" dirty="0" err="1">
                <a:latin typeface="Open Sans"/>
                <a:ea typeface="Open Sans"/>
                <a:cs typeface="Open Sans"/>
              </a:rPr>
              <a:t>quantités</a:t>
            </a:r>
            <a:r>
              <a:rPr lang="en-US" sz="2300" spc="60" dirty="0">
                <a:latin typeface="Open Sans"/>
                <a:ea typeface="Open Sans"/>
                <a:cs typeface="Open Sans"/>
              </a:rPr>
              <a:t>, </a:t>
            </a:r>
            <a:r>
              <a:rPr lang="en-US" sz="2300" spc="60" dirty="0" err="1">
                <a:latin typeface="Open Sans"/>
                <a:ea typeface="Open Sans"/>
                <a:cs typeface="Open Sans"/>
              </a:rPr>
              <a:t>en</a:t>
            </a:r>
            <a:r>
              <a:rPr lang="en-US" sz="2300" spc="60" dirty="0">
                <a:latin typeface="Open Sans"/>
                <a:ea typeface="Open Sans"/>
                <a:cs typeface="Open Sans"/>
              </a:rPr>
              <a:t> tant que condiments. </a:t>
            </a:r>
          </a:p>
          <a:p>
            <a:pPr>
              <a:buFont typeface="Wingdings" panose="05000000000000000000" pitchFamily="2" charset="2"/>
              <a:buChar char="v"/>
            </a:pPr>
            <a:r>
              <a:rPr lang="en-US" sz="2300" spc="60" dirty="0">
                <a:latin typeface="Open Sans"/>
                <a:ea typeface="Open Sans"/>
                <a:cs typeface="Open Sans"/>
              </a:rPr>
              <a:t>Les petites </a:t>
            </a:r>
            <a:r>
              <a:rPr lang="en-US" sz="2300" spc="60" dirty="0" err="1">
                <a:latin typeface="Open Sans"/>
                <a:ea typeface="Open Sans"/>
                <a:cs typeface="Open Sans"/>
              </a:rPr>
              <a:t>quantités</a:t>
            </a:r>
            <a:r>
              <a:rPr lang="en-US" sz="2300" spc="60" dirty="0">
                <a:latin typeface="Open Sans"/>
                <a:ea typeface="Open Sans"/>
                <a:cs typeface="Open Sans"/>
              </a:rPr>
              <a:t> ne </a:t>
            </a:r>
            <a:r>
              <a:rPr lang="en-US" sz="2300" spc="60" dirty="0" err="1">
                <a:latin typeface="Open Sans"/>
                <a:ea typeface="Open Sans"/>
                <a:cs typeface="Open Sans"/>
              </a:rPr>
              <a:t>doivent</a:t>
            </a:r>
            <a:r>
              <a:rPr lang="en-US" sz="2300" spc="60" dirty="0">
                <a:latin typeface="Open Sans"/>
                <a:ea typeface="Open Sans"/>
                <a:cs typeface="Open Sans"/>
              </a:rPr>
              <a:t> pas </a:t>
            </a:r>
            <a:r>
              <a:rPr lang="en-US" sz="2300" spc="60" dirty="0" err="1">
                <a:latin typeface="Open Sans"/>
                <a:ea typeface="Open Sans"/>
                <a:cs typeface="Open Sans"/>
              </a:rPr>
              <a:t>être</a:t>
            </a:r>
            <a:r>
              <a:rPr lang="en-US" sz="2300" spc="60" dirty="0">
                <a:latin typeface="Open Sans"/>
                <a:ea typeface="Open Sans"/>
                <a:cs typeface="Open Sans"/>
              </a:rPr>
              <a:t> </a:t>
            </a:r>
            <a:r>
              <a:rPr lang="en-US" sz="2300" spc="60" dirty="0" err="1">
                <a:latin typeface="Open Sans"/>
                <a:ea typeface="Open Sans"/>
                <a:cs typeface="Open Sans"/>
              </a:rPr>
              <a:t>prises</a:t>
            </a:r>
            <a:r>
              <a:rPr lang="en-US" sz="2300" spc="60" dirty="0">
                <a:latin typeface="Open Sans"/>
                <a:ea typeface="Open Sans"/>
                <a:cs typeface="Open Sans"/>
              </a:rPr>
              <a:t> </a:t>
            </a:r>
            <a:r>
              <a:rPr lang="en-US" sz="2300" spc="60" dirty="0" err="1">
                <a:latin typeface="Open Sans"/>
                <a:ea typeface="Open Sans"/>
                <a:cs typeface="Open Sans"/>
              </a:rPr>
              <a:t>en</a:t>
            </a:r>
            <a:r>
              <a:rPr lang="en-US" sz="2300" spc="60" dirty="0">
                <a:latin typeface="Open Sans"/>
                <a:ea typeface="Open Sans"/>
                <a:cs typeface="Open Sans"/>
              </a:rPr>
              <a:t> </a:t>
            </a:r>
            <a:r>
              <a:rPr lang="en-US" sz="2300" spc="60" dirty="0" err="1">
                <a:latin typeface="Open Sans"/>
                <a:ea typeface="Open Sans"/>
                <a:cs typeface="Open Sans"/>
              </a:rPr>
              <a:t>compte</a:t>
            </a:r>
            <a:r>
              <a:rPr lang="en-US" sz="2300" spc="60" dirty="0">
                <a:latin typeface="Open Sans"/>
                <a:ea typeface="Open Sans"/>
                <a:cs typeface="Open Sans"/>
              </a:rPr>
              <a:t> dans les </a:t>
            </a:r>
            <a:r>
              <a:rPr lang="en-US" sz="2300" spc="60" dirty="0" err="1">
                <a:latin typeface="Open Sans"/>
                <a:ea typeface="Open Sans"/>
                <a:cs typeface="Open Sans"/>
              </a:rPr>
              <a:t>principaux</a:t>
            </a:r>
            <a:r>
              <a:rPr lang="en-US" sz="2300" spc="60" dirty="0">
                <a:latin typeface="Open Sans"/>
                <a:ea typeface="Open Sans"/>
                <a:cs typeface="Open Sans"/>
              </a:rPr>
              <a:t> </a:t>
            </a:r>
            <a:r>
              <a:rPr lang="en-US" sz="2300" spc="60" dirty="0" err="1">
                <a:latin typeface="Open Sans"/>
                <a:ea typeface="Open Sans"/>
                <a:cs typeface="Open Sans"/>
              </a:rPr>
              <a:t>groupes</a:t>
            </a:r>
            <a:r>
              <a:rPr lang="en-US" sz="2300" spc="60" dirty="0">
                <a:latin typeface="Open Sans"/>
                <a:ea typeface="Open Sans"/>
                <a:cs typeface="Open Sans"/>
              </a:rPr>
              <a:t> </a:t>
            </a:r>
            <a:r>
              <a:rPr lang="en-US" sz="2300" spc="60" dirty="0" err="1">
                <a:latin typeface="Open Sans"/>
                <a:ea typeface="Open Sans"/>
                <a:cs typeface="Open Sans"/>
              </a:rPr>
              <a:t>d'aliments</a:t>
            </a:r>
            <a:r>
              <a:rPr lang="en-US" sz="2300" spc="60" dirty="0">
                <a:latin typeface="Open Sans"/>
                <a:ea typeface="Open Sans"/>
                <a:cs typeface="Open Sans"/>
              </a:rPr>
              <a:t>. </a:t>
            </a:r>
            <a:r>
              <a:rPr lang="en-GB" sz="2300" spc="60" dirty="0">
                <a:latin typeface="Open Sans"/>
                <a:ea typeface="Open Sans"/>
                <a:cs typeface="Open Sans"/>
              </a:rPr>
              <a:t>Le tableau </a:t>
            </a:r>
            <a:r>
              <a:rPr lang="en-GB" sz="2300" spc="60" dirty="0" err="1">
                <a:latin typeface="Open Sans"/>
                <a:ea typeface="Open Sans"/>
                <a:cs typeface="Open Sans"/>
              </a:rPr>
              <a:t>suivant</a:t>
            </a:r>
            <a:r>
              <a:rPr lang="en-GB" sz="2300" spc="60" dirty="0">
                <a:latin typeface="Open Sans"/>
                <a:ea typeface="Open Sans"/>
                <a:cs typeface="Open Sans"/>
              </a:rPr>
              <a:t> </a:t>
            </a:r>
            <a:r>
              <a:rPr lang="en-GB" sz="2300" spc="60" dirty="0" err="1">
                <a:latin typeface="Open Sans"/>
                <a:ea typeface="Open Sans"/>
                <a:cs typeface="Open Sans"/>
              </a:rPr>
              <a:t>vous</a:t>
            </a:r>
            <a:r>
              <a:rPr lang="en-GB" sz="2300" spc="60" dirty="0">
                <a:latin typeface="Open Sans"/>
                <a:ea typeface="Open Sans"/>
                <a:cs typeface="Open Sans"/>
              </a:rPr>
              <a:t> </a:t>
            </a:r>
            <a:r>
              <a:rPr lang="en-GB" sz="2300" spc="60" dirty="0" err="1">
                <a:latin typeface="Open Sans"/>
                <a:ea typeface="Open Sans"/>
                <a:cs typeface="Open Sans"/>
              </a:rPr>
              <a:t>guidera</a:t>
            </a:r>
            <a:r>
              <a:rPr lang="en-GB" sz="2300" spc="60" dirty="0">
                <a:latin typeface="Open Sans"/>
                <a:ea typeface="Open Sans"/>
                <a:cs typeface="Open Sans"/>
              </a:rPr>
              <a:t> pour </a:t>
            </a:r>
            <a:r>
              <a:rPr lang="en-GB" sz="2300" spc="60" dirty="0" err="1">
                <a:latin typeface="Open Sans"/>
                <a:ea typeface="Open Sans"/>
                <a:cs typeface="Open Sans"/>
              </a:rPr>
              <a:t>déterminer</a:t>
            </a:r>
            <a:r>
              <a:rPr lang="en-GB" sz="2300" spc="60" dirty="0">
                <a:latin typeface="Open Sans"/>
                <a:ea typeface="Open Sans"/>
                <a:cs typeface="Open Sans"/>
              </a:rPr>
              <a:t> </a:t>
            </a:r>
            <a:r>
              <a:rPr lang="en-GB" sz="2300" spc="60" dirty="0" err="1">
                <a:latin typeface="Open Sans"/>
                <a:ea typeface="Open Sans"/>
                <a:cs typeface="Open Sans"/>
              </a:rPr>
              <a:t>si</a:t>
            </a:r>
            <a:r>
              <a:rPr lang="en-GB" sz="2300" spc="60" dirty="0">
                <a:latin typeface="Open Sans"/>
                <a:ea typeface="Open Sans"/>
                <a:cs typeface="Open Sans"/>
              </a:rPr>
              <a:t> les aliments consommés </a:t>
            </a:r>
            <a:r>
              <a:rPr lang="en-GB" sz="2300" spc="60" dirty="0" err="1">
                <a:latin typeface="Open Sans"/>
                <a:ea typeface="Open Sans"/>
                <a:cs typeface="Open Sans"/>
              </a:rPr>
              <a:t>sont</a:t>
            </a:r>
            <a:r>
              <a:rPr lang="en-GB" sz="2300" spc="60" dirty="0">
                <a:latin typeface="Open Sans"/>
                <a:ea typeface="Open Sans"/>
                <a:cs typeface="Open Sans"/>
              </a:rPr>
              <a:t> </a:t>
            </a:r>
            <a:r>
              <a:rPr lang="en-GB" sz="2300" spc="60" dirty="0" err="1">
                <a:latin typeface="Open Sans"/>
                <a:ea typeface="Open Sans"/>
                <a:cs typeface="Open Sans"/>
              </a:rPr>
              <a:t>insuffisants</a:t>
            </a:r>
            <a:r>
              <a:rPr lang="en-GB" sz="2300" spc="60" dirty="0">
                <a:latin typeface="Open Sans"/>
                <a:ea typeface="Open Sans"/>
                <a:cs typeface="Open Sans"/>
              </a:rPr>
              <a:t> </a:t>
            </a:r>
            <a:r>
              <a:rPr lang="en-GB" sz="2300" spc="60" dirty="0" err="1">
                <a:latin typeface="Open Sans"/>
                <a:ea typeface="Open Sans"/>
                <a:cs typeface="Open Sans"/>
              </a:rPr>
              <a:t>ou</a:t>
            </a:r>
            <a:r>
              <a:rPr lang="en-GB" sz="2300" spc="60" dirty="0">
                <a:latin typeface="Open Sans"/>
                <a:ea typeface="Open Sans"/>
                <a:cs typeface="Open Sans"/>
              </a:rPr>
              <a:t> </a:t>
            </a:r>
            <a:r>
              <a:rPr lang="en-GB" sz="2300" spc="60" dirty="0" err="1">
                <a:latin typeface="Open Sans"/>
                <a:ea typeface="Open Sans"/>
                <a:cs typeface="Open Sans"/>
              </a:rPr>
              <a:t>en</a:t>
            </a:r>
            <a:r>
              <a:rPr lang="en-GB" sz="2300" spc="60" dirty="0">
                <a:latin typeface="Open Sans"/>
                <a:ea typeface="Open Sans"/>
                <a:cs typeface="Open Sans"/>
              </a:rPr>
              <a:t> </a:t>
            </a:r>
            <a:r>
              <a:rPr lang="en-GB" sz="2300" spc="60" dirty="0" err="1">
                <a:latin typeface="Open Sans"/>
                <a:ea typeface="Open Sans"/>
                <a:cs typeface="Open Sans"/>
              </a:rPr>
              <a:t>faible</a:t>
            </a:r>
            <a:r>
              <a:rPr lang="en-GB" sz="2300" spc="60" dirty="0">
                <a:latin typeface="Open Sans"/>
                <a:ea typeface="Open Sans"/>
                <a:cs typeface="Open Sans"/>
              </a:rPr>
              <a:t> </a:t>
            </a:r>
            <a:r>
              <a:rPr lang="en-GB" sz="2300" spc="60" dirty="0" err="1">
                <a:latin typeface="Open Sans"/>
                <a:ea typeface="Open Sans"/>
                <a:cs typeface="Open Sans"/>
              </a:rPr>
              <a:t>quantité</a:t>
            </a:r>
            <a:r>
              <a:rPr lang="en-GB" sz="2300" spc="60" dirty="0">
                <a:latin typeface="Open Sans"/>
                <a:ea typeface="Open Sans"/>
                <a:cs typeface="Open Sans"/>
              </a:rPr>
              <a:t>.</a:t>
            </a:r>
          </a:p>
          <a:p>
            <a:pPr>
              <a:buFont typeface="Wingdings" panose="05000000000000000000" pitchFamily="2" charset="2"/>
              <a:buChar char="v"/>
            </a:pPr>
            <a:endParaRPr lang="en-US" sz="2300" spc="60" dirty="0"/>
          </a:p>
          <a:p>
            <a:pPr>
              <a:buFont typeface="Wingdings" panose="05000000000000000000" pitchFamily="2" charset="2"/>
              <a:buChar char="v"/>
            </a:pPr>
            <a:endParaRPr lang="en-US" sz="2300" spc="60" dirty="0"/>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Fcs/FCS-N : instructions de formation 5</a:t>
            </a:r>
          </a:p>
        </p:txBody>
      </p:sp>
    </p:spTree>
    <p:extLst>
      <p:ext uri="{BB962C8B-B14F-4D97-AF65-F5344CB8AC3E}">
        <p14:creationId xmlns:p14="http://schemas.microsoft.com/office/powerpoint/2010/main" val="207410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19936A0-AD3B-A1B5-EE5E-4504B842357D}"/>
              </a:ext>
            </a:extLst>
          </p:cNvPr>
          <p:cNvSpPr>
            <a:spLocks noGrp="1"/>
          </p:cNvSpPr>
          <p:nvPr>
            <p:ph type="title"/>
          </p:nvPr>
        </p:nvSpPr>
        <p:spPr>
          <a:xfrm>
            <a:off x="262657" y="-106935"/>
            <a:ext cx="10542124" cy="1152000"/>
          </a:xfrm>
        </p:spPr>
        <p:txBody>
          <a:bodyPr/>
          <a:lstStyle/>
          <a:p>
            <a:r>
              <a:rPr lang="en-GB" sz="3600" b="0" kern="1400" spc="230">
                <a:solidFill>
                  <a:schemeClr val="tx1"/>
                </a:solidFill>
                <a:latin typeface="HALDEN SOLID" pitchFamily="2" charset="0"/>
              </a:rPr>
              <a:t>Petites quantités - seuils pour les condiments</a:t>
            </a:r>
            <a:endParaRPr lang="en-US" sz="3600" b="0" kern="1400" spc="230">
              <a:solidFill>
                <a:schemeClr val="tx1"/>
              </a:solidFill>
              <a:latin typeface="HALDEN SOLID" pitchFamily="2" charset="0"/>
            </a:endParaRPr>
          </a:p>
        </p:txBody>
      </p:sp>
      <p:graphicFrame>
        <p:nvGraphicFramePr>
          <p:cNvPr id="2" name="Table 1">
            <a:extLst>
              <a:ext uri="{FF2B5EF4-FFF2-40B4-BE49-F238E27FC236}">
                <a16:creationId xmlns:a16="http://schemas.microsoft.com/office/drawing/2014/main" id="{13C128CB-D3B9-E278-611F-04E9BB9A9800}"/>
              </a:ext>
            </a:extLst>
          </p:cNvPr>
          <p:cNvGraphicFramePr>
            <a:graphicFrameLocks noGrp="1"/>
          </p:cNvGraphicFramePr>
          <p:nvPr>
            <p:extLst>
              <p:ext uri="{D42A27DB-BD31-4B8C-83A1-F6EECF244321}">
                <p14:modId xmlns:p14="http://schemas.microsoft.com/office/powerpoint/2010/main" val="2183930025"/>
              </p:ext>
            </p:extLst>
          </p:nvPr>
        </p:nvGraphicFramePr>
        <p:xfrm>
          <a:off x="57151" y="707431"/>
          <a:ext cx="12077697" cy="6218515"/>
        </p:xfrm>
        <a:graphic>
          <a:graphicData uri="http://schemas.openxmlformats.org/drawingml/2006/table">
            <a:tbl>
              <a:tblPr firstRow="1" firstCol="1" bandRow="1">
                <a:tableStyleId>{5C22544A-7EE6-4342-B048-85BDC9FD1C3A}</a:tableStyleId>
              </a:tblPr>
              <a:tblGrid>
                <a:gridCol w="410948">
                  <a:extLst>
                    <a:ext uri="{9D8B030D-6E8A-4147-A177-3AD203B41FA5}">
                      <a16:colId xmlns:a16="http://schemas.microsoft.com/office/drawing/2014/main" val="2749304495"/>
                    </a:ext>
                  </a:extLst>
                </a:gridCol>
                <a:gridCol w="1705788">
                  <a:extLst>
                    <a:ext uri="{9D8B030D-6E8A-4147-A177-3AD203B41FA5}">
                      <a16:colId xmlns:a16="http://schemas.microsoft.com/office/drawing/2014/main" val="4230798633"/>
                    </a:ext>
                  </a:extLst>
                </a:gridCol>
                <a:gridCol w="4291310">
                  <a:extLst>
                    <a:ext uri="{9D8B030D-6E8A-4147-A177-3AD203B41FA5}">
                      <a16:colId xmlns:a16="http://schemas.microsoft.com/office/drawing/2014/main" val="2760318020"/>
                    </a:ext>
                  </a:extLst>
                </a:gridCol>
                <a:gridCol w="5669651">
                  <a:extLst>
                    <a:ext uri="{9D8B030D-6E8A-4147-A177-3AD203B41FA5}">
                      <a16:colId xmlns:a16="http://schemas.microsoft.com/office/drawing/2014/main" val="660903870"/>
                    </a:ext>
                  </a:extLst>
                </a:gridCol>
              </a:tblGrid>
              <a:tr h="424613">
                <a:tc>
                  <a:txBody>
                    <a:bodyPr/>
                    <a:lstStyle/>
                    <a:p>
                      <a:pPr fontAlgn="base">
                        <a:lnSpc>
                          <a:spcPct val="107000"/>
                        </a:lnSpc>
                      </a:pPr>
                      <a:r>
                        <a:rPr lang="en-GB" sz="1300" dirty="0">
                          <a:effectLst/>
                          <a:latin typeface="Open Sans"/>
                          <a:ea typeface="Open Sans"/>
                          <a:cs typeface="Open Sans"/>
                        </a:rPr>
                        <a:t>Non. </a:t>
                      </a:r>
                      <a:endParaRPr lang="en-GB" sz="1300" dirty="0">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fontAlgn="base">
                        <a:lnSpc>
                          <a:spcPct val="107000"/>
                        </a:lnSpc>
                      </a:pPr>
                      <a:r>
                        <a:rPr lang="en-GB" sz="1300" dirty="0">
                          <a:effectLst/>
                          <a:latin typeface="Open Sans"/>
                          <a:ea typeface="Open Sans"/>
                          <a:cs typeface="Open Sans"/>
                        </a:rPr>
                        <a:t>Groupe </a:t>
                      </a:r>
                      <a:r>
                        <a:rPr lang="en-GB" sz="1300" dirty="0" err="1">
                          <a:effectLst/>
                          <a:latin typeface="Open Sans"/>
                          <a:ea typeface="Open Sans"/>
                          <a:cs typeface="Open Sans"/>
                        </a:rPr>
                        <a:t>alimentaire</a:t>
                      </a:r>
                    </a:p>
                  </a:txBody>
                  <a:tcPr marL="0" marR="0" marT="0" marB="0" anchor="ctr"/>
                </a:tc>
                <a:tc>
                  <a:txBody>
                    <a:bodyPr/>
                    <a:lstStyle/>
                    <a:p>
                      <a:pPr fontAlgn="base">
                        <a:lnSpc>
                          <a:spcPct val="107000"/>
                        </a:lnSpc>
                      </a:pPr>
                      <a:r>
                        <a:rPr lang="en-GB" sz="1300" dirty="0">
                          <a:effectLst/>
                          <a:latin typeface="Open Sans"/>
                          <a:ea typeface="Open Sans"/>
                          <a:cs typeface="Open Sans"/>
                        </a:rPr>
                        <a:t>Ce qui ne </a:t>
                      </a:r>
                      <a:r>
                        <a:rPr lang="en-GB" sz="1300" dirty="0" err="1">
                          <a:effectLst/>
                          <a:latin typeface="Open Sans"/>
                          <a:ea typeface="Open Sans"/>
                          <a:cs typeface="Open Sans"/>
                        </a:rPr>
                        <a:t>compte</a:t>
                      </a:r>
                      <a:r>
                        <a:rPr lang="en-GB" sz="1300" dirty="0">
                          <a:effectLst/>
                          <a:latin typeface="Open Sans"/>
                          <a:ea typeface="Open Sans"/>
                          <a:cs typeface="Open Sans"/>
                        </a:rPr>
                        <a:t> pas = la </a:t>
                      </a:r>
                      <a:r>
                        <a:rPr lang="en-GB" sz="1300" dirty="0" err="1">
                          <a:effectLst/>
                          <a:latin typeface="Open Sans"/>
                          <a:ea typeface="Open Sans"/>
                          <a:cs typeface="Open Sans"/>
                        </a:rPr>
                        <a:t>consommation</a:t>
                      </a:r>
                      <a:r>
                        <a:rPr lang="en-GB" sz="1300" dirty="0">
                          <a:effectLst/>
                          <a:latin typeface="Open Sans"/>
                          <a:ea typeface="Open Sans"/>
                          <a:cs typeface="Open Sans"/>
                        </a:rPr>
                        <a:t> </a:t>
                      </a:r>
                      <a:r>
                        <a:rPr lang="en-GB" sz="1300" dirty="0" err="1">
                          <a:effectLst/>
                          <a:latin typeface="Open Sans"/>
                          <a:ea typeface="Open Sans"/>
                          <a:cs typeface="Open Sans"/>
                        </a:rPr>
                        <a:t>quotidienne</a:t>
                      </a:r>
                      <a:r>
                        <a:rPr lang="en-GB" sz="1300" dirty="0">
                          <a:effectLst/>
                          <a:latin typeface="Open Sans"/>
                          <a:ea typeface="Open Sans"/>
                          <a:cs typeface="Open Sans"/>
                        </a:rPr>
                        <a:t> </a:t>
                      </a:r>
                    </a:p>
                    <a:p>
                      <a:pPr fontAlgn="base">
                        <a:lnSpc>
                          <a:spcPct val="107000"/>
                        </a:lnSpc>
                      </a:pPr>
                      <a:r>
                        <a:rPr lang="en-GB" sz="1300" dirty="0" err="1">
                          <a:effectLst/>
                          <a:latin typeface="Open Sans"/>
                          <a:ea typeface="Open Sans"/>
                          <a:cs typeface="Open Sans"/>
                        </a:rPr>
                        <a:t>Enregistrer</a:t>
                      </a:r>
                      <a:r>
                        <a:rPr lang="en-GB" sz="1300" dirty="0">
                          <a:effectLst/>
                          <a:latin typeface="Open Sans"/>
                          <a:ea typeface="Open Sans"/>
                          <a:cs typeface="Open Sans"/>
                        </a:rPr>
                        <a:t> </a:t>
                      </a:r>
                      <a:r>
                        <a:rPr lang="en-GB" sz="1300" dirty="0" err="1">
                          <a:effectLst/>
                          <a:latin typeface="Open Sans"/>
                          <a:ea typeface="Open Sans"/>
                          <a:cs typeface="Open Sans"/>
                        </a:rPr>
                        <a:t>comme</a:t>
                      </a:r>
                      <a:r>
                        <a:rPr lang="en-GB" sz="1300" dirty="0">
                          <a:effectLst/>
                          <a:latin typeface="Open Sans"/>
                          <a:ea typeface="Open Sans"/>
                          <a:cs typeface="Open Sans"/>
                        </a:rPr>
                        <a:t> condiments</a:t>
                      </a:r>
                    </a:p>
                  </a:txBody>
                  <a:tcPr marL="0" marR="0" marT="0" marB="0"/>
                </a:tc>
                <a:tc>
                  <a:txBody>
                    <a:bodyPr/>
                    <a:lstStyle/>
                    <a:p>
                      <a:pPr fontAlgn="base">
                        <a:lnSpc>
                          <a:spcPct val="107000"/>
                        </a:lnSpc>
                      </a:pPr>
                      <a:r>
                        <a:rPr lang="en-GB" sz="1300" dirty="0">
                          <a:effectLst/>
                          <a:latin typeface="Open Sans"/>
                          <a:ea typeface="Open Sans"/>
                          <a:cs typeface="Open Sans"/>
                        </a:rPr>
                        <a:t>Ce qui </a:t>
                      </a:r>
                      <a:r>
                        <a:rPr lang="en-GB" sz="1300" dirty="0" err="1">
                          <a:effectLst/>
                          <a:latin typeface="Open Sans"/>
                          <a:ea typeface="Open Sans"/>
                          <a:cs typeface="Open Sans"/>
                        </a:rPr>
                        <a:t>compte</a:t>
                      </a:r>
                      <a:r>
                        <a:rPr lang="en-GB" sz="1300" dirty="0">
                          <a:effectLst/>
                          <a:latin typeface="Open Sans"/>
                          <a:ea typeface="Open Sans"/>
                          <a:cs typeface="Open Sans"/>
                        </a:rPr>
                        <a:t> = la </a:t>
                      </a:r>
                      <a:r>
                        <a:rPr lang="en-GB" sz="1300" dirty="0" err="1">
                          <a:effectLst/>
                          <a:latin typeface="Open Sans"/>
                          <a:ea typeface="Open Sans"/>
                          <a:cs typeface="Open Sans"/>
                        </a:rPr>
                        <a:t>consommation</a:t>
                      </a:r>
                      <a:r>
                        <a:rPr lang="en-GB" sz="1300" dirty="0">
                          <a:effectLst/>
                          <a:latin typeface="Open Sans"/>
                          <a:ea typeface="Open Sans"/>
                          <a:cs typeface="Open Sans"/>
                        </a:rPr>
                        <a:t> </a:t>
                      </a:r>
                      <a:r>
                        <a:rPr lang="en-GB" sz="1300" dirty="0" err="1">
                          <a:effectLst/>
                          <a:latin typeface="Open Sans"/>
                          <a:ea typeface="Open Sans"/>
                          <a:cs typeface="Open Sans"/>
                        </a:rPr>
                        <a:t>quotidienne</a:t>
                      </a:r>
                    </a:p>
                    <a:p>
                      <a:pPr fontAlgn="base">
                        <a:lnSpc>
                          <a:spcPct val="107000"/>
                        </a:lnSpc>
                      </a:pPr>
                      <a:r>
                        <a:rPr lang="en-GB" sz="1300" dirty="0" err="1">
                          <a:effectLst/>
                          <a:latin typeface="Open Sans"/>
                          <a:ea typeface="Open Sans"/>
                          <a:cs typeface="Open Sans"/>
                        </a:rPr>
                        <a:t>S'inscrire</a:t>
                      </a:r>
                      <a:r>
                        <a:rPr lang="en-GB" sz="1300" dirty="0">
                          <a:effectLst/>
                          <a:latin typeface="Open Sans"/>
                          <a:ea typeface="Open Sans"/>
                          <a:cs typeface="Open Sans"/>
                        </a:rPr>
                        <a:t> dans les </a:t>
                      </a:r>
                      <a:r>
                        <a:rPr lang="en-GB" sz="1300" dirty="0" err="1">
                          <a:effectLst/>
                          <a:latin typeface="Open Sans"/>
                          <a:ea typeface="Open Sans"/>
                          <a:cs typeface="Open Sans"/>
                        </a:rPr>
                        <a:t>principaux</a:t>
                      </a:r>
                      <a:r>
                        <a:rPr lang="en-GB" sz="1300" dirty="0">
                          <a:effectLst/>
                          <a:latin typeface="Open Sans"/>
                          <a:ea typeface="Open Sans"/>
                          <a:cs typeface="Open Sans"/>
                        </a:rPr>
                        <a:t> </a:t>
                      </a:r>
                      <a:r>
                        <a:rPr lang="en-GB" sz="1300" dirty="0" err="1">
                          <a:effectLst/>
                          <a:latin typeface="Open Sans"/>
                          <a:ea typeface="Open Sans"/>
                          <a:cs typeface="Open Sans"/>
                        </a:rPr>
                        <a:t>groupes</a:t>
                      </a:r>
                      <a:r>
                        <a:rPr lang="en-GB" sz="1300" dirty="0">
                          <a:effectLst/>
                          <a:latin typeface="Open Sans"/>
                          <a:ea typeface="Open Sans"/>
                          <a:cs typeface="Open Sans"/>
                        </a:rPr>
                        <a:t> </a:t>
                      </a:r>
                      <a:r>
                        <a:rPr lang="en-GB" sz="1300" dirty="0" err="1">
                          <a:effectLst/>
                          <a:latin typeface="Open Sans"/>
                          <a:ea typeface="Open Sans"/>
                          <a:cs typeface="Open Sans"/>
                        </a:rPr>
                        <a:t>d'aliments</a:t>
                      </a:r>
                    </a:p>
                  </a:txBody>
                  <a:tcPr marL="0" marR="0" marT="0" marB="0"/>
                </a:tc>
                <a:extLst>
                  <a:ext uri="{0D108BD9-81ED-4DB2-BD59-A6C34878D82A}">
                    <a16:rowId xmlns:a16="http://schemas.microsoft.com/office/drawing/2014/main" val="3595671825"/>
                  </a:ext>
                </a:extLst>
              </a:tr>
              <a:tr h="668761">
                <a:tc>
                  <a:txBody>
                    <a:bodyPr/>
                    <a:lstStyle/>
                    <a:p>
                      <a:pPr algn="ctr" fontAlgn="base">
                        <a:lnSpc>
                          <a:spcPct val="107000"/>
                        </a:lnSpc>
                      </a:pPr>
                      <a:r>
                        <a:rPr lang="en-GB" sz="1300" dirty="0">
                          <a:effectLst/>
                          <a:latin typeface="Open Sans"/>
                          <a:ea typeface="Open Sans"/>
                          <a:cs typeface="Open Sans"/>
                        </a:rPr>
                        <a:t>1.</a:t>
                      </a:r>
                      <a:r>
                        <a:rPr lang="en-US" sz="1300" dirty="0">
                          <a:effectLst/>
                          <a:latin typeface="Open Sans"/>
                          <a:ea typeface="Open Sans"/>
                          <a:cs typeface="Open Sans"/>
                        </a:rPr>
                        <a:t> </a:t>
                      </a:r>
                      <a:endParaRPr lang="en-GB" sz="1300" dirty="0">
                        <a:effectLst/>
                        <a:latin typeface="Open Sans"/>
                        <a:ea typeface="Open Sans"/>
                        <a:cs typeface="Open Sans"/>
                      </a:endParaRPr>
                    </a:p>
                  </a:txBody>
                  <a:tcPr marL="0" marR="0" marT="0" marB="0" anchor="ctr"/>
                </a:tc>
                <a:tc>
                  <a:txBody>
                    <a:bodyPr/>
                    <a:lstStyle/>
                    <a:p>
                      <a:pPr fontAlgn="base">
                        <a:lnSpc>
                          <a:spcPct val="107000"/>
                        </a:lnSpc>
                      </a:pPr>
                      <a:r>
                        <a:rPr lang="en-GB" sz="1300" dirty="0">
                          <a:effectLst/>
                          <a:latin typeface="Open Sans"/>
                          <a:ea typeface="Open Sans"/>
                          <a:cs typeface="Open Sans"/>
                        </a:rPr>
                        <a:t>Céréales, grains, </a:t>
                      </a:r>
                      <a:r>
                        <a:rPr lang="en-GB" sz="1300" dirty="0" err="1">
                          <a:effectLst/>
                          <a:latin typeface="Open Sans"/>
                          <a:ea typeface="Open Sans"/>
                          <a:cs typeface="Open Sans"/>
                        </a:rPr>
                        <a:t>racines</a:t>
                      </a:r>
                      <a:r>
                        <a:rPr lang="en-GB" sz="1300" dirty="0">
                          <a:effectLst/>
                          <a:latin typeface="Open Sans"/>
                          <a:ea typeface="Open Sans"/>
                          <a:cs typeface="Open Sans"/>
                        </a:rPr>
                        <a:t> et tubercules</a:t>
                      </a:r>
                    </a:p>
                  </a:txBody>
                  <a:tcPr marL="0" marR="0" marT="0" marB="0" anchor="ctr"/>
                </a:tc>
                <a:tc>
                  <a:txBody>
                    <a:bodyPr/>
                    <a:lstStyle/>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kern="1200" dirty="0" err="1">
                          <a:solidFill>
                            <a:schemeClr val="dk1"/>
                          </a:solidFill>
                          <a:effectLst/>
                          <a:latin typeface="Open Sans"/>
                          <a:ea typeface="Open Sans"/>
                          <a:cs typeface="Open Sans"/>
                        </a:rPr>
                        <a:t>chapelure</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saupoudrée</a:t>
                      </a:r>
                      <a:r>
                        <a:rPr lang="en-GB" sz="1300" kern="1200" dirty="0">
                          <a:solidFill>
                            <a:schemeClr val="dk1"/>
                          </a:solidFill>
                          <a:effectLst/>
                          <a:latin typeface="Open Sans"/>
                          <a:ea typeface="Open Sans"/>
                          <a:cs typeface="Open Sans"/>
                        </a:rPr>
                        <a:t> sur un plat</a:t>
                      </a:r>
                      <a:endParaRPr lang="fr-FR" sz="1300" kern="1200" dirty="0">
                        <a:solidFill>
                          <a:schemeClr val="dk1"/>
                        </a:solidFill>
                        <a:effectLst/>
                        <a:latin typeface="Open Sans"/>
                        <a:ea typeface="Open Sans"/>
                        <a:cs typeface="Open Sans"/>
                      </a:endParaRPr>
                    </a:p>
                  </a:txBody>
                  <a:tcPr marL="0" marR="0" marT="0" marB="0"/>
                </a:tc>
                <a:tc>
                  <a:txBody>
                    <a:bodyPr/>
                    <a:lstStyle/>
                    <a:p>
                      <a:pPr marL="171450" lvl="0" indent="-171450" algn="l" defTabSz="914400" rtl="0" eaLnBrk="1" fontAlgn="base" latinLnBrk="0" hangingPunct="1">
                        <a:lnSpc>
                          <a:spcPct val="107000"/>
                        </a:lnSpc>
                        <a:buFont typeface="Arial" panose="020B0604020202020204" pitchFamily="34" charset="0"/>
                        <a:buChar char="•"/>
                      </a:pPr>
                      <a:r>
                        <a:rPr lang="en-GB" sz="1300" kern="1200" dirty="0">
                          <a:solidFill>
                            <a:schemeClr val="dk1"/>
                          </a:solidFill>
                          <a:effectLst/>
                          <a:latin typeface="Open Sans"/>
                          <a:ea typeface="Open Sans"/>
                          <a:cs typeface="Open Sans"/>
                        </a:rPr>
                        <a:t>Un </a:t>
                      </a:r>
                      <a:r>
                        <a:rPr lang="en-GB" sz="1300" kern="1200" dirty="0" err="1">
                          <a:solidFill>
                            <a:schemeClr val="dk1"/>
                          </a:solidFill>
                          <a:effectLst/>
                          <a:latin typeface="Open Sans"/>
                          <a:ea typeface="Open Sans"/>
                          <a:cs typeface="Open Sans"/>
                        </a:rPr>
                        <a:t>bol</a:t>
                      </a:r>
                      <a:r>
                        <a:rPr lang="en-GB" sz="1300" kern="1200" dirty="0">
                          <a:solidFill>
                            <a:schemeClr val="dk1"/>
                          </a:solidFill>
                          <a:effectLst/>
                          <a:latin typeface="Open Sans"/>
                          <a:ea typeface="Open Sans"/>
                          <a:cs typeface="Open Sans"/>
                        </a:rPr>
                        <a:t> de </a:t>
                      </a:r>
                      <a:r>
                        <a:rPr lang="en-GB" sz="1300" kern="1200" dirty="0" err="1">
                          <a:solidFill>
                            <a:schemeClr val="dk1"/>
                          </a:solidFill>
                          <a:effectLst/>
                          <a:latin typeface="Open Sans"/>
                          <a:ea typeface="Open Sans"/>
                          <a:cs typeface="Open Sans"/>
                        </a:rPr>
                        <a:t>riz</a:t>
                      </a:r>
                      <a:r>
                        <a:rPr lang="en-GB" sz="1300" kern="1200" dirty="0">
                          <a:solidFill>
                            <a:schemeClr val="dk1"/>
                          </a:solidFill>
                          <a:effectLst/>
                          <a:latin typeface="Open Sans"/>
                          <a:ea typeface="Open Sans"/>
                          <a:cs typeface="Open Sans"/>
                        </a:rPr>
                        <a:t> par </a:t>
                      </a:r>
                      <a:r>
                        <a:rPr lang="en-GB" sz="1300" kern="1200" dirty="0" err="1">
                          <a:solidFill>
                            <a:schemeClr val="dk1"/>
                          </a:solidFill>
                          <a:effectLst/>
                          <a:latin typeface="Open Sans"/>
                          <a:ea typeface="Open Sans"/>
                          <a:cs typeface="Open Sans"/>
                        </a:rPr>
                        <a:t>personne</a:t>
                      </a:r>
                      <a:endParaRPr lang="fr-FR" sz="1300" kern="1200">
                        <a:solidFill>
                          <a:schemeClr val="dk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r>
                        <a:rPr lang="en-GB" sz="1300" kern="1200" dirty="0">
                          <a:solidFill>
                            <a:schemeClr val="dk1"/>
                          </a:solidFill>
                          <a:effectLst/>
                          <a:latin typeface="Open Sans"/>
                          <a:ea typeface="Open Sans"/>
                          <a:cs typeface="Open Sans"/>
                        </a:rPr>
                        <a:t>Une assiette de pâtes par </a:t>
                      </a:r>
                      <a:r>
                        <a:rPr lang="en-GB" sz="1300" kern="1200" dirty="0" err="1">
                          <a:solidFill>
                            <a:schemeClr val="dk1"/>
                          </a:solidFill>
                          <a:effectLst/>
                          <a:latin typeface="Open Sans"/>
                          <a:ea typeface="Open Sans"/>
                          <a:cs typeface="Open Sans"/>
                        </a:rPr>
                        <a:t>personne</a:t>
                      </a:r>
                      <a:endParaRPr lang="fr-FR" sz="1300" kern="1200">
                        <a:solidFill>
                          <a:schemeClr val="dk1"/>
                        </a:solidFill>
                        <a:effectLst/>
                        <a:latin typeface="Open Sans"/>
                        <a:ea typeface="Open Sans"/>
                        <a:cs typeface="Open Sans"/>
                      </a:endParaRPr>
                    </a:p>
                    <a:p>
                      <a:pPr marL="171450" lvl="0" indent="-171450" algn="l">
                        <a:lnSpc>
                          <a:spcPct val="107000"/>
                        </a:lnSpc>
                        <a:buFont typeface="Arial" panose="020B0604020202020204" pitchFamily="34" charset="0"/>
                        <a:buChar char="•"/>
                      </a:pPr>
                      <a:r>
                        <a:rPr lang="en-GB" sz="1300" kern="1200" dirty="0">
                          <a:solidFill>
                            <a:schemeClr val="dk1"/>
                          </a:solidFill>
                          <a:effectLst/>
                          <a:latin typeface="Open Sans"/>
                          <a:ea typeface="Open Sans"/>
                          <a:cs typeface="Open Sans"/>
                        </a:rPr>
                        <a:t>Un morceau de pain par </a:t>
                      </a:r>
                      <a:r>
                        <a:rPr lang="en-GB" sz="1300" kern="1200" dirty="0" err="1">
                          <a:solidFill>
                            <a:schemeClr val="dk1"/>
                          </a:solidFill>
                          <a:effectLst/>
                          <a:latin typeface="Open Sans"/>
                          <a:ea typeface="Open Sans"/>
                          <a:cs typeface="Open Sans"/>
                        </a:rPr>
                        <a:t>personne</a:t>
                      </a:r>
                      <a:endParaRPr lang="en-GB" sz="1300" kern="1200" dirty="0">
                        <a:solidFill>
                          <a:schemeClr val="dk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r>
                        <a:rPr lang="en-GB" sz="1300" kern="1200" dirty="0">
                          <a:solidFill>
                            <a:schemeClr val="dk1"/>
                          </a:solidFill>
                          <a:effectLst/>
                          <a:latin typeface="Open Sans"/>
                          <a:ea typeface="Open Sans"/>
                          <a:cs typeface="Open Sans"/>
                        </a:rPr>
                        <a:t>½ injera par </a:t>
                      </a:r>
                      <a:r>
                        <a:rPr lang="en-GB" sz="1300" kern="1200" dirty="0" err="1">
                          <a:solidFill>
                            <a:schemeClr val="dk1"/>
                          </a:solidFill>
                          <a:effectLst/>
                          <a:latin typeface="Open Sans"/>
                          <a:ea typeface="Open Sans"/>
                          <a:cs typeface="Open Sans"/>
                        </a:rPr>
                        <a:t>personne</a:t>
                      </a:r>
                      <a:endParaRPr lang="fr-FR" sz="1300" kern="1200" dirty="0" err="1">
                        <a:solidFill>
                          <a:schemeClr val="dk1"/>
                        </a:solidFill>
                        <a:effectLst/>
                        <a:latin typeface="Open Sans"/>
                        <a:ea typeface="Open Sans"/>
                        <a:cs typeface="Open Sans"/>
                      </a:endParaRPr>
                    </a:p>
                  </a:txBody>
                  <a:tcPr marL="0" marR="0" marT="0" marB="0"/>
                </a:tc>
                <a:extLst>
                  <a:ext uri="{0D108BD9-81ED-4DB2-BD59-A6C34878D82A}">
                    <a16:rowId xmlns:a16="http://schemas.microsoft.com/office/drawing/2014/main" val="166189897"/>
                  </a:ext>
                </a:extLst>
              </a:tr>
              <a:tr h="1172803">
                <a:tc>
                  <a:txBody>
                    <a:bodyPr/>
                    <a:lstStyle/>
                    <a:p>
                      <a:pPr algn="ctr" fontAlgn="base">
                        <a:lnSpc>
                          <a:spcPct val="107000"/>
                        </a:lnSpc>
                      </a:pPr>
                      <a:r>
                        <a:rPr lang="en-GB" sz="1300" dirty="0">
                          <a:effectLst/>
                          <a:latin typeface="Open Sans"/>
                          <a:ea typeface="Open Sans"/>
                          <a:cs typeface="Open Sans"/>
                        </a:rPr>
                        <a:t>2.</a:t>
                      </a:r>
                      <a:r>
                        <a:rPr lang="en-US" sz="1300" dirty="0">
                          <a:effectLst/>
                          <a:latin typeface="Open Sans"/>
                          <a:ea typeface="Open Sans"/>
                          <a:cs typeface="Open Sans"/>
                        </a:rPr>
                        <a:t> </a:t>
                      </a:r>
                      <a:endParaRPr lang="en-GB" sz="1300" dirty="0">
                        <a:effectLst/>
                        <a:latin typeface="Open Sans"/>
                        <a:ea typeface="Open Sans"/>
                        <a:cs typeface="Open Sans"/>
                      </a:endParaRPr>
                    </a:p>
                  </a:txBody>
                  <a:tcPr marL="0" marR="0" marT="0" marB="0" anchor="ctr"/>
                </a:tc>
                <a:tc>
                  <a:txBody>
                    <a:bodyPr/>
                    <a:lstStyle/>
                    <a:p>
                      <a:pPr fontAlgn="base">
                        <a:lnSpc>
                          <a:spcPct val="107000"/>
                        </a:lnSpc>
                      </a:pPr>
                      <a:r>
                        <a:rPr lang="en-GB" sz="1300" dirty="0" err="1">
                          <a:effectLst/>
                          <a:latin typeface="Open Sans"/>
                          <a:ea typeface="Open Sans"/>
                          <a:cs typeface="Open Sans"/>
                        </a:rPr>
                        <a:t>Légumes</a:t>
                      </a:r>
                      <a:r>
                        <a:rPr lang="en-GB" sz="1300" dirty="0">
                          <a:effectLst/>
                          <a:latin typeface="Open Sans"/>
                          <a:ea typeface="Open Sans"/>
                          <a:cs typeface="Open Sans"/>
                        </a:rPr>
                        <a:t> secs, </a:t>
                      </a:r>
                      <a:r>
                        <a:rPr lang="en-GB" sz="1300" dirty="0" err="1">
                          <a:effectLst/>
                          <a:latin typeface="Open Sans"/>
                          <a:ea typeface="Open Sans"/>
                          <a:cs typeface="Open Sans"/>
                        </a:rPr>
                        <a:t>légumineuses</a:t>
                      </a:r>
                      <a:r>
                        <a:rPr lang="en-GB" sz="1300" dirty="0">
                          <a:effectLst/>
                          <a:latin typeface="Open Sans"/>
                          <a:ea typeface="Open Sans"/>
                          <a:cs typeface="Open Sans"/>
                        </a:rPr>
                        <a:t>, </a:t>
                      </a:r>
                      <a:r>
                        <a:rPr lang="en-GB" sz="1300" dirty="0" err="1">
                          <a:effectLst/>
                          <a:latin typeface="Open Sans"/>
                          <a:ea typeface="Open Sans"/>
                          <a:cs typeface="Open Sans"/>
                        </a:rPr>
                        <a:t>noix</a:t>
                      </a:r>
                    </a:p>
                  </a:txBody>
                  <a:tcPr marL="0" marR="0" marT="0" marB="0" anchor="ctr"/>
                </a:tc>
                <a:tc>
                  <a:txBody>
                    <a:bodyPr/>
                    <a:lstStyle/>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kern="1200" dirty="0">
                          <a:solidFill>
                            <a:schemeClr val="dk1"/>
                          </a:solidFill>
                          <a:effectLst/>
                          <a:latin typeface="Open Sans"/>
                          <a:ea typeface="Open Sans"/>
                          <a:cs typeface="Open Sans"/>
                        </a:rPr>
                        <a:t>Un </a:t>
                      </a:r>
                      <a:r>
                        <a:rPr lang="en-GB" sz="1300" kern="1200" dirty="0" err="1">
                          <a:solidFill>
                            <a:schemeClr val="dk1"/>
                          </a:solidFill>
                          <a:effectLst/>
                          <a:latin typeface="Open Sans"/>
                          <a:ea typeface="Open Sans"/>
                          <a:cs typeface="Open Sans"/>
                        </a:rPr>
                        <a:t>saupoudrage</a:t>
                      </a:r>
                      <a:r>
                        <a:rPr lang="en-GB" sz="1300" kern="1200" dirty="0">
                          <a:solidFill>
                            <a:schemeClr val="dk1"/>
                          </a:solidFill>
                          <a:effectLst/>
                          <a:latin typeface="Open Sans"/>
                          <a:ea typeface="Open Sans"/>
                          <a:cs typeface="Open Sans"/>
                        </a:rPr>
                        <a:t> de </a:t>
                      </a:r>
                      <a:r>
                        <a:rPr lang="en-GB" sz="1300" kern="1200" dirty="0" err="1">
                          <a:solidFill>
                            <a:schemeClr val="dk1"/>
                          </a:solidFill>
                          <a:effectLst/>
                          <a:latin typeface="Open Sans"/>
                          <a:ea typeface="Open Sans"/>
                          <a:cs typeface="Open Sans"/>
                        </a:rPr>
                        <a:t>noix</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ou</a:t>
                      </a:r>
                      <a:r>
                        <a:rPr lang="en-GB" sz="1300" kern="1200" dirty="0">
                          <a:solidFill>
                            <a:schemeClr val="dk1"/>
                          </a:solidFill>
                          <a:effectLst/>
                          <a:latin typeface="Open Sans"/>
                          <a:ea typeface="Open Sans"/>
                          <a:cs typeface="Open Sans"/>
                        </a:rPr>
                        <a:t> de </a:t>
                      </a:r>
                      <a:r>
                        <a:rPr lang="en-GB" sz="1300" kern="1200" dirty="0" err="1">
                          <a:solidFill>
                            <a:schemeClr val="dk1"/>
                          </a:solidFill>
                          <a:effectLst/>
                          <a:latin typeface="Open Sans"/>
                          <a:ea typeface="Open Sans"/>
                          <a:cs typeface="Open Sans"/>
                        </a:rPr>
                        <a:t>graines</a:t>
                      </a:r>
                      <a:r>
                        <a:rPr lang="en-GB" sz="1300" kern="1200" dirty="0">
                          <a:solidFill>
                            <a:schemeClr val="dk1"/>
                          </a:solidFill>
                          <a:effectLst/>
                          <a:latin typeface="Open Sans"/>
                          <a:ea typeface="Open Sans"/>
                          <a:cs typeface="Open Sans"/>
                        </a:rPr>
                        <a:t> sur un plat</a:t>
                      </a:r>
                      <a:endParaRPr lang="fr-FR" sz="13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kern="1200" dirty="0">
                          <a:solidFill>
                            <a:schemeClr val="dk1"/>
                          </a:solidFill>
                          <a:effectLst/>
                          <a:latin typeface="Open Sans"/>
                          <a:ea typeface="Open Sans"/>
                          <a:cs typeface="Open Sans"/>
                        </a:rPr>
                        <a:t>1 </a:t>
                      </a:r>
                      <a:r>
                        <a:rPr lang="en-GB" sz="1300" kern="1200" dirty="0" err="1">
                          <a:solidFill>
                            <a:schemeClr val="dk1"/>
                          </a:solidFill>
                          <a:effectLst/>
                          <a:latin typeface="Open Sans"/>
                          <a:ea typeface="Open Sans"/>
                          <a:cs typeface="Open Sans"/>
                        </a:rPr>
                        <a:t>cuillère</a:t>
                      </a:r>
                      <a:r>
                        <a:rPr lang="en-GB" sz="1300" kern="1200" dirty="0">
                          <a:solidFill>
                            <a:schemeClr val="dk1"/>
                          </a:solidFill>
                          <a:effectLst/>
                          <a:latin typeface="Open Sans"/>
                          <a:ea typeface="Open Sans"/>
                          <a:cs typeface="Open Sans"/>
                        </a:rPr>
                        <a:t> à soupe de beurre de </a:t>
                      </a:r>
                      <a:r>
                        <a:rPr lang="en-GB" sz="1300" kern="1200" dirty="0" err="1">
                          <a:solidFill>
                            <a:schemeClr val="dk1"/>
                          </a:solidFill>
                          <a:effectLst/>
                          <a:latin typeface="Open Sans"/>
                          <a:ea typeface="Open Sans"/>
                          <a:cs typeface="Open Sans"/>
                        </a:rPr>
                        <a:t>cacahuète</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utilisée</a:t>
                      </a:r>
                      <a:r>
                        <a:rPr lang="en-GB" sz="1300" kern="1200" dirty="0">
                          <a:solidFill>
                            <a:schemeClr val="dk1"/>
                          </a:solidFill>
                          <a:effectLst/>
                          <a:latin typeface="Open Sans"/>
                          <a:ea typeface="Open Sans"/>
                          <a:cs typeface="Open Sans"/>
                        </a:rPr>
                        <a:t> pour </a:t>
                      </a:r>
                      <a:r>
                        <a:rPr lang="en-GB" sz="1300" kern="1200" dirty="0" err="1">
                          <a:solidFill>
                            <a:schemeClr val="dk1"/>
                          </a:solidFill>
                          <a:effectLst/>
                          <a:latin typeface="Open Sans"/>
                          <a:ea typeface="Open Sans"/>
                          <a:cs typeface="Open Sans"/>
                        </a:rPr>
                        <a:t>aromatiser</a:t>
                      </a:r>
                      <a:r>
                        <a:rPr lang="en-GB" sz="1300" kern="1200" dirty="0">
                          <a:solidFill>
                            <a:schemeClr val="dk1"/>
                          </a:solidFill>
                          <a:effectLst/>
                          <a:latin typeface="Open Sans"/>
                          <a:ea typeface="Open Sans"/>
                          <a:cs typeface="Open Sans"/>
                        </a:rPr>
                        <a:t> un plat</a:t>
                      </a:r>
                      <a:endParaRPr lang="fr-FR" sz="13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kern="1200" dirty="0">
                          <a:solidFill>
                            <a:schemeClr val="dk1"/>
                          </a:solidFill>
                          <a:effectLst/>
                          <a:latin typeface="Open Sans"/>
                          <a:ea typeface="Open Sans"/>
                          <a:cs typeface="Open Sans"/>
                        </a:rPr>
                        <a:t>Toute </a:t>
                      </a:r>
                      <a:r>
                        <a:rPr lang="en-GB" sz="1300" kern="1200" dirty="0" err="1">
                          <a:solidFill>
                            <a:schemeClr val="dk1"/>
                          </a:solidFill>
                          <a:effectLst/>
                          <a:latin typeface="Open Sans"/>
                          <a:ea typeface="Open Sans"/>
                          <a:cs typeface="Open Sans"/>
                        </a:rPr>
                        <a:t>quantité</a:t>
                      </a:r>
                      <a:r>
                        <a:rPr lang="en-GB" sz="1300" kern="1200" dirty="0">
                          <a:solidFill>
                            <a:schemeClr val="dk1"/>
                          </a:solidFill>
                          <a:effectLst/>
                          <a:latin typeface="Open Sans"/>
                          <a:ea typeface="Open Sans"/>
                          <a:cs typeface="Open Sans"/>
                        </a:rPr>
                        <a:t> de lait de </a:t>
                      </a:r>
                      <a:r>
                        <a:rPr lang="en-GB" sz="1300" kern="1200" dirty="0" err="1">
                          <a:solidFill>
                            <a:schemeClr val="dk1"/>
                          </a:solidFill>
                          <a:effectLst/>
                          <a:latin typeface="Open Sans"/>
                          <a:ea typeface="Open Sans"/>
                          <a:cs typeface="Open Sans"/>
                        </a:rPr>
                        <a:t>noix</a:t>
                      </a:r>
                      <a:r>
                        <a:rPr lang="en-GB" sz="1300" kern="1200" dirty="0">
                          <a:solidFill>
                            <a:schemeClr val="dk1"/>
                          </a:solidFill>
                          <a:effectLst/>
                          <a:latin typeface="Open Sans"/>
                          <a:ea typeface="Open Sans"/>
                          <a:cs typeface="Open Sans"/>
                        </a:rPr>
                        <a:t> (lait </a:t>
                      </a:r>
                      <a:r>
                        <a:rPr lang="en-GB" sz="1300" kern="1200" dirty="0" err="1">
                          <a:solidFill>
                            <a:schemeClr val="dk1"/>
                          </a:solidFill>
                          <a:effectLst/>
                          <a:latin typeface="Open Sans"/>
                          <a:ea typeface="Open Sans"/>
                          <a:cs typeface="Open Sans"/>
                        </a:rPr>
                        <a:t>d'amande</a:t>
                      </a:r>
                      <a:r>
                        <a:rPr lang="en-GB" sz="1300" kern="1200" dirty="0">
                          <a:solidFill>
                            <a:schemeClr val="dk1"/>
                          </a:solidFill>
                          <a:effectLst/>
                          <a:latin typeface="Open Sans"/>
                          <a:ea typeface="Open Sans"/>
                          <a:cs typeface="Open Sans"/>
                        </a:rPr>
                        <a:t>, lait de soja)</a:t>
                      </a:r>
                      <a:endParaRPr lang="fr-FR" sz="13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tc>
                <a:tc>
                  <a:txBody>
                    <a:bodyPr/>
                    <a:lstStyle/>
                    <a:p>
                      <a:pPr marL="171450" lvl="0" indent="-171450" algn="l" rtl="0" eaLnBrk="1" fontAlgn="base" latinLnBrk="0" hangingPunct="1">
                        <a:lnSpc>
                          <a:spcPct val="107000"/>
                        </a:lnSpc>
                        <a:buFont typeface="Arial" panose="020B0604020202020204" pitchFamily="34" charset="0"/>
                        <a:buChar char="•"/>
                      </a:pPr>
                      <a:r>
                        <a:rPr lang="en-GB" sz="1300" kern="1200" dirty="0">
                          <a:solidFill>
                            <a:schemeClr val="tx1"/>
                          </a:solidFill>
                          <a:effectLst/>
                          <a:latin typeface="Open Sans"/>
                          <a:ea typeface="Open Sans"/>
                          <a:cs typeface="Open Sans"/>
                        </a:rPr>
                        <a:t>Un petit </a:t>
                      </a:r>
                      <a:r>
                        <a:rPr lang="en-GB" sz="1300" kern="1200" dirty="0" err="1">
                          <a:solidFill>
                            <a:schemeClr val="tx1"/>
                          </a:solidFill>
                          <a:effectLst/>
                          <a:latin typeface="Open Sans"/>
                          <a:ea typeface="Open Sans"/>
                          <a:cs typeface="Open Sans"/>
                        </a:rPr>
                        <a:t>bol</a:t>
                      </a:r>
                      <a:r>
                        <a:rPr lang="en-GB" sz="1300" kern="1200" dirty="0">
                          <a:solidFill>
                            <a:schemeClr val="tx1"/>
                          </a:solidFill>
                          <a:effectLst/>
                          <a:latin typeface="Open Sans"/>
                          <a:ea typeface="Open Sans"/>
                          <a:cs typeface="Open Sans"/>
                        </a:rPr>
                        <a:t> de </a:t>
                      </a:r>
                      <a:r>
                        <a:rPr lang="en-GB" sz="1300" kern="1200" dirty="0" err="1">
                          <a:solidFill>
                            <a:schemeClr val="tx1"/>
                          </a:solidFill>
                          <a:effectLst/>
                          <a:latin typeface="Open Sans"/>
                          <a:ea typeface="Open Sans"/>
                          <a:cs typeface="Open Sans"/>
                        </a:rPr>
                        <a:t>noix</a:t>
                      </a:r>
                      <a:r>
                        <a:rPr lang="en-GB" sz="1300" kern="1200" dirty="0">
                          <a:solidFill>
                            <a:schemeClr val="tx1"/>
                          </a:solidFill>
                          <a:effectLst/>
                          <a:latin typeface="Open Sans"/>
                          <a:ea typeface="Open Sans"/>
                          <a:cs typeface="Open Sans"/>
                        </a:rPr>
                        <a:t> (par </a:t>
                      </a:r>
                      <a:r>
                        <a:rPr lang="en-GB" sz="1300" kern="1200" dirty="0" err="1">
                          <a:solidFill>
                            <a:schemeClr val="tx1"/>
                          </a:solidFill>
                          <a:effectLst/>
                          <a:latin typeface="Open Sans"/>
                          <a:ea typeface="Open Sans"/>
                          <a:cs typeface="Open Sans"/>
                        </a:rPr>
                        <a:t>exemple</a:t>
                      </a:r>
                      <a:r>
                        <a:rPr lang="en-GB" sz="1300" kern="1200" dirty="0">
                          <a:solidFill>
                            <a:schemeClr val="tx1"/>
                          </a:solidFill>
                          <a:effectLst/>
                          <a:latin typeface="Open Sans"/>
                          <a:ea typeface="Open Sans"/>
                          <a:cs typeface="Open Sans"/>
                        </a:rPr>
                        <a:t>, </a:t>
                      </a:r>
                      <a:r>
                        <a:rPr lang="en-GB" sz="1300" kern="1200" dirty="0" err="1">
                          <a:solidFill>
                            <a:schemeClr val="tx1"/>
                          </a:solidFill>
                          <a:effectLst/>
                          <a:latin typeface="Open Sans"/>
                          <a:ea typeface="Open Sans"/>
                          <a:cs typeface="Open Sans"/>
                        </a:rPr>
                        <a:t>en</a:t>
                      </a:r>
                      <a:r>
                        <a:rPr lang="en-GB" sz="1300" kern="1200" dirty="0">
                          <a:solidFill>
                            <a:schemeClr val="tx1"/>
                          </a:solidFill>
                          <a:effectLst/>
                          <a:latin typeface="Open Sans"/>
                          <a:ea typeface="Open Sans"/>
                          <a:cs typeface="Open Sans"/>
                        </a:rPr>
                        <a:t> guise </a:t>
                      </a:r>
                      <a:r>
                        <a:rPr lang="en-GB" sz="1300" b="0" i="0" u="none" strike="noStrike" kern="1200" noProof="0" dirty="0">
                          <a:solidFill>
                            <a:schemeClr val="tx1"/>
                          </a:solidFill>
                          <a:effectLst/>
                          <a:latin typeface="Open Sans"/>
                        </a:rPr>
                        <a:t>de collation</a:t>
                      </a:r>
                      <a:r>
                        <a:rPr lang="en-GB" sz="1300" kern="1200" dirty="0">
                          <a:solidFill>
                            <a:schemeClr val="tx1"/>
                          </a:solidFill>
                          <a:effectLst/>
                          <a:latin typeface="Open Sans"/>
                          <a:ea typeface="Open Sans"/>
                          <a:cs typeface="Open Sans"/>
                        </a:rPr>
                        <a:t>) par </a:t>
                      </a:r>
                      <a:r>
                        <a:rPr lang="en-GB" sz="1300" kern="1200" dirty="0" err="1">
                          <a:solidFill>
                            <a:schemeClr val="tx1"/>
                          </a:solidFill>
                          <a:effectLst/>
                          <a:latin typeface="Open Sans"/>
                          <a:ea typeface="Open Sans"/>
                          <a:cs typeface="Open Sans"/>
                        </a:rPr>
                        <a:t>personne</a:t>
                      </a:r>
                      <a:endParaRPr lang="fr-FR" sz="1300" kern="1200" dirty="0">
                        <a:solidFill>
                          <a:schemeClr val="tx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r>
                        <a:rPr lang="en-GB" sz="1300" kern="1200" dirty="0">
                          <a:solidFill>
                            <a:schemeClr val="dk1"/>
                          </a:solidFill>
                          <a:effectLst/>
                          <a:latin typeface="Open Sans"/>
                          <a:ea typeface="Open Sans"/>
                          <a:cs typeface="Open Sans"/>
                        </a:rPr>
                        <a:t>1 </a:t>
                      </a:r>
                      <a:r>
                        <a:rPr lang="en-GB" sz="1300" kern="1200" dirty="0" err="1">
                          <a:solidFill>
                            <a:schemeClr val="dk1"/>
                          </a:solidFill>
                          <a:effectLst/>
                          <a:latin typeface="Open Sans"/>
                          <a:ea typeface="Open Sans"/>
                          <a:cs typeface="Open Sans"/>
                        </a:rPr>
                        <a:t>cuillère</a:t>
                      </a:r>
                      <a:r>
                        <a:rPr lang="en-GB" sz="1300" kern="1200" dirty="0">
                          <a:solidFill>
                            <a:schemeClr val="dk1"/>
                          </a:solidFill>
                          <a:effectLst/>
                          <a:latin typeface="Open Sans"/>
                          <a:ea typeface="Open Sans"/>
                          <a:cs typeface="Open Sans"/>
                        </a:rPr>
                        <a:t> à soupe de beurre de </a:t>
                      </a:r>
                      <a:r>
                        <a:rPr lang="en-GB" sz="1300" kern="1200" dirty="0" err="1">
                          <a:solidFill>
                            <a:schemeClr val="dk1"/>
                          </a:solidFill>
                          <a:effectLst/>
                          <a:latin typeface="Open Sans"/>
                          <a:ea typeface="Open Sans"/>
                          <a:cs typeface="Open Sans"/>
                        </a:rPr>
                        <a:t>cacahuète</a:t>
                      </a:r>
                      <a:r>
                        <a:rPr lang="en-GB" sz="1300" kern="1200" dirty="0">
                          <a:solidFill>
                            <a:schemeClr val="dk1"/>
                          </a:solidFill>
                          <a:effectLst/>
                          <a:latin typeface="Open Sans"/>
                          <a:ea typeface="Open Sans"/>
                          <a:cs typeface="Open Sans"/>
                        </a:rPr>
                        <a:t> par </a:t>
                      </a:r>
                      <a:r>
                        <a:rPr lang="en-GB" sz="1300" kern="1200" dirty="0" err="1">
                          <a:solidFill>
                            <a:schemeClr val="dk1"/>
                          </a:solidFill>
                          <a:effectLst/>
                          <a:latin typeface="Open Sans"/>
                          <a:ea typeface="Open Sans"/>
                          <a:cs typeface="Open Sans"/>
                        </a:rPr>
                        <a:t>personne</a:t>
                      </a:r>
                      <a:endParaRPr lang="fr-FR" sz="1300" kern="1200" dirty="0">
                        <a:solidFill>
                          <a:schemeClr val="dk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r>
                        <a:rPr lang="en-GB" sz="1300" kern="1200" dirty="0">
                          <a:solidFill>
                            <a:schemeClr val="dk1"/>
                          </a:solidFill>
                          <a:effectLst/>
                          <a:latin typeface="Open Sans"/>
                          <a:ea typeface="Open Sans"/>
                          <a:cs typeface="Open Sans"/>
                        </a:rPr>
                        <a:t>1 </a:t>
                      </a:r>
                      <a:r>
                        <a:rPr lang="en-GB" sz="1300" kern="1200" dirty="0" err="1">
                          <a:solidFill>
                            <a:schemeClr val="dk1"/>
                          </a:solidFill>
                          <a:effectLst/>
                          <a:latin typeface="Open Sans"/>
                          <a:ea typeface="Open Sans"/>
                          <a:cs typeface="Open Sans"/>
                        </a:rPr>
                        <a:t>cuillère</a:t>
                      </a:r>
                      <a:r>
                        <a:rPr lang="en-GB" sz="1300" kern="1200" dirty="0">
                          <a:solidFill>
                            <a:schemeClr val="dk1"/>
                          </a:solidFill>
                          <a:effectLst/>
                          <a:latin typeface="Open Sans"/>
                          <a:ea typeface="Open Sans"/>
                          <a:cs typeface="Open Sans"/>
                        </a:rPr>
                        <a:t> à soupe de houmous par </a:t>
                      </a:r>
                      <a:r>
                        <a:rPr lang="en-GB" sz="1300" kern="1200" dirty="0" err="1">
                          <a:solidFill>
                            <a:schemeClr val="dk1"/>
                          </a:solidFill>
                          <a:effectLst/>
                          <a:latin typeface="Open Sans"/>
                          <a:ea typeface="Open Sans"/>
                          <a:cs typeface="Open Sans"/>
                        </a:rPr>
                        <a:t>personne</a:t>
                      </a:r>
                      <a:endParaRPr lang="en-GB" sz="1300" kern="1200" dirty="0">
                        <a:solidFill>
                          <a:schemeClr val="dk1"/>
                        </a:solidFill>
                        <a:effectLst/>
                        <a:latin typeface="Open Sans"/>
                        <a:ea typeface="Open Sans"/>
                        <a:cs typeface="Open Sans"/>
                      </a:endParaRPr>
                    </a:p>
                    <a:p>
                      <a:pPr marL="171450" lvl="0" indent="-171450" algn="l">
                        <a:lnSpc>
                          <a:spcPct val="107000"/>
                        </a:lnSpc>
                        <a:buFont typeface="Arial" panose="020B0604020202020204" pitchFamily="34" charset="0"/>
                        <a:buChar char="•"/>
                      </a:pPr>
                      <a:r>
                        <a:rPr lang="en-GB" sz="1300" kern="1200" dirty="0">
                          <a:solidFill>
                            <a:schemeClr val="dk1"/>
                          </a:solidFill>
                          <a:effectLst/>
                          <a:latin typeface="Open Sans"/>
                          <a:ea typeface="Open Sans"/>
                          <a:cs typeface="Open Sans"/>
                        </a:rPr>
                        <a:t>1 </a:t>
                      </a:r>
                      <a:r>
                        <a:rPr lang="en-GB" sz="1300" kern="1200" dirty="0" err="1">
                          <a:solidFill>
                            <a:schemeClr val="dk1"/>
                          </a:solidFill>
                          <a:effectLst/>
                          <a:latin typeface="Open Sans"/>
                          <a:ea typeface="Open Sans"/>
                          <a:cs typeface="Open Sans"/>
                        </a:rPr>
                        <a:t>cuillère</a:t>
                      </a:r>
                      <a:r>
                        <a:rPr lang="en-GB" sz="1300" kern="1200" dirty="0">
                          <a:solidFill>
                            <a:schemeClr val="dk1"/>
                          </a:solidFill>
                          <a:effectLst/>
                          <a:latin typeface="Open Sans"/>
                          <a:ea typeface="Open Sans"/>
                          <a:cs typeface="Open Sans"/>
                        </a:rPr>
                        <a:t> à soupe de </a:t>
                      </a:r>
                      <a:r>
                        <a:rPr lang="en-GB" sz="1300" kern="1200" dirty="0" err="1">
                          <a:solidFill>
                            <a:schemeClr val="dk1"/>
                          </a:solidFill>
                          <a:effectLst/>
                          <a:latin typeface="Open Sans"/>
                          <a:ea typeface="Open Sans"/>
                          <a:cs typeface="Open Sans"/>
                        </a:rPr>
                        <a:t>graines</a:t>
                      </a:r>
                      <a:r>
                        <a:rPr lang="en-GB" sz="1300" kern="1200" dirty="0">
                          <a:solidFill>
                            <a:schemeClr val="dk1"/>
                          </a:solidFill>
                          <a:effectLst/>
                          <a:latin typeface="Open Sans"/>
                          <a:ea typeface="Open Sans"/>
                          <a:cs typeface="Open Sans"/>
                        </a:rPr>
                        <a:t> par </a:t>
                      </a:r>
                      <a:r>
                        <a:rPr lang="en-GB" sz="1300" kern="1200" dirty="0" err="1">
                          <a:solidFill>
                            <a:schemeClr val="dk1"/>
                          </a:solidFill>
                          <a:effectLst/>
                          <a:latin typeface="Open Sans"/>
                          <a:ea typeface="Open Sans"/>
                          <a:cs typeface="Open Sans"/>
                        </a:rPr>
                        <a:t>personne</a:t>
                      </a:r>
                      <a:endParaRPr lang="en-GB" sz="1300" kern="1200" dirty="0">
                        <a:solidFill>
                          <a:schemeClr val="dk1"/>
                        </a:solidFill>
                        <a:effectLst/>
                        <a:latin typeface="Open Sans"/>
                        <a:ea typeface="Open Sans"/>
                        <a:cs typeface="Open Sans"/>
                      </a:endParaRPr>
                    </a:p>
                  </a:txBody>
                  <a:tcPr marL="0" marR="0" marT="0" marB="0"/>
                </a:tc>
                <a:extLst>
                  <a:ext uri="{0D108BD9-81ED-4DB2-BD59-A6C34878D82A}">
                    <a16:rowId xmlns:a16="http://schemas.microsoft.com/office/drawing/2014/main" val="4065315698"/>
                  </a:ext>
                </a:extLst>
              </a:tr>
              <a:tr h="1077421">
                <a:tc>
                  <a:txBody>
                    <a:bodyPr/>
                    <a:lstStyle/>
                    <a:p>
                      <a:pPr algn="ctr" fontAlgn="base">
                        <a:lnSpc>
                          <a:spcPct val="107000"/>
                        </a:lnSpc>
                      </a:pPr>
                      <a:r>
                        <a:rPr lang="en-GB" sz="1300" dirty="0">
                          <a:effectLst/>
                          <a:latin typeface="Open Sans"/>
                          <a:ea typeface="Open Sans"/>
                          <a:cs typeface="Open Sans"/>
                        </a:rPr>
                        <a:t>3.</a:t>
                      </a:r>
                      <a:r>
                        <a:rPr lang="en-US" sz="1300" dirty="0">
                          <a:effectLst/>
                          <a:latin typeface="Open Sans"/>
                          <a:ea typeface="Open Sans"/>
                          <a:cs typeface="Open Sans"/>
                        </a:rPr>
                        <a:t> </a:t>
                      </a:r>
                      <a:endParaRPr lang="en-GB" sz="1300" dirty="0">
                        <a:effectLst/>
                        <a:latin typeface="Open Sans"/>
                        <a:ea typeface="Open Sans"/>
                        <a:cs typeface="Open Sans"/>
                      </a:endParaRPr>
                    </a:p>
                  </a:txBody>
                  <a:tcPr marL="0" marR="0" marT="0" marB="0" anchor="ctr"/>
                </a:tc>
                <a:tc>
                  <a:txBody>
                    <a:bodyPr/>
                    <a:lstStyle/>
                    <a:p>
                      <a:pPr fontAlgn="base">
                        <a:lnSpc>
                          <a:spcPct val="107000"/>
                        </a:lnSpc>
                      </a:pPr>
                      <a:r>
                        <a:rPr lang="en-GB" sz="1300" dirty="0">
                          <a:effectLst/>
                          <a:latin typeface="Open Sans"/>
                          <a:ea typeface="Open Sans"/>
                          <a:cs typeface="Open Sans"/>
                        </a:rPr>
                        <a:t>Lait et </a:t>
                      </a:r>
                      <a:r>
                        <a:rPr lang="en-GB" sz="1300" dirty="0" err="1">
                          <a:effectLst/>
                          <a:latin typeface="Open Sans"/>
                          <a:ea typeface="Open Sans"/>
                          <a:cs typeface="Open Sans"/>
                        </a:rPr>
                        <a:t>autres</a:t>
                      </a:r>
                      <a:r>
                        <a:rPr lang="en-GB" sz="1300" dirty="0">
                          <a:effectLst/>
                          <a:latin typeface="Open Sans"/>
                          <a:ea typeface="Open Sans"/>
                          <a:cs typeface="Open Sans"/>
                        </a:rPr>
                        <a:t> </a:t>
                      </a:r>
                      <a:r>
                        <a:rPr lang="en-GB" sz="1300" dirty="0" err="1">
                          <a:effectLst/>
                          <a:latin typeface="Open Sans"/>
                          <a:ea typeface="Open Sans"/>
                          <a:cs typeface="Open Sans"/>
                        </a:rPr>
                        <a:t>produits</a:t>
                      </a:r>
                      <a:r>
                        <a:rPr lang="en-GB" sz="1300" dirty="0">
                          <a:effectLst/>
                          <a:latin typeface="Open Sans"/>
                          <a:ea typeface="Open Sans"/>
                          <a:cs typeface="Open Sans"/>
                        </a:rPr>
                        <a:t> </a:t>
                      </a:r>
                      <a:r>
                        <a:rPr lang="en-GB" sz="1300" dirty="0" err="1">
                          <a:effectLst/>
                          <a:latin typeface="Open Sans"/>
                          <a:ea typeface="Open Sans"/>
                          <a:cs typeface="Open Sans"/>
                        </a:rPr>
                        <a:t>laitiers</a:t>
                      </a:r>
                    </a:p>
                  </a:txBody>
                  <a:tcPr marL="0" marR="0" marT="0" marB="0" anchor="ctr"/>
                </a:tc>
                <a:tc>
                  <a:txBody>
                    <a:bodyPr/>
                    <a:lstStyle/>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kern="1200" dirty="0">
                          <a:solidFill>
                            <a:schemeClr val="dk1"/>
                          </a:solidFill>
                          <a:effectLst/>
                          <a:latin typeface="Open Sans"/>
                          <a:ea typeface="Open Sans"/>
                          <a:cs typeface="Open Sans"/>
                        </a:rPr>
                        <a:t>Une goutte de lait/</a:t>
                      </a:r>
                      <a:r>
                        <a:rPr lang="en-GB" sz="1300" kern="1200" dirty="0" err="1">
                          <a:solidFill>
                            <a:schemeClr val="dk1"/>
                          </a:solidFill>
                          <a:effectLst/>
                          <a:latin typeface="Open Sans"/>
                          <a:ea typeface="Open Sans"/>
                          <a:cs typeface="Open Sans"/>
                        </a:rPr>
                        <a:t>une</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cuillère</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ou</a:t>
                      </a:r>
                      <a:r>
                        <a:rPr lang="en-GB" sz="1300" kern="1200" dirty="0">
                          <a:solidFill>
                            <a:schemeClr val="dk1"/>
                          </a:solidFill>
                          <a:effectLst/>
                          <a:latin typeface="Open Sans"/>
                          <a:ea typeface="Open Sans"/>
                          <a:cs typeface="Open Sans"/>
                        </a:rPr>
                        <a:t> du lait </a:t>
                      </a:r>
                      <a:r>
                        <a:rPr lang="en-GB" sz="1300" kern="1200" dirty="0" err="1">
                          <a:solidFill>
                            <a:schemeClr val="dk1"/>
                          </a:solidFill>
                          <a:effectLst/>
                          <a:latin typeface="Open Sans"/>
                          <a:ea typeface="Open Sans"/>
                          <a:cs typeface="Open Sans"/>
                        </a:rPr>
                        <a:t>en</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poudre</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ajouté</a:t>
                      </a:r>
                      <a:r>
                        <a:rPr lang="en-GB" sz="1300" kern="1200" dirty="0">
                          <a:solidFill>
                            <a:schemeClr val="dk1"/>
                          </a:solidFill>
                          <a:effectLst/>
                          <a:latin typeface="Open Sans"/>
                          <a:ea typeface="Open Sans"/>
                          <a:cs typeface="Open Sans"/>
                        </a:rPr>
                        <a:t> au </a:t>
                      </a:r>
                      <a:r>
                        <a:rPr lang="en-GB" sz="1300" kern="1200" dirty="0" err="1">
                          <a:solidFill>
                            <a:schemeClr val="dk1"/>
                          </a:solidFill>
                          <a:effectLst/>
                          <a:latin typeface="Open Sans"/>
                          <a:ea typeface="Open Sans"/>
                          <a:cs typeface="Open Sans"/>
                        </a:rPr>
                        <a:t>thé</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ou</a:t>
                      </a:r>
                      <a:r>
                        <a:rPr lang="en-GB" sz="1300" kern="1200" dirty="0">
                          <a:solidFill>
                            <a:schemeClr val="dk1"/>
                          </a:solidFill>
                          <a:effectLst/>
                          <a:latin typeface="Open Sans"/>
                          <a:ea typeface="Open Sans"/>
                          <a:cs typeface="Open Sans"/>
                        </a:rPr>
                        <a:t> au café</a:t>
                      </a:r>
                      <a:endParaRPr lang="fr-FR" sz="1300" kern="1200" dirty="0">
                        <a:solidFill>
                          <a:schemeClr val="dk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kern="1200" dirty="0">
                          <a:solidFill>
                            <a:schemeClr val="dk1"/>
                          </a:solidFill>
                          <a:effectLst/>
                          <a:latin typeface="Open Sans"/>
                          <a:ea typeface="Open Sans"/>
                          <a:cs typeface="Open Sans"/>
                        </a:rPr>
                        <a:t>Fromage </a:t>
                      </a:r>
                      <a:r>
                        <a:rPr lang="en-GB" sz="1300" kern="1200" dirty="0" err="1">
                          <a:solidFill>
                            <a:schemeClr val="dk1"/>
                          </a:solidFill>
                          <a:effectLst/>
                          <a:latin typeface="Open Sans"/>
                          <a:ea typeface="Open Sans"/>
                          <a:cs typeface="Open Sans"/>
                        </a:rPr>
                        <a:t>râpé</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saupoudré</a:t>
                      </a:r>
                      <a:r>
                        <a:rPr lang="en-GB" sz="1300" kern="1200" dirty="0">
                          <a:solidFill>
                            <a:schemeClr val="dk1"/>
                          </a:solidFill>
                          <a:effectLst/>
                          <a:latin typeface="Open Sans"/>
                          <a:ea typeface="Open Sans"/>
                          <a:cs typeface="Open Sans"/>
                        </a:rPr>
                        <a:t> sur un </a:t>
                      </a:r>
                      <a:r>
                        <a:rPr lang="en-GB" sz="1300" kern="1200" dirty="0" err="1">
                          <a:solidFill>
                            <a:schemeClr val="dk1"/>
                          </a:solidFill>
                          <a:effectLst/>
                          <a:latin typeface="Open Sans"/>
                          <a:ea typeface="Open Sans"/>
                          <a:cs typeface="Open Sans"/>
                        </a:rPr>
                        <a:t>repas</a:t>
                      </a:r>
                      <a:endParaRPr lang="fr-FR" sz="1300" kern="1200" dirty="0" err="1">
                        <a:solidFill>
                          <a:schemeClr val="dk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kern="1200" dirty="0">
                          <a:solidFill>
                            <a:schemeClr val="dk1"/>
                          </a:solidFill>
                          <a:effectLst/>
                          <a:latin typeface="Open Sans"/>
                          <a:ea typeface="Open Sans"/>
                          <a:cs typeface="Open Sans"/>
                        </a:rPr>
                        <a:t>Une </a:t>
                      </a:r>
                      <a:r>
                        <a:rPr lang="en-GB" sz="1300" kern="1200" dirty="0" err="1">
                          <a:solidFill>
                            <a:schemeClr val="dk1"/>
                          </a:solidFill>
                          <a:effectLst/>
                          <a:latin typeface="Open Sans"/>
                          <a:ea typeface="Open Sans"/>
                          <a:cs typeface="Open Sans"/>
                        </a:rPr>
                        <a:t>cuillerée</a:t>
                      </a:r>
                      <a:r>
                        <a:rPr lang="en-GB" sz="1300" kern="1200" dirty="0">
                          <a:solidFill>
                            <a:schemeClr val="dk1"/>
                          </a:solidFill>
                          <a:effectLst/>
                          <a:latin typeface="Open Sans"/>
                          <a:ea typeface="Open Sans"/>
                          <a:cs typeface="Open Sans"/>
                        </a:rPr>
                        <a:t> de yaourt, </a:t>
                      </a:r>
                      <a:r>
                        <a:rPr lang="en-GB" sz="1300" kern="1200" dirty="0" err="1">
                          <a:solidFill>
                            <a:schemeClr val="dk1"/>
                          </a:solidFill>
                          <a:effectLst/>
                          <a:latin typeface="Open Sans"/>
                          <a:ea typeface="Open Sans"/>
                          <a:cs typeface="Open Sans"/>
                        </a:rPr>
                        <a:t>utilisée</a:t>
                      </a:r>
                      <a:r>
                        <a:rPr lang="en-GB" sz="1300" kern="1200" dirty="0">
                          <a:solidFill>
                            <a:schemeClr val="dk1"/>
                          </a:solidFill>
                          <a:effectLst/>
                          <a:latin typeface="Open Sans"/>
                          <a:ea typeface="Open Sans"/>
                          <a:cs typeface="Open Sans"/>
                        </a:rPr>
                        <a:t> pour </a:t>
                      </a:r>
                      <a:r>
                        <a:rPr lang="en-GB" sz="1300" kern="1200" dirty="0" err="1">
                          <a:solidFill>
                            <a:schemeClr val="dk1"/>
                          </a:solidFill>
                          <a:effectLst/>
                          <a:latin typeface="Open Sans"/>
                          <a:ea typeface="Open Sans"/>
                          <a:cs typeface="Open Sans"/>
                        </a:rPr>
                        <a:t>aromatiser</a:t>
                      </a:r>
                      <a:r>
                        <a:rPr lang="en-GB" sz="1300" kern="1200" dirty="0">
                          <a:solidFill>
                            <a:schemeClr val="dk1"/>
                          </a:solidFill>
                          <a:effectLst/>
                          <a:latin typeface="Open Sans"/>
                          <a:ea typeface="Open Sans"/>
                          <a:cs typeface="Open Sans"/>
                        </a:rPr>
                        <a:t> un plat</a:t>
                      </a:r>
                      <a:endParaRPr lang="fr-FR" sz="1300" kern="1200" dirty="0">
                        <a:solidFill>
                          <a:schemeClr val="dk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kern="1200" dirty="0" err="1">
                          <a:solidFill>
                            <a:schemeClr val="dk1"/>
                          </a:solidFill>
                          <a:effectLst/>
                          <a:latin typeface="Open Sans"/>
                          <a:ea typeface="Open Sans"/>
                          <a:cs typeface="Open Sans"/>
                        </a:rPr>
                        <a:t>Yogourt</a:t>
                      </a:r>
                      <a:r>
                        <a:rPr lang="en-GB" sz="1300" kern="1200" dirty="0">
                          <a:solidFill>
                            <a:schemeClr val="dk1"/>
                          </a:solidFill>
                          <a:effectLst/>
                          <a:latin typeface="Open Sans"/>
                          <a:ea typeface="Open Sans"/>
                          <a:cs typeface="Open Sans"/>
                        </a:rPr>
                        <a:t> très </a:t>
                      </a:r>
                      <a:r>
                        <a:rPr lang="en-GB" sz="1300" kern="1200" dirty="0" err="1">
                          <a:solidFill>
                            <a:schemeClr val="dk1"/>
                          </a:solidFill>
                          <a:effectLst/>
                          <a:latin typeface="Open Sans"/>
                          <a:ea typeface="Open Sans"/>
                          <a:cs typeface="Open Sans"/>
                        </a:rPr>
                        <a:t>liquide</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ou</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dilué</a:t>
                      </a:r>
                      <a:endParaRPr lang="fr-FR" sz="1300" kern="1200" dirty="0" err="1">
                        <a:solidFill>
                          <a:schemeClr val="dk1"/>
                        </a:solidFill>
                        <a:effectLst/>
                        <a:latin typeface="Open Sans"/>
                        <a:ea typeface="Open Sans"/>
                        <a:cs typeface="Open Sans"/>
                      </a:endParaRPr>
                    </a:p>
                  </a:txBody>
                  <a:tcPr marL="0" marR="0" marT="0" marB="0"/>
                </a:tc>
                <a:tc>
                  <a:txBody>
                    <a:bodyPr/>
                    <a:lstStyle/>
                    <a:p>
                      <a:pPr marL="171450" lvl="0" indent="-171450" algn="l" defTabSz="914400" rtl="0" eaLnBrk="1" fontAlgn="base" latinLnBrk="0" hangingPunct="1">
                        <a:lnSpc>
                          <a:spcPct val="107000"/>
                        </a:lnSpc>
                        <a:buFont typeface="Arial" panose="020B0604020202020204" pitchFamily="34" charset="0"/>
                        <a:buChar char="•"/>
                      </a:pPr>
                      <a:r>
                        <a:rPr lang="en-GB" sz="1300" kern="1200" dirty="0">
                          <a:solidFill>
                            <a:schemeClr val="dk1"/>
                          </a:solidFill>
                          <a:effectLst/>
                          <a:latin typeface="Open Sans"/>
                          <a:ea typeface="Open Sans"/>
                          <a:cs typeface="Open Sans"/>
                        </a:rPr>
                        <a:t>1/2 tasse de lait par </a:t>
                      </a:r>
                      <a:r>
                        <a:rPr lang="en-GB" sz="1300" kern="1200" dirty="0" err="1">
                          <a:solidFill>
                            <a:schemeClr val="dk1"/>
                          </a:solidFill>
                          <a:effectLst/>
                          <a:latin typeface="Open Sans"/>
                          <a:ea typeface="Open Sans"/>
                          <a:cs typeface="Open Sans"/>
                        </a:rPr>
                        <a:t>personne</a:t>
                      </a:r>
                      <a:r>
                        <a:rPr lang="en-GB" sz="1300" kern="1200" dirty="0">
                          <a:solidFill>
                            <a:schemeClr val="dk1"/>
                          </a:solidFill>
                          <a:effectLst/>
                          <a:latin typeface="Open Sans"/>
                          <a:ea typeface="Open Sans"/>
                          <a:cs typeface="Open Sans"/>
                        </a:rPr>
                        <a:t> (frais </a:t>
                      </a:r>
                      <a:r>
                        <a:rPr lang="en-GB" sz="1300" kern="1200" dirty="0" err="1">
                          <a:solidFill>
                            <a:schemeClr val="dk1"/>
                          </a:solidFill>
                          <a:effectLst/>
                          <a:latin typeface="Open Sans"/>
                          <a:ea typeface="Open Sans"/>
                          <a:cs typeface="Open Sans"/>
                        </a:rPr>
                        <a:t>ou</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en</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poudre</a:t>
                      </a:r>
                      <a:r>
                        <a:rPr lang="en-GB" sz="1300" kern="1200" dirty="0">
                          <a:solidFill>
                            <a:schemeClr val="dk1"/>
                          </a:solidFill>
                          <a:effectLst/>
                          <a:latin typeface="Open Sans"/>
                          <a:ea typeface="Open Sans"/>
                          <a:cs typeface="Open Sans"/>
                        </a:rPr>
                        <a:t>)</a:t>
                      </a:r>
                      <a:endParaRPr lang="fr-FR" sz="1300" kern="1200" dirty="0">
                        <a:solidFill>
                          <a:schemeClr val="dk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r>
                        <a:rPr lang="en-GB" sz="1300" kern="1200" dirty="0">
                          <a:solidFill>
                            <a:schemeClr val="dk1"/>
                          </a:solidFill>
                          <a:effectLst/>
                          <a:latin typeface="Open Sans"/>
                          <a:ea typeface="Open Sans"/>
                          <a:cs typeface="Open Sans"/>
                        </a:rPr>
                        <a:t>Un petit morceau de fromage (</a:t>
                      </a:r>
                      <a:r>
                        <a:rPr lang="en-GB" sz="1300" kern="1200" dirty="0" err="1">
                          <a:solidFill>
                            <a:schemeClr val="dk1"/>
                          </a:solidFill>
                          <a:effectLst/>
                          <a:latin typeface="Open Sans"/>
                          <a:ea typeface="Open Sans"/>
                          <a:cs typeface="Open Sans"/>
                        </a:rPr>
                        <a:t>comme</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une</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boîte</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d'allumettes</a:t>
                      </a:r>
                      <a:r>
                        <a:rPr lang="en-GB" sz="1300" kern="1200" dirty="0">
                          <a:solidFill>
                            <a:schemeClr val="dk1"/>
                          </a:solidFill>
                          <a:effectLst/>
                          <a:latin typeface="Open Sans"/>
                          <a:ea typeface="Open Sans"/>
                          <a:cs typeface="Open Sans"/>
                        </a:rPr>
                        <a:t>) par </a:t>
                      </a:r>
                      <a:r>
                        <a:rPr lang="en-GB" sz="1300" kern="1200" dirty="0" err="1">
                          <a:solidFill>
                            <a:schemeClr val="dk1"/>
                          </a:solidFill>
                          <a:effectLst/>
                          <a:latin typeface="Open Sans"/>
                          <a:ea typeface="Open Sans"/>
                          <a:cs typeface="Open Sans"/>
                        </a:rPr>
                        <a:t>personne</a:t>
                      </a:r>
                      <a:endParaRPr lang="fr-FR" sz="1300" kern="1200" dirty="0">
                        <a:solidFill>
                          <a:schemeClr val="dk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r>
                        <a:rPr lang="en-GB" sz="1300" kern="1200" dirty="0">
                          <a:solidFill>
                            <a:schemeClr val="dk1"/>
                          </a:solidFill>
                          <a:effectLst/>
                          <a:latin typeface="Open Sans"/>
                          <a:ea typeface="Open Sans"/>
                          <a:cs typeface="Open Sans"/>
                        </a:rPr>
                        <a:t>1 </a:t>
                      </a:r>
                      <a:r>
                        <a:rPr lang="en-GB" sz="1300" kern="1200" dirty="0" err="1">
                          <a:solidFill>
                            <a:schemeClr val="dk1"/>
                          </a:solidFill>
                          <a:effectLst/>
                          <a:latin typeface="Open Sans"/>
                          <a:ea typeface="Open Sans"/>
                          <a:cs typeface="Open Sans"/>
                        </a:rPr>
                        <a:t>cuillère</a:t>
                      </a:r>
                      <a:r>
                        <a:rPr lang="en-GB" sz="1300" kern="1200" dirty="0">
                          <a:solidFill>
                            <a:schemeClr val="dk1"/>
                          </a:solidFill>
                          <a:effectLst/>
                          <a:latin typeface="Open Sans"/>
                          <a:ea typeface="Open Sans"/>
                          <a:cs typeface="Open Sans"/>
                        </a:rPr>
                        <a:t> à soupe de fromage à pâte molle par </a:t>
                      </a:r>
                      <a:r>
                        <a:rPr lang="en-GB" sz="1300" kern="1200" dirty="0" err="1">
                          <a:solidFill>
                            <a:schemeClr val="dk1"/>
                          </a:solidFill>
                          <a:effectLst/>
                          <a:latin typeface="Open Sans"/>
                          <a:ea typeface="Open Sans"/>
                          <a:cs typeface="Open Sans"/>
                        </a:rPr>
                        <a:t>personne</a:t>
                      </a:r>
                      <a:endParaRPr lang="fr-FR" sz="1300" kern="1200" dirty="0">
                        <a:solidFill>
                          <a:schemeClr val="dk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r>
                        <a:rPr lang="en-GB" sz="1300" kern="1200" dirty="0">
                          <a:solidFill>
                            <a:schemeClr val="dk1"/>
                          </a:solidFill>
                          <a:effectLst/>
                          <a:latin typeface="Open Sans"/>
                          <a:ea typeface="Open Sans"/>
                          <a:cs typeface="Open Sans"/>
                        </a:rPr>
                        <a:t>Une petite tasse de yaourt par </a:t>
                      </a:r>
                      <a:r>
                        <a:rPr lang="en-GB" sz="1300" kern="1200" dirty="0" err="1">
                          <a:solidFill>
                            <a:schemeClr val="dk1"/>
                          </a:solidFill>
                          <a:effectLst/>
                          <a:latin typeface="Open Sans"/>
                          <a:ea typeface="Open Sans"/>
                          <a:cs typeface="Open Sans"/>
                        </a:rPr>
                        <a:t>personne</a:t>
                      </a:r>
                      <a:endParaRPr lang="fr-FR" sz="1300" kern="1200" dirty="0" err="1">
                        <a:solidFill>
                          <a:schemeClr val="dk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endParaRPr lang="fr-FR" sz="1300" kern="1200" dirty="0">
                        <a:solidFill>
                          <a:schemeClr val="dk1"/>
                        </a:solidFill>
                        <a:effectLst/>
                        <a:latin typeface="Open Sans"/>
                        <a:ea typeface="Open Sans"/>
                        <a:cs typeface="Open Sans"/>
                      </a:endParaRPr>
                    </a:p>
                  </a:txBody>
                  <a:tcPr marL="0" marR="0" marT="0" marB="0"/>
                </a:tc>
                <a:extLst>
                  <a:ext uri="{0D108BD9-81ED-4DB2-BD59-A6C34878D82A}">
                    <a16:rowId xmlns:a16="http://schemas.microsoft.com/office/drawing/2014/main" val="2916683646"/>
                  </a:ext>
                </a:extLst>
              </a:tr>
              <a:tr h="2165436">
                <a:tc>
                  <a:txBody>
                    <a:bodyPr/>
                    <a:lstStyle/>
                    <a:p>
                      <a:pPr algn="ctr" fontAlgn="base">
                        <a:lnSpc>
                          <a:spcPct val="107000"/>
                        </a:lnSpc>
                      </a:pPr>
                      <a:r>
                        <a:rPr lang="en-GB" sz="1300" dirty="0">
                          <a:effectLst/>
                          <a:latin typeface="Open Sans"/>
                          <a:ea typeface="Open Sans"/>
                          <a:cs typeface="Open Sans"/>
                        </a:rPr>
                        <a:t>4.</a:t>
                      </a:r>
                      <a:r>
                        <a:rPr lang="en-US" sz="1300" dirty="0">
                          <a:effectLst/>
                          <a:latin typeface="Open Sans"/>
                          <a:ea typeface="Open Sans"/>
                          <a:cs typeface="Open Sans"/>
                        </a:rPr>
                        <a:t> </a:t>
                      </a:r>
                      <a:endParaRPr lang="en-GB" sz="1300" dirty="0">
                        <a:effectLst/>
                        <a:latin typeface="Open Sans"/>
                        <a:ea typeface="Open Sans"/>
                        <a:cs typeface="Open Sans"/>
                      </a:endParaRPr>
                    </a:p>
                  </a:txBody>
                  <a:tcPr marL="0" marR="0" marT="0" marB="0" anchor="ctr"/>
                </a:tc>
                <a:tc>
                  <a:txBody>
                    <a:bodyPr/>
                    <a:lstStyle/>
                    <a:p>
                      <a:pPr fontAlgn="base">
                        <a:lnSpc>
                          <a:spcPct val="107000"/>
                        </a:lnSpc>
                      </a:pPr>
                      <a:r>
                        <a:rPr lang="en-GB" sz="1300" dirty="0" err="1">
                          <a:effectLst/>
                          <a:latin typeface="Open Sans"/>
                          <a:ea typeface="Open Sans"/>
                          <a:cs typeface="Open Sans"/>
                        </a:rPr>
                        <a:t>Viande</a:t>
                      </a:r>
                      <a:r>
                        <a:rPr lang="en-GB" sz="1300" dirty="0">
                          <a:effectLst/>
                          <a:latin typeface="Open Sans"/>
                          <a:ea typeface="Open Sans"/>
                          <a:cs typeface="Open Sans"/>
                        </a:rPr>
                        <a:t>, </a:t>
                      </a:r>
                      <a:r>
                        <a:rPr lang="en-GB" sz="1300" dirty="0" err="1">
                          <a:effectLst/>
                          <a:latin typeface="Open Sans"/>
                          <a:ea typeface="Open Sans"/>
                          <a:cs typeface="Open Sans"/>
                        </a:rPr>
                        <a:t>poisson</a:t>
                      </a:r>
                      <a:r>
                        <a:rPr lang="en-GB" sz="1300" dirty="0">
                          <a:effectLst/>
                          <a:latin typeface="Open Sans"/>
                          <a:ea typeface="Open Sans"/>
                          <a:cs typeface="Open Sans"/>
                        </a:rPr>
                        <a:t> et </a:t>
                      </a:r>
                      <a:r>
                        <a:rPr lang="en-GB" sz="1300" dirty="0" err="1">
                          <a:effectLst/>
                          <a:latin typeface="Open Sans"/>
                          <a:ea typeface="Open Sans"/>
                          <a:cs typeface="Open Sans"/>
                        </a:rPr>
                        <a:t>œufs</a:t>
                      </a:r>
                    </a:p>
                  </a:txBody>
                  <a:tcPr marL="0" marR="0" marT="0" marB="0" anchor="ctr"/>
                </a:tc>
                <a:tc>
                  <a:txBody>
                    <a:bodyPr/>
                    <a:lstStyle/>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kern="1200" dirty="0" err="1">
                          <a:solidFill>
                            <a:schemeClr val="dk1"/>
                          </a:solidFill>
                          <a:effectLst/>
                          <a:latin typeface="Open Sans"/>
                          <a:ea typeface="Open Sans"/>
                          <a:cs typeface="Open Sans"/>
                        </a:rPr>
                        <a:t>Moins</a:t>
                      </a:r>
                      <a:r>
                        <a:rPr lang="en-GB" sz="1300" kern="1200" dirty="0">
                          <a:solidFill>
                            <a:schemeClr val="dk1"/>
                          </a:solidFill>
                          <a:effectLst/>
                          <a:latin typeface="Open Sans"/>
                          <a:ea typeface="Open Sans"/>
                          <a:cs typeface="Open Sans"/>
                        </a:rPr>
                        <a:t> de 1/2 </a:t>
                      </a:r>
                      <a:r>
                        <a:rPr lang="en-GB" sz="1300" kern="1200" dirty="0" err="1">
                          <a:solidFill>
                            <a:schemeClr val="dk1"/>
                          </a:solidFill>
                          <a:effectLst/>
                          <a:latin typeface="Open Sans"/>
                          <a:ea typeface="Open Sans"/>
                          <a:cs typeface="Open Sans"/>
                        </a:rPr>
                        <a:t>œuf</a:t>
                      </a:r>
                      <a:r>
                        <a:rPr lang="en-GB" sz="1300" kern="1200" dirty="0">
                          <a:solidFill>
                            <a:schemeClr val="dk1"/>
                          </a:solidFill>
                          <a:effectLst/>
                          <a:latin typeface="Open Sans"/>
                          <a:ea typeface="Open Sans"/>
                          <a:cs typeface="Open Sans"/>
                        </a:rPr>
                        <a:t> par </a:t>
                      </a:r>
                      <a:r>
                        <a:rPr lang="en-GB" sz="1300" kern="1200" dirty="0" err="1">
                          <a:solidFill>
                            <a:schemeClr val="dk1"/>
                          </a:solidFill>
                          <a:effectLst/>
                          <a:latin typeface="Open Sans"/>
                          <a:ea typeface="Open Sans"/>
                          <a:cs typeface="Open Sans"/>
                        </a:rPr>
                        <a:t>personne</a:t>
                      </a:r>
                      <a:r>
                        <a:rPr lang="en-GB" sz="1300" kern="1200" dirty="0">
                          <a:solidFill>
                            <a:schemeClr val="dk1"/>
                          </a:solidFill>
                          <a:effectLst/>
                          <a:latin typeface="Open Sans"/>
                          <a:ea typeface="Open Sans"/>
                          <a:cs typeface="Open Sans"/>
                        </a:rPr>
                        <a:t>, par </a:t>
                      </a:r>
                      <a:r>
                        <a:rPr lang="en-GB" sz="1300" kern="1200" dirty="0" err="1">
                          <a:solidFill>
                            <a:schemeClr val="dk1"/>
                          </a:solidFill>
                          <a:effectLst/>
                          <a:latin typeface="Open Sans"/>
                          <a:ea typeface="Open Sans"/>
                          <a:cs typeface="Open Sans"/>
                        </a:rPr>
                        <a:t>exemple</a:t>
                      </a:r>
                      <a:r>
                        <a:rPr lang="en-GB" sz="1300" kern="1200" dirty="0">
                          <a:solidFill>
                            <a:schemeClr val="dk1"/>
                          </a:solidFill>
                          <a:effectLst/>
                          <a:latin typeface="Open Sans"/>
                          <a:ea typeface="Open Sans"/>
                          <a:cs typeface="Open Sans"/>
                        </a:rPr>
                        <a:t> un </a:t>
                      </a:r>
                      <a:r>
                        <a:rPr lang="en-GB" sz="1300" kern="1200" dirty="0" err="1">
                          <a:solidFill>
                            <a:schemeClr val="dk1"/>
                          </a:solidFill>
                          <a:effectLst/>
                          <a:latin typeface="Open Sans"/>
                          <a:ea typeface="Open Sans"/>
                          <a:cs typeface="Open Sans"/>
                        </a:rPr>
                        <a:t>œuf</a:t>
                      </a:r>
                      <a:r>
                        <a:rPr lang="en-GB" sz="1300" kern="1200" dirty="0">
                          <a:solidFill>
                            <a:schemeClr val="dk1"/>
                          </a:solidFill>
                          <a:effectLst/>
                          <a:latin typeface="Open Sans"/>
                          <a:ea typeface="Open Sans"/>
                          <a:cs typeface="Open Sans"/>
                        </a:rPr>
                        <a:t> sur un plat </a:t>
                      </a:r>
                      <a:r>
                        <a:rPr lang="en-GB" sz="1300" kern="1200" dirty="0" err="1">
                          <a:solidFill>
                            <a:schemeClr val="dk1"/>
                          </a:solidFill>
                          <a:effectLst/>
                          <a:latin typeface="Open Sans"/>
                          <a:ea typeface="Open Sans"/>
                          <a:cs typeface="Open Sans"/>
                        </a:rPr>
                        <a:t>partagé</a:t>
                      </a:r>
                      <a:r>
                        <a:rPr lang="en-GB" sz="1300" kern="1200" dirty="0">
                          <a:solidFill>
                            <a:schemeClr val="dk1"/>
                          </a:solidFill>
                          <a:effectLst/>
                          <a:latin typeface="Open Sans"/>
                          <a:ea typeface="Open Sans"/>
                          <a:cs typeface="Open Sans"/>
                        </a:rPr>
                        <a:t>. </a:t>
                      </a:r>
                      <a:endParaRPr lang="fr-FR" sz="1300" kern="1200" dirty="0">
                        <a:solidFill>
                          <a:schemeClr val="dk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kern="1200" dirty="0" err="1">
                          <a:solidFill>
                            <a:schemeClr val="dk1"/>
                          </a:solidFill>
                          <a:effectLst/>
                          <a:latin typeface="Open Sans"/>
                          <a:ea typeface="Open Sans"/>
                          <a:cs typeface="Open Sans"/>
                        </a:rPr>
                        <a:t>Œufs</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utilisés</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en</a:t>
                      </a:r>
                      <a:r>
                        <a:rPr lang="en-GB" sz="1300" kern="1200" dirty="0">
                          <a:solidFill>
                            <a:schemeClr val="dk1"/>
                          </a:solidFill>
                          <a:effectLst/>
                          <a:latin typeface="Open Sans"/>
                          <a:ea typeface="Open Sans"/>
                          <a:cs typeface="Open Sans"/>
                        </a:rPr>
                        <a:t> pâtisserie</a:t>
                      </a:r>
                      <a:endParaRPr lang="fr-FR" sz="13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kern="1200" dirty="0">
                          <a:solidFill>
                            <a:schemeClr val="dk1"/>
                          </a:solidFill>
                          <a:effectLst/>
                          <a:latin typeface="Open Sans"/>
                          <a:ea typeface="Open Sans"/>
                          <a:cs typeface="Open Sans"/>
                        </a:rPr>
                        <a:t>Un petit morceau de </a:t>
                      </a:r>
                      <a:r>
                        <a:rPr lang="en-GB" sz="1300" kern="1200" dirty="0" err="1">
                          <a:solidFill>
                            <a:schemeClr val="dk1"/>
                          </a:solidFill>
                          <a:effectLst/>
                          <a:latin typeface="Open Sans"/>
                          <a:ea typeface="Open Sans"/>
                          <a:cs typeface="Open Sans"/>
                        </a:rPr>
                        <a:t>viande</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comme</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une</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boîte</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d'allumettes</a:t>
                      </a:r>
                      <a:r>
                        <a:rPr lang="en-GB" sz="1300" kern="1200" dirty="0">
                          <a:solidFill>
                            <a:schemeClr val="dk1"/>
                          </a:solidFill>
                          <a:effectLst/>
                          <a:latin typeface="Open Sans"/>
                          <a:ea typeface="Open Sans"/>
                          <a:cs typeface="Open Sans"/>
                        </a:rPr>
                        <a:t>) pour plus </a:t>
                      </a:r>
                      <a:r>
                        <a:rPr lang="en-GB" sz="1300" kern="1200" dirty="0" err="1">
                          <a:solidFill>
                            <a:schemeClr val="dk1"/>
                          </a:solidFill>
                          <a:effectLst/>
                          <a:latin typeface="Open Sans"/>
                          <a:ea typeface="Open Sans"/>
                          <a:cs typeface="Open Sans"/>
                        </a:rPr>
                        <a:t>d'une</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personne</a:t>
                      </a:r>
                      <a:endParaRPr lang="fr-FR" sz="13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kern="1200" dirty="0">
                          <a:solidFill>
                            <a:schemeClr val="dk1"/>
                          </a:solidFill>
                          <a:effectLst/>
                          <a:latin typeface="Open Sans"/>
                          <a:ea typeface="Open Sans"/>
                          <a:cs typeface="Open Sans"/>
                        </a:rPr>
                        <a:t>Poudre de </a:t>
                      </a:r>
                      <a:r>
                        <a:rPr lang="en-GB" sz="1300" kern="1200" dirty="0" err="1">
                          <a:solidFill>
                            <a:schemeClr val="dk1"/>
                          </a:solidFill>
                          <a:effectLst/>
                          <a:latin typeface="Open Sans"/>
                          <a:ea typeface="Open Sans"/>
                          <a:cs typeface="Open Sans"/>
                        </a:rPr>
                        <a:t>poisson</a:t>
                      </a:r>
                      <a:r>
                        <a:rPr lang="en-GB" sz="1300" kern="1200" dirty="0">
                          <a:solidFill>
                            <a:schemeClr val="dk1"/>
                          </a:solidFill>
                          <a:effectLst/>
                          <a:latin typeface="Open Sans"/>
                          <a:ea typeface="Open Sans"/>
                          <a:cs typeface="Open Sans"/>
                        </a:rPr>
                        <a:t> à </a:t>
                      </a:r>
                      <a:r>
                        <a:rPr lang="en-GB" sz="1300" kern="1200" dirty="0" err="1">
                          <a:solidFill>
                            <a:schemeClr val="dk1"/>
                          </a:solidFill>
                          <a:effectLst/>
                          <a:latin typeface="Open Sans"/>
                          <a:ea typeface="Open Sans"/>
                          <a:cs typeface="Open Sans"/>
                        </a:rPr>
                        <a:t>étaler</a:t>
                      </a:r>
                      <a:r>
                        <a:rPr lang="en-GB" sz="1300" kern="1200" dirty="0">
                          <a:solidFill>
                            <a:schemeClr val="dk1"/>
                          </a:solidFill>
                          <a:effectLst/>
                          <a:latin typeface="Open Sans"/>
                          <a:ea typeface="Open Sans"/>
                          <a:cs typeface="Open Sans"/>
                        </a:rPr>
                        <a:t> sur les </a:t>
                      </a:r>
                      <a:r>
                        <a:rPr lang="en-GB" sz="1300" kern="1200" dirty="0" err="1">
                          <a:solidFill>
                            <a:schemeClr val="dk1"/>
                          </a:solidFill>
                          <a:effectLst/>
                          <a:latin typeface="Open Sans"/>
                          <a:ea typeface="Open Sans"/>
                          <a:cs typeface="Open Sans"/>
                        </a:rPr>
                        <a:t>repas</a:t>
                      </a:r>
                      <a:endParaRPr lang="en-GB" sz="1300" kern="1200" dirty="0">
                        <a:solidFill>
                          <a:schemeClr val="dk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kern="1200" dirty="0">
                          <a:solidFill>
                            <a:schemeClr val="dk1"/>
                          </a:solidFill>
                          <a:effectLst/>
                          <a:latin typeface="Open Sans"/>
                          <a:ea typeface="Open Sans"/>
                          <a:cs typeface="Open Sans"/>
                        </a:rPr>
                        <a:t>Sauce/pâte de </a:t>
                      </a:r>
                      <a:r>
                        <a:rPr lang="en-GB" sz="1300" kern="1200" dirty="0" err="1">
                          <a:solidFill>
                            <a:schemeClr val="dk1"/>
                          </a:solidFill>
                          <a:effectLst/>
                          <a:latin typeface="Open Sans"/>
                          <a:ea typeface="Open Sans"/>
                          <a:cs typeface="Open Sans"/>
                        </a:rPr>
                        <a:t>poisson</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utilisée</a:t>
                      </a:r>
                      <a:r>
                        <a:rPr lang="en-GB" sz="1300" kern="1200" dirty="0">
                          <a:solidFill>
                            <a:schemeClr val="dk1"/>
                          </a:solidFill>
                          <a:effectLst/>
                          <a:latin typeface="Open Sans"/>
                          <a:ea typeface="Open Sans"/>
                          <a:cs typeface="Open Sans"/>
                        </a:rPr>
                        <a:t> dans un plat</a:t>
                      </a:r>
                      <a:endParaRPr lang="fr-FR" sz="1300" kern="1200" dirty="0">
                        <a:solidFill>
                          <a:schemeClr val="dk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kern="1200" dirty="0">
                          <a:solidFill>
                            <a:schemeClr val="dk1"/>
                          </a:solidFill>
                          <a:effectLst/>
                          <a:latin typeface="Open Sans"/>
                          <a:ea typeface="Open Sans"/>
                          <a:cs typeface="Open Sans"/>
                        </a:rPr>
                        <a:t>Un morceau de </a:t>
                      </a:r>
                      <a:r>
                        <a:rPr lang="en-GB" sz="1300" kern="1200" dirty="0" err="1">
                          <a:solidFill>
                            <a:schemeClr val="dk1"/>
                          </a:solidFill>
                          <a:effectLst/>
                          <a:latin typeface="Open Sans"/>
                          <a:ea typeface="Open Sans"/>
                          <a:cs typeface="Open Sans"/>
                        </a:rPr>
                        <a:t>viande</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ou</a:t>
                      </a:r>
                      <a:r>
                        <a:rPr lang="en-GB" sz="1300" kern="1200" dirty="0">
                          <a:solidFill>
                            <a:schemeClr val="dk1"/>
                          </a:solidFill>
                          <a:effectLst/>
                          <a:latin typeface="Open Sans"/>
                          <a:ea typeface="Open Sans"/>
                          <a:cs typeface="Open Sans"/>
                        </a:rPr>
                        <a:t> de </a:t>
                      </a:r>
                      <a:r>
                        <a:rPr lang="en-GB" sz="1300" kern="1200" dirty="0" err="1">
                          <a:solidFill>
                            <a:schemeClr val="dk1"/>
                          </a:solidFill>
                          <a:effectLst/>
                          <a:latin typeface="Open Sans"/>
                          <a:ea typeface="Open Sans"/>
                          <a:cs typeface="Open Sans"/>
                        </a:rPr>
                        <a:t>poisson</a:t>
                      </a:r>
                      <a:r>
                        <a:rPr lang="en-GB" sz="1300" kern="1200" dirty="0">
                          <a:solidFill>
                            <a:schemeClr val="dk1"/>
                          </a:solidFill>
                          <a:effectLst/>
                          <a:latin typeface="Open Sans"/>
                          <a:ea typeface="Open Sans"/>
                          <a:cs typeface="Open Sans"/>
                        </a:rPr>
                        <a:t> pour </a:t>
                      </a:r>
                      <a:r>
                        <a:rPr lang="en-GB" sz="1300" kern="1200" dirty="0" err="1">
                          <a:solidFill>
                            <a:schemeClr val="dk1"/>
                          </a:solidFill>
                          <a:effectLst/>
                          <a:latin typeface="Open Sans"/>
                          <a:ea typeface="Open Sans"/>
                          <a:cs typeface="Open Sans"/>
                        </a:rPr>
                        <a:t>relever</a:t>
                      </a:r>
                      <a:r>
                        <a:rPr lang="en-GB" sz="1300" kern="1200" dirty="0">
                          <a:solidFill>
                            <a:schemeClr val="dk1"/>
                          </a:solidFill>
                          <a:effectLst/>
                          <a:latin typeface="Open Sans"/>
                          <a:ea typeface="Open Sans"/>
                          <a:cs typeface="Open Sans"/>
                        </a:rPr>
                        <a:t> la </a:t>
                      </a:r>
                      <a:r>
                        <a:rPr lang="en-GB" sz="1300" kern="1200" dirty="0" err="1">
                          <a:solidFill>
                            <a:schemeClr val="dk1"/>
                          </a:solidFill>
                          <a:effectLst/>
                          <a:latin typeface="Open Sans"/>
                          <a:ea typeface="Open Sans"/>
                          <a:cs typeface="Open Sans"/>
                        </a:rPr>
                        <a:t>saveur</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d'une</a:t>
                      </a:r>
                      <a:r>
                        <a:rPr lang="en-GB" sz="1300" kern="1200" dirty="0">
                          <a:solidFill>
                            <a:schemeClr val="dk1"/>
                          </a:solidFill>
                          <a:effectLst/>
                          <a:latin typeface="Open Sans"/>
                          <a:ea typeface="Open Sans"/>
                          <a:cs typeface="Open Sans"/>
                        </a:rPr>
                        <a:t> soupe </a:t>
                      </a:r>
                      <a:r>
                        <a:rPr lang="en-GB" sz="1300" kern="1200" dirty="0" err="1">
                          <a:solidFill>
                            <a:schemeClr val="dk1"/>
                          </a:solidFill>
                          <a:effectLst/>
                          <a:latin typeface="Open Sans"/>
                          <a:ea typeface="Open Sans"/>
                          <a:cs typeface="Open Sans"/>
                        </a:rPr>
                        <a:t>ou</a:t>
                      </a:r>
                      <a:r>
                        <a:rPr lang="en-GB" sz="1300" kern="1200" dirty="0">
                          <a:solidFill>
                            <a:schemeClr val="dk1"/>
                          </a:solidFill>
                          <a:effectLst/>
                          <a:latin typeface="Open Sans"/>
                          <a:ea typeface="Open Sans"/>
                          <a:cs typeface="Open Sans"/>
                        </a:rPr>
                        <a:t> d'un plat</a:t>
                      </a:r>
                      <a:endParaRPr lang="fr-FR" sz="1300" kern="1200" dirty="0">
                        <a:solidFill>
                          <a:schemeClr val="dk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kern="1200" dirty="0">
                          <a:solidFill>
                            <a:schemeClr val="dk1"/>
                          </a:solidFill>
                          <a:effectLst/>
                          <a:latin typeface="Open Sans"/>
                          <a:ea typeface="Open Sans"/>
                          <a:cs typeface="Open Sans"/>
                        </a:rPr>
                        <a:t>Bouillon </a:t>
                      </a:r>
                      <a:r>
                        <a:rPr lang="en-GB" sz="1300" kern="1200" dirty="0" err="1">
                          <a:solidFill>
                            <a:schemeClr val="dk1"/>
                          </a:solidFill>
                          <a:effectLst/>
                          <a:latin typeface="Open Sans"/>
                          <a:ea typeface="Open Sans"/>
                          <a:cs typeface="Open Sans"/>
                        </a:rPr>
                        <a:t>d'os</a:t>
                      </a:r>
                      <a:r>
                        <a:rPr lang="en-GB" sz="1300" kern="1200" dirty="0">
                          <a:solidFill>
                            <a:schemeClr val="dk1"/>
                          </a:solidFill>
                          <a:effectLst/>
                          <a:latin typeface="Open Sans"/>
                          <a:ea typeface="Open Sans"/>
                          <a:cs typeface="Open Sans"/>
                        </a:rPr>
                        <a:t> </a:t>
                      </a:r>
                      <a:endParaRPr lang="fr-FR" sz="1300" kern="1200" dirty="0">
                        <a:solidFill>
                          <a:schemeClr val="dk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kern="1200" dirty="0">
                          <a:solidFill>
                            <a:schemeClr val="dk1"/>
                          </a:solidFill>
                          <a:effectLst/>
                          <a:latin typeface="Open Sans"/>
                          <a:ea typeface="Open Sans"/>
                          <a:cs typeface="Open Sans"/>
                        </a:rPr>
                        <a:t>Poisson </a:t>
                      </a:r>
                      <a:r>
                        <a:rPr lang="en-GB" sz="1300" kern="1200" dirty="0" err="1">
                          <a:solidFill>
                            <a:schemeClr val="dk1"/>
                          </a:solidFill>
                          <a:effectLst/>
                          <a:latin typeface="Open Sans"/>
                          <a:ea typeface="Open Sans"/>
                          <a:cs typeface="Open Sans"/>
                        </a:rPr>
                        <a:t>séché</a:t>
                      </a:r>
                      <a:endParaRPr lang="fr-FR" sz="1300" kern="1200" dirty="0" err="1">
                        <a:solidFill>
                          <a:schemeClr val="dk1"/>
                        </a:solidFill>
                        <a:effectLst/>
                        <a:latin typeface="Open Sans"/>
                        <a:ea typeface="Open Sans"/>
                        <a:cs typeface="Open Sans"/>
                      </a:endParaRPr>
                    </a:p>
                  </a:txBody>
                  <a:tcPr marL="0" marR="0" marT="0" marB="0"/>
                </a:tc>
                <a:tc>
                  <a:txBody>
                    <a:bodyPr/>
                    <a:lstStyle/>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kern="1200" dirty="0">
                          <a:solidFill>
                            <a:schemeClr val="dk1"/>
                          </a:solidFill>
                          <a:effectLst/>
                          <a:latin typeface="Open Sans"/>
                          <a:ea typeface="Open Sans"/>
                          <a:cs typeface="Open Sans"/>
                        </a:rPr>
                        <a:t>1/2 </a:t>
                      </a:r>
                      <a:r>
                        <a:rPr lang="en-GB" sz="1300" kern="1200" dirty="0" err="1">
                          <a:solidFill>
                            <a:schemeClr val="dk1"/>
                          </a:solidFill>
                          <a:effectLst/>
                          <a:latin typeface="Open Sans"/>
                          <a:ea typeface="Open Sans"/>
                          <a:cs typeface="Open Sans"/>
                        </a:rPr>
                        <a:t>œuf</a:t>
                      </a:r>
                      <a:r>
                        <a:rPr lang="en-GB" sz="1300" kern="1200" dirty="0">
                          <a:solidFill>
                            <a:schemeClr val="dk1"/>
                          </a:solidFill>
                          <a:effectLst/>
                          <a:latin typeface="Open Sans"/>
                          <a:ea typeface="Open Sans"/>
                          <a:cs typeface="Open Sans"/>
                        </a:rPr>
                        <a:t> (canard </a:t>
                      </a:r>
                      <a:r>
                        <a:rPr lang="en-GB" sz="1300" kern="1200" dirty="0" err="1">
                          <a:solidFill>
                            <a:schemeClr val="dk1"/>
                          </a:solidFill>
                          <a:effectLst/>
                          <a:latin typeface="Open Sans"/>
                          <a:ea typeface="Open Sans"/>
                          <a:cs typeface="Open Sans"/>
                        </a:rPr>
                        <a:t>ou</a:t>
                      </a:r>
                      <a:r>
                        <a:rPr lang="en-GB" sz="1300" kern="1200" dirty="0">
                          <a:solidFill>
                            <a:schemeClr val="dk1"/>
                          </a:solidFill>
                          <a:effectLst/>
                          <a:latin typeface="Open Sans"/>
                          <a:ea typeface="Open Sans"/>
                          <a:cs typeface="Open Sans"/>
                        </a:rPr>
                        <a:t> poulet) par </a:t>
                      </a:r>
                      <a:r>
                        <a:rPr lang="en-GB" sz="1300" kern="1200" dirty="0" err="1">
                          <a:solidFill>
                            <a:schemeClr val="dk1"/>
                          </a:solidFill>
                          <a:effectLst/>
                          <a:latin typeface="Open Sans"/>
                          <a:ea typeface="Open Sans"/>
                          <a:cs typeface="Open Sans"/>
                        </a:rPr>
                        <a:t>personne</a:t>
                      </a:r>
                      <a:endParaRPr lang="fr-FR" sz="1300" kern="1200" dirty="0" err="1">
                        <a:solidFill>
                          <a:schemeClr val="dk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kern="1200" dirty="0">
                          <a:solidFill>
                            <a:schemeClr val="dk1"/>
                          </a:solidFill>
                          <a:effectLst/>
                          <a:latin typeface="Open Sans"/>
                          <a:ea typeface="Open Sans"/>
                          <a:cs typeface="Open Sans"/>
                        </a:rPr>
                        <a:t>2 </a:t>
                      </a:r>
                      <a:r>
                        <a:rPr lang="en-GB" sz="1300" kern="1200" dirty="0" err="1">
                          <a:solidFill>
                            <a:schemeClr val="dk1"/>
                          </a:solidFill>
                          <a:effectLst/>
                          <a:latin typeface="Open Sans"/>
                          <a:ea typeface="Open Sans"/>
                          <a:cs typeface="Open Sans"/>
                        </a:rPr>
                        <a:t>œufs</a:t>
                      </a:r>
                      <a:r>
                        <a:rPr lang="en-GB" sz="1300" kern="1200" dirty="0">
                          <a:solidFill>
                            <a:schemeClr val="dk1"/>
                          </a:solidFill>
                          <a:effectLst/>
                          <a:latin typeface="Open Sans"/>
                          <a:ea typeface="Open Sans"/>
                          <a:cs typeface="Open Sans"/>
                        </a:rPr>
                        <a:t> de </a:t>
                      </a:r>
                      <a:r>
                        <a:rPr lang="en-GB" sz="1300" kern="1200" dirty="0" err="1">
                          <a:solidFill>
                            <a:schemeClr val="dk1"/>
                          </a:solidFill>
                          <a:effectLst/>
                          <a:latin typeface="Open Sans"/>
                          <a:ea typeface="Open Sans"/>
                          <a:cs typeface="Open Sans"/>
                        </a:rPr>
                        <a:t>caille</a:t>
                      </a:r>
                      <a:r>
                        <a:rPr lang="en-GB" sz="1300" kern="1200" dirty="0">
                          <a:solidFill>
                            <a:schemeClr val="dk1"/>
                          </a:solidFill>
                          <a:effectLst/>
                          <a:latin typeface="Open Sans"/>
                          <a:ea typeface="Open Sans"/>
                          <a:cs typeface="Open Sans"/>
                        </a:rPr>
                        <a:t> par </a:t>
                      </a:r>
                      <a:r>
                        <a:rPr lang="en-GB" sz="1300" kern="1200" dirty="0" err="1">
                          <a:solidFill>
                            <a:schemeClr val="dk1"/>
                          </a:solidFill>
                          <a:effectLst/>
                          <a:latin typeface="Open Sans"/>
                          <a:ea typeface="Open Sans"/>
                          <a:cs typeface="Open Sans"/>
                        </a:rPr>
                        <a:t>personne</a:t>
                      </a:r>
                      <a:endParaRPr lang="fr-FR" sz="1300" kern="1200" dirty="0" err="1">
                        <a:solidFill>
                          <a:schemeClr val="dk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kern="1200" dirty="0">
                          <a:solidFill>
                            <a:schemeClr val="dk1"/>
                          </a:solidFill>
                          <a:effectLst/>
                          <a:latin typeface="Open Sans"/>
                          <a:ea typeface="Open Sans"/>
                          <a:cs typeface="Open Sans"/>
                        </a:rPr>
                        <a:t>Demi-</a:t>
                      </a:r>
                      <a:r>
                        <a:rPr lang="en-GB" sz="1300" kern="1200" dirty="0" err="1">
                          <a:solidFill>
                            <a:schemeClr val="dk1"/>
                          </a:solidFill>
                          <a:effectLst/>
                          <a:latin typeface="Open Sans"/>
                          <a:ea typeface="Open Sans"/>
                          <a:cs typeface="Open Sans"/>
                        </a:rPr>
                        <a:t>poisson</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ou</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poisson</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entier</a:t>
                      </a:r>
                      <a:r>
                        <a:rPr lang="en-GB" sz="1300" kern="1200" dirty="0">
                          <a:solidFill>
                            <a:schemeClr val="dk1"/>
                          </a:solidFill>
                          <a:effectLst/>
                          <a:latin typeface="Open Sans"/>
                          <a:ea typeface="Open Sans"/>
                          <a:cs typeface="Open Sans"/>
                        </a:rPr>
                        <a:t> par </a:t>
                      </a:r>
                      <a:r>
                        <a:rPr lang="en-GB" sz="1300" kern="1200" dirty="0" err="1">
                          <a:solidFill>
                            <a:schemeClr val="dk1"/>
                          </a:solidFill>
                          <a:effectLst/>
                          <a:latin typeface="Open Sans"/>
                          <a:ea typeface="Open Sans"/>
                          <a:cs typeface="Open Sans"/>
                        </a:rPr>
                        <a:t>personne</a:t>
                      </a:r>
                      <a:endParaRPr lang="fr-FR" sz="1300" kern="1200" dirty="0" err="1">
                        <a:solidFill>
                          <a:schemeClr val="dk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kern="1200" dirty="0" err="1">
                          <a:solidFill>
                            <a:schemeClr val="dk1"/>
                          </a:solidFill>
                          <a:effectLst/>
                          <a:latin typeface="Open Sans"/>
                          <a:ea typeface="Open Sans"/>
                          <a:cs typeface="Open Sans"/>
                        </a:rPr>
                        <a:t>Poignée</a:t>
                      </a:r>
                      <a:r>
                        <a:rPr lang="en-GB" sz="1300" kern="1200" dirty="0">
                          <a:solidFill>
                            <a:schemeClr val="dk1"/>
                          </a:solidFill>
                          <a:effectLst/>
                          <a:latin typeface="Open Sans"/>
                          <a:ea typeface="Open Sans"/>
                          <a:cs typeface="Open Sans"/>
                        </a:rPr>
                        <a:t> de petits </a:t>
                      </a:r>
                      <a:r>
                        <a:rPr lang="en-GB" sz="1300" kern="1200" dirty="0" err="1">
                          <a:solidFill>
                            <a:schemeClr val="dk1"/>
                          </a:solidFill>
                          <a:effectLst/>
                          <a:latin typeface="Open Sans"/>
                          <a:ea typeface="Open Sans"/>
                          <a:cs typeface="Open Sans"/>
                        </a:rPr>
                        <a:t>poissons</a:t>
                      </a:r>
                      <a:r>
                        <a:rPr lang="en-GB" sz="1300" kern="1200" dirty="0">
                          <a:solidFill>
                            <a:schemeClr val="dk1"/>
                          </a:solidFill>
                          <a:effectLst/>
                          <a:latin typeface="Open Sans"/>
                          <a:ea typeface="Open Sans"/>
                          <a:cs typeface="Open Sans"/>
                        </a:rPr>
                        <a:t> (sardines, crevettes, etc.)</a:t>
                      </a:r>
                      <a:endParaRPr lang="fr-FR" sz="13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kern="1200" dirty="0">
                          <a:solidFill>
                            <a:schemeClr val="dk1"/>
                          </a:solidFill>
                          <a:effectLst/>
                          <a:latin typeface="Open Sans"/>
                          <a:ea typeface="Open Sans"/>
                          <a:cs typeface="Open Sans"/>
                        </a:rPr>
                        <a:t>1 petit morceau de </a:t>
                      </a:r>
                      <a:r>
                        <a:rPr lang="en-GB" sz="1300" kern="1200" dirty="0" err="1">
                          <a:solidFill>
                            <a:schemeClr val="dk1"/>
                          </a:solidFill>
                          <a:effectLst/>
                          <a:latin typeface="Open Sans"/>
                          <a:ea typeface="Open Sans"/>
                          <a:cs typeface="Open Sans"/>
                        </a:rPr>
                        <a:t>viande</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d'organe</a:t>
                      </a:r>
                      <a:r>
                        <a:rPr lang="en-GB" sz="1300" kern="1200" dirty="0">
                          <a:solidFill>
                            <a:schemeClr val="dk1"/>
                          </a:solidFill>
                          <a:effectLst/>
                          <a:latin typeface="Open Sans"/>
                          <a:ea typeface="Open Sans"/>
                          <a:cs typeface="Open Sans"/>
                        </a:rPr>
                        <a:t> (taille </a:t>
                      </a:r>
                      <a:r>
                        <a:rPr lang="en-GB" sz="1300" kern="1200" dirty="0" err="1">
                          <a:solidFill>
                            <a:schemeClr val="dk1"/>
                          </a:solidFill>
                          <a:effectLst/>
                          <a:latin typeface="Open Sans"/>
                          <a:ea typeface="Open Sans"/>
                          <a:cs typeface="Open Sans"/>
                        </a:rPr>
                        <a:t>d'une</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boîte</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d'allumettes</a:t>
                      </a:r>
                      <a:r>
                        <a:rPr lang="en-GB" sz="1300" kern="1200" dirty="0">
                          <a:solidFill>
                            <a:schemeClr val="dk1"/>
                          </a:solidFill>
                          <a:effectLst/>
                          <a:latin typeface="Open Sans"/>
                          <a:ea typeface="Open Sans"/>
                          <a:cs typeface="Open Sans"/>
                        </a:rPr>
                        <a:t>) par </a:t>
                      </a:r>
                      <a:r>
                        <a:rPr lang="en-GB" sz="1300" kern="1200" dirty="0" err="1">
                          <a:solidFill>
                            <a:schemeClr val="dk1"/>
                          </a:solidFill>
                          <a:effectLst/>
                          <a:latin typeface="Open Sans"/>
                          <a:ea typeface="Open Sans"/>
                          <a:cs typeface="Open Sans"/>
                        </a:rPr>
                        <a:t>personne</a:t>
                      </a:r>
                      <a:endParaRPr lang="fr-FR" sz="13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kern="1200" dirty="0">
                          <a:solidFill>
                            <a:schemeClr val="dk1"/>
                          </a:solidFill>
                          <a:effectLst/>
                          <a:latin typeface="Open Sans"/>
                          <a:ea typeface="Open Sans"/>
                          <a:cs typeface="Open Sans"/>
                        </a:rPr>
                        <a:t>1 petit morceau de </a:t>
                      </a:r>
                      <a:r>
                        <a:rPr lang="en-GB" sz="1300" kern="1200" dirty="0" err="1">
                          <a:solidFill>
                            <a:schemeClr val="dk1"/>
                          </a:solidFill>
                          <a:effectLst/>
                          <a:latin typeface="Open Sans"/>
                          <a:ea typeface="Open Sans"/>
                          <a:cs typeface="Open Sans"/>
                        </a:rPr>
                        <a:t>viande</a:t>
                      </a:r>
                      <a:r>
                        <a:rPr lang="en-GB" sz="1300" kern="1200" dirty="0">
                          <a:solidFill>
                            <a:schemeClr val="dk1"/>
                          </a:solidFill>
                          <a:effectLst/>
                          <a:latin typeface="Open Sans"/>
                          <a:ea typeface="Open Sans"/>
                          <a:cs typeface="Open Sans"/>
                        </a:rPr>
                        <a:t> (taille </a:t>
                      </a:r>
                      <a:r>
                        <a:rPr lang="en-GB" sz="1300" kern="1200" dirty="0" err="1">
                          <a:solidFill>
                            <a:schemeClr val="dk1"/>
                          </a:solidFill>
                          <a:effectLst/>
                          <a:latin typeface="Open Sans"/>
                          <a:ea typeface="Open Sans"/>
                          <a:cs typeface="Open Sans"/>
                        </a:rPr>
                        <a:t>d'une</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boîte</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d'allumettes</a:t>
                      </a:r>
                      <a:r>
                        <a:rPr lang="en-GB" sz="1300" kern="1200" dirty="0">
                          <a:solidFill>
                            <a:schemeClr val="dk1"/>
                          </a:solidFill>
                          <a:effectLst/>
                          <a:latin typeface="Open Sans"/>
                          <a:ea typeface="Open Sans"/>
                          <a:cs typeface="Open Sans"/>
                        </a:rPr>
                        <a:t>) par </a:t>
                      </a:r>
                      <a:r>
                        <a:rPr lang="en-GB" sz="1300" kern="1200" dirty="0" err="1">
                          <a:solidFill>
                            <a:schemeClr val="dk1"/>
                          </a:solidFill>
                          <a:effectLst/>
                          <a:latin typeface="Open Sans"/>
                          <a:ea typeface="Open Sans"/>
                          <a:cs typeface="Open Sans"/>
                        </a:rPr>
                        <a:t>personne</a:t>
                      </a:r>
                      <a:endParaRPr lang="fr-FR" sz="1300" kern="1200" dirty="0" err="1">
                        <a:solidFill>
                          <a:schemeClr val="dk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kern="1200" dirty="0">
                          <a:solidFill>
                            <a:schemeClr val="dk1"/>
                          </a:solidFill>
                          <a:effectLst/>
                          <a:latin typeface="Open Sans"/>
                          <a:ea typeface="Open Sans"/>
                          <a:cs typeface="Open Sans"/>
                        </a:rPr>
                        <a:t>Une demi-</a:t>
                      </a:r>
                      <a:r>
                        <a:rPr lang="en-GB" sz="1300" kern="1200" dirty="0" err="1">
                          <a:solidFill>
                            <a:schemeClr val="dk1"/>
                          </a:solidFill>
                          <a:effectLst/>
                          <a:latin typeface="Open Sans"/>
                          <a:ea typeface="Open Sans"/>
                          <a:cs typeface="Open Sans"/>
                        </a:rPr>
                        <a:t>boîte</a:t>
                      </a:r>
                      <a:r>
                        <a:rPr lang="en-GB" sz="1300" kern="1200" dirty="0">
                          <a:solidFill>
                            <a:schemeClr val="dk1"/>
                          </a:solidFill>
                          <a:effectLst/>
                          <a:latin typeface="Open Sans"/>
                          <a:ea typeface="Open Sans"/>
                          <a:cs typeface="Open Sans"/>
                        </a:rPr>
                        <a:t> de thon par </a:t>
                      </a:r>
                      <a:r>
                        <a:rPr lang="en-GB" sz="1300" kern="1200" dirty="0" err="1">
                          <a:solidFill>
                            <a:schemeClr val="dk1"/>
                          </a:solidFill>
                          <a:effectLst/>
                          <a:latin typeface="Open Sans"/>
                          <a:ea typeface="Open Sans"/>
                          <a:cs typeface="Open Sans"/>
                        </a:rPr>
                        <a:t>personne</a:t>
                      </a:r>
                      <a:endParaRPr lang="fr-FR" sz="13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rtl="0" eaLnBrk="1" fontAlgn="base" latinLnBrk="0" hangingPunct="1">
                        <a:lnSpc>
                          <a:spcPct val="107000"/>
                        </a:lnSpc>
                        <a:spcAft>
                          <a:spcPts val="0"/>
                        </a:spcAft>
                        <a:buFont typeface="Arial" panose="020B0604020202020204" pitchFamily="34" charset="0"/>
                        <a:buChar char="•"/>
                      </a:pPr>
                      <a:r>
                        <a:rPr lang="en-GB" sz="1300" kern="1200" dirty="0">
                          <a:solidFill>
                            <a:schemeClr val="dk1"/>
                          </a:solidFill>
                          <a:effectLst/>
                          <a:latin typeface="Open Sans"/>
                          <a:ea typeface="Open Sans"/>
                          <a:cs typeface="Open Sans"/>
                        </a:rPr>
                        <a:t>Une </a:t>
                      </a:r>
                      <a:r>
                        <a:rPr lang="en-GB" sz="1300" kern="1200" dirty="0" err="1">
                          <a:solidFill>
                            <a:schemeClr val="dk1"/>
                          </a:solidFill>
                          <a:effectLst/>
                          <a:latin typeface="Open Sans"/>
                          <a:ea typeface="Open Sans"/>
                          <a:cs typeface="Open Sans"/>
                        </a:rPr>
                        <a:t>poignée</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d'insectes</a:t>
                      </a:r>
                      <a:r>
                        <a:rPr lang="en-GB" sz="1300" kern="1200" dirty="0">
                          <a:solidFill>
                            <a:schemeClr val="dk1"/>
                          </a:solidFill>
                          <a:effectLst/>
                          <a:latin typeface="Open Sans"/>
                          <a:ea typeface="Open Sans"/>
                          <a:cs typeface="Open Sans"/>
                        </a:rPr>
                        <a:t> (termites, </a:t>
                      </a:r>
                      <a:r>
                        <a:rPr lang="en-GB" sz="1300" b="0" i="0" u="none" strike="noStrike" kern="1200" noProof="0" dirty="0" err="1">
                          <a:solidFill>
                            <a:schemeClr val="tx1"/>
                          </a:solidFill>
                          <a:effectLst/>
                          <a:latin typeface="Open Sans"/>
                        </a:rPr>
                        <a:t>criquets</a:t>
                      </a:r>
                      <a:r>
                        <a:rPr lang="en-GB" sz="1300" b="0" i="0" u="none" strike="noStrike" kern="1200" noProof="0" dirty="0">
                          <a:solidFill>
                            <a:schemeClr val="dk1"/>
                          </a:solidFill>
                          <a:effectLst/>
                          <a:latin typeface="Open Sans"/>
                        </a:rPr>
                        <a:t>,</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chenilles</a:t>
                      </a:r>
                      <a:r>
                        <a:rPr lang="en-GB" sz="1300" kern="1200" dirty="0">
                          <a:solidFill>
                            <a:schemeClr val="dk1"/>
                          </a:solidFill>
                          <a:effectLst/>
                          <a:latin typeface="Open Sans"/>
                          <a:ea typeface="Open Sans"/>
                          <a:cs typeface="Open Sans"/>
                        </a:rPr>
                        <a:t>, etc.) par </a:t>
                      </a:r>
                      <a:r>
                        <a:rPr lang="en-GB" sz="1300" kern="1200" dirty="0" err="1">
                          <a:solidFill>
                            <a:schemeClr val="dk1"/>
                          </a:solidFill>
                          <a:effectLst/>
                          <a:latin typeface="Open Sans"/>
                          <a:ea typeface="Open Sans"/>
                          <a:cs typeface="Open Sans"/>
                        </a:rPr>
                        <a:t>personne</a:t>
                      </a:r>
                      <a:r>
                        <a:rPr lang="en-GB" sz="1300" kern="1200" dirty="0">
                          <a:solidFill>
                            <a:schemeClr val="dk1"/>
                          </a:solidFill>
                          <a:effectLst/>
                          <a:latin typeface="Open Sans"/>
                          <a:ea typeface="Open Sans"/>
                          <a:cs typeface="Open Sans"/>
                        </a:rPr>
                        <a:t>.</a:t>
                      </a:r>
                      <a:endParaRPr lang="fr-FR" sz="13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tc>
                <a:extLst>
                  <a:ext uri="{0D108BD9-81ED-4DB2-BD59-A6C34878D82A}">
                    <a16:rowId xmlns:a16="http://schemas.microsoft.com/office/drawing/2014/main" val="1233105139"/>
                  </a:ext>
                </a:extLst>
              </a:tr>
            </a:tbl>
          </a:graphicData>
        </a:graphic>
      </p:graphicFrame>
    </p:spTree>
    <p:extLst>
      <p:ext uri="{BB962C8B-B14F-4D97-AF65-F5344CB8AC3E}">
        <p14:creationId xmlns:p14="http://schemas.microsoft.com/office/powerpoint/2010/main" val="9343114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3C128CB-D3B9-E278-611F-04E9BB9A9800}"/>
              </a:ext>
            </a:extLst>
          </p:cNvPr>
          <p:cNvGraphicFramePr>
            <a:graphicFrameLocks noGrp="1"/>
          </p:cNvGraphicFramePr>
          <p:nvPr>
            <p:extLst>
              <p:ext uri="{D42A27DB-BD31-4B8C-83A1-F6EECF244321}">
                <p14:modId xmlns:p14="http://schemas.microsoft.com/office/powerpoint/2010/main" val="2174555512"/>
              </p:ext>
            </p:extLst>
          </p:nvPr>
        </p:nvGraphicFramePr>
        <p:xfrm>
          <a:off x="93785" y="732838"/>
          <a:ext cx="12192000" cy="6048829"/>
        </p:xfrm>
        <a:graphic>
          <a:graphicData uri="http://schemas.openxmlformats.org/drawingml/2006/table">
            <a:tbl>
              <a:tblPr firstRow="1" firstCol="1" bandRow="1">
                <a:tableStyleId>{5C22544A-7EE6-4342-B048-85BDC9FD1C3A}</a:tableStyleId>
              </a:tblPr>
              <a:tblGrid>
                <a:gridCol w="414837">
                  <a:extLst>
                    <a:ext uri="{9D8B030D-6E8A-4147-A177-3AD203B41FA5}">
                      <a16:colId xmlns:a16="http://schemas.microsoft.com/office/drawing/2014/main" val="2749304495"/>
                    </a:ext>
                  </a:extLst>
                </a:gridCol>
                <a:gridCol w="1056391">
                  <a:extLst>
                    <a:ext uri="{9D8B030D-6E8A-4147-A177-3AD203B41FA5}">
                      <a16:colId xmlns:a16="http://schemas.microsoft.com/office/drawing/2014/main" val="4230798633"/>
                    </a:ext>
                  </a:extLst>
                </a:gridCol>
                <a:gridCol w="4936061">
                  <a:extLst>
                    <a:ext uri="{9D8B030D-6E8A-4147-A177-3AD203B41FA5}">
                      <a16:colId xmlns:a16="http://schemas.microsoft.com/office/drawing/2014/main" val="2760318020"/>
                    </a:ext>
                  </a:extLst>
                </a:gridCol>
                <a:gridCol w="5784711">
                  <a:extLst>
                    <a:ext uri="{9D8B030D-6E8A-4147-A177-3AD203B41FA5}">
                      <a16:colId xmlns:a16="http://schemas.microsoft.com/office/drawing/2014/main" val="660903870"/>
                    </a:ext>
                  </a:extLst>
                </a:gridCol>
              </a:tblGrid>
              <a:tr h="314032">
                <a:tc>
                  <a:txBody>
                    <a:bodyPr/>
                    <a:lstStyle/>
                    <a:p>
                      <a:pPr marL="0" algn="l" defTabSz="914400" rtl="0" eaLnBrk="1" fontAlgn="base" latinLnBrk="0" hangingPunct="1">
                        <a:lnSpc>
                          <a:spcPct val="107000"/>
                        </a:lnSpc>
                      </a:pPr>
                      <a:r>
                        <a:rPr lang="en-GB" sz="1300" b="1" kern="1200" dirty="0">
                          <a:solidFill>
                            <a:schemeClr val="lt1"/>
                          </a:solidFill>
                          <a:effectLst/>
                          <a:latin typeface="Open Sans"/>
                          <a:ea typeface="Open Sans"/>
                          <a:cs typeface="Open Sans"/>
                        </a:rPr>
                        <a:t>Non. </a:t>
                      </a:r>
                    </a:p>
                  </a:txBody>
                  <a:tcPr marL="0" marR="0" marT="0" marB="0" anchor="ctr"/>
                </a:tc>
                <a:tc>
                  <a:txBody>
                    <a:bodyPr/>
                    <a:lstStyle/>
                    <a:p>
                      <a:pPr marL="0" algn="l" defTabSz="914400" rtl="0" eaLnBrk="1" fontAlgn="base" latinLnBrk="0" hangingPunct="1">
                        <a:lnSpc>
                          <a:spcPct val="107000"/>
                        </a:lnSpc>
                      </a:pPr>
                      <a:r>
                        <a:rPr lang="en-GB" sz="1300" b="1" kern="1200" dirty="0">
                          <a:solidFill>
                            <a:schemeClr val="lt1"/>
                          </a:solidFill>
                          <a:effectLst/>
                          <a:latin typeface="Open Sans"/>
                          <a:ea typeface="Open Sans"/>
                          <a:cs typeface="Open Sans"/>
                        </a:rPr>
                        <a:t>Groupe </a:t>
                      </a:r>
                      <a:r>
                        <a:rPr lang="en-GB" sz="1300" b="1" kern="1200" dirty="0" err="1">
                          <a:solidFill>
                            <a:schemeClr val="lt1"/>
                          </a:solidFill>
                          <a:effectLst/>
                          <a:latin typeface="Open Sans"/>
                          <a:ea typeface="Open Sans"/>
                          <a:cs typeface="Open Sans"/>
                        </a:rPr>
                        <a:t>alimentaire</a:t>
                      </a:r>
                    </a:p>
                  </a:txBody>
                  <a:tcPr marL="0" marR="0" marT="0" marB="0" anchor="ctr"/>
                </a:tc>
                <a:tc>
                  <a:txBody>
                    <a:bodyPr/>
                    <a:lstStyle/>
                    <a:p>
                      <a:pPr fontAlgn="base">
                        <a:lnSpc>
                          <a:spcPct val="107000"/>
                        </a:lnSpc>
                      </a:pPr>
                      <a:r>
                        <a:rPr lang="en-GB" sz="1300" b="1" kern="1200" dirty="0">
                          <a:solidFill>
                            <a:schemeClr val="lt1"/>
                          </a:solidFill>
                          <a:effectLst/>
                          <a:latin typeface="Open Sans"/>
                          <a:ea typeface="Open Sans"/>
                          <a:cs typeface="Open Sans"/>
                        </a:rPr>
                        <a:t>Ce qui ne </a:t>
                      </a:r>
                      <a:r>
                        <a:rPr lang="en-GB" sz="1300" b="1" kern="1200" dirty="0" err="1">
                          <a:solidFill>
                            <a:schemeClr val="lt1"/>
                          </a:solidFill>
                          <a:effectLst/>
                          <a:latin typeface="Open Sans"/>
                          <a:ea typeface="Open Sans"/>
                          <a:cs typeface="Open Sans"/>
                        </a:rPr>
                        <a:t>compte</a:t>
                      </a:r>
                      <a:r>
                        <a:rPr lang="en-GB" sz="1300" b="1" kern="1200" dirty="0">
                          <a:solidFill>
                            <a:schemeClr val="lt1"/>
                          </a:solidFill>
                          <a:effectLst/>
                          <a:latin typeface="Open Sans"/>
                          <a:ea typeface="Open Sans"/>
                          <a:cs typeface="Open Sans"/>
                        </a:rPr>
                        <a:t> pas = </a:t>
                      </a:r>
                      <a:r>
                        <a:rPr lang="en-GB" sz="1300" dirty="0" err="1">
                          <a:effectLst/>
                          <a:latin typeface="Open Sans"/>
                          <a:ea typeface="Open Sans"/>
                          <a:cs typeface="Open Sans"/>
                        </a:rPr>
                        <a:t>Enregistrer</a:t>
                      </a:r>
                      <a:r>
                        <a:rPr lang="en-GB" sz="1300" dirty="0">
                          <a:effectLst/>
                          <a:latin typeface="Open Sans"/>
                          <a:ea typeface="Open Sans"/>
                          <a:cs typeface="Open Sans"/>
                        </a:rPr>
                        <a:t> </a:t>
                      </a:r>
                      <a:r>
                        <a:rPr lang="en-GB" sz="1300" dirty="0" err="1">
                          <a:effectLst/>
                          <a:latin typeface="Open Sans"/>
                          <a:ea typeface="Open Sans"/>
                          <a:cs typeface="Open Sans"/>
                        </a:rPr>
                        <a:t>comme</a:t>
                      </a:r>
                      <a:r>
                        <a:rPr lang="en-GB" sz="1300" dirty="0">
                          <a:effectLst/>
                          <a:latin typeface="Open Sans"/>
                          <a:ea typeface="Open Sans"/>
                          <a:cs typeface="Open Sans"/>
                        </a:rPr>
                        <a:t> </a:t>
                      </a:r>
                      <a:r>
                        <a:rPr lang="en-GB" sz="1300" b="1" kern="1200" dirty="0">
                          <a:solidFill>
                            <a:schemeClr val="lt1"/>
                          </a:solidFill>
                          <a:effectLst/>
                          <a:latin typeface="Open Sans"/>
                          <a:ea typeface="Open Sans"/>
                          <a:cs typeface="Open Sans"/>
                        </a:rPr>
                        <a:t>condiments </a:t>
                      </a:r>
                    </a:p>
                  </a:txBody>
                  <a:tcPr marL="0" marR="0" marT="0" marB="0" anchor="ctr"/>
                </a:tc>
                <a:tc>
                  <a:txBody>
                    <a:bodyPr/>
                    <a:lstStyle/>
                    <a:p>
                      <a:pPr lvl="0">
                        <a:lnSpc>
                          <a:spcPct val="107000"/>
                        </a:lnSpc>
                        <a:buNone/>
                      </a:pPr>
                      <a:r>
                        <a:rPr lang="en-GB" sz="1300" b="1" i="0" u="none" strike="noStrike" kern="1200" noProof="0" dirty="0">
                          <a:solidFill>
                            <a:schemeClr val="lt1"/>
                          </a:solidFill>
                          <a:effectLst/>
                          <a:latin typeface="Open Sans"/>
                        </a:rPr>
                        <a:t>Ce qui </a:t>
                      </a:r>
                      <a:r>
                        <a:rPr lang="en-GB" sz="1300" b="1" i="0" u="none" strike="noStrike" kern="1200" noProof="0" dirty="0" err="1">
                          <a:solidFill>
                            <a:schemeClr val="lt1"/>
                          </a:solidFill>
                          <a:effectLst/>
                          <a:latin typeface="Open Sans"/>
                        </a:rPr>
                        <a:t>compte</a:t>
                      </a:r>
                      <a:r>
                        <a:rPr lang="en-GB" sz="1300" b="1" i="0" u="none" strike="noStrike" kern="1200" noProof="0" dirty="0">
                          <a:solidFill>
                            <a:schemeClr val="lt1"/>
                          </a:solidFill>
                          <a:effectLst/>
                          <a:latin typeface="Open Sans"/>
                        </a:rPr>
                        <a:t> = </a:t>
                      </a:r>
                      <a:r>
                        <a:rPr lang="en-GB" sz="1300" b="1" i="0" u="none" strike="noStrike" kern="1200" noProof="0" dirty="0" err="1">
                          <a:solidFill>
                            <a:srgbClr val="36B5C5"/>
                          </a:solidFill>
                          <a:effectLst/>
                          <a:latin typeface="Open Sans"/>
                        </a:rPr>
                        <a:t>S'inscrire</a:t>
                      </a:r>
                      <a:r>
                        <a:rPr lang="en-GB" sz="1300" b="1" i="0" u="none" strike="noStrike" kern="1200" noProof="0" dirty="0">
                          <a:solidFill>
                            <a:srgbClr val="36B5C5"/>
                          </a:solidFill>
                          <a:effectLst/>
                          <a:latin typeface="Open Sans"/>
                        </a:rPr>
                        <a:t> </a:t>
                      </a:r>
                      <a:r>
                        <a:rPr lang="en-GB" sz="1300" b="1" i="0" u="none" strike="noStrike" kern="1200" noProof="0" dirty="0" err="1">
                          <a:solidFill>
                            <a:srgbClr val="36B5C5"/>
                          </a:solidFill>
                          <a:effectLst/>
                          <a:latin typeface="Open Sans"/>
                        </a:rPr>
                        <a:t>comme</a:t>
                      </a:r>
                      <a:r>
                        <a:rPr lang="en-GB" sz="1300" b="1" i="0" u="none" strike="noStrike" kern="1200" noProof="0" dirty="0">
                          <a:solidFill>
                            <a:srgbClr val="36B5C5"/>
                          </a:solidFill>
                          <a:effectLst/>
                          <a:latin typeface="Open Sans"/>
                        </a:rPr>
                        <a:t> </a:t>
                      </a:r>
                      <a:r>
                        <a:rPr lang="en-GB" sz="1300" b="1" i="0" u="none" strike="noStrike" kern="1200" noProof="0" dirty="0">
                          <a:solidFill>
                            <a:schemeClr val="bg1"/>
                          </a:solidFill>
                          <a:effectLst/>
                          <a:latin typeface="Open Sans"/>
                        </a:rPr>
                        <a:t>dans les </a:t>
                      </a:r>
                      <a:r>
                        <a:rPr lang="en-GB" sz="1300" b="1" i="0" u="none" strike="noStrike" kern="1200" noProof="0" dirty="0" err="1">
                          <a:solidFill>
                            <a:schemeClr val="bg1"/>
                          </a:solidFill>
                          <a:effectLst/>
                          <a:latin typeface="Open Sans"/>
                        </a:rPr>
                        <a:t>principaux</a:t>
                      </a:r>
                      <a:r>
                        <a:rPr lang="en-GB" sz="1300" b="1" i="0" u="none" strike="noStrike" kern="1200" noProof="0" dirty="0">
                          <a:solidFill>
                            <a:schemeClr val="bg1"/>
                          </a:solidFill>
                          <a:effectLst/>
                          <a:latin typeface="Open Sans"/>
                        </a:rPr>
                        <a:t> </a:t>
                      </a:r>
                      <a:r>
                        <a:rPr lang="en-GB" sz="1300" b="1" i="0" u="none" strike="noStrike" kern="1200" noProof="0" dirty="0" err="1">
                          <a:solidFill>
                            <a:schemeClr val="bg1"/>
                          </a:solidFill>
                          <a:effectLst/>
                          <a:latin typeface="Open Sans"/>
                        </a:rPr>
                        <a:t>groupes</a:t>
                      </a:r>
                      <a:r>
                        <a:rPr lang="en-GB" sz="1300" b="1" i="0" u="none" strike="noStrike" kern="1200" noProof="0" dirty="0">
                          <a:solidFill>
                            <a:schemeClr val="bg1"/>
                          </a:solidFill>
                          <a:effectLst/>
                          <a:latin typeface="Open Sans"/>
                        </a:rPr>
                        <a:t> </a:t>
                      </a:r>
                      <a:r>
                        <a:rPr lang="en-GB" sz="1300" b="1" i="0" u="none" strike="noStrike" kern="1200" noProof="0" dirty="0" err="1">
                          <a:solidFill>
                            <a:schemeClr val="bg1"/>
                          </a:solidFill>
                          <a:effectLst/>
                          <a:latin typeface="Open Sans"/>
                        </a:rPr>
                        <a:t>d'aliments</a:t>
                      </a:r>
                      <a:r>
                        <a:rPr lang="en-GB" sz="1300" b="1" i="0" u="none" strike="noStrike" kern="1200" noProof="0" dirty="0">
                          <a:solidFill>
                            <a:schemeClr val="bg1"/>
                          </a:solidFill>
                          <a:effectLst/>
                          <a:latin typeface="Open Sans"/>
                        </a:rPr>
                        <a:t> </a:t>
                      </a:r>
                    </a:p>
                  </a:txBody>
                  <a:tcPr marL="0" marR="0" marT="0" marB="0" anchor="ctr"/>
                </a:tc>
                <a:extLst>
                  <a:ext uri="{0D108BD9-81ED-4DB2-BD59-A6C34878D82A}">
                    <a16:rowId xmlns:a16="http://schemas.microsoft.com/office/drawing/2014/main" val="3595671825"/>
                  </a:ext>
                </a:extLst>
              </a:tr>
              <a:tr h="1748496">
                <a:tc>
                  <a:txBody>
                    <a:bodyPr/>
                    <a:lstStyle/>
                    <a:p>
                      <a:pPr marL="0" algn="ctr" defTabSz="914400" rtl="0" eaLnBrk="1" fontAlgn="base" latinLnBrk="0" hangingPunct="1">
                        <a:lnSpc>
                          <a:spcPct val="107000"/>
                        </a:lnSpc>
                      </a:pPr>
                      <a:r>
                        <a:rPr lang="en-GB" sz="1300" b="1" kern="1200" dirty="0">
                          <a:solidFill>
                            <a:schemeClr val="lt1"/>
                          </a:solidFill>
                          <a:effectLst/>
                          <a:latin typeface="Open Sans"/>
                          <a:ea typeface="Open Sans"/>
                          <a:cs typeface="Open Sans"/>
                        </a:rPr>
                        <a:t>5.</a:t>
                      </a:r>
                      <a:r>
                        <a:rPr lang="en-US" sz="1300" b="1" kern="1200" dirty="0">
                          <a:solidFill>
                            <a:schemeClr val="lt1"/>
                          </a:solidFill>
                          <a:effectLst/>
                          <a:latin typeface="Open Sans"/>
                          <a:ea typeface="Open Sans"/>
                          <a:cs typeface="Open Sans"/>
                        </a:rPr>
                        <a:t> </a:t>
                      </a:r>
                      <a:endParaRPr lang="en-GB" sz="1300" b="1" kern="1200" dirty="0">
                        <a:solidFill>
                          <a:schemeClr val="lt1"/>
                        </a:solidFill>
                        <a:effectLst/>
                        <a:latin typeface="Open Sans"/>
                        <a:ea typeface="Open Sans"/>
                        <a:cs typeface="Open Sans"/>
                      </a:endParaRPr>
                    </a:p>
                  </a:txBody>
                  <a:tcPr marL="0" marR="0" marT="0" marB="0" anchor="ctr"/>
                </a:tc>
                <a:tc>
                  <a:txBody>
                    <a:bodyPr/>
                    <a:lstStyle/>
                    <a:p>
                      <a:pPr marL="0" algn="l" defTabSz="914400" rtl="0" eaLnBrk="1" fontAlgn="base" latinLnBrk="0" hangingPunct="1">
                        <a:lnSpc>
                          <a:spcPct val="107000"/>
                        </a:lnSpc>
                      </a:pPr>
                      <a:r>
                        <a:rPr lang="en-GB" sz="1300" b="0" kern="1200" dirty="0" err="1">
                          <a:solidFill>
                            <a:schemeClr val="tx1"/>
                          </a:solidFill>
                          <a:effectLst/>
                          <a:latin typeface="Open Sans"/>
                          <a:ea typeface="Open Sans"/>
                          <a:cs typeface="Open Sans"/>
                        </a:rPr>
                        <a:t>Légumes</a:t>
                      </a:r>
                      <a:r>
                        <a:rPr lang="en-GB" sz="1300" b="0" kern="1200" dirty="0">
                          <a:solidFill>
                            <a:schemeClr val="tx1"/>
                          </a:solidFill>
                          <a:effectLst/>
                          <a:latin typeface="Open Sans"/>
                          <a:ea typeface="Open Sans"/>
                          <a:cs typeface="Open Sans"/>
                        </a:rPr>
                        <a:t> et </a:t>
                      </a:r>
                      <a:r>
                        <a:rPr lang="en-GB" sz="1300" b="0" kern="1200" dirty="0" err="1">
                          <a:solidFill>
                            <a:schemeClr val="tx1"/>
                          </a:solidFill>
                          <a:effectLst/>
                          <a:latin typeface="Open Sans"/>
                          <a:ea typeface="Open Sans"/>
                          <a:cs typeface="Open Sans"/>
                        </a:rPr>
                        <a:t>feuilles</a:t>
                      </a:r>
                    </a:p>
                  </a:txBody>
                  <a:tcPr marL="0" marR="0" marT="0" marB="0" anchor="ctr"/>
                </a:tc>
                <a:tc>
                  <a:txBody>
                    <a:bodyPr/>
                    <a:lstStyle/>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b="0" kern="1200" dirty="0">
                          <a:solidFill>
                            <a:schemeClr val="tx1"/>
                          </a:solidFill>
                          <a:effectLst/>
                          <a:latin typeface="Open Sans"/>
                          <a:ea typeface="Open Sans"/>
                          <a:cs typeface="Open Sans"/>
                        </a:rPr>
                        <a:t>Gousses </a:t>
                      </a:r>
                      <a:r>
                        <a:rPr lang="en-GB" sz="1300" b="0" kern="1200" dirty="0" err="1">
                          <a:solidFill>
                            <a:schemeClr val="tx1"/>
                          </a:solidFill>
                          <a:effectLst/>
                          <a:latin typeface="Open Sans"/>
                          <a:ea typeface="Open Sans"/>
                          <a:cs typeface="Open Sans"/>
                        </a:rPr>
                        <a:t>d'ail</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utilisées</a:t>
                      </a:r>
                      <a:r>
                        <a:rPr lang="en-GB" sz="1300" b="0" kern="1200" dirty="0">
                          <a:solidFill>
                            <a:schemeClr val="tx1"/>
                          </a:solidFill>
                          <a:effectLst/>
                          <a:latin typeface="Open Sans"/>
                          <a:ea typeface="Open Sans"/>
                          <a:cs typeface="Open Sans"/>
                        </a:rPr>
                        <a:t> pour </a:t>
                      </a:r>
                      <a:r>
                        <a:rPr lang="en-GB" sz="1300" b="0" kern="1200" dirty="0" err="1">
                          <a:solidFill>
                            <a:schemeClr val="tx1"/>
                          </a:solidFill>
                          <a:effectLst/>
                          <a:latin typeface="Open Sans"/>
                          <a:ea typeface="Open Sans"/>
                          <a:cs typeface="Open Sans"/>
                        </a:rPr>
                        <a:t>aromatiser</a:t>
                      </a:r>
                      <a:r>
                        <a:rPr lang="en-GB" sz="1300" b="0" kern="1200" dirty="0">
                          <a:solidFill>
                            <a:schemeClr val="tx1"/>
                          </a:solidFill>
                          <a:effectLst/>
                          <a:latin typeface="Open Sans"/>
                          <a:ea typeface="Open Sans"/>
                          <a:cs typeface="Open Sans"/>
                        </a:rPr>
                        <a:t> un plat</a:t>
                      </a:r>
                      <a:endParaRPr lang="fr-FR" sz="1300" b="0" kern="1200" dirty="0">
                        <a:solidFill>
                          <a:schemeClr val="tx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b="0" kern="1200" dirty="0">
                          <a:solidFill>
                            <a:schemeClr val="tx1"/>
                          </a:solidFill>
                          <a:effectLst/>
                          <a:latin typeface="Open Sans"/>
                          <a:ea typeface="Open Sans"/>
                          <a:cs typeface="Open Sans"/>
                        </a:rPr>
                        <a:t>Une </a:t>
                      </a:r>
                      <a:r>
                        <a:rPr lang="en-GB" sz="1300" b="0" kern="1200" dirty="0" err="1">
                          <a:solidFill>
                            <a:schemeClr val="tx1"/>
                          </a:solidFill>
                          <a:effectLst/>
                          <a:latin typeface="Open Sans"/>
                          <a:ea typeface="Open Sans"/>
                          <a:cs typeface="Open Sans"/>
                        </a:rPr>
                        <a:t>ou</a:t>
                      </a:r>
                      <a:r>
                        <a:rPr lang="en-GB" sz="1300" b="0" kern="1200" dirty="0">
                          <a:solidFill>
                            <a:schemeClr val="tx1"/>
                          </a:solidFill>
                          <a:effectLst/>
                          <a:latin typeface="Open Sans"/>
                          <a:ea typeface="Open Sans"/>
                          <a:cs typeface="Open Sans"/>
                        </a:rPr>
                        <a:t> deux </a:t>
                      </a:r>
                      <a:r>
                        <a:rPr lang="en-GB" sz="1300" b="0" kern="1200" dirty="0" err="1">
                          <a:solidFill>
                            <a:schemeClr val="tx1"/>
                          </a:solidFill>
                          <a:effectLst/>
                          <a:latin typeface="Open Sans"/>
                          <a:ea typeface="Open Sans"/>
                          <a:cs typeface="Open Sans"/>
                        </a:rPr>
                        <a:t>tomates</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utilisées</a:t>
                      </a:r>
                      <a:r>
                        <a:rPr lang="en-GB" sz="1300" b="0" kern="1200" dirty="0">
                          <a:solidFill>
                            <a:schemeClr val="tx1"/>
                          </a:solidFill>
                          <a:effectLst/>
                          <a:latin typeface="Open Sans"/>
                          <a:ea typeface="Open Sans"/>
                          <a:cs typeface="Open Sans"/>
                        </a:rPr>
                        <a:t> pour </a:t>
                      </a:r>
                      <a:r>
                        <a:rPr lang="en-GB" sz="1300" b="0" kern="1200" dirty="0" err="1">
                          <a:solidFill>
                            <a:schemeClr val="tx1"/>
                          </a:solidFill>
                          <a:effectLst/>
                          <a:latin typeface="Open Sans"/>
                          <a:ea typeface="Open Sans"/>
                          <a:cs typeface="Open Sans"/>
                        </a:rPr>
                        <a:t>parfumer</a:t>
                      </a:r>
                      <a:r>
                        <a:rPr lang="en-GB" sz="1300" b="0" kern="1200" dirty="0">
                          <a:solidFill>
                            <a:schemeClr val="tx1"/>
                          </a:solidFill>
                          <a:effectLst/>
                          <a:latin typeface="Open Sans"/>
                          <a:ea typeface="Open Sans"/>
                          <a:cs typeface="Open Sans"/>
                        </a:rPr>
                        <a:t> un plat</a:t>
                      </a:r>
                      <a:endParaRPr lang="fr-FR" sz="1300" b="0" kern="1200" dirty="0">
                        <a:solidFill>
                          <a:schemeClr val="tx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b="0" kern="1200" dirty="0">
                          <a:solidFill>
                            <a:schemeClr val="tx1"/>
                          </a:solidFill>
                          <a:effectLst/>
                          <a:latin typeface="Open Sans"/>
                          <a:ea typeface="Open Sans"/>
                          <a:cs typeface="Open Sans"/>
                        </a:rPr>
                        <a:t>Deux </a:t>
                      </a:r>
                      <a:r>
                        <a:rPr lang="en-GB" sz="1300" b="0" kern="1200" dirty="0" err="1">
                          <a:solidFill>
                            <a:schemeClr val="tx1"/>
                          </a:solidFill>
                          <a:effectLst/>
                          <a:latin typeface="Open Sans"/>
                          <a:ea typeface="Open Sans"/>
                          <a:cs typeface="Open Sans"/>
                        </a:rPr>
                        <a:t>oignons</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ou</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moins</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utilisés</a:t>
                      </a:r>
                      <a:r>
                        <a:rPr lang="en-GB" sz="1300" b="0" kern="1200" dirty="0">
                          <a:solidFill>
                            <a:schemeClr val="tx1"/>
                          </a:solidFill>
                          <a:effectLst/>
                          <a:latin typeface="Open Sans"/>
                          <a:ea typeface="Open Sans"/>
                          <a:cs typeface="Open Sans"/>
                        </a:rPr>
                        <a:t> pour </a:t>
                      </a:r>
                      <a:r>
                        <a:rPr lang="en-GB" sz="1300" b="0" kern="1200" dirty="0" err="1">
                          <a:solidFill>
                            <a:schemeClr val="tx1"/>
                          </a:solidFill>
                          <a:effectLst/>
                          <a:latin typeface="Open Sans"/>
                          <a:ea typeface="Open Sans"/>
                          <a:cs typeface="Open Sans"/>
                        </a:rPr>
                        <a:t>parfumer</a:t>
                      </a:r>
                      <a:r>
                        <a:rPr lang="en-GB" sz="1300" b="0" kern="1200" dirty="0">
                          <a:solidFill>
                            <a:schemeClr val="tx1"/>
                          </a:solidFill>
                          <a:effectLst/>
                          <a:latin typeface="Open Sans"/>
                          <a:ea typeface="Open Sans"/>
                          <a:cs typeface="Open Sans"/>
                        </a:rPr>
                        <a:t> un plat</a:t>
                      </a:r>
                      <a:endParaRPr lang="fr-FR" sz="1300" b="0" kern="1200" dirty="0">
                        <a:solidFill>
                          <a:schemeClr val="tx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b="0" kern="1200" dirty="0">
                          <a:solidFill>
                            <a:schemeClr val="tx1"/>
                          </a:solidFill>
                          <a:effectLst/>
                          <a:latin typeface="Open Sans"/>
                          <a:ea typeface="Open Sans"/>
                          <a:cs typeface="Open Sans"/>
                        </a:rPr>
                        <a:t>Pâte de </a:t>
                      </a:r>
                      <a:r>
                        <a:rPr lang="en-GB" sz="1300" b="0" kern="1200" dirty="0" err="1">
                          <a:solidFill>
                            <a:schemeClr val="tx1"/>
                          </a:solidFill>
                          <a:effectLst/>
                          <a:latin typeface="Open Sans"/>
                          <a:ea typeface="Open Sans"/>
                          <a:cs typeface="Open Sans"/>
                        </a:rPr>
                        <a:t>tomate</a:t>
                      </a:r>
                      <a:r>
                        <a:rPr lang="en-GB" sz="1300" b="0" kern="1200" dirty="0">
                          <a:solidFill>
                            <a:schemeClr val="tx1"/>
                          </a:solidFill>
                          <a:effectLst/>
                          <a:latin typeface="Open Sans"/>
                          <a:ea typeface="Open Sans"/>
                          <a:cs typeface="Open Sans"/>
                        </a:rPr>
                        <a:t>, sauce </a:t>
                      </a:r>
                      <a:r>
                        <a:rPr lang="en-GB" sz="1300" b="0" kern="1200" dirty="0" err="1">
                          <a:solidFill>
                            <a:schemeClr val="tx1"/>
                          </a:solidFill>
                          <a:effectLst/>
                          <a:latin typeface="Open Sans"/>
                          <a:ea typeface="Open Sans"/>
                          <a:cs typeface="Open Sans"/>
                        </a:rPr>
                        <a:t>tomate</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ou</a:t>
                      </a:r>
                      <a:r>
                        <a:rPr lang="en-GB" sz="1300" b="0" kern="1200" dirty="0">
                          <a:solidFill>
                            <a:schemeClr val="tx1"/>
                          </a:solidFill>
                          <a:effectLst/>
                          <a:latin typeface="Open Sans"/>
                          <a:ea typeface="Open Sans"/>
                          <a:cs typeface="Open Sans"/>
                        </a:rPr>
                        <a:t> ketchup </a:t>
                      </a:r>
                      <a:r>
                        <a:rPr lang="en-GB" sz="1300" b="0" kern="1200" dirty="0" err="1">
                          <a:solidFill>
                            <a:schemeClr val="tx1"/>
                          </a:solidFill>
                          <a:effectLst/>
                          <a:latin typeface="Open Sans"/>
                          <a:ea typeface="Open Sans"/>
                          <a:cs typeface="Open Sans"/>
                        </a:rPr>
                        <a:t>utilisés</a:t>
                      </a:r>
                      <a:r>
                        <a:rPr lang="en-GB" sz="1300" b="0" kern="1200" dirty="0">
                          <a:solidFill>
                            <a:schemeClr val="tx1"/>
                          </a:solidFill>
                          <a:effectLst/>
                          <a:latin typeface="Open Sans"/>
                          <a:ea typeface="Open Sans"/>
                          <a:cs typeface="Open Sans"/>
                        </a:rPr>
                        <a:t> pour </a:t>
                      </a:r>
                      <a:r>
                        <a:rPr lang="en-GB" sz="1300" b="0" kern="1200" dirty="0" err="1">
                          <a:solidFill>
                            <a:schemeClr val="tx1"/>
                          </a:solidFill>
                          <a:effectLst/>
                          <a:latin typeface="Open Sans"/>
                          <a:ea typeface="Open Sans"/>
                          <a:cs typeface="Open Sans"/>
                        </a:rPr>
                        <a:t>aromatiser</a:t>
                      </a:r>
                      <a:r>
                        <a:rPr lang="en-GB" sz="1300" b="0" kern="1200" dirty="0">
                          <a:solidFill>
                            <a:schemeClr val="tx1"/>
                          </a:solidFill>
                          <a:effectLst/>
                          <a:latin typeface="Open Sans"/>
                          <a:ea typeface="Open Sans"/>
                          <a:cs typeface="Open Sans"/>
                        </a:rPr>
                        <a:t> un plat</a:t>
                      </a:r>
                      <a:endParaRPr lang="fr-FR" sz="1300" b="0" kern="1200" dirty="0">
                        <a:solidFill>
                          <a:schemeClr val="tx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b="0" kern="1200" dirty="0">
                          <a:solidFill>
                            <a:schemeClr val="tx1"/>
                          </a:solidFill>
                          <a:effectLst/>
                          <a:latin typeface="Open Sans"/>
                          <a:ea typeface="Open Sans"/>
                          <a:cs typeface="Open Sans"/>
                        </a:rPr>
                        <a:t>Toute </a:t>
                      </a:r>
                      <a:r>
                        <a:rPr lang="en-GB" sz="1300" b="0" kern="1200" dirty="0" err="1">
                          <a:solidFill>
                            <a:schemeClr val="tx1"/>
                          </a:solidFill>
                          <a:effectLst/>
                          <a:latin typeface="Open Sans"/>
                          <a:ea typeface="Open Sans"/>
                          <a:cs typeface="Open Sans"/>
                        </a:rPr>
                        <a:t>quantité</a:t>
                      </a:r>
                      <a:r>
                        <a:rPr lang="en-GB" sz="1300" b="0" kern="1200" dirty="0">
                          <a:solidFill>
                            <a:schemeClr val="tx1"/>
                          </a:solidFill>
                          <a:effectLst/>
                          <a:latin typeface="Open Sans"/>
                          <a:ea typeface="Open Sans"/>
                          <a:cs typeface="Open Sans"/>
                        </a:rPr>
                        <a:t> de </a:t>
                      </a:r>
                      <a:r>
                        <a:rPr lang="en-GB" sz="1300" b="0" kern="1200" dirty="0" err="1">
                          <a:solidFill>
                            <a:schemeClr val="tx1"/>
                          </a:solidFill>
                          <a:effectLst/>
                          <a:latin typeface="Open Sans"/>
                          <a:ea typeface="Open Sans"/>
                          <a:cs typeface="Open Sans"/>
                        </a:rPr>
                        <a:t>concombre</a:t>
                      </a:r>
                      <a:r>
                        <a:rPr lang="en-GB" sz="1300" b="0" kern="1200" dirty="0">
                          <a:solidFill>
                            <a:schemeClr val="tx1"/>
                          </a:solidFill>
                          <a:effectLst/>
                          <a:latin typeface="Open Sans"/>
                          <a:ea typeface="Open Sans"/>
                          <a:cs typeface="Open Sans"/>
                        </a:rPr>
                        <a:t>, de chou-fleur et/</a:t>
                      </a:r>
                      <a:r>
                        <a:rPr lang="en-GB" sz="1300" b="0" kern="1200" dirty="0" err="1">
                          <a:solidFill>
                            <a:schemeClr val="tx1"/>
                          </a:solidFill>
                          <a:effectLst/>
                          <a:latin typeface="Open Sans"/>
                          <a:ea typeface="Open Sans"/>
                          <a:cs typeface="Open Sans"/>
                        </a:rPr>
                        <a:t>ou</a:t>
                      </a:r>
                      <a:r>
                        <a:rPr lang="en-GB" sz="1300" b="0" kern="1200" dirty="0">
                          <a:solidFill>
                            <a:schemeClr val="tx1"/>
                          </a:solidFill>
                          <a:effectLst/>
                          <a:latin typeface="Open Sans"/>
                          <a:ea typeface="Open Sans"/>
                          <a:cs typeface="Open Sans"/>
                        </a:rPr>
                        <a:t> de carotte </a:t>
                      </a:r>
                      <a:r>
                        <a:rPr lang="en-GB" sz="1300" b="0" kern="1200" dirty="0" err="1">
                          <a:solidFill>
                            <a:schemeClr val="tx1"/>
                          </a:solidFill>
                          <a:effectLst/>
                          <a:latin typeface="Open Sans"/>
                          <a:ea typeface="Open Sans"/>
                          <a:cs typeface="Open Sans"/>
                        </a:rPr>
                        <a:t>consommée</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uniquement</a:t>
                      </a:r>
                      <a:r>
                        <a:rPr lang="en-GB" sz="1300" b="0" kern="1200" dirty="0">
                          <a:solidFill>
                            <a:schemeClr val="tx1"/>
                          </a:solidFill>
                          <a:effectLst/>
                          <a:latin typeface="Open Sans"/>
                          <a:ea typeface="Open Sans"/>
                          <a:cs typeface="Open Sans"/>
                        </a:rPr>
                        <a:t> sous </a:t>
                      </a:r>
                      <a:r>
                        <a:rPr lang="en-GB" sz="1300" b="0" kern="1200" dirty="0" err="1">
                          <a:solidFill>
                            <a:schemeClr val="tx1"/>
                          </a:solidFill>
                          <a:effectLst/>
                          <a:latin typeface="Open Sans"/>
                          <a:ea typeface="Open Sans"/>
                          <a:cs typeface="Open Sans"/>
                        </a:rPr>
                        <a:t>forme</a:t>
                      </a:r>
                      <a:r>
                        <a:rPr lang="en-GB" sz="1300" b="0" kern="1200" dirty="0">
                          <a:solidFill>
                            <a:schemeClr val="tx1"/>
                          </a:solidFill>
                          <a:effectLst/>
                          <a:latin typeface="Open Sans"/>
                          <a:ea typeface="Open Sans"/>
                          <a:cs typeface="Open Sans"/>
                        </a:rPr>
                        <a:t> de cornichons. </a:t>
                      </a:r>
                      <a:endParaRPr lang="fr-FR" sz="1300" b="0" kern="1200" dirty="0">
                        <a:solidFill>
                          <a:schemeClr val="tx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b="0" kern="1200" dirty="0" err="1">
                          <a:solidFill>
                            <a:schemeClr val="tx1"/>
                          </a:solidFill>
                          <a:effectLst/>
                          <a:latin typeface="Open Sans"/>
                          <a:ea typeface="Open Sans"/>
                          <a:cs typeface="Open Sans"/>
                        </a:rPr>
                        <a:t>Feuilles</a:t>
                      </a:r>
                      <a:r>
                        <a:rPr lang="en-GB" sz="1300" b="0" kern="1200" dirty="0">
                          <a:solidFill>
                            <a:schemeClr val="tx1"/>
                          </a:solidFill>
                          <a:effectLst/>
                          <a:latin typeface="Open Sans"/>
                          <a:ea typeface="Open Sans"/>
                          <a:cs typeface="Open Sans"/>
                        </a:rPr>
                        <a:t> : </a:t>
                      </a:r>
                      <a:r>
                        <a:rPr lang="en-GB" sz="1300" b="0" kern="1200" dirty="0" err="1">
                          <a:solidFill>
                            <a:schemeClr val="tx1"/>
                          </a:solidFill>
                          <a:effectLst/>
                          <a:latin typeface="Open Sans"/>
                          <a:ea typeface="Open Sans"/>
                          <a:cs typeface="Open Sans"/>
                        </a:rPr>
                        <a:t>quelques</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feuilles</a:t>
                      </a:r>
                      <a:r>
                        <a:rPr lang="en-GB" sz="1300" b="0" kern="1200" dirty="0">
                          <a:solidFill>
                            <a:schemeClr val="tx1"/>
                          </a:solidFill>
                          <a:effectLst/>
                          <a:latin typeface="Open Sans"/>
                          <a:ea typeface="Open Sans"/>
                          <a:cs typeface="Open Sans"/>
                        </a:rPr>
                        <a:t> pour </a:t>
                      </a:r>
                      <a:r>
                        <a:rPr lang="en-GB" sz="1300" b="0" kern="1200" dirty="0" err="1">
                          <a:solidFill>
                            <a:schemeClr val="tx1"/>
                          </a:solidFill>
                          <a:effectLst/>
                          <a:latin typeface="Open Sans"/>
                          <a:ea typeface="Open Sans"/>
                          <a:cs typeface="Open Sans"/>
                        </a:rPr>
                        <a:t>tous</a:t>
                      </a:r>
                      <a:endParaRPr lang="fr-FR" sz="1300" b="0" kern="1200" dirty="0" err="1">
                        <a:solidFill>
                          <a:schemeClr val="tx1"/>
                        </a:solidFill>
                        <a:effectLst/>
                        <a:latin typeface="Open Sans"/>
                        <a:ea typeface="Open Sans"/>
                        <a:cs typeface="Open Sans"/>
                      </a:endParaRPr>
                    </a:p>
                  </a:txBody>
                  <a:tcPr marL="0" marR="0" marT="0" marB="0"/>
                </a:tc>
                <a:tc>
                  <a:txBody>
                    <a:bodyPr/>
                    <a:lstStyle/>
                    <a:p>
                      <a:pPr marL="171450" lvl="0" indent="-171450" algn="l" defTabSz="914400" rtl="0" eaLnBrk="1" fontAlgn="base" latinLnBrk="0" hangingPunct="1">
                        <a:lnSpc>
                          <a:spcPct val="107000"/>
                        </a:lnSpc>
                        <a:buFont typeface="Arial" panose="020B0604020202020204" pitchFamily="34" charset="0"/>
                        <a:buChar char="•"/>
                      </a:pPr>
                      <a:r>
                        <a:rPr lang="en-GB" sz="1300" b="0" kern="1200" dirty="0">
                          <a:solidFill>
                            <a:schemeClr val="tx1"/>
                          </a:solidFill>
                          <a:effectLst/>
                          <a:latin typeface="Open Sans"/>
                          <a:ea typeface="Open Sans"/>
                          <a:cs typeface="Open Sans"/>
                        </a:rPr>
                        <a:t>La </a:t>
                      </a:r>
                      <a:r>
                        <a:rPr lang="en-GB" sz="1300" b="0" kern="1200" dirty="0" err="1">
                          <a:solidFill>
                            <a:schemeClr val="tx1"/>
                          </a:solidFill>
                          <a:effectLst/>
                          <a:latin typeface="Open Sans"/>
                          <a:ea typeface="Open Sans"/>
                          <a:cs typeface="Open Sans"/>
                        </a:rPr>
                        <a:t>moitié</a:t>
                      </a:r>
                      <a:r>
                        <a:rPr lang="en-GB" sz="1300" b="0" kern="1200" dirty="0">
                          <a:solidFill>
                            <a:schemeClr val="tx1"/>
                          </a:solidFill>
                          <a:effectLst/>
                          <a:latin typeface="Open Sans"/>
                          <a:ea typeface="Open Sans"/>
                          <a:cs typeface="Open Sans"/>
                        </a:rPr>
                        <a:t> d'un </a:t>
                      </a:r>
                      <a:r>
                        <a:rPr lang="en-GB" sz="1300" b="0" kern="1200" dirty="0" err="1">
                          <a:solidFill>
                            <a:schemeClr val="tx1"/>
                          </a:solidFill>
                          <a:effectLst/>
                          <a:latin typeface="Open Sans"/>
                          <a:ea typeface="Open Sans"/>
                          <a:cs typeface="Open Sans"/>
                        </a:rPr>
                        <a:t>légume</a:t>
                      </a:r>
                      <a:r>
                        <a:rPr lang="en-GB" sz="1300" b="0" kern="1200" dirty="0">
                          <a:solidFill>
                            <a:schemeClr val="tx1"/>
                          </a:solidFill>
                          <a:effectLst/>
                          <a:latin typeface="Open Sans"/>
                          <a:ea typeface="Open Sans"/>
                          <a:cs typeface="Open Sans"/>
                        </a:rPr>
                        <a:t> par </a:t>
                      </a:r>
                      <a:r>
                        <a:rPr lang="en-GB" sz="1300" b="0" kern="1200" dirty="0" err="1">
                          <a:solidFill>
                            <a:schemeClr val="tx1"/>
                          </a:solidFill>
                          <a:effectLst/>
                          <a:latin typeface="Open Sans"/>
                          <a:ea typeface="Open Sans"/>
                          <a:cs typeface="Open Sans"/>
                        </a:rPr>
                        <a:t>personne</a:t>
                      </a:r>
                      <a:r>
                        <a:rPr lang="en-GB" sz="1300" b="0" kern="1200" dirty="0">
                          <a:solidFill>
                            <a:schemeClr val="tx1"/>
                          </a:solidFill>
                          <a:effectLst/>
                          <a:latin typeface="Open Sans"/>
                          <a:ea typeface="Open Sans"/>
                          <a:cs typeface="Open Sans"/>
                        </a:rPr>
                        <a:t> (par </a:t>
                      </a:r>
                      <a:r>
                        <a:rPr lang="en-GB" sz="1300" b="0" kern="1200" dirty="0" err="1">
                          <a:solidFill>
                            <a:schemeClr val="tx1"/>
                          </a:solidFill>
                          <a:effectLst/>
                          <a:latin typeface="Open Sans"/>
                          <a:ea typeface="Open Sans"/>
                          <a:cs typeface="Open Sans"/>
                        </a:rPr>
                        <a:t>exemple</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concombre</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poivron</a:t>
                      </a:r>
                      <a:r>
                        <a:rPr lang="en-GB" sz="1300" b="0" kern="1200" dirty="0">
                          <a:solidFill>
                            <a:schemeClr val="tx1"/>
                          </a:solidFill>
                          <a:effectLst/>
                          <a:latin typeface="Open Sans"/>
                          <a:ea typeface="Open Sans"/>
                          <a:cs typeface="Open Sans"/>
                        </a:rPr>
                        <a:t>) </a:t>
                      </a:r>
                      <a:endParaRPr lang="fr-FR" sz="1300" b="0" kern="1200" dirty="0">
                        <a:solidFill>
                          <a:schemeClr val="tx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r>
                        <a:rPr lang="en-GB" sz="1300" b="0" kern="1200" dirty="0">
                          <a:solidFill>
                            <a:schemeClr val="tx1"/>
                          </a:solidFill>
                          <a:effectLst/>
                          <a:latin typeface="Open Sans"/>
                          <a:ea typeface="Open Sans"/>
                          <a:cs typeface="Open Sans"/>
                        </a:rPr>
                        <a:t>Plat </a:t>
                      </a:r>
                      <a:r>
                        <a:rPr lang="en-GB" sz="1300" b="0" kern="1200" dirty="0" err="1">
                          <a:solidFill>
                            <a:schemeClr val="tx1"/>
                          </a:solidFill>
                          <a:effectLst/>
                          <a:latin typeface="Open Sans"/>
                          <a:ea typeface="Open Sans"/>
                          <a:cs typeface="Open Sans"/>
                        </a:rPr>
                        <a:t>préparé</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principalement</a:t>
                      </a:r>
                      <a:r>
                        <a:rPr lang="en-GB" sz="1300" b="0" kern="1200" dirty="0">
                          <a:solidFill>
                            <a:schemeClr val="tx1"/>
                          </a:solidFill>
                          <a:effectLst/>
                          <a:latin typeface="Open Sans"/>
                          <a:ea typeface="Open Sans"/>
                          <a:cs typeface="Open Sans"/>
                        </a:rPr>
                        <a:t> à base de </a:t>
                      </a:r>
                      <a:r>
                        <a:rPr lang="en-GB" sz="1300" b="0" kern="1200" dirty="0" err="1">
                          <a:solidFill>
                            <a:schemeClr val="tx1"/>
                          </a:solidFill>
                          <a:effectLst/>
                          <a:latin typeface="Open Sans"/>
                          <a:ea typeface="Open Sans"/>
                          <a:cs typeface="Open Sans"/>
                        </a:rPr>
                        <a:t>tomates</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ou</a:t>
                      </a:r>
                      <a:r>
                        <a:rPr lang="en-GB" sz="1300" b="0" kern="1200" dirty="0">
                          <a:solidFill>
                            <a:schemeClr val="tx1"/>
                          </a:solidFill>
                          <a:effectLst/>
                          <a:latin typeface="Open Sans"/>
                          <a:ea typeface="Open Sans"/>
                          <a:cs typeface="Open Sans"/>
                        </a:rPr>
                        <a:t> de tout </a:t>
                      </a:r>
                      <a:r>
                        <a:rPr lang="en-GB" sz="1300" b="0" kern="1200" dirty="0" err="1">
                          <a:solidFill>
                            <a:schemeClr val="tx1"/>
                          </a:solidFill>
                          <a:effectLst/>
                          <a:latin typeface="Open Sans"/>
                          <a:ea typeface="Open Sans"/>
                          <a:cs typeface="Open Sans"/>
                        </a:rPr>
                        <a:t>autre</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légume</a:t>
                      </a:r>
                      <a:r>
                        <a:rPr lang="en-GB" sz="1300" b="0" kern="1200" dirty="0">
                          <a:solidFill>
                            <a:schemeClr val="tx1"/>
                          </a:solidFill>
                          <a:effectLst/>
                          <a:latin typeface="Open Sans"/>
                          <a:ea typeface="Open Sans"/>
                          <a:cs typeface="Open Sans"/>
                        </a:rPr>
                        <a:t>)</a:t>
                      </a:r>
                      <a:endParaRPr lang="fr-FR" sz="1300" b="0" kern="1200" dirty="0">
                        <a:solidFill>
                          <a:schemeClr val="tx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r>
                        <a:rPr lang="en-GB" sz="1300" b="0" kern="1200" dirty="0">
                          <a:solidFill>
                            <a:schemeClr val="tx1"/>
                          </a:solidFill>
                          <a:effectLst/>
                          <a:latin typeface="Open Sans"/>
                          <a:ea typeface="Open Sans"/>
                          <a:cs typeface="Open Sans"/>
                        </a:rPr>
                        <a:t>1 </a:t>
                      </a:r>
                      <a:r>
                        <a:rPr lang="en-GB" sz="1300" b="0" kern="1200" dirty="0" err="1">
                          <a:solidFill>
                            <a:schemeClr val="tx1"/>
                          </a:solidFill>
                          <a:effectLst/>
                          <a:latin typeface="Open Sans"/>
                          <a:ea typeface="Open Sans"/>
                          <a:cs typeface="Open Sans"/>
                        </a:rPr>
                        <a:t>oignon</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moyen</a:t>
                      </a:r>
                      <a:r>
                        <a:rPr lang="en-GB" sz="1300" b="0" kern="1200" dirty="0">
                          <a:solidFill>
                            <a:schemeClr val="tx1"/>
                          </a:solidFill>
                          <a:effectLst/>
                          <a:latin typeface="Open Sans"/>
                          <a:ea typeface="Open Sans"/>
                          <a:cs typeface="Open Sans"/>
                        </a:rPr>
                        <a:t> par </a:t>
                      </a:r>
                      <a:r>
                        <a:rPr lang="en-GB" sz="1300" b="0" kern="1200" dirty="0" err="1">
                          <a:solidFill>
                            <a:schemeClr val="tx1"/>
                          </a:solidFill>
                          <a:effectLst/>
                          <a:latin typeface="Open Sans"/>
                          <a:ea typeface="Open Sans"/>
                          <a:cs typeface="Open Sans"/>
                        </a:rPr>
                        <a:t>personne</a:t>
                      </a:r>
                      <a:endParaRPr lang="fr-FR" sz="1300" b="0" kern="1200" dirty="0" err="1">
                        <a:solidFill>
                          <a:schemeClr val="tx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r>
                        <a:rPr lang="en-GB" sz="1300" b="0" kern="1200" dirty="0" err="1">
                          <a:solidFill>
                            <a:schemeClr val="tx1"/>
                          </a:solidFill>
                          <a:effectLst/>
                          <a:latin typeface="Open Sans"/>
                          <a:ea typeface="Open Sans"/>
                          <a:cs typeface="Open Sans"/>
                        </a:rPr>
                        <a:t>Feuilles</a:t>
                      </a:r>
                      <a:r>
                        <a:rPr lang="en-GB" sz="1300" b="0" kern="1200" dirty="0">
                          <a:solidFill>
                            <a:schemeClr val="tx1"/>
                          </a:solidFill>
                          <a:effectLst/>
                          <a:latin typeface="Open Sans"/>
                          <a:ea typeface="Open Sans"/>
                          <a:cs typeface="Open Sans"/>
                        </a:rPr>
                        <a:t> : </a:t>
                      </a:r>
                      <a:r>
                        <a:rPr lang="en-GB" sz="1300" b="0" kern="1200" dirty="0" err="1">
                          <a:solidFill>
                            <a:schemeClr val="tx1"/>
                          </a:solidFill>
                          <a:effectLst/>
                          <a:latin typeface="Open Sans"/>
                          <a:ea typeface="Open Sans"/>
                          <a:cs typeface="Open Sans"/>
                        </a:rPr>
                        <a:t>une</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poignée</a:t>
                      </a:r>
                      <a:r>
                        <a:rPr lang="en-GB" sz="1300" b="0" kern="1200" dirty="0">
                          <a:solidFill>
                            <a:schemeClr val="tx1"/>
                          </a:solidFill>
                          <a:effectLst/>
                          <a:latin typeface="Open Sans"/>
                          <a:ea typeface="Open Sans"/>
                          <a:cs typeface="Open Sans"/>
                        </a:rPr>
                        <a:t> par </a:t>
                      </a:r>
                      <a:r>
                        <a:rPr lang="en-GB" sz="1300" b="0" kern="1200" dirty="0" err="1">
                          <a:solidFill>
                            <a:schemeClr val="tx1"/>
                          </a:solidFill>
                          <a:effectLst/>
                          <a:latin typeface="Open Sans"/>
                          <a:ea typeface="Open Sans"/>
                          <a:cs typeface="Open Sans"/>
                        </a:rPr>
                        <a:t>personne</a:t>
                      </a:r>
                      <a:endParaRPr lang="fr-FR" sz="1300" b="0" kern="1200" dirty="0" err="1">
                        <a:solidFill>
                          <a:schemeClr val="tx1"/>
                        </a:solidFill>
                        <a:effectLst/>
                        <a:latin typeface="Open Sans"/>
                        <a:ea typeface="Open Sans"/>
                        <a:cs typeface="Open Sans"/>
                      </a:endParaRPr>
                    </a:p>
                  </a:txBody>
                  <a:tcPr marL="0" marR="0" marT="0" marB="0"/>
                </a:tc>
                <a:extLst>
                  <a:ext uri="{0D108BD9-81ED-4DB2-BD59-A6C34878D82A}">
                    <a16:rowId xmlns:a16="http://schemas.microsoft.com/office/drawing/2014/main" val="166189897"/>
                  </a:ext>
                </a:extLst>
              </a:tr>
              <a:tr h="1968396">
                <a:tc>
                  <a:txBody>
                    <a:bodyPr/>
                    <a:lstStyle/>
                    <a:p>
                      <a:pPr marL="0" algn="ctr" defTabSz="914400" rtl="0" eaLnBrk="1" fontAlgn="base" latinLnBrk="0" hangingPunct="1">
                        <a:lnSpc>
                          <a:spcPct val="107000"/>
                        </a:lnSpc>
                      </a:pPr>
                      <a:r>
                        <a:rPr lang="en-GB" sz="1300" b="1" kern="1200" dirty="0">
                          <a:solidFill>
                            <a:schemeClr val="lt1"/>
                          </a:solidFill>
                          <a:effectLst/>
                          <a:latin typeface="Open Sans"/>
                          <a:ea typeface="Open Sans"/>
                          <a:cs typeface="Open Sans"/>
                        </a:rPr>
                        <a:t>6.</a:t>
                      </a:r>
                      <a:r>
                        <a:rPr lang="en-US" sz="1300" b="1" kern="1200" dirty="0">
                          <a:solidFill>
                            <a:schemeClr val="lt1"/>
                          </a:solidFill>
                          <a:effectLst/>
                          <a:latin typeface="Open Sans"/>
                          <a:ea typeface="Open Sans"/>
                          <a:cs typeface="Open Sans"/>
                        </a:rPr>
                        <a:t> </a:t>
                      </a:r>
                      <a:endParaRPr lang="en-GB" sz="1300" b="1" kern="1200" dirty="0">
                        <a:solidFill>
                          <a:schemeClr val="lt1"/>
                        </a:solidFill>
                        <a:effectLst/>
                        <a:latin typeface="Open Sans"/>
                        <a:ea typeface="Open Sans"/>
                        <a:cs typeface="Open Sans"/>
                      </a:endParaRPr>
                    </a:p>
                  </a:txBody>
                  <a:tcPr marL="0" marR="0" marT="0" marB="0" anchor="ctr"/>
                </a:tc>
                <a:tc>
                  <a:txBody>
                    <a:bodyPr/>
                    <a:lstStyle/>
                    <a:p>
                      <a:pPr marL="0" algn="l" defTabSz="914400" rtl="0" eaLnBrk="1" fontAlgn="base" latinLnBrk="0" hangingPunct="1">
                        <a:lnSpc>
                          <a:spcPct val="107000"/>
                        </a:lnSpc>
                      </a:pPr>
                      <a:r>
                        <a:rPr lang="en-GB" sz="1300" b="0" kern="1200" dirty="0">
                          <a:solidFill>
                            <a:schemeClr val="tx1"/>
                          </a:solidFill>
                          <a:effectLst/>
                          <a:latin typeface="Open Sans"/>
                          <a:ea typeface="Open Sans"/>
                          <a:cs typeface="Open Sans"/>
                        </a:rPr>
                        <a:t>Fruits</a:t>
                      </a:r>
                    </a:p>
                  </a:txBody>
                  <a:tcPr marL="0" marR="0" marT="0" marB="0" anchor="ctr"/>
                </a:tc>
                <a:tc>
                  <a:txBody>
                    <a:bodyPr/>
                    <a:lstStyle/>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b="0" kern="1200" dirty="0">
                          <a:solidFill>
                            <a:schemeClr val="tx1"/>
                          </a:solidFill>
                          <a:effectLst/>
                          <a:latin typeface="Open Sans"/>
                          <a:ea typeface="Open Sans"/>
                          <a:cs typeface="Open Sans"/>
                        </a:rPr>
                        <a:t>Fruits </a:t>
                      </a:r>
                      <a:r>
                        <a:rPr lang="en-GB" sz="1300" b="0" kern="1200" dirty="0" err="1">
                          <a:solidFill>
                            <a:schemeClr val="tx1"/>
                          </a:solidFill>
                          <a:effectLst/>
                          <a:latin typeface="Open Sans"/>
                          <a:ea typeface="Open Sans"/>
                          <a:cs typeface="Open Sans"/>
                        </a:rPr>
                        <a:t>utilisés</a:t>
                      </a:r>
                      <a:r>
                        <a:rPr lang="en-GB" sz="1300" b="0" kern="1200" dirty="0">
                          <a:solidFill>
                            <a:schemeClr val="tx1"/>
                          </a:solidFill>
                          <a:effectLst/>
                          <a:latin typeface="Open Sans"/>
                          <a:ea typeface="Open Sans"/>
                          <a:cs typeface="Open Sans"/>
                        </a:rPr>
                        <a:t> pour </a:t>
                      </a:r>
                      <a:r>
                        <a:rPr lang="en-GB" sz="1300" b="0" kern="1200" dirty="0" err="1">
                          <a:solidFill>
                            <a:schemeClr val="tx1"/>
                          </a:solidFill>
                          <a:effectLst/>
                          <a:latin typeface="Open Sans"/>
                          <a:ea typeface="Open Sans"/>
                          <a:cs typeface="Open Sans"/>
                        </a:rPr>
                        <a:t>aromatiser</a:t>
                      </a:r>
                      <a:r>
                        <a:rPr lang="en-GB" sz="1300" b="0" kern="1200" dirty="0">
                          <a:solidFill>
                            <a:schemeClr val="tx1"/>
                          </a:solidFill>
                          <a:effectLst/>
                          <a:latin typeface="Open Sans"/>
                          <a:ea typeface="Open Sans"/>
                          <a:cs typeface="Open Sans"/>
                        </a:rPr>
                        <a:t> des </a:t>
                      </a:r>
                      <a:r>
                        <a:rPr lang="en-GB" sz="1300" b="0" kern="1200" dirty="0" err="1">
                          <a:solidFill>
                            <a:schemeClr val="tx1"/>
                          </a:solidFill>
                          <a:effectLst/>
                          <a:latin typeface="Open Sans"/>
                          <a:ea typeface="Open Sans"/>
                          <a:cs typeface="Open Sans"/>
                        </a:rPr>
                        <a:t>rafraîchissements</a:t>
                      </a:r>
                      <a:r>
                        <a:rPr lang="en-GB" sz="1300" b="0" kern="1200" dirty="0">
                          <a:solidFill>
                            <a:schemeClr val="tx1"/>
                          </a:solidFill>
                          <a:effectLst/>
                          <a:latin typeface="Open Sans"/>
                          <a:ea typeface="Open Sans"/>
                          <a:cs typeface="Open Sans"/>
                        </a:rPr>
                        <a:t> (par </a:t>
                      </a:r>
                      <a:r>
                        <a:rPr lang="en-GB" sz="1300" b="0" kern="1200" dirty="0" err="1">
                          <a:solidFill>
                            <a:schemeClr val="tx1"/>
                          </a:solidFill>
                          <a:effectLst/>
                          <a:latin typeface="Open Sans"/>
                          <a:ea typeface="Open Sans"/>
                          <a:cs typeface="Open Sans"/>
                        </a:rPr>
                        <a:t>exemple</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une</a:t>
                      </a:r>
                      <a:r>
                        <a:rPr lang="en-GB" sz="1300" b="0" kern="1200" dirty="0">
                          <a:solidFill>
                            <a:schemeClr val="tx1"/>
                          </a:solidFill>
                          <a:effectLst/>
                          <a:latin typeface="Open Sans"/>
                          <a:ea typeface="Open Sans"/>
                          <a:cs typeface="Open Sans"/>
                        </a:rPr>
                        <a:t> tranche de citron </a:t>
                      </a:r>
                      <a:r>
                        <a:rPr lang="en-GB" sz="1300" b="0" kern="1200" dirty="0" err="1">
                          <a:solidFill>
                            <a:schemeClr val="tx1"/>
                          </a:solidFill>
                          <a:effectLst/>
                          <a:latin typeface="Open Sans"/>
                          <a:ea typeface="Open Sans"/>
                          <a:cs typeface="Open Sans"/>
                        </a:rPr>
                        <a:t>ajoutée</a:t>
                      </a:r>
                      <a:r>
                        <a:rPr lang="en-GB" sz="1300" b="0" kern="1200" dirty="0">
                          <a:solidFill>
                            <a:schemeClr val="tx1"/>
                          </a:solidFill>
                          <a:effectLst/>
                          <a:latin typeface="Open Sans"/>
                          <a:ea typeface="Open Sans"/>
                          <a:cs typeface="Open Sans"/>
                        </a:rPr>
                        <a:t> à </a:t>
                      </a:r>
                      <a:r>
                        <a:rPr lang="en-GB" sz="1300" b="0" kern="1200" dirty="0" err="1">
                          <a:solidFill>
                            <a:schemeClr val="tx1"/>
                          </a:solidFill>
                          <a:effectLst/>
                          <a:latin typeface="Open Sans"/>
                          <a:ea typeface="Open Sans"/>
                          <a:cs typeface="Open Sans"/>
                        </a:rPr>
                        <a:t>une</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boisson</a:t>
                      </a:r>
                      <a:r>
                        <a:rPr lang="en-GB" sz="1300" b="0" kern="1200" dirty="0">
                          <a:solidFill>
                            <a:schemeClr val="tx1"/>
                          </a:solidFill>
                          <a:effectLst/>
                          <a:latin typeface="Open Sans"/>
                          <a:ea typeface="Open Sans"/>
                          <a:cs typeface="Open Sans"/>
                        </a:rPr>
                        <a:t>)</a:t>
                      </a:r>
                      <a:endParaRPr lang="fr-FR" sz="1300" b="0" kern="1200" dirty="0">
                        <a:solidFill>
                          <a:schemeClr val="tx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b="0" kern="1200" dirty="0">
                          <a:solidFill>
                            <a:schemeClr val="tx1"/>
                          </a:solidFill>
                          <a:effectLst/>
                          <a:latin typeface="Open Sans"/>
                          <a:ea typeface="Open Sans"/>
                          <a:cs typeface="Open Sans"/>
                        </a:rPr>
                        <a:t>Un petit morceau de fruit, </a:t>
                      </a:r>
                      <a:r>
                        <a:rPr lang="en-GB" sz="1300" b="0" kern="1200" dirty="0" err="1">
                          <a:solidFill>
                            <a:schemeClr val="tx1"/>
                          </a:solidFill>
                          <a:effectLst/>
                          <a:latin typeface="Open Sans"/>
                          <a:ea typeface="Open Sans"/>
                          <a:cs typeface="Open Sans"/>
                        </a:rPr>
                        <a:t>partagé</a:t>
                      </a:r>
                      <a:r>
                        <a:rPr lang="en-GB" sz="1300" b="0" kern="1200" dirty="0">
                          <a:solidFill>
                            <a:schemeClr val="tx1"/>
                          </a:solidFill>
                          <a:effectLst/>
                          <a:latin typeface="Open Sans"/>
                          <a:ea typeface="Open Sans"/>
                          <a:cs typeface="Open Sans"/>
                        </a:rPr>
                        <a:t> entre 2 </a:t>
                      </a:r>
                      <a:r>
                        <a:rPr lang="en-GB" sz="1300" b="0" kern="1200" dirty="0" err="1">
                          <a:solidFill>
                            <a:schemeClr val="tx1"/>
                          </a:solidFill>
                          <a:effectLst/>
                          <a:latin typeface="Open Sans"/>
                          <a:ea typeface="Open Sans"/>
                          <a:cs typeface="Open Sans"/>
                        </a:rPr>
                        <a:t>personnes</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ou</a:t>
                      </a:r>
                      <a:r>
                        <a:rPr lang="en-GB" sz="1300" b="0" kern="1200" dirty="0">
                          <a:solidFill>
                            <a:schemeClr val="tx1"/>
                          </a:solidFill>
                          <a:effectLst/>
                          <a:latin typeface="Open Sans"/>
                          <a:ea typeface="Open Sans"/>
                          <a:cs typeface="Open Sans"/>
                        </a:rPr>
                        <a:t> plus - à </a:t>
                      </a:r>
                      <a:r>
                        <a:rPr lang="en-GB" sz="1300" b="0" kern="1200" dirty="0" err="1">
                          <a:solidFill>
                            <a:schemeClr val="tx1"/>
                          </a:solidFill>
                          <a:effectLst/>
                          <a:latin typeface="Open Sans"/>
                          <a:ea typeface="Open Sans"/>
                          <a:cs typeface="Open Sans"/>
                        </a:rPr>
                        <a:t>l'exception</a:t>
                      </a:r>
                      <a:r>
                        <a:rPr lang="en-GB" sz="1300" b="0" kern="1200" dirty="0">
                          <a:solidFill>
                            <a:schemeClr val="tx1"/>
                          </a:solidFill>
                          <a:effectLst/>
                          <a:latin typeface="Open Sans"/>
                          <a:ea typeface="Open Sans"/>
                          <a:cs typeface="Open Sans"/>
                        </a:rPr>
                        <a:t> des fruits plus gros, pour </a:t>
                      </a:r>
                      <a:r>
                        <a:rPr lang="en-GB" sz="1300" b="0" kern="1200" dirty="0" err="1">
                          <a:solidFill>
                            <a:schemeClr val="tx1"/>
                          </a:solidFill>
                          <a:effectLst/>
                          <a:latin typeface="Open Sans"/>
                          <a:ea typeface="Open Sans"/>
                          <a:cs typeface="Open Sans"/>
                        </a:rPr>
                        <a:t>lesquels</a:t>
                      </a:r>
                      <a:r>
                        <a:rPr lang="en-GB" sz="1300" b="0" kern="1200" dirty="0">
                          <a:solidFill>
                            <a:schemeClr val="tx1"/>
                          </a:solidFill>
                          <a:effectLst/>
                          <a:latin typeface="Open Sans"/>
                          <a:ea typeface="Open Sans"/>
                          <a:cs typeface="Open Sans"/>
                        </a:rPr>
                        <a:t> la </a:t>
                      </a:r>
                      <a:r>
                        <a:rPr lang="en-GB" sz="1300" b="0" kern="1200" dirty="0" err="1">
                          <a:solidFill>
                            <a:schemeClr val="tx1"/>
                          </a:solidFill>
                          <a:effectLst/>
                          <a:latin typeface="Open Sans"/>
                          <a:ea typeface="Open Sans"/>
                          <a:cs typeface="Open Sans"/>
                        </a:rPr>
                        <a:t>moitié</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suffit</a:t>
                      </a:r>
                      <a:r>
                        <a:rPr lang="en-GB" sz="1300" b="0" kern="1200" dirty="0">
                          <a:solidFill>
                            <a:schemeClr val="tx1"/>
                          </a:solidFill>
                          <a:effectLst/>
                          <a:latin typeface="Open Sans"/>
                          <a:ea typeface="Open Sans"/>
                          <a:cs typeface="Open Sans"/>
                        </a:rPr>
                        <a:t>.</a:t>
                      </a:r>
                      <a:endParaRPr lang="fr-FR" sz="1300" b="0" kern="1200" dirty="0">
                        <a:solidFill>
                          <a:schemeClr val="tx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b="0" kern="1200" dirty="0" err="1">
                          <a:solidFill>
                            <a:schemeClr val="tx1"/>
                          </a:solidFill>
                          <a:effectLst/>
                          <a:latin typeface="Open Sans"/>
                          <a:ea typeface="Open Sans"/>
                          <a:cs typeface="Open Sans"/>
                        </a:rPr>
                        <a:t>Moins</a:t>
                      </a:r>
                      <a:r>
                        <a:rPr lang="en-GB" sz="1300" b="0" kern="1200" dirty="0">
                          <a:solidFill>
                            <a:schemeClr val="tx1"/>
                          </a:solidFill>
                          <a:effectLst/>
                          <a:latin typeface="Open Sans"/>
                          <a:ea typeface="Open Sans"/>
                          <a:cs typeface="Open Sans"/>
                        </a:rPr>
                        <a:t> de 3 </a:t>
                      </a:r>
                      <a:r>
                        <a:rPr lang="en-GB" sz="1300" b="0" kern="1200" dirty="0" err="1">
                          <a:solidFill>
                            <a:schemeClr val="tx1"/>
                          </a:solidFill>
                          <a:effectLst/>
                          <a:latin typeface="Open Sans"/>
                          <a:ea typeface="Open Sans"/>
                          <a:cs typeface="Open Sans"/>
                        </a:rPr>
                        <a:t>dattes</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fraîches</a:t>
                      </a:r>
                      <a:r>
                        <a:rPr lang="en-GB" sz="1300" b="0" kern="1200" dirty="0">
                          <a:solidFill>
                            <a:schemeClr val="tx1"/>
                          </a:solidFill>
                          <a:effectLst/>
                          <a:latin typeface="Open Sans"/>
                          <a:ea typeface="Open Sans"/>
                          <a:cs typeface="Open Sans"/>
                        </a:rPr>
                        <a:t> par </a:t>
                      </a:r>
                      <a:r>
                        <a:rPr lang="en-GB" sz="1300" b="0" kern="1200" dirty="0" err="1">
                          <a:solidFill>
                            <a:schemeClr val="tx1"/>
                          </a:solidFill>
                          <a:effectLst/>
                          <a:latin typeface="Open Sans"/>
                          <a:ea typeface="Open Sans"/>
                          <a:cs typeface="Open Sans"/>
                        </a:rPr>
                        <a:t>personne</a:t>
                      </a:r>
                      <a:endParaRPr lang="fr-FR" sz="1300" b="0" kern="1200" dirty="0" err="1">
                        <a:solidFill>
                          <a:schemeClr val="tx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b="0" kern="1200" dirty="0">
                          <a:solidFill>
                            <a:schemeClr val="tx1"/>
                          </a:solidFill>
                          <a:effectLst/>
                          <a:latin typeface="Open Sans"/>
                          <a:ea typeface="Open Sans"/>
                          <a:cs typeface="Open Sans"/>
                        </a:rPr>
                        <a:t>Eau de coco</a:t>
                      </a:r>
                      <a:endParaRPr lang="fr-FR" sz="1300" b="0" kern="1200" dirty="0">
                        <a:solidFill>
                          <a:schemeClr val="tx1"/>
                        </a:solidFill>
                        <a:effectLst/>
                        <a:latin typeface="Open Sans"/>
                        <a:ea typeface="Open Sans"/>
                        <a:cs typeface="Open Sans"/>
                      </a:endParaRPr>
                    </a:p>
                    <a:p>
                      <a:pPr marL="0" marR="83185" indent="0" algn="l" defTabSz="914400" rtl="0" eaLnBrk="1" fontAlgn="base" latinLnBrk="0" hangingPunct="1">
                        <a:lnSpc>
                          <a:spcPct val="107000"/>
                        </a:lnSpc>
                        <a:spcAft>
                          <a:spcPts val="0"/>
                        </a:spcAft>
                        <a:buFont typeface="Arial" panose="020B0604020202020204" pitchFamily="34" charset="0"/>
                        <a:buNone/>
                      </a:pPr>
                      <a:endParaRPr lang="fr-FR" sz="13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tc>
                <a:tc>
                  <a:txBody>
                    <a:bodyPr/>
                    <a:lstStyle/>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b="0" kern="1200" dirty="0">
                          <a:solidFill>
                            <a:schemeClr val="tx1"/>
                          </a:solidFill>
                          <a:effectLst/>
                          <a:latin typeface="Open Sans"/>
                          <a:ea typeface="Open Sans"/>
                          <a:cs typeface="Open Sans"/>
                        </a:rPr>
                        <a:t>Un fruit de petite taille par </a:t>
                      </a:r>
                      <a:r>
                        <a:rPr lang="en-GB" sz="1300" b="0" kern="1200" dirty="0" err="1">
                          <a:solidFill>
                            <a:schemeClr val="tx1"/>
                          </a:solidFill>
                          <a:effectLst/>
                          <a:latin typeface="Open Sans"/>
                          <a:ea typeface="Open Sans"/>
                          <a:cs typeface="Open Sans"/>
                        </a:rPr>
                        <a:t>personne</a:t>
                      </a:r>
                      <a:r>
                        <a:rPr lang="en-GB" sz="1300" b="0" kern="1200" dirty="0">
                          <a:solidFill>
                            <a:schemeClr val="tx1"/>
                          </a:solidFill>
                          <a:effectLst/>
                          <a:latin typeface="Open Sans"/>
                          <a:ea typeface="Open Sans"/>
                          <a:cs typeface="Open Sans"/>
                        </a:rPr>
                        <a:t> (par </a:t>
                      </a:r>
                      <a:r>
                        <a:rPr lang="en-GB" sz="1300" b="0" kern="1200" dirty="0" err="1">
                          <a:solidFill>
                            <a:schemeClr val="tx1"/>
                          </a:solidFill>
                          <a:effectLst/>
                          <a:latin typeface="Open Sans"/>
                          <a:ea typeface="Open Sans"/>
                          <a:cs typeface="Open Sans"/>
                        </a:rPr>
                        <a:t>exemple</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mandarine</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banane</a:t>
                      </a:r>
                      <a:r>
                        <a:rPr lang="en-GB" sz="1300" b="0" kern="1200" dirty="0">
                          <a:solidFill>
                            <a:schemeClr val="tx1"/>
                          </a:solidFill>
                          <a:effectLst/>
                          <a:latin typeface="Open Sans"/>
                          <a:ea typeface="Open Sans"/>
                          <a:cs typeface="Open Sans"/>
                        </a:rPr>
                        <a:t>, fruit de la passion). </a:t>
                      </a:r>
                      <a:endParaRPr lang="fr-FR" sz="1300" b="0" kern="1200" dirty="0">
                        <a:solidFill>
                          <a:schemeClr val="tx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b="0" kern="1200" dirty="0">
                          <a:solidFill>
                            <a:schemeClr val="tx1"/>
                          </a:solidFill>
                          <a:effectLst/>
                          <a:latin typeface="Open Sans"/>
                          <a:ea typeface="Open Sans"/>
                          <a:cs typeface="Open Sans"/>
                        </a:rPr>
                        <a:t>½ morceau de fruits plus gros (par </a:t>
                      </a:r>
                      <a:r>
                        <a:rPr lang="en-GB" sz="1300" b="0" kern="1200" dirty="0" err="1">
                          <a:solidFill>
                            <a:schemeClr val="tx1"/>
                          </a:solidFill>
                          <a:effectLst/>
                          <a:latin typeface="Open Sans"/>
                          <a:ea typeface="Open Sans"/>
                          <a:cs typeface="Open Sans"/>
                        </a:rPr>
                        <a:t>exemple</a:t>
                      </a:r>
                      <a:r>
                        <a:rPr lang="en-GB" sz="1300" b="0" kern="1200" dirty="0">
                          <a:solidFill>
                            <a:schemeClr val="tx1"/>
                          </a:solidFill>
                          <a:effectLst/>
                          <a:latin typeface="Open Sans"/>
                          <a:ea typeface="Open Sans"/>
                          <a:cs typeface="Open Sans"/>
                        </a:rPr>
                        <a:t>, pomme, </a:t>
                      </a:r>
                      <a:r>
                        <a:rPr lang="en-GB" sz="1300" b="0" kern="1200" dirty="0" err="1">
                          <a:solidFill>
                            <a:schemeClr val="tx1"/>
                          </a:solidFill>
                          <a:effectLst/>
                          <a:latin typeface="Open Sans"/>
                          <a:ea typeface="Open Sans"/>
                          <a:cs typeface="Open Sans"/>
                        </a:rPr>
                        <a:t>poire</a:t>
                      </a:r>
                      <a:r>
                        <a:rPr lang="en-GB" sz="1300" b="0" kern="1200" dirty="0">
                          <a:solidFill>
                            <a:schemeClr val="tx1"/>
                          </a:solidFill>
                          <a:effectLst/>
                          <a:latin typeface="Open Sans"/>
                          <a:ea typeface="Open Sans"/>
                          <a:cs typeface="Open Sans"/>
                        </a:rPr>
                        <a:t>, orange, </a:t>
                      </a:r>
                      <a:r>
                        <a:rPr lang="en-GB" sz="1300" b="0" kern="1200" dirty="0" err="1">
                          <a:solidFill>
                            <a:schemeClr val="tx1"/>
                          </a:solidFill>
                          <a:effectLst/>
                          <a:latin typeface="Open Sans"/>
                          <a:ea typeface="Open Sans"/>
                          <a:cs typeface="Open Sans"/>
                        </a:rPr>
                        <a:t>banane</a:t>
                      </a:r>
                      <a:r>
                        <a:rPr lang="en-GB" sz="1300" b="0" kern="1200" dirty="0">
                          <a:solidFill>
                            <a:schemeClr val="tx1"/>
                          </a:solidFill>
                          <a:effectLst/>
                          <a:latin typeface="Open Sans"/>
                          <a:ea typeface="Open Sans"/>
                          <a:cs typeface="Open Sans"/>
                        </a:rPr>
                        <a:t>) par </a:t>
                      </a:r>
                      <a:r>
                        <a:rPr lang="en-GB" sz="1300" b="0" kern="1200" dirty="0" err="1">
                          <a:solidFill>
                            <a:schemeClr val="tx1"/>
                          </a:solidFill>
                          <a:effectLst/>
                          <a:latin typeface="Open Sans"/>
                          <a:ea typeface="Open Sans"/>
                          <a:cs typeface="Open Sans"/>
                        </a:rPr>
                        <a:t>personne</a:t>
                      </a:r>
                      <a:endParaRPr lang="fr-FR" sz="1300" b="0" kern="1200" dirty="0" err="1">
                        <a:solidFill>
                          <a:schemeClr val="tx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b="0" kern="1200" dirty="0">
                          <a:solidFill>
                            <a:schemeClr val="tx1"/>
                          </a:solidFill>
                          <a:effectLst/>
                          <a:latin typeface="Open Sans"/>
                          <a:ea typeface="Open Sans"/>
                          <a:cs typeface="Open Sans"/>
                        </a:rPr>
                        <a:t>1 tranche </a:t>
                      </a:r>
                      <a:r>
                        <a:rPr lang="en-GB" sz="1300" b="0" kern="1200" dirty="0" err="1">
                          <a:solidFill>
                            <a:schemeClr val="tx1"/>
                          </a:solidFill>
                          <a:effectLst/>
                          <a:latin typeface="Open Sans"/>
                          <a:ea typeface="Open Sans"/>
                          <a:cs typeface="Open Sans"/>
                        </a:rPr>
                        <a:t>d'ananas</a:t>
                      </a:r>
                      <a:r>
                        <a:rPr lang="en-GB" sz="1300" b="0" kern="1200" dirty="0">
                          <a:solidFill>
                            <a:schemeClr val="tx1"/>
                          </a:solidFill>
                          <a:effectLst/>
                          <a:latin typeface="Open Sans"/>
                          <a:ea typeface="Open Sans"/>
                          <a:cs typeface="Open Sans"/>
                        </a:rPr>
                        <a:t> par </a:t>
                      </a:r>
                      <a:r>
                        <a:rPr lang="en-GB" sz="1300" b="0" kern="1200" dirty="0" err="1">
                          <a:solidFill>
                            <a:schemeClr val="tx1"/>
                          </a:solidFill>
                          <a:effectLst/>
                          <a:latin typeface="Open Sans"/>
                          <a:ea typeface="Open Sans"/>
                          <a:cs typeface="Open Sans"/>
                        </a:rPr>
                        <a:t>personne</a:t>
                      </a:r>
                      <a:endParaRPr lang="fr-FR" sz="1300" b="0" kern="1200" dirty="0" err="1">
                        <a:solidFill>
                          <a:schemeClr val="tx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b="0" kern="1200" dirty="0">
                          <a:solidFill>
                            <a:schemeClr val="tx1"/>
                          </a:solidFill>
                          <a:effectLst/>
                          <a:latin typeface="Open Sans"/>
                          <a:ea typeface="Open Sans"/>
                          <a:cs typeface="Open Sans"/>
                        </a:rPr>
                        <a:t>3 </a:t>
                      </a:r>
                      <a:r>
                        <a:rPr lang="en-GB" sz="1300" b="0" kern="1200" dirty="0" err="1">
                          <a:solidFill>
                            <a:schemeClr val="tx1"/>
                          </a:solidFill>
                          <a:effectLst/>
                          <a:latin typeface="Open Sans"/>
                          <a:ea typeface="Open Sans"/>
                          <a:cs typeface="Open Sans"/>
                        </a:rPr>
                        <a:t>dattes</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fraîches</a:t>
                      </a:r>
                      <a:r>
                        <a:rPr lang="en-GB" sz="1300" b="0" kern="1200" dirty="0">
                          <a:solidFill>
                            <a:schemeClr val="tx1"/>
                          </a:solidFill>
                          <a:effectLst/>
                          <a:latin typeface="Open Sans"/>
                          <a:ea typeface="Open Sans"/>
                          <a:cs typeface="Open Sans"/>
                        </a:rPr>
                        <a:t> par </a:t>
                      </a:r>
                      <a:r>
                        <a:rPr lang="en-GB" sz="1300" b="0" kern="1200" dirty="0" err="1">
                          <a:solidFill>
                            <a:schemeClr val="tx1"/>
                          </a:solidFill>
                          <a:effectLst/>
                          <a:latin typeface="Open Sans"/>
                          <a:ea typeface="Open Sans"/>
                          <a:cs typeface="Open Sans"/>
                        </a:rPr>
                        <a:t>personne</a:t>
                      </a:r>
                      <a:endParaRPr lang="fr-FR" sz="1300" b="0" kern="1200" dirty="0" err="1">
                        <a:solidFill>
                          <a:schemeClr val="tx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b="0" kern="1200" dirty="0">
                          <a:solidFill>
                            <a:schemeClr val="tx1"/>
                          </a:solidFill>
                          <a:effectLst/>
                          <a:latin typeface="Open Sans"/>
                          <a:ea typeface="Open Sans"/>
                          <a:cs typeface="Open Sans"/>
                        </a:rPr>
                        <a:t>Une </a:t>
                      </a:r>
                      <a:r>
                        <a:rPr lang="en-GB" sz="1300" b="0" kern="1200" dirty="0" err="1">
                          <a:solidFill>
                            <a:schemeClr val="tx1"/>
                          </a:solidFill>
                          <a:effectLst/>
                          <a:latin typeface="Open Sans"/>
                          <a:ea typeface="Open Sans"/>
                          <a:cs typeface="Open Sans"/>
                        </a:rPr>
                        <a:t>poignée</a:t>
                      </a:r>
                      <a:r>
                        <a:rPr lang="en-GB" sz="1300" b="0" kern="1200" dirty="0">
                          <a:solidFill>
                            <a:schemeClr val="tx1"/>
                          </a:solidFill>
                          <a:effectLst/>
                          <a:latin typeface="Open Sans"/>
                          <a:ea typeface="Open Sans"/>
                          <a:cs typeface="Open Sans"/>
                        </a:rPr>
                        <a:t> de </a:t>
                      </a:r>
                      <a:r>
                        <a:rPr lang="en-GB" sz="1300" b="0" kern="1200" dirty="0" err="1">
                          <a:solidFill>
                            <a:schemeClr val="tx1"/>
                          </a:solidFill>
                          <a:effectLst/>
                          <a:latin typeface="Open Sans"/>
                          <a:ea typeface="Open Sans"/>
                          <a:cs typeface="Open Sans"/>
                        </a:rPr>
                        <a:t>baies</a:t>
                      </a:r>
                      <a:r>
                        <a:rPr lang="en-GB" sz="1300" b="0" kern="1200" dirty="0">
                          <a:solidFill>
                            <a:schemeClr val="tx1"/>
                          </a:solidFill>
                          <a:effectLst/>
                          <a:latin typeface="Open Sans"/>
                          <a:ea typeface="Open Sans"/>
                          <a:cs typeface="Open Sans"/>
                        </a:rPr>
                        <a:t> par </a:t>
                      </a:r>
                      <a:r>
                        <a:rPr lang="en-GB" sz="1300" b="0" kern="1200" dirty="0" err="1">
                          <a:solidFill>
                            <a:schemeClr val="tx1"/>
                          </a:solidFill>
                          <a:effectLst/>
                          <a:latin typeface="Open Sans"/>
                          <a:ea typeface="Open Sans"/>
                          <a:cs typeface="Open Sans"/>
                        </a:rPr>
                        <a:t>personne</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fraîches</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ou</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surgelées</a:t>
                      </a:r>
                      <a:r>
                        <a:rPr lang="en-GB" sz="1300" b="0" kern="1200" dirty="0">
                          <a:solidFill>
                            <a:schemeClr val="tx1"/>
                          </a:solidFill>
                          <a:effectLst/>
                          <a:latin typeface="Open Sans"/>
                          <a:ea typeface="Open Sans"/>
                          <a:cs typeface="Open Sans"/>
                        </a:rPr>
                        <a:t>)</a:t>
                      </a:r>
                      <a:endParaRPr lang="fr-FR" sz="1300" b="0" kern="1200" dirty="0">
                        <a:solidFill>
                          <a:schemeClr val="tx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b="0" kern="1200" dirty="0">
                          <a:solidFill>
                            <a:schemeClr val="tx1"/>
                          </a:solidFill>
                          <a:effectLst/>
                          <a:latin typeface="Open Sans"/>
                          <a:ea typeface="Open Sans"/>
                          <a:cs typeface="Open Sans"/>
                        </a:rPr>
                        <a:t>Une demi-tasse de fruits secs par </a:t>
                      </a:r>
                      <a:r>
                        <a:rPr lang="en-GB" sz="1300" b="0" kern="1200" dirty="0" err="1">
                          <a:solidFill>
                            <a:schemeClr val="tx1"/>
                          </a:solidFill>
                          <a:effectLst/>
                          <a:latin typeface="Open Sans"/>
                          <a:ea typeface="Open Sans"/>
                          <a:cs typeface="Open Sans"/>
                        </a:rPr>
                        <a:t>personne</a:t>
                      </a:r>
                      <a:endParaRPr lang="fr-FR" sz="1300" b="0" kern="1200" dirty="0" err="1">
                        <a:solidFill>
                          <a:schemeClr val="tx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b="0" kern="1200" dirty="0">
                          <a:solidFill>
                            <a:schemeClr val="tx1"/>
                          </a:solidFill>
                          <a:effectLst/>
                          <a:latin typeface="Open Sans"/>
                          <a:ea typeface="Open Sans"/>
                          <a:cs typeface="Open Sans"/>
                        </a:rPr>
                        <a:t>¼ </a:t>
                      </a:r>
                      <a:r>
                        <a:rPr lang="en-GB" sz="1300" b="0" kern="1200" dirty="0" err="1">
                          <a:solidFill>
                            <a:schemeClr val="tx1"/>
                          </a:solidFill>
                          <a:effectLst/>
                          <a:latin typeface="Open Sans"/>
                          <a:ea typeface="Open Sans"/>
                          <a:cs typeface="Open Sans"/>
                        </a:rPr>
                        <a:t>d'avocat</a:t>
                      </a:r>
                      <a:r>
                        <a:rPr lang="en-GB" sz="1300" b="0" kern="1200" dirty="0">
                          <a:solidFill>
                            <a:schemeClr val="tx1"/>
                          </a:solidFill>
                          <a:effectLst/>
                          <a:latin typeface="Open Sans"/>
                          <a:ea typeface="Open Sans"/>
                          <a:cs typeface="Open Sans"/>
                        </a:rPr>
                        <a:t> par </a:t>
                      </a:r>
                      <a:r>
                        <a:rPr lang="en-GB" sz="1300" b="0" kern="1200" dirty="0" err="1">
                          <a:solidFill>
                            <a:schemeClr val="tx1"/>
                          </a:solidFill>
                          <a:effectLst/>
                          <a:latin typeface="Open Sans"/>
                          <a:ea typeface="Open Sans"/>
                          <a:cs typeface="Open Sans"/>
                        </a:rPr>
                        <a:t>personne</a:t>
                      </a:r>
                      <a:endParaRPr lang="fr-FR" sz="1300" b="0" kern="1200" dirty="0" err="1">
                        <a:solidFill>
                          <a:schemeClr val="tx1"/>
                        </a:solidFill>
                        <a:effectLst/>
                        <a:latin typeface="Open Sans"/>
                        <a:ea typeface="Open Sans"/>
                        <a:cs typeface="Open Sans"/>
                      </a:endParaRPr>
                    </a:p>
                  </a:txBody>
                  <a:tcPr marL="0" marR="0" marT="0" marB="0"/>
                </a:tc>
                <a:extLst>
                  <a:ext uri="{0D108BD9-81ED-4DB2-BD59-A6C34878D82A}">
                    <a16:rowId xmlns:a16="http://schemas.microsoft.com/office/drawing/2014/main" val="4065315698"/>
                  </a:ext>
                </a:extLst>
              </a:tr>
              <a:tr h="868896">
                <a:tc>
                  <a:txBody>
                    <a:bodyPr/>
                    <a:lstStyle/>
                    <a:p>
                      <a:pPr marL="0" algn="ctr" defTabSz="914400" rtl="0" eaLnBrk="1" fontAlgn="base" latinLnBrk="0" hangingPunct="1">
                        <a:lnSpc>
                          <a:spcPct val="107000"/>
                        </a:lnSpc>
                      </a:pPr>
                      <a:r>
                        <a:rPr lang="en-GB" sz="1300" b="1" kern="1200" dirty="0">
                          <a:solidFill>
                            <a:schemeClr val="lt1"/>
                          </a:solidFill>
                          <a:effectLst/>
                          <a:latin typeface="Open Sans"/>
                          <a:ea typeface="Open Sans"/>
                          <a:cs typeface="Open Sans"/>
                        </a:rPr>
                        <a:t>7.</a:t>
                      </a:r>
                      <a:r>
                        <a:rPr lang="en-US" sz="1300" b="1" kern="1200" dirty="0">
                          <a:solidFill>
                            <a:schemeClr val="lt1"/>
                          </a:solidFill>
                          <a:effectLst/>
                          <a:latin typeface="Open Sans"/>
                          <a:ea typeface="Open Sans"/>
                          <a:cs typeface="Open Sans"/>
                        </a:rPr>
                        <a:t> </a:t>
                      </a:r>
                      <a:endParaRPr lang="en-GB" sz="1300" b="1" kern="1200" dirty="0">
                        <a:solidFill>
                          <a:schemeClr val="lt1"/>
                        </a:solidFill>
                        <a:effectLst/>
                        <a:latin typeface="Open Sans"/>
                        <a:ea typeface="Open Sans"/>
                        <a:cs typeface="Open Sans"/>
                      </a:endParaRPr>
                    </a:p>
                  </a:txBody>
                  <a:tcPr marL="0" marR="0" marT="0" marB="0" anchor="ctr"/>
                </a:tc>
                <a:tc>
                  <a:txBody>
                    <a:bodyPr/>
                    <a:lstStyle/>
                    <a:p>
                      <a:pPr marL="0" algn="l" defTabSz="914400" rtl="0" eaLnBrk="1" fontAlgn="base" latinLnBrk="0" hangingPunct="1">
                        <a:lnSpc>
                          <a:spcPct val="107000"/>
                        </a:lnSpc>
                      </a:pPr>
                      <a:r>
                        <a:rPr lang="en-GB" sz="1300" b="0" kern="1200" dirty="0">
                          <a:solidFill>
                            <a:schemeClr val="tx1"/>
                          </a:solidFill>
                          <a:effectLst/>
                          <a:latin typeface="Open Sans"/>
                          <a:ea typeface="Open Sans"/>
                          <a:cs typeface="Open Sans"/>
                        </a:rPr>
                        <a:t>Huile, </a:t>
                      </a:r>
                      <a:r>
                        <a:rPr lang="en-GB" sz="1300" b="0" kern="1200" dirty="0" err="1">
                          <a:solidFill>
                            <a:schemeClr val="tx1"/>
                          </a:solidFill>
                          <a:effectLst/>
                          <a:latin typeface="Open Sans"/>
                          <a:ea typeface="Open Sans"/>
                          <a:cs typeface="Open Sans"/>
                        </a:rPr>
                        <a:t>graisse</a:t>
                      </a:r>
                      <a:r>
                        <a:rPr lang="en-GB" sz="1300" b="0" kern="1200" dirty="0">
                          <a:solidFill>
                            <a:schemeClr val="tx1"/>
                          </a:solidFill>
                          <a:effectLst/>
                          <a:latin typeface="Open Sans"/>
                          <a:ea typeface="Open Sans"/>
                          <a:cs typeface="Open Sans"/>
                        </a:rPr>
                        <a:t>, beurre</a:t>
                      </a:r>
                    </a:p>
                  </a:txBody>
                  <a:tcPr marL="0" marR="0" marT="0" marB="0" anchor="ctr"/>
                </a:tc>
                <a:tc>
                  <a:txBody>
                    <a:bodyPr/>
                    <a:lstStyle/>
                    <a:p>
                      <a:pPr marL="171450" lvl="0" indent="-171450" algn="l" defTabSz="914400" rtl="0" eaLnBrk="1" fontAlgn="base" latinLnBrk="0" hangingPunct="1">
                        <a:lnSpc>
                          <a:spcPct val="107000"/>
                        </a:lnSpc>
                        <a:buFont typeface="Arial" panose="020B0604020202020204" pitchFamily="34" charset="0"/>
                        <a:buChar char="•"/>
                      </a:pPr>
                      <a:endParaRPr lang="en-GB" sz="13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tc>
                <a:tc>
                  <a:txBody>
                    <a:bodyPr/>
                    <a:lstStyle/>
                    <a:p>
                      <a:pPr marL="171450" lvl="0" indent="-171450" algn="l" defTabSz="914400" rtl="0" eaLnBrk="1" fontAlgn="base" latinLnBrk="0" hangingPunct="1">
                        <a:lnSpc>
                          <a:spcPct val="107000"/>
                        </a:lnSpc>
                        <a:buFont typeface="Arial" panose="020B0604020202020204" pitchFamily="34" charset="0"/>
                        <a:buChar char="•"/>
                      </a:pPr>
                      <a:r>
                        <a:rPr lang="en-GB" sz="1300" b="0" kern="1200" dirty="0">
                          <a:solidFill>
                            <a:schemeClr val="tx1"/>
                          </a:solidFill>
                          <a:effectLst/>
                          <a:latin typeface="Open Sans"/>
                          <a:ea typeface="Open Sans"/>
                          <a:cs typeface="Open Sans"/>
                        </a:rPr>
                        <a:t>Toute </a:t>
                      </a:r>
                      <a:r>
                        <a:rPr lang="en-GB" sz="1300" b="0" kern="1200" dirty="0" err="1">
                          <a:solidFill>
                            <a:schemeClr val="tx1"/>
                          </a:solidFill>
                          <a:effectLst/>
                          <a:latin typeface="Open Sans"/>
                          <a:ea typeface="Open Sans"/>
                          <a:cs typeface="Open Sans"/>
                        </a:rPr>
                        <a:t>quantité</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d'huile</a:t>
                      </a:r>
                      <a:r>
                        <a:rPr lang="en-GB" sz="1300" b="0" kern="1200" dirty="0">
                          <a:solidFill>
                            <a:schemeClr val="tx1"/>
                          </a:solidFill>
                          <a:effectLst/>
                          <a:latin typeface="Open Sans"/>
                          <a:ea typeface="Open Sans"/>
                          <a:cs typeface="Open Sans"/>
                        </a:rPr>
                        <a:t> doit </a:t>
                      </a:r>
                      <a:r>
                        <a:rPr lang="en-GB" sz="1300" b="0" kern="1200" dirty="0" err="1">
                          <a:solidFill>
                            <a:schemeClr val="tx1"/>
                          </a:solidFill>
                          <a:effectLst/>
                          <a:latin typeface="Open Sans"/>
                          <a:ea typeface="Open Sans"/>
                          <a:cs typeface="Open Sans"/>
                        </a:rPr>
                        <a:t>être</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comptabilisée</a:t>
                      </a:r>
                      <a:r>
                        <a:rPr lang="en-GB" sz="1300" b="0" kern="1200" dirty="0">
                          <a:solidFill>
                            <a:schemeClr val="tx1"/>
                          </a:solidFill>
                          <a:effectLst/>
                          <a:latin typeface="Open Sans"/>
                          <a:ea typeface="Open Sans"/>
                          <a:cs typeface="Open Sans"/>
                        </a:rPr>
                        <a:t> (y </a:t>
                      </a:r>
                      <a:r>
                        <a:rPr lang="en-GB" sz="1300" b="0" kern="1200" dirty="0" err="1">
                          <a:solidFill>
                            <a:schemeClr val="tx1"/>
                          </a:solidFill>
                          <a:effectLst/>
                          <a:latin typeface="Open Sans"/>
                          <a:ea typeface="Open Sans"/>
                          <a:cs typeface="Open Sans"/>
                        </a:rPr>
                        <a:t>compris</a:t>
                      </a:r>
                      <a:r>
                        <a:rPr lang="en-GB" sz="1300" b="0" kern="1200" dirty="0">
                          <a:solidFill>
                            <a:schemeClr val="tx1"/>
                          </a:solidFill>
                          <a:effectLst/>
                          <a:latin typeface="Open Sans"/>
                          <a:ea typeface="Open Sans"/>
                          <a:cs typeface="Open Sans"/>
                        </a:rPr>
                        <a:t> un filet </a:t>
                      </a:r>
                      <a:r>
                        <a:rPr lang="en-GB" sz="1300" b="0" kern="1200" dirty="0" err="1">
                          <a:solidFill>
                            <a:schemeClr val="tx1"/>
                          </a:solidFill>
                          <a:effectLst/>
                          <a:latin typeface="Open Sans"/>
                          <a:ea typeface="Open Sans"/>
                          <a:cs typeface="Open Sans"/>
                        </a:rPr>
                        <a:t>d'huile</a:t>
                      </a:r>
                      <a:r>
                        <a:rPr lang="en-GB" sz="1300" b="0" kern="1200" dirty="0">
                          <a:solidFill>
                            <a:schemeClr val="tx1"/>
                          </a:solidFill>
                          <a:effectLst/>
                          <a:latin typeface="Open Sans"/>
                          <a:ea typeface="Open Sans"/>
                          <a:cs typeface="Open Sans"/>
                        </a:rPr>
                        <a:t> dans un plat </a:t>
                      </a:r>
                      <a:r>
                        <a:rPr lang="en-GB" sz="1300" b="0" kern="1200" dirty="0" err="1">
                          <a:solidFill>
                            <a:schemeClr val="tx1"/>
                          </a:solidFill>
                          <a:effectLst/>
                          <a:latin typeface="Open Sans"/>
                          <a:ea typeface="Open Sans"/>
                          <a:cs typeface="Open Sans"/>
                        </a:rPr>
                        <a:t>partagé</a:t>
                      </a:r>
                      <a:r>
                        <a:rPr lang="en-GB" sz="1300" b="0" kern="1200" dirty="0">
                          <a:solidFill>
                            <a:schemeClr val="tx1"/>
                          </a:solidFill>
                          <a:effectLst/>
                          <a:latin typeface="Open Sans"/>
                          <a:ea typeface="Open Sans"/>
                          <a:cs typeface="Open Sans"/>
                        </a:rPr>
                        <a:t>).</a:t>
                      </a:r>
                      <a:endParaRPr lang="fr-FR" sz="1300" b="0" kern="1200" dirty="0">
                        <a:solidFill>
                          <a:schemeClr val="tx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r>
                        <a:rPr lang="en-GB" sz="1300" b="0" kern="1200" dirty="0">
                          <a:solidFill>
                            <a:schemeClr val="tx1"/>
                          </a:solidFill>
                          <a:effectLst/>
                          <a:latin typeface="Open Sans"/>
                          <a:ea typeface="Open Sans"/>
                          <a:cs typeface="Open Sans"/>
                        </a:rPr>
                        <a:t>1 </a:t>
                      </a:r>
                      <a:r>
                        <a:rPr lang="en-GB" sz="1300" b="0" kern="1200" dirty="0" err="1">
                          <a:solidFill>
                            <a:schemeClr val="tx1"/>
                          </a:solidFill>
                          <a:effectLst/>
                          <a:latin typeface="Open Sans"/>
                          <a:ea typeface="Open Sans"/>
                          <a:cs typeface="Open Sans"/>
                        </a:rPr>
                        <a:t>cuillère</a:t>
                      </a:r>
                      <a:r>
                        <a:rPr lang="en-GB" sz="1300" b="0" kern="1200" dirty="0">
                          <a:solidFill>
                            <a:schemeClr val="tx1"/>
                          </a:solidFill>
                          <a:effectLst/>
                          <a:latin typeface="Open Sans"/>
                          <a:ea typeface="Open Sans"/>
                          <a:cs typeface="Open Sans"/>
                        </a:rPr>
                        <a:t> à soupe de beurre par </a:t>
                      </a:r>
                      <a:r>
                        <a:rPr lang="en-GB" sz="1300" b="0" kern="1200" dirty="0" err="1">
                          <a:solidFill>
                            <a:schemeClr val="tx1"/>
                          </a:solidFill>
                          <a:effectLst/>
                          <a:latin typeface="Open Sans"/>
                          <a:ea typeface="Open Sans"/>
                          <a:cs typeface="Open Sans"/>
                        </a:rPr>
                        <a:t>personne</a:t>
                      </a:r>
                      <a:endParaRPr lang="fr-FR" sz="1300" b="0" kern="1200" dirty="0" err="1">
                        <a:solidFill>
                          <a:schemeClr val="tx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r>
                        <a:rPr lang="en-GB" sz="1300" b="0" kern="1200" dirty="0">
                          <a:solidFill>
                            <a:schemeClr val="tx1"/>
                          </a:solidFill>
                          <a:effectLst/>
                          <a:latin typeface="Open Sans"/>
                          <a:ea typeface="Open Sans"/>
                          <a:cs typeface="Open Sans"/>
                        </a:rPr>
                        <a:t>Une </a:t>
                      </a:r>
                      <a:r>
                        <a:rPr lang="en-GB" sz="1300" b="0" kern="1200" dirty="0" err="1">
                          <a:solidFill>
                            <a:schemeClr val="tx1"/>
                          </a:solidFill>
                          <a:effectLst/>
                          <a:latin typeface="Open Sans"/>
                          <a:ea typeface="Open Sans"/>
                          <a:cs typeface="Open Sans"/>
                        </a:rPr>
                        <a:t>poignée</a:t>
                      </a:r>
                      <a:r>
                        <a:rPr lang="en-GB" sz="1300" b="0" kern="1200" dirty="0">
                          <a:solidFill>
                            <a:schemeClr val="tx1"/>
                          </a:solidFill>
                          <a:effectLst/>
                          <a:latin typeface="Open Sans"/>
                          <a:ea typeface="Open Sans"/>
                          <a:cs typeface="Open Sans"/>
                        </a:rPr>
                        <a:t> de chips par </a:t>
                      </a:r>
                      <a:r>
                        <a:rPr lang="en-US" sz="1300" b="0" kern="1200" dirty="0" err="1">
                          <a:solidFill>
                            <a:schemeClr val="tx1"/>
                          </a:solidFill>
                          <a:effectLst/>
                          <a:latin typeface="Open Sans"/>
                          <a:ea typeface="Open Sans"/>
                          <a:cs typeface="Open Sans"/>
                        </a:rPr>
                        <a:t>personne</a:t>
                      </a:r>
                      <a:r>
                        <a:rPr lang="en-US" sz="1300" b="0" kern="1200" dirty="0">
                          <a:solidFill>
                            <a:schemeClr val="tx1"/>
                          </a:solidFill>
                          <a:effectLst/>
                          <a:latin typeface="Open Sans"/>
                          <a:ea typeface="Open Sans"/>
                          <a:cs typeface="Open Sans"/>
                        </a:rPr>
                        <a:t>  </a:t>
                      </a:r>
                      <a:endParaRPr lang="fr-FR" sz="1300" b="0" kern="1200" dirty="0">
                        <a:solidFill>
                          <a:schemeClr val="tx1"/>
                        </a:solidFill>
                        <a:effectLst/>
                        <a:latin typeface="Open Sans"/>
                        <a:ea typeface="Open Sans"/>
                        <a:cs typeface="Open Sans"/>
                      </a:endParaRPr>
                    </a:p>
                  </a:txBody>
                  <a:tcPr marL="0" marR="0" marT="0" marB="0"/>
                </a:tc>
                <a:extLst>
                  <a:ext uri="{0D108BD9-81ED-4DB2-BD59-A6C34878D82A}">
                    <a16:rowId xmlns:a16="http://schemas.microsoft.com/office/drawing/2014/main" val="2916683646"/>
                  </a:ext>
                </a:extLst>
              </a:tr>
              <a:tr h="464398">
                <a:tc>
                  <a:txBody>
                    <a:bodyPr/>
                    <a:lstStyle/>
                    <a:p>
                      <a:pPr marL="0" algn="ctr" defTabSz="914400" rtl="0" eaLnBrk="1" fontAlgn="base" latinLnBrk="0" hangingPunct="1">
                        <a:lnSpc>
                          <a:spcPct val="107000"/>
                        </a:lnSpc>
                      </a:pPr>
                      <a:r>
                        <a:rPr lang="en-GB" sz="1300" b="1" kern="1200" dirty="0">
                          <a:solidFill>
                            <a:schemeClr val="lt1"/>
                          </a:solidFill>
                          <a:effectLst/>
                          <a:latin typeface="Open Sans"/>
                          <a:ea typeface="Open Sans"/>
                          <a:cs typeface="Open Sans"/>
                        </a:rPr>
                        <a:t>8.</a:t>
                      </a:r>
                      <a:r>
                        <a:rPr lang="en-US" sz="1300" b="1" kern="1200" dirty="0">
                          <a:solidFill>
                            <a:schemeClr val="lt1"/>
                          </a:solidFill>
                          <a:effectLst/>
                          <a:latin typeface="Open Sans"/>
                          <a:ea typeface="Open Sans"/>
                          <a:cs typeface="Open Sans"/>
                        </a:rPr>
                        <a:t> </a:t>
                      </a:r>
                      <a:endParaRPr lang="en-GB" sz="1300" b="1" kern="1200" dirty="0">
                        <a:solidFill>
                          <a:schemeClr val="lt1"/>
                        </a:solidFill>
                        <a:effectLst/>
                        <a:latin typeface="Open Sans"/>
                        <a:ea typeface="Open Sans"/>
                        <a:cs typeface="Open Sans"/>
                      </a:endParaRPr>
                    </a:p>
                  </a:txBody>
                  <a:tcPr marL="0" marR="0" marT="0" marB="0" anchor="ctr"/>
                </a:tc>
                <a:tc>
                  <a:txBody>
                    <a:bodyPr/>
                    <a:lstStyle/>
                    <a:p>
                      <a:pPr marL="0" algn="l" defTabSz="914400" rtl="0" eaLnBrk="1" fontAlgn="base" latinLnBrk="0" hangingPunct="1">
                        <a:lnSpc>
                          <a:spcPct val="107000"/>
                        </a:lnSpc>
                      </a:pPr>
                      <a:r>
                        <a:rPr lang="en-GB" sz="1300" b="0" kern="1200" dirty="0">
                          <a:solidFill>
                            <a:schemeClr val="tx1"/>
                          </a:solidFill>
                          <a:effectLst/>
                          <a:latin typeface="Open Sans"/>
                          <a:ea typeface="Open Sans"/>
                          <a:cs typeface="Open Sans"/>
                        </a:rPr>
                        <a:t>Sucre </a:t>
                      </a:r>
                      <a:r>
                        <a:rPr lang="en-GB" sz="1300" b="0" kern="1200" dirty="0" err="1">
                          <a:solidFill>
                            <a:schemeClr val="tx1"/>
                          </a:solidFill>
                          <a:effectLst/>
                          <a:latin typeface="Open Sans"/>
                          <a:ea typeface="Open Sans"/>
                          <a:cs typeface="Open Sans"/>
                        </a:rPr>
                        <a:t>ou</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sucreries</a:t>
                      </a:r>
                    </a:p>
                  </a:txBody>
                  <a:tcPr marL="0" marR="0" marT="0" marB="0" anchor="ctr"/>
                </a:tc>
                <a:tc>
                  <a:txBody>
                    <a:bodyPr/>
                    <a:lstStyle/>
                    <a:p>
                      <a:pPr marL="285750" lvl="0" indent="-285750" algn="l" defTabSz="914400" rtl="0" eaLnBrk="1" fontAlgn="base" latinLnBrk="0" hangingPunct="1">
                        <a:lnSpc>
                          <a:spcPct val="107000"/>
                        </a:lnSpc>
                        <a:buFont typeface="Arial" panose="020B0604020202020204" pitchFamily="34" charset="0"/>
                        <a:buChar char="•"/>
                      </a:pPr>
                      <a:endParaRPr lang="en-GB" sz="13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tc>
                <a:tc>
                  <a:txBody>
                    <a:bodyPr/>
                    <a:lstStyle/>
                    <a:p>
                      <a:pPr marL="171450" lvl="0" indent="-171450" algn="l" defTabSz="914400" rtl="0" eaLnBrk="1" fontAlgn="base" latinLnBrk="0" hangingPunct="1">
                        <a:lnSpc>
                          <a:spcPct val="107000"/>
                        </a:lnSpc>
                        <a:buFont typeface="Arial" panose="020B0604020202020204" pitchFamily="34" charset="0"/>
                        <a:buChar char="•"/>
                      </a:pPr>
                      <a:r>
                        <a:rPr lang="en-GB" sz="1300" b="0" kern="1200" dirty="0">
                          <a:solidFill>
                            <a:schemeClr val="tx1"/>
                          </a:solidFill>
                          <a:effectLst/>
                          <a:latin typeface="Open Sans"/>
                          <a:ea typeface="Open Sans"/>
                          <a:cs typeface="Open Sans"/>
                        </a:rPr>
                        <a:t>Toute </a:t>
                      </a:r>
                      <a:r>
                        <a:rPr lang="en-GB" sz="1300" b="0" kern="1200" dirty="0" err="1">
                          <a:solidFill>
                            <a:schemeClr val="tx1"/>
                          </a:solidFill>
                          <a:effectLst/>
                          <a:latin typeface="Open Sans"/>
                          <a:ea typeface="Open Sans"/>
                          <a:cs typeface="Open Sans"/>
                        </a:rPr>
                        <a:t>quantité</a:t>
                      </a:r>
                      <a:r>
                        <a:rPr lang="en-GB" sz="1300" b="0" kern="1200" dirty="0">
                          <a:solidFill>
                            <a:schemeClr val="tx1"/>
                          </a:solidFill>
                          <a:effectLst/>
                          <a:latin typeface="Open Sans"/>
                          <a:ea typeface="Open Sans"/>
                          <a:cs typeface="Open Sans"/>
                        </a:rPr>
                        <a:t> de bonbons, de biscuits </a:t>
                      </a:r>
                      <a:r>
                        <a:rPr lang="en-GB" sz="1300" b="0" kern="1200" dirty="0" err="1">
                          <a:solidFill>
                            <a:schemeClr val="tx1"/>
                          </a:solidFill>
                          <a:effectLst/>
                          <a:latin typeface="Open Sans"/>
                          <a:ea typeface="Open Sans"/>
                          <a:cs typeface="Open Sans"/>
                        </a:rPr>
                        <a:t>ou</a:t>
                      </a:r>
                      <a:r>
                        <a:rPr lang="en-GB" sz="1300" b="0" kern="1200" dirty="0">
                          <a:solidFill>
                            <a:schemeClr val="tx1"/>
                          </a:solidFill>
                          <a:effectLst/>
                          <a:latin typeface="Open Sans"/>
                          <a:ea typeface="Open Sans"/>
                          <a:cs typeface="Open Sans"/>
                        </a:rPr>
                        <a:t> de </a:t>
                      </a:r>
                      <a:r>
                        <a:rPr lang="en-GB" sz="1300" b="0" kern="1200" dirty="0" err="1">
                          <a:solidFill>
                            <a:schemeClr val="tx1"/>
                          </a:solidFill>
                          <a:effectLst/>
                          <a:latin typeface="Open Sans"/>
                          <a:ea typeface="Open Sans"/>
                          <a:cs typeface="Open Sans"/>
                        </a:rPr>
                        <a:t>chocolat</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même</a:t>
                      </a:r>
                      <a:r>
                        <a:rPr lang="en-GB" sz="1300" b="0" kern="1200" dirty="0">
                          <a:solidFill>
                            <a:schemeClr val="tx1"/>
                          </a:solidFill>
                          <a:effectLst/>
                          <a:latin typeface="Open Sans"/>
                          <a:ea typeface="Open Sans"/>
                          <a:cs typeface="Open Sans"/>
                        </a:rPr>
                        <a:t> un petit morceau)</a:t>
                      </a:r>
                      <a:endParaRPr lang="fr-FR" sz="1300" b="0" kern="1200" dirty="0">
                        <a:solidFill>
                          <a:schemeClr val="tx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r>
                        <a:rPr lang="en-GB" sz="1300" b="0" kern="1200" dirty="0" err="1">
                          <a:solidFill>
                            <a:schemeClr val="tx1"/>
                          </a:solidFill>
                          <a:effectLst/>
                          <a:latin typeface="Open Sans"/>
                          <a:ea typeface="Open Sans"/>
                          <a:cs typeface="Open Sans"/>
                        </a:rPr>
                        <a:t>N'importe</a:t>
                      </a:r>
                      <a:r>
                        <a:rPr lang="en-GB" sz="1300" b="0" kern="1200" dirty="0">
                          <a:solidFill>
                            <a:schemeClr val="tx1"/>
                          </a:solidFill>
                          <a:effectLst/>
                          <a:latin typeface="Open Sans"/>
                          <a:ea typeface="Open Sans"/>
                          <a:cs typeface="Open Sans"/>
                        </a:rPr>
                        <a:t> quelle </a:t>
                      </a:r>
                      <a:r>
                        <a:rPr lang="en-GB" sz="1300" b="0" kern="1200" dirty="0" err="1">
                          <a:solidFill>
                            <a:schemeClr val="tx1"/>
                          </a:solidFill>
                          <a:effectLst/>
                          <a:latin typeface="Open Sans"/>
                          <a:ea typeface="Open Sans"/>
                          <a:cs typeface="Open Sans"/>
                        </a:rPr>
                        <a:t>quantité</a:t>
                      </a:r>
                      <a:r>
                        <a:rPr lang="en-GB" sz="1300" b="0" kern="1200" dirty="0">
                          <a:solidFill>
                            <a:schemeClr val="tx1"/>
                          </a:solidFill>
                          <a:effectLst/>
                          <a:latin typeface="Open Sans"/>
                          <a:ea typeface="Open Sans"/>
                          <a:cs typeface="Open Sans"/>
                        </a:rPr>
                        <a:t> de </a:t>
                      </a:r>
                      <a:r>
                        <a:rPr lang="en-GB" sz="1300" b="0" kern="1200" dirty="0" err="1">
                          <a:solidFill>
                            <a:schemeClr val="tx1"/>
                          </a:solidFill>
                          <a:effectLst/>
                          <a:latin typeface="Open Sans"/>
                          <a:ea typeface="Open Sans"/>
                          <a:cs typeface="Open Sans"/>
                        </a:rPr>
                        <a:t>dattes</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séchées</a:t>
                      </a:r>
                      <a:endParaRPr lang="fr-FR" sz="1300" b="0" kern="1200" dirty="0">
                        <a:solidFill>
                          <a:schemeClr val="tx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r>
                        <a:rPr lang="en-GB" sz="1300" b="0" kern="1200" dirty="0">
                          <a:solidFill>
                            <a:schemeClr val="tx1"/>
                          </a:solidFill>
                          <a:effectLst/>
                          <a:latin typeface="Open Sans"/>
                          <a:ea typeface="Open Sans"/>
                          <a:cs typeface="Open Sans"/>
                        </a:rPr>
                        <a:t>Une tasse/</a:t>
                      </a:r>
                      <a:r>
                        <a:rPr lang="en-GB" sz="1300" b="0" kern="1200" dirty="0" err="1">
                          <a:solidFill>
                            <a:schemeClr val="tx1"/>
                          </a:solidFill>
                          <a:effectLst/>
                          <a:latin typeface="Open Sans"/>
                          <a:ea typeface="Open Sans"/>
                          <a:cs typeface="Open Sans"/>
                        </a:rPr>
                        <a:t>boîte</a:t>
                      </a:r>
                      <a:r>
                        <a:rPr lang="en-GB" sz="1300" b="0" kern="1200" dirty="0">
                          <a:solidFill>
                            <a:schemeClr val="tx1"/>
                          </a:solidFill>
                          <a:effectLst/>
                          <a:latin typeface="Open Sans"/>
                          <a:ea typeface="Open Sans"/>
                          <a:cs typeface="Open Sans"/>
                        </a:rPr>
                        <a:t> de jus de fruits par </a:t>
                      </a:r>
                      <a:r>
                        <a:rPr lang="en-GB" sz="1300" b="0" kern="1200" dirty="0" err="1">
                          <a:solidFill>
                            <a:schemeClr val="tx1"/>
                          </a:solidFill>
                          <a:effectLst/>
                          <a:latin typeface="Open Sans"/>
                          <a:ea typeface="Open Sans"/>
                          <a:cs typeface="Open Sans"/>
                        </a:rPr>
                        <a:t>personne</a:t>
                      </a:r>
                      <a:endParaRPr lang="fr-FR" sz="1300" b="0" kern="1200" dirty="0">
                        <a:solidFill>
                          <a:schemeClr val="tx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r>
                        <a:rPr lang="en-GB" sz="1300" b="0" kern="1200" dirty="0" err="1">
                          <a:solidFill>
                            <a:schemeClr val="tx1"/>
                          </a:solidFill>
                          <a:effectLst/>
                          <a:latin typeface="Open Sans"/>
                          <a:ea typeface="Open Sans"/>
                          <a:cs typeface="Open Sans"/>
                        </a:rPr>
                        <a:t>Thé</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sucré</a:t>
                      </a:r>
                      <a:r>
                        <a:rPr lang="en-GB" sz="1300" b="0" kern="1200" dirty="0">
                          <a:solidFill>
                            <a:schemeClr val="tx1"/>
                          </a:solidFill>
                          <a:effectLst/>
                          <a:latin typeface="Open Sans"/>
                          <a:ea typeface="Open Sans"/>
                          <a:cs typeface="Open Sans"/>
                        </a:rPr>
                        <a:t> (avec </a:t>
                      </a:r>
                      <a:r>
                        <a:rPr lang="en-GB" sz="1300" b="0" kern="1200" dirty="0" err="1">
                          <a:solidFill>
                            <a:schemeClr val="tx1"/>
                          </a:solidFill>
                          <a:effectLst/>
                          <a:latin typeface="Open Sans"/>
                          <a:ea typeface="Open Sans"/>
                          <a:cs typeface="Open Sans"/>
                        </a:rPr>
                        <a:t>une</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cuillère</a:t>
                      </a:r>
                      <a:r>
                        <a:rPr lang="en-GB" sz="1300" b="0" kern="1200" dirty="0">
                          <a:solidFill>
                            <a:schemeClr val="tx1"/>
                          </a:solidFill>
                          <a:effectLst/>
                          <a:latin typeface="Open Sans"/>
                          <a:ea typeface="Open Sans"/>
                          <a:cs typeface="Open Sans"/>
                        </a:rPr>
                        <a:t> à soupe </a:t>
                      </a:r>
                      <a:r>
                        <a:rPr lang="en-GB" sz="1300" b="0" kern="1200" dirty="0" err="1">
                          <a:solidFill>
                            <a:schemeClr val="tx1"/>
                          </a:solidFill>
                          <a:effectLst/>
                          <a:latin typeface="Open Sans"/>
                          <a:ea typeface="Open Sans"/>
                          <a:cs typeface="Open Sans"/>
                        </a:rPr>
                        <a:t>ou</a:t>
                      </a:r>
                      <a:r>
                        <a:rPr lang="en-GB" sz="1300" b="0" kern="1200" dirty="0">
                          <a:solidFill>
                            <a:schemeClr val="tx1"/>
                          </a:solidFill>
                          <a:effectLst/>
                          <a:latin typeface="Open Sans"/>
                          <a:ea typeface="Open Sans"/>
                          <a:cs typeface="Open Sans"/>
                        </a:rPr>
                        <a:t> plus) par </a:t>
                      </a:r>
                      <a:r>
                        <a:rPr lang="en-GB" sz="1300" b="0" kern="1200" dirty="0" err="1">
                          <a:solidFill>
                            <a:schemeClr val="tx1"/>
                          </a:solidFill>
                          <a:effectLst/>
                          <a:latin typeface="Open Sans"/>
                          <a:ea typeface="Open Sans"/>
                          <a:cs typeface="Open Sans"/>
                        </a:rPr>
                        <a:t>personne</a:t>
                      </a:r>
                      <a:endParaRPr lang="en-GB" sz="1300" b="0" kern="1200" dirty="0">
                        <a:solidFill>
                          <a:schemeClr val="tx1"/>
                        </a:solidFill>
                        <a:effectLst/>
                        <a:latin typeface="Open Sans"/>
                        <a:ea typeface="Open Sans"/>
                        <a:cs typeface="Open Sans"/>
                      </a:endParaRPr>
                    </a:p>
                  </a:txBody>
                  <a:tcPr marL="0" marR="0" marT="0" marB="0"/>
                </a:tc>
                <a:extLst>
                  <a:ext uri="{0D108BD9-81ED-4DB2-BD59-A6C34878D82A}">
                    <a16:rowId xmlns:a16="http://schemas.microsoft.com/office/drawing/2014/main" val="1233105139"/>
                  </a:ext>
                </a:extLst>
              </a:tr>
            </a:tbl>
          </a:graphicData>
        </a:graphic>
      </p:graphicFrame>
      <p:sp>
        <p:nvSpPr>
          <p:cNvPr id="3" name="Title 1">
            <a:extLst>
              <a:ext uri="{FF2B5EF4-FFF2-40B4-BE49-F238E27FC236}">
                <a16:creationId xmlns:a16="http://schemas.microsoft.com/office/drawing/2014/main" id="{AB56D89F-2A69-5087-9CFC-8544C1F8EA1E}"/>
              </a:ext>
            </a:extLst>
          </p:cNvPr>
          <p:cNvSpPr>
            <a:spLocks noGrp="1"/>
          </p:cNvSpPr>
          <p:nvPr>
            <p:ph type="title"/>
          </p:nvPr>
        </p:nvSpPr>
        <p:spPr>
          <a:xfrm>
            <a:off x="620488" y="-186310"/>
            <a:ext cx="10542124" cy="1152000"/>
          </a:xfrm>
        </p:spPr>
        <p:txBody>
          <a:bodyPr/>
          <a:lstStyle/>
          <a:p>
            <a:r>
              <a:rPr lang="en-GB" sz="3600" b="0" kern="1400" spc="230">
                <a:solidFill>
                  <a:schemeClr val="tx1"/>
                </a:solidFill>
                <a:latin typeface="HALDEN SOLID" pitchFamily="2" charset="0"/>
              </a:rPr>
              <a:t>Petites quantités - seuils pour les condiments</a:t>
            </a:r>
            <a:endParaRPr lang="en-US" sz="3600" b="0" kern="1400" spc="230">
              <a:solidFill>
                <a:schemeClr val="tx1"/>
              </a:solidFill>
              <a:latin typeface="HALDEN SOLID" pitchFamily="2" charset="0"/>
            </a:endParaRPr>
          </a:p>
        </p:txBody>
      </p:sp>
    </p:spTree>
    <p:extLst>
      <p:ext uri="{BB962C8B-B14F-4D97-AF65-F5344CB8AC3E}">
        <p14:creationId xmlns:p14="http://schemas.microsoft.com/office/powerpoint/2010/main" val="17903327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1703200" y="2369285"/>
            <a:ext cx="8785600" cy="3612415"/>
          </a:xfrm>
          <a:prstGeom prst="rect">
            <a:avLst/>
          </a:prstGeom>
        </p:spPr>
        <p:txBody>
          <a:bodyPr vert="horz" lIns="91440" tIns="45720" rIns="91440" bIns="45720" rtlCol="0" anchor="t">
            <a:normAutofit fontScale="70000" lnSpcReduction="20000"/>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gn="ct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gn="ctr">
              <a:lnSpc>
                <a:spcPts val="3920"/>
              </a:lnSpc>
            </a:pPr>
            <a:r>
              <a:rPr lang="en-GB" sz="4600" b="0">
                <a:solidFill>
                  <a:srgbClr val="FFFFFE"/>
                </a:solidFill>
                <a:latin typeface="HALDEN SOLID"/>
                <a:ea typeface="Open Sans Extrabold"/>
                <a:cs typeface="Open Sans Extrabold"/>
              </a:rPr>
              <a:t>question : </a:t>
            </a:r>
          </a:p>
          <a:p>
            <a:pPr algn="ctr">
              <a:lnSpc>
                <a:spcPts val="3920"/>
              </a:lnSpc>
            </a:pPr>
            <a:r>
              <a:rPr lang="en-GB" b="0" err="1">
                <a:solidFill>
                  <a:srgbClr val="FFFFFE"/>
                </a:solidFill>
                <a:latin typeface="HALDEN SOLID"/>
                <a:ea typeface="Open Sans Extrabold"/>
                <a:cs typeface="Open Sans Extrabold"/>
              </a:rPr>
              <a:t>Quelles</a:t>
            </a:r>
            <a:r>
              <a:rPr lang="en-GB" b="0">
                <a:solidFill>
                  <a:srgbClr val="FFFFFE"/>
                </a:solidFill>
                <a:latin typeface="HALDEN SOLID"/>
                <a:ea typeface="Open Sans Extrabold"/>
                <a:cs typeface="Open Sans Extrabold"/>
              </a:rPr>
              <a:t> </a:t>
            </a:r>
            <a:r>
              <a:rPr lang="en-GB" b="0" err="1">
                <a:solidFill>
                  <a:srgbClr val="FFFFFE"/>
                </a:solidFill>
                <a:latin typeface="HALDEN SOLID"/>
                <a:ea typeface="Open Sans Extrabold"/>
                <a:cs typeface="Open Sans Extrabold"/>
              </a:rPr>
              <a:t>sont</a:t>
            </a:r>
            <a:r>
              <a:rPr lang="en-GB" b="0">
                <a:solidFill>
                  <a:srgbClr val="FFFFFE"/>
                </a:solidFill>
                <a:latin typeface="HALDEN SOLID"/>
                <a:ea typeface="Open Sans Extrabold"/>
                <a:cs typeface="Open Sans Extrabold"/>
              </a:rPr>
              <a:t> les habitudes de </a:t>
            </a:r>
            <a:r>
              <a:rPr lang="en-GB" b="0" err="1">
                <a:solidFill>
                  <a:srgbClr val="FFFFFE"/>
                </a:solidFill>
                <a:latin typeface="HALDEN SOLID"/>
                <a:ea typeface="Open Sans Extrabold"/>
                <a:cs typeface="Open Sans Extrabold"/>
              </a:rPr>
              <a:t>consommation</a:t>
            </a:r>
            <a:r>
              <a:rPr lang="en-GB" b="0">
                <a:solidFill>
                  <a:srgbClr val="FFFFFE"/>
                </a:solidFill>
                <a:latin typeface="HALDEN SOLID"/>
                <a:ea typeface="Open Sans Extrabold"/>
                <a:cs typeface="Open Sans Extrabold"/>
              </a:rPr>
              <a:t> “</a:t>
            </a:r>
            <a:r>
              <a:rPr lang="en-GB" b="0" err="1">
                <a:solidFill>
                  <a:srgbClr val="FFFFFE"/>
                </a:solidFill>
                <a:latin typeface="HALDEN SOLID"/>
                <a:ea typeface="Open Sans Extrabold"/>
                <a:cs typeface="Open Sans Extrabold"/>
              </a:rPr>
              <a:t>normales</a:t>
            </a:r>
            <a:r>
              <a:rPr lang="en-GB" b="0">
                <a:solidFill>
                  <a:srgbClr val="FFFFFE"/>
                </a:solidFill>
                <a:latin typeface="HALDEN SOLID"/>
                <a:ea typeface="Open Sans Extrabold"/>
                <a:cs typeface="Open Sans Extrabold"/>
              </a:rPr>
              <a:t>" dans </a:t>
            </a:r>
            <a:r>
              <a:rPr lang="en-GB" b="0" err="1">
                <a:solidFill>
                  <a:srgbClr val="FFFFFE"/>
                </a:solidFill>
                <a:latin typeface="HALDEN SOLID"/>
                <a:ea typeface="Open Sans Extrabold"/>
                <a:cs typeface="Open Sans Extrabold"/>
              </a:rPr>
              <a:t>ce</a:t>
            </a:r>
            <a:r>
              <a:rPr lang="en-GB" b="0">
                <a:solidFill>
                  <a:srgbClr val="FFFFFE"/>
                </a:solidFill>
                <a:latin typeface="HALDEN SOLID"/>
                <a:ea typeface="Open Sans Extrabold"/>
                <a:cs typeface="Open Sans Extrabold"/>
              </a:rPr>
              <a:t> </a:t>
            </a:r>
            <a:r>
              <a:rPr lang="en-GB" b="0" err="1">
                <a:solidFill>
                  <a:srgbClr val="FFFFFE"/>
                </a:solidFill>
                <a:latin typeface="HALDEN SOLID"/>
                <a:ea typeface="Open Sans Extrabold"/>
                <a:cs typeface="Open Sans Extrabold"/>
              </a:rPr>
              <a:t>contexte</a:t>
            </a:r>
            <a:r>
              <a:rPr lang="en-GB" b="0">
                <a:solidFill>
                  <a:srgbClr val="FFFFFE"/>
                </a:solidFill>
                <a:latin typeface="HALDEN SOLID"/>
                <a:ea typeface="Open Sans Extrabold"/>
                <a:cs typeface="Open Sans Extrabold"/>
              </a:rPr>
              <a:t> ? </a:t>
            </a:r>
          </a:p>
          <a:p>
            <a:pPr algn="ctr">
              <a:lnSpc>
                <a:spcPts val="3920"/>
              </a:lnSpc>
            </a:pPr>
            <a:r>
              <a:rPr lang="en-GB" b="0">
                <a:solidFill>
                  <a:srgbClr val="FFFFFE"/>
                </a:solidFill>
                <a:latin typeface="HALDEN SOLID"/>
                <a:ea typeface="Open Sans Extrabold"/>
                <a:cs typeface="Open Sans Extrabold"/>
              </a:rPr>
              <a:t>Que </a:t>
            </a:r>
            <a:r>
              <a:rPr lang="en-GB" b="0" err="1">
                <a:solidFill>
                  <a:srgbClr val="FFFFFE"/>
                </a:solidFill>
                <a:latin typeface="HALDEN SOLID"/>
                <a:ea typeface="Open Sans Extrabold"/>
                <a:cs typeface="Open Sans Extrabold"/>
              </a:rPr>
              <a:t>mangent</a:t>
            </a:r>
            <a:r>
              <a:rPr lang="en-GB" b="0">
                <a:solidFill>
                  <a:srgbClr val="FFFFFE"/>
                </a:solidFill>
                <a:latin typeface="HALDEN SOLID"/>
                <a:ea typeface="Open Sans Extrabold"/>
                <a:cs typeface="Open Sans Extrabold"/>
              </a:rPr>
              <a:t> </a:t>
            </a:r>
            <a:r>
              <a:rPr lang="en-GB" b="0" err="1">
                <a:solidFill>
                  <a:srgbClr val="FFFFFE"/>
                </a:solidFill>
                <a:latin typeface="HALDEN SOLID"/>
                <a:ea typeface="Open Sans Extrabold"/>
                <a:cs typeface="Open Sans Extrabold"/>
              </a:rPr>
              <a:t>habituellement</a:t>
            </a:r>
            <a:r>
              <a:rPr lang="en-GB" b="0">
                <a:solidFill>
                  <a:srgbClr val="FFFFFE"/>
                </a:solidFill>
                <a:latin typeface="HALDEN SOLID"/>
                <a:ea typeface="Open Sans Extrabold"/>
                <a:cs typeface="Open Sans Extrabold"/>
              </a:rPr>
              <a:t> les ménages et à quelle </a:t>
            </a:r>
            <a:r>
              <a:rPr lang="en-GB" b="0" err="1">
                <a:solidFill>
                  <a:srgbClr val="FFFFFE"/>
                </a:solidFill>
                <a:latin typeface="HALDEN SOLID"/>
                <a:ea typeface="Open Sans Extrabold"/>
                <a:cs typeface="Open Sans Extrabold"/>
              </a:rPr>
              <a:t>fréquence</a:t>
            </a:r>
            <a:r>
              <a:rPr lang="en-GB" b="0">
                <a:solidFill>
                  <a:srgbClr val="FFFFFE"/>
                </a:solidFill>
                <a:latin typeface="HALDEN SOLID"/>
                <a:ea typeface="Open Sans Extrabold"/>
                <a:cs typeface="Open Sans Extrabold"/>
              </a:rPr>
              <a:t> ?</a:t>
            </a:r>
          </a:p>
          <a:p>
            <a:pPr algn="ctr">
              <a:lnSpc>
                <a:spcPts val="3920"/>
              </a:lnSpc>
            </a:pPr>
            <a:r>
              <a:rPr lang="en-GB" b="0">
                <a:solidFill>
                  <a:srgbClr val="FFFFFE"/>
                </a:solidFill>
                <a:latin typeface="HALDEN SOLID"/>
                <a:ea typeface="Open Sans Extrabold"/>
                <a:cs typeface="Open Sans Extrabold"/>
              </a:rPr>
              <a:t>La situation </a:t>
            </a:r>
            <a:r>
              <a:rPr lang="en-GB" b="0" err="1">
                <a:solidFill>
                  <a:srgbClr val="FFFFFE"/>
                </a:solidFill>
                <a:latin typeface="HALDEN SOLID"/>
                <a:ea typeface="Open Sans Extrabold"/>
                <a:cs typeface="Open Sans Extrabold"/>
              </a:rPr>
              <a:t>diffère</a:t>
            </a:r>
            <a:r>
              <a:rPr lang="en-GB" b="0">
                <a:solidFill>
                  <a:srgbClr val="FFFFFE"/>
                </a:solidFill>
                <a:latin typeface="HALDEN SOLID"/>
                <a:ea typeface="Open Sans Extrabold"/>
                <a:cs typeface="Open Sans Extrabold"/>
              </a:rPr>
              <a:t>-t-</a:t>
            </a:r>
            <a:r>
              <a:rPr lang="en-GB" b="0" err="1">
                <a:solidFill>
                  <a:srgbClr val="FFFFFE"/>
                </a:solidFill>
                <a:latin typeface="HALDEN SOLID"/>
                <a:ea typeface="Open Sans Extrabold"/>
                <a:cs typeface="Open Sans Extrabold"/>
              </a:rPr>
              <a:t>elle</a:t>
            </a:r>
            <a:r>
              <a:rPr lang="en-GB" b="0">
                <a:solidFill>
                  <a:srgbClr val="FFFFFE"/>
                </a:solidFill>
                <a:latin typeface="HALDEN SOLID"/>
                <a:ea typeface="Open Sans Extrabold"/>
                <a:cs typeface="Open Sans Extrabold"/>
              </a:rPr>
              <a:t> </a:t>
            </a:r>
            <a:r>
              <a:rPr lang="en-GB" b="0" err="1">
                <a:solidFill>
                  <a:srgbClr val="FFFFFE"/>
                </a:solidFill>
                <a:latin typeface="HALDEN SOLID"/>
                <a:ea typeface="Open Sans Extrabold"/>
                <a:cs typeface="Open Sans Extrabold"/>
              </a:rPr>
              <a:t>selon</a:t>
            </a:r>
            <a:r>
              <a:rPr lang="en-GB" b="0">
                <a:solidFill>
                  <a:srgbClr val="FFFFFE"/>
                </a:solidFill>
                <a:latin typeface="HALDEN SOLID"/>
                <a:ea typeface="Open Sans Extrabold"/>
                <a:cs typeface="Open Sans Extrabold"/>
              </a:rPr>
              <a:t> les </a:t>
            </a:r>
            <a:r>
              <a:rPr lang="en-GB" b="0" err="1">
                <a:solidFill>
                  <a:srgbClr val="FFFFFE"/>
                </a:solidFill>
                <a:latin typeface="HALDEN SOLID"/>
                <a:ea typeface="Open Sans Extrabold"/>
                <a:cs typeface="Open Sans Extrabold"/>
              </a:rPr>
              <a:t>régions</a:t>
            </a:r>
            <a:r>
              <a:rPr lang="en-GB" b="0">
                <a:solidFill>
                  <a:srgbClr val="FFFFFE"/>
                </a:solidFill>
                <a:latin typeface="HALDEN SOLID"/>
                <a:ea typeface="Open Sans Extrabold"/>
                <a:cs typeface="Open Sans Extrabold"/>
              </a:rPr>
              <a:t> ? </a:t>
            </a:r>
          </a:p>
          <a:p>
            <a:pPr algn="ctr">
              <a:lnSpc>
                <a:spcPts val="3920"/>
              </a:lnSpc>
            </a:pPr>
            <a:r>
              <a:rPr lang="en-GB" b="0">
                <a:solidFill>
                  <a:srgbClr val="FFFFFE"/>
                </a:solidFill>
                <a:latin typeface="HALDEN SOLID"/>
                <a:ea typeface="Open Sans Extrabold"/>
                <a:cs typeface="Open Sans Extrabold"/>
              </a:rPr>
              <a:t>par </a:t>
            </a:r>
            <a:r>
              <a:rPr lang="en-GB" b="0" err="1">
                <a:solidFill>
                  <a:srgbClr val="FFFFFE"/>
                </a:solidFill>
                <a:latin typeface="HALDEN SOLID"/>
                <a:ea typeface="Open Sans Extrabold"/>
                <a:cs typeface="Open Sans Extrabold"/>
              </a:rPr>
              <a:t>groupe</a:t>
            </a:r>
            <a:r>
              <a:rPr lang="en-GB" b="0">
                <a:solidFill>
                  <a:srgbClr val="FFFFFE"/>
                </a:solidFill>
                <a:latin typeface="HALDEN SOLID"/>
                <a:ea typeface="Open Sans Extrabold"/>
                <a:cs typeface="Open Sans Extrabold"/>
              </a:rPr>
              <a:t> de population ?</a:t>
            </a:r>
            <a:endParaRPr lang="en-GB" b="0">
              <a:solidFill>
                <a:srgbClr val="FFFFFE"/>
              </a:solidFill>
              <a:latin typeface="HALDEN SOLID" pitchFamily="2" charset="0"/>
              <a:ea typeface="Open Sans" panose="020B0606030504020204" pitchFamily="34" charset="0"/>
              <a:cs typeface="Open Sans" panose="020B0606030504020204" pitchFamily="34" charset="0"/>
            </a:endParaRPr>
          </a:p>
          <a:p>
            <a:pPr>
              <a:lnSpc>
                <a:spcPts val="3920"/>
              </a:lnSpc>
            </a:pPr>
            <a:endParaRPr lang="en-GB" sz="2900" b="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Graphic 2" descr="Badge Question Mark with solid fill">
            <a:extLst>
              <a:ext uri="{FF2B5EF4-FFF2-40B4-BE49-F238E27FC236}">
                <a16:creationId xmlns:a16="http://schemas.microsoft.com/office/drawing/2014/main" id="{933F6D21-FBFA-43EF-A0C0-3463B1B1148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705901" y="1979186"/>
            <a:ext cx="780198" cy="780198"/>
          </a:xfrm>
          <a:prstGeom prst="rect">
            <a:avLst/>
          </a:prstGeom>
        </p:spPr>
      </p:pic>
    </p:spTree>
    <p:extLst>
      <p:ext uri="{BB962C8B-B14F-4D97-AF65-F5344CB8AC3E}">
        <p14:creationId xmlns:p14="http://schemas.microsoft.com/office/powerpoint/2010/main" val="18885898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Questions </a:t>
            </a:r>
            <a:r>
              <a:rPr lang="en-GB" sz="3600" b="0" kern="1400" spc="230" err="1">
                <a:solidFill>
                  <a:schemeClr val="tx1"/>
                </a:solidFill>
                <a:latin typeface="HALDEN SOLID" pitchFamily="2" charset="0"/>
              </a:rPr>
              <a:t>d'approfondissement</a:t>
            </a:r>
            <a:endParaRPr lang="en-GB" sz="3600" b="0" kern="1400" spc="230">
              <a:solidFill>
                <a:schemeClr val="tx1"/>
              </a:solidFill>
              <a:latin typeface="HALDEN SOLID" pitchFamily="2" charset="0"/>
            </a:endParaRP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a:blip r:embed="rId3"/>
          <a:srcRect t="19369" b="19369"/>
          <a:stretch/>
        </p:blipFill>
        <p:spPr bwMode="auto">
          <a:xfrm>
            <a:off x="6710698" y="1648319"/>
            <a:ext cx="5165992" cy="341795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646546" y="1450109"/>
            <a:ext cx="6358104" cy="5407891"/>
          </a:xfrm>
          <a:prstGeom prst="rect">
            <a:avLst/>
          </a:prstGeom>
          <a:solidFill>
            <a:srgbClr val="FFFFFE"/>
          </a:solidFill>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pc="60" err="1">
                <a:latin typeface="Open Sans"/>
                <a:ea typeface="Open Sans"/>
                <a:cs typeface="Open Sans"/>
              </a:rPr>
              <a:t>Lors</a:t>
            </a:r>
            <a:r>
              <a:rPr lang="en-US" spc="60">
                <a:latin typeface="Open Sans"/>
                <a:ea typeface="Open Sans"/>
                <a:cs typeface="Open Sans"/>
              </a:rPr>
              <a:t> des </a:t>
            </a:r>
            <a:r>
              <a:rPr lang="en-US" spc="60" err="1">
                <a:latin typeface="Open Sans"/>
                <a:ea typeface="Open Sans"/>
                <a:cs typeface="Open Sans"/>
              </a:rPr>
              <a:t>entretiens</a:t>
            </a:r>
            <a:r>
              <a:rPr lang="en-US" spc="60">
                <a:latin typeface="Open Sans"/>
                <a:ea typeface="Open Sans"/>
                <a:cs typeface="Open Sans"/>
              </a:rPr>
              <a:t>, il </a:t>
            </a:r>
            <a:r>
              <a:rPr lang="en-US" spc="60" err="1">
                <a:latin typeface="Open Sans"/>
                <a:ea typeface="Open Sans"/>
                <a:cs typeface="Open Sans"/>
              </a:rPr>
              <a:t>convient</a:t>
            </a:r>
            <a:r>
              <a:rPr lang="en-US" spc="60">
                <a:latin typeface="Open Sans"/>
                <a:ea typeface="Open Sans"/>
                <a:cs typeface="Open Sans"/>
              </a:rPr>
              <a:t> </a:t>
            </a:r>
            <a:r>
              <a:rPr lang="en-US" spc="60" err="1">
                <a:latin typeface="Open Sans"/>
                <a:ea typeface="Open Sans"/>
                <a:cs typeface="Open Sans"/>
              </a:rPr>
              <a:t>d'approfondir</a:t>
            </a:r>
            <a:r>
              <a:rPr lang="en-US" spc="60">
                <a:latin typeface="Open Sans"/>
                <a:ea typeface="Open Sans"/>
                <a:cs typeface="Open Sans"/>
              </a:rPr>
              <a:t> la question </a:t>
            </a:r>
            <a:r>
              <a:rPr lang="en-US" spc="60" err="1">
                <a:latin typeface="Open Sans"/>
                <a:ea typeface="Open Sans"/>
                <a:cs typeface="Open Sans"/>
              </a:rPr>
              <a:t>afin</a:t>
            </a:r>
            <a:r>
              <a:rPr lang="en-US" spc="60">
                <a:latin typeface="Open Sans"/>
                <a:ea typeface="Open Sans"/>
                <a:cs typeface="Open Sans"/>
              </a:rPr>
              <a:t> de </a:t>
            </a:r>
            <a:r>
              <a:rPr lang="en-US" spc="60" err="1">
                <a:latin typeface="Open Sans"/>
                <a:ea typeface="Open Sans"/>
                <a:cs typeface="Open Sans"/>
              </a:rPr>
              <a:t>mieux</a:t>
            </a:r>
            <a:r>
              <a:rPr lang="en-US" spc="60">
                <a:latin typeface="Open Sans"/>
                <a:ea typeface="Open Sans"/>
                <a:cs typeface="Open Sans"/>
              </a:rPr>
              <a:t> </a:t>
            </a:r>
            <a:r>
              <a:rPr lang="en-US" spc="60" err="1">
                <a:latin typeface="Open Sans"/>
                <a:ea typeface="Open Sans"/>
                <a:cs typeface="Open Sans"/>
              </a:rPr>
              <a:t>comprendre</a:t>
            </a:r>
            <a:r>
              <a:rPr lang="en-US" spc="60">
                <a:latin typeface="Open Sans"/>
                <a:ea typeface="Open Sans"/>
                <a:cs typeface="Open Sans"/>
              </a:rPr>
              <a:t> et de confirmer les </a:t>
            </a:r>
            <a:r>
              <a:rPr lang="en-US" spc="60" err="1">
                <a:latin typeface="Open Sans"/>
                <a:ea typeface="Open Sans"/>
                <a:cs typeface="Open Sans"/>
              </a:rPr>
              <a:t>informations</a:t>
            </a:r>
            <a:r>
              <a:rPr lang="en-US" spc="60">
                <a:latin typeface="Open Sans"/>
                <a:ea typeface="Open Sans"/>
                <a:cs typeface="Open Sans"/>
              </a:rPr>
              <a:t> </a:t>
            </a:r>
            <a:r>
              <a:rPr lang="en-US" spc="60" err="1">
                <a:latin typeface="Open Sans"/>
                <a:ea typeface="Open Sans"/>
                <a:cs typeface="Open Sans"/>
              </a:rPr>
              <a:t>inhabituelles</a:t>
            </a:r>
            <a:r>
              <a:rPr lang="en-US" spc="60">
                <a:latin typeface="Open Sans"/>
                <a:ea typeface="Open Sans"/>
                <a:cs typeface="Open Sans"/>
              </a:rPr>
              <a:t> sur la </a:t>
            </a:r>
            <a:r>
              <a:rPr lang="en-US" spc="60" err="1">
                <a:latin typeface="Open Sans"/>
                <a:ea typeface="Open Sans"/>
                <a:cs typeface="Open Sans"/>
              </a:rPr>
              <a:t>consommation</a:t>
            </a:r>
            <a:r>
              <a:rPr lang="en-US" spc="60">
                <a:latin typeface="Open Sans"/>
                <a:ea typeface="Open Sans"/>
                <a:cs typeface="Open Sans"/>
              </a:rPr>
              <a:t> </a:t>
            </a:r>
            <a:r>
              <a:rPr lang="en-US" spc="60" err="1">
                <a:latin typeface="Open Sans"/>
                <a:ea typeface="Open Sans"/>
                <a:cs typeface="Open Sans"/>
              </a:rPr>
              <a:t>alimentaire</a:t>
            </a:r>
            <a:r>
              <a:rPr lang="en-US" spc="60">
                <a:latin typeface="Open Sans"/>
                <a:ea typeface="Open Sans"/>
                <a:cs typeface="Open Sans"/>
              </a:rPr>
              <a:t> des ménages. </a:t>
            </a:r>
          </a:p>
          <a:p>
            <a:pPr marL="0" indent="0">
              <a:buNone/>
            </a:pPr>
            <a:r>
              <a:rPr lang="en-GB" spc="60">
                <a:latin typeface="Open Sans"/>
                <a:ea typeface="Open Sans"/>
                <a:cs typeface="Open Sans"/>
              </a:rPr>
              <a:t>Si le ménage </a:t>
            </a:r>
            <a:r>
              <a:rPr lang="en-GB" spc="60" err="1">
                <a:latin typeface="Open Sans"/>
                <a:ea typeface="Open Sans"/>
                <a:cs typeface="Open Sans"/>
              </a:rPr>
              <a:t>répond</a:t>
            </a:r>
            <a:r>
              <a:rPr lang="en-GB" spc="60">
                <a:latin typeface="Open Sans"/>
                <a:ea typeface="Open Sans"/>
                <a:cs typeface="Open Sans"/>
              </a:rPr>
              <a:t> par </a:t>
            </a:r>
            <a:r>
              <a:rPr lang="en-GB" spc="60" err="1">
                <a:latin typeface="Open Sans"/>
                <a:ea typeface="Open Sans"/>
                <a:cs typeface="Open Sans"/>
              </a:rPr>
              <a:t>une</a:t>
            </a:r>
            <a:r>
              <a:rPr lang="en-GB" spc="60">
                <a:latin typeface="Open Sans"/>
                <a:ea typeface="Open Sans"/>
                <a:cs typeface="Open Sans"/>
              </a:rPr>
              <a:t> </a:t>
            </a:r>
            <a:r>
              <a:rPr lang="en-GB" spc="60" err="1">
                <a:latin typeface="Open Sans"/>
                <a:ea typeface="Open Sans"/>
                <a:cs typeface="Open Sans"/>
              </a:rPr>
              <a:t>consommation</a:t>
            </a:r>
            <a:r>
              <a:rPr lang="en-GB" spc="60">
                <a:latin typeface="Open Sans"/>
                <a:ea typeface="Open Sans"/>
                <a:cs typeface="Open Sans"/>
              </a:rPr>
              <a:t> </a:t>
            </a:r>
            <a:r>
              <a:rPr lang="en-GB" spc="60" err="1">
                <a:latin typeface="Open Sans"/>
                <a:ea typeface="Open Sans"/>
                <a:cs typeface="Open Sans"/>
              </a:rPr>
              <a:t>faible</a:t>
            </a:r>
            <a:r>
              <a:rPr lang="en-GB" spc="60">
                <a:latin typeface="Open Sans"/>
                <a:ea typeface="Open Sans"/>
                <a:cs typeface="Open Sans"/>
              </a:rPr>
              <a:t> (</a:t>
            </a:r>
            <a:r>
              <a:rPr lang="en-GB" spc="60" err="1">
                <a:latin typeface="Open Sans"/>
                <a:ea typeface="Open Sans"/>
                <a:cs typeface="Open Sans"/>
              </a:rPr>
              <a:t>ou</a:t>
            </a:r>
            <a:r>
              <a:rPr lang="en-GB" spc="60">
                <a:latin typeface="Open Sans"/>
                <a:ea typeface="Open Sans"/>
                <a:cs typeface="Open Sans"/>
              </a:rPr>
              <a:t> </a:t>
            </a:r>
            <a:r>
              <a:rPr lang="en-GB" spc="60" err="1">
                <a:latin typeface="Open Sans"/>
                <a:ea typeface="Open Sans"/>
                <a:cs typeface="Open Sans"/>
              </a:rPr>
              <a:t>élevée</a:t>
            </a:r>
            <a:r>
              <a:rPr lang="en-GB" spc="60">
                <a:latin typeface="Open Sans"/>
                <a:ea typeface="Open Sans"/>
                <a:cs typeface="Open Sans"/>
              </a:rPr>
              <a:t>) pour le </a:t>
            </a:r>
            <a:r>
              <a:rPr lang="en-GB" spc="60" err="1">
                <a:latin typeface="Open Sans"/>
                <a:ea typeface="Open Sans"/>
                <a:cs typeface="Open Sans"/>
              </a:rPr>
              <a:t>contexte</a:t>
            </a:r>
            <a:r>
              <a:rPr lang="en-GB" spc="60">
                <a:latin typeface="Open Sans"/>
                <a:ea typeface="Open Sans"/>
                <a:cs typeface="Open Sans"/>
              </a:rPr>
              <a:t>, les </a:t>
            </a:r>
            <a:r>
              <a:rPr lang="en-GB" spc="60" err="1">
                <a:latin typeface="Open Sans"/>
                <a:ea typeface="Open Sans"/>
                <a:cs typeface="Open Sans"/>
              </a:rPr>
              <a:t>enquêteurs</a:t>
            </a:r>
            <a:r>
              <a:rPr lang="en-GB" spc="60">
                <a:latin typeface="Open Sans"/>
                <a:ea typeface="Open Sans"/>
                <a:cs typeface="Open Sans"/>
              </a:rPr>
              <a:t> </a:t>
            </a:r>
            <a:r>
              <a:rPr lang="en-GB" spc="60" err="1">
                <a:latin typeface="Open Sans"/>
                <a:ea typeface="Open Sans"/>
                <a:cs typeface="Open Sans"/>
              </a:rPr>
              <a:t>doivent</a:t>
            </a:r>
            <a:r>
              <a:rPr lang="en-GB" spc="60">
                <a:latin typeface="Open Sans"/>
                <a:ea typeface="Open Sans"/>
                <a:cs typeface="Open Sans"/>
              </a:rPr>
              <a:t> demander confirmation. </a:t>
            </a:r>
          </a:p>
          <a:p>
            <a:pPr marL="0" indent="0">
              <a:buNone/>
            </a:pPr>
            <a:r>
              <a:rPr lang="en-GB" spc="60">
                <a:latin typeface="Open Sans"/>
                <a:ea typeface="Open Sans"/>
                <a:cs typeface="Open Sans"/>
              </a:rPr>
              <a:t>Par </a:t>
            </a:r>
            <a:r>
              <a:rPr lang="en-GB" spc="60" err="1">
                <a:latin typeface="Open Sans"/>
                <a:ea typeface="Open Sans"/>
                <a:cs typeface="Open Sans"/>
              </a:rPr>
              <a:t>exemple</a:t>
            </a:r>
            <a:r>
              <a:rPr lang="en-GB" spc="60">
                <a:latin typeface="Open Sans"/>
                <a:ea typeface="Open Sans"/>
                <a:cs typeface="Open Sans"/>
              </a:rPr>
              <a:t>, dans les </a:t>
            </a:r>
            <a:r>
              <a:rPr lang="en-GB" spc="60" err="1">
                <a:latin typeface="Open Sans"/>
                <a:ea typeface="Open Sans"/>
                <a:cs typeface="Open Sans"/>
              </a:rPr>
              <a:t>contextes</a:t>
            </a:r>
            <a:r>
              <a:rPr lang="en-GB" spc="60">
                <a:latin typeface="Open Sans"/>
                <a:ea typeface="Open Sans"/>
                <a:cs typeface="Open Sans"/>
              </a:rPr>
              <a:t> </a:t>
            </a:r>
            <a:r>
              <a:rPr lang="en-GB" spc="60" err="1">
                <a:latin typeface="Open Sans"/>
                <a:ea typeface="Open Sans"/>
                <a:cs typeface="Open Sans"/>
              </a:rPr>
              <a:t>où</a:t>
            </a:r>
            <a:r>
              <a:rPr lang="en-GB" spc="60">
                <a:latin typeface="Open Sans"/>
                <a:ea typeface="Open Sans"/>
                <a:cs typeface="Open Sans"/>
              </a:rPr>
              <a:t> les </a:t>
            </a:r>
            <a:r>
              <a:rPr lang="en-GB" spc="60" err="1">
                <a:latin typeface="Open Sans"/>
                <a:ea typeface="Open Sans"/>
                <a:cs typeface="Open Sans"/>
              </a:rPr>
              <a:t>céréales</a:t>
            </a:r>
            <a:r>
              <a:rPr lang="en-GB" spc="60">
                <a:latin typeface="Open Sans"/>
                <a:ea typeface="Open Sans"/>
                <a:cs typeface="Open Sans"/>
              </a:rPr>
              <a:t> (</a:t>
            </a:r>
            <a:r>
              <a:rPr lang="en-GB" spc="60" err="1">
                <a:latin typeface="Open Sans"/>
                <a:ea typeface="Open Sans"/>
                <a:cs typeface="Open Sans"/>
              </a:rPr>
              <a:t>riz</a:t>
            </a:r>
            <a:r>
              <a:rPr lang="en-GB" spc="60">
                <a:latin typeface="Open Sans"/>
                <a:ea typeface="Open Sans"/>
                <a:cs typeface="Open Sans"/>
              </a:rPr>
              <a:t>, pain, etc.) </a:t>
            </a:r>
            <a:r>
              <a:rPr lang="en-GB" spc="60" err="1">
                <a:latin typeface="Open Sans"/>
                <a:ea typeface="Open Sans"/>
                <a:cs typeface="Open Sans"/>
              </a:rPr>
              <a:t>sont</a:t>
            </a:r>
            <a:r>
              <a:rPr lang="en-GB" spc="60">
                <a:latin typeface="Open Sans"/>
                <a:ea typeface="Open Sans"/>
                <a:cs typeface="Open Sans"/>
              </a:rPr>
              <a:t> </a:t>
            </a:r>
            <a:r>
              <a:rPr lang="en-GB" spc="60" err="1">
                <a:latin typeface="Open Sans"/>
                <a:ea typeface="Open Sans"/>
                <a:cs typeface="Open Sans"/>
              </a:rPr>
              <a:t>généralement</a:t>
            </a:r>
            <a:r>
              <a:rPr lang="en-GB" spc="60">
                <a:latin typeface="Open Sans"/>
                <a:ea typeface="Open Sans"/>
                <a:cs typeface="Open Sans"/>
              </a:rPr>
              <a:t> </a:t>
            </a:r>
            <a:r>
              <a:rPr lang="en-GB" spc="60" err="1">
                <a:latin typeface="Open Sans"/>
                <a:ea typeface="Open Sans"/>
                <a:cs typeface="Open Sans"/>
              </a:rPr>
              <a:t>consommées</a:t>
            </a:r>
            <a:r>
              <a:rPr lang="en-GB" spc="60">
                <a:latin typeface="Open Sans"/>
                <a:ea typeface="Open Sans"/>
                <a:cs typeface="Open Sans"/>
              </a:rPr>
              <a:t> </a:t>
            </a:r>
            <a:r>
              <a:rPr lang="en-GB" spc="60" err="1">
                <a:latin typeface="Open Sans"/>
                <a:ea typeface="Open Sans"/>
                <a:cs typeface="Open Sans"/>
              </a:rPr>
              <a:t>quotidiennement</a:t>
            </a:r>
            <a:r>
              <a:rPr lang="en-GB" spc="60">
                <a:latin typeface="Open Sans"/>
                <a:ea typeface="Open Sans"/>
                <a:cs typeface="Open Sans"/>
              </a:rPr>
              <a:t>, il </a:t>
            </a:r>
            <a:r>
              <a:rPr lang="en-GB" spc="60" err="1">
                <a:latin typeface="Open Sans"/>
                <a:ea typeface="Open Sans"/>
                <a:cs typeface="Open Sans"/>
              </a:rPr>
              <a:t>convient</a:t>
            </a:r>
            <a:r>
              <a:rPr lang="en-GB" spc="60">
                <a:latin typeface="Open Sans"/>
                <a:ea typeface="Open Sans"/>
                <a:cs typeface="Open Sans"/>
              </a:rPr>
              <a:t> de demander :</a:t>
            </a:r>
            <a:endParaRPr lang="fr-FR" spc="60">
              <a:latin typeface="Open Sans"/>
              <a:ea typeface="Open Sans"/>
              <a:cs typeface="Open Sans"/>
            </a:endParaRPr>
          </a:p>
          <a:p>
            <a:pPr marL="0" indent="0">
              <a:buNone/>
            </a:pPr>
            <a:endParaRPr lang="en-US" spc="60">
              <a:latin typeface="Open Sans"/>
              <a:ea typeface="Open Sans"/>
              <a:cs typeface="Open Sans"/>
            </a:endParaRPr>
          </a:p>
          <a:p>
            <a:pPr marL="0" indent="0" algn="ctr">
              <a:buNone/>
            </a:pPr>
            <a:r>
              <a:rPr lang="en-US" b="1" spc="60">
                <a:solidFill>
                  <a:schemeClr val="accent2"/>
                </a:solidFill>
                <a:latin typeface="Open Sans"/>
                <a:ea typeface="Open Sans"/>
                <a:cs typeface="Open Sans"/>
              </a:rPr>
              <a:t>"</a:t>
            </a:r>
            <a:r>
              <a:rPr lang="en-US" b="1" spc="60" err="1">
                <a:solidFill>
                  <a:schemeClr val="accent2"/>
                </a:solidFill>
                <a:latin typeface="Open Sans"/>
                <a:ea typeface="Open Sans"/>
                <a:cs typeface="Open Sans"/>
              </a:rPr>
              <a:t>Pourquoi</a:t>
            </a:r>
            <a:r>
              <a:rPr lang="en-US" b="1" spc="60">
                <a:solidFill>
                  <a:schemeClr val="accent2"/>
                </a:solidFill>
                <a:latin typeface="Open Sans"/>
                <a:ea typeface="Open Sans"/>
                <a:cs typeface="Open Sans"/>
              </a:rPr>
              <a:t> la </a:t>
            </a:r>
            <a:r>
              <a:rPr lang="en-US" b="1" spc="60" err="1">
                <a:solidFill>
                  <a:schemeClr val="accent2"/>
                </a:solidFill>
                <a:latin typeface="Open Sans"/>
                <a:ea typeface="Open Sans"/>
                <a:cs typeface="Open Sans"/>
              </a:rPr>
              <a:t>consommation</a:t>
            </a:r>
            <a:r>
              <a:rPr lang="en-US" b="1" spc="60">
                <a:solidFill>
                  <a:schemeClr val="accent2"/>
                </a:solidFill>
                <a:latin typeface="Open Sans"/>
                <a:ea typeface="Open Sans"/>
                <a:cs typeface="Open Sans"/>
              </a:rPr>
              <a:t> de </a:t>
            </a:r>
            <a:r>
              <a:rPr lang="en-US" b="1" spc="60" err="1">
                <a:solidFill>
                  <a:schemeClr val="accent2"/>
                </a:solidFill>
                <a:latin typeface="Open Sans"/>
                <a:ea typeface="Open Sans"/>
                <a:cs typeface="Open Sans"/>
              </a:rPr>
              <a:t>produits</a:t>
            </a:r>
            <a:r>
              <a:rPr lang="en-US" b="1" spc="60">
                <a:solidFill>
                  <a:schemeClr val="accent2"/>
                </a:solidFill>
                <a:latin typeface="Open Sans"/>
                <a:ea typeface="Open Sans"/>
                <a:cs typeface="Open Sans"/>
              </a:rPr>
              <a:t> de base a-t-</a:t>
            </a:r>
            <a:r>
              <a:rPr lang="en-US" b="1" spc="60" err="1">
                <a:solidFill>
                  <a:schemeClr val="accent2"/>
                </a:solidFill>
                <a:latin typeface="Open Sans"/>
                <a:ea typeface="Open Sans"/>
                <a:cs typeface="Open Sans"/>
              </a:rPr>
              <a:t>elle</a:t>
            </a:r>
            <a:r>
              <a:rPr lang="en-US" b="1" spc="60">
                <a:solidFill>
                  <a:schemeClr val="accent2"/>
                </a:solidFill>
                <a:latin typeface="Open Sans"/>
                <a:ea typeface="Open Sans"/>
                <a:cs typeface="Open Sans"/>
              </a:rPr>
              <a:t> </a:t>
            </a:r>
            <a:r>
              <a:rPr lang="en-US" b="1" spc="60" err="1">
                <a:solidFill>
                  <a:schemeClr val="accent2"/>
                </a:solidFill>
                <a:latin typeface="Open Sans"/>
                <a:ea typeface="Open Sans"/>
                <a:cs typeface="Open Sans"/>
              </a:rPr>
              <a:t>été</a:t>
            </a:r>
            <a:r>
              <a:rPr lang="en-US" b="1" spc="60">
                <a:solidFill>
                  <a:schemeClr val="accent2"/>
                </a:solidFill>
                <a:latin typeface="Open Sans"/>
                <a:ea typeface="Open Sans"/>
                <a:cs typeface="Open Sans"/>
              </a:rPr>
              <a:t> </a:t>
            </a:r>
            <a:r>
              <a:rPr lang="en-US" b="1" spc="60" err="1">
                <a:solidFill>
                  <a:schemeClr val="accent2"/>
                </a:solidFill>
                <a:latin typeface="Open Sans"/>
                <a:ea typeface="Open Sans"/>
                <a:cs typeface="Open Sans"/>
              </a:rPr>
              <a:t>inférieure</a:t>
            </a:r>
            <a:r>
              <a:rPr lang="en-US" b="1" spc="60">
                <a:solidFill>
                  <a:schemeClr val="accent2"/>
                </a:solidFill>
                <a:latin typeface="Open Sans"/>
                <a:ea typeface="Open Sans"/>
                <a:cs typeface="Open Sans"/>
              </a:rPr>
              <a:t> à 4 </a:t>
            </a:r>
            <a:r>
              <a:rPr lang="en-US" b="1" spc="60" err="1">
                <a:solidFill>
                  <a:schemeClr val="accent2"/>
                </a:solidFill>
                <a:latin typeface="Open Sans"/>
                <a:ea typeface="Open Sans"/>
                <a:cs typeface="Open Sans"/>
              </a:rPr>
              <a:t>jours</a:t>
            </a:r>
            <a:r>
              <a:rPr lang="en-US" b="1" spc="60">
                <a:solidFill>
                  <a:schemeClr val="accent2"/>
                </a:solidFill>
                <a:latin typeface="Open Sans"/>
                <a:ea typeface="Open Sans"/>
                <a:cs typeface="Open Sans"/>
              </a:rPr>
              <a:t> ? </a:t>
            </a:r>
          </a:p>
          <a:p>
            <a:pPr marL="0" indent="0" algn="ctr">
              <a:buNone/>
            </a:pPr>
            <a:endParaRPr lang="en-US" b="1" spc="60">
              <a:solidFill>
                <a:schemeClr val="accent2"/>
              </a:solidFill>
              <a:latin typeface="Open Sans"/>
              <a:ea typeface="Open Sans"/>
              <a:cs typeface="Open Sans"/>
            </a:endParaRPr>
          </a:p>
          <a:p>
            <a:pPr marL="0" indent="0" algn="ctr">
              <a:buNone/>
            </a:pPr>
            <a:r>
              <a:rPr lang="en-US" b="1" spc="60">
                <a:solidFill>
                  <a:schemeClr val="accent2"/>
                </a:solidFill>
                <a:latin typeface="Open Sans"/>
                <a:ea typeface="Open Sans"/>
                <a:cs typeface="Open Sans"/>
              </a:rPr>
              <a:t>"</a:t>
            </a:r>
            <a:r>
              <a:rPr lang="en-US" b="1" spc="60" err="1">
                <a:solidFill>
                  <a:schemeClr val="accent2"/>
                </a:solidFill>
                <a:latin typeface="Open Sans"/>
                <a:ea typeface="Open Sans"/>
                <a:cs typeface="Open Sans"/>
              </a:rPr>
              <a:t>Qu'est-ce</a:t>
            </a:r>
            <a:r>
              <a:rPr lang="en-US" b="1" spc="60">
                <a:solidFill>
                  <a:schemeClr val="accent2"/>
                </a:solidFill>
                <a:latin typeface="Open Sans"/>
                <a:ea typeface="Open Sans"/>
                <a:cs typeface="Open Sans"/>
              </a:rPr>
              <a:t> que le ménage a </a:t>
            </a:r>
            <a:r>
              <a:rPr lang="en-US" b="1" spc="60" err="1">
                <a:solidFill>
                  <a:schemeClr val="accent2"/>
                </a:solidFill>
                <a:latin typeface="Open Sans"/>
                <a:ea typeface="Open Sans"/>
                <a:cs typeface="Open Sans"/>
              </a:rPr>
              <a:t>mangé</a:t>
            </a:r>
            <a:r>
              <a:rPr lang="en-US" b="1" spc="60">
                <a:solidFill>
                  <a:schemeClr val="accent2"/>
                </a:solidFill>
                <a:latin typeface="Open Sans"/>
                <a:ea typeface="Open Sans"/>
                <a:cs typeface="Open Sans"/>
              </a:rPr>
              <a:t> à la place les trois </a:t>
            </a:r>
            <a:r>
              <a:rPr lang="en-US" b="1" spc="60" err="1">
                <a:solidFill>
                  <a:schemeClr val="accent2"/>
                </a:solidFill>
                <a:latin typeface="Open Sans"/>
                <a:ea typeface="Open Sans"/>
                <a:cs typeface="Open Sans"/>
              </a:rPr>
              <a:t>autres</a:t>
            </a:r>
            <a:r>
              <a:rPr lang="en-US" b="1" spc="60">
                <a:solidFill>
                  <a:schemeClr val="accent2"/>
                </a:solidFill>
                <a:latin typeface="Open Sans"/>
                <a:ea typeface="Open Sans"/>
                <a:cs typeface="Open Sans"/>
              </a:rPr>
              <a:t> </a:t>
            </a:r>
            <a:r>
              <a:rPr lang="en-US" b="1" spc="60" err="1">
                <a:solidFill>
                  <a:schemeClr val="accent2"/>
                </a:solidFill>
                <a:latin typeface="Open Sans"/>
                <a:ea typeface="Open Sans"/>
                <a:cs typeface="Open Sans"/>
              </a:rPr>
              <a:t>jours</a:t>
            </a:r>
            <a:r>
              <a:rPr lang="en-US" b="1" spc="60">
                <a:solidFill>
                  <a:schemeClr val="accent2"/>
                </a:solidFill>
                <a:latin typeface="Open Sans"/>
                <a:ea typeface="Open Sans"/>
                <a:cs typeface="Open Sans"/>
              </a:rPr>
              <a:t> ? </a:t>
            </a:r>
            <a:endParaRPr lang="en-US" b="1" spc="60">
              <a:solidFill>
                <a:srgbClr val="ADAEAF"/>
              </a:solidFill>
              <a:latin typeface="Open Sans"/>
              <a:ea typeface="Open Sans"/>
              <a:cs typeface="Open Sans"/>
            </a:endParaRPr>
          </a:p>
        </p:txBody>
      </p:sp>
      <p:sp>
        <p:nvSpPr>
          <p:cNvPr id="3" name="TextBox 2">
            <a:extLst>
              <a:ext uri="{FF2B5EF4-FFF2-40B4-BE49-F238E27FC236}">
                <a16:creationId xmlns:a16="http://schemas.microsoft.com/office/drawing/2014/main" id="{3444FB7A-161B-E129-E895-72ED93918088}"/>
              </a:ext>
            </a:extLst>
          </p:cNvPr>
          <p:cNvSpPr txBox="1"/>
          <p:nvPr/>
        </p:nvSpPr>
        <p:spPr>
          <a:xfrm>
            <a:off x="7418716" y="5541420"/>
            <a:ext cx="4052257" cy="1200329"/>
          </a:xfrm>
          <a:prstGeom prst="rect">
            <a:avLst/>
          </a:prstGeom>
          <a:noFill/>
        </p:spPr>
        <p:txBody>
          <a:bodyPr wrap="square">
            <a:spAutoFit/>
          </a:bodyPr>
          <a:lstStyle/>
          <a:p>
            <a:pPr marL="0" indent="0" algn="ctr">
              <a:buNone/>
            </a:pPr>
            <a:r>
              <a:rPr lang="en-US" spc="60">
                <a:solidFill>
                  <a:srgbClr val="767778"/>
                </a:solidFill>
                <a:latin typeface="Open Sans"/>
                <a:ea typeface="Open Sans"/>
                <a:cs typeface="Open Sans"/>
              </a:rPr>
              <a:t>Si, par exemple, le ménage mange des légumineuses (par exemple, des lentilles), cela peut être compris et accepté.</a:t>
            </a:r>
          </a:p>
        </p:txBody>
      </p:sp>
      <p:cxnSp>
        <p:nvCxnSpPr>
          <p:cNvPr id="7" name="Straight Arrow Connector 6">
            <a:extLst>
              <a:ext uri="{FF2B5EF4-FFF2-40B4-BE49-F238E27FC236}">
                <a16:creationId xmlns:a16="http://schemas.microsoft.com/office/drawing/2014/main" id="{1B073322-F2EB-2D4A-03CE-EB937EB68D69}"/>
              </a:ext>
            </a:extLst>
          </p:cNvPr>
          <p:cNvCxnSpPr/>
          <p:nvPr/>
        </p:nvCxnSpPr>
        <p:spPr>
          <a:xfrm>
            <a:off x="6243182" y="6323162"/>
            <a:ext cx="1112807" cy="0"/>
          </a:xfrm>
          <a:prstGeom prst="straightConnector1">
            <a:avLst/>
          </a:prstGeom>
          <a:ln w="28575">
            <a:solidFill>
              <a:srgbClr val="76777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818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Exemples d'anticipation </a:t>
            </a: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6710698" y="1648319"/>
            <a:ext cx="5165992" cy="341795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625998" y="1839074"/>
            <a:ext cx="6358104" cy="4649056"/>
          </a:xfrm>
          <a:prstGeom prst="rect">
            <a:avLst/>
          </a:prstGeom>
          <a:solidFill>
            <a:srgbClr val="FFFFFE"/>
          </a:solidFill>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pc="60">
                <a:latin typeface="Open Sans"/>
                <a:ea typeface="Open Sans"/>
                <a:cs typeface="Open Sans"/>
              </a:rPr>
              <a:t>Nous devons être particulièrement attentifs à la consommation de protéines (viande, poisson et œufs), en veillant à ne pas inclure de petites quantités et en ne retenant que les aliments consommés par la majorité du ménage. </a:t>
            </a:r>
            <a:endParaRPr lang="fr-FR" spc="60">
              <a:latin typeface="Open Sans"/>
              <a:ea typeface="Open Sans"/>
              <a:cs typeface="Open Sans"/>
            </a:endParaRPr>
          </a:p>
          <a:p>
            <a:pPr marL="0" indent="0">
              <a:buNone/>
            </a:pPr>
            <a:endParaRPr lang="en-US" spc="60">
              <a:latin typeface="Open Sans"/>
              <a:ea typeface="Open Sans"/>
              <a:cs typeface="Open Sans"/>
            </a:endParaRPr>
          </a:p>
          <a:p>
            <a:pPr marL="0" indent="0" algn="ctr">
              <a:buNone/>
            </a:pPr>
            <a:r>
              <a:rPr lang="en-US" b="1" spc="60">
                <a:solidFill>
                  <a:schemeClr val="accent2"/>
                </a:solidFill>
                <a:latin typeface="Open Sans"/>
                <a:ea typeface="Open Sans"/>
                <a:cs typeface="Open Sans"/>
              </a:rPr>
              <a:t>"Êtes-vous sûr que le ménage n'a pas mangé d'œufs au cours des sept derniers jours ? </a:t>
            </a:r>
          </a:p>
          <a:p>
            <a:pPr marL="0" indent="0" algn="ctr">
              <a:buNone/>
            </a:pPr>
            <a:endParaRPr lang="en-US" b="1" spc="60">
              <a:solidFill>
                <a:schemeClr val="accent2"/>
              </a:solidFill>
              <a:latin typeface="Open Sans"/>
              <a:ea typeface="Open Sans"/>
              <a:cs typeface="Open Sans"/>
            </a:endParaRPr>
          </a:p>
          <a:p>
            <a:pPr marL="0" indent="0" algn="ctr">
              <a:buNone/>
            </a:pPr>
            <a:r>
              <a:rPr lang="en-US" b="1" spc="60">
                <a:solidFill>
                  <a:schemeClr val="accent2"/>
                </a:solidFill>
                <a:latin typeface="Open Sans"/>
                <a:ea typeface="Open Sans"/>
                <a:cs typeface="Open Sans"/>
              </a:rPr>
              <a:t>"Dans le cas de la viande, du poisson et des œufs, quelle est la quantité consommée par personne et par jour ? </a:t>
            </a:r>
            <a:endParaRPr lang="en-US" b="1" spc="60">
              <a:solidFill>
                <a:srgbClr val="ADAEAF"/>
              </a:solidFill>
              <a:latin typeface="Open Sans"/>
              <a:ea typeface="Open Sans"/>
              <a:cs typeface="Open Sans"/>
            </a:endParaRPr>
          </a:p>
        </p:txBody>
      </p:sp>
      <p:sp>
        <p:nvSpPr>
          <p:cNvPr id="3" name="TextBox 2">
            <a:extLst>
              <a:ext uri="{FF2B5EF4-FFF2-40B4-BE49-F238E27FC236}">
                <a16:creationId xmlns:a16="http://schemas.microsoft.com/office/drawing/2014/main" id="{3444FB7A-161B-E129-E895-72ED93918088}"/>
              </a:ext>
            </a:extLst>
          </p:cNvPr>
          <p:cNvSpPr txBox="1"/>
          <p:nvPr/>
        </p:nvSpPr>
        <p:spPr>
          <a:xfrm>
            <a:off x="7418716" y="5541420"/>
            <a:ext cx="4052257" cy="1200329"/>
          </a:xfrm>
          <a:prstGeom prst="rect">
            <a:avLst/>
          </a:prstGeom>
          <a:noFill/>
        </p:spPr>
        <p:txBody>
          <a:bodyPr wrap="square">
            <a:spAutoFit/>
          </a:bodyPr>
          <a:lstStyle/>
          <a:p>
            <a:pPr marL="0" indent="0" algn="ctr">
              <a:buNone/>
            </a:pPr>
            <a:r>
              <a:rPr lang="en-US" spc="60">
                <a:solidFill>
                  <a:srgbClr val="767778"/>
                </a:solidFill>
                <a:latin typeface="Open Sans"/>
                <a:ea typeface="Open Sans"/>
                <a:cs typeface="Open Sans"/>
              </a:rPr>
              <a:t>Si la consommation est inférieure à la taille d'une boîte d'allumettes (ou ½ œuf) par personne et par jour, elle ne doit pas être incluse.</a:t>
            </a:r>
          </a:p>
        </p:txBody>
      </p:sp>
      <p:cxnSp>
        <p:nvCxnSpPr>
          <p:cNvPr id="7" name="Straight Arrow Connector 6">
            <a:extLst>
              <a:ext uri="{FF2B5EF4-FFF2-40B4-BE49-F238E27FC236}">
                <a16:creationId xmlns:a16="http://schemas.microsoft.com/office/drawing/2014/main" id="{1B073322-F2EB-2D4A-03CE-EB937EB68D69}"/>
              </a:ext>
            </a:extLst>
          </p:cNvPr>
          <p:cNvCxnSpPr/>
          <p:nvPr/>
        </p:nvCxnSpPr>
        <p:spPr>
          <a:xfrm>
            <a:off x="6305909" y="6045760"/>
            <a:ext cx="1112807" cy="0"/>
          </a:xfrm>
          <a:prstGeom prst="straightConnector1">
            <a:avLst/>
          </a:prstGeom>
          <a:ln w="28575">
            <a:solidFill>
              <a:srgbClr val="76777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80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19435" y="1378973"/>
            <a:ext cx="10935194" cy="4170927"/>
          </a:xfrm>
        </p:spPr>
        <p:txBody>
          <a:bodyPr vert="horz" lIns="91440" tIns="45720" rIns="91440" bIns="45720" rtlCol="0" anchor="t">
            <a:noAutofit/>
          </a:bodyPr>
          <a:lstStyle/>
          <a:p>
            <a:pPr marL="0" indent="0">
              <a:lnSpc>
                <a:spcPct val="110958"/>
              </a:lnSpc>
              <a:buNone/>
            </a:pPr>
            <a:r>
              <a:rPr lang="en-GB" spc="60" dirty="0">
                <a:latin typeface="Open Sans"/>
                <a:ea typeface="Open Sans"/>
                <a:cs typeface="Open Sans"/>
              </a:rPr>
              <a:t>Le </a:t>
            </a:r>
            <a:r>
              <a:rPr lang="en-GB" b="1" spc="60" dirty="0">
                <a:latin typeface="Open Sans"/>
                <a:ea typeface="Open Sans"/>
                <a:cs typeface="Open Sans"/>
              </a:rPr>
              <a:t>score de </a:t>
            </a:r>
            <a:r>
              <a:rPr lang="en-GB" b="1" spc="60" dirty="0" err="1">
                <a:latin typeface="Open Sans"/>
                <a:ea typeface="Open Sans"/>
                <a:cs typeface="Open Sans"/>
              </a:rPr>
              <a:t>consommation</a:t>
            </a:r>
            <a:r>
              <a:rPr lang="en-GB" b="1" spc="60" dirty="0">
                <a:latin typeface="Open Sans"/>
                <a:ea typeface="Open Sans"/>
                <a:cs typeface="Open Sans"/>
              </a:rPr>
              <a:t> </a:t>
            </a:r>
            <a:r>
              <a:rPr lang="en-GB" b="1" spc="60" dirty="0" err="1">
                <a:latin typeface="Open Sans"/>
                <a:ea typeface="Open Sans"/>
                <a:cs typeface="Open Sans"/>
              </a:rPr>
              <a:t>alimentaire</a:t>
            </a:r>
            <a:r>
              <a:rPr lang="en-GB" b="1" spc="60" dirty="0">
                <a:latin typeface="Open Sans"/>
                <a:ea typeface="Open Sans"/>
                <a:cs typeface="Open Sans"/>
              </a:rPr>
              <a:t> pour </a:t>
            </a:r>
            <a:r>
              <a:rPr lang="en-GB" b="1" spc="60" dirty="0" err="1">
                <a:latin typeface="Open Sans"/>
                <a:ea typeface="Open Sans"/>
                <a:cs typeface="Open Sans"/>
              </a:rPr>
              <a:t>l'analyse</a:t>
            </a:r>
            <a:r>
              <a:rPr lang="en-GB" b="1" spc="60" dirty="0">
                <a:latin typeface="Open Sans"/>
                <a:ea typeface="Open Sans"/>
                <a:cs typeface="Open Sans"/>
              </a:rPr>
              <a:t> de la </a:t>
            </a:r>
            <a:r>
              <a:rPr lang="en-GB" b="1" spc="60" dirty="0" err="1">
                <a:latin typeface="Open Sans"/>
                <a:ea typeface="Open Sans"/>
                <a:cs typeface="Open Sans"/>
              </a:rPr>
              <a:t>qualité</a:t>
            </a:r>
            <a:r>
              <a:rPr lang="en-GB" b="1" spc="60" dirty="0">
                <a:latin typeface="Open Sans"/>
                <a:ea typeface="Open Sans"/>
                <a:cs typeface="Open Sans"/>
              </a:rPr>
              <a:t> </a:t>
            </a:r>
            <a:r>
              <a:rPr lang="en-GB" b="1" spc="60" dirty="0" err="1">
                <a:latin typeface="Open Sans"/>
                <a:ea typeface="Open Sans"/>
                <a:cs typeface="Open Sans"/>
              </a:rPr>
              <a:t>nutritionnelle</a:t>
            </a:r>
            <a:r>
              <a:rPr lang="en-GB" b="1" spc="60" dirty="0">
                <a:latin typeface="Open Sans"/>
                <a:ea typeface="Open Sans"/>
                <a:cs typeface="Open Sans"/>
              </a:rPr>
              <a:t> (FCS-N) </a:t>
            </a:r>
            <a:r>
              <a:rPr lang="en-GB" spc="60" dirty="0">
                <a:latin typeface="Open Sans"/>
                <a:ea typeface="Open Sans"/>
                <a:cs typeface="Open Sans"/>
              </a:rPr>
              <a:t>a </a:t>
            </a:r>
            <a:r>
              <a:rPr lang="en-GB" spc="60" dirty="0" err="1">
                <a:latin typeface="Open Sans"/>
                <a:ea typeface="Open Sans"/>
                <a:cs typeface="Open Sans"/>
              </a:rPr>
              <a:t>été</a:t>
            </a:r>
            <a:r>
              <a:rPr lang="en-GB" spc="60" dirty="0">
                <a:latin typeface="Open Sans"/>
                <a:ea typeface="Open Sans"/>
                <a:cs typeface="Open Sans"/>
              </a:rPr>
              <a:t> </a:t>
            </a:r>
            <a:r>
              <a:rPr lang="en-GB" spc="60" dirty="0" err="1">
                <a:latin typeface="Open Sans"/>
                <a:ea typeface="Open Sans"/>
                <a:cs typeface="Open Sans"/>
              </a:rPr>
              <a:t>conçu</a:t>
            </a:r>
            <a:r>
              <a:rPr lang="en-GB" spc="60" dirty="0">
                <a:latin typeface="Open Sans"/>
                <a:ea typeface="Open Sans"/>
                <a:cs typeface="Open Sans"/>
              </a:rPr>
              <a:t> pour </a:t>
            </a:r>
            <a:r>
              <a:rPr lang="en-GB" spc="60" dirty="0" err="1">
                <a:latin typeface="Open Sans"/>
                <a:ea typeface="Open Sans"/>
                <a:cs typeface="Open Sans"/>
              </a:rPr>
              <a:t>améliorer</a:t>
            </a:r>
            <a:r>
              <a:rPr lang="en-GB" spc="60" dirty="0">
                <a:latin typeface="Open Sans"/>
                <a:ea typeface="Open Sans"/>
                <a:cs typeface="Open Sans"/>
              </a:rPr>
              <a:t> la </a:t>
            </a:r>
            <a:r>
              <a:rPr lang="en-GB" spc="60" dirty="0" err="1">
                <a:latin typeface="Open Sans"/>
                <a:ea typeface="Open Sans"/>
                <a:cs typeface="Open Sans"/>
              </a:rPr>
              <a:t>compréhension</a:t>
            </a:r>
            <a:r>
              <a:rPr lang="en-GB" spc="60" dirty="0">
                <a:latin typeface="Open Sans"/>
                <a:ea typeface="Open Sans"/>
                <a:cs typeface="Open Sans"/>
              </a:rPr>
              <a:t> de </a:t>
            </a:r>
            <a:r>
              <a:rPr lang="en-GB" spc="60" dirty="0" err="1">
                <a:latin typeface="Open Sans"/>
                <a:ea typeface="Open Sans"/>
                <a:cs typeface="Open Sans"/>
              </a:rPr>
              <a:t>l'apport</a:t>
            </a:r>
            <a:r>
              <a:rPr lang="en-GB" spc="60" dirty="0">
                <a:latin typeface="Open Sans"/>
                <a:ea typeface="Open Sans"/>
                <a:cs typeface="Open Sans"/>
              </a:rPr>
              <a:t> </a:t>
            </a:r>
            <a:r>
              <a:rPr lang="en-GB" spc="60" dirty="0" err="1">
                <a:latin typeface="Open Sans"/>
                <a:ea typeface="Open Sans"/>
                <a:cs typeface="Open Sans"/>
              </a:rPr>
              <a:t>alimentaire</a:t>
            </a:r>
            <a:r>
              <a:rPr lang="en-GB" spc="60" dirty="0">
                <a:latin typeface="Open Sans"/>
                <a:ea typeface="Open Sans"/>
                <a:cs typeface="Open Sans"/>
              </a:rPr>
              <a:t> des ménages </a:t>
            </a:r>
            <a:r>
              <a:rPr lang="en-GB" spc="60" dirty="0" err="1">
                <a:latin typeface="Open Sans"/>
                <a:ea typeface="Open Sans"/>
                <a:cs typeface="Open Sans"/>
              </a:rPr>
              <a:t>en</a:t>
            </a:r>
            <a:r>
              <a:rPr lang="en-GB" spc="60" dirty="0">
                <a:latin typeface="Open Sans"/>
                <a:ea typeface="Open Sans"/>
                <a:cs typeface="Open Sans"/>
              </a:rPr>
              <a:t> aliments riches </a:t>
            </a:r>
            <a:r>
              <a:rPr lang="en-GB" spc="60" dirty="0" err="1">
                <a:latin typeface="Open Sans"/>
                <a:ea typeface="Open Sans"/>
                <a:cs typeface="Open Sans"/>
              </a:rPr>
              <a:t>en</a:t>
            </a:r>
            <a:r>
              <a:rPr lang="en-GB" spc="60" dirty="0">
                <a:latin typeface="Open Sans"/>
                <a:ea typeface="Open Sans"/>
                <a:cs typeface="Open Sans"/>
              </a:rPr>
              <a:t> nutriments </a:t>
            </a:r>
            <a:r>
              <a:rPr lang="en-GB" spc="60" dirty="0" err="1">
                <a:latin typeface="Open Sans"/>
                <a:ea typeface="Open Sans"/>
                <a:cs typeface="Open Sans"/>
              </a:rPr>
              <a:t>clés</a:t>
            </a:r>
            <a:r>
              <a:rPr lang="en-GB" spc="60" dirty="0">
                <a:latin typeface="Open Sans"/>
                <a:ea typeface="Open Sans"/>
                <a:cs typeface="Open Sans"/>
              </a:rPr>
              <a:t>,</a:t>
            </a:r>
            <a:r>
              <a:rPr lang="en-GB" spc="60" dirty="0">
                <a:solidFill>
                  <a:srgbClr val="FF0000"/>
                </a:solidFill>
                <a:latin typeface="Open Sans"/>
                <a:ea typeface="Open Sans"/>
                <a:cs typeface="Open Sans"/>
              </a:rPr>
              <a:t> </a:t>
            </a:r>
            <a:r>
              <a:rPr lang="en-GB" spc="60" dirty="0">
                <a:latin typeface="Open Sans"/>
                <a:ea typeface="Open Sans"/>
                <a:cs typeface="Open Sans"/>
              </a:rPr>
              <a:t>se </a:t>
            </a:r>
            <a:r>
              <a:rPr lang="en-GB" spc="60" dirty="0" err="1">
                <a:latin typeface="Open Sans"/>
                <a:ea typeface="Open Sans"/>
                <a:cs typeface="Open Sans"/>
              </a:rPr>
              <a:t>concentrant</a:t>
            </a:r>
            <a:r>
              <a:rPr lang="en-GB" spc="60" dirty="0">
                <a:latin typeface="Open Sans"/>
                <a:ea typeface="Open Sans"/>
                <a:cs typeface="Open Sans"/>
              </a:rPr>
              <a:t> sur :</a:t>
            </a:r>
            <a:endParaRPr lang="en-US" dirty="0"/>
          </a:p>
          <a:p>
            <a:pPr lvl="1">
              <a:lnSpc>
                <a:spcPct val="123287"/>
              </a:lnSpc>
              <a:buFont typeface="Wingdings" panose="05000000000000000000" pitchFamily="2" charset="2"/>
              <a:buChar char="v"/>
            </a:pPr>
            <a:r>
              <a:rPr lang="en-GB" b="1" spc="60" dirty="0" err="1">
                <a:latin typeface="Open Sans"/>
                <a:ea typeface="Open Sans"/>
                <a:cs typeface="Open Sans"/>
              </a:rPr>
              <a:t>Protéines</a:t>
            </a:r>
            <a:endParaRPr lang="en-GB" b="1" spc="60" dirty="0">
              <a:latin typeface="Open Sans"/>
              <a:ea typeface="Open Sans"/>
              <a:cs typeface="Open Sans"/>
            </a:endParaRPr>
          </a:p>
          <a:p>
            <a:pPr lvl="1">
              <a:lnSpc>
                <a:spcPct val="123287"/>
              </a:lnSpc>
              <a:buFont typeface="Wingdings" panose="05000000000000000000" pitchFamily="2" charset="2"/>
              <a:buChar char="v"/>
            </a:pPr>
            <a:r>
              <a:rPr lang="en-GB" b="1" spc="60" dirty="0" err="1">
                <a:latin typeface="Open Sans"/>
                <a:ea typeface="Open Sans"/>
                <a:cs typeface="Open Sans"/>
              </a:rPr>
              <a:t>Vitamine</a:t>
            </a:r>
            <a:r>
              <a:rPr lang="en-GB" b="1" spc="60" dirty="0">
                <a:latin typeface="Open Sans"/>
                <a:ea typeface="Open Sans"/>
                <a:cs typeface="Open Sans"/>
              </a:rPr>
              <a:t> A</a:t>
            </a:r>
          </a:p>
          <a:p>
            <a:pPr lvl="1">
              <a:lnSpc>
                <a:spcPct val="123287"/>
              </a:lnSpc>
              <a:buFont typeface="Wingdings" panose="05000000000000000000" pitchFamily="2" charset="2"/>
              <a:buChar char="v"/>
            </a:pPr>
            <a:r>
              <a:rPr lang="en-GB" b="1" spc="60" dirty="0">
                <a:latin typeface="Open Sans"/>
                <a:ea typeface="Open Sans"/>
                <a:cs typeface="Open Sans"/>
              </a:rPr>
              <a:t>Fer </a:t>
            </a:r>
            <a:r>
              <a:rPr lang="en-GB" b="1" spc="60" dirty="0" err="1">
                <a:latin typeface="Open Sans"/>
                <a:ea typeface="Open Sans"/>
                <a:cs typeface="Open Sans"/>
              </a:rPr>
              <a:t>héminique</a:t>
            </a:r>
            <a:endParaRPr lang="en-GB" strike="sngStrike" spc="60" dirty="0">
              <a:latin typeface="Open Sans"/>
              <a:ea typeface="Open Sans"/>
              <a:cs typeface="Open Sans"/>
            </a:endParaRPr>
          </a:p>
          <a:p>
            <a:pPr marL="0" indent="0">
              <a:buNone/>
            </a:pPr>
            <a:r>
              <a:rPr lang="en-GB" dirty="0">
                <a:effectLst/>
                <a:latin typeface="Open Sans"/>
                <a:ea typeface="Calibri"/>
                <a:cs typeface="Open Sans"/>
              </a:rPr>
              <a:t>Le FCS-N pose des questions sur 7 sous-</a:t>
            </a:r>
            <a:r>
              <a:rPr lang="en-GB" dirty="0" err="1">
                <a:effectLst/>
                <a:latin typeface="Open Sans"/>
                <a:ea typeface="Calibri"/>
                <a:cs typeface="Open Sans"/>
              </a:rPr>
              <a:t>groupes</a:t>
            </a:r>
            <a:r>
              <a:rPr lang="en-GB" dirty="0">
                <a:effectLst/>
                <a:latin typeface="Open Sans"/>
                <a:ea typeface="Calibri"/>
                <a:cs typeface="Open Sans"/>
              </a:rPr>
              <a:t> </a:t>
            </a:r>
            <a:r>
              <a:rPr lang="en-GB" dirty="0" err="1">
                <a:effectLst/>
                <a:latin typeface="Open Sans"/>
                <a:ea typeface="Calibri"/>
                <a:cs typeface="Open Sans"/>
              </a:rPr>
              <a:t>supplémentaires</a:t>
            </a:r>
            <a:r>
              <a:rPr lang="en-GB" dirty="0">
                <a:effectLst/>
                <a:latin typeface="Open Sans"/>
                <a:ea typeface="Calibri"/>
                <a:cs typeface="Open Sans"/>
              </a:rPr>
              <a:t> </a:t>
            </a:r>
            <a:r>
              <a:rPr lang="en-GB" dirty="0" err="1">
                <a:effectLst/>
                <a:latin typeface="Open Sans"/>
                <a:ea typeface="Calibri"/>
                <a:cs typeface="Open Sans"/>
              </a:rPr>
              <a:t>en</a:t>
            </a:r>
            <a:r>
              <a:rPr lang="en-GB" dirty="0">
                <a:effectLst/>
                <a:latin typeface="Open Sans"/>
                <a:ea typeface="Calibri"/>
                <a:cs typeface="Open Sans"/>
              </a:rPr>
              <a:t> plus des 8 </a:t>
            </a:r>
            <a:r>
              <a:rPr lang="en-GB" dirty="0" err="1">
                <a:effectLst/>
                <a:latin typeface="Open Sans"/>
                <a:ea typeface="Calibri"/>
                <a:cs typeface="Open Sans"/>
              </a:rPr>
              <a:t>groupes</a:t>
            </a:r>
            <a:r>
              <a:rPr lang="en-GB" dirty="0">
                <a:effectLst/>
                <a:latin typeface="Open Sans"/>
                <a:ea typeface="Calibri"/>
                <a:cs typeface="Open Sans"/>
              </a:rPr>
              <a:t> </a:t>
            </a:r>
            <a:r>
              <a:rPr lang="en-GB" dirty="0" err="1">
                <a:effectLst/>
                <a:latin typeface="Open Sans"/>
                <a:ea typeface="Calibri"/>
                <a:cs typeface="Open Sans"/>
              </a:rPr>
              <a:t>alimentaires</a:t>
            </a:r>
            <a:r>
              <a:rPr lang="en-GB" dirty="0">
                <a:effectLst/>
                <a:latin typeface="Open Sans"/>
                <a:ea typeface="Calibri"/>
                <a:cs typeface="Open Sans"/>
              </a:rPr>
              <a:t> standard du FCS. </a:t>
            </a:r>
            <a:r>
              <a:rPr lang="en-GB" dirty="0">
                <a:latin typeface="Open Sans"/>
                <a:ea typeface="Calibri"/>
                <a:cs typeface="Open Sans"/>
              </a:rPr>
              <a:t>Le FCS-N </a:t>
            </a:r>
            <a:r>
              <a:rPr lang="en-GB" dirty="0" err="1">
                <a:latin typeface="Open Sans"/>
                <a:ea typeface="Calibri"/>
                <a:cs typeface="Open Sans"/>
              </a:rPr>
              <a:t>est</a:t>
            </a:r>
            <a:r>
              <a:rPr lang="en-GB" dirty="0">
                <a:latin typeface="Open Sans"/>
                <a:ea typeface="Calibri"/>
                <a:cs typeface="Open Sans"/>
              </a:rPr>
              <a:t> </a:t>
            </a:r>
            <a:r>
              <a:rPr lang="en-GB" dirty="0" err="1">
                <a:latin typeface="Open Sans"/>
                <a:ea typeface="Calibri"/>
                <a:cs typeface="Open Sans"/>
              </a:rPr>
              <a:t>recommandé</a:t>
            </a:r>
            <a:r>
              <a:rPr lang="en-GB" dirty="0">
                <a:latin typeface="Open Sans"/>
                <a:ea typeface="Calibri"/>
                <a:cs typeface="Open Sans"/>
              </a:rPr>
              <a:t> pour les interventions </a:t>
            </a:r>
            <a:r>
              <a:rPr lang="en-GB" dirty="0" err="1">
                <a:latin typeface="Open Sans"/>
                <a:ea typeface="Calibri"/>
                <a:cs typeface="Open Sans"/>
              </a:rPr>
              <a:t>sensibles</a:t>
            </a:r>
            <a:r>
              <a:rPr lang="en-GB" dirty="0">
                <a:latin typeface="Open Sans"/>
                <a:ea typeface="Calibri"/>
                <a:cs typeface="Open Sans"/>
              </a:rPr>
              <a:t> à la nutrition</a:t>
            </a:r>
            <a:r>
              <a:rPr lang="en-GB" spc="60" dirty="0">
                <a:latin typeface="Open Sans"/>
                <a:ea typeface="Open Sans"/>
                <a:cs typeface="Open Sans"/>
              </a:rPr>
              <a:t>, car il </a:t>
            </a:r>
            <a:r>
              <a:rPr lang="en-GB" spc="60" dirty="0" err="1">
                <a:latin typeface="Open Sans"/>
                <a:ea typeface="Open Sans"/>
                <a:cs typeface="Open Sans"/>
              </a:rPr>
              <a:t>peut</a:t>
            </a:r>
            <a:r>
              <a:rPr lang="en-GB" spc="60" dirty="0">
                <a:latin typeface="Open Sans"/>
                <a:ea typeface="Open Sans"/>
                <a:cs typeface="Open Sans"/>
              </a:rPr>
              <a:t> </a:t>
            </a:r>
            <a:r>
              <a:rPr lang="en-GB" spc="60" dirty="0" err="1">
                <a:latin typeface="Open Sans"/>
                <a:ea typeface="Open Sans"/>
                <a:cs typeface="Open Sans"/>
              </a:rPr>
              <a:t>contribuer</a:t>
            </a:r>
            <a:r>
              <a:rPr lang="en-GB" spc="60" dirty="0">
                <a:latin typeface="Open Sans"/>
                <a:ea typeface="Open Sans"/>
                <a:cs typeface="Open Sans"/>
              </a:rPr>
              <a:t> à la prise de </a:t>
            </a:r>
            <a:r>
              <a:rPr lang="en-GB" spc="60" dirty="0" err="1">
                <a:latin typeface="Open Sans"/>
                <a:ea typeface="Open Sans"/>
                <a:cs typeface="Open Sans"/>
              </a:rPr>
              <a:t>décision</a:t>
            </a:r>
            <a:r>
              <a:rPr lang="en-GB" spc="60" dirty="0">
                <a:latin typeface="Open Sans"/>
                <a:ea typeface="Open Sans"/>
                <a:cs typeface="Open Sans"/>
              </a:rPr>
              <a:t> </a:t>
            </a:r>
            <a:r>
              <a:rPr lang="en-GB" spc="60" dirty="0" err="1">
                <a:latin typeface="Open Sans"/>
                <a:ea typeface="Open Sans"/>
                <a:cs typeface="Open Sans"/>
              </a:rPr>
              <a:t>en</a:t>
            </a:r>
            <a:r>
              <a:rPr lang="en-GB" spc="60" dirty="0">
                <a:latin typeface="Open Sans"/>
                <a:ea typeface="Open Sans"/>
                <a:cs typeface="Open Sans"/>
              </a:rPr>
              <a:t> matière de programmes </a:t>
            </a:r>
            <a:r>
              <a:rPr lang="en-GB" spc="60" dirty="0" err="1">
                <a:latin typeface="Open Sans"/>
                <a:ea typeface="Open Sans"/>
                <a:cs typeface="Open Sans"/>
              </a:rPr>
              <a:t>sensibles</a:t>
            </a:r>
            <a:r>
              <a:rPr lang="en-GB" spc="60" dirty="0">
                <a:latin typeface="Open Sans"/>
                <a:ea typeface="Open Sans"/>
                <a:cs typeface="Open Sans"/>
              </a:rPr>
              <a:t> à la nutrition.</a:t>
            </a:r>
            <a:endParaRPr lang="en-US" spc="60" dirty="0">
              <a:latin typeface="Open Sans"/>
              <a:ea typeface="Open Sans"/>
              <a:cs typeface="Open Sans"/>
            </a:endParaRPr>
          </a:p>
          <a:p>
            <a:pPr marL="0" indent="0">
              <a:buNone/>
            </a:pPr>
            <a:endParaRPr lang="en-GB" dirty="0">
              <a:effectLst/>
              <a:latin typeface="Open Sans"/>
              <a:ea typeface="Calibri"/>
              <a:cs typeface="Open Sans"/>
            </a:endParaRP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FCS-N : Qu'est-ce que c'est ? </a:t>
            </a:r>
          </a:p>
        </p:txBody>
      </p:sp>
    </p:spTree>
    <p:extLst>
      <p:ext uri="{BB962C8B-B14F-4D97-AF65-F5344CB8AC3E}">
        <p14:creationId xmlns:p14="http://schemas.microsoft.com/office/powerpoint/2010/main" val="8011205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374A6-1831-8CF6-DFB5-FB044A14BA0C}"/>
            </a:ext>
          </a:extLst>
        </p:cNvPr>
        <p:cNvGrpSpPr/>
        <p:nvPr/>
      </p:nvGrpSpPr>
      <p:grpSpPr>
        <a:xfrm>
          <a:off x="0" y="0"/>
          <a:ext cx="0" cy="0"/>
          <a:chOff x="0" y="0"/>
          <a:chExt cx="0" cy="0"/>
        </a:xfrm>
      </p:grpSpPr>
      <p:sp>
        <p:nvSpPr>
          <p:cNvPr id="8" name="Title 3">
            <a:extLst>
              <a:ext uri="{FF2B5EF4-FFF2-40B4-BE49-F238E27FC236}">
                <a16:creationId xmlns:a16="http://schemas.microsoft.com/office/drawing/2014/main" id="{ACF397CD-0BB8-3B7D-6DFC-9D295DD871E3}"/>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a:ea typeface="Open Sans Extrabold"/>
                <a:cs typeface="Open Sans Extrabold"/>
              </a:rPr>
              <a:t>FCS/FCS-N : contrôles de la qualité des données</a:t>
            </a:r>
            <a:endParaRPr lang="en-GB" sz="3600" b="0" kern="1400" spc="230">
              <a:solidFill>
                <a:schemeClr val="tx1"/>
              </a:solidFill>
              <a:latin typeface="HALDEN SOLID" pitchFamily="2" charset="0"/>
            </a:endParaRPr>
          </a:p>
        </p:txBody>
      </p:sp>
      <p:sp>
        <p:nvSpPr>
          <p:cNvPr id="5" name="TextBox 4">
            <a:extLst>
              <a:ext uri="{FF2B5EF4-FFF2-40B4-BE49-F238E27FC236}">
                <a16:creationId xmlns:a16="http://schemas.microsoft.com/office/drawing/2014/main" id="{2B380CD5-0927-83DD-5A96-689A5BC00657}"/>
              </a:ext>
            </a:extLst>
          </p:cNvPr>
          <p:cNvSpPr txBox="1"/>
          <p:nvPr/>
        </p:nvSpPr>
        <p:spPr>
          <a:xfrm>
            <a:off x="1000594" y="1471343"/>
            <a:ext cx="10344613" cy="4185761"/>
          </a:xfrm>
          <a:prstGeom prst="rect">
            <a:avLst/>
          </a:prstGeom>
          <a:solidFill>
            <a:srgbClr val="FFFFFE"/>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1400" b="1" dirty="0" err="1">
                <a:latin typeface="Open Sans"/>
                <a:ea typeface="Open Sans"/>
                <a:cs typeface="Open Sans"/>
              </a:rPr>
              <a:t>Incohérences</a:t>
            </a:r>
            <a:r>
              <a:rPr lang="en-GB" sz="1400" b="1" dirty="0">
                <a:latin typeface="Open Sans"/>
                <a:ea typeface="Open Sans"/>
                <a:cs typeface="Open Sans"/>
              </a:rPr>
              <a:t> entre les </a:t>
            </a:r>
            <a:r>
              <a:rPr lang="en-GB" sz="1400" b="1" dirty="0" err="1">
                <a:latin typeface="Open Sans"/>
                <a:ea typeface="Open Sans"/>
                <a:cs typeface="Open Sans"/>
              </a:rPr>
              <a:t>principaux</a:t>
            </a:r>
            <a:r>
              <a:rPr lang="en-GB" sz="1400" b="1" dirty="0">
                <a:latin typeface="Open Sans"/>
                <a:ea typeface="Open Sans"/>
                <a:cs typeface="Open Sans"/>
              </a:rPr>
              <a:t> </a:t>
            </a:r>
            <a:r>
              <a:rPr lang="en-GB" sz="1400" b="1" dirty="0" err="1">
                <a:latin typeface="Open Sans"/>
                <a:ea typeface="Open Sans"/>
                <a:cs typeface="Open Sans"/>
              </a:rPr>
              <a:t>groupes</a:t>
            </a:r>
            <a:r>
              <a:rPr lang="en-GB" sz="1400" b="1" dirty="0">
                <a:latin typeface="Open Sans"/>
                <a:ea typeface="Open Sans"/>
                <a:cs typeface="Open Sans"/>
              </a:rPr>
              <a:t> </a:t>
            </a:r>
            <a:r>
              <a:rPr lang="en-GB" sz="1400" b="1" dirty="0" err="1">
                <a:latin typeface="Open Sans"/>
                <a:ea typeface="Open Sans"/>
                <a:cs typeface="Open Sans"/>
              </a:rPr>
              <a:t>alimentaires</a:t>
            </a:r>
            <a:r>
              <a:rPr lang="en-GB" sz="1400" b="1" dirty="0">
                <a:latin typeface="Open Sans"/>
                <a:ea typeface="Open Sans"/>
                <a:cs typeface="Open Sans"/>
              </a:rPr>
              <a:t> et les sous-</a:t>
            </a:r>
            <a:r>
              <a:rPr lang="en-GB" sz="1400" b="1" dirty="0" err="1">
                <a:latin typeface="Open Sans"/>
                <a:ea typeface="Open Sans"/>
                <a:cs typeface="Open Sans"/>
              </a:rPr>
              <a:t>groupes</a:t>
            </a:r>
            <a:r>
              <a:rPr lang="en-GB" sz="1400" b="1" dirty="0">
                <a:latin typeface="Open Sans"/>
                <a:ea typeface="Open Sans"/>
                <a:cs typeface="Open Sans"/>
              </a:rPr>
              <a:t> du FCS-N</a:t>
            </a:r>
            <a:r>
              <a:rPr lang="en-GB" sz="1400" dirty="0">
                <a:latin typeface="Open Sans"/>
                <a:ea typeface="Open Sans"/>
                <a:cs typeface="Open Sans"/>
              </a:rPr>
              <a:t>. Bien que les </a:t>
            </a:r>
            <a:r>
              <a:rPr lang="en-GB" sz="1400" dirty="0" err="1">
                <a:latin typeface="Open Sans"/>
                <a:ea typeface="Open Sans"/>
                <a:cs typeface="Open Sans"/>
              </a:rPr>
              <a:t>contraintes</a:t>
            </a:r>
            <a:r>
              <a:rPr lang="en-GB" sz="1400" dirty="0">
                <a:latin typeface="Open Sans"/>
                <a:ea typeface="Open Sans"/>
                <a:cs typeface="Open Sans"/>
              </a:rPr>
              <a:t> </a:t>
            </a:r>
            <a:r>
              <a:rPr lang="en-GB" sz="1400" dirty="0" err="1">
                <a:latin typeface="Open Sans"/>
                <a:ea typeface="Open Sans"/>
                <a:cs typeface="Open Sans"/>
              </a:rPr>
              <a:t>soient</a:t>
            </a:r>
            <a:r>
              <a:rPr lang="en-GB" sz="1400" dirty="0">
                <a:latin typeface="Open Sans"/>
                <a:ea typeface="Open Sans"/>
                <a:cs typeface="Open Sans"/>
              </a:rPr>
              <a:t> </a:t>
            </a:r>
            <a:r>
              <a:rPr lang="en-GB" sz="1400" dirty="0" err="1">
                <a:latin typeface="Open Sans"/>
                <a:ea typeface="Open Sans"/>
                <a:cs typeface="Open Sans"/>
              </a:rPr>
              <a:t>probablement</a:t>
            </a:r>
            <a:r>
              <a:rPr lang="en-GB" sz="1400" dirty="0">
                <a:latin typeface="Open Sans"/>
                <a:ea typeface="Open Sans"/>
                <a:cs typeface="Open Sans"/>
              </a:rPr>
              <a:t> </a:t>
            </a:r>
            <a:r>
              <a:rPr lang="en-GB" sz="1400" dirty="0" err="1">
                <a:latin typeface="Open Sans"/>
                <a:ea typeface="Open Sans"/>
                <a:cs typeface="Open Sans"/>
              </a:rPr>
              <a:t>définies</a:t>
            </a:r>
            <a:r>
              <a:rPr lang="en-GB" sz="1400" dirty="0">
                <a:latin typeface="Open Sans"/>
                <a:ea typeface="Open Sans"/>
                <a:cs typeface="Open Sans"/>
              </a:rPr>
              <a:t> dans le questionnaire, </a:t>
            </a:r>
            <a:r>
              <a:rPr lang="en-GB" sz="1400" dirty="0" err="1">
                <a:latin typeface="Open Sans"/>
                <a:ea typeface="Open Sans"/>
                <a:cs typeface="Open Sans"/>
              </a:rPr>
              <a:t>l'enquêteur</a:t>
            </a:r>
            <a:r>
              <a:rPr lang="en-GB" sz="1400" dirty="0">
                <a:latin typeface="Open Sans"/>
                <a:ea typeface="Open Sans"/>
                <a:cs typeface="Open Sans"/>
              </a:rPr>
              <a:t> doit </a:t>
            </a:r>
            <a:r>
              <a:rPr lang="en-GB" sz="1400" dirty="0" err="1">
                <a:latin typeface="Open Sans"/>
                <a:ea typeface="Open Sans"/>
                <a:cs typeface="Open Sans"/>
              </a:rPr>
              <a:t>également</a:t>
            </a:r>
            <a:r>
              <a:rPr lang="en-GB" sz="1400" dirty="0">
                <a:latin typeface="Open Sans"/>
                <a:ea typeface="Open Sans"/>
                <a:cs typeface="Open Sans"/>
              </a:rPr>
              <a:t> </a:t>
            </a:r>
            <a:r>
              <a:rPr lang="en-GB" sz="1400" dirty="0" err="1">
                <a:latin typeface="Open Sans"/>
                <a:ea typeface="Open Sans"/>
                <a:cs typeface="Open Sans"/>
              </a:rPr>
              <a:t>s'assurer</a:t>
            </a:r>
            <a:r>
              <a:rPr lang="en-GB" sz="1400" dirty="0">
                <a:latin typeface="Open Sans"/>
                <a:ea typeface="Open Sans"/>
                <a:cs typeface="Open Sans"/>
              </a:rPr>
              <a:t> que la </a:t>
            </a:r>
            <a:r>
              <a:rPr lang="en-GB" sz="1400" dirty="0" err="1">
                <a:latin typeface="Open Sans"/>
                <a:ea typeface="Open Sans"/>
                <a:cs typeface="Open Sans"/>
              </a:rPr>
              <a:t>consommation</a:t>
            </a:r>
            <a:r>
              <a:rPr lang="en-GB" sz="1400" dirty="0">
                <a:latin typeface="Open Sans"/>
                <a:ea typeface="Open Sans"/>
                <a:cs typeface="Open Sans"/>
              </a:rPr>
              <a:t> des sous-</a:t>
            </a:r>
            <a:r>
              <a:rPr lang="en-GB" sz="1400" dirty="0" err="1">
                <a:latin typeface="Open Sans"/>
                <a:ea typeface="Open Sans"/>
                <a:cs typeface="Open Sans"/>
              </a:rPr>
              <a:t>groupes</a:t>
            </a:r>
            <a:r>
              <a:rPr lang="en-GB" sz="1400" dirty="0">
                <a:latin typeface="Open Sans"/>
                <a:ea typeface="Open Sans"/>
                <a:cs typeface="Open Sans"/>
              </a:rPr>
              <a:t> </a:t>
            </a:r>
            <a:r>
              <a:rPr lang="en-GB" sz="1400" dirty="0" err="1">
                <a:latin typeface="Open Sans"/>
                <a:ea typeface="Open Sans"/>
                <a:cs typeface="Open Sans"/>
              </a:rPr>
              <a:t>s’aligne</a:t>
            </a:r>
            <a:r>
              <a:rPr lang="en-GB" sz="1400" dirty="0">
                <a:latin typeface="Open Sans"/>
                <a:ea typeface="Open Sans"/>
                <a:cs typeface="Open Sans"/>
              </a:rPr>
              <a:t> avec la </a:t>
            </a:r>
            <a:r>
              <a:rPr lang="en-GB" sz="1400" dirty="0" err="1">
                <a:latin typeface="Open Sans"/>
                <a:ea typeface="Open Sans"/>
                <a:cs typeface="Open Sans"/>
              </a:rPr>
              <a:t>consommation</a:t>
            </a:r>
            <a:r>
              <a:rPr lang="en-GB" sz="1400" dirty="0">
                <a:latin typeface="Open Sans"/>
                <a:ea typeface="Open Sans"/>
                <a:cs typeface="Open Sans"/>
              </a:rPr>
              <a:t> du </a:t>
            </a:r>
            <a:r>
              <a:rPr lang="en-GB" sz="1400" dirty="0" err="1">
                <a:latin typeface="Open Sans"/>
                <a:ea typeface="Open Sans"/>
                <a:cs typeface="Open Sans"/>
              </a:rPr>
              <a:t>groupe</a:t>
            </a:r>
            <a:r>
              <a:rPr lang="en-GB" sz="1400" dirty="0">
                <a:latin typeface="Open Sans"/>
                <a:ea typeface="Open Sans"/>
                <a:cs typeface="Open Sans"/>
              </a:rPr>
              <a:t> principal. </a:t>
            </a:r>
            <a:endParaRPr lang="en-US" sz="1400" dirty="0">
              <a:latin typeface="Open Sans"/>
              <a:ea typeface="Open Sans"/>
              <a:cs typeface="Open Sans"/>
            </a:endParaRPr>
          </a:p>
          <a:p>
            <a:pPr algn="just"/>
            <a:endParaRPr lang="en-GB" sz="1400" dirty="0">
              <a:latin typeface="Open Sans"/>
              <a:ea typeface="Open Sans"/>
              <a:cs typeface="Open Sans"/>
            </a:endParaRPr>
          </a:p>
          <a:p>
            <a:pPr algn="just"/>
            <a:r>
              <a:rPr lang="en-GB" sz="1400" b="1" dirty="0" err="1">
                <a:latin typeface="Open Sans"/>
              </a:rPr>
              <a:t>Incohérences</a:t>
            </a:r>
            <a:r>
              <a:rPr lang="en-GB" sz="1400" b="1" dirty="0">
                <a:latin typeface="Open Sans"/>
              </a:rPr>
              <a:t> entre </a:t>
            </a:r>
            <a:r>
              <a:rPr lang="en-GB" sz="1400" b="1" dirty="0">
                <a:latin typeface="Open Sans"/>
                <a:ea typeface="Open Sans"/>
                <a:cs typeface="Open Sans"/>
              </a:rPr>
              <a:t>FCS </a:t>
            </a:r>
            <a:r>
              <a:rPr lang="en-GB" sz="1400" b="1" dirty="0">
                <a:latin typeface="Open Sans"/>
              </a:rPr>
              <a:t>et HDDS. </a:t>
            </a:r>
            <a:r>
              <a:rPr lang="en-GB" sz="1400" dirty="0">
                <a:latin typeface="Open Sans"/>
              </a:rPr>
              <a:t>Si un ménage </a:t>
            </a:r>
            <a:r>
              <a:rPr lang="en-GB" sz="1400" dirty="0" err="1">
                <a:latin typeface="Open Sans"/>
              </a:rPr>
              <a:t>déclare</a:t>
            </a:r>
            <a:r>
              <a:rPr lang="en-GB" sz="1400" dirty="0">
                <a:latin typeface="Open Sans"/>
              </a:rPr>
              <a:t> </a:t>
            </a:r>
            <a:r>
              <a:rPr lang="en-GB" sz="1400" dirty="0" err="1">
                <a:latin typeface="Open Sans"/>
              </a:rPr>
              <a:t>avoir</a:t>
            </a:r>
            <a:r>
              <a:rPr lang="en-GB" sz="1400" dirty="0">
                <a:latin typeface="Open Sans"/>
              </a:rPr>
              <a:t> consommé un </a:t>
            </a:r>
            <a:r>
              <a:rPr lang="en-GB" sz="1400" dirty="0" err="1">
                <a:latin typeface="Open Sans"/>
              </a:rPr>
              <a:t>groupe</a:t>
            </a:r>
            <a:r>
              <a:rPr lang="en-GB" sz="1400" dirty="0">
                <a:latin typeface="Open Sans"/>
              </a:rPr>
              <a:t> </a:t>
            </a:r>
            <a:r>
              <a:rPr lang="en-GB" sz="1400" dirty="0" err="1">
                <a:latin typeface="Open Sans"/>
              </a:rPr>
              <a:t>d'aliments</a:t>
            </a:r>
            <a:r>
              <a:rPr lang="en-GB" sz="1400" dirty="0">
                <a:latin typeface="Open Sans"/>
              </a:rPr>
              <a:t> du FCS pendant les sept </a:t>
            </a:r>
            <a:r>
              <a:rPr lang="en-GB" sz="1400" dirty="0" err="1">
                <a:latin typeface="Open Sans"/>
              </a:rPr>
              <a:t>jours</a:t>
            </a:r>
            <a:r>
              <a:rPr lang="en-GB" sz="1400" dirty="0">
                <a:latin typeface="Open Sans"/>
              </a:rPr>
              <a:t> </a:t>
            </a:r>
            <a:r>
              <a:rPr lang="en-GB" sz="1400" dirty="0">
                <a:latin typeface="Open Sans"/>
                <a:ea typeface="Open Sans"/>
                <a:cs typeface="Open Sans"/>
              </a:rPr>
              <a:t>(par </a:t>
            </a:r>
            <a:r>
              <a:rPr lang="en-GB" sz="1400" dirty="0" err="1">
                <a:latin typeface="Open Sans"/>
                <a:ea typeface="Open Sans"/>
                <a:cs typeface="Open Sans"/>
              </a:rPr>
              <a:t>exemple</a:t>
            </a:r>
            <a:r>
              <a:rPr lang="en-GB" sz="1400" dirty="0">
                <a:latin typeface="Open Sans"/>
                <a:ea typeface="Open Sans"/>
                <a:cs typeface="Open Sans"/>
              </a:rPr>
              <a:t> </a:t>
            </a:r>
            <a:r>
              <a:rPr lang="en-GB" sz="1400" dirty="0" err="1">
                <a:latin typeface="Open Sans"/>
                <a:ea typeface="Open Sans"/>
                <a:cs typeface="Open Sans"/>
              </a:rPr>
              <a:t>l'huile</a:t>
            </a:r>
            <a:r>
              <a:rPr lang="en-GB" sz="1400" dirty="0">
                <a:latin typeface="Open Sans"/>
                <a:ea typeface="Open Sans"/>
                <a:cs typeface="Open Sans"/>
              </a:rPr>
              <a:t> </a:t>
            </a:r>
            <a:r>
              <a:rPr lang="en-GB" sz="1400" dirty="0" err="1">
                <a:latin typeface="Open Sans"/>
                <a:ea typeface="Open Sans"/>
                <a:cs typeface="Open Sans"/>
              </a:rPr>
              <a:t>ou</a:t>
            </a:r>
            <a:r>
              <a:rPr lang="en-GB" sz="1400" dirty="0">
                <a:latin typeface="Open Sans"/>
                <a:ea typeface="Open Sans"/>
                <a:cs typeface="Open Sans"/>
              </a:rPr>
              <a:t> le sucre/les </a:t>
            </a:r>
            <a:r>
              <a:rPr lang="en-GB" sz="1400" dirty="0" err="1">
                <a:latin typeface="Open Sans"/>
                <a:ea typeface="Open Sans"/>
                <a:cs typeface="Open Sans"/>
              </a:rPr>
              <a:t>sucreries</a:t>
            </a:r>
            <a:r>
              <a:rPr lang="en-GB" sz="1400" dirty="0">
                <a:latin typeface="Open Sans"/>
                <a:ea typeface="Open Sans"/>
                <a:cs typeface="Open Sans"/>
              </a:rPr>
              <a:t>)</a:t>
            </a:r>
            <a:r>
              <a:rPr lang="en-GB" sz="1400" dirty="0">
                <a:latin typeface="Open Sans"/>
              </a:rPr>
              <a:t>, le </a:t>
            </a:r>
            <a:r>
              <a:rPr lang="en-GB" sz="1400" dirty="0" err="1">
                <a:latin typeface="Open Sans"/>
              </a:rPr>
              <a:t>groupe</a:t>
            </a:r>
            <a:r>
              <a:rPr lang="en-GB" sz="1400" dirty="0">
                <a:latin typeface="Open Sans"/>
              </a:rPr>
              <a:t> </a:t>
            </a:r>
            <a:r>
              <a:rPr lang="en-GB" sz="1400" dirty="0" err="1">
                <a:latin typeface="Open Sans"/>
              </a:rPr>
              <a:t>d'aliments</a:t>
            </a:r>
            <a:r>
              <a:rPr lang="en-GB" sz="1400" dirty="0">
                <a:latin typeface="Open Sans"/>
              </a:rPr>
              <a:t> </a:t>
            </a:r>
            <a:r>
              <a:rPr lang="en-GB" sz="1400" dirty="0" err="1">
                <a:latin typeface="Open Sans"/>
              </a:rPr>
              <a:t>correspondant</a:t>
            </a:r>
            <a:r>
              <a:rPr lang="en-GB" sz="1400" dirty="0">
                <a:latin typeface="Open Sans"/>
              </a:rPr>
              <a:t> dans le HDDS (</a:t>
            </a:r>
            <a:r>
              <a:rPr lang="en-GB" sz="1400" dirty="0" err="1">
                <a:latin typeface="Open Sans"/>
              </a:rPr>
              <a:t>l'</a:t>
            </a:r>
            <a:r>
              <a:rPr lang="en-GB" sz="1400" dirty="0" err="1">
                <a:latin typeface="Open Sans"/>
                <a:ea typeface="Open Sans"/>
              </a:rPr>
              <a:t>huile</a:t>
            </a:r>
            <a:r>
              <a:rPr lang="en-GB" sz="1400" dirty="0">
                <a:latin typeface="Open Sans"/>
                <a:ea typeface="Open Sans"/>
              </a:rPr>
              <a:t>) doit </a:t>
            </a:r>
            <a:r>
              <a:rPr lang="en-GB" sz="1400" dirty="0" err="1">
                <a:latin typeface="Open Sans"/>
                <a:ea typeface="Open Sans"/>
              </a:rPr>
              <a:t>être</a:t>
            </a:r>
            <a:r>
              <a:rPr lang="en-GB" sz="1400" dirty="0">
                <a:latin typeface="Open Sans"/>
                <a:ea typeface="Open Sans"/>
              </a:rPr>
              <a:t> </a:t>
            </a:r>
            <a:r>
              <a:rPr lang="en-GB" sz="1400" dirty="0" err="1">
                <a:latin typeface="Open Sans"/>
                <a:ea typeface="Open Sans"/>
              </a:rPr>
              <a:t>enregistré</a:t>
            </a:r>
            <a:r>
              <a:rPr lang="en-GB" sz="1400" dirty="0">
                <a:latin typeface="Open Sans"/>
                <a:ea typeface="Open Sans"/>
              </a:rPr>
              <a:t> </a:t>
            </a:r>
            <a:r>
              <a:rPr lang="en-GB" sz="1400" dirty="0" err="1">
                <a:latin typeface="Open Sans"/>
                <a:ea typeface="Open Sans"/>
              </a:rPr>
              <a:t>comme</a:t>
            </a:r>
            <a:r>
              <a:rPr lang="en-GB" sz="1400" dirty="0">
                <a:latin typeface="Open Sans"/>
                <a:ea typeface="Open Sans"/>
              </a:rPr>
              <a:t> 1/</a:t>
            </a:r>
            <a:r>
              <a:rPr lang="en-GB" sz="1400" dirty="0" err="1">
                <a:latin typeface="Open Sans"/>
                <a:ea typeface="Open Sans"/>
              </a:rPr>
              <a:t>oui</a:t>
            </a:r>
            <a:r>
              <a:rPr lang="en-GB" sz="1400" dirty="0">
                <a:latin typeface="Open Sans"/>
                <a:ea typeface="Open Sans"/>
              </a:rPr>
              <a:t>. </a:t>
            </a:r>
            <a:r>
              <a:rPr lang="en-GB" sz="1400" i="1" dirty="0" err="1">
                <a:latin typeface="Open Sans"/>
              </a:rPr>
              <a:t>Toutefois</a:t>
            </a:r>
            <a:r>
              <a:rPr lang="en-GB" sz="1400" i="1" dirty="0">
                <a:latin typeface="Open Sans"/>
              </a:rPr>
              <a:t>, il </a:t>
            </a:r>
            <a:r>
              <a:rPr lang="en-GB" sz="1400" i="1" dirty="0" err="1">
                <a:latin typeface="Open Sans"/>
              </a:rPr>
              <a:t>convient</a:t>
            </a:r>
            <a:r>
              <a:rPr lang="en-GB" sz="1400" i="1" dirty="0">
                <a:latin typeface="Open Sans"/>
              </a:rPr>
              <a:t> de noter que les petites </a:t>
            </a:r>
            <a:r>
              <a:rPr lang="en-GB" sz="1400" i="1" dirty="0" err="1">
                <a:latin typeface="Open Sans"/>
              </a:rPr>
              <a:t>quantités</a:t>
            </a:r>
            <a:r>
              <a:rPr lang="en-GB" sz="1400" i="1" dirty="0">
                <a:latin typeface="Open Sans"/>
              </a:rPr>
              <a:t> </a:t>
            </a:r>
            <a:r>
              <a:rPr lang="en-GB" sz="1400" i="1" dirty="0" err="1">
                <a:latin typeface="Open Sans"/>
              </a:rPr>
              <a:t>consommées</a:t>
            </a:r>
            <a:r>
              <a:rPr lang="en-GB" sz="1400" i="1" dirty="0">
                <a:latin typeface="Open Sans"/>
              </a:rPr>
              <a:t> par </a:t>
            </a:r>
            <a:r>
              <a:rPr lang="en-GB" sz="1400" i="1" dirty="0" err="1">
                <a:latin typeface="Open Sans"/>
              </a:rPr>
              <a:t>n'importe</a:t>
            </a:r>
            <a:r>
              <a:rPr lang="en-GB" sz="1400" i="1" dirty="0">
                <a:latin typeface="Open Sans"/>
              </a:rPr>
              <a:t> </a:t>
            </a:r>
            <a:r>
              <a:rPr lang="en-GB" sz="1400" i="1" dirty="0" err="1">
                <a:latin typeface="Open Sans"/>
              </a:rPr>
              <a:t>quel</a:t>
            </a:r>
            <a:r>
              <a:rPr lang="en-GB" sz="1400" i="1" dirty="0">
                <a:latin typeface="Open Sans"/>
              </a:rPr>
              <a:t> </a:t>
            </a:r>
            <a:r>
              <a:rPr lang="en-GB" sz="1400" i="1" dirty="0" err="1">
                <a:latin typeface="Open Sans"/>
              </a:rPr>
              <a:t>membre</a:t>
            </a:r>
            <a:r>
              <a:rPr lang="en-GB" sz="1400" i="1" dirty="0">
                <a:latin typeface="Open Sans"/>
              </a:rPr>
              <a:t> du ménage </a:t>
            </a:r>
            <a:r>
              <a:rPr lang="en-GB" sz="1400" i="1" dirty="0" err="1">
                <a:latin typeface="Open Sans"/>
              </a:rPr>
              <a:t>sont</a:t>
            </a:r>
            <a:r>
              <a:rPr lang="en-GB" sz="1400" i="1" dirty="0">
                <a:latin typeface="Open Sans"/>
              </a:rPr>
              <a:t> </a:t>
            </a:r>
            <a:r>
              <a:rPr lang="en-GB" sz="1400" i="1" dirty="0" err="1">
                <a:latin typeface="Open Sans"/>
              </a:rPr>
              <a:t>comptabilisées</a:t>
            </a:r>
            <a:r>
              <a:rPr lang="en-GB" sz="1400" i="1" dirty="0">
                <a:latin typeface="Open Sans"/>
              </a:rPr>
              <a:t> dans le HDDS, de </a:t>
            </a:r>
            <a:r>
              <a:rPr lang="en-GB" sz="1400" i="1" dirty="0" err="1">
                <a:latin typeface="Open Sans"/>
              </a:rPr>
              <a:t>sorte</a:t>
            </a:r>
            <a:r>
              <a:rPr lang="en-GB" sz="1400" i="1" dirty="0">
                <a:latin typeface="Open Sans"/>
              </a:rPr>
              <a:t> </a:t>
            </a:r>
            <a:r>
              <a:rPr lang="en-GB" sz="1400" i="1" dirty="0" err="1">
                <a:latin typeface="Open Sans"/>
              </a:rPr>
              <a:t>qu'il</a:t>
            </a:r>
            <a:r>
              <a:rPr lang="en-GB" sz="1400" i="1" dirty="0">
                <a:latin typeface="Open Sans"/>
              </a:rPr>
              <a:t> </a:t>
            </a:r>
            <a:r>
              <a:rPr lang="en-GB" sz="1400" i="1" dirty="0" err="1">
                <a:latin typeface="Open Sans"/>
              </a:rPr>
              <a:t>n'est</a:t>
            </a:r>
            <a:r>
              <a:rPr lang="en-GB" sz="1400" i="1" dirty="0">
                <a:latin typeface="Open Sans"/>
              </a:rPr>
              <a:t> pas possible </a:t>
            </a:r>
            <a:r>
              <a:rPr lang="en-GB" sz="1400" i="1" dirty="0" err="1">
                <a:latin typeface="Open Sans"/>
              </a:rPr>
              <a:t>d'appliquer</a:t>
            </a:r>
            <a:r>
              <a:rPr lang="en-GB" sz="1400" i="1" dirty="0">
                <a:latin typeface="Open Sans"/>
              </a:rPr>
              <a:t> la </a:t>
            </a:r>
            <a:r>
              <a:rPr lang="en-GB" sz="1400" i="1" dirty="0" err="1">
                <a:latin typeface="Open Sans"/>
              </a:rPr>
              <a:t>logique</a:t>
            </a:r>
            <a:r>
              <a:rPr lang="en-GB" sz="1400" i="1" dirty="0">
                <a:latin typeface="Open Sans"/>
              </a:rPr>
              <a:t> inverse, </a:t>
            </a:r>
            <a:r>
              <a:rPr lang="en-GB" sz="1400" i="1" dirty="0" err="1">
                <a:latin typeface="Open Sans"/>
              </a:rPr>
              <a:t>c'est</a:t>
            </a:r>
            <a:r>
              <a:rPr lang="en-GB" sz="1400" i="1" dirty="0">
                <a:latin typeface="Open Sans"/>
              </a:rPr>
              <a:t>-à-dire que le HDDS </a:t>
            </a:r>
            <a:r>
              <a:rPr lang="en-GB" sz="1400" i="1" dirty="0" err="1">
                <a:latin typeface="Open Sans"/>
              </a:rPr>
              <a:t>peut</a:t>
            </a:r>
            <a:r>
              <a:rPr lang="en-GB" sz="1400" i="1" dirty="0">
                <a:latin typeface="Open Sans"/>
              </a:rPr>
              <a:t> </a:t>
            </a:r>
            <a:r>
              <a:rPr lang="en-GB" sz="1400" i="1" dirty="0" err="1">
                <a:latin typeface="Open Sans"/>
              </a:rPr>
              <a:t>avoir</a:t>
            </a:r>
            <a:r>
              <a:rPr lang="en-GB" sz="1400" i="1" dirty="0">
                <a:latin typeface="Open Sans"/>
              </a:rPr>
              <a:t> </a:t>
            </a:r>
            <a:r>
              <a:rPr lang="en-GB" sz="1400" i="1" dirty="0" err="1">
                <a:latin typeface="Open Sans"/>
              </a:rPr>
              <a:t>une</a:t>
            </a:r>
            <a:r>
              <a:rPr lang="en-GB" sz="1400" i="1" dirty="0">
                <a:latin typeface="Open Sans"/>
              </a:rPr>
              <a:t> </a:t>
            </a:r>
            <a:r>
              <a:rPr lang="en-GB" sz="1400" i="1" dirty="0" err="1">
                <a:latin typeface="Open Sans"/>
                <a:ea typeface="Open Sans"/>
                <a:cs typeface="Open Sans"/>
              </a:rPr>
              <a:t>valeur</a:t>
            </a:r>
            <a:r>
              <a:rPr lang="en-GB" sz="1400" i="1" dirty="0">
                <a:latin typeface="Open Sans"/>
                <a:ea typeface="Open Sans"/>
                <a:cs typeface="Open Sans"/>
              </a:rPr>
              <a:t> de 1, </a:t>
            </a:r>
            <a:r>
              <a:rPr lang="en-GB" sz="1400" i="1" dirty="0" err="1">
                <a:latin typeface="Open Sans"/>
                <a:ea typeface="Open Sans"/>
                <a:cs typeface="Open Sans"/>
              </a:rPr>
              <a:t>alors</a:t>
            </a:r>
            <a:r>
              <a:rPr lang="en-GB" sz="1400" i="1" dirty="0">
                <a:latin typeface="Open Sans"/>
                <a:ea typeface="Open Sans"/>
                <a:cs typeface="Open Sans"/>
              </a:rPr>
              <a:t> que le </a:t>
            </a:r>
            <a:r>
              <a:rPr lang="en-GB" sz="1400" i="1" dirty="0" err="1">
                <a:latin typeface="Open Sans"/>
                <a:ea typeface="Open Sans"/>
                <a:cs typeface="Open Sans"/>
              </a:rPr>
              <a:t>groupe</a:t>
            </a:r>
            <a:r>
              <a:rPr lang="en-GB" sz="1400" i="1" dirty="0">
                <a:latin typeface="Open Sans"/>
                <a:ea typeface="Open Sans"/>
                <a:cs typeface="Open Sans"/>
              </a:rPr>
              <a:t> </a:t>
            </a:r>
            <a:r>
              <a:rPr lang="en-GB" sz="1400" i="1" dirty="0" err="1">
                <a:latin typeface="Open Sans"/>
                <a:ea typeface="Open Sans"/>
                <a:cs typeface="Open Sans"/>
              </a:rPr>
              <a:t>alimentaire</a:t>
            </a:r>
            <a:r>
              <a:rPr lang="en-GB" sz="1400" i="1" dirty="0">
                <a:latin typeface="Open Sans"/>
                <a:ea typeface="Open Sans"/>
                <a:cs typeface="Open Sans"/>
              </a:rPr>
              <a:t> </a:t>
            </a:r>
            <a:r>
              <a:rPr lang="en-GB" sz="1400" i="1" dirty="0" err="1">
                <a:latin typeface="Open Sans"/>
                <a:ea typeface="Open Sans"/>
                <a:cs typeface="Open Sans"/>
              </a:rPr>
              <a:t>correspondant</a:t>
            </a:r>
            <a:r>
              <a:rPr lang="en-GB" sz="1400" i="1" dirty="0">
                <a:latin typeface="Open Sans"/>
                <a:ea typeface="Open Sans"/>
                <a:cs typeface="Open Sans"/>
              </a:rPr>
              <a:t> dans le FCS </a:t>
            </a:r>
            <a:r>
              <a:rPr lang="en-GB" sz="1400" i="1" dirty="0" err="1">
                <a:latin typeface="Open Sans"/>
                <a:ea typeface="Open Sans"/>
                <a:cs typeface="Open Sans"/>
              </a:rPr>
              <a:t>peut</a:t>
            </a:r>
            <a:r>
              <a:rPr lang="en-GB" sz="1400" i="1" dirty="0">
                <a:latin typeface="Open Sans"/>
                <a:ea typeface="Open Sans"/>
                <a:cs typeface="Open Sans"/>
              </a:rPr>
              <a:t> </a:t>
            </a:r>
            <a:r>
              <a:rPr lang="en-GB" sz="1400" i="1" dirty="0" err="1">
                <a:latin typeface="Open Sans"/>
                <a:ea typeface="Open Sans"/>
                <a:cs typeface="Open Sans"/>
              </a:rPr>
              <a:t>toujours</a:t>
            </a:r>
            <a:r>
              <a:rPr lang="en-GB" sz="1400" i="1" dirty="0">
                <a:latin typeface="Open Sans"/>
                <a:ea typeface="Open Sans"/>
                <a:cs typeface="Open Sans"/>
              </a:rPr>
              <a:t> </a:t>
            </a:r>
            <a:r>
              <a:rPr lang="en-GB" sz="1400" i="1" dirty="0" err="1">
                <a:latin typeface="Open Sans"/>
                <a:ea typeface="Open Sans"/>
                <a:cs typeface="Open Sans"/>
              </a:rPr>
              <a:t>avoir</a:t>
            </a:r>
            <a:r>
              <a:rPr lang="en-GB" sz="1400" i="1" dirty="0">
                <a:latin typeface="Open Sans"/>
                <a:ea typeface="Open Sans"/>
                <a:cs typeface="Open Sans"/>
              </a:rPr>
              <a:t> </a:t>
            </a:r>
            <a:r>
              <a:rPr lang="en-GB" sz="1400" i="1" dirty="0" err="1">
                <a:latin typeface="Open Sans"/>
                <a:ea typeface="Open Sans"/>
                <a:cs typeface="Open Sans"/>
              </a:rPr>
              <a:t>une</a:t>
            </a:r>
            <a:r>
              <a:rPr lang="en-GB" sz="1400" i="1" dirty="0">
                <a:latin typeface="Open Sans"/>
                <a:ea typeface="Open Sans"/>
                <a:cs typeface="Open Sans"/>
              </a:rPr>
              <a:t> </a:t>
            </a:r>
            <a:r>
              <a:rPr lang="en-GB" sz="1400" i="1" dirty="0" err="1">
                <a:latin typeface="Open Sans"/>
                <a:ea typeface="Open Sans"/>
                <a:cs typeface="Open Sans"/>
              </a:rPr>
              <a:t>valeur</a:t>
            </a:r>
            <a:r>
              <a:rPr lang="en-GB" sz="1400" i="1" dirty="0">
                <a:latin typeface="Open Sans"/>
                <a:ea typeface="Open Sans"/>
                <a:cs typeface="Open Sans"/>
              </a:rPr>
              <a:t> de 0</a:t>
            </a:r>
            <a:r>
              <a:rPr lang="en-GB" sz="1400" b="1" i="1" dirty="0">
                <a:latin typeface="Open Sans"/>
                <a:ea typeface="Open Sans"/>
                <a:cs typeface="Open Sans"/>
              </a:rPr>
              <a:t>. </a:t>
            </a:r>
            <a:endParaRPr lang="en-US" sz="1400" dirty="0">
              <a:latin typeface="Open Sans"/>
              <a:ea typeface="Open Sans"/>
              <a:cs typeface="Open Sans"/>
            </a:endParaRPr>
          </a:p>
          <a:p>
            <a:pPr algn="just"/>
            <a:endParaRPr lang="en-US" sz="1400" dirty="0">
              <a:ea typeface="Calibri"/>
              <a:cs typeface="Calibri"/>
            </a:endParaRPr>
          </a:p>
          <a:p>
            <a:pPr algn="just"/>
            <a:r>
              <a:rPr lang="en-GB" sz="1400" b="1" dirty="0" err="1">
                <a:latin typeface="Open Sans"/>
                <a:ea typeface="Open Sans"/>
                <a:cs typeface="Open Sans"/>
              </a:rPr>
              <a:t>Incohérences</a:t>
            </a:r>
            <a:r>
              <a:rPr lang="en-GB" sz="1400" b="1" dirty="0">
                <a:latin typeface="Open Sans"/>
                <a:ea typeface="Open Sans"/>
                <a:cs typeface="Open Sans"/>
              </a:rPr>
              <a:t> entre les sources </a:t>
            </a:r>
            <a:r>
              <a:rPr lang="en-GB" sz="1400" b="1" dirty="0" err="1">
                <a:latin typeface="Open Sans"/>
                <a:ea typeface="Open Sans"/>
                <a:cs typeface="Open Sans"/>
              </a:rPr>
              <a:t>alimentaires</a:t>
            </a:r>
            <a:r>
              <a:rPr lang="en-GB" sz="1400" b="1" dirty="0">
                <a:latin typeface="Open Sans"/>
                <a:ea typeface="Open Sans"/>
                <a:cs typeface="Open Sans"/>
              </a:rPr>
              <a:t> et le lieu : </a:t>
            </a:r>
            <a:r>
              <a:rPr lang="en-GB" sz="1400" dirty="0" err="1">
                <a:latin typeface="Open Sans"/>
                <a:ea typeface="Open Sans"/>
                <a:cs typeface="Open Sans"/>
              </a:rPr>
              <a:t>Vérifiez</a:t>
            </a:r>
            <a:r>
              <a:rPr lang="en-GB" sz="1400" dirty="0">
                <a:latin typeface="Open Sans"/>
                <a:ea typeface="Open Sans"/>
                <a:cs typeface="Open Sans"/>
              </a:rPr>
              <a:t> que les sources de FCS </a:t>
            </a:r>
            <a:r>
              <a:rPr lang="en-GB" sz="1400" dirty="0" err="1">
                <a:latin typeface="Open Sans"/>
                <a:ea typeface="Open Sans"/>
                <a:cs typeface="Open Sans"/>
              </a:rPr>
              <a:t>sont</a:t>
            </a:r>
            <a:r>
              <a:rPr lang="en-GB" sz="1400" dirty="0">
                <a:latin typeface="Open Sans"/>
                <a:ea typeface="Open Sans"/>
                <a:cs typeface="Open Sans"/>
              </a:rPr>
              <a:t> locales, </a:t>
            </a:r>
            <a:r>
              <a:rPr lang="en-GB" sz="1400" dirty="0" err="1">
                <a:latin typeface="Open Sans"/>
                <a:ea typeface="Open Sans"/>
                <a:cs typeface="Open Sans"/>
              </a:rPr>
              <a:t>en</a:t>
            </a:r>
            <a:r>
              <a:rPr lang="en-GB" sz="1400" dirty="0">
                <a:latin typeface="Open Sans"/>
                <a:ea typeface="Open Sans"/>
                <a:cs typeface="Open Sans"/>
              </a:rPr>
              <a:t> </a:t>
            </a:r>
            <a:r>
              <a:rPr lang="en-GB" sz="1400" dirty="0" err="1">
                <a:latin typeface="Open Sans"/>
                <a:ea typeface="Open Sans"/>
                <a:cs typeface="Open Sans"/>
              </a:rPr>
              <a:t>utilisant</a:t>
            </a:r>
            <a:r>
              <a:rPr lang="en-GB" sz="1400" dirty="0">
                <a:latin typeface="Open Sans"/>
                <a:ea typeface="Open Sans"/>
                <a:cs typeface="Open Sans"/>
              </a:rPr>
              <a:t> la </a:t>
            </a:r>
            <a:r>
              <a:rPr lang="en-GB" sz="1400" dirty="0" err="1">
                <a:latin typeface="Open Sans"/>
                <a:ea typeface="Open Sans"/>
                <a:cs typeface="Open Sans"/>
              </a:rPr>
              <a:t>connaissance</a:t>
            </a:r>
            <a:r>
              <a:rPr lang="en-GB" sz="1400" dirty="0">
                <a:latin typeface="Open Sans"/>
                <a:ea typeface="Open Sans"/>
                <a:cs typeface="Open Sans"/>
              </a:rPr>
              <a:t> du </a:t>
            </a:r>
            <a:r>
              <a:rPr lang="en-GB" sz="1400" dirty="0" err="1">
                <a:latin typeface="Open Sans"/>
                <a:ea typeface="Open Sans"/>
                <a:cs typeface="Open Sans"/>
              </a:rPr>
              <a:t>contexte</a:t>
            </a:r>
            <a:r>
              <a:rPr lang="en-GB" sz="1400" dirty="0">
                <a:latin typeface="Open Sans"/>
                <a:ea typeface="Open Sans"/>
                <a:cs typeface="Open Sans"/>
              </a:rPr>
              <a:t> local. Par </a:t>
            </a:r>
            <a:r>
              <a:rPr lang="en-GB" sz="1400" dirty="0" err="1">
                <a:latin typeface="Open Sans"/>
                <a:ea typeface="Open Sans"/>
                <a:cs typeface="Open Sans"/>
              </a:rPr>
              <a:t>exemple</a:t>
            </a:r>
            <a:r>
              <a:rPr lang="en-GB" sz="1400" dirty="0">
                <a:latin typeface="Open Sans"/>
                <a:ea typeface="Open Sans"/>
                <a:cs typeface="Open Sans"/>
              </a:rPr>
              <a:t>, il </a:t>
            </a:r>
            <a:r>
              <a:rPr lang="en-GB" sz="1400" dirty="0" err="1">
                <a:latin typeface="Open Sans"/>
                <a:ea typeface="Open Sans"/>
                <a:cs typeface="Open Sans"/>
              </a:rPr>
              <a:t>est</a:t>
            </a:r>
            <a:r>
              <a:rPr lang="en-GB" sz="1400" dirty="0">
                <a:latin typeface="Open Sans"/>
                <a:ea typeface="Open Sans"/>
                <a:cs typeface="Open Sans"/>
              </a:rPr>
              <a:t> </a:t>
            </a:r>
            <a:r>
              <a:rPr lang="en-GB" sz="1400" dirty="0" err="1">
                <a:latin typeface="Open Sans"/>
                <a:ea typeface="Open Sans"/>
                <a:cs typeface="Open Sans"/>
              </a:rPr>
              <a:t>souvent</a:t>
            </a:r>
            <a:r>
              <a:rPr lang="en-GB" sz="1400" dirty="0">
                <a:latin typeface="Open Sans"/>
                <a:ea typeface="Open Sans"/>
                <a:cs typeface="Open Sans"/>
              </a:rPr>
              <a:t> fait état de production propre </a:t>
            </a:r>
            <a:r>
              <a:rPr lang="en-GB" sz="1400" dirty="0" err="1">
                <a:latin typeface="Open Sans"/>
                <a:ea typeface="Open Sans"/>
                <a:cs typeface="Open Sans"/>
              </a:rPr>
              <a:t>ou</a:t>
            </a:r>
            <a:r>
              <a:rPr lang="en-GB" sz="1400" dirty="0">
                <a:latin typeface="Open Sans"/>
                <a:ea typeface="Open Sans"/>
                <a:cs typeface="Open Sans"/>
              </a:rPr>
              <a:t> de </a:t>
            </a:r>
            <a:r>
              <a:rPr lang="en-GB" sz="1400" dirty="0" err="1">
                <a:latin typeface="Open Sans"/>
                <a:ea typeface="Open Sans"/>
                <a:cs typeface="Open Sans"/>
              </a:rPr>
              <a:t>pêche</a:t>
            </a:r>
            <a:r>
              <a:rPr lang="en-GB" sz="1400" dirty="0">
                <a:latin typeface="Open Sans"/>
                <a:ea typeface="Open Sans"/>
                <a:cs typeface="Open Sans"/>
              </a:rPr>
              <a:t>/chasse dans les </a:t>
            </a:r>
            <a:r>
              <a:rPr lang="en-GB" sz="1400" dirty="0" err="1">
                <a:latin typeface="Open Sans"/>
                <a:ea typeface="Open Sans"/>
                <a:cs typeface="Open Sans"/>
              </a:rPr>
              <a:t>déserts</a:t>
            </a:r>
            <a:r>
              <a:rPr lang="en-GB" sz="1400" dirty="0">
                <a:latin typeface="Open Sans"/>
                <a:ea typeface="Open Sans"/>
                <a:cs typeface="Open Sans"/>
              </a:rPr>
              <a:t>, les zones </a:t>
            </a:r>
            <a:r>
              <a:rPr lang="en-GB" sz="1400" dirty="0" err="1">
                <a:latin typeface="Open Sans"/>
                <a:ea typeface="Open Sans"/>
                <a:cs typeface="Open Sans"/>
              </a:rPr>
              <a:t>urbaines</a:t>
            </a:r>
            <a:r>
              <a:rPr lang="en-GB" sz="1400" dirty="0">
                <a:latin typeface="Open Sans"/>
                <a:ea typeface="Open Sans"/>
                <a:cs typeface="Open Sans"/>
              </a:rPr>
              <a:t> </a:t>
            </a:r>
            <a:r>
              <a:rPr lang="en-GB" sz="1400" dirty="0" err="1">
                <a:latin typeface="Open Sans"/>
                <a:ea typeface="Open Sans"/>
                <a:cs typeface="Open Sans"/>
              </a:rPr>
              <a:t>ou</a:t>
            </a:r>
            <a:r>
              <a:rPr lang="en-GB" sz="1400" dirty="0">
                <a:latin typeface="Open Sans"/>
                <a:ea typeface="Open Sans"/>
                <a:cs typeface="Open Sans"/>
              </a:rPr>
              <a:t> </a:t>
            </a:r>
            <a:r>
              <a:rPr lang="en-GB" sz="1400" dirty="0" err="1">
                <a:latin typeface="Open Sans"/>
                <a:ea typeface="Open Sans"/>
                <a:cs typeface="Open Sans"/>
              </a:rPr>
              <a:t>enclavées</a:t>
            </a:r>
            <a:r>
              <a:rPr lang="en-GB" sz="1400" dirty="0">
                <a:latin typeface="Open Sans"/>
                <a:ea typeface="Open Sans"/>
                <a:cs typeface="Open Sans"/>
              </a:rPr>
              <a:t>. </a:t>
            </a:r>
            <a:r>
              <a:rPr lang="en-US" sz="1400" dirty="0">
                <a:latin typeface="Open Sans"/>
                <a:ea typeface="Open Sans"/>
                <a:cs typeface="Open Sans"/>
              </a:rPr>
              <a:t>De </a:t>
            </a:r>
            <a:r>
              <a:rPr lang="en-US" sz="1400" dirty="0" err="1">
                <a:latin typeface="Open Sans"/>
                <a:ea typeface="Open Sans"/>
                <a:cs typeface="Open Sans"/>
              </a:rPr>
              <a:t>même</a:t>
            </a:r>
            <a:r>
              <a:rPr lang="en-US" sz="1400" dirty="0">
                <a:latin typeface="Open Sans"/>
                <a:ea typeface="Open Sans"/>
                <a:cs typeface="Open Sans"/>
              </a:rPr>
              <a:t>, </a:t>
            </a:r>
            <a:r>
              <a:rPr lang="en-GB" sz="1400" dirty="0" err="1">
                <a:latin typeface="Open Sans"/>
                <a:ea typeface="Open Sans"/>
                <a:cs typeface="Open Sans"/>
              </a:rPr>
              <a:t>certaines</a:t>
            </a:r>
            <a:r>
              <a:rPr lang="en-GB" sz="1400" dirty="0">
                <a:latin typeface="Open Sans"/>
                <a:ea typeface="Open Sans"/>
                <a:cs typeface="Open Sans"/>
              </a:rPr>
              <a:t> sources </a:t>
            </a:r>
            <a:r>
              <a:rPr lang="en-GB" sz="1400" dirty="0" err="1">
                <a:latin typeface="Open Sans"/>
                <a:ea typeface="Open Sans"/>
                <a:cs typeface="Open Sans"/>
              </a:rPr>
              <a:t>alimentaires</a:t>
            </a:r>
            <a:r>
              <a:rPr lang="en-GB" sz="1400" dirty="0">
                <a:latin typeface="Open Sans"/>
                <a:ea typeface="Open Sans"/>
                <a:cs typeface="Open Sans"/>
              </a:rPr>
              <a:t> </a:t>
            </a:r>
            <a:r>
              <a:rPr lang="en-GB" sz="1400" dirty="0" err="1">
                <a:latin typeface="Open Sans"/>
                <a:ea typeface="Open Sans"/>
                <a:cs typeface="Open Sans"/>
              </a:rPr>
              <a:t>n'ont</a:t>
            </a:r>
            <a:r>
              <a:rPr lang="en-GB" sz="1400" dirty="0">
                <a:latin typeface="Open Sans"/>
                <a:ea typeface="Open Sans"/>
                <a:cs typeface="Open Sans"/>
              </a:rPr>
              <a:t> de </a:t>
            </a:r>
            <a:r>
              <a:rPr lang="en-GB" sz="1400" dirty="0" err="1">
                <a:latin typeface="Open Sans"/>
                <a:ea typeface="Open Sans"/>
                <a:cs typeface="Open Sans"/>
              </a:rPr>
              <a:t>sens</a:t>
            </a:r>
            <a:r>
              <a:rPr lang="en-GB" sz="1400" dirty="0">
                <a:latin typeface="Open Sans"/>
                <a:ea typeface="Open Sans"/>
                <a:cs typeface="Open Sans"/>
              </a:rPr>
              <a:t> que pour </a:t>
            </a:r>
            <a:r>
              <a:rPr lang="en-GB" sz="1400" dirty="0" err="1">
                <a:latin typeface="Open Sans"/>
                <a:ea typeface="Open Sans"/>
                <a:cs typeface="Open Sans"/>
              </a:rPr>
              <a:t>certains</a:t>
            </a:r>
            <a:r>
              <a:rPr lang="en-GB" sz="1400" dirty="0">
                <a:latin typeface="Open Sans"/>
                <a:ea typeface="Open Sans"/>
                <a:cs typeface="Open Sans"/>
              </a:rPr>
              <a:t> </a:t>
            </a:r>
            <a:r>
              <a:rPr lang="en-GB" sz="1400" dirty="0" err="1">
                <a:latin typeface="Open Sans"/>
                <a:ea typeface="Open Sans"/>
                <a:cs typeface="Open Sans"/>
              </a:rPr>
              <a:t>groupes</a:t>
            </a:r>
            <a:r>
              <a:rPr lang="en-GB" sz="1400" dirty="0">
                <a:latin typeface="Open Sans"/>
                <a:ea typeface="Open Sans"/>
                <a:cs typeface="Open Sans"/>
              </a:rPr>
              <a:t> </a:t>
            </a:r>
            <a:r>
              <a:rPr lang="en-GB" sz="1400" dirty="0" err="1">
                <a:latin typeface="Open Sans"/>
                <a:ea typeface="Open Sans"/>
                <a:cs typeface="Open Sans"/>
              </a:rPr>
              <a:t>d'aliments</a:t>
            </a:r>
            <a:r>
              <a:rPr lang="en-GB" sz="1400" dirty="0">
                <a:latin typeface="Open Sans"/>
                <a:ea typeface="Open Sans"/>
                <a:cs typeface="Open Sans"/>
              </a:rPr>
              <a:t>, par </a:t>
            </a:r>
            <a:r>
              <a:rPr lang="en-GB" sz="1400" dirty="0" err="1">
                <a:latin typeface="Open Sans"/>
                <a:ea typeface="Open Sans"/>
                <a:cs typeface="Open Sans"/>
              </a:rPr>
              <a:t>exemple</a:t>
            </a:r>
            <a:r>
              <a:rPr lang="en-GB" sz="1400" dirty="0">
                <a:latin typeface="Open Sans"/>
                <a:ea typeface="Open Sans"/>
                <a:cs typeface="Open Sans"/>
              </a:rPr>
              <a:t>, la chasse/</a:t>
            </a:r>
            <a:r>
              <a:rPr lang="en-GB" sz="1400" dirty="0" err="1">
                <a:latin typeface="Open Sans"/>
                <a:ea typeface="Open Sans"/>
                <a:cs typeface="Open Sans"/>
              </a:rPr>
              <a:t>pêche</a:t>
            </a:r>
            <a:r>
              <a:rPr lang="en-GB" sz="1400" dirty="0">
                <a:latin typeface="Open Sans"/>
                <a:ea typeface="Open Sans"/>
                <a:cs typeface="Open Sans"/>
              </a:rPr>
              <a:t> ne </a:t>
            </a:r>
            <a:r>
              <a:rPr lang="en-GB" sz="1400" dirty="0" err="1">
                <a:latin typeface="Open Sans"/>
                <a:ea typeface="Open Sans"/>
                <a:cs typeface="Open Sans"/>
              </a:rPr>
              <a:t>s'applique</a:t>
            </a:r>
            <a:r>
              <a:rPr lang="en-GB" sz="1400" dirty="0">
                <a:latin typeface="Open Sans"/>
                <a:ea typeface="Open Sans"/>
                <a:cs typeface="Open Sans"/>
              </a:rPr>
              <a:t> </a:t>
            </a:r>
            <a:r>
              <a:rPr lang="en-GB" sz="1400" dirty="0" err="1">
                <a:latin typeface="Open Sans"/>
                <a:ea typeface="Open Sans"/>
                <a:cs typeface="Open Sans"/>
              </a:rPr>
              <a:t>qu'à</a:t>
            </a:r>
            <a:r>
              <a:rPr lang="en-GB" sz="1400" dirty="0">
                <a:latin typeface="Open Sans"/>
                <a:ea typeface="Open Sans"/>
                <a:cs typeface="Open Sans"/>
              </a:rPr>
              <a:t> la "</a:t>
            </a:r>
            <a:r>
              <a:rPr lang="en-GB" sz="1400" dirty="0" err="1">
                <a:latin typeface="Open Sans"/>
                <a:ea typeface="Open Sans"/>
                <a:cs typeface="Open Sans"/>
              </a:rPr>
              <a:t>viande</a:t>
            </a:r>
            <a:r>
              <a:rPr lang="en-GB" sz="1400" dirty="0">
                <a:latin typeface="Open Sans"/>
                <a:ea typeface="Open Sans"/>
                <a:cs typeface="Open Sans"/>
              </a:rPr>
              <a:t>, au </a:t>
            </a:r>
            <a:r>
              <a:rPr lang="en-GB" sz="1400" dirty="0" err="1">
                <a:latin typeface="Open Sans"/>
                <a:ea typeface="Open Sans"/>
                <a:cs typeface="Open Sans"/>
              </a:rPr>
              <a:t>poisson</a:t>
            </a:r>
            <a:r>
              <a:rPr lang="en-GB" sz="1400" dirty="0">
                <a:latin typeface="Open Sans"/>
                <a:ea typeface="Open Sans"/>
                <a:cs typeface="Open Sans"/>
              </a:rPr>
              <a:t> et aux </a:t>
            </a:r>
            <a:r>
              <a:rPr lang="en-GB" sz="1400" dirty="0" err="1">
                <a:latin typeface="Open Sans"/>
                <a:ea typeface="Open Sans"/>
                <a:cs typeface="Open Sans"/>
              </a:rPr>
              <a:t>œufs</a:t>
            </a:r>
            <a:r>
              <a:rPr lang="en-GB" sz="1400" dirty="0">
                <a:latin typeface="Open Sans"/>
                <a:ea typeface="Open Sans"/>
                <a:cs typeface="Open Sans"/>
              </a:rPr>
              <a:t>".</a:t>
            </a:r>
            <a:endParaRPr lang="en-US" sz="1400" dirty="0">
              <a:latin typeface="Open Sans"/>
              <a:ea typeface="Open Sans"/>
              <a:cs typeface="Open Sans"/>
            </a:endParaRPr>
          </a:p>
          <a:p>
            <a:pPr algn="just"/>
            <a:endParaRPr lang="en-GB" sz="1400" dirty="0">
              <a:latin typeface="Open Sans"/>
              <a:ea typeface="Open Sans"/>
              <a:cs typeface="Open Sans"/>
            </a:endParaRPr>
          </a:p>
          <a:p>
            <a:pPr algn="just"/>
            <a:r>
              <a:rPr lang="en-GB" sz="1400" b="1" dirty="0" err="1">
                <a:latin typeface="Open Sans"/>
                <a:ea typeface="Open Sans"/>
                <a:cs typeface="Open Sans"/>
              </a:rPr>
              <a:t>Incohérences</a:t>
            </a:r>
            <a:r>
              <a:rPr lang="en-GB" sz="1400" b="1" dirty="0">
                <a:latin typeface="Open Sans"/>
                <a:ea typeface="Open Sans"/>
                <a:cs typeface="Open Sans"/>
              </a:rPr>
              <a:t> entre le FCS et les </a:t>
            </a:r>
            <a:r>
              <a:rPr lang="en-GB" sz="1400" b="1" dirty="0" err="1">
                <a:latin typeface="Open Sans"/>
                <a:ea typeface="Open Sans"/>
                <a:cs typeface="Open Sans"/>
              </a:rPr>
              <a:t>dépenses</a:t>
            </a:r>
            <a:r>
              <a:rPr lang="en-GB" sz="1400" b="1" dirty="0">
                <a:latin typeface="Open Sans"/>
                <a:ea typeface="Open Sans"/>
                <a:cs typeface="Open Sans"/>
              </a:rPr>
              <a:t> </a:t>
            </a:r>
            <a:r>
              <a:rPr lang="en-GB" sz="1400" b="1" dirty="0" err="1">
                <a:latin typeface="Open Sans"/>
                <a:ea typeface="Open Sans"/>
                <a:cs typeface="Open Sans"/>
              </a:rPr>
              <a:t>alimentaires</a:t>
            </a:r>
            <a:r>
              <a:rPr lang="en-GB" sz="1400" b="1" dirty="0">
                <a:latin typeface="Open Sans"/>
                <a:ea typeface="Open Sans"/>
                <a:cs typeface="Open Sans"/>
              </a:rPr>
              <a:t>.</a:t>
            </a:r>
            <a:r>
              <a:rPr lang="en-GB" sz="1400" dirty="0">
                <a:latin typeface="Open Sans"/>
                <a:ea typeface="Open Sans"/>
                <a:cs typeface="Open Sans"/>
              </a:rPr>
              <a:t> Le menage </a:t>
            </a:r>
            <a:r>
              <a:rPr lang="en-GB" sz="1400" dirty="0" err="1">
                <a:latin typeface="Open Sans"/>
                <a:ea typeface="Open Sans"/>
                <a:cs typeface="Open Sans"/>
              </a:rPr>
              <a:t>déclare</a:t>
            </a:r>
            <a:r>
              <a:rPr lang="en-GB" sz="1400" dirty="0">
                <a:latin typeface="Open Sans"/>
                <a:ea typeface="Open Sans"/>
                <a:cs typeface="Open Sans"/>
              </a:rPr>
              <a:t> ne pas </a:t>
            </a:r>
            <a:r>
              <a:rPr lang="en-GB" sz="1400" dirty="0" err="1">
                <a:latin typeface="Open Sans"/>
                <a:ea typeface="Open Sans"/>
                <a:cs typeface="Open Sans"/>
              </a:rPr>
              <a:t>avoir</a:t>
            </a:r>
            <a:r>
              <a:rPr lang="en-GB" sz="1400" dirty="0">
                <a:latin typeface="Open Sans"/>
                <a:ea typeface="Open Sans"/>
                <a:cs typeface="Open Sans"/>
              </a:rPr>
              <a:t> </a:t>
            </a:r>
            <a:r>
              <a:rPr lang="en-GB" sz="1400" dirty="0" err="1">
                <a:latin typeface="Open Sans"/>
                <a:ea typeface="Open Sans"/>
                <a:cs typeface="Open Sans"/>
              </a:rPr>
              <a:t>dépensé</a:t>
            </a:r>
            <a:r>
              <a:rPr lang="en-GB" sz="1400" dirty="0">
                <a:latin typeface="Open Sans"/>
                <a:ea typeface="Open Sans"/>
                <a:cs typeface="Open Sans"/>
              </a:rPr>
              <a:t> </a:t>
            </a:r>
            <a:r>
              <a:rPr lang="en-GB" sz="1400" dirty="0" err="1">
                <a:latin typeface="Open Sans"/>
                <a:ea typeface="Open Sans"/>
                <a:cs typeface="Open Sans"/>
              </a:rPr>
              <a:t>d'argent</a:t>
            </a:r>
            <a:r>
              <a:rPr lang="en-GB" sz="1400" dirty="0">
                <a:latin typeface="Open Sans"/>
                <a:ea typeface="Open Sans"/>
                <a:cs typeface="Open Sans"/>
              </a:rPr>
              <a:t> pour des </a:t>
            </a:r>
            <a:r>
              <a:rPr lang="en-GB" sz="1400" dirty="0" err="1">
                <a:latin typeface="Open Sans"/>
                <a:ea typeface="Open Sans"/>
                <a:cs typeface="Open Sans"/>
              </a:rPr>
              <a:t>produits</a:t>
            </a:r>
            <a:r>
              <a:rPr lang="en-GB" sz="1400" dirty="0">
                <a:latin typeface="Open Sans"/>
                <a:ea typeface="Open Sans"/>
                <a:cs typeface="Open Sans"/>
              </a:rPr>
              <a:t> </a:t>
            </a:r>
            <a:r>
              <a:rPr lang="en-GB" sz="1400" dirty="0" err="1">
                <a:latin typeface="Open Sans"/>
                <a:ea typeface="Open Sans"/>
                <a:cs typeface="Open Sans"/>
              </a:rPr>
              <a:t>alimentaires</a:t>
            </a:r>
            <a:r>
              <a:rPr lang="en-GB" sz="1400" dirty="0">
                <a:latin typeface="Open Sans"/>
                <a:ea typeface="Open Sans"/>
                <a:cs typeface="Open Sans"/>
              </a:rPr>
              <a:t> </a:t>
            </a:r>
            <a:r>
              <a:rPr lang="en-GB" sz="1400" dirty="0" err="1">
                <a:latin typeface="Open Sans"/>
                <a:ea typeface="Open Sans"/>
                <a:cs typeface="Open Sans"/>
              </a:rPr>
              <a:t>périssables</a:t>
            </a:r>
            <a:r>
              <a:rPr lang="en-GB" sz="1400" dirty="0">
                <a:latin typeface="Open Sans"/>
                <a:ea typeface="Open Sans"/>
                <a:cs typeface="Open Sans"/>
              </a:rPr>
              <a:t> (par </a:t>
            </a:r>
            <a:r>
              <a:rPr lang="en-GB" sz="1400" dirty="0" err="1">
                <a:latin typeface="Open Sans"/>
                <a:ea typeface="Open Sans"/>
                <a:cs typeface="Open Sans"/>
              </a:rPr>
              <a:t>exemple</a:t>
            </a:r>
            <a:r>
              <a:rPr lang="en-GB" sz="1400" dirty="0">
                <a:latin typeface="Open Sans"/>
                <a:ea typeface="Open Sans"/>
                <a:cs typeface="Open Sans"/>
              </a:rPr>
              <a:t>, </a:t>
            </a:r>
            <a:r>
              <a:rPr lang="en-GB" sz="1400" dirty="0" err="1">
                <a:latin typeface="Open Sans"/>
                <a:ea typeface="Open Sans"/>
                <a:cs typeface="Open Sans"/>
              </a:rPr>
              <a:t>produits</a:t>
            </a:r>
            <a:r>
              <a:rPr lang="en-GB" sz="1400" dirty="0">
                <a:latin typeface="Open Sans"/>
                <a:ea typeface="Open Sans"/>
                <a:cs typeface="Open Sans"/>
              </a:rPr>
              <a:t> </a:t>
            </a:r>
            <a:r>
              <a:rPr lang="en-GB" sz="1400" dirty="0" err="1">
                <a:latin typeface="Open Sans"/>
                <a:ea typeface="Open Sans"/>
                <a:cs typeface="Open Sans"/>
              </a:rPr>
              <a:t>laitiers</a:t>
            </a:r>
            <a:r>
              <a:rPr lang="en-GB" sz="1400" dirty="0">
                <a:latin typeface="Open Sans"/>
                <a:ea typeface="Open Sans"/>
                <a:cs typeface="Open Sans"/>
              </a:rPr>
              <a:t>, </a:t>
            </a:r>
            <a:r>
              <a:rPr lang="en-GB" sz="1400" dirty="0" err="1">
                <a:latin typeface="Open Sans"/>
                <a:ea typeface="Open Sans"/>
                <a:cs typeface="Open Sans"/>
              </a:rPr>
              <a:t>viande</a:t>
            </a:r>
            <a:r>
              <a:rPr lang="en-GB" sz="1400" dirty="0">
                <a:latin typeface="Open Sans"/>
                <a:ea typeface="Open Sans"/>
                <a:cs typeface="Open Sans"/>
              </a:rPr>
              <a:t>, fruits et </a:t>
            </a:r>
            <a:r>
              <a:rPr lang="en-GB" sz="1400" dirty="0" err="1">
                <a:latin typeface="Open Sans"/>
                <a:ea typeface="Open Sans"/>
                <a:cs typeface="Open Sans"/>
              </a:rPr>
              <a:t>légumes</a:t>
            </a:r>
            <a:r>
              <a:rPr lang="en-GB" sz="1400" dirty="0">
                <a:latin typeface="Open Sans"/>
                <a:ea typeface="Open Sans"/>
                <a:cs typeface="Open Sans"/>
              </a:rPr>
              <a:t>) au </a:t>
            </a:r>
            <a:r>
              <a:rPr lang="en-GB" sz="1400" dirty="0" err="1">
                <a:latin typeface="Open Sans"/>
                <a:ea typeface="Open Sans"/>
                <a:cs typeface="Open Sans"/>
              </a:rPr>
              <a:t>cours</a:t>
            </a:r>
            <a:r>
              <a:rPr lang="en-GB" sz="1400" dirty="0">
                <a:latin typeface="Open Sans"/>
                <a:ea typeface="Open Sans"/>
                <a:cs typeface="Open Sans"/>
              </a:rPr>
              <a:t> des sept </a:t>
            </a:r>
            <a:r>
              <a:rPr lang="en-GB" sz="1400" dirty="0" err="1">
                <a:latin typeface="Open Sans"/>
                <a:ea typeface="Open Sans"/>
                <a:cs typeface="Open Sans"/>
              </a:rPr>
              <a:t>derniers</a:t>
            </a:r>
            <a:r>
              <a:rPr lang="en-GB" sz="1400" dirty="0">
                <a:latin typeface="Open Sans"/>
                <a:ea typeface="Open Sans"/>
                <a:cs typeface="Open Sans"/>
              </a:rPr>
              <a:t> </a:t>
            </a:r>
            <a:r>
              <a:rPr lang="en-GB" sz="1400" dirty="0" err="1">
                <a:latin typeface="Open Sans"/>
                <a:ea typeface="Open Sans"/>
                <a:cs typeface="Open Sans"/>
              </a:rPr>
              <a:t>jours</a:t>
            </a:r>
            <a:r>
              <a:rPr lang="en-GB" sz="1400" dirty="0">
                <a:latin typeface="Open Sans"/>
                <a:ea typeface="Open Sans"/>
                <a:cs typeface="Open Sans"/>
              </a:rPr>
              <a:t> dans le module "</a:t>
            </a:r>
            <a:r>
              <a:rPr lang="en-GB" sz="1400" dirty="0" err="1">
                <a:latin typeface="Open Sans"/>
                <a:ea typeface="Open Sans"/>
                <a:cs typeface="Open Sans"/>
              </a:rPr>
              <a:t>Dépenses</a:t>
            </a:r>
            <a:r>
              <a:rPr lang="en-GB" sz="1400" dirty="0">
                <a:latin typeface="Open Sans"/>
                <a:ea typeface="Open Sans"/>
                <a:cs typeface="Open Sans"/>
              </a:rPr>
              <a:t>", </a:t>
            </a:r>
            <a:r>
              <a:rPr lang="en-GB" sz="1400" dirty="0" err="1">
                <a:latin typeface="Open Sans"/>
                <a:ea typeface="Open Sans"/>
                <a:cs typeface="Open Sans"/>
              </a:rPr>
              <a:t>mais</a:t>
            </a:r>
            <a:r>
              <a:rPr lang="en-GB" sz="1400" dirty="0">
                <a:latin typeface="Open Sans"/>
                <a:ea typeface="Open Sans"/>
                <a:cs typeface="Open Sans"/>
              </a:rPr>
              <a:t> </a:t>
            </a:r>
            <a:r>
              <a:rPr lang="en-GB" sz="1400" dirty="0" err="1">
                <a:latin typeface="Open Sans"/>
                <a:ea typeface="Open Sans"/>
                <a:cs typeface="Open Sans"/>
              </a:rPr>
              <a:t>déclare</a:t>
            </a:r>
            <a:r>
              <a:rPr lang="en-GB" sz="1400" dirty="0">
                <a:latin typeface="Open Sans"/>
                <a:ea typeface="Open Sans"/>
                <a:cs typeface="Open Sans"/>
              </a:rPr>
              <a:t> </a:t>
            </a:r>
            <a:r>
              <a:rPr lang="en-GB" sz="1400" dirty="0" err="1">
                <a:latin typeface="Open Sans"/>
                <a:ea typeface="Open Sans"/>
                <a:cs typeface="Open Sans"/>
              </a:rPr>
              <a:t>consommer</a:t>
            </a:r>
            <a:r>
              <a:rPr lang="en-GB" sz="1400" dirty="0">
                <a:latin typeface="Open Sans"/>
                <a:ea typeface="Open Sans"/>
                <a:cs typeface="Open Sans"/>
              </a:rPr>
              <a:t> </a:t>
            </a:r>
            <a:r>
              <a:rPr lang="en-GB" sz="1400" dirty="0" err="1">
                <a:latin typeface="Open Sans"/>
                <a:ea typeface="Open Sans"/>
                <a:cs typeface="Open Sans"/>
              </a:rPr>
              <a:t>fréquemment</a:t>
            </a:r>
            <a:r>
              <a:rPr lang="en-GB" sz="1400" dirty="0">
                <a:latin typeface="Open Sans"/>
                <a:ea typeface="Open Sans"/>
                <a:cs typeface="Open Sans"/>
              </a:rPr>
              <a:t> des </a:t>
            </a:r>
            <a:r>
              <a:rPr lang="en-GB" sz="1400" dirty="0" err="1">
                <a:latin typeface="Open Sans"/>
                <a:ea typeface="Open Sans"/>
                <a:cs typeface="Open Sans"/>
              </a:rPr>
              <a:t>produits</a:t>
            </a:r>
            <a:r>
              <a:rPr lang="en-GB" sz="1400" dirty="0">
                <a:latin typeface="Open Sans"/>
                <a:ea typeface="Open Sans"/>
                <a:cs typeface="Open Sans"/>
              </a:rPr>
              <a:t> </a:t>
            </a:r>
            <a:r>
              <a:rPr lang="en-GB" sz="1400" dirty="0" err="1">
                <a:latin typeface="Open Sans"/>
                <a:ea typeface="Open Sans"/>
                <a:cs typeface="Open Sans"/>
              </a:rPr>
              <a:t>laitiers</a:t>
            </a:r>
            <a:r>
              <a:rPr lang="en-GB" sz="1400" dirty="0">
                <a:latin typeface="Open Sans"/>
                <a:ea typeface="Open Sans"/>
                <a:cs typeface="Open Sans"/>
              </a:rPr>
              <a:t>, les </a:t>
            </a:r>
            <a:r>
              <a:rPr lang="en-GB" sz="1400" dirty="0" err="1">
                <a:latin typeface="Open Sans"/>
                <a:ea typeface="Open Sans"/>
                <a:cs typeface="Open Sans"/>
              </a:rPr>
              <a:t>achats</a:t>
            </a:r>
            <a:r>
              <a:rPr lang="en-GB" sz="1400" dirty="0">
                <a:latin typeface="Open Sans"/>
                <a:ea typeface="Open Sans"/>
                <a:cs typeface="Open Sans"/>
              </a:rPr>
              <a:t> </a:t>
            </a:r>
            <a:r>
              <a:rPr lang="en-GB" sz="1400" dirty="0" err="1">
                <a:latin typeface="Open Sans"/>
                <a:ea typeface="Open Sans"/>
                <a:cs typeface="Open Sans"/>
              </a:rPr>
              <a:t>en</a:t>
            </a:r>
            <a:r>
              <a:rPr lang="en-GB" sz="1400" dirty="0">
                <a:latin typeface="Open Sans"/>
                <a:ea typeface="Open Sans"/>
                <a:cs typeface="Open Sans"/>
              </a:rPr>
              <a:t> </a:t>
            </a:r>
            <a:r>
              <a:rPr lang="en-GB" sz="1400" dirty="0" err="1">
                <a:latin typeface="Open Sans"/>
                <a:ea typeface="Open Sans"/>
                <a:cs typeface="Open Sans"/>
              </a:rPr>
              <a:t>espèces</a:t>
            </a:r>
            <a:r>
              <a:rPr lang="en-GB" sz="1400" dirty="0">
                <a:latin typeface="Open Sans"/>
                <a:ea typeface="Open Sans"/>
                <a:cs typeface="Open Sans"/>
              </a:rPr>
              <a:t> </a:t>
            </a:r>
            <a:r>
              <a:rPr lang="en-GB" sz="1400" dirty="0" err="1">
                <a:latin typeface="Open Sans"/>
                <a:ea typeface="Open Sans"/>
                <a:cs typeface="Open Sans"/>
              </a:rPr>
              <a:t>étant</a:t>
            </a:r>
            <a:r>
              <a:rPr lang="en-GB" sz="1400" dirty="0">
                <a:latin typeface="Open Sans"/>
                <a:ea typeface="Open Sans"/>
                <a:cs typeface="Open Sans"/>
              </a:rPr>
              <a:t> la </a:t>
            </a:r>
            <a:r>
              <a:rPr lang="en-GB" sz="1400" dirty="0" err="1">
                <a:latin typeface="Open Sans"/>
                <a:ea typeface="Open Sans"/>
                <a:cs typeface="Open Sans"/>
              </a:rPr>
              <a:t>principale</a:t>
            </a:r>
            <a:r>
              <a:rPr lang="en-GB" sz="1400" dirty="0">
                <a:latin typeface="Open Sans"/>
                <a:ea typeface="Open Sans"/>
                <a:cs typeface="Open Sans"/>
              </a:rPr>
              <a:t> source", </a:t>
            </a:r>
            <a:r>
              <a:rPr lang="en-GB" sz="1400" dirty="0" err="1">
                <a:latin typeface="Open Sans"/>
                <a:ea typeface="Open Sans"/>
                <a:cs typeface="Open Sans"/>
              </a:rPr>
              <a:t>ou</a:t>
            </a:r>
            <a:r>
              <a:rPr lang="en-GB" sz="1400" dirty="0">
                <a:latin typeface="Open Sans"/>
                <a:ea typeface="Open Sans"/>
                <a:cs typeface="Open Sans"/>
              </a:rPr>
              <a:t> vice versa - il </a:t>
            </a:r>
            <a:r>
              <a:rPr lang="en-GB" sz="1400" dirty="0" err="1">
                <a:latin typeface="Open Sans"/>
                <a:ea typeface="Open Sans"/>
                <a:cs typeface="Open Sans"/>
              </a:rPr>
              <a:t>déclare</a:t>
            </a:r>
            <a:r>
              <a:rPr lang="en-GB" sz="1400" dirty="0">
                <a:latin typeface="Open Sans"/>
                <a:ea typeface="Open Sans"/>
                <a:cs typeface="Open Sans"/>
              </a:rPr>
              <a:t> ne pas </a:t>
            </a:r>
            <a:r>
              <a:rPr lang="en-GB" sz="1400" dirty="0" err="1">
                <a:latin typeface="Open Sans"/>
                <a:ea typeface="Open Sans"/>
                <a:cs typeface="Open Sans"/>
              </a:rPr>
              <a:t>consommer</a:t>
            </a:r>
            <a:r>
              <a:rPr lang="en-GB" sz="1400" dirty="0">
                <a:latin typeface="Open Sans"/>
                <a:ea typeface="Open Sans"/>
                <a:cs typeface="Open Sans"/>
              </a:rPr>
              <a:t> de </a:t>
            </a:r>
            <a:r>
              <a:rPr lang="en-GB" sz="1400" dirty="0" err="1">
                <a:latin typeface="Open Sans"/>
                <a:ea typeface="Open Sans"/>
                <a:cs typeface="Open Sans"/>
              </a:rPr>
              <a:t>produits</a:t>
            </a:r>
            <a:r>
              <a:rPr lang="en-GB" sz="1400" dirty="0">
                <a:latin typeface="Open Sans"/>
                <a:ea typeface="Open Sans"/>
                <a:cs typeface="Open Sans"/>
              </a:rPr>
              <a:t> </a:t>
            </a:r>
            <a:r>
              <a:rPr lang="en-GB" sz="1400" dirty="0" err="1">
                <a:latin typeface="Open Sans"/>
                <a:ea typeface="Open Sans"/>
                <a:cs typeface="Open Sans"/>
              </a:rPr>
              <a:t>alimentaires</a:t>
            </a:r>
            <a:r>
              <a:rPr lang="en-GB" sz="1400" dirty="0">
                <a:latin typeface="Open Sans"/>
                <a:ea typeface="Open Sans"/>
                <a:cs typeface="Open Sans"/>
              </a:rPr>
              <a:t>, tout </a:t>
            </a:r>
            <a:r>
              <a:rPr lang="en-GB" sz="1400" dirty="0" err="1">
                <a:latin typeface="Open Sans"/>
                <a:ea typeface="Open Sans"/>
                <a:cs typeface="Open Sans"/>
              </a:rPr>
              <a:t>en</a:t>
            </a:r>
            <a:r>
              <a:rPr lang="en-GB" sz="1400" dirty="0">
                <a:latin typeface="Open Sans"/>
                <a:ea typeface="Open Sans"/>
                <a:cs typeface="Open Sans"/>
              </a:rPr>
              <a:t> </a:t>
            </a:r>
            <a:r>
              <a:rPr lang="en-GB" sz="1400" dirty="0" err="1">
                <a:latin typeface="Open Sans"/>
                <a:ea typeface="Open Sans"/>
                <a:cs typeface="Open Sans"/>
              </a:rPr>
              <a:t>dépensant</a:t>
            </a:r>
            <a:r>
              <a:rPr lang="en-GB" sz="1400" dirty="0">
                <a:latin typeface="Open Sans"/>
                <a:ea typeface="Open Sans"/>
                <a:cs typeface="Open Sans"/>
              </a:rPr>
              <a:t> beaucoup.</a:t>
            </a:r>
            <a:endParaRPr lang="en-US" dirty="0"/>
          </a:p>
        </p:txBody>
      </p:sp>
      <p:pic>
        <p:nvPicPr>
          <p:cNvPr id="3" name="Graphic 2" descr="Warning with solid fill">
            <a:extLst>
              <a:ext uri="{FF2B5EF4-FFF2-40B4-BE49-F238E27FC236}">
                <a16:creationId xmlns:a16="http://schemas.microsoft.com/office/drawing/2014/main" id="{FC5BB6AA-E662-0EE3-A2AC-B772EC6B0DF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3255" y="1594339"/>
            <a:ext cx="528754" cy="547340"/>
          </a:xfrm>
          <a:prstGeom prst="rect">
            <a:avLst/>
          </a:prstGeom>
        </p:spPr>
      </p:pic>
      <p:pic>
        <p:nvPicPr>
          <p:cNvPr id="2" name="Graphic 1" descr="Warning with solid fill">
            <a:extLst>
              <a:ext uri="{FF2B5EF4-FFF2-40B4-BE49-F238E27FC236}">
                <a16:creationId xmlns:a16="http://schemas.microsoft.com/office/drawing/2014/main" id="{A6AFBC5E-C611-BFDD-D6C4-A277556EDD7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71840" y="2591464"/>
            <a:ext cx="528754" cy="547340"/>
          </a:xfrm>
          <a:prstGeom prst="rect">
            <a:avLst/>
          </a:prstGeom>
        </p:spPr>
      </p:pic>
      <p:pic>
        <p:nvPicPr>
          <p:cNvPr id="4" name="Graphic 3" descr="Warning with solid fill">
            <a:extLst>
              <a:ext uri="{FF2B5EF4-FFF2-40B4-BE49-F238E27FC236}">
                <a16:creationId xmlns:a16="http://schemas.microsoft.com/office/drawing/2014/main" id="{8664B370-0B9E-3C6B-EB87-3E1CB45EDEA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61268" y="3803955"/>
            <a:ext cx="528754" cy="547340"/>
          </a:xfrm>
          <a:prstGeom prst="rect">
            <a:avLst/>
          </a:prstGeom>
        </p:spPr>
      </p:pic>
      <p:pic>
        <p:nvPicPr>
          <p:cNvPr id="7" name="Graphic 6" descr="Warning with solid fill">
            <a:extLst>
              <a:ext uri="{FF2B5EF4-FFF2-40B4-BE49-F238E27FC236}">
                <a16:creationId xmlns:a16="http://schemas.microsoft.com/office/drawing/2014/main" id="{39AD6702-7658-1B7D-B720-C1E37684701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71840" y="4898636"/>
            <a:ext cx="528754" cy="547340"/>
          </a:xfrm>
          <a:prstGeom prst="rect">
            <a:avLst/>
          </a:prstGeom>
        </p:spPr>
      </p:pic>
      <p:pic>
        <p:nvPicPr>
          <p:cNvPr id="9" name="Picture 6" descr="Database Icon Png at GetDrawings | Free download">
            <a:extLst>
              <a:ext uri="{FF2B5EF4-FFF2-40B4-BE49-F238E27FC236}">
                <a16:creationId xmlns:a16="http://schemas.microsoft.com/office/drawing/2014/main" id="{341247B0-9B9B-0F1E-4AE8-BE5DFE721E11}"/>
              </a:ext>
            </a:extLst>
          </p:cNvPr>
          <p:cNvPicPr>
            <a:picLocks noChangeAspect="1" noChangeArrowheads="1"/>
          </p:cNvPicPr>
          <p:nvPr/>
        </p:nvPicPr>
        <p:blipFill>
          <a:blip r:embed="rId5" cstate="email">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193964" y="5749474"/>
            <a:ext cx="918025" cy="918025"/>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22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Notes de l'enquêteur </a:t>
            </a:r>
          </a:p>
        </p:txBody>
      </p:sp>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714754" y="1648318"/>
            <a:ext cx="6125772"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fr-FR" spc="60" dirty="0">
                <a:latin typeface="Open Sans"/>
                <a:ea typeface="Open Sans"/>
                <a:cs typeface="Open Sans"/>
              </a:rPr>
              <a:t>Les enquêteurs et les superviseurs de terrain doivent observer et noter tout comportement de consommation inhabituel remarqué pendant les phases pilote ou de collecte de données. Ces observations doivent être abordées lors des séances de débriefing quotidien afin de discuter de la manière de traiter ces cas.</a:t>
            </a:r>
            <a:endParaRPr lang="en-US" spc="60" dirty="0">
              <a:latin typeface="Open Sans"/>
              <a:ea typeface="Open Sans"/>
              <a:cs typeface="Open Sans"/>
            </a:endParaRPr>
          </a:p>
          <a:p>
            <a:pPr marL="0" indent="0">
              <a:buNone/>
            </a:pPr>
            <a:r>
              <a:rPr lang="fr-FR" spc="60" dirty="0">
                <a:latin typeface="Open Sans"/>
                <a:ea typeface="Open Sans"/>
                <a:cs typeface="Open Sans"/>
              </a:rPr>
              <a:t>Les informations qualitatives permettant d’expliquer les données quantitatives ou signalant la nécessité d’ajustements, notamment en ce qui concerne les aliments du module FCS, doivent être clairement identifiées et discutées</a:t>
            </a:r>
            <a:r>
              <a:rPr lang="fr-FR" strike="sngStrike" spc="60" dirty="0">
                <a:latin typeface="Open Sans"/>
                <a:ea typeface="Open Sans"/>
                <a:cs typeface="Open Sans"/>
              </a:rPr>
              <a:t> en détail</a:t>
            </a:r>
            <a:r>
              <a:rPr lang="fr-FR" spc="60" dirty="0">
                <a:latin typeface="Open Sans"/>
                <a:ea typeface="Open Sans"/>
                <a:cs typeface="Open Sans"/>
              </a:rPr>
              <a:t>.</a:t>
            </a:r>
            <a:endParaRPr lang="en-US" spc="60" dirty="0">
              <a:latin typeface="Open Sans"/>
              <a:ea typeface="Open Sans"/>
              <a:cs typeface="Open Sans"/>
            </a:endParaRPr>
          </a:p>
        </p:txBody>
      </p:sp>
      <p:pic>
        <p:nvPicPr>
          <p:cNvPr id="1026" name="Picture 2" descr="Note Icon Vector Art, Icons, and Graphics for Free Download">
            <a:extLst>
              <a:ext uri="{FF2B5EF4-FFF2-40B4-BE49-F238E27FC236}">
                <a16:creationId xmlns:a16="http://schemas.microsoft.com/office/drawing/2014/main" id="{71EA02EE-25AD-4608-9E29-BAA9EE000A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1384" y="1863101"/>
            <a:ext cx="2962212" cy="2962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502678"/>
      </p:ext>
    </p:extLst>
  </p:cSld>
  <p:clrMapOvr>
    <a:overrideClrMapping bg1="lt1" tx1="dk1" bg2="lt2" tx2="dk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accent2"/>
                </a:solidFill>
                <a:latin typeface="HALDEN SOLID" pitchFamily="2" charset="0"/>
              </a:rPr>
              <a:t>FCS-N </a:t>
            </a:r>
            <a:r>
              <a:rPr lang="en-GB" sz="3600" b="0" kern="1400" spc="230">
                <a:solidFill>
                  <a:schemeClr val="tx1"/>
                </a:solidFill>
                <a:latin typeface="HALDEN SOLID" pitchFamily="2" charset="0"/>
              </a:rPr>
              <a:t>: attention </a:t>
            </a:r>
          </a:p>
        </p:txBody>
      </p:sp>
      <p:sp>
        <p:nvSpPr>
          <p:cNvPr id="22" name="TextBox 21">
            <a:extLst>
              <a:ext uri="{FF2B5EF4-FFF2-40B4-BE49-F238E27FC236}">
                <a16:creationId xmlns:a16="http://schemas.microsoft.com/office/drawing/2014/main" id="{845AE3E5-9674-445E-B4FF-AE4477728629}"/>
              </a:ext>
            </a:extLst>
          </p:cNvPr>
          <p:cNvSpPr txBox="1"/>
          <p:nvPr/>
        </p:nvSpPr>
        <p:spPr>
          <a:xfrm>
            <a:off x="717019" y="1582340"/>
            <a:ext cx="4354549" cy="4247317"/>
          </a:xfrm>
          <a:prstGeom prst="rect">
            <a:avLst/>
          </a:prstGeom>
          <a:noFill/>
        </p:spPr>
        <p:txBody>
          <a:bodyPr wrap="square" lIns="91440" tIns="45720" rIns="91440" bIns="45720" anchor="t">
            <a:spAutoFit/>
          </a:bodyPr>
          <a:lstStyle/>
          <a:p>
            <a:pPr marL="0" indent="0">
              <a:buNone/>
            </a:pPr>
            <a:r>
              <a:rPr lang="en-US" b="1" spc="60" dirty="0">
                <a:solidFill>
                  <a:schemeClr val="accent2"/>
                </a:solidFill>
                <a:latin typeface="Open Sans"/>
                <a:ea typeface="Open Sans"/>
                <a:cs typeface="Open Sans"/>
              </a:rPr>
              <a:t>EXEMPLE : </a:t>
            </a:r>
          </a:p>
          <a:p>
            <a:pPr marL="0" indent="0">
              <a:buNone/>
            </a:pPr>
            <a:endParaRPr lang="en-US" spc="60" dirty="0">
              <a:latin typeface="Open Sans" charset="0"/>
              <a:ea typeface="Open Sans" charset="0"/>
              <a:cs typeface="Open Sans" charset="0"/>
            </a:endParaRPr>
          </a:p>
          <a:p>
            <a:r>
              <a:rPr lang="en-US" spc="60" dirty="0">
                <a:latin typeface="Open Sans"/>
                <a:ea typeface="Open Sans"/>
                <a:cs typeface="Open Sans"/>
              </a:rPr>
              <a:t>Au </a:t>
            </a:r>
            <a:r>
              <a:rPr lang="en-US" spc="60" dirty="0" err="1">
                <a:latin typeface="Open Sans"/>
                <a:ea typeface="Open Sans"/>
                <a:cs typeface="Open Sans"/>
              </a:rPr>
              <a:t>cours</a:t>
            </a:r>
            <a:r>
              <a:rPr lang="en-US" spc="60" dirty="0">
                <a:latin typeface="Open Sans"/>
                <a:ea typeface="Open Sans"/>
                <a:cs typeface="Open Sans"/>
              </a:rPr>
              <a:t> des 7 </a:t>
            </a:r>
            <a:r>
              <a:rPr lang="en-US" spc="60" dirty="0" err="1">
                <a:latin typeface="Open Sans"/>
                <a:ea typeface="Open Sans"/>
                <a:cs typeface="Open Sans"/>
              </a:rPr>
              <a:t>derniers</a:t>
            </a:r>
            <a:r>
              <a:rPr lang="en-US" spc="60" dirty="0">
                <a:latin typeface="Open Sans"/>
                <a:ea typeface="Open Sans"/>
                <a:cs typeface="Open Sans"/>
              </a:rPr>
              <a:t> </a:t>
            </a:r>
            <a:r>
              <a:rPr lang="en-US" spc="60" dirty="0" err="1">
                <a:latin typeface="Open Sans"/>
                <a:ea typeface="Open Sans"/>
                <a:cs typeface="Open Sans"/>
              </a:rPr>
              <a:t>jours</a:t>
            </a:r>
            <a:r>
              <a:rPr lang="en-US" spc="60" dirty="0">
                <a:latin typeface="Open Sans"/>
                <a:ea typeface="Open Sans"/>
                <a:cs typeface="Open Sans"/>
              </a:rPr>
              <a:t>, la </a:t>
            </a:r>
            <a:r>
              <a:rPr lang="en-US" spc="60" dirty="0" err="1">
                <a:latin typeface="Open Sans"/>
                <a:ea typeface="Open Sans"/>
                <a:cs typeface="Open Sans"/>
              </a:rPr>
              <a:t>plupart</a:t>
            </a:r>
            <a:r>
              <a:rPr lang="en-US" spc="60" dirty="0">
                <a:latin typeface="Open Sans"/>
                <a:ea typeface="Open Sans"/>
                <a:cs typeface="Open Sans"/>
              </a:rPr>
              <a:t> des </a:t>
            </a:r>
            <a:r>
              <a:rPr lang="en-US" spc="60" dirty="0" err="1">
                <a:latin typeface="Open Sans"/>
                <a:ea typeface="Open Sans"/>
                <a:cs typeface="Open Sans"/>
              </a:rPr>
              <a:t>membres</a:t>
            </a:r>
            <a:r>
              <a:rPr lang="en-US" spc="60" dirty="0">
                <a:latin typeface="Open Sans"/>
                <a:ea typeface="Open Sans"/>
                <a:cs typeface="Open Sans"/>
              </a:rPr>
              <a:t> du ménage </a:t>
            </a:r>
            <a:r>
              <a:rPr lang="en-US" spc="60" dirty="0" err="1">
                <a:latin typeface="Open Sans"/>
                <a:ea typeface="Open Sans"/>
                <a:cs typeface="Open Sans"/>
              </a:rPr>
              <a:t>ont</a:t>
            </a:r>
            <a:r>
              <a:rPr lang="en-US" spc="60" dirty="0">
                <a:latin typeface="Open Sans"/>
                <a:ea typeface="Open Sans"/>
                <a:cs typeface="Open Sans"/>
              </a:rPr>
              <a:t> consommé de la </a:t>
            </a:r>
            <a:r>
              <a:rPr lang="en-US" spc="60" dirty="0" err="1">
                <a:latin typeface="Open Sans"/>
                <a:ea typeface="Open Sans"/>
                <a:cs typeface="Open Sans"/>
              </a:rPr>
              <a:t>viande</a:t>
            </a:r>
            <a:r>
              <a:rPr lang="en-US" spc="60" dirty="0">
                <a:latin typeface="Open Sans"/>
                <a:ea typeface="Open Sans"/>
                <a:cs typeface="Open Sans"/>
              </a:rPr>
              <a:t> pour le déjeuner, </a:t>
            </a:r>
            <a:r>
              <a:rPr lang="en-US" spc="60" dirty="0" err="1">
                <a:latin typeface="Open Sans"/>
                <a:ea typeface="Open Sans"/>
                <a:cs typeface="Open Sans"/>
              </a:rPr>
              <a:t>durant</a:t>
            </a:r>
            <a:r>
              <a:rPr lang="en-US" spc="60" dirty="0">
                <a:latin typeface="Open Sans"/>
                <a:ea typeface="Open Sans"/>
                <a:cs typeface="Open Sans"/>
              </a:rPr>
              <a:t> 5 </a:t>
            </a:r>
            <a:r>
              <a:rPr lang="en-US" spc="60" dirty="0" err="1">
                <a:latin typeface="Open Sans"/>
                <a:ea typeface="Open Sans"/>
                <a:cs typeface="Open Sans"/>
              </a:rPr>
              <a:t>jours</a:t>
            </a:r>
            <a:r>
              <a:rPr lang="en-US" spc="60" dirty="0">
                <a:latin typeface="Open Sans"/>
                <a:ea typeface="Open Sans"/>
                <a:cs typeface="Open Sans"/>
              </a:rPr>
              <a:t> </a:t>
            </a:r>
            <a:r>
              <a:rPr lang="en-US" spc="60" dirty="0" err="1">
                <a:latin typeface="Open Sans"/>
                <a:ea typeface="Open Sans"/>
                <a:cs typeface="Open Sans"/>
              </a:rPr>
              <a:t>différents</a:t>
            </a:r>
            <a:r>
              <a:rPr lang="en-US" spc="60" dirty="0">
                <a:latin typeface="Open Sans"/>
                <a:ea typeface="Open Sans"/>
                <a:cs typeface="Open Sans"/>
              </a:rPr>
              <a:t>. </a:t>
            </a:r>
          </a:p>
          <a:p>
            <a:pPr marL="0" indent="0">
              <a:buNone/>
            </a:pPr>
            <a:endParaRPr lang="en-US" spc="60" dirty="0">
              <a:latin typeface="Open Sans" charset="0"/>
              <a:ea typeface="Open Sans" charset="0"/>
              <a:cs typeface="Open Sans" charset="0"/>
            </a:endParaRPr>
          </a:p>
          <a:p>
            <a:pPr marL="0" indent="0">
              <a:buNone/>
            </a:pPr>
            <a:r>
              <a:rPr lang="en-US" spc="60" dirty="0">
                <a:latin typeface="Open Sans"/>
                <a:ea typeface="Open Sans"/>
                <a:cs typeface="Open Sans"/>
              </a:rPr>
              <a:t>Le ménage a </a:t>
            </a:r>
            <a:r>
              <a:rPr lang="en-US" spc="60" dirty="0" err="1">
                <a:latin typeface="Open Sans"/>
                <a:ea typeface="Open Sans"/>
                <a:cs typeface="Open Sans"/>
              </a:rPr>
              <a:t>indiqué</a:t>
            </a:r>
            <a:r>
              <a:rPr lang="en-US" spc="60" dirty="0">
                <a:latin typeface="Open Sans"/>
                <a:ea typeface="Open Sans"/>
                <a:cs typeface="Open Sans"/>
              </a:rPr>
              <a:t> </a:t>
            </a:r>
            <a:r>
              <a:rPr lang="en-US" spc="60" dirty="0" err="1">
                <a:latin typeface="Open Sans"/>
                <a:ea typeface="Open Sans"/>
                <a:cs typeface="Open Sans"/>
              </a:rPr>
              <a:t>qu'il</a:t>
            </a:r>
            <a:r>
              <a:rPr lang="en-US" spc="60" dirty="0">
                <a:latin typeface="Open Sans"/>
                <a:ea typeface="Open Sans"/>
                <a:cs typeface="Open Sans"/>
              </a:rPr>
              <a:t> </a:t>
            </a:r>
            <a:r>
              <a:rPr lang="en-US" spc="60" dirty="0" err="1">
                <a:latin typeface="Open Sans"/>
                <a:ea typeface="Open Sans"/>
                <a:cs typeface="Open Sans"/>
              </a:rPr>
              <a:t>avait</a:t>
            </a:r>
            <a:r>
              <a:rPr lang="en-US" spc="60" dirty="0">
                <a:latin typeface="Open Sans"/>
                <a:ea typeface="Open Sans"/>
                <a:cs typeface="Open Sans"/>
              </a:rPr>
              <a:t> </a:t>
            </a:r>
            <a:r>
              <a:rPr lang="en-US" spc="60" dirty="0" err="1">
                <a:latin typeface="Open Sans"/>
                <a:ea typeface="Open Sans"/>
                <a:cs typeface="Open Sans"/>
              </a:rPr>
              <a:t>également</a:t>
            </a:r>
            <a:r>
              <a:rPr lang="en-US" spc="60" dirty="0">
                <a:latin typeface="Open Sans"/>
                <a:ea typeface="Open Sans"/>
                <a:cs typeface="Open Sans"/>
              </a:rPr>
              <a:t> </a:t>
            </a:r>
            <a:r>
              <a:rPr lang="en-US" spc="60" dirty="0" err="1">
                <a:latin typeface="Open Sans"/>
                <a:ea typeface="Open Sans"/>
                <a:cs typeface="Open Sans"/>
              </a:rPr>
              <a:t>mangé</a:t>
            </a:r>
            <a:r>
              <a:rPr lang="en-US" spc="60" dirty="0">
                <a:latin typeface="Open Sans"/>
                <a:ea typeface="Open Sans"/>
                <a:cs typeface="Open Sans"/>
              </a:rPr>
              <a:t> des </a:t>
            </a:r>
            <a:r>
              <a:rPr lang="en-US" spc="60" dirty="0" err="1">
                <a:latin typeface="Open Sans"/>
                <a:ea typeface="Open Sans"/>
                <a:cs typeface="Open Sans"/>
              </a:rPr>
              <a:t>œufs</a:t>
            </a:r>
            <a:r>
              <a:rPr lang="en-US" spc="60" dirty="0">
                <a:latin typeface="Open Sans"/>
                <a:ea typeface="Open Sans"/>
                <a:cs typeface="Open Sans"/>
              </a:rPr>
              <a:t> pendant trois des matinées de </a:t>
            </a:r>
            <a:r>
              <a:rPr lang="en-US" spc="60" dirty="0" err="1">
                <a:latin typeface="Open Sans"/>
                <a:ea typeface="Open Sans"/>
                <a:cs typeface="Open Sans"/>
              </a:rPr>
              <a:t>ces</a:t>
            </a:r>
            <a:r>
              <a:rPr lang="en-US" spc="60" dirty="0">
                <a:latin typeface="Open Sans"/>
                <a:ea typeface="Open Sans"/>
                <a:cs typeface="Open Sans"/>
              </a:rPr>
              <a:t> </a:t>
            </a:r>
            <a:r>
              <a:rPr lang="en-US" spc="60" dirty="0" err="1">
                <a:latin typeface="Open Sans"/>
                <a:ea typeface="Open Sans"/>
                <a:cs typeface="Open Sans"/>
              </a:rPr>
              <a:t>jours</a:t>
            </a:r>
            <a:r>
              <a:rPr lang="en-US" spc="60" dirty="0">
                <a:latin typeface="Open Sans"/>
                <a:ea typeface="Open Sans"/>
                <a:cs typeface="Open Sans"/>
              </a:rPr>
              <a:t> </a:t>
            </a:r>
            <a:r>
              <a:rPr lang="en-US" spc="60" dirty="0" err="1">
                <a:latin typeface="Open Sans"/>
                <a:ea typeface="Open Sans"/>
                <a:cs typeface="Open Sans"/>
              </a:rPr>
              <a:t>où</a:t>
            </a:r>
            <a:r>
              <a:rPr lang="en-US" spc="60" dirty="0">
                <a:latin typeface="Open Sans"/>
                <a:ea typeface="Open Sans"/>
                <a:cs typeface="Open Sans"/>
              </a:rPr>
              <a:t> il a consommé des </a:t>
            </a:r>
            <a:r>
              <a:rPr lang="en-US" spc="60" dirty="0" err="1">
                <a:latin typeface="Open Sans"/>
                <a:ea typeface="Open Sans"/>
                <a:cs typeface="Open Sans"/>
              </a:rPr>
              <a:t>produits</a:t>
            </a:r>
            <a:r>
              <a:rPr lang="en-US" spc="60" dirty="0">
                <a:latin typeface="Open Sans"/>
                <a:ea typeface="Open Sans"/>
                <a:cs typeface="Open Sans"/>
              </a:rPr>
              <a:t> à base de </a:t>
            </a:r>
            <a:r>
              <a:rPr lang="en-US" spc="60" dirty="0" err="1">
                <a:latin typeface="Open Sans"/>
                <a:ea typeface="Open Sans"/>
                <a:cs typeface="Open Sans"/>
              </a:rPr>
              <a:t>viande</a:t>
            </a:r>
            <a:r>
              <a:rPr lang="en-US" spc="60" dirty="0">
                <a:latin typeface="Open Sans"/>
                <a:ea typeface="Open Sans"/>
                <a:cs typeface="Open Sans"/>
              </a:rPr>
              <a:t>. </a:t>
            </a:r>
          </a:p>
          <a:p>
            <a:pPr marL="0" indent="0">
              <a:buNone/>
            </a:pPr>
            <a:endParaRPr lang="en-US" spc="60" dirty="0">
              <a:latin typeface="Open Sans" charset="0"/>
              <a:ea typeface="Open Sans" charset="0"/>
              <a:cs typeface="Open Sans" charset="0"/>
            </a:endParaRPr>
          </a:p>
          <a:p>
            <a:r>
              <a:rPr lang="en-US" spc="60" dirty="0">
                <a:latin typeface="Open Sans"/>
                <a:ea typeface="Open Sans"/>
                <a:cs typeface="Open Sans"/>
              </a:rPr>
              <a:t>Un </a:t>
            </a:r>
            <a:r>
              <a:rPr lang="en-US" spc="60" dirty="0" err="1">
                <a:latin typeface="Open Sans"/>
                <a:ea typeface="Open Sans"/>
                <a:cs typeface="Open Sans"/>
              </a:rPr>
              <a:t>autre</a:t>
            </a:r>
            <a:r>
              <a:rPr lang="en-US" spc="60" dirty="0">
                <a:latin typeface="Open Sans"/>
                <a:ea typeface="Open Sans"/>
                <a:cs typeface="Open Sans"/>
              </a:rPr>
              <a:t> jour, </a:t>
            </a:r>
            <a:r>
              <a:rPr lang="en-US" spc="60" dirty="0" err="1">
                <a:latin typeface="Open Sans"/>
                <a:ea typeface="Open Sans"/>
                <a:cs typeface="Open Sans"/>
              </a:rPr>
              <a:t>ils</a:t>
            </a:r>
            <a:r>
              <a:rPr lang="en-US" spc="60" dirty="0">
                <a:latin typeface="Open Sans"/>
                <a:ea typeface="Open Sans"/>
                <a:cs typeface="Open Sans"/>
              </a:rPr>
              <a:t> </a:t>
            </a:r>
            <a:r>
              <a:rPr lang="en-US" spc="60" dirty="0" err="1">
                <a:latin typeface="Open Sans"/>
                <a:ea typeface="Open Sans"/>
                <a:cs typeface="Open Sans"/>
              </a:rPr>
              <a:t>ont</a:t>
            </a:r>
            <a:r>
              <a:rPr lang="en-US" spc="60" dirty="0">
                <a:latin typeface="Open Sans"/>
                <a:ea typeface="Open Sans"/>
                <a:cs typeface="Open Sans"/>
              </a:rPr>
              <a:t> </a:t>
            </a:r>
            <a:r>
              <a:rPr lang="en-US" spc="60" dirty="0" err="1">
                <a:latin typeface="Open Sans"/>
                <a:ea typeface="Open Sans"/>
                <a:cs typeface="Open Sans"/>
              </a:rPr>
              <a:t>mangé</a:t>
            </a:r>
            <a:r>
              <a:rPr lang="en-US" spc="60" dirty="0">
                <a:latin typeface="Open Sans"/>
                <a:ea typeface="Open Sans"/>
                <a:cs typeface="Open Sans"/>
              </a:rPr>
              <a:t> du </a:t>
            </a:r>
            <a:r>
              <a:rPr lang="en-US" spc="60" dirty="0" err="1">
                <a:latin typeface="Open Sans"/>
                <a:ea typeface="Open Sans"/>
                <a:cs typeface="Open Sans"/>
              </a:rPr>
              <a:t>poisson</a:t>
            </a:r>
            <a:r>
              <a:rPr lang="en-US" spc="60" dirty="0">
                <a:latin typeface="Open Sans"/>
                <a:ea typeface="Open Sans"/>
                <a:cs typeface="Open Sans"/>
              </a:rPr>
              <a:t> au </a:t>
            </a:r>
            <a:r>
              <a:rPr lang="en-US" spc="60" dirty="0" err="1">
                <a:latin typeface="Open Sans"/>
                <a:ea typeface="Open Sans"/>
                <a:cs typeface="Open Sans"/>
              </a:rPr>
              <a:t>dîner</a:t>
            </a:r>
            <a:r>
              <a:rPr lang="en-US" spc="60" dirty="0">
                <a:latin typeface="Open Sans"/>
                <a:ea typeface="Open Sans"/>
                <a:cs typeface="Open Sans"/>
              </a:rPr>
              <a:t>. </a:t>
            </a:r>
            <a:endParaRPr lang="en-US" dirty="0"/>
          </a:p>
        </p:txBody>
      </p:sp>
      <p:graphicFrame>
        <p:nvGraphicFramePr>
          <p:cNvPr id="5" name="Table 4">
            <a:extLst>
              <a:ext uri="{FF2B5EF4-FFF2-40B4-BE49-F238E27FC236}">
                <a16:creationId xmlns:a16="http://schemas.microsoft.com/office/drawing/2014/main" id="{AEA4E466-3D14-C4EC-CDC4-F10A1FBC7C60}"/>
              </a:ext>
            </a:extLst>
          </p:cNvPr>
          <p:cNvGraphicFramePr>
            <a:graphicFrameLocks noGrp="1"/>
          </p:cNvGraphicFramePr>
          <p:nvPr/>
        </p:nvGraphicFramePr>
        <p:xfrm>
          <a:off x="5767757" y="2371516"/>
          <a:ext cx="6097773" cy="3693320"/>
        </p:xfrm>
        <a:graphic>
          <a:graphicData uri="http://schemas.openxmlformats.org/drawingml/2006/table">
            <a:tbl>
              <a:tblPr>
                <a:tableStyleId>{5C22544A-7EE6-4342-B048-85BDC9FD1C3A}</a:tableStyleId>
              </a:tblPr>
              <a:tblGrid>
                <a:gridCol w="561637">
                  <a:extLst>
                    <a:ext uri="{9D8B030D-6E8A-4147-A177-3AD203B41FA5}">
                      <a16:colId xmlns:a16="http://schemas.microsoft.com/office/drawing/2014/main" val="1457190981"/>
                    </a:ext>
                  </a:extLst>
                </a:gridCol>
                <a:gridCol w="3048887">
                  <a:extLst>
                    <a:ext uri="{9D8B030D-6E8A-4147-A177-3AD203B41FA5}">
                      <a16:colId xmlns:a16="http://schemas.microsoft.com/office/drawing/2014/main" val="1149178823"/>
                    </a:ext>
                  </a:extLst>
                </a:gridCol>
                <a:gridCol w="1363976">
                  <a:extLst>
                    <a:ext uri="{9D8B030D-6E8A-4147-A177-3AD203B41FA5}">
                      <a16:colId xmlns:a16="http://schemas.microsoft.com/office/drawing/2014/main" val="2849324662"/>
                    </a:ext>
                  </a:extLst>
                </a:gridCol>
                <a:gridCol w="1123273">
                  <a:extLst>
                    <a:ext uri="{9D8B030D-6E8A-4147-A177-3AD203B41FA5}">
                      <a16:colId xmlns:a16="http://schemas.microsoft.com/office/drawing/2014/main" val="897132863"/>
                    </a:ext>
                  </a:extLst>
                </a:gridCol>
              </a:tblGrid>
              <a:tr h="1298750">
                <a:tc>
                  <a:txBody>
                    <a:bodyPr/>
                    <a:lstStyle/>
                    <a:p>
                      <a:pPr marL="0" lvl="0" indent="0" algn="ctr">
                        <a:buClr>
                          <a:srgbClr val="000000"/>
                        </a:buClr>
                        <a:buSzPts val="800"/>
                        <a:buFont typeface="Times New Roman" panose="02020603050405020304" pitchFamily="18" charset="0"/>
                        <a:buNone/>
                        <a:tabLst>
                          <a:tab pos="228600" algn="l"/>
                        </a:tabLst>
                      </a:pPr>
                      <a:r>
                        <a:rPr lang="en-GB" sz="1100" b="1" u="none" strike="noStrike">
                          <a:solidFill>
                            <a:schemeClr val="tx1"/>
                          </a:solidFill>
                          <a:effectLst/>
                        </a:rPr>
                        <a:t>4. </a:t>
                      </a:r>
                      <a:endParaRPr lang="fr-FR" sz="1800" b="1" u="none" strike="noStrike">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solidFill>
                      <a:srgbClr val="D9E2F3"/>
                    </a:solidFill>
                  </a:tcPr>
                </a:tc>
                <a:tc>
                  <a:txBody>
                    <a:bodyPr/>
                    <a:lstStyle/>
                    <a:p>
                      <a:pPr algn="l"/>
                      <a:r>
                        <a:rPr lang="en-GB" sz="1050" b="1">
                          <a:solidFill>
                            <a:schemeClr val="accent1"/>
                          </a:solidFill>
                          <a:effectLst/>
                        </a:rPr>
                        <a:t>Viande, poisson et œufs : </a:t>
                      </a:r>
                      <a:r>
                        <a:rPr lang="en-GB" sz="1050">
                          <a:solidFill>
                            <a:schemeClr val="accent1"/>
                          </a:solidFill>
                          <a:effectLst/>
                        </a:rPr>
                        <a:t>chèvre, bœuf, poulet, porc, poisson et autres fruits de mer (y compris le thon en conserve), escargots, insectes, œufs. </a:t>
                      </a:r>
                      <a:endParaRPr lang="fr-FR" sz="1800">
                        <a:solidFill>
                          <a:schemeClr val="accent1"/>
                        </a:solidFill>
                        <a:effectLst/>
                      </a:endParaRPr>
                    </a:p>
                    <a:p>
                      <a:pPr algn="l"/>
                      <a:endParaRPr lang="fr-FR" sz="1800">
                        <a:solidFill>
                          <a:schemeClr val="accent1"/>
                        </a:solidFill>
                        <a:effectLst/>
                      </a:endParaRPr>
                    </a:p>
                    <a:p>
                      <a:pPr algn="l"/>
                      <a:r>
                        <a:rPr lang="en-GB" sz="1050">
                          <a:solidFill>
                            <a:schemeClr val="accent1"/>
                          </a:solidFill>
                          <a:effectLst/>
                        </a:rPr>
                        <a:t>(à l'exclusion de la viande et du poisson consommés en petites quantités)</a:t>
                      </a:r>
                      <a:endParaRPr lang="fr-FR" sz="180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D9E2F3"/>
                    </a:solidFill>
                  </a:tcPr>
                </a:tc>
                <a:tc>
                  <a:txBody>
                    <a:bodyPr/>
                    <a:lstStyle/>
                    <a:p>
                      <a:pPr algn="ctr"/>
                      <a:r>
                        <a:rPr lang="en-GB" sz="1050">
                          <a:effectLst/>
                        </a:rPr>
                        <a:t>|__6_|</a:t>
                      </a:r>
                      <a:endParaRPr lang="fr-FR"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FFFE"/>
                    </a:solidFill>
                  </a:tcPr>
                </a:tc>
                <a:tc>
                  <a:txBody>
                    <a:bodyPr/>
                    <a:lstStyle/>
                    <a:p>
                      <a:pPr algn="ctr"/>
                      <a:r>
                        <a:rPr lang="en-GB" sz="1100" err="1">
                          <a:solidFill>
                            <a:srgbClr val="767778"/>
                          </a:solidFill>
                          <a:effectLst/>
                        </a:rPr>
                        <a:t>FCSPr</a:t>
                      </a:r>
                      <a:endParaRPr lang="fr-FR" sz="1800">
                        <a:solidFill>
                          <a:srgbClr val="767778"/>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D9E2F3"/>
                    </a:solidFill>
                  </a:tcPr>
                </a:tc>
                <a:extLst>
                  <a:ext uri="{0D108BD9-81ED-4DB2-BD59-A6C34878D82A}">
                    <a16:rowId xmlns:a16="http://schemas.microsoft.com/office/drawing/2014/main" val="4110819006"/>
                  </a:ext>
                </a:extLst>
              </a:tr>
              <a:tr h="162344">
                <a:tc gridSpan="4">
                  <a:txBody>
                    <a:bodyPr/>
                    <a:lstStyle/>
                    <a:p>
                      <a:pPr algn="ctr"/>
                      <a:r>
                        <a:rPr lang="en-GB" sz="1050" b="1">
                          <a:solidFill>
                            <a:schemeClr val="tx1"/>
                          </a:solidFill>
                          <a:effectLst/>
                        </a:rPr>
                        <a:t>Si 0, passez à la question 5</a:t>
                      </a:r>
                      <a:endParaRPr lang="fr-FR" sz="1800" b="1">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FFFFFE"/>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293558670"/>
                  </a:ext>
                </a:extLst>
              </a:tr>
              <a:tr h="568203">
                <a:tc>
                  <a:txBody>
                    <a:bodyPr/>
                    <a:lstStyle/>
                    <a:p>
                      <a:pPr algn="ctr"/>
                      <a:r>
                        <a:rPr lang="en-GB" sz="1050" b="1">
                          <a:solidFill>
                            <a:schemeClr val="tx1"/>
                          </a:solidFill>
                          <a:effectLst/>
                        </a:rPr>
                        <a:t>4.1</a:t>
                      </a:r>
                      <a:endParaRPr lang="fr-FR" sz="1800" b="1">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r>
                        <a:rPr lang="en-GB" sz="1050">
                          <a:solidFill>
                            <a:schemeClr val="accent1"/>
                          </a:solidFill>
                          <a:effectLst/>
                        </a:rPr>
                        <a:t>Viande : bœuf, porc, agneau, chèvre, lapin, poulet, canard, autres oiseaux</a:t>
                      </a:r>
                      <a:endParaRPr lang="fr-FR" sz="180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GB" sz="1050">
                          <a:effectLst/>
                        </a:rPr>
                        <a:t>|__5_|</a:t>
                      </a:r>
                      <a:endParaRPr lang="fr-FR"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US" sz="1100" err="1">
                          <a:solidFill>
                            <a:srgbClr val="767778"/>
                          </a:solidFill>
                          <a:effectLst/>
                        </a:rPr>
                        <a:t>FCSNPrMeatF</a:t>
                      </a:r>
                      <a:endParaRPr lang="fr-FR" sz="1800" err="1">
                        <a:solidFill>
                          <a:srgbClr val="767778"/>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32435808"/>
                  </a:ext>
                </a:extLst>
              </a:tr>
              <a:tr h="487032">
                <a:tc>
                  <a:txBody>
                    <a:bodyPr/>
                    <a:lstStyle/>
                    <a:p>
                      <a:pPr algn="ctr"/>
                      <a:r>
                        <a:rPr lang="en-GB" sz="1050" b="1">
                          <a:solidFill>
                            <a:schemeClr val="tx1"/>
                          </a:solidFill>
                          <a:effectLst/>
                        </a:rPr>
                        <a:t>4.2</a:t>
                      </a:r>
                      <a:endParaRPr lang="fr-FR" sz="1800" b="1">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r>
                        <a:rPr lang="en-GB" sz="1050" b="1">
                          <a:solidFill>
                            <a:schemeClr val="accent1"/>
                          </a:solidFill>
                          <a:effectLst/>
                        </a:rPr>
                        <a:t>Viande d'organe </a:t>
                      </a:r>
                      <a:r>
                        <a:rPr lang="en-GB" sz="1050">
                          <a:solidFill>
                            <a:schemeClr val="accent1"/>
                          </a:solidFill>
                          <a:effectLst/>
                        </a:rPr>
                        <a:t>: foie, rein, cœur et/ou autres viandes d'organe</a:t>
                      </a:r>
                      <a:endParaRPr lang="fr-FR" sz="180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a:effectLst/>
                        </a:rPr>
                        <a:t>|__1_|</a:t>
                      </a:r>
                      <a:endParaRPr lang="fr-FR" sz="1800">
                        <a:effectLst/>
                        <a:latin typeface="Calibri" panose="020F0502020204030204" pitchFamily="34" charset="0"/>
                        <a:ea typeface="Calibri" panose="020F0502020204030204" pitchFamily="34" charset="0"/>
                        <a:cs typeface="Arial" panose="020B0604020202020204" pitchFamily="34" charset="0"/>
                      </a:endParaRPr>
                    </a:p>
                    <a:p>
                      <a:pPr algn="ctr"/>
                      <a:endParaRPr lang="fr-FR"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US" sz="1100" err="1">
                          <a:solidFill>
                            <a:srgbClr val="767778"/>
                          </a:solidFill>
                          <a:effectLst/>
                        </a:rPr>
                        <a:t>FCSNPrMeatO</a:t>
                      </a:r>
                      <a:endParaRPr lang="fr-FR" sz="1800">
                        <a:solidFill>
                          <a:srgbClr val="767778"/>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89494607"/>
                  </a:ext>
                </a:extLst>
              </a:tr>
              <a:tr h="811718">
                <a:tc>
                  <a:txBody>
                    <a:bodyPr/>
                    <a:lstStyle/>
                    <a:p>
                      <a:pPr algn="ctr"/>
                      <a:r>
                        <a:rPr lang="en-GB" sz="1050" b="1">
                          <a:solidFill>
                            <a:schemeClr val="tx1"/>
                          </a:solidFill>
                          <a:effectLst/>
                        </a:rPr>
                        <a:t>4.3</a:t>
                      </a:r>
                      <a:endParaRPr lang="fr-FR" sz="1800" b="1">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r>
                        <a:rPr lang="en-GB" sz="1050" b="1">
                          <a:solidFill>
                            <a:schemeClr val="accent1"/>
                          </a:solidFill>
                          <a:effectLst/>
                        </a:rPr>
                        <a:t>Poisson/mollusques : </a:t>
                      </a:r>
                      <a:r>
                        <a:rPr lang="en-GB" sz="1050">
                          <a:solidFill>
                            <a:schemeClr val="accent1"/>
                          </a:solidFill>
                          <a:effectLst/>
                        </a:rPr>
                        <a:t>poisson, y compris le thon en conserve, et/ou autres fruits de mer (poisson en grandes quantités et non comme condiment).</a:t>
                      </a:r>
                      <a:endParaRPr lang="fr-FR" sz="180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GB" sz="1050">
                          <a:effectLst/>
                        </a:rPr>
                        <a:t>|_0__|</a:t>
                      </a:r>
                      <a:endParaRPr lang="fr-FR"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US" sz="1100" err="1">
                          <a:solidFill>
                            <a:srgbClr val="767778"/>
                          </a:solidFill>
                          <a:effectLst/>
                        </a:rPr>
                        <a:t>FCSNPrFish</a:t>
                      </a:r>
                      <a:endParaRPr lang="fr-FR" sz="1800">
                        <a:solidFill>
                          <a:srgbClr val="767778"/>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45402531"/>
                  </a:ext>
                </a:extLst>
              </a:tr>
              <a:tr h="365273">
                <a:tc>
                  <a:txBody>
                    <a:bodyPr/>
                    <a:lstStyle/>
                    <a:p>
                      <a:pPr algn="ctr"/>
                      <a:r>
                        <a:rPr lang="en-GB" sz="1050" b="1">
                          <a:solidFill>
                            <a:schemeClr val="tx1"/>
                          </a:solidFill>
                          <a:effectLst/>
                        </a:rPr>
                        <a:t>4.4</a:t>
                      </a:r>
                      <a:endParaRPr lang="fr-FR" sz="1800" b="1">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r>
                        <a:rPr lang="en-GB" sz="1050" b="1">
                          <a:solidFill>
                            <a:schemeClr val="accent1"/>
                          </a:solidFill>
                          <a:effectLst/>
                        </a:rPr>
                        <a:t>Œufs</a:t>
                      </a:r>
                      <a:endParaRPr lang="fr-FR" sz="1800" b="1">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GB" sz="1050">
                          <a:effectLst/>
                        </a:rPr>
                        <a:t>|_3__|</a:t>
                      </a:r>
                      <a:endParaRPr lang="fr-FR"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US" sz="1100" err="1">
                          <a:solidFill>
                            <a:srgbClr val="767778"/>
                          </a:solidFill>
                          <a:effectLst/>
                        </a:rPr>
                        <a:t>FCSNPrEgg</a:t>
                      </a:r>
                      <a:endParaRPr lang="fr-FR" sz="1800">
                        <a:solidFill>
                          <a:srgbClr val="767778"/>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25828064"/>
                  </a:ext>
                </a:extLst>
              </a:tr>
            </a:tbl>
          </a:graphicData>
        </a:graphic>
      </p:graphicFrame>
      <p:sp>
        <p:nvSpPr>
          <p:cNvPr id="4" name="Oval 3">
            <a:extLst>
              <a:ext uri="{FF2B5EF4-FFF2-40B4-BE49-F238E27FC236}">
                <a16:creationId xmlns:a16="http://schemas.microsoft.com/office/drawing/2014/main" id="{3896804C-077D-4105-A21A-296391E020DA}"/>
              </a:ext>
            </a:extLst>
          </p:cNvPr>
          <p:cNvSpPr/>
          <p:nvPr/>
        </p:nvSpPr>
        <p:spPr>
          <a:xfrm>
            <a:off x="5355745" y="2371516"/>
            <a:ext cx="6921795" cy="1488558"/>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27B1B13-F749-4598-C805-2B18AD7A174B}"/>
              </a:ext>
            </a:extLst>
          </p:cNvPr>
          <p:cNvSpPr txBox="1"/>
          <p:nvPr/>
        </p:nvSpPr>
        <p:spPr>
          <a:xfrm>
            <a:off x="5525873" y="1552079"/>
            <a:ext cx="6666127" cy="646331"/>
          </a:xfrm>
          <a:prstGeom prst="rect">
            <a:avLst/>
          </a:prstGeom>
          <a:noFill/>
        </p:spPr>
        <p:txBody>
          <a:bodyPr wrap="square">
            <a:spAutoFit/>
          </a:bodyPr>
          <a:lstStyle/>
          <a:p>
            <a:pPr marL="0" indent="0">
              <a:buNone/>
            </a:pPr>
            <a:r>
              <a:rPr lang="en-US" b="1" spc="60">
                <a:solidFill>
                  <a:schemeClr val="accent2"/>
                </a:solidFill>
                <a:latin typeface="Open Sans" charset="0"/>
                <a:ea typeface="Open Sans" charset="0"/>
                <a:cs typeface="Open Sans" charset="0"/>
              </a:rPr>
              <a:t>IMPORTANT : </a:t>
            </a:r>
            <a:r>
              <a:rPr lang="en-US" spc="60">
                <a:latin typeface="Open Sans" charset="0"/>
                <a:ea typeface="Open Sans" charset="0"/>
                <a:cs typeface="Open Sans" charset="0"/>
              </a:rPr>
              <a:t>Le FCS-N doit toujours poser des questions sur les groupes principaux (en plus des sous-groupes).</a:t>
            </a:r>
          </a:p>
        </p:txBody>
      </p:sp>
    </p:spTree>
    <p:extLst>
      <p:ext uri="{BB962C8B-B14F-4D97-AF65-F5344CB8AC3E}">
        <p14:creationId xmlns:p14="http://schemas.microsoft.com/office/powerpoint/2010/main" val="91100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accent2"/>
                </a:solidFill>
                <a:latin typeface="HALDEN SOLID" pitchFamily="2" charset="0"/>
              </a:rPr>
              <a:t>FCS-N </a:t>
            </a:r>
            <a:r>
              <a:rPr lang="en-GB" sz="3600" b="0" kern="1400" spc="230">
                <a:solidFill>
                  <a:schemeClr val="tx1"/>
                </a:solidFill>
                <a:latin typeface="HALDEN SOLID" pitchFamily="2" charset="0"/>
              </a:rPr>
              <a:t>: attention</a:t>
            </a:r>
          </a:p>
        </p:txBody>
      </p:sp>
      <p:cxnSp>
        <p:nvCxnSpPr>
          <p:cNvPr id="9" name="Straight Arrow Connector 8">
            <a:extLst>
              <a:ext uri="{FF2B5EF4-FFF2-40B4-BE49-F238E27FC236}">
                <a16:creationId xmlns:a16="http://schemas.microsoft.com/office/drawing/2014/main" id="{CDCC060D-DD2B-495B-ACB0-B0FFEECB5995}"/>
              </a:ext>
            </a:extLst>
          </p:cNvPr>
          <p:cNvCxnSpPr>
            <a:cxnSpLocks/>
          </p:cNvCxnSpPr>
          <p:nvPr/>
        </p:nvCxnSpPr>
        <p:spPr>
          <a:xfrm>
            <a:off x="4757057" y="3670300"/>
            <a:ext cx="768845"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228EFCA-35F7-4BB4-81F3-8533883564E8}"/>
              </a:ext>
            </a:extLst>
          </p:cNvPr>
          <p:cNvSpPr/>
          <p:nvPr/>
        </p:nvSpPr>
        <p:spPr>
          <a:xfrm>
            <a:off x="568325" y="1378974"/>
            <a:ext cx="4188732" cy="3928318"/>
          </a:xfrm>
          <a:prstGeom prst="rect">
            <a:avLst/>
          </a:prstGeom>
          <a:solidFill>
            <a:schemeClr val="accent4">
              <a:lumMod val="20000"/>
              <a:lumOff val="8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C9D92D5-5D21-4597-B2E8-E0F67373F1E1}"/>
              </a:ext>
            </a:extLst>
          </p:cNvPr>
          <p:cNvSpPr txBox="1"/>
          <p:nvPr/>
        </p:nvSpPr>
        <p:spPr>
          <a:xfrm>
            <a:off x="568323" y="1367425"/>
            <a:ext cx="4039877" cy="4031873"/>
          </a:xfrm>
          <a:prstGeom prst="rect">
            <a:avLst/>
          </a:prstGeom>
          <a:noFill/>
        </p:spPr>
        <p:txBody>
          <a:bodyPr wrap="square" lIns="91440" tIns="45720" rIns="91440" bIns="45720" rtlCol="0" anchor="t">
            <a:spAutoFit/>
          </a:bodyPr>
          <a:lstStyle/>
          <a:p>
            <a:r>
              <a:rPr lang="en-US" sz="1600" dirty="0">
                <a:latin typeface="Open Sans"/>
                <a:ea typeface="Open Sans"/>
                <a:cs typeface="Open Sans"/>
              </a:rPr>
              <a:t>La </a:t>
            </a:r>
            <a:r>
              <a:rPr lang="en-US" sz="1600" dirty="0" err="1">
                <a:latin typeface="Open Sans"/>
                <a:ea typeface="Open Sans"/>
                <a:cs typeface="Open Sans"/>
              </a:rPr>
              <a:t>valeur</a:t>
            </a:r>
            <a:r>
              <a:rPr lang="en-US" sz="1600" dirty="0">
                <a:latin typeface="Open Sans"/>
                <a:ea typeface="Open Sans"/>
                <a:cs typeface="Open Sans"/>
              </a:rPr>
              <a:t> pour le </a:t>
            </a:r>
            <a:r>
              <a:rPr lang="en-US" sz="1600" dirty="0" err="1">
                <a:latin typeface="Open Sans"/>
                <a:ea typeface="Open Sans"/>
                <a:cs typeface="Open Sans"/>
              </a:rPr>
              <a:t>groupe</a:t>
            </a:r>
            <a:r>
              <a:rPr lang="en-US" sz="1600" dirty="0">
                <a:latin typeface="Open Sans"/>
                <a:ea typeface="Open Sans"/>
                <a:cs typeface="Open Sans"/>
              </a:rPr>
              <a:t> </a:t>
            </a:r>
            <a:r>
              <a:rPr lang="en-US" sz="1600" dirty="0" err="1">
                <a:latin typeface="Open Sans"/>
                <a:ea typeface="Open Sans"/>
                <a:cs typeface="Open Sans"/>
              </a:rPr>
              <a:t>alimentaire</a:t>
            </a:r>
            <a:r>
              <a:rPr lang="en-US" sz="1600" dirty="0">
                <a:latin typeface="Open Sans"/>
                <a:ea typeface="Open Sans"/>
                <a:cs typeface="Open Sans"/>
              </a:rPr>
              <a:t> principal "</a:t>
            </a:r>
            <a:r>
              <a:rPr lang="en-US" sz="1600" dirty="0" err="1">
                <a:latin typeface="Open Sans"/>
                <a:ea typeface="Open Sans"/>
                <a:cs typeface="Open Sans"/>
              </a:rPr>
              <a:t>viande</a:t>
            </a:r>
            <a:r>
              <a:rPr lang="en-US" sz="1600" dirty="0">
                <a:latin typeface="Open Sans"/>
                <a:ea typeface="Open Sans"/>
                <a:cs typeface="Open Sans"/>
              </a:rPr>
              <a:t>, </a:t>
            </a:r>
            <a:r>
              <a:rPr lang="en-US" sz="1600" dirty="0" err="1">
                <a:latin typeface="Open Sans"/>
                <a:ea typeface="Open Sans"/>
                <a:cs typeface="Open Sans"/>
              </a:rPr>
              <a:t>poisson</a:t>
            </a:r>
            <a:r>
              <a:rPr lang="en-US" sz="1600" dirty="0">
                <a:latin typeface="Open Sans"/>
                <a:ea typeface="Open Sans"/>
                <a:cs typeface="Open Sans"/>
              </a:rPr>
              <a:t> et </a:t>
            </a:r>
            <a:r>
              <a:rPr lang="en-US" sz="1600" dirty="0" err="1">
                <a:latin typeface="Open Sans"/>
                <a:ea typeface="Open Sans"/>
                <a:cs typeface="Open Sans"/>
              </a:rPr>
              <a:t>œufs</a:t>
            </a:r>
            <a:r>
              <a:rPr lang="en-US" sz="1600" dirty="0">
                <a:latin typeface="Open Sans"/>
                <a:ea typeface="Open Sans"/>
                <a:cs typeface="Open Sans"/>
              </a:rPr>
              <a:t>" </a:t>
            </a:r>
            <a:r>
              <a:rPr lang="en-US" sz="1600" dirty="0" err="1">
                <a:latin typeface="Open Sans"/>
                <a:ea typeface="Open Sans"/>
                <a:cs typeface="Open Sans"/>
              </a:rPr>
              <a:t>est</a:t>
            </a:r>
            <a:r>
              <a:rPr lang="en-US" sz="1600" dirty="0">
                <a:latin typeface="Open Sans"/>
                <a:ea typeface="Open Sans"/>
                <a:cs typeface="Open Sans"/>
              </a:rPr>
              <a:t> de 6 et ne doit pas </a:t>
            </a:r>
            <a:r>
              <a:rPr lang="en-US" sz="1600" dirty="0" err="1">
                <a:latin typeface="Open Sans"/>
                <a:ea typeface="Open Sans"/>
                <a:cs typeface="Open Sans"/>
              </a:rPr>
              <a:t>être</a:t>
            </a:r>
            <a:r>
              <a:rPr lang="en-US" sz="1600" dirty="0">
                <a:latin typeface="Open Sans"/>
                <a:ea typeface="Open Sans"/>
                <a:cs typeface="Open Sans"/>
              </a:rPr>
              <a:t> </a:t>
            </a:r>
            <a:r>
              <a:rPr lang="en-US" sz="1600" dirty="0" err="1">
                <a:latin typeface="Open Sans"/>
                <a:ea typeface="Open Sans"/>
                <a:cs typeface="Open Sans"/>
              </a:rPr>
              <a:t>cumulée</a:t>
            </a:r>
            <a:r>
              <a:rPr lang="en-US" sz="1600" dirty="0">
                <a:solidFill>
                  <a:srgbClr val="FF0000"/>
                </a:solidFill>
                <a:latin typeface="Open Sans"/>
                <a:ea typeface="Open Sans"/>
                <a:cs typeface="Open Sans"/>
              </a:rPr>
              <a:t> </a:t>
            </a:r>
            <a:r>
              <a:rPr lang="en-US" sz="1600" dirty="0">
                <a:latin typeface="Open Sans"/>
                <a:ea typeface="Open Sans"/>
                <a:cs typeface="Open Sans"/>
              </a:rPr>
              <a:t>à </a:t>
            </a:r>
            <a:r>
              <a:rPr lang="en-US" sz="1600" dirty="0">
                <a:solidFill>
                  <a:schemeClr val="accent2"/>
                </a:solidFill>
                <a:latin typeface="Open Sans"/>
                <a:ea typeface="Open Sans"/>
                <a:cs typeface="Open Sans"/>
              </a:rPr>
              <a:t>9 (5+1+3).</a:t>
            </a:r>
          </a:p>
          <a:p>
            <a:endParaRPr lang="en-US" sz="1600" dirty="0">
              <a:latin typeface="Open Sans" panose="020B0606030504020204" pitchFamily="34" charset="0"/>
              <a:ea typeface="Open Sans" panose="020B0606030504020204" pitchFamily="34" charset="0"/>
              <a:cs typeface="Open Sans" panose="020B0606030504020204" pitchFamily="34" charset="0"/>
            </a:endParaRPr>
          </a:p>
          <a:p>
            <a:r>
              <a:rPr lang="en-US" sz="1600" dirty="0">
                <a:latin typeface="Open Sans"/>
                <a:ea typeface="Open Sans"/>
                <a:cs typeface="Open Sans"/>
              </a:rPr>
              <a:t>Le </a:t>
            </a:r>
            <a:r>
              <a:rPr lang="en-US" sz="1600" dirty="0" err="1">
                <a:latin typeface="Open Sans"/>
                <a:ea typeface="Open Sans"/>
                <a:cs typeface="Open Sans"/>
              </a:rPr>
              <a:t>groupe</a:t>
            </a:r>
            <a:r>
              <a:rPr lang="en-US" sz="1600" dirty="0">
                <a:latin typeface="Open Sans"/>
                <a:ea typeface="Open Sans"/>
                <a:cs typeface="Open Sans"/>
              </a:rPr>
              <a:t> principal ne </a:t>
            </a:r>
            <a:r>
              <a:rPr lang="en-US" sz="1600" dirty="0" err="1">
                <a:latin typeface="Open Sans"/>
                <a:ea typeface="Open Sans"/>
                <a:cs typeface="Open Sans"/>
              </a:rPr>
              <a:t>peut</a:t>
            </a:r>
            <a:r>
              <a:rPr lang="en-US" sz="1600" dirty="0">
                <a:latin typeface="Open Sans"/>
                <a:ea typeface="Open Sans"/>
                <a:cs typeface="Open Sans"/>
              </a:rPr>
              <a:t> pas </a:t>
            </a:r>
            <a:r>
              <a:rPr lang="en-US" sz="1600" dirty="0" err="1">
                <a:latin typeface="Open Sans"/>
                <a:ea typeface="Open Sans"/>
                <a:cs typeface="Open Sans"/>
              </a:rPr>
              <a:t>dépasser</a:t>
            </a:r>
            <a:r>
              <a:rPr lang="en-US" sz="1600" dirty="0">
                <a:latin typeface="Open Sans"/>
                <a:ea typeface="Open Sans"/>
                <a:cs typeface="Open Sans"/>
              </a:rPr>
              <a:t> 7 </a:t>
            </a:r>
            <a:r>
              <a:rPr lang="en-US" sz="1600" dirty="0" err="1">
                <a:latin typeface="Open Sans"/>
                <a:ea typeface="Open Sans"/>
                <a:cs typeface="Open Sans"/>
              </a:rPr>
              <a:t>jours</a:t>
            </a:r>
            <a:r>
              <a:rPr lang="en-US" sz="1600" dirty="0">
                <a:latin typeface="Open Sans"/>
                <a:ea typeface="Open Sans"/>
                <a:cs typeface="Open Sans"/>
              </a:rPr>
              <a:t>.</a:t>
            </a:r>
          </a:p>
          <a:p>
            <a:endParaRPr lang="en-US" sz="1600" dirty="0">
              <a:latin typeface="Open Sans" panose="020B0606030504020204" pitchFamily="34" charset="0"/>
              <a:ea typeface="Open Sans" panose="020B0606030504020204" pitchFamily="34" charset="0"/>
              <a:cs typeface="Open Sans" panose="020B0606030504020204" pitchFamily="34" charset="0"/>
            </a:endParaRPr>
          </a:p>
          <a:p>
            <a:r>
              <a:rPr lang="en-US" sz="1600" b="1" dirty="0">
                <a:latin typeface="Open Sans"/>
                <a:ea typeface="Open Sans"/>
                <a:cs typeface="Open Sans"/>
              </a:rPr>
              <a:t>&amp; Il </a:t>
            </a:r>
            <a:r>
              <a:rPr lang="en-US" sz="1600" b="1" dirty="0" err="1">
                <a:latin typeface="Open Sans"/>
                <a:ea typeface="Open Sans"/>
                <a:cs typeface="Open Sans"/>
              </a:rPr>
              <a:t>n'est</a:t>
            </a:r>
            <a:r>
              <a:rPr lang="en-US" sz="1600" b="1" dirty="0">
                <a:latin typeface="Open Sans"/>
                <a:ea typeface="Open Sans"/>
                <a:cs typeface="Open Sans"/>
              </a:rPr>
              <a:t> pas possible que la </a:t>
            </a:r>
            <a:r>
              <a:rPr lang="en-US" sz="1600" b="1" dirty="0" err="1">
                <a:latin typeface="Open Sans"/>
                <a:ea typeface="Open Sans"/>
                <a:cs typeface="Open Sans"/>
              </a:rPr>
              <a:t>consommation</a:t>
            </a:r>
            <a:r>
              <a:rPr lang="en-US" sz="1600" b="1" dirty="0">
                <a:latin typeface="Open Sans"/>
                <a:ea typeface="Open Sans"/>
                <a:cs typeface="Open Sans"/>
              </a:rPr>
              <a:t> des sous-</a:t>
            </a:r>
            <a:r>
              <a:rPr lang="en-US" sz="1600" b="1" dirty="0" err="1">
                <a:latin typeface="Open Sans"/>
                <a:ea typeface="Open Sans"/>
                <a:cs typeface="Open Sans"/>
              </a:rPr>
              <a:t>groupes</a:t>
            </a:r>
            <a:r>
              <a:rPr lang="en-US" sz="1600" b="1" dirty="0">
                <a:latin typeface="Open Sans"/>
                <a:ea typeface="Open Sans"/>
                <a:cs typeface="Open Sans"/>
              </a:rPr>
              <a:t> </a:t>
            </a:r>
            <a:r>
              <a:rPr lang="en-US" sz="1600" b="1" dirty="0" err="1">
                <a:latin typeface="Open Sans"/>
                <a:ea typeface="Open Sans"/>
                <a:cs typeface="Open Sans"/>
              </a:rPr>
              <a:t>soit</a:t>
            </a:r>
            <a:r>
              <a:rPr lang="en-US" sz="1600" b="1" dirty="0">
                <a:latin typeface="Open Sans"/>
                <a:ea typeface="Open Sans"/>
                <a:cs typeface="Open Sans"/>
              </a:rPr>
              <a:t> supérieure à </a:t>
            </a:r>
            <a:r>
              <a:rPr lang="en-US" sz="1600" b="1" dirty="0" err="1">
                <a:latin typeface="Open Sans"/>
                <a:ea typeface="Open Sans"/>
                <a:cs typeface="Open Sans"/>
              </a:rPr>
              <a:t>celle</a:t>
            </a:r>
            <a:r>
              <a:rPr lang="en-US" sz="1600" b="1" dirty="0">
                <a:latin typeface="Open Sans"/>
                <a:ea typeface="Open Sans"/>
                <a:cs typeface="Open Sans"/>
              </a:rPr>
              <a:t> du </a:t>
            </a:r>
            <a:r>
              <a:rPr lang="en-US" sz="1600" b="1" dirty="0" err="1">
                <a:latin typeface="Open Sans"/>
                <a:ea typeface="Open Sans"/>
                <a:cs typeface="Open Sans"/>
              </a:rPr>
              <a:t>groupe</a:t>
            </a:r>
            <a:r>
              <a:rPr lang="en-US" sz="1600" b="1" dirty="0">
                <a:latin typeface="Open Sans"/>
                <a:ea typeface="Open Sans"/>
                <a:cs typeface="Open Sans"/>
              </a:rPr>
              <a:t> principal.</a:t>
            </a:r>
          </a:p>
          <a:p>
            <a:endParaRPr lang="en-US" sz="1600" b="1" dirty="0">
              <a:latin typeface="Open Sans" panose="020B0606030504020204" pitchFamily="34" charset="0"/>
              <a:ea typeface="Open Sans" panose="020B0606030504020204" pitchFamily="34" charset="0"/>
              <a:cs typeface="Open Sans" panose="020B0606030504020204" pitchFamily="34" charset="0"/>
            </a:endParaRPr>
          </a:p>
          <a:p>
            <a:r>
              <a:rPr lang="en-US" sz="1600" b="1" dirty="0">
                <a:latin typeface="Open Sans"/>
                <a:ea typeface="Open Sans"/>
                <a:cs typeface="Open Sans"/>
              </a:rPr>
              <a:t>En </a:t>
            </a:r>
            <a:r>
              <a:rPr lang="en-US" sz="1600" b="1" dirty="0" err="1">
                <a:latin typeface="Open Sans"/>
                <a:ea typeface="Open Sans"/>
                <a:cs typeface="Open Sans"/>
              </a:rPr>
              <a:t>outre</a:t>
            </a:r>
            <a:r>
              <a:rPr lang="en-US" sz="1600" b="1" dirty="0">
                <a:latin typeface="Open Sans"/>
                <a:ea typeface="Open Sans"/>
                <a:cs typeface="Open Sans"/>
              </a:rPr>
              <a:t>, nous ne </a:t>
            </a:r>
            <a:r>
              <a:rPr lang="en-US" sz="1600" b="1" dirty="0" err="1">
                <a:latin typeface="Open Sans"/>
                <a:ea typeface="Open Sans"/>
                <a:cs typeface="Open Sans"/>
              </a:rPr>
              <a:t>pouvons</a:t>
            </a:r>
            <a:r>
              <a:rPr lang="en-US" sz="1600" b="1" dirty="0">
                <a:latin typeface="Open Sans"/>
                <a:ea typeface="Open Sans"/>
                <a:cs typeface="Open Sans"/>
              </a:rPr>
              <a:t> pas prendre la </a:t>
            </a:r>
            <a:r>
              <a:rPr lang="en-US" sz="1600" b="1" dirty="0" err="1">
                <a:latin typeface="Open Sans"/>
                <a:ea typeface="Open Sans"/>
                <a:cs typeface="Open Sans"/>
              </a:rPr>
              <a:t>valeur</a:t>
            </a:r>
            <a:r>
              <a:rPr lang="en-US" sz="1600" b="1" dirty="0">
                <a:latin typeface="Open Sans"/>
                <a:ea typeface="Open Sans"/>
                <a:cs typeface="Open Sans"/>
              </a:rPr>
              <a:t> </a:t>
            </a:r>
            <a:r>
              <a:rPr lang="en-US" sz="1600" b="1" dirty="0" err="1">
                <a:latin typeface="Open Sans"/>
                <a:ea typeface="Open Sans"/>
                <a:cs typeface="Open Sans"/>
              </a:rPr>
              <a:t>maximale</a:t>
            </a:r>
            <a:r>
              <a:rPr lang="en-US" sz="1600" b="1" dirty="0">
                <a:latin typeface="Open Sans"/>
                <a:ea typeface="Open Sans"/>
                <a:cs typeface="Open Sans"/>
              </a:rPr>
              <a:t> (5), car </a:t>
            </a:r>
            <a:r>
              <a:rPr lang="en-US" sz="1600" b="1" dirty="0" err="1">
                <a:latin typeface="Open Sans"/>
                <a:ea typeface="Open Sans"/>
                <a:cs typeface="Open Sans"/>
              </a:rPr>
              <a:t>cela</a:t>
            </a:r>
            <a:r>
              <a:rPr lang="en-US" sz="1600" b="1" dirty="0">
                <a:latin typeface="Open Sans"/>
                <a:ea typeface="Open Sans"/>
                <a:cs typeface="Open Sans"/>
              </a:rPr>
              <a:t> ne </a:t>
            </a:r>
            <a:r>
              <a:rPr lang="en-US" sz="1600" b="1" dirty="0" err="1">
                <a:latin typeface="Open Sans"/>
                <a:ea typeface="Open Sans"/>
                <a:cs typeface="Open Sans"/>
              </a:rPr>
              <a:t>serait</a:t>
            </a:r>
            <a:r>
              <a:rPr lang="en-US" sz="1600" b="1" dirty="0">
                <a:latin typeface="Open Sans"/>
                <a:ea typeface="Open Sans"/>
                <a:cs typeface="Open Sans"/>
              </a:rPr>
              <a:t> pas correct non plus. </a:t>
            </a:r>
          </a:p>
        </p:txBody>
      </p:sp>
      <p:graphicFrame>
        <p:nvGraphicFramePr>
          <p:cNvPr id="2" name="Table 1">
            <a:extLst>
              <a:ext uri="{FF2B5EF4-FFF2-40B4-BE49-F238E27FC236}">
                <a16:creationId xmlns:a16="http://schemas.microsoft.com/office/drawing/2014/main" id="{19DCCDC1-F975-BA90-1831-1F23DEF4AEEC}"/>
              </a:ext>
            </a:extLst>
          </p:cNvPr>
          <p:cNvGraphicFramePr>
            <a:graphicFrameLocks noGrp="1"/>
          </p:cNvGraphicFramePr>
          <p:nvPr/>
        </p:nvGraphicFramePr>
        <p:xfrm>
          <a:off x="5525902" y="2986038"/>
          <a:ext cx="6097773" cy="3693320"/>
        </p:xfrm>
        <a:graphic>
          <a:graphicData uri="http://schemas.openxmlformats.org/drawingml/2006/table">
            <a:tbl>
              <a:tblPr>
                <a:tableStyleId>{5C22544A-7EE6-4342-B048-85BDC9FD1C3A}</a:tableStyleId>
              </a:tblPr>
              <a:tblGrid>
                <a:gridCol w="561637">
                  <a:extLst>
                    <a:ext uri="{9D8B030D-6E8A-4147-A177-3AD203B41FA5}">
                      <a16:colId xmlns:a16="http://schemas.microsoft.com/office/drawing/2014/main" val="1457190981"/>
                    </a:ext>
                  </a:extLst>
                </a:gridCol>
                <a:gridCol w="3048887">
                  <a:extLst>
                    <a:ext uri="{9D8B030D-6E8A-4147-A177-3AD203B41FA5}">
                      <a16:colId xmlns:a16="http://schemas.microsoft.com/office/drawing/2014/main" val="1149178823"/>
                    </a:ext>
                  </a:extLst>
                </a:gridCol>
                <a:gridCol w="1363976">
                  <a:extLst>
                    <a:ext uri="{9D8B030D-6E8A-4147-A177-3AD203B41FA5}">
                      <a16:colId xmlns:a16="http://schemas.microsoft.com/office/drawing/2014/main" val="2849324662"/>
                    </a:ext>
                  </a:extLst>
                </a:gridCol>
                <a:gridCol w="1123273">
                  <a:extLst>
                    <a:ext uri="{9D8B030D-6E8A-4147-A177-3AD203B41FA5}">
                      <a16:colId xmlns:a16="http://schemas.microsoft.com/office/drawing/2014/main" val="897132863"/>
                    </a:ext>
                  </a:extLst>
                </a:gridCol>
              </a:tblGrid>
              <a:tr h="1298750">
                <a:tc>
                  <a:txBody>
                    <a:bodyPr/>
                    <a:lstStyle/>
                    <a:p>
                      <a:pPr marL="0" lvl="0" indent="0" algn="ctr">
                        <a:buClr>
                          <a:srgbClr val="000000"/>
                        </a:buClr>
                        <a:buSzPts val="800"/>
                        <a:buFont typeface="Times New Roman" panose="02020603050405020304" pitchFamily="18" charset="0"/>
                        <a:buNone/>
                        <a:tabLst>
                          <a:tab pos="228600" algn="l"/>
                        </a:tabLst>
                      </a:pPr>
                      <a:r>
                        <a:rPr lang="en-GB" sz="1100" b="1" u="none" strike="noStrike">
                          <a:solidFill>
                            <a:schemeClr val="accent1"/>
                          </a:solidFill>
                          <a:effectLst/>
                        </a:rPr>
                        <a:t>4. </a:t>
                      </a:r>
                      <a:endParaRPr lang="fr-FR" sz="1800" b="1" u="none" strike="noStrike">
                        <a:solidFill>
                          <a:schemeClr val="accent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solidFill>
                      <a:srgbClr val="D9E2F3"/>
                    </a:solidFill>
                  </a:tcPr>
                </a:tc>
                <a:tc>
                  <a:txBody>
                    <a:bodyPr/>
                    <a:lstStyle/>
                    <a:p>
                      <a:pPr algn="l"/>
                      <a:r>
                        <a:rPr lang="en-GB" sz="1050" b="1">
                          <a:solidFill>
                            <a:schemeClr val="accent1"/>
                          </a:solidFill>
                          <a:effectLst/>
                        </a:rPr>
                        <a:t>Viande, poisson et œufs : </a:t>
                      </a:r>
                      <a:r>
                        <a:rPr lang="en-GB" sz="1050">
                          <a:solidFill>
                            <a:schemeClr val="accent1"/>
                          </a:solidFill>
                          <a:effectLst/>
                        </a:rPr>
                        <a:t>chèvre, bœuf, poulet, porc, poisson et autres fruits de mer (y compris le thon en conserve), escargots, insectes, œufs. </a:t>
                      </a:r>
                      <a:endParaRPr lang="fr-FR" sz="1800">
                        <a:solidFill>
                          <a:schemeClr val="accent1"/>
                        </a:solidFill>
                        <a:effectLst/>
                      </a:endParaRPr>
                    </a:p>
                    <a:p>
                      <a:pPr algn="l"/>
                      <a:endParaRPr lang="fr-FR" sz="1800">
                        <a:solidFill>
                          <a:schemeClr val="accent1"/>
                        </a:solidFill>
                        <a:effectLst/>
                      </a:endParaRPr>
                    </a:p>
                    <a:p>
                      <a:pPr algn="l"/>
                      <a:r>
                        <a:rPr lang="en-GB" sz="1050">
                          <a:solidFill>
                            <a:schemeClr val="accent1"/>
                          </a:solidFill>
                          <a:effectLst/>
                        </a:rPr>
                        <a:t>(à l'exclusion de la viande et du poisson consommés en petites quantités)</a:t>
                      </a:r>
                      <a:endParaRPr lang="fr-FR" sz="180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D9E2F3"/>
                    </a:solidFill>
                  </a:tcPr>
                </a:tc>
                <a:tc>
                  <a:txBody>
                    <a:bodyPr/>
                    <a:lstStyle/>
                    <a:p>
                      <a:pPr algn="ctr"/>
                      <a:r>
                        <a:rPr lang="en-GB" sz="1050">
                          <a:effectLst/>
                        </a:rPr>
                        <a:t>|__6_|</a:t>
                      </a:r>
                      <a:endParaRPr lang="fr-FR"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FFFE"/>
                    </a:solidFill>
                  </a:tcPr>
                </a:tc>
                <a:tc>
                  <a:txBody>
                    <a:bodyPr/>
                    <a:lstStyle/>
                    <a:p>
                      <a:pPr algn="ctr"/>
                      <a:r>
                        <a:rPr lang="en-GB" sz="1100" err="1">
                          <a:solidFill>
                            <a:srgbClr val="767778"/>
                          </a:solidFill>
                          <a:effectLst/>
                        </a:rPr>
                        <a:t>FCSPr</a:t>
                      </a:r>
                      <a:endParaRPr lang="fr-FR" sz="1800">
                        <a:solidFill>
                          <a:srgbClr val="767778"/>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D9E2F3"/>
                    </a:solidFill>
                  </a:tcPr>
                </a:tc>
                <a:extLst>
                  <a:ext uri="{0D108BD9-81ED-4DB2-BD59-A6C34878D82A}">
                    <a16:rowId xmlns:a16="http://schemas.microsoft.com/office/drawing/2014/main" val="4110819006"/>
                  </a:ext>
                </a:extLst>
              </a:tr>
              <a:tr h="162344">
                <a:tc gridSpan="4">
                  <a:txBody>
                    <a:bodyPr/>
                    <a:lstStyle/>
                    <a:p>
                      <a:pPr algn="ctr"/>
                      <a:r>
                        <a:rPr lang="en-GB" sz="1050" b="1">
                          <a:solidFill>
                            <a:schemeClr val="accent1"/>
                          </a:solidFill>
                          <a:effectLst/>
                        </a:rPr>
                        <a:t>Si 0, passez à la question 5</a:t>
                      </a:r>
                      <a:endParaRPr lang="fr-FR" sz="1800" b="1">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FFFFFE"/>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293558670"/>
                  </a:ext>
                </a:extLst>
              </a:tr>
              <a:tr h="568203">
                <a:tc>
                  <a:txBody>
                    <a:bodyPr/>
                    <a:lstStyle/>
                    <a:p>
                      <a:pPr algn="ctr"/>
                      <a:r>
                        <a:rPr lang="en-GB" sz="1050" b="1">
                          <a:solidFill>
                            <a:schemeClr val="accent1"/>
                          </a:solidFill>
                          <a:effectLst/>
                        </a:rPr>
                        <a:t>4.1</a:t>
                      </a:r>
                      <a:endParaRPr lang="fr-FR" sz="1800" b="1">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r>
                        <a:rPr lang="en-GB" sz="1050">
                          <a:solidFill>
                            <a:schemeClr val="accent1"/>
                          </a:solidFill>
                          <a:effectLst/>
                        </a:rPr>
                        <a:t>Viande : bœuf, porc, agneau, chèvre, lapin, poulet, canard, autres oiseaux</a:t>
                      </a:r>
                      <a:endParaRPr lang="fr-FR" sz="180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GB" sz="1050">
                          <a:effectLst/>
                        </a:rPr>
                        <a:t>|__5_|</a:t>
                      </a:r>
                      <a:endParaRPr lang="fr-FR"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US" sz="1100">
                          <a:solidFill>
                            <a:srgbClr val="767778"/>
                          </a:solidFill>
                          <a:effectLst/>
                        </a:rPr>
                        <a:t>FCSNPrMeatF</a:t>
                      </a:r>
                      <a:endParaRPr lang="fr-FR" sz="1800">
                        <a:solidFill>
                          <a:srgbClr val="767778"/>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32435808"/>
                  </a:ext>
                </a:extLst>
              </a:tr>
              <a:tr h="487032">
                <a:tc>
                  <a:txBody>
                    <a:bodyPr/>
                    <a:lstStyle/>
                    <a:p>
                      <a:pPr algn="ctr"/>
                      <a:r>
                        <a:rPr lang="en-GB" sz="1050" b="1">
                          <a:solidFill>
                            <a:schemeClr val="accent1"/>
                          </a:solidFill>
                          <a:effectLst/>
                        </a:rPr>
                        <a:t>4.2</a:t>
                      </a:r>
                      <a:endParaRPr lang="fr-FR" sz="1800" b="1">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r>
                        <a:rPr lang="en-GB" sz="1050" b="1">
                          <a:solidFill>
                            <a:schemeClr val="accent1"/>
                          </a:solidFill>
                          <a:effectLst/>
                        </a:rPr>
                        <a:t>Viande d'organe </a:t>
                      </a:r>
                      <a:r>
                        <a:rPr lang="en-GB" sz="1050">
                          <a:solidFill>
                            <a:schemeClr val="accent1"/>
                          </a:solidFill>
                          <a:effectLst/>
                        </a:rPr>
                        <a:t>: foie, rein, cœur et/ou autres viandes d'organe</a:t>
                      </a:r>
                      <a:endParaRPr lang="fr-FR" sz="180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a:effectLst/>
                        </a:rPr>
                        <a:t>|__1_|</a:t>
                      </a:r>
                      <a:endParaRPr lang="fr-FR" sz="1800">
                        <a:effectLst/>
                        <a:latin typeface="Calibri" panose="020F0502020204030204" pitchFamily="34" charset="0"/>
                        <a:ea typeface="Calibri" panose="020F0502020204030204" pitchFamily="34" charset="0"/>
                        <a:cs typeface="Arial" panose="020B0604020202020204" pitchFamily="34" charset="0"/>
                      </a:endParaRPr>
                    </a:p>
                    <a:p>
                      <a:pPr algn="ctr"/>
                      <a:endParaRPr lang="fr-FR"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US" sz="1100" err="1">
                          <a:solidFill>
                            <a:srgbClr val="767778"/>
                          </a:solidFill>
                          <a:effectLst/>
                        </a:rPr>
                        <a:t>FCSNPrMeatO</a:t>
                      </a:r>
                      <a:endParaRPr lang="fr-FR" sz="1800">
                        <a:solidFill>
                          <a:srgbClr val="767778"/>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89494607"/>
                  </a:ext>
                </a:extLst>
              </a:tr>
              <a:tr h="811718">
                <a:tc>
                  <a:txBody>
                    <a:bodyPr/>
                    <a:lstStyle/>
                    <a:p>
                      <a:pPr algn="ctr"/>
                      <a:r>
                        <a:rPr lang="en-GB" sz="1050" b="1">
                          <a:solidFill>
                            <a:schemeClr val="accent1"/>
                          </a:solidFill>
                          <a:effectLst/>
                        </a:rPr>
                        <a:t>4.3</a:t>
                      </a:r>
                      <a:endParaRPr lang="fr-FR" sz="1800" b="1">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r>
                        <a:rPr lang="en-GB" sz="1050" b="1">
                          <a:solidFill>
                            <a:schemeClr val="accent1"/>
                          </a:solidFill>
                          <a:effectLst/>
                        </a:rPr>
                        <a:t>Poisson/mollusques : </a:t>
                      </a:r>
                      <a:r>
                        <a:rPr lang="en-GB" sz="1050">
                          <a:solidFill>
                            <a:schemeClr val="accent1"/>
                          </a:solidFill>
                          <a:effectLst/>
                        </a:rPr>
                        <a:t>poisson, y compris le thon en conserve, et/ou autres fruits de mer (poisson en grandes quantités et non comme condiment).</a:t>
                      </a:r>
                      <a:endParaRPr lang="fr-FR" sz="180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GB" sz="1050">
                          <a:effectLst/>
                        </a:rPr>
                        <a:t>|_0__|</a:t>
                      </a:r>
                      <a:endParaRPr lang="fr-FR"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US" sz="1100" err="1">
                          <a:solidFill>
                            <a:srgbClr val="767778"/>
                          </a:solidFill>
                          <a:effectLst/>
                        </a:rPr>
                        <a:t>FCSNPrFish</a:t>
                      </a:r>
                      <a:endParaRPr lang="fr-FR" sz="1800">
                        <a:solidFill>
                          <a:srgbClr val="767778"/>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45402531"/>
                  </a:ext>
                </a:extLst>
              </a:tr>
              <a:tr h="365273">
                <a:tc>
                  <a:txBody>
                    <a:bodyPr/>
                    <a:lstStyle/>
                    <a:p>
                      <a:pPr algn="ctr"/>
                      <a:r>
                        <a:rPr lang="en-GB" sz="1050" b="1">
                          <a:solidFill>
                            <a:schemeClr val="accent1"/>
                          </a:solidFill>
                          <a:effectLst/>
                        </a:rPr>
                        <a:t>4.4</a:t>
                      </a:r>
                      <a:endParaRPr lang="fr-FR" sz="1800" b="1">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r>
                        <a:rPr lang="en-GB" sz="1050" b="1">
                          <a:solidFill>
                            <a:schemeClr val="accent1"/>
                          </a:solidFill>
                          <a:effectLst/>
                        </a:rPr>
                        <a:t>Œufs</a:t>
                      </a:r>
                      <a:endParaRPr lang="fr-FR" sz="1800" b="1">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GB" sz="1050">
                          <a:effectLst/>
                        </a:rPr>
                        <a:t>|_3__|</a:t>
                      </a:r>
                      <a:endParaRPr lang="fr-FR"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US" sz="1100" err="1">
                          <a:solidFill>
                            <a:srgbClr val="767778"/>
                          </a:solidFill>
                          <a:effectLst/>
                        </a:rPr>
                        <a:t>FCSNPrEgg</a:t>
                      </a:r>
                      <a:endParaRPr lang="fr-FR" sz="1800">
                        <a:solidFill>
                          <a:srgbClr val="767778"/>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25828064"/>
                  </a:ext>
                </a:extLst>
              </a:tr>
            </a:tbl>
          </a:graphicData>
        </a:graphic>
      </p:graphicFrame>
      <p:sp>
        <p:nvSpPr>
          <p:cNvPr id="3" name="Oval 2">
            <a:extLst>
              <a:ext uri="{FF2B5EF4-FFF2-40B4-BE49-F238E27FC236}">
                <a16:creationId xmlns:a16="http://schemas.microsoft.com/office/drawing/2014/main" id="{0672889F-D0B0-512D-D6F7-2DEDEF338E89}"/>
              </a:ext>
            </a:extLst>
          </p:cNvPr>
          <p:cNvSpPr/>
          <p:nvPr/>
        </p:nvSpPr>
        <p:spPr>
          <a:xfrm>
            <a:off x="5525901" y="3069872"/>
            <a:ext cx="5948917" cy="1044065"/>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extBox 4">
            <a:extLst>
              <a:ext uri="{FF2B5EF4-FFF2-40B4-BE49-F238E27FC236}">
                <a16:creationId xmlns:a16="http://schemas.microsoft.com/office/drawing/2014/main" id="{A778D715-F1BC-FC2A-DC7C-938F2D9E260E}"/>
              </a:ext>
            </a:extLst>
          </p:cNvPr>
          <p:cNvSpPr txBox="1"/>
          <p:nvPr/>
        </p:nvSpPr>
        <p:spPr>
          <a:xfrm>
            <a:off x="5671411" y="1893838"/>
            <a:ext cx="6097772" cy="923330"/>
          </a:xfrm>
          <a:prstGeom prst="rect">
            <a:avLst/>
          </a:prstGeom>
          <a:noFill/>
        </p:spPr>
        <p:txBody>
          <a:bodyPr wrap="square">
            <a:spAutoFit/>
          </a:bodyPr>
          <a:lstStyle/>
          <a:p>
            <a:r>
              <a:rPr lang="en-US" b="1" spc="60">
                <a:solidFill>
                  <a:schemeClr val="accent2"/>
                </a:solidFill>
                <a:latin typeface="Open Sans" charset="0"/>
                <a:ea typeface="Open Sans" charset="0"/>
                <a:cs typeface="Open Sans" charset="0"/>
              </a:rPr>
              <a:t>Car: </a:t>
            </a:r>
            <a:r>
              <a:rPr lang="fr-FR" spc="60">
                <a:latin typeface="Open Sans" charset="0"/>
                <a:ea typeface="Open Sans" charset="0"/>
                <a:cs typeface="Open Sans" charset="0"/>
              </a:rPr>
              <a:t>Pour le calcul du FCS, seul le nombre de jours des principaux groupes alimentaires est pris en compte.</a:t>
            </a:r>
            <a:endParaRPr lang="en-US" spc="60">
              <a:latin typeface="Open Sans" charset="0"/>
              <a:ea typeface="Open Sans" charset="0"/>
              <a:cs typeface="Open Sans" charset="0"/>
            </a:endParaRPr>
          </a:p>
        </p:txBody>
      </p:sp>
      <p:sp>
        <p:nvSpPr>
          <p:cNvPr id="4" name="TextBox 3">
            <a:extLst>
              <a:ext uri="{FF2B5EF4-FFF2-40B4-BE49-F238E27FC236}">
                <a16:creationId xmlns:a16="http://schemas.microsoft.com/office/drawing/2014/main" id="{45307C22-5807-438E-DCF2-736B78AA2672}"/>
              </a:ext>
            </a:extLst>
          </p:cNvPr>
          <p:cNvSpPr txBox="1"/>
          <p:nvPr/>
        </p:nvSpPr>
        <p:spPr>
          <a:xfrm>
            <a:off x="5671411" y="990074"/>
            <a:ext cx="6666127" cy="646331"/>
          </a:xfrm>
          <a:prstGeom prst="rect">
            <a:avLst/>
          </a:prstGeom>
          <a:noFill/>
        </p:spPr>
        <p:txBody>
          <a:bodyPr wrap="square">
            <a:spAutoFit/>
          </a:bodyPr>
          <a:lstStyle/>
          <a:p>
            <a:pPr marL="0" indent="0">
              <a:buNone/>
            </a:pPr>
            <a:r>
              <a:rPr lang="en-US" b="1" spc="60">
                <a:solidFill>
                  <a:schemeClr val="accent2"/>
                </a:solidFill>
                <a:latin typeface="Open Sans" charset="0"/>
                <a:ea typeface="Open Sans" charset="0"/>
                <a:cs typeface="Open Sans" charset="0"/>
              </a:rPr>
              <a:t>IMPORTANT : </a:t>
            </a:r>
            <a:r>
              <a:rPr lang="en-US" spc="60">
                <a:latin typeface="Open Sans" charset="0"/>
                <a:ea typeface="Open Sans" charset="0"/>
                <a:cs typeface="Open Sans" charset="0"/>
              </a:rPr>
              <a:t>Le FCS-N doit </a:t>
            </a:r>
            <a:r>
              <a:rPr lang="en-US" spc="60" err="1">
                <a:latin typeface="Open Sans" charset="0"/>
                <a:ea typeface="Open Sans" charset="0"/>
                <a:cs typeface="Open Sans" charset="0"/>
              </a:rPr>
              <a:t>toujours</a:t>
            </a:r>
            <a:r>
              <a:rPr lang="en-US" spc="60">
                <a:latin typeface="Open Sans" charset="0"/>
                <a:ea typeface="Open Sans" charset="0"/>
                <a:cs typeface="Open Sans" charset="0"/>
              </a:rPr>
              <a:t> poser des questions sur les </a:t>
            </a:r>
            <a:r>
              <a:rPr lang="en-US" spc="60" err="1">
                <a:latin typeface="Open Sans" charset="0"/>
                <a:ea typeface="Open Sans" charset="0"/>
                <a:cs typeface="Open Sans" charset="0"/>
              </a:rPr>
              <a:t>groupes</a:t>
            </a:r>
            <a:r>
              <a:rPr lang="en-US" spc="60">
                <a:latin typeface="Open Sans" charset="0"/>
                <a:ea typeface="Open Sans" charset="0"/>
                <a:cs typeface="Open Sans" charset="0"/>
              </a:rPr>
              <a:t> </a:t>
            </a:r>
            <a:r>
              <a:rPr lang="en-US" spc="60" err="1">
                <a:latin typeface="Open Sans" charset="0"/>
                <a:ea typeface="Open Sans" charset="0"/>
                <a:cs typeface="Open Sans" charset="0"/>
              </a:rPr>
              <a:t>principaux</a:t>
            </a:r>
            <a:r>
              <a:rPr lang="en-US" spc="60">
                <a:latin typeface="Open Sans" charset="0"/>
                <a:ea typeface="Open Sans" charset="0"/>
                <a:cs typeface="Open Sans" charset="0"/>
              </a:rPr>
              <a:t> (</a:t>
            </a:r>
            <a:r>
              <a:rPr lang="en-US" spc="60" err="1">
                <a:latin typeface="Open Sans" charset="0"/>
                <a:ea typeface="Open Sans" charset="0"/>
                <a:cs typeface="Open Sans" charset="0"/>
              </a:rPr>
              <a:t>en</a:t>
            </a:r>
            <a:r>
              <a:rPr lang="en-US" spc="60">
                <a:latin typeface="Open Sans" charset="0"/>
                <a:ea typeface="Open Sans" charset="0"/>
                <a:cs typeface="Open Sans" charset="0"/>
              </a:rPr>
              <a:t> plus des sous-</a:t>
            </a:r>
            <a:r>
              <a:rPr lang="en-US" spc="60" err="1">
                <a:latin typeface="Open Sans" charset="0"/>
                <a:ea typeface="Open Sans" charset="0"/>
                <a:cs typeface="Open Sans" charset="0"/>
              </a:rPr>
              <a:t>groupes</a:t>
            </a:r>
            <a:r>
              <a:rPr lang="en-US" spc="60">
                <a:latin typeface="Open Sans" charset="0"/>
                <a:ea typeface="Open Sans" charset="0"/>
                <a:cs typeface="Open Sans" charset="0"/>
              </a:rPr>
              <a:t>).</a:t>
            </a:r>
          </a:p>
        </p:txBody>
      </p:sp>
    </p:spTree>
    <p:extLst>
      <p:ext uri="{BB962C8B-B14F-4D97-AF65-F5344CB8AC3E}">
        <p14:creationId xmlns:p14="http://schemas.microsoft.com/office/powerpoint/2010/main" val="401921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show="0">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a:lstStyle/>
          <a:p>
            <a:pPr marL="0" indent="0">
              <a:buNone/>
            </a:pPr>
            <a:endParaRPr lang="en-US" sz="600" spc="60"/>
          </a:p>
          <a:p>
            <a:pPr>
              <a:buFont typeface="Wingdings" panose="05000000000000000000" pitchFamily="2" charset="2"/>
              <a:buChar char="v"/>
            </a:pPr>
            <a:r>
              <a:rPr lang="fr-FR" sz="2300" spc="60"/>
              <a:t>La section suivante, qui explique comment les groupes alimentaires sont combinés et comment le FCS est calculé, est destinée uniquement aux analystes.</a:t>
            </a:r>
          </a:p>
          <a:p>
            <a:pPr>
              <a:buFont typeface="Wingdings" panose="05000000000000000000" pitchFamily="2" charset="2"/>
              <a:buChar char="v"/>
            </a:pPr>
            <a:r>
              <a:rPr lang="fr-FR" sz="2300" spc="60"/>
              <a:t>Bien que certaines équipes d’analystes choisissent de former les enquêteurs sur ce calcul lors des sessions de formation, cette approche n’est pas recommandée. Les enquêteurs sont responsables de la collecte des données, et non du calcul lui-même.</a:t>
            </a:r>
          </a:p>
          <a:p>
            <a:pPr>
              <a:buFont typeface="Wingdings" panose="05000000000000000000" pitchFamily="2" charset="2"/>
              <a:buChar char="v"/>
            </a:pPr>
            <a:r>
              <a:rPr lang="fr-FR" sz="2300" spc="60"/>
              <a:t>Il est donc préférable de se concentrer sur la manière de poser des questions efficacement et de solliciter des réponses précises lors de la formation des enquêteurs, en réservant les diapositives sur le calcul aux analystes.</a:t>
            </a:r>
            <a:endParaRPr lang="en-US" sz="2300" spc="60"/>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Fcs/FCS-N : instructions de formation 6</a:t>
            </a:r>
          </a:p>
        </p:txBody>
      </p:sp>
    </p:spTree>
    <p:extLst>
      <p:ext uri="{BB962C8B-B14F-4D97-AF65-F5344CB8AC3E}">
        <p14:creationId xmlns:p14="http://schemas.microsoft.com/office/powerpoint/2010/main" val="5087013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b="0">
              <a:solidFill>
                <a:srgbClr val="FFFFFE"/>
              </a:solidFill>
              <a:latin typeface="HALDEN SOLID" pitchFamily="2" charset="0"/>
              <a:ea typeface="Open Sans Extrabold" panose="020B0606030504020204" pitchFamily="34" charset="0"/>
              <a:cs typeface="Open Sans Extrabold" panose="020B0606030504020204" pitchFamily="34" charset="0"/>
            </a:endParaRPr>
          </a:p>
          <a:p>
            <a:pPr>
              <a:lnSpc>
                <a:spcPts val="3920"/>
              </a:lnSpc>
            </a:pPr>
            <a:r>
              <a:rPr lang="fr-FR" b="0">
                <a:solidFill>
                  <a:srgbClr val="FFFFFE"/>
                </a:solidFill>
                <a:latin typeface="HALDEN SOLID" pitchFamily="2" charset="0"/>
                <a:ea typeface="Open Sans Extrabold" panose="020B0606030504020204" pitchFamily="34" charset="0"/>
                <a:cs typeface="Open Sans Extrabold" panose="020B0606030504020204" pitchFamily="34" charset="0"/>
              </a:rPr>
              <a:t>Comment les groupes alimentaires sont-ils combinés ?</a:t>
            </a:r>
            <a:endParaRPr lang="en-GB" b="0">
              <a:solidFill>
                <a:srgbClr val="FFFFFE"/>
              </a:solidFill>
              <a:latin typeface="HALDEN SOLI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797970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Poids des groupes alimentaires </a:t>
            </a: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a:blip r:embed="rId3"/>
          <a:srcRect t="403" b="403"/>
          <a:stretch/>
        </p:blipFill>
        <p:spPr bwMode="auto">
          <a:xfrm>
            <a:off x="5239265" y="1574572"/>
            <a:ext cx="6200816" cy="410261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A40187B3-A65D-4715-9DFE-5B1884370097}"/>
              </a:ext>
            </a:extLst>
          </p:cNvPr>
          <p:cNvCxnSpPr>
            <a:cxnSpLocks/>
          </p:cNvCxnSpPr>
          <p:nvPr/>
        </p:nvCxnSpPr>
        <p:spPr>
          <a:xfrm flipH="1">
            <a:off x="4268600" y="4680054"/>
            <a:ext cx="1721210"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DD1950D-D196-4968-83D7-36E6ECC618B4}"/>
              </a:ext>
            </a:extLst>
          </p:cNvPr>
          <p:cNvSpPr txBox="1"/>
          <p:nvPr/>
        </p:nvSpPr>
        <p:spPr>
          <a:xfrm>
            <a:off x="2455397" y="3945530"/>
            <a:ext cx="3534413" cy="307777"/>
          </a:xfrm>
          <a:prstGeom prst="rect">
            <a:avLst/>
          </a:prstGeom>
          <a:noFill/>
        </p:spPr>
        <p:txBody>
          <a:bodyPr wrap="square" rtlCol="0">
            <a:spAutoFit/>
          </a:bodyPr>
          <a:lstStyle/>
          <a:p>
            <a:r>
              <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Légumes et feuilles : 1.0 </a:t>
            </a:r>
          </a:p>
        </p:txBody>
      </p:sp>
      <p:cxnSp>
        <p:nvCxnSpPr>
          <p:cNvPr id="17" name="Straight Connector 16">
            <a:extLst>
              <a:ext uri="{FF2B5EF4-FFF2-40B4-BE49-F238E27FC236}">
                <a16:creationId xmlns:a16="http://schemas.microsoft.com/office/drawing/2014/main" id="{A72F6741-4229-4FC7-8C7D-55116B3E0A91}"/>
              </a:ext>
            </a:extLst>
          </p:cNvPr>
          <p:cNvCxnSpPr>
            <a:cxnSpLocks/>
          </p:cNvCxnSpPr>
          <p:nvPr/>
        </p:nvCxnSpPr>
        <p:spPr>
          <a:xfrm flipH="1">
            <a:off x="4728613" y="4113304"/>
            <a:ext cx="1721210"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659413B-B04C-4678-93F8-504B8A3A9BBA}"/>
              </a:ext>
            </a:extLst>
          </p:cNvPr>
          <p:cNvSpPr txBox="1"/>
          <p:nvPr/>
        </p:nvSpPr>
        <p:spPr>
          <a:xfrm>
            <a:off x="2501393" y="4526165"/>
            <a:ext cx="3534413" cy="307777"/>
          </a:xfrm>
          <a:prstGeom prst="rect">
            <a:avLst/>
          </a:prstGeom>
          <a:noFill/>
        </p:spPr>
        <p:txBody>
          <a:bodyPr wrap="square" lIns="91440" tIns="45720" rIns="91440" bIns="45720" rtlCol="0" anchor="t">
            <a:spAutoFit/>
          </a:bodyPr>
          <a:lstStyle/>
          <a:p>
            <a:r>
              <a:rPr lang="en-US" sz="1400">
                <a:solidFill>
                  <a:schemeClr val="accent2">
                    <a:lumMod val="75000"/>
                  </a:schemeClr>
                </a:solidFill>
                <a:latin typeface="Open Sans"/>
                <a:ea typeface="Open Sans"/>
                <a:cs typeface="Open Sans"/>
              </a:rPr>
              <a:t>Aliments de base : 2,0 </a:t>
            </a:r>
            <a:endPar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9" name="Straight Connector 18">
            <a:extLst>
              <a:ext uri="{FF2B5EF4-FFF2-40B4-BE49-F238E27FC236}">
                <a16:creationId xmlns:a16="http://schemas.microsoft.com/office/drawing/2014/main" id="{CDDF68E3-EFC9-48A0-BBE0-6250A19B1349}"/>
              </a:ext>
            </a:extLst>
          </p:cNvPr>
          <p:cNvCxnSpPr>
            <a:cxnSpLocks/>
          </p:cNvCxnSpPr>
          <p:nvPr/>
        </p:nvCxnSpPr>
        <p:spPr>
          <a:xfrm flipH="1">
            <a:off x="2357708" y="1750297"/>
            <a:ext cx="5590632"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11FE292-660B-478D-A6D8-6DFB4323368F}"/>
              </a:ext>
            </a:extLst>
          </p:cNvPr>
          <p:cNvSpPr txBox="1"/>
          <p:nvPr/>
        </p:nvSpPr>
        <p:spPr>
          <a:xfrm>
            <a:off x="3495623" y="3410608"/>
            <a:ext cx="3534413" cy="307777"/>
          </a:xfrm>
          <a:prstGeom prst="rect">
            <a:avLst/>
          </a:prstGeom>
          <a:noFill/>
        </p:spPr>
        <p:txBody>
          <a:bodyPr wrap="square" rtlCol="0">
            <a:spAutoFit/>
          </a:bodyPr>
          <a:lstStyle/>
          <a:p>
            <a:r>
              <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Fruits : 1.0</a:t>
            </a:r>
          </a:p>
        </p:txBody>
      </p:sp>
      <p:sp>
        <p:nvSpPr>
          <p:cNvPr id="25" name="TextBox 24">
            <a:extLst>
              <a:ext uri="{FF2B5EF4-FFF2-40B4-BE49-F238E27FC236}">
                <a16:creationId xmlns:a16="http://schemas.microsoft.com/office/drawing/2014/main" id="{CABE228C-E47B-4758-8BC2-E510767E48EF}"/>
              </a:ext>
            </a:extLst>
          </p:cNvPr>
          <p:cNvSpPr txBox="1"/>
          <p:nvPr/>
        </p:nvSpPr>
        <p:spPr>
          <a:xfrm>
            <a:off x="416330" y="1574573"/>
            <a:ext cx="3534413" cy="307777"/>
          </a:xfrm>
          <a:prstGeom prst="rect">
            <a:avLst/>
          </a:prstGeom>
          <a:noFill/>
        </p:spPr>
        <p:txBody>
          <a:bodyPr wrap="square" rtlCol="0">
            <a:spAutoFit/>
          </a:bodyPr>
          <a:lstStyle/>
          <a:p>
            <a:r>
              <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Sucre et sucreries : 0.5 </a:t>
            </a:r>
          </a:p>
        </p:txBody>
      </p:sp>
      <p:cxnSp>
        <p:nvCxnSpPr>
          <p:cNvPr id="26" name="Straight Connector 25">
            <a:extLst>
              <a:ext uri="{FF2B5EF4-FFF2-40B4-BE49-F238E27FC236}">
                <a16:creationId xmlns:a16="http://schemas.microsoft.com/office/drawing/2014/main" id="{7A4E9F8D-2FD3-4855-BF53-D2C703781568}"/>
              </a:ext>
            </a:extLst>
          </p:cNvPr>
          <p:cNvCxnSpPr>
            <a:cxnSpLocks/>
          </p:cNvCxnSpPr>
          <p:nvPr/>
        </p:nvCxnSpPr>
        <p:spPr>
          <a:xfrm flipH="1">
            <a:off x="3095054" y="2120630"/>
            <a:ext cx="4687625"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90AED96-6665-4EA3-8EAA-A1C8649E3B14}"/>
              </a:ext>
            </a:extLst>
          </p:cNvPr>
          <p:cNvSpPr txBox="1"/>
          <p:nvPr/>
        </p:nvSpPr>
        <p:spPr>
          <a:xfrm>
            <a:off x="1245755" y="1972349"/>
            <a:ext cx="3534413" cy="307777"/>
          </a:xfrm>
          <a:prstGeom prst="rect">
            <a:avLst/>
          </a:prstGeom>
          <a:noFill/>
        </p:spPr>
        <p:txBody>
          <a:bodyPr wrap="square" rtlCol="0">
            <a:spAutoFit/>
          </a:bodyPr>
          <a:lstStyle/>
          <a:p>
            <a:r>
              <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Huiles, graisses, beurre : 0.5 </a:t>
            </a:r>
          </a:p>
        </p:txBody>
      </p:sp>
      <p:cxnSp>
        <p:nvCxnSpPr>
          <p:cNvPr id="33" name="Straight Connector 32">
            <a:extLst>
              <a:ext uri="{FF2B5EF4-FFF2-40B4-BE49-F238E27FC236}">
                <a16:creationId xmlns:a16="http://schemas.microsoft.com/office/drawing/2014/main" id="{E4EF69AF-4628-48E4-86D3-AC4931572D2F}"/>
              </a:ext>
            </a:extLst>
          </p:cNvPr>
          <p:cNvCxnSpPr>
            <a:cxnSpLocks/>
          </p:cNvCxnSpPr>
          <p:nvPr/>
        </p:nvCxnSpPr>
        <p:spPr>
          <a:xfrm flipH="1">
            <a:off x="3575823" y="2539018"/>
            <a:ext cx="3935909"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2C8F4AB6-1DDE-4631-B963-2895609BA033}"/>
              </a:ext>
            </a:extLst>
          </p:cNvPr>
          <p:cNvSpPr txBox="1"/>
          <p:nvPr/>
        </p:nvSpPr>
        <p:spPr>
          <a:xfrm>
            <a:off x="944033" y="2385130"/>
            <a:ext cx="3534413" cy="307777"/>
          </a:xfrm>
          <a:prstGeom prst="rect">
            <a:avLst/>
          </a:prstGeom>
          <a:noFill/>
        </p:spPr>
        <p:txBody>
          <a:bodyPr wrap="square" rtlCol="0">
            <a:spAutoFit/>
          </a:bodyPr>
          <a:lstStyle/>
          <a:p>
            <a:r>
              <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Légumes secs, légumineuses et fruits à coque : 3,0 </a:t>
            </a:r>
          </a:p>
        </p:txBody>
      </p:sp>
      <p:cxnSp>
        <p:nvCxnSpPr>
          <p:cNvPr id="37" name="Straight Connector 36">
            <a:extLst>
              <a:ext uri="{FF2B5EF4-FFF2-40B4-BE49-F238E27FC236}">
                <a16:creationId xmlns:a16="http://schemas.microsoft.com/office/drawing/2014/main" id="{113BCA85-A0A4-4F08-8E82-DE321BA6B2BF}"/>
              </a:ext>
            </a:extLst>
          </p:cNvPr>
          <p:cNvCxnSpPr>
            <a:cxnSpLocks/>
          </p:cNvCxnSpPr>
          <p:nvPr/>
        </p:nvCxnSpPr>
        <p:spPr>
          <a:xfrm flipH="1">
            <a:off x="4102366" y="3022343"/>
            <a:ext cx="3114052"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E45B359B-6228-41C5-BD50-98586F3A57C7}"/>
              </a:ext>
            </a:extLst>
          </p:cNvPr>
          <p:cNvSpPr txBox="1"/>
          <p:nvPr/>
        </p:nvSpPr>
        <p:spPr>
          <a:xfrm>
            <a:off x="2016137" y="2846795"/>
            <a:ext cx="3534413" cy="307777"/>
          </a:xfrm>
          <a:prstGeom prst="rect">
            <a:avLst/>
          </a:prstGeom>
          <a:noFill/>
        </p:spPr>
        <p:txBody>
          <a:bodyPr wrap="square" rtlCol="0">
            <a:spAutoFit/>
          </a:bodyPr>
          <a:lstStyle/>
          <a:p>
            <a:r>
              <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Viande, poisson et oeufs : 4.0 </a:t>
            </a:r>
          </a:p>
        </p:txBody>
      </p:sp>
      <p:cxnSp>
        <p:nvCxnSpPr>
          <p:cNvPr id="50" name="Straight Connector 49">
            <a:extLst>
              <a:ext uri="{FF2B5EF4-FFF2-40B4-BE49-F238E27FC236}">
                <a16:creationId xmlns:a16="http://schemas.microsoft.com/office/drawing/2014/main" id="{B00428D3-F06F-4D9C-9077-935B92DAE261}"/>
              </a:ext>
            </a:extLst>
          </p:cNvPr>
          <p:cNvCxnSpPr>
            <a:cxnSpLocks/>
          </p:cNvCxnSpPr>
          <p:nvPr/>
        </p:nvCxnSpPr>
        <p:spPr>
          <a:xfrm flipH="1">
            <a:off x="9327376" y="2120630"/>
            <a:ext cx="1134675"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2BCE0393-C32D-4369-ADBA-322998AC73E8}"/>
              </a:ext>
            </a:extLst>
          </p:cNvPr>
          <p:cNvSpPr txBox="1"/>
          <p:nvPr/>
        </p:nvSpPr>
        <p:spPr>
          <a:xfrm>
            <a:off x="10507458" y="1974366"/>
            <a:ext cx="2060722" cy="307777"/>
          </a:xfrm>
          <a:prstGeom prst="rect">
            <a:avLst/>
          </a:prstGeom>
          <a:noFill/>
        </p:spPr>
        <p:txBody>
          <a:bodyPr wrap="square" rtlCol="0">
            <a:spAutoFit/>
          </a:bodyPr>
          <a:lstStyle/>
          <a:p>
            <a:r>
              <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Lait et produits laitiers : 4,0 </a:t>
            </a:r>
          </a:p>
        </p:txBody>
      </p:sp>
      <p:cxnSp>
        <p:nvCxnSpPr>
          <p:cNvPr id="53" name="Straight Connector 52">
            <a:extLst>
              <a:ext uri="{FF2B5EF4-FFF2-40B4-BE49-F238E27FC236}">
                <a16:creationId xmlns:a16="http://schemas.microsoft.com/office/drawing/2014/main" id="{56EE8AD3-54B5-48B5-B9FA-F810EA128BC4}"/>
              </a:ext>
            </a:extLst>
          </p:cNvPr>
          <p:cNvCxnSpPr>
            <a:cxnSpLocks/>
          </p:cNvCxnSpPr>
          <p:nvPr/>
        </p:nvCxnSpPr>
        <p:spPr>
          <a:xfrm flipH="1">
            <a:off x="4566387" y="3549167"/>
            <a:ext cx="2296123"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05449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944DE60-67EF-434E-9A89-3F036ED1A432}"/>
              </a:ext>
            </a:extLst>
          </p:cNvPr>
          <p:cNvGraphicFramePr>
            <a:graphicFrameLocks noGrp="1"/>
          </p:cNvGraphicFramePr>
          <p:nvPr>
            <p:extLst>
              <p:ext uri="{D42A27DB-BD31-4B8C-83A1-F6EECF244321}">
                <p14:modId xmlns:p14="http://schemas.microsoft.com/office/powerpoint/2010/main" val="3661952789"/>
              </p:ext>
            </p:extLst>
          </p:nvPr>
        </p:nvGraphicFramePr>
        <p:xfrm>
          <a:off x="501186" y="514288"/>
          <a:ext cx="11189628" cy="6154240"/>
        </p:xfrm>
        <a:graphic>
          <a:graphicData uri="http://schemas.openxmlformats.org/drawingml/2006/table">
            <a:tbl>
              <a:tblPr/>
              <a:tblGrid>
                <a:gridCol w="1127349">
                  <a:extLst>
                    <a:ext uri="{9D8B030D-6E8A-4147-A177-3AD203B41FA5}">
                      <a16:colId xmlns:a16="http://schemas.microsoft.com/office/drawing/2014/main" val="2950361157"/>
                    </a:ext>
                  </a:extLst>
                </a:gridCol>
                <a:gridCol w="2984097">
                  <a:extLst>
                    <a:ext uri="{9D8B030D-6E8A-4147-A177-3AD203B41FA5}">
                      <a16:colId xmlns:a16="http://schemas.microsoft.com/office/drawing/2014/main" val="2391110887"/>
                    </a:ext>
                  </a:extLst>
                </a:gridCol>
                <a:gridCol w="758390">
                  <a:extLst>
                    <a:ext uri="{9D8B030D-6E8A-4147-A177-3AD203B41FA5}">
                      <a16:colId xmlns:a16="http://schemas.microsoft.com/office/drawing/2014/main" val="2314214162"/>
                    </a:ext>
                  </a:extLst>
                </a:gridCol>
                <a:gridCol w="6319792">
                  <a:extLst>
                    <a:ext uri="{9D8B030D-6E8A-4147-A177-3AD203B41FA5}">
                      <a16:colId xmlns:a16="http://schemas.microsoft.com/office/drawing/2014/main" val="1842558922"/>
                    </a:ext>
                  </a:extLst>
                </a:gridCol>
              </a:tblGrid>
              <a:tr h="671276">
                <a:tc>
                  <a:txBody>
                    <a:bodyPr/>
                    <a:lstStyle/>
                    <a:p>
                      <a:pPr algn="ctr"/>
                      <a:r>
                        <a:rPr lang="en-GB" sz="1200" b="1">
                          <a:latin typeface="Open Sans" panose="020B0606030504020204" pitchFamily="34" charset="0"/>
                          <a:ea typeface="Open Sans" panose="020B0606030504020204" pitchFamily="34" charset="0"/>
                          <a:cs typeface="Open Sans" panose="020B0606030504020204" pitchFamily="34" charset="0"/>
                        </a:rPr>
                        <a:t>Groupes alimentaires </a:t>
                      </a:r>
                      <a:r>
                        <a:rPr lang="en-GB" sz="1200" b="0">
                          <a:latin typeface="Open Sans" panose="020B0606030504020204" pitchFamily="34" charset="0"/>
                          <a:ea typeface="Open Sans" panose="020B0606030504020204" pitchFamily="34" charset="0"/>
                          <a:cs typeface="Open Sans" panose="020B0606030504020204" pitchFamily="34" charset="0"/>
                        </a:rPr>
                        <a:t>(définitif)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kern="1200">
                          <a:solidFill>
                            <a:schemeClr val="tx1"/>
                          </a:solidFill>
                          <a:latin typeface="Open Sans" panose="020B0606030504020204" pitchFamily="34" charset="0"/>
                          <a:ea typeface="Open Sans" panose="020B0606030504020204" pitchFamily="34" charset="0"/>
                          <a:cs typeface="Open Sans" panose="020B0606030504020204" pitchFamily="34" charset="0"/>
                        </a:rPr>
                        <a:t>Produits alimentaires</a:t>
                      </a:r>
                    </a:p>
                    <a:p>
                      <a:pPr algn="ctr"/>
                      <a:r>
                        <a:rPr lang="en-GB" sz="1200" b="0" kern="1200">
                          <a:solidFill>
                            <a:schemeClr val="tx1"/>
                          </a:solidFill>
                          <a:latin typeface="Open Sans" panose="020B0606030504020204" pitchFamily="34" charset="0"/>
                          <a:ea typeface="Open Sans" panose="020B0606030504020204" pitchFamily="34" charset="0"/>
                          <a:cs typeface="Open Sans" panose="020B0606030504020204" pitchFamily="34" charset="0"/>
                        </a:rPr>
                        <a:t>(exemples)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a:latin typeface="Open Sans" panose="020B0606030504020204" pitchFamily="34" charset="0"/>
                          <a:ea typeface="Open Sans" panose="020B0606030504020204" pitchFamily="34" charset="0"/>
                          <a:cs typeface="Open Sans" panose="020B0606030504020204" pitchFamily="34" charset="0"/>
                        </a:rPr>
                        <a:t>Poids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a:latin typeface="Open Sans" panose="020B0606030504020204" pitchFamily="34" charset="0"/>
                          <a:ea typeface="Open Sans" panose="020B0606030504020204" pitchFamily="34" charset="0"/>
                          <a:cs typeface="Open Sans" panose="020B0606030504020204" pitchFamily="34" charset="0"/>
                        </a:rPr>
                        <a:t>Justification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2850796703"/>
                  </a:ext>
                </a:extLst>
              </a:tr>
              <a:tr h="671276">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Viande, poisson et œufs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r>
                        <a:rPr lang="en-GB" sz="12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Bœuf, chèvre, volaille, porc, poisson et œufs </a:t>
                      </a:r>
                      <a:endParaRPr lang="en-GB" sz="1200" b="0">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l" defTabSz="914400" rtl="0" eaLnBrk="1" latinLnBrk="0" hangingPunct="1">
                        <a:lnSpc>
                          <a:spcPct val="105000"/>
                        </a:lnSpc>
                        <a:spcBef>
                          <a:spcPts val="90"/>
                        </a:spcBef>
                        <a:spcAft>
                          <a:spcPts val="0"/>
                        </a:spcAft>
                        <a:tabLst>
                          <a:tab pos="5941060" algn="l"/>
                        </a:tabLst>
                      </a:pP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Protéines de la plus haute qualité, micronutriments facilement absorbables (sans phytates), densité énergétique, matières grasses. </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1699044714"/>
                  </a:ext>
                </a:extLst>
              </a:tr>
              <a:tr h="671276">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Produits laitiers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r>
                        <a:rPr lang="en-GB" sz="12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Lait, yaourt, fromage et autres produits laitiers </a:t>
                      </a:r>
                      <a:endParaRPr lang="en-GB" sz="1200" b="0">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l" defTabSz="914400" rtl="0" eaLnBrk="1" latinLnBrk="0" hangingPunct="1">
                        <a:lnSpc>
                          <a:spcPct val="105000"/>
                        </a:lnSpc>
                        <a:spcBef>
                          <a:spcPts val="90"/>
                        </a:spcBef>
                        <a:spcAft>
                          <a:spcPts val="0"/>
                        </a:spcAft>
                        <a:tabLst>
                          <a:tab pos="5941060" algn="l"/>
                        </a:tabLst>
                      </a:pP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Protéine de la plus haute qualité, source de micronutriments, de vitamine A et d'énergie. </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1919542795"/>
                  </a:ext>
                </a:extLst>
              </a:tr>
              <a:tr h="671276">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Impulsions/</a:t>
                      </a:r>
                    </a:p>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Légumineuses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Haricots, niébé, lentilles, soja, pois d'Angole, arachides et/ou autres fruits à coque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l" defTabSz="914400" rtl="0" eaLnBrk="1" latinLnBrk="0" hangingPunct="1">
                        <a:lnSpc>
                          <a:spcPct val="105000"/>
                        </a:lnSpc>
                        <a:spcBef>
                          <a:spcPts val="90"/>
                        </a:spcBef>
                        <a:spcAft>
                          <a:spcPts val="0"/>
                        </a:spcAft>
                        <a:tabLst>
                          <a:tab pos="5941060" algn="l"/>
                        </a:tabLst>
                      </a:pP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Densité énergétique, quantités élevées de protéines mais de moins bonne qualité que les sources animales, micronutriments difficilement disponibles (en raison de la présence de phytates), faible teneur en matières grasses.</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3236358361"/>
                  </a:ext>
                </a:extLst>
              </a:tr>
              <a:tr h="863071">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Agrafes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Céréales, grains, racines et tubercules (par exemple, riz, pâtes, pain, sorgho, millet, maïs, pomme de terre, igname, manioc, patate douce blanche, taro, plantain, etc.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l" defTabSz="914400" rtl="0" eaLnBrk="1" latinLnBrk="0" hangingPunct="1">
                        <a:lnSpc>
                          <a:spcPct val="105000"/>
                        </a:lnSpc>
                        <a:spcBef>
                          <a:spcPts val="90"/>
                        </a:spcBef>
                        <a:spcAft>
                          <a:spcPts val="0"/>
                        </a:spcAft>
                        <a:tabLst>
                          <a:tab pos="5941060" algn="l"/>
                        </a:tabLst>
                      </a:pP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Dense en énergie et généralement consommé en plus grandes quantités. La teneur en protéines est plus faible et de moins bonne qualité (mal digérées/ mal absorbées/ ne contenant pas d'acides aminés équilibrés) que les légumineuses ou les protéines d'origine animale, et les micronutriments ne sont pas facilement absorbables (en raison de la présence de phytates).</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959898299"/>
                  </a:ext>
                </a:extLst>
              </a:tr>
              <a:tr h="498488">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Légumes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r>
                        <a:rPr lang="en-GB" sz="12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Légumes et feuilles </a:t>
                      </a:r>
                      <a:endParaRPr lang="en-GB" sz="1200" b="0">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l" defTabSz="914400" rtl="0" eaLnBrk="1" latinLnBrk="0" hangingPunct="1">
                        <a:tabLst>
                          <a:tab pos="5941060" algn="l"/>
                        </a:tabLst>
                      </a:pP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Peu d'énergie, peu de protéines, pas (ou peu) de matières grasses, source de micronutriments.</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2824670907"/>
                  </a:ext>
                </a:extLst>
              </a:tr>
              <a:tr h="287690">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Fruits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r>
                        <a:rPr lang="en-GB" sz="12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Fruits </a:t>
                      </a:r>
                      <a:endParaRPr lang="en-GB" sz="1200" b="0">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l" defTabSz="914400" rtl="0" eaLnBrk="1" latinLnBrk="0" hangingPunct="1">
                        <a:tabLst>
                          <a:tab pos="5941060" algn="l"/>
                        </a:tabLst>
                      </a:pP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Peu d'énergie, peu de protéines, pas de matières grasses, source de micronutriments, riche en sucre.</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289071987"/>
                  </a:ext>
                </a:extLst>
              </a:tr>
              <a:tr h="479484">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Huile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r>
                        <a:rPr lang="en-GB" sz="12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Huile, graisse et beurre </a:t>
                      </a:r>
                      <a:endParaRPr lang="en-GB" sz="1200" b="0">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0.5</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l" defTabSz="914400" rtl="0" eaLnBrk="1" latinLnBrk="0" hangingPunct="1">
                        <a:lnSpc>
                          <a:spcPct val="105000"/>
                        </a:lnSpc>
                        <a:spcBef>
                          <a:spcPts val="30"/>
                        </a:spcBef>
                        <a:spcAft>
                          <a:spcPts val="0"/>
                        </a:spcAft>
                      </a:pP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Densité énergétique mais faible valeur nutritionnelle (pas ou peu d'autres nutriments).</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3890979292"/>
                  </a:ext>
                </a:extLst>
              </a:tr>
              <a:tr h="479484">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Sucre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Sucre, miel, confiture, bonbons, chocolat, biscuits, etc.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0.5</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l" defTabSz="914400" rtl="0" eaLnBrk="1" latinLnBrk="0" hangingPunct="1">
                        <a:spcBef>
                          <a:spcPts val="50"/>
                        </a:spcBef>
                        <a:tabLst>
                          <a:tab pos="5941060" algn="l"/>
                        </a:tabLst>
                      </a:pP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Densité énergétique mais faible valeur nutritionnelle (pas ou peu d'autres nutriments). </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3586461396"/>
                  </a:ext>
                </a:extLst>
              </a:tr>
              <a:tr h="559633">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Condiments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r>
                        <a:rPr lang="en-GB" sz="12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Épices, thé, café, sel, poudre de poisson, petites quantités de lait pour le thé. </a:t>
                      </a:r>
                      <a:endParaRPr lang="en-GB" sz="1200" b="0">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l" defTabSz="914400" rtl="0" eaLnBrk="1" latinLnBrk="0" hangingPunct="1">
                        <a:spcBef>
                          <a:spcPts val="50"/>
                        </a:spcBef>
                        <a:tabLst>
                          <a:tab pos="5941060" algn="l"/>
                        </a:tabLst>
                      </a:pP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Ces aliments sont, par définition, consommés en très petites quantités et ne sont pas considérés comme apportant une valeur nutritionnelle significative au régime alimentaire global des ménages ; ils ne sont donc pas pris en compte dans l'analyse.</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1674968609"/>
                  </a:ext>
                </a:extLst>
              </a:tr>
            </a:tbl>
          </a:graphicData>
        </a:graphic>
      </p:graphicFrame>
    </p:spTree>
    <p:extLst>
      <p:ext uri="{BB962C8B-B14F-4D97-AF65-F5344CB8AC3E}">
        <p14:creationId xmlns:p14="http://schemas.microsoft.com/office/powerpoint/2010/main" val="20934317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it-IT" b="0" kern="1400" spc="230">
                <a:solidFill>
                  <a:srgbClr val="FFFFFE"/>
                </a:solidFill>
                <a:latin typeface="HALDEN SOLID" pitchFamily="2" charset="0"/>
                <a:ea typeface="Open Sans Extrabold" panose="020B0606030504020204" pitchFamily="34" charset="0"/>
                <a:cs typeface="Open Sans Extrabold" panose="020B0606030504020204" pitchFamily="34" charset="0"/>
              </a:rPr>
              <a:t>Conception du module</a:t>
            </a:r>
            <a:endParaRPr lang="en-GB" b="0" kern="1400" spc="230">
              <a:solidFill>
                <a:srgbClr val="FFFFFE"/>
              </a:solidFill>
              <a:latin typeface="HALDEN SOLID" pitchFamily="2"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1580366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 survey designer</a:t>
            </a:r>
          </a:p>
        </p:txBody>
      </p:sp>
      <p:pic>
        <p:nvPicPr>
          <p:cNvPr id="5" name="Picture 4">
            <a:extLst>
              <a:ext uri="{FF2B5EF4-FFF2-40B4-BE49-F238E27FC236}">
                <a16:creationId xmlns:a16="http://schemas.microsoft.com/office/drawing/2014/main" id="{860891E7-82F7-4901-9119-DE076B8EF693}"/>
              </a:ext>
            </a:extLst>
          </p:cNvPr>
          <p:cNvPicPr>
            <a:picLocks noChangeAspect="1"/>
          </p:cNvPicPr>
          <p:nvPr/>
        </p:nvPicPr>
        <p:blipFill>
          <a:blip r:embed="rId3"/>
          <a:srcRect/>
          <a:stretch/>
        </p:blipFill>
        <p:spPr>
          <a:xfrm>
            <a:off x="6298018" y="1511979"/>
            <a:ext cx="5280837" cy="4788129"/>
          </a:xfrm>
          <a:prstGeom prst="rect">
            <a:avLst/>
          </a:prstGeom>
          <a:ln>
            <a:solidFill>
              <a:srgbClr val="0070C0"/>
            </a:solidFill>
          </a:ln>
        </p:spPr>
      </p:pic>
      <p:sp>
        <p:nvSpPr>
          <p:cNvPr id="6" name="TextBox 5">
            <a:extLst>
              <a:ext uri="{FF2B5EF4-FFF2-40B4-BE49-F238E27FC236}">
                <a16:creationId xmlns:a16="http://schemas.microsoft.com/office/drawing/2014/main" id="{A2BED8FA-5D6A-4507-95F4-A5723A663FC6}"/>
              </a:ext>
            </a:extLst>
          </p:cNvPr>
          <p:cNvSpPr txBox="1"/>
          <p:nvPr/>
        </p:nvSpPr>
        <p:spPr>
          <a:xfrm>
            <a:off x="7570380" y="716415"/>
            <a:ext cx="3157871" cy="584775"/>
          </a:xfrm>
          <a:prstGeom prst="rect">
            <a:avLst/>
          </a:prstGeom>
          <a:noFill/>
        </p:spPr>
        <p:txBody>
          <a:bodyPr wrap="square">
            <a:spAutoFit/>
          </a:bodyPr>
          <a:lstStyle/>
          <a:p>
            <a:pPr algn="ctr"/>
            <a:r>
              <a:rPr lang="en-GB" sz="1600">
                <a:solidFill>
                  <a:srgbClr val="0070BA"/>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Codebook FCS (Survey Designer)</a:t>
            </a:r>
            <a:endParaRPr lang="en-GB" sz="1600">
              <a:solidFill>
                <a:srgbClr val="0070BA"/>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3" name="Straight Arrow Connector 2">
            <a:extLst>
              <a:ext uri="{FF2B5EF4-FFF2-40B4-BE49-F238E27FC236}">
                <a16:creationId xmlns:a16="http://schemas.microsoft.com/office/drawing/2014/main" id="{3E48D480-8F33-4344-9F87-A17A145CF98A}"/>
              </a:ext>
            </a:extLst>
          </p:cNvPr>
          <p:cNvCxnSpPr/>
          <p:nvPr/>
        </p:nvCxnSpPr>
        <p:spPr>
          <a:xfrm flipH="1">
            <a:off x="8135727" y="4712608"/>
            <a:ext cx="1605418" cy="1266825"/>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pic>
        <p:nvPicPr>
          <p:cNvPr id="7" name="Picture 6">
            <a:extLst>
              <a:ext uri="{FF2B5EF4-FFF2-40B4-BE49-F238E27FC236}">
                <a16:creationId xmlns:a16="http://schemas.microsoft.com/office/drawing/2014/main" id="{E9DA76E9-7EB8-4E11-8593-ADCD2ACC9A05}"/>
              </a:ext>
            </a:extLst>
          </p:cNvPr>
          <p:cNvPicPr>
            <a:picLocks noChangeAspect="1"/>
          </p:cNvPicPr>
          <p:nvPr/>
        </p:nvPicPr>
        <p:blipFill>
          <a:blip r:embed="rId5"/>
          <a:stretch>
            <a:fillRect/>
          </a:stretch>
        </p:blipFill>
        <p:spPr>
          <a:xfrm>
            <a:off x="717181" y="1685260"/>
            <a:ext cx="5475123" cy="3487479"/>
          </a:xfrm>
          <a:prstGeom prst="rect">
            <a:avLst/>
          </a:prstGeom>
        </p:spPr>
      </p:pic>
    </p:spTree>
    <p:extLst>
      <p:ext uri="{BB962C8B-B14F-4D97-AF65-F5344CB8AC3E}">
        <p14:creationId xmlns:p14="http://schemas.microsoft.com/office/powerpoint/2010/main" val="107838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7998" y="1378973"/>
            <a:ext cx="11335665" cy="4522242"/>
          </a:xfrm>
        </p:spPr>
        <p:txBody>
          <a:bodyPr vert="horz" lIns="91440" tIns="45720" rIns="91440" bIns="45720" rtlCol="0" anchor="t">
            <a:noAutofit/>
          </a:bodyPr>
          <a:lstStyle/>
          <a:p>
            <a:pPr marL="0" marR="614045" indent="0" algn="just">
              <a:lnSpc>
                <a:spcPct val="105000"/>
              </a:lnSpc>
              <a:spcBef>
                <a:spcPts val="0"/>
              </a:spcBef>
              <a:buNone/>
            </a:pPr>
            <a:r>
              <a:rPr lang="en-GB" sz="2400" dirty="0" err="1">
                <a:latin typeface="Open Sans"/>
                <a:ea typeface="Open Sans"/>
                <a:cs typeface="Open Sans"/>
              </a:rPr>
              <a:t>Autres</a:t>
            </a:r>
            <a:r>
              <a:rPr lang="en-GB" sz="2400" dirty="0">
                <a:latin typeface="Open Sans"/>
                <a:ea typeface="Open Sans"/>
                <a:cs typeface="Open Sans"/>
              </a:rPr>
              <a:t> </a:t>
            </a:r>
            <a:r>
              <a:rPr lang="en-GB" sz="2400" dirty="0" err="1">
                <a:latin typeface="Open Sans"/>
                <a:ea typeface="Open Sans"/>
                <a:cs typeface="Open Sans"/>
              </a:rPr>
              <a:t>définitions</a:t>
            </a:r>
            <a:r>
              <a:rPr lang="en-GB" sz="2400" dirty="0">
                <a:effectLst/>
                <a:latin typeface="Open Sans"/>
                <a:ea typeface="Open Sans"/>
                <a:cs typeface="Open Sans"/>
              </a:rPr>
              <a:t> à </a:t>
            </a:r>
            <a:r>
              <a:rPr lang="en-GB" sz="2400" dirty="0" err="1">
                <a:effectLst/>
                <a:latin typeface="Open Sans"/>
                <a:ea typeface="Open Sans"/>
                <a:cs typeface="Open Sans"/>
              </a:rPr>
              <a:t>considérer</a:t>
            </a:r>
            <a:r>
              <a:rPr lang="en-GB" sz="2400" dirty="0">
                <a:effectLst/>
                <a:latin typeface="Open Sans"/>
                <a:ea typeface="Open Sans"/>
                <a:cs typeface="Open Sans"/>
              </a:rPr>
              <a:t>....</a:t>
            </a:r>
            <a:endParaRPr lang="en-US" sz="2400" dirty="0">
              <a:effectLst/>
              <a:latin typeface="Open Sans"/>
              <a:ea typeface="Open Sans"/>
              <a:cs typeface="Open Sans"/>
            </a:endParaRPr>
          </a:p>
          <a:p>
            <a:pPr marL="0" marR="614045" indent="0" algn="just">
              <a:lnSpc>
                <a:spcPct val="105000"/>
              </a:lnSpc>
              <a:spcBef>
                <a:spcPts val="0"/>
              </a:spcBef>
              <a:spcAft>
                <a:spcPts val="0"/>
              </a:spcAft>
              <a:buNone/>
            </a:pPr>
            <a:endParaRPr lang="en-US" sz="1800" dirty="0">
              <a:effectLst/>
              <a:latin typeface="Times New Roman" panose="02020603050405020304" pitchFamily="18" charset="0"/>
              <a:ea typeface="Times New Roman" panose="02020603050405020304" pitchFamily="18" charset="0"/>
            </a:endParaRPr>
          </a:p>
          <a:p>
            <a:pPr marR="614045" algn="just">
              <a:lnSpc>
                <a:spcPct val="105000"/>
              </a:lnSpc>
              <a:spcBef>
                <a:spcPts val="0"/>
              </a:spcBef>
              <a:buFont typeface="Wingdings" panose="05000000000000000000" pitchFamily="2" charset="2"/>
              <a:buChar char="v"/>
            </a:pPr>
            <a:r>
              <a:rPr lang="en-GB" sz="1700" dirty="0">
                <a:latin typeface="Open Sans"/>
                <a:ea typeface="Open Sans"/>
                <a:cs typeface="Open Sans"/>
              </a:rPr>
              <a:t>Le </a:t>
            </a:r>
            <a:r>
              <a:rPr lang="en-GB" sz="1700" b="1" dirty="0" err="1">
                <a:latin typeface="Open Sans"/>
                <a:ea typeface="Open Sans"/>
                <a:cs typeface="Open Sans"/>
              </a:rPr>
              <a:t>groupe</a:t>
            </a:r>
            <a:r>
              <a:rPr lang="en-GB" sz="1700" b="1" dirty="0">
                <a:latin typeface="Open Sans"/>
                <a:ea typeface="Open Sans"/>
                <a:cs typeface="Open Sans"/>
              </a:rPr>
              <a:t> </a:t>
            </a:r>
            <a:r>
              <a:rPr lang="en-GB" sz="1700" b="1" dirty="0" err="1">
                <a:latin typeface="Open Sans"/>
                <a:ea typeface="Open Sans"/>
                <a:cs typeface="Open Sans"/>
              </a:rPr>
              <a:t>alimentaire</a:t>
            </a:r>
            <a:r>
              <a:rPr lang="en-GB" sz="1700" b="1" dirty="0">
                <a:latin typeface="Open Sans"/>
                <a:ea typeface="Open Sans"/>
                <a:cs typeface="Open Sans"/>
              </a:rPr>
              <a:t> </a:t>
            </a:r>
            <a:r>
              <a:rPr lang="en-GB" sz="1700" dirty="0" err="1">
                <a:latin typeface="Open Sans"/>
                <a:ea typeface="Open Sans"/>
                <a:cs typeface="Open Sans"/>
              </a:rPr>
              <a:t>est</a:t>
            </a:r>
            <a:r>
              <a:rPr lang="en-GB" sz="1700" dirty="0">
                <a:latin typeface="Open Sans"/>
                <a:ea typeface="Open Sans"/>
                <a:cs typeface="Open Sans"/>
              </a:rPr>
              <a:t> </a:t>
            </a:r>
            <a:r>
              <a:rPr lang="en-GB" sz="1700" dirty="0" err="1">
                <a:latin typeface="Open Sans"/>
                <a:ea typeface="Open Sans"/>
                <a:cs typeface="Open Sans"/>
              </a:rPr>
              <a:t>défini</a:t>
            </a:r>
            <a:r>
              <a:rPr lang="en-GB" sz="1700" dirty="0">
                <a:latin typeface="Open Sans"/>
                <a:ea typeface="Open Sans"/>
                <a:cs typeface="Open Sans"/>
              </a:rPr>
              <a:t> </a:t>
            </a:r>
            <a:r>
              <a:rPr lang="en-GB" sz="1700" dirty="0" err="1">
                <a:latin typeface="Open Sans"/>
                <a:ea typeface="Open Sans"/>
                <a:cs typeface="Open Sans"/>
              </a:rPr>
              <a:t>comme</a:t>
            </a:r>
            <a:r>
              <a:rPr lang="en-GB" sz="1700" dirty="0">
                <a:latin typeface="Open Sans"/>
                <a:ea typeface="Open Sans"/>
                <a:cs typeface="Open Sans"/>
              </a:rPr>
              <a:t> un </a:t>
            </a:r>
            <a:r>
              <a:rPr lang="en-GB" sz="1700" dirty="0" err="1">
                <a:latin typeface="Open Sans"/>
                <a:ea typeface="Open Sans"/>
                <a:cs typeface="Open Sans"/>
              </a:rPr>
              <a:t>regroupement</a:t>
            </a:r>
            <a:r>
              <a:rPr lang="en-GB" sz="1700" dirty="0">
                <a:latin typeface="Open Sans"/>
                <a:ea typeface="Open Sans"/>
                <a:cs typeface="Open Sans"/>
              </a:rPr>
              <a:t> </a:t>
            </a:r>
            <a:r>
              <a:rPr lang="en-GB" sz="1700" dirty="0" err="1">
                <a:latin typeface="Open Sans"/>
                <a:ea typeface="Open Sans"/>
                <a:cs typeface="Open Sans"/>
              </a:rPr>
              <a:t>d'aliments</a:t>
            </a:r>
            <a:r>
              <a:rPr lang="en-GB" sz="1700" dirty="0">
                <a:latin typeface="Open Sans"/>
                <a:ea typeface="Open Sans"/>
                <a:cs typeface="Open Sans"/>
              </a:rPr>
              <a:t> </a:t>
            </a:r>
            <a:r>
              <a:rPr lang="en-GB" sz="1700" dirty="0" err="1">
                <a:latin typeface="Open Sans"/>
                <a:ea typeface="Open Sans"/>
                <a:cs typeface="Open Sans"/>
              </a:rPr>
              <a:t>ayant</a:t>
            </a:r>
            <a:r>
              <a:rPr lang="en-GB" sz="1700" dirty="0">
                <a:latin typeface="Open Sans"/>
                <a:ea typeface="Open Sans"/>
                <a:cs typeface="Open Sans"/>
              </a:rPr>
              <a:t> </a:t>
            </a:r>
            <a:r>
              <a:rPr lang="en-GB" sz="1700" dirty="0" err="1">
                <a:latin typeface="Open Sans"/>
                <a:ea typeface="Open Sans"/>
                <a:cs typeface="Open Sans"/>
              </a:rPr>
              <a:t>une</a:t>
            </a:r>
            <a:r>
              <a:rPr lang="en-GB" sz="1700" dirty="0">
                <a:latin typeface="Open Sans"/>
                <a:ea typeface="Open Sans"/>
                <a:cs typeface="Open Sans"/>
              </a:rPr>
              <a:t> </a:t>
            </a:r>
            <a:r>
              <a:rPr lang="en-GB" sz="1700" dirty="0" err="1">
                <a:latin typeface="Open Sans"/>
                <a:ea typeface="Open Sans"/>
                <a:cs typeface="Open Sans"/>
              </a:rPr>
              <a:t>teneur</a:t>
            </a:r>
            <a:r>
              <a:rPr lang="en-GB" sz="1700" dirty="0">
                <a:latin typeface="Open Sans"/>
                <a:ea typeface="Open Sans"/>
                <a:cs typeface="Open Sans"/>
              </a:rPr>
              <a:t> </a:t>
            </a:r>
            <a:r>
              <a:rPr lang="en-GB" sz="1700" dirty="0" err="1">
                <a:latin typeface="Open Sans"/>
                <a:ea typeface="Open Sans"/>
                <a:cs typeface="Open Sans"/>
              </a:rPr>
              <a:t>calorique</a:t>
            </a:r>
            <a:r>
              <a:rPr lang="en-GB" sz="1700" dirty="0">
                <a:latin typeface="Open Sans"/>
                <a:ea typeface="Open Sans"/>
                <a:cs typeface="Open Sans"/>
              </a:rPr>
              <a:t> et </a:t>
            </a:r>
            <a:r>
              <a:rPr lang="en-GB" sz="1700" dirty="0" err="1">
                <a:latin typeface="Open Sans"/>
                <a:ea typeface="Open Sans"/>
                <a:cs typeface="Open Sans"/>
              </a:rPr>
              <a:t>nutritionnelle</a:t>
            </a:r>
            <a:r>
              <a:rPr lang="en-GB" sz="1700" dirty="0">
                <a:latin typeface="Open Sans"/>
                <a:ea typeface="Open Sans"/>
                <a:cs typeface="Open Sans"/>
              </a:rPr>
              <a:t> </a:t>
            </a:r>
            <a:r>
              <a:rPr lang="en-GB" sz="1700" dirty="0" err="1">
                <a:latin typeface="Open Sans"/>
                <a:ea typeface="Open Sans"/>
                <a:cs typeface="Open Sans"/>
              </a:rPr>
              <a:t>similaire</a:t>
            </a:r>
            <a:r>
              <a:rPr lang="en-GB" sz="1700" dirty="0">
                <a:latin typeface="Open Sans"/>
                <a:ea typeface="Open Sans"/>
                <a:cs typeface="Open Sans"/>
              </a:rPr>
              <a:t>.</a:t>
            </a:r>
          </a:p>
          <a:p>
            <a:pPr marR="614045" algn="just">
              <a:lnSpc>
                <a:spcPct val="105000"/>
              </a:lnSpc>
              <a:spcBef>
                <a:spcPts val="0"/>
              </a:spcBef>
              <a:buFont typeface="Wingdings" panose="05000000000000000000" pitchFamily="2" charset="2"/>
              <a:buChar char="v"/>
            </a:pPr>
            <a:endParaRPr lang="en-US" sz="1700" dirty="0">
              <a:latin typeface="Open Sans" panose="020B0606030504020204" pitchFamily="34" charset="0"/>
              <a:ea typeface="Open Sans" panose="020B0606030504020204" pitchFamily="34" charset="0"/>
              <a:cs typeface="Open Sans" panose="020B0606030504020204" pitchFamily="34" charset="0"/>
            </a:endParaRPr>
          </a:p>
          <a:p>
            <a:pPr marR="614045" algn="just">
              <a:lnSpc>
                <a:spcPct val="105000"/>
              </a:lnSpc>
              <a:spcBef>
                <a:spcPts val="0"/>
              </a:spcBef>
              <a:buFont typeface="Wingdings" panose="05000000000000000000" pitchFamily="2" charset="2"/>
              <a:buChar char="v"/>
            </a:pPr>
            <a:r>
              <a:rPr lang="en-GB" sz="1700" b="1" dirty="0">
                <a:latin typeface="Open Sans"/>
                <a:ea typeface="Open Sans"/>
                <a:cs typeface="Open Sans"/>
              </a:rPr>
              <a:t>Les </a:t>
            </a:r>
            <a:r>
              <a:rPr lang="en-GB" sz="1700" b="1" dirty="0" err="1">
                <a:latin typeface="Open Sans"/>
                <a:ea typeface="Open Sans"/>
                <a:cs typeface="Open Sans"/>
              </a:rPr>
              <a:t>produits</a:t>
            </a:r>
            <a:r>
              <a:rPr lang="en-GB" sz="1700" b="1" dirty="0">
                <a:latin typeface="Open Sans"/>
                <a:ea typeface="Open Sans"/>
                <a:cs typeface="Open Sans"/>
              </a:rPr>
              <a:t> </a:t>
            </a:r>
            <a:r>
              <a:rPr lang="en-GB" sz="1700" b="1" dirty="0" err="1">
                <a:latin typeface="Open Sans"/>
                <a:ea typeface="Open Sans"/>
                <a:cs typeface="Open Sans"/>
              </a:rPr>
              <a:t>alimentaires</a:t>
            </a:r>
            <a:r>
              <a:rPr lang="en-GB" sz="1700" b="1" dirty="0">
                <a:latin typeface="Open Sans"/>
                <a:ea typeface="Open Sans"/>
                <a:cs typeface="Open Sans"/>
              </a:rPr>
              <a:t> </a:t>
            </a:r>
            <a:r>
              <a:rPr lang="en-GB" sz="1700" dirty="0">
                <a:latin typeface="Open Sans"/>
                <a:ea typeface="Open Sans"/>
                <a:cs typeface="Open Sans"/>
              </a:rPr>
              <a:t>font </a:t>
            </a:r>
            <a:r>
              <a:rPr lang="en-GB" sz="1700" dirty="0" err="1">
                <a:latin typeface="Open Sans"/>
                <a:ea typeface="Open Sans"/>
                <a:cs typeface="Open Sans"/>
              </a:rPr>
              <a:t>partie</a:t>
            </a:r>
            <a:r>
              <a:rPr lang="en-GB" sz="1700" dirty="0">
                <a:latin typeface="Open Sans"/>
                <a:ea typeface="Open Sans"/>
                <a:cs typeface="Open Sans"/>
              </a:rPr>
              <a:t> de </a:t>
            </a:r>
            <a:r>
              <a:rPr lang="en-GB" sz="1700" dirty="0" err="1">
                <a:latin typeface="Open Sans"/>
                <a:ea typeface="Open Sans"/>
                <a:cs typeface="Open Sans"/>
              </a:rPr>
              <a:t>groupes</a:t>
            </a:r>
            <a:r>
              <a:rPr lang="en-GB" sz="1700" dirty="0">
                <a:latin typeface="Open Sans"/>
                <a:ea typeface="Open Sans"/>
                <a:cs typeface="Open Sans"/>
              </a:rPr>
              <a:t> </a:t>
            </a:r>
            <a:r>
              <a:rPr lang="en-GB" sz="1700" dirty="0" err="1">
                <a:latin typeface="Open Sans"/>
                <a:ea typeface="Open Sans"/>
                <a:cs typeface="Open Sans"/>
              </a:rPr>
              <a:t>d'aliments</a:t>
            </a:r>
            <a:r>
              <a:rPr lang="en-GB" sz="1700" dirty="0">
                <a:latin typeface="Open Sans"/>
                <a:ea typeface="Open Sans"/>
                <a:cs typeface="Open Sans"/>
              </a:rPr>
              <a:t> et ne </a:t>
            </a:r>
            <a:r>
              <a:rPr lang="en-GB" sz="1700" dirty="0" err="1">
                <a:latin typeface="Open Sans"/>
                <a:ea typeface="Open Sans"/>
                <a:cs typeface="Open Sans"/>
              </a:rPr>
              <a:t>peuvent</a:t>
            </a:r>
            <a:r>
              <a:rPr lang="en-GB" sz="1700" dirty="0">
                <a:latin typeface="Open Sans"/>
                <a:ea typeface="Open Sans"/>
                <a:cs typeface="Open Sans"/>
              </a:rPr>
              <a:t> pas </a:t>
            </a:r>
            <a:r>
              <a:rPr lang="en-GB" sz="1700" dirty="0" err="1">
                <a:latin typeface="Open Sans"/>
                <a:ea typeface="Open Sans"/>
                <a:cs typeface="Open Sans"/>
              </a:rPr>
              <a:t>être</a:t>
            </a:r>
            <a:r>
              <a:rPr lang="en-GB" sz="1700" dirty="0">
                <a:latin typeface="Open Sans"/>
                <a:ea typeface="Open Sans"/>
                <a:cs typeface="Open Sans"/>
              </a:rPr>
              <a:t> </a:t>
            </a:r>
            <a:r>
              <a:rPr lang="en-GB" sz="1700" dirty="0" err="1">
                <a:latin typeface="Open Sans"/>
                <a:ea typeface="Open Sans"/>
                <a:cs typeface="Open Sans"/>
              </a:rPr>
              <a:t>subdivisés</a:t>
            </a:r>
            <a:r>
              <a:rPr lang="en-GB" sz="1700" dirty="0">
                <a:latin typeface="Open Sans"/>
                <a:ea typeface="Open Sans"/>
                <a:cs typeface="Open Sans"/>
              </a:rPr>
              <a:t> </a:t>
            </a:r>
            <a:r>
              <a:rPr lang="en-GB" sz="1700" dirty="0" err="1">
                <a:latin typeface="Open Sans"/>
                <a:ea typeface="Open Sans"/>
                <a:cs typeface="Open Sans"/>
              </a:rPr>
              <a:t>en</a:t>
            </a:r>
            <a:r>
              <a:rPr lang="en-GB" sz="1700" dirty="0">
                <a:latin typeface="Open Sans"/>
                <a:ea typeface="Open Sans"/>
                <a:cs typeface="Open Sans"/>
              </a:rPr>
              <a:t> aliments </a:t>
            </a:r>
            <a:r>
              <a:rPr lang="en-GB" sz="1700" dirty="0" err="1">
                <a:latin typeface="Open Sans"/>
                <a:ea typeface="Open Sans"/>
                <a:cs typeface="Open Sans"/>
              </a:rPr>
              <a:t>distincts</a:t>
            </a:r>
            <a:r>
              <a:rPr lang="en-GB" sz="1700" dirty="0">
                <a:latin typeface="Open Sans"/>
                <a:ea typeface="Open Sans"/>
                <a:cs typeface="Open Sans"/>
              </a:rPr>
              <a:t>. Des </a:t>
            </a:r>
            <a:r>
              <a:rPr lang="en-GB" sz="1700" dirty="0" err="1">
                <a:latin typeface="Open Sans"/>
                <a:ea typeface="Open Sans"/>
                <a:cs typeface="Open Sans"/>
              </a:rPr>
              <a:t>termes</a:t>
            </a:r>
            <a:r>
              <a:rPr lang="en-GB" sz="1700" dirty="0">
                <a:latin typeface="Open Sans"/>
                <a:ea typeface="Open Sans"/>
                <a:cs typeface="Open Sans"/>
              </a:rPr>
              <a:t> </a:t>
            </a:r>
            <a:r>
              <a:rPr lang="en-GB" sz="1700" dirty="0" err="1">
                <a:latin typeface="Open Sans"/>
                <a:ea typeface="Open Sans"/>
                <a:cs typeface="Open Sans"/>
              </a:rPr>
              <a:t>génériques</a:t>
            </a:r>
            <a:r>
              <a:rPr lang="en-GB" sz="1700" dirty="0">
                <a:latin typeface="Open Sans"/>
                <a:ea typeface="Open Sans"/>
                <a:cs typeface="Open Sans"/>
              </a:rPr>
              <a:t> </a:t>
            </a:r>
            <a:r>
              <a:rPr lang="en-GB" sz="1700" dirty="0" err="1">
                <a:latin typeface="Open Sans"/>
                <a:ea typeface="Open Sans"/>
                <a:cs typeface="Open Sans"/>
              </a:rPr>
              <a:t>tels</a:t>
            </a:r>
            <a:r>
              <a:rPr lang="en-GB" sz="1700" dirty="0">
                <a:latin typeface="Open Sans"/>
                <a:ea typeface="Open Sans"/>
                <a:cs typeface="Open Sans"/>
              </a:rPr>
              <a:t> que "</a:t>
            </a:r>
            <a:r>
              <a:rPr lang="en-GB" sz="1700" dirty="0" err="1">
                <a:latin typeface="Open Sans"/>
                <a:ea typeface="Open Sans"/>
                <a:cs typeface="Open Sans"/>
              </a:rPr>
              <a:t>riz</a:t>
            </a:r>
            <a:r>
              <a:rPr lang="en-GB" sz="1700" dirty="0">
                <a:latin typeface="Open Sans"/>
                <a:ea typeface="Open Sans"/>
                <a:cs typeface="Open Sans"/>
              </a:rPr>
              <a:t>" </a:t>
            </a:r>
            <a:r>
              <a:rPr lang="en-GB" sz="1700" dirty="0" err="1">
                <a:latin typeface="Open Sans"/>
                <a:ea typeface="Open Sans"/>
                <a:cs typeface="Open Sans"/>
              </a:rPr>
              <a:t>ou</a:t>
            </a:r>
            <a:r>
              <a:rPr lang="en-GB" sz="1700" dirty="0">
                <a:latin typeface="Open Sans"/>
                <a:ea typeface="Open Sans"/>
                <a:cs typeface="Open Sans"/>
              </a:rPr>
              <a:t> "</a:t>
            </a:r>
            <a:r>
              <a:rPr lang="en-GB" sz="1700" dirty="0" err="1">
                <a:latin typeface="Open Sans"/>
                <a:ea typeface="Open Sans"/>
                <a:cs typeface="Open Sans"/>
              </a:rPr>
              <a:t>tomates</a:t>
            </a:r>
            <a:r>
              <a:rPr lang="en-GB" sz="1700" dirty="0">
                <a:latin typeface="Open Sans"/>
                <a:ea typeface="Open Sans"/>
                <a:cs typeface="Open Sans"/>
              </a:rPr>
              <a:t>" </a:t>
            </a:r>
            <a:r>
              <a:rPr lang="en-GB" sz="1700" dirty="0" err="1">
                <a:latin typeface="Open Sans"/>
                <a:ea typeface="Open Sans"/>
                <a:cs typeface="Open Sans"/>
              </a:rPr>
              <a:t>sont</a:t>
            </a:r>
            <a:r>
              <a:rPr lang="en-GB" sz="1700" dirty="0">
                <a:latin typeface="Open Sans"/>
                <a:ea typeface="Open Sans"/>
                <a:cs typeface="Open Sans"/>
              </a:rPr>
              <a:t> </a:t>
            </a:r>
            <a:r>
              <a:rPr lang="en-GB" sz="1700" dirty="0" err="1">
                <a:latin typeface="Open Sans"/>
                <a:ea typeface="Open Sans"/>
                <a:cs typeface="Open Sans"/>
              </a:rPr>
              <a:t>généralement</a:t>
            </a:r>
            <a:r>
              <a:rPr lang="en-GB" sz="1700" dirty="0">
                <a:latin typeface="Open Sans"/>
                <a:ea typeface="Open Sans"/>
                <a:cs typeface="Open Sans"/>
              </a:rPr>
              <a:t> </a:t>
            </a:r>
            <a:r>
              <a:rPr lang="en-GB" sz="1700" dirty="0" err="1">
                <a:latin typeface="Open Sans"/>
                <a:ea typeface="Open Sans"/>
                <a:cs typeface="Open Sans"/>
              </a:rPr>
              <a:t>considérés</a:t>
            </a:r>
            <a:r>
              <a:rPr lang="en-GB" sz="1700" dirty="0">
                <a:latin typeface="Open Sans"/>
                <a:ea typeface="Open Sans"/>
                <a:cs typeface="Open Sans"/>
              </a:rPr>
              <a:t> </a:t>
            </a:r>
            <a:r>
              <a:rPr lang="en-GB" sz="1700" dirty="0" err="1">
                <a:latin typeface="Open Sans"/>
                <a:ea typeface="Open Sans"/>
                <a:cs typeface="Open Sans"/>
              </a:rPr>
              <a:t>comme</a:t>
            </a:r>
            <a:r>
              <a:rPr lang="en-GB" sz="1700" dirty="0">
                <a:latin typeface="Open Sans"/>
                <a:ea typeface="Open Sans"/>
                <a:cs typeface="Open Sans"/>
              </a:rPr>
              <a:t> des </a:t>
            </a:r>
            <a:r>
              <a:rPr lang="en-GB" sz="1700" dirty="0" err="1">
                <a:latin typeface="Open Sans"/>
                <a:ea typeface="Open Sans"/>
                <a:cs typeface="Open Sans"/>
              </a:rPr>
              <a:t>produits</a:t>
            </a:r>
            <a:r>
              <a:rPr lang="en-GB" sz="1700" dirty="0">
                <a:latin typeface="Open Sans"/>
                <a:ea typeface="Open Sans"/>
                <a:cs typeface="Open Sans"/>
              </a:rPr>
              <a:t> </a:t>
            </a:r>
            <a:r>
              <a:rPr lang="en-GB" sz="1700" dirty="0" err="1">
                <a:latin typeface="Open Sans"/>
                <a:ea typeface="Open Sans"/>
                <a:cs typeface="Open Sans"/>
              </a:rPr>
              <a:t>alimentaires</a:t>
            </a:r>
            <a:r>
              <a:rPr lang="en-GB" sz="1700" dirty="0">
                <a:latin typeface="Open Sans"/>
                <a:ea typeface="Open Sans"/>
                <a:cs typeface="Open Sans"/>
              </a:rPr>
              <a:t> dans le cadre de </a:t>
            </a:r>
            <a:r>
              <a:rPr lang="en-GB" sz="1700" dirty="0" err="1">
                <a:latin typeface="Open Sans"/>
                <a:ea typeface="Open Sans"/>
                <a:cs typeface="Open Sans"/>
              </a:rPr>
              <a:t>cette</a:t>
            </a:r>
            <a:r>
              <a:rPr lang="en-GB" sz="1700" dirty="0">
                <a:latin typeface="Open Sans"/>
                <a:ea typeface="Open Sans"/>
                <a:cs typeface="Open Sans"/>
              </a:rPr>
              <a:t> analyse.</a:t>
            </a:r>
          </a:p>
          <a:p>
            <a:pPr marR="614045" algn="just">
              <a:lnSpc>
                <a:spcPct val="105000"/>
              </a:lnSpc>
              <a:spcBef>
                <a:spcPts val="0"/>
              </a:spcBef>
              <a:buFont typeface="Wingdings" panose="05000000000000000000" pitchFamily="2" charset="2"/>
              <a:buChar char="v"/>
            </a:pPr>
            <a:endParaRPr lang="en-US" sz="1700" dirty="0">
              <a:latin typeface="Open Sans" panose="020B0606030504020204" pitchFamily="34" charset="0"/>
              <a:ea typeface="Open Sans" panose="020B0606030504020204" pitchFamily="34" charset="0"/>
              <a:cs typeface="Open Sans" panose="020B0606030504020204" pitchFamily="34" charset="0"/>
            </a:endParaRPr>
          </a:p>
          <a:p>
            <a:pPr marR="614045" algn="just">
              <a:lnSpc>
                <a:spcPct val="105000"/>
              </a:lnSpc>
              <a:spcBef>
                <a:spcPts val="0"/>
              </a:spcBef>
              <a:buFont typeface="Wingdings" panose="05000000000000000000" pitchFamily="2" charset="2"/>
              <a:buChar char="v"/>
            </a:pPr>
            <a:r>
              <a:rPr lang="en-GB" sz="1700" dirty="0">
                <a:latin typeface="Open Sans"/>
                <a:ea typeface="Open Sans"/>
                <a:cs typeface="Open Sans"/>
              </a:rPr>
              <a:t>Dans </a:t>
            </a:r>
            <a:r>
              <a:rPr lang="en-GB" sz="1700" dirty="0" err="1">
                <a:latin typeface="Open Sans"/>
                <a:ea typeface="Open Sans"/>
                <a:cs typeface="Open Sans"/>
              </a:rPr>
              <a:t>ce</a:t>
            </a:r>
            <a:r>
              <a:rPr lang="en-GB" sz="1700" dirty="0">
                <a:latin typeface="Open Sans"/>
                <a:ea typeface="Open Sans"/>
                <a:cs typeface="Open Sans"/>
              </a:rPr>
              <a:t> </a:t>
            </a:r>
            <a:r>
              <a:rPr lang="en-GB" sz="1700" dirty="0" err="1">
                <a:latin typeface="Open Sans"/>
                <a:ea typeface="Open Sans"/>
                <a:cs typeface="Open Sans"/>
              </a:rPr>
              <a:t>contexte</a:t>
            </a:r>
            <a:r>
              <a:rPr lang="en-GB" sz="1700" dirty="0">
                <a:latin typeface="Open Sans"/>
                <a:ea typeface="Open Sans"/>
                <a:cs typeface="Open Sans"/>
              </a:rPr>
              <a:t>, un </a:t>
            </a:r>
            <a:r>
              <a:rPr lang="en-GB" sz="1700" b="1" dirty="0">
                <a:latin typeface="Open Sans"/>
                <a:ea typeface="Open Sans"/>
                <a:cs typeface="Open Sans"/>
              </a:rPr>
              <a:t>condiment </a:t>
            </a:r>
            <a:r>
              <a:rPr lang="en-GB" sz="1700" dirty="0" err="1">
                <a:latin typeface="Open Sans"/>
                <a:ea typeface="Open Sans"/>
                <a:cs typeface="Open Sans"/>
              </a:rPr>
              <a:t>est</a:t>
            </a:r>
            <a:r>
              <a:rPr lang="en-GB" sz="1700" dirty="0">
                <a:latin typeface="Open Sans"/>
                <a:ea typeface="Open Sans"/>
                <a:cs typeface="Open Sans"/>
              </a:rPr>
              <a:t> un aliment qui </a:t>
            </a:r>
            <a:r>
              <a:rPr lang="en-GB" sz="1700" dirty="0" err="1">
                <a:latin typeface="Open Sans"/>
                <a:ea typeface="Open Sans"/>
                <a:cs typeface="Open Sans"/>
              </a:rPr>
              <a:t>est</a:t>
            </a:r>
            <a:r>
              <a:rPr lang="en-GB" sz="1700" dirty="0">
                <a:latin typeface="Open Sans"/>
                <a:ea typeface="Open Sans"/>
                <a:cs typeface="Open Sans"/>
              </a:rPr>
              <a:t> </a:t>
            </a:r>
            <a:r>
              <a:rPr lang="en-GB" sz="1700" dirty="0" err="1">
                <a:latin typeface="Open Sans"/>
                <a:ea typeface="Open Sans"/>
                <a:cs typeface="Open Sans"/>
              </a:rPr>
              <a:t>généralement</a:t>
            </a:r>
            <a:r>
              <a:rPr lang="en-GB" sz="1700" dirty="0">
                <a:latin typeface="Open Sans"/>
                <a:ea typeface="Open Sans"/>
                <a:cs typeface="Open Sans"/>
              </a:rPr>
              <a:t> consommé </a:t>
            </a:r>
            <a:r>
              <a:rPr lang="en-GB" sz="1700" dirty="0" err="1">
                <a:latin typeface="Open Sans"/>
                <a:ea typeface="Open Sans"/>
                <a:cs typeface="Open Sans"/>
              </a:rPr>
              <a:t>en</a:t>
            </a:r>
            <a:r>
              <a:rPr lang="en-GB" sz="1700" dirty="0">
                <a:latin typeface="Open Sans"/>
                <a:ea typeface="Open Sans"/>
                <a:cs typeface="Open Sans"/>
              </a:rPr>
              <a:t> très petites </a:t>
            </a:r>
            <a:r>
              <a:rPr lang="en-GB" sz="1700" dirty="0" err="1">
                <a:latin typeface="Open Sans"/>
                <a:ea typeface="Open Sans"/>
                <a:cs typeface="Open Sans"/>
              </a:rPr>
              <a:t>quantités</a:t>
            </a:r>
            <a:r>
              <a:rPr lang="en-GB" sz="1700" dirty="0">
                <a:latin typeface="Open Sans"/>
                <a:ea typeface="Open Sans"/>
                <a:cs typeface="Open Sans"/>
              </a:rPr>
              <a:t>, </a:t>
            </a:r>
            <a:r>
              <a:rPr lang="en-GB" sz="1700" dirty="0" err="1">
                <a:latin typeface="Open Sans"/>
                <a:ea typeface="Open Sans"/>
                <a:cs typeface="Open Sans"/>
              </a:rPr>
              <a:t>souvent</a:t>
            </a:r>
            <a:r>
              <a:rPr lang="en-GB" sz="1700" dirty="0">
                <a:latin typeface="Open Sans"/>
                <a:ea typeface="Open Sans"/>
                <a:cs typeface="Open Sans"/>
              </a:rPr>
              <a:t> pour donner du goût. Il </a:t>
            </a:r>
            <a:r>
              <a:rPr lang="en-GB" sz="1700" dirty="0" err="1">
                <a:latin typeface="Open Sans"/>
                <a:ea typeface="Open Sans"/>
                <a:cs typeface="Open Sans"/>
              </a:rPr>
              <a:t>peut</a:t>
            </a:r>
            <a:r>
              <a:rPr lang="en-GB" sz="1700" dirty="0">
                <a:latin typeface="Open Sans"/>
                <a:ea typeface="Open Sans"/>
                <a:cs typeface="Open Sans"/>
              </a:rPr>
              <a:t> </a:t>
            </a:r>
            <a:r>
              <a:rPr lang="en-GB" sz="1700" dirty="0" err="1">
                <a:latin typeface="Open Sans"/>
                <a:ea typeface="Open Sans"/>
                <a:cs typeface="Open Sans"/>
              </a:rPr>
              <a:t>s'agir</a:t>
            </a:r>
            <a:r>
              <a:rPr lang="en-GB" sz="1700" dirty="0">
                <a:latin typeface="Open Sans"/>
                <a:ea typeface="Open Sans"/>
                <a:cs typeface="Open Sans"/>
              </a:rPr>
              <a:t> par </a:t>
            </a:r>
            <a:r>
              <a:rPr lang="en-GB" sz="1700" dirty="0" err="1">
                <a:latin typeface="Open Sans"/>
                <a:ea typeface="Open Sans"/>
                <a:cs typeface="Open Sans"/>
              </a:rPr>
              <a:t>exemple</a:t>
            </a:r>
            <a:r>
              <a:rPr lang="en-GB" sz="1700" dirty="0">
                <a:latin typeface="Open Sans"/>
                <a:ea typeface="Open Sans"/>
                <a:cs typeface="Open Sans"/>
              </a:rPr>
              <a:t> </a:t>
            </a:r>
            <a:r>
              <a:rPr lang="en-GB" sz="1700" dirty="0" err="1">
                <a:latin typeface="Open Sans"/>
                <a:ea typeface="Open Sans"/>
                <a:cs typeface="Open Sans"/>
              </a:rPr>
              <a:t>d'épices</a:t>
            </a:r>
            <a:r>
              <a:rPr lang="en-GB" sz="1700" dirty="0">
                <a:latin typeface="Open Sans"/>
                <a:ea typeface="Open Sans"/>
                <a:cs typeface="Open Sans"/>
              </a:rPr>
              <a:t>, </a:t>
            </a:r>
            <a:r>
              <a:rPr lang="en-GB" sz="1700" dirty="0" err="1">
                <a:latin typeface="Open Sans"/>
                <a:ea typeface="Open Sans"/>
                <a:cs typeface="Open Sans"/>
              </a:rPr>
              <a:t>d'une</a:t>
            </a:r>
            <a:r>
              <a:rPr lang="en-GB" sz="1700" dirty="0">
                <a:latin typeface="Open Sans"/>
                <a:ea typeface="Open Sans"/>
                <a:cs typeface="Open Sans"/>
              </a:rPr>
              <a:t> "</a:t>
            </a:r>
            <a:r>
              <a:rPr lang="en-GB" sz="1700" dirty="0" err="1">
                <a:latin typeface="Open Sans"/>
                <a:ea typeface="Open Sans"/>
                <a:cs typeface="Open Sans"/>
              </a:rPr>
              <a:t>pincée</a:t>
            </a:r>
            <a:r>
              <a:rPr lang="en-GB" sz="1700" dirty="0">
                <a:latin typeface="Open Sans"/>
                <a:ea typeface="Open Sans"/>
                <a:cs typeface="Open Sans"/>
              </a:rPr>
              <a:t>" de </a:t>
            </a:r>
            <a:r>
              <a:rPr lang="en-GB" sz="1700" dirty="0" err="1">
                <a:latin typeface="Open Sans"/>
                <a:ea typeface="Open Sans"/>
                <a:cs typeface="Open Sans"/>
              </a:rPr>
              <a:t>poudre</a:t>
            </a:r>
            <a:r>
              <a:rPr lang="en-GB" sz="1700" dirty="0">
                <a:latin typeface="Open Sans"/>
                <a:ea typeface="Open Sans"/>
                <a:cs typeface="Open Sans"/>
              </a:rPr>
              <a:t> de </a:t>
            </a:r>
            <a:r>
              <a:rPr lang="en-GB" sz="1700" dirty="0" err="1">
                <a:latin typeface="Open Sans"/>
                <a:ea typeface="Open Sans"/>
                <a:cs typeface="Open Sans"/>
              </a:rPr>
              <a:t>poisson</a:t>
            </a:r>
            <a:r>
              <a:rPr lang="en-GB" sz="1700" dirty="0">
                <a:latin typeface="Open Sans"/>
                <a:ea typeface="Open Sans"/>
                <a:cs typeface="Open Sans"/>
              </a:rPr>
              <a:t>, </a:t>
            </a:r>
            <a:r>
              <a:rPr lang="en-GB" sz="1700" dirty="0" err="1">
                <a:latin typeface="Open Sans"/>
                <a:ea typeface="Open Sans"/>
                <a:cs typeface="Open Sans"/>
              </a:rPr>
              <a:t>d'une</a:t>
            </a:r>
            <a:r>
              <a:rPr lang="en-GB" sz="1700" dirty="0">
                <a:latin typeface="Open Sans"/>
                <a:ea typeface="Open Sans"/>
                <a:cs typeface="Open Sans"/>
              </a:rPr>
              <a:t> "goutte" de lait dans le </a:t>
            </a:r>
            <a:r>
              <a:rPr lang="en-GB" sz="1700" dirty="0" err="1">
                <a:latin typeface="Open Sans"/>
                <a:ea typeface="Open Sans"/>
                <a:cs typeface="Open Sans"/>
              </a:rPr>
              <a:t>thé</a:t>
            </a:r>
            <a:r>
              <a:rPr lang="en-GB" sz="1700" dirty="0">
                <a:latin typeface="Open Sans"/>
                <a:ea typeface="Open Sans"/>
                <a:cs typeface="Open Sans"/>
              </a:rPr>
              <a:t> </a:t>
            </a:r>
            <a:r>
              <a:rPr lang="en-GB" sz="1700" dirty="0" err="1">
                <a:latin typeface="Open Sans"/>
                <a:ea typeface="Open Sans"/>
                <a:cs typeface="Open Sans"/>
              </a:rPr>
              <a:t>ou</a:t>
            </a:r>
            <a:r>
              <a:rPr lang="en-GB" sz="1700" dirty="0">
                <a:latin typeface="Open Sans"/>
                <a:ea typeface="Open Sans"/>
                <a:cs typeface="Open Sans"/>
              </a:rPr>
              <a:t> le café, etc.</a:t>
            </a:r>
          </a:p>
          <a:p>
            <a:pPr marR="614045" algn="just">
              <a:lnSpc>
                <a:spcPct val="105000"/>
              </a:lnSpc>
              <a:spcBef>
                <a:spcPts val="0"/>
              </a:spcBef>
              <a:buFont typeface="Wingdings" panose="05000000000000000000" pitchFamily="2" charset="2"/>
              <a:buChar char="v"/>
            </a:pPr>
            <a:endParaRPr lang="en-GB" sz="1700" spc="60" dirty="0">
              <a:latin typeface="Open Sans" panose="020B0606030504020204" pitchFamily="34" charset="0"/>
              <a:ea typeface="Open Sans" panose="020B0606030504020204" pitchFamily="34" charset="0"/>
              <a:cs typeface="Open Sans" panose="020B0606030504020204" pitchFamily="34" charset="0"/>
            </a:endParaRPr>
          </a:p>
          <a:p>
            <a:pPr marR="614045" algn="just">
              <a:lnSpc>
                <a:spcPct val="105000"/>
              </a:lnSpc>
              <a:spcBef>
                <a:spcPts val="0"/>
              </a:spcBef>
              <a:buFont typeface="Wingdings" panose="05000000000000000000" pitchFamily="2" charset="2"/>
              <a:buChar char="v"/>
            </a:pPr>
            <a:r>
              <a:rPr lang="en-GB" sz="1700" b="1" spc="60" dirty="0">
                <a:latin typeface="Open Sans"/>
                <a:ea typeface="Open Sans"/>
                <a:cs typeface="Open Sans"/>
              </a:rPr>
              <a:t>Sous-</a:t>
            </a:r>
            <a:r>
              <a:rPr lang="en-GB" sz="1700" b="1" spc="60" dirty="0" err="1">
                <a:latin typeface="Open Sans"/>
                <a:ea typeface="Open Sans"/>
                <a:cs typeface="Open Sans"/>
              </a:rPr>
              <a:t>groupe</a:t>
            </a:r>
            <a:r>
              <a:rPr lang="en-GB" sz="1700" b="1" spc="60" dirty="0">
                <a:latin typeface="Open Sans"/>
                <a:ea typeface="Open Sans"/>
                <a:cs typeface="Open Sans"/>
              </a:rPr>
              <a:t>, </a:t>
            </a:r>
            <a:r>
              <a:rPr lang="en-GB" sz="1700" spc="60" dirty="0">
                <a:latin typeface="Open Sans"/>
                <a:ea typeface="Open Sans"/>
                <a:cs typeface="Open Sans"/>
              </a:rPr>
              <a:t>tout </a:t>
            </a:r>
            <a:r>
              <a:rPr lang="en-GB" sz="1700" spc="60" dirty="0" err="1">
                <a:latin typeface="Open Sans"/>
                <a:ea typeface="Open Sans"/>
                <a:cs typeface="Open Sans"/>
              </a:rPr>
              <a:t>groupe</a:t>
            </a:r>
            <a:r>
              <a:rPr lang="en-GB" sz="1700" spc="60" dirty="0">
                <a:latin typeface="Open Sans"/>
                <a:ea typeface="Open Sans"/>
                <a:cs typeface="Open Sans"/>
              </a:rPr>
              <a:t> </a:t>
            </a:r>
            <a:r>
              <a:rPr lang="en-GB" sz="1700" spc="60" dirty="0" err="1">
                <a:latin typeface="Open Sans"/>
                <a:ea typeface="Open Sans"/>
                <a:cs typeface="Open Sans"/>
              </a:rPr>
              <a:t>alimentaire</a:t>
            </a:r>
            <a:r>
              <a:rPr lang="en-GB" sz="1700" spc="60" dirty="0">
                <a:latin typeface="Open Sans"/>
                <a:ea typeface="Open Sans"/>
                <a:cs typeface="Open Sans"/>
              </a:rPr>
              <a:t> </a:t>
            </a:r>
            <a:r>
              <a:rPr lang="en-GB" sz="1700" spc="60" dirty="0" err="1">
                <a:latin typeface="Open Sans"/>
                <a:ea typeface="Open Sans"/>
                <a:cs typeface="Open Sans"/>
              </a:rPr>
              <a:t>désagrégé</a:t>
            </a:r>
            <a:r>
              <a:rPr lang="en-GB" sz="1700" spc="60" dirty="0">
                <a:latin typeface="Open Sans"/>
                <a:ea typeface="Open Sans"/>
                <a:cs typeface="Open Sans"/>
              </a:rPr>
              <a:t>, au-</a:t>
            </a:r>
            <a:r>
              <a:rPr lang="en-GB" sz="1700" spc="60" dirty="0" err="1">
                <a:latin typeface="Open Sans"/>
                <a:ea typeface="Open Sans"/>
                <a:cs typeface="Open Sans"/>
              </a:rPr>
              <a:t>delà</a:t>
            </a:r>
            <a:r>
              <a:rPr lang="en-GB" sz="1700" spc="60" dirty="0">
                <a:latin typeface="Open Sans"/>
                <a:ea typeface="Open Sans"/>
                <a:cs typeface="Open Sans"/>
              </a:rPr>
              <a:t> des 8 </a:t>
            </a:r>
            <a:r>
              <a:rPr lang="en-GB" sz="1700" spc="60" dirty="0" err="1">
                <a:latin typeface="Open Sans"/>
                <a:ea typeface="Open Sans"/>
                <a:cs typeface="Open Sans"/>
              </a:rPr>
              <a:t>groupes</a:t>
            </a:r>
            <a:r>
              <a:rPr lang="en-GB" sz="1700" spc="60" dirty="0">
                <a:latin typeface="Open Sans"/>
                <a:ea typeface="Open Sans"/>
                <a:cs typeface="Open Sans"/>
              </a:rPr>
              <a:t> </a:t>
            </a:r>
            <a:r>
              <a:rPr lang="en-GB" sz="1700" spc="60" dirty="0" err="1">
                <a:latin typeface="Open Sans"/>
                <a:ea typeface="Open Sans"/>
                <a:cs typeface="Open Sans"/>
              </a:rPr>
              <a:t>alimentaires</a:t>
            </a:r>
            <a:r>
              <a:rPr lang="en-GB" sz="1700" spc="60" dirty="0">
                <a:latin typeface="Open Sans"/>
                <a:ea typeface="Open Sans"/>
                <a:cs typeface="Open Sans"/>
              </a:rPr>
              <a:t> </a:t>
            </a:r>
            <a:r>
              <a:rPr lang="en-GB" sz="1700" spc="60" dirty="0" err="1">
                <a:latin typeface="Open Sans"/>
                <a:ea typeface="Open Sans"/>
                <a:cs typeface="Open Sans"/>
              </a:rPr>
              <a:t>principaux</a:t>
            </a:r>
            <a:r>
              <a:rPr lang="en-GB" sz="1700" spc="60" dirty="0">
                <a:latin typeface="Open Sans"/>
                <a:ea typeface="Open Sans"/>
                <a:cs typeface="Open Sans"/>
              </a:rPr>
              <a:t>  plus les condiments, </a:t>
            </a:r>
            <a:r>
              <a:rPr lang="en-GB" sz="1700" spc="60" dirty="0" err="1">
                <a:latin typeface="Open Sans"/>
                <a:ea typeface="Open Sans"/>
                <a:cs typeface="Open Sans"/>
              </a:rPr>
              <a:t>comme</a:t>
            </a:r>
            <a:r>
              <a:rPr lang="en-GB" sz="1700" spc="60" dirty="0">
                <a:latin typeface="Open Sans"/>
                <a:ea typeface="Open Sans"/>
                <a:cs typeface="Open Sans"/>
              </a:rPr>
              <a:t>  le "</a:t>
            </a:r>
            <a:r>
              <a:rPr lang="en-GB" sz="1700" spc="60" dirty="0" err="1">
                <a:latin typeface="Open Sans"/>
                <a:ea typeface="Open Sans"/>
                <a:cs typeface="Open Sans"/>
              </a:rPr>
              <a:t>poisson</a:t>
            </a:r>
            <a:r>
              <a:rPr lang="en-GB" sz="1700" spc="60" dirty="0">
                <a:latin typeface="Open Sans"/>
                <a:ea typeface="Open Sans"/>
                <a:cs typeface="Open Sans"/>
              </a:rPr>
              <a:t>" </a:t>
            </a:r>
            <a:r>
              <a:rPr lang="en-GB" sz="1700" spc="60" dirty="0" err="1">
                <a:latin typeface="Open Sans"/>
                <a:ea typeface="Open Sans"/>
                <a:cs typeface="Open Sans"/>
              </a:rPr>
              <a:t>en</a:t>
            </a:r>
            <a:r>
              <a:rPr lang="en-GB" sz="1700" spc="60" dirty="0">
                <a:latin typeface="Open Sans"/>
                <a:ea typeface="Open Sans"/>
                <a:cs typeface="Open Sans"/>
              </a:rPr>
              <a:t> tant que sous-</a:t>
            </a:r>
            <a:r>
              <a:rPr lang="en-GB" sz="1700" spc="60" dirty="0" err="1">
                <a:latin typeface="Open Sans"/>
                <a:ea typeface="Open Sans"/>
                <a:cs typeface="Open Sans"/>
              </a:rPr>
              <a:t>groupe</a:t>
            </a:r>
            <a:r>
              <a:rPr lang="en-GB" sz="1700" spc="60" dirty="0">
                <a:latin typeface="Open Sans"/>
                <a:ea typeface="Open Sans"/>
                <a:cs typeface="Open Sans"/>
              </a:rPr>
              <a:t> de "</a:t>
            </a:r>
            <a:r>
              <a:rPr lang="en-GB" sz="1700" spc="60" dirty="0" err="1">
                <a:latin typeface="Open Sans"/>
                <a:ea typeface="Open Sans"/>
                <a:cs typeface="Open Sans"/>
              </a:rPr>
              <a:t>viande</a:t>
            </a:r>
            <a:r>
              <a:rPr lang="en-GB" sz="1700" spc="60" dirty="0">
                <a:latin typeface="Open Sans"/>
                <a:ea typeface="Open Sans"/>
                <a:cs typeface="Open Sans"/>
              </a:rPr>
              <a:t>, </a:t>
            </a:r>
            <a:r>
              <a:rPr lang="en-GB" sz="1700" spc="60" dirty="0" err="1">
                <a:latin typeface="Open Sans"/>
                <a:ea typeface="Open Sans"/>
                <a:cs typeface="Open Sans"/>
              </a:rPr>
              <a:t>poisson</a:t>
            </a:r>
            <a:r>
              <a:rPr lang="en-GB" sz="1700" spc="60" dirty="0">
                <a:latin typeface="Open Sans"/>
                <a:ea typeface="Open Sans"/>
                <a:cs typeface="Open Sans"/>
              </a:rPr>
              <a:t> et </a:t>
            </a:r>
            <a:r>
              <a:rPr lang="en-GB" sz="1700" spc="60" dirty="0" err="1">
                <a:latin typeface="Open Sans"/>
                <a:ea typeface="Open Sans"/>
                <a:cs typeface="Open Sans"/>
              </a:rPr>
              <a:t>œufs</a:t>
            </a:r>
            <a:r>
              <a:rPr lang="en-GB" sz="1700" spc="60" dirty="0">
                <a:latin typeface="Open Sans"/>
                <a:ea typeface="Open Sans"/>
                <a:cs typeface="Open Sans"/>
              </a:rPr>
              <a:t>".</a:t>
            </a:r>
            <a:endParaRPr lang="en-US" sz="1700" b="1" spc="60" dirty="0">
              <a:latin typeface="Open Sans"/>
              <a:ea typeface="Open Sans"/>
              <a:cs typeface="Open Sans"/>
            </a:endParaRPr>
          </a:p>
          <a:p>
            <a:pPr marL="457200" lvl="1" indent="0">
              <a:buNone/>
            </a:pP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a:ea typeface="Open Sans Extrabold"/>
                <a:cs typeface="Open Sans Extrabold"/>
              </a:rPr>
              <a:t>FCS/FCS-N : Définitions</a:t>
            </a:r>
          </a:p>
        </p:txBody>
      </p:sp>
    </p:spTree>
    <p:extLst>
      <p:ext uri="{BB962C8B-B14F-4D97-AF65-F5344CB8AC3E}">
        <p14:creationId xmlns:p14="http://schemas.microsoft.com/office/powerpoint/2010/main" val="11176962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accent2"/>
                </a:solidFill>
                <a:latin typeface="HALDEN SOLID" pitchFamily="2" charset="0"/>
              </a:rPr>
              <a:t>FCS-N </a:t>
            </a:r>
            <a:r>
              <a:rPr lang="en-GB" sz="3600" b="0" kern="1400" spc="230">
                <a:solidFill>
                  <a:schemeClr val="tx1"/>
                </a:solidFill>
                <a:latin typeface="HALDEN SOLID" pitchFamily="2" charset="0"/>
              </a:rPr>
              <a:t>: survey designer</a:t>
            </a:r>
          </a:p>
        </p:txBody>
      </p:sp>
      <p:pic>
        <p:nvPicPr>
          <p:cNvPr id="5" name="Picture 4">
            <a:extLst>
              <a:ext uri="{FF2B5EF4-FFF2-40B4-BE49-F238E27FC236}">
                <a16:creationId xmlns:a16="http://schemas.microsoft.com/office/drawing/2014/main" id="{860891E7-82F7-4901-9119-DE076B8EF693}"/>
              </a:ext>
            </a:extLst>
          </p:cNvPr>
          <p:cNvPicPr>
            <a:picLocks noChangeAspect="1"/>
          </p:cNvPicPr>
          <p:nvPr/>
        </p:nvPicPr>
        <p:blipFill>
          <a:blip r:embed="rId3"/>
          <a:srcRect/>
          <a:stretch/>
        </p:blipFill>
        <p:spPr>
          <a:xfrm>
            <a:off x="6298018" y="1511979"/>
            <a:ext cx="5280837" cy="4788129"/>
          </a:xfrm>
          <a:prstGeom prst="rect">
            <a:avLst/>
          </a:prstGeom>
          <a:ln>
            <a:solidFill>
              <a:srgbClr val="0070C0"/>
            </a:solidFill>
          </a:ln>
        </p:spPr>
      </p:pic>
      <p:sp>
        <p:nvSpPr>
          <p:cNvPr id="6" name="TextBox 5">
            <a:extLst>
              <a:ext uri="{FF2B5EF4-FFF2-40B4-BE49-F238E27FC236}">
                <a16:creationId xmlns:a16="http://schemas.microsoft.com/office/drawing/2014/main" id="{A2BED8FA-5D6A-4507-95F4-A5723A663FC6}"/>
              </a:ext>
            </a:extLst>
          </p:cNvPr>
          <p:cNvSpPr txBox="1"/>
          <p:nvPr/>
        </p:nvSpPr>
        <p:spPr>
          <a:xfrm>
            <a:off x="7570380" y="716415"/>
            <a:ext cx="3157871" cy="584775"/>
          </a:xfrm>
          <a:prstGeom prst="rect">
            <a:avLst/>
          </a:prstGeom>
          <a:noFill/>
        </p:spPr>
        <p:txBody>
          <a:bodyPr wrap="square">
            <a:spAutoFit/>
          </a:bodyPr>
          <a:lstStyle/>
          <a:p>
            <a:pPr algn="ctr"/>
            <a:r>
              <a:rPr lang="en-GB" sz="1600">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Code du FCS-N (Survey Designer)</a:t>
            </a:r>
            <a:endParaRPr lang="en-GB" sz="1600">
              <a:latin typeface="Open Sans" panose="020B0606030504020204" pitchFamily="34" charset="0"/>
              <a:ea typeface="Open Sans" panose="020B0606030504020204" pitchFamily="34" charset="0"/>
              <a:cs typeface="Open Sans" panose="020B0606030504020204" pitchFamily="34" charset="0"/>
            </a:endParaRPr>
          </a:p>
        </p:txBody>
      </p:sp>
      <p:cxnSp>
        <p:nvCxnSpPr>
          <p:cNvPr id="3" name="Straight Arrow Connector 2">
            <a:extLst>
              <a:ext uri="{FF2B5EF4-FFF2-40B4-BE49-F238E27FC236}">
                <a16:creationId xmlns:a16="http://schemas.microsoft.com/office/drawing/2014/main" id="{3E48D480-8F33-4344-9F87-A17A145CF98A}"/>
              </a:ext>
            </a:extLst>
          </p:cNvPr>
          <p:cNvCxnSpPr/>
          <p:nvPr/>
        </p:nvCxnSpPr>
        <p:spPr>
          <a:xfrm flipH="1">
            <a:off x="7991348" y="4943615"/>
            <a:ext cx="1605418" cy="1266825"/>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pic>
        <p:nvPicPr>
          <p:cNvPr id="7" name="Picture 6">
            <a:extLst>
              <a:ext uri="{FF2B5EF4-FFF2-40B4-BE49-F238E27FC236}">
                <a16:creationId xmlns:a16="http://schemas.microsoft.com/office/drawing/2014/main" id="{E9DA76E9-7EB8-4E11-8593-ADCD2ACC9A05}"/>
              </a:ext>
            </a:extLst>
          </p:cNvPr>
          <p:cNvPicPr>
            <a:picLocks noChangeAspect="1"/>
          </p:cNvPicPr>
          <p:nvPr/>
        </p:nvPicPr>
        <p:blipFill>
          <a:blip r:embed="rId5"/>
          <a:stretch>
            <a:fillRect/>
          </a:stretch>
        </p:blipFill>
        <p:spPr>
          <a:xfrm>
            <a:off x="717181" y="1685260"/>
            <a:ext cx="5475123" cy="3487479"/>
          </a:xfrm>
          <a:prstGeom prst="rect">
            <a:avLst/>
          </a:prstGeom>
        </p:spPr>
      </p:pic>
    </p:spTree>
    <p:extLst>
      <p:ext uri="{BB962C8B-B14F-4D97-AF65-F5344CB8AC3E}">
        <p14:creationId xmlns:p14="http://schemas.microsoft.com/office/powerpoint/2010/main" val="9132392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62882-FA6B-40D4-B72A-285E1CC5F710}"/>
              </a:ext>
            </a:extLst>
          </p:cNvPr>
          <p:cNvSpPr>
            <a:spLocks noGrp="1"/>
          </p:cNvSpPr>
          <p:nvPr>
            <p:ph type="title"/>
          </p:nvPr>
        </p:nvSpPr>
        <p:spPr/>
        <p:txBody>
          <a:bodyPr/>
          <a:lstStyle/>
          <a:p>
            <a:r>
              <a:rPr lang="en-US" sz="3600" b="0" kern="1400" spc="230">
                <a:solidFill>
                  <a:schemeClr val="accent2"/>
                </a:solidFill>
                <a:latin typeface="HALDEN SOLID" pitchFamily="2" charset="0"/>
              </a:rPr>
              <a:t>FCS/FCS-N </a:t>
            </a:r>
            <a:r>
              <a:rPr lang="en-US" sz="3600" b="0" kern="1400" spc="230">
                <a:solidFill>
                  <a:schemeClr val="tx1"/>
                </a:solidFill>
                <a:latin typeface="HALDEN SOLID" pitchFamily="2" charset="0"/>
              </a:rPr>
              <a:t>Conception du </a:t>
            </a:r>
            <a:r>
              <a:rPr lang="en-US" sz="3600" b="0" kern="1400" spc="230">
                <a:solidFill>
                  <a:schemeClr val="accent2"/>
                </a:solidFill>
                <a:latin typeface="HALDEN SOLID" pitchFamily="2" charset="0"/>
              </a:rPr>
              <a:t>(des) </a:t>
            </a:r>
            <a:r>
              <a:rPr lang="en-US" sz="3600" b="0" kern="1400" spc="230">
                <a:solidFill>
                  <a:schemeClr val="tx1"/>
                </a:solidFill>
                <a:latin typeface="HALDEN SOLID" pitchFamily="2" charset="0"/>
              </a:rPr>
              <a:t>module</a:t>
            </a:r>
            <a:r>
              <a:rPr lang="en-US" sz="3600" b="0" kern="1400" spc="230">
                <a:solidFill>
                  <a:schemeClr val="accent2"/>
                </a:solidFill>
                <a:latin typeface="HALDEN SOLID" pitchFamily="2" charset="0"/>
              </a:rPr>
              <a:t>(s) </a:t>
            </a:r>
          </a:p>
        </p:txBody>
      </p:sp>
      <p:sp>
        <p:nvSpPr>
          <p:cNvPr id="3" name="Content Placeholder 2">
            <a:extLst>
              <a:ext uri="{FF2B5EF4-FFF2-40B4-BE49-F238E27FC236}">
                <a16:creationId xmlns:a16="http://schemas.microsoft.com/office/drawing/2014/main" id="{A58ED615-C330-45A0-8266-3D07719A059B}"/>
              </a:ext>
            </a:extLst>
          </p:cNvPr>
          <p:cNvSpPr>
            <a:spLocks noGrp="1"/>
          </p:cNvSpPr>
          <p:nvPr>
            <p:ph idx="1"/>
          </p:nvPr>
        </p:nvSpPr>
        <p:spPr/>
        <p:txBody>
          <a:bodyPr vert="horz" lIns="91440" tIns="45720" rIns="91440" bIns="45720" rtlCol="0" anchor="t">
            <a:noAutofit/>
          </a:bodyPr>
          <a:lstStyle/>
          <a:p>
            <a:pPr>
              <a:buFont typeface="Wingdings" panose="05000000000000000000" pitchFamily="2" charset="2"/>
              <a:buChar char="v"/>
            </a:pPr>
            <a:r>
              <a:rPr lang="en-US" spc="60" dirty="0">
                <a:latin typeface="Open Sans"/>
                <a:ea typeface="Open Sans"/>
                <a:cs typeface="Open Sans"/>
              </a:rPr>
              <a:t>Lors de la conception de </a:t>
            </a:r>
            <a:r>
              <a:rPr lang="en-US" spc="60" dirty="0" err="1">
                <a:latin typeface="Open Sans"/>
                <a:ea typeface="Open Sans"/>
                <a:cs typeface="Open Sans"/>
              </a:rPr>
              <a:t>votre</a:t>
            </a:r>
            <a:r>
              <a:rPr lang="en-US" spc="60" dirty="0">
                <a:latin typeface="Open Sans"/>
                <a:ea typeface="Open Sans"/>
                <a:cs typeface="Open Sans"/>
              </a:rPr>
              <a:t> questionnaire, y </a:t>
            </a:r>
            <a:r>
              <a:rPr lang="en-US" spc="60" dirty="0" err="1">
                <a:latin typeface="Open Sans"/>
                <a:ea typeface="Open Sans"/>
                <a:cs typeface="Open Sans"/>
              </a:rPr>
              <a:t>compris</a:t>
            </a:r>
            <a:r>
              <a:rPr lang="en-US" spc="60" dirty="0">
                <a:latin typeface="Open Sans"/>
                <a:ea typeface="Open Sans"/>
                <a:cs typeface="Open Sans"/>
              </a:rPr>
              <a:t> le</a:t>
            </a:r>
            <a:r>
              <a:rPr lang="en-US" spc="60" dirty="0">
                <a:solidFill>
                  <a:schemeClr val="accent2"/>
                </a:solidFill>
                <a:latin typeface="Open Sans"/>
                <a:ea typeface="Open Sans"/>
                <a:cs typeface="Open Sans"/>
              </a:rPr>
              <a:t>(s) </a:t>
            </a:r>
            <a:r>
              <a:rPr lang="en-US" spc="60" dirty="0">
                <a:latin typeface="Open Sans"/>
                <a:ea typeface="Open Sans"/>
                <a:cs typeface="Open Sans"/>
              </a:rPr>
              <a:t>module</a:t>
            </a:r>
            <a:r>
              <a:rPr lang="en-US" spc="60" dirty="0">
                <a:solidFill>
                  <a:schemeClr val="accent2"/>
                </a:solidFill>
                <a:latin typeface="Open Sans"/>
                <a:ea typeface="Open Sans"/>
                <a:cs typeface="Open Sans"/>
              </a:rPr>
              <a:t>(s) FCS/FCS-N</a:t>
            </a:r>
            <a:r>
              <a:rPr lang="en-US" spc="60" dirty="0">
                <a:latin typeface="Open Sans"/>
                <a:ea typeface="Open Sans"/>
                <a:cs typeface="Open Sans"/>
              </a:rPr>
              <a:t>, </a:t>
            </a:r>
            <a:r>
              <a:rPr lang="en-US" dirty="0" err="1">
                <a:latin typeface="Open Sans"/>
                <a:ea typeface="Open Sans"/>
                <a:cs typeface="Open Sans"/>
              </a:rPr>
              <a:t>référez-vous</a:t>
            </a:r>
            <a:r>
              <a:rPr lang="en-US" dirty="0">
                <a:latin typeface="Open Sans"/>
                <a:ea typeface="Open Sans"/>
                <a:cs typeface="Open Sans"/>
              </a:rPr>
              <a:t> </a:t>
            </a:r>
            <a:r>
              <a:rPr lang="en-US" spc="60" dirty="0">
                <a:latin typeface="Open Sans"/>
                <a:ea typeface="Open Sans"/>
                <a:cs typeface="Open Sans"/>
              </a:rPr>
              <a:t>au </a:t>
            </a:r>
            <a:r>
              <a:rPr lang="en-US" spc="60" dirty="0">
                <a:latin typeface="Open Sans"/>
                <a:ea typeface="Open Sans"/>
                <a:cs typeface="Open Sans"/>
                <a:hlinkClick r:id="rId3">
                  <a:extLst>
                    <a:ext uri="{A12FA001-AC4F-418D-AE19-62706E023703}">
                      <ahyp:hlinkClr xmlns:ahyp="http://schemas.microsoft.com/office/drawing/2018/hyperlinkcolor" val="tx"/>
                    </a:ext>
                  </a:extLst>
                </a:hlinkClick>
              </a:rPr>
              <a:t>Survey Designer</a:t>
            </a:r>
            <a:r>
              <a:rPr lang="en-US" spc="60" dirty="0">
                <a:latin typeface="Open Sans"/>
                <a:ea typeface="Open Sans"/>
                <a:cs typeface="Open Sans"/>
              </a:rPr>
              <a:t> qui </a:t>
            </a:r>
            <a:r>
              <a:rPr lang="en-US" spc="60" dirty="0" err="1">
                <a:latin typeface="Open Sans"/>
                <a:ea typeface="Open Sans"/>
                <a:cs typeface="Open Sans"/>
              </a:rPr>
              <a:t>fournit</a:t>
            </a:r>
            <a:r>
              <a:rPr lang="en-US" spc="60" dirty="0">
                <a:latin typeface="Open Sans"/>
                <a:ea typeface="Open Sans"/>
                <a:cs typeface="Open Sans"/>
              </a:rPr>
              <a:t> les modules standard du PAM </a:t>
            </a:r>
            <a:r>
              <a:rPr lang="en-US" spc="60" dirty="0" err="1">
                <a:latin typeface="Open Sans"/>
                <a:ea typeface="Open Sans"/>
                <a:cs typeface="Open Sans"/>
              </a:rPr>
              <a:t>en</a:t>
            </a:r>
            <a:r>
              <a:rPr lang="en-US" spc="60" dirty="0">
                <a:latin typeface="Open Sans"/>
                <a:ea typeface="Open Sans"/>
                <a:cs typeface="Open Sans"/>
              </a:rPr>
              <a:t> formats </a:t>
            </a:r>
            <a:r>
              <a:rPr lang="en-US" spc="60" dirty="0" err="1">
                <a:latin typeface="Open Sans"/>
                <a:ea typeface="Open Sans"/>
                <a:cs typeface="Open Sans"/>
              </a:rPr>
              <a:t>XLSform</a:t>
            </a:r>
            <a:r>
              <a:rPr lang="en-US" spc="60" dirty="0">
                <a:latin typeface="Open Sans"/>
                <a:ea typeface="Open Sans"/>
                <a:cs typeface="Open Sans"/>
              </a:rPr>
              <a:t> et Word.</a:t>
            </a:r>
            <a:endParaRPr lang="en-US" dirty="0"/>
          </a:p>
          <a:p>
            <a:pPr>
              <a:buFont typeface="Wingdings" panose="05000000000000000000" pitchFamily="2" charset="2"/>
              <a:buChar char="v"/>
            </a:pPr>
            <a:endParaRPr lang="en-US" spc="60" dirty="0">
              <a:latin typeface="Open Sans"/>
              <a:ea typeface="Open Sans"/>
              <a:cs typeface="Open Sans"/>
            </a:endParaRPr>
          </a:p>
          <a:p>
            <a:pPr>
              <a:buFont typeface="Wingdings" panose="05000000000000000000" pitchFamily="2" charset="2"/>
              <a:buChar char="v"/>
            </a:pPr>
            <a:r>
              <a:rPr lang="en-US" spc="60" dirty="0">
                <a:latin typeface="Open Sans"/>
                <a:ea typeface="Open Sans"/>
                <a:cs typeface="Open Sans"/>
              </a:rPr>
              <a:t>Les </a:t>
            </a:r>
            <a:r>
              <a:rPr lang="en-US" spc="60" dirty="0" err="1">
                <a:latin typeface="Open Sans"/>
                <a:ea typeface="Open Sans"/>
                <a:cs typeface="Open Sans"/>
              </a:rPr>
              <a:t>exemples</a:t>
            </a:r>
            <a:r>
              <a:rPr lang="en-US" spc="60" dirty="0">
                <a:latin typeface="Open Sans"/>
                <a:ea typeface="Open Sans"/>
                <a:cs typeface="Open Sans"/>
              </a:rPr>
              <a:t> </a:t>
            </a:r>
            <a:r>
              <a:rPr lang="en-US" spc="60" dirty="0" err="1">
                <a:latin typeface="Open Sans"/>
                <a:ea typeface="Open Sans"/>
                <a:cs typeface="Open Sans"/>
              </a:rPr>
              <a:t>d'</a:t>
            </a:r>
            <a:r>
              <a:rPr lang="en-US" b="1" spc="60" dirty="0" err="1">
                <a:latin typeface="Open Sans"/>
                <a:ea typeface="Open Sans"/>
                <a:cs typeface="Open Sans"/>
              </a:rPr>
              <a:t>aliments</a:t>
            </a:r>
            <a:r>
              <a:rPr lang="en-US" b="1" spc="60" dirty="0">
                <a:latin typeface="Open Sans"/>
                <a:ea typeface="Open Sans"/>
                <a:cs typeface="Open Sans"/>
              </a:rPr>
              <a:t> </a:t>
            </a:r>
            <a:r>
              <a:rPr lang="en-US" b="1" spc="60" dirty="0" err="1">
                <a:latin typeface="Open Sans"/>
                <a:ea typeface="Open Sans"/>
                <a:cs typeface="Open Sans"/>
              </a:rPr>
              <a:t>doivent</a:t>
            </a:r>
            <a:r>
              <a:rPr lang="en-US" b="1" spc="60" dirty="0">
                <a:latin typeface="Open Sans"/>
                <a:ea typeface="Open Sans"/>
                <a:cs typeface="Open Sans"/>
              </a:rPr>
              <a:t> </a:t>
            </a:r>
            <a:r>
              <a:rPr lang="en-US" b="1" spc="60" dirty="0" err="1">
                <a:latin typeface="Open Sans"/>
                <a:ea typeface="Open Sans"/>
                <a:cs typeface="Open Sans"/>
              </a:rPr>
              <a:t>être</a:t>
            </a:r>
            <a:r>
              <a:rPr lang="en-US" b="1" spc="60" dirty="0">
                <a:latin typeface="Open Sans"/>
                <a:ea typeface="Open Sans"/>
                <a:cs typeface="Open Sans"/>
              </a:rPr>
              <a:t> </a:t>
            </a:r>
            <a:r>
              <a:rPr lang="en-US" b="1" spc="60" dirty="0" err="1">
                <a:latin typeface="Open Sans"/>
                <a:ea typeface="Open Sans"/>
                <a:cs typeface="Open Sans"/>
              </a:rPr>
              <a:t>contextualisés</a:t>
            </a:r>
            <a:r>
              <a:rPr lang="en-US" b="1" spc="60" dirty="0">
                <a:latin typeface="Open Sans"/>
                <a:ea typeface="Open Sans"/>
                <a:cs typeface="Open Sans"/>
              </a:rPr>
              <a:t> </a:t>
            </a:r>
            <a:r>
              <a:rPr lang="en-US" spc="60" dirty="0" err="1">
                <a:latin typeface="Open Sans"/>
                <a:ea typeface="Open Sans"/>
                <a:cs typeface="Open Sans"/>
              </a:rPr>
              <a:t>afin</a:t>
            </a:r>
            <a:r>
              <a:rPr lang="en-US" spc="60" dirty="0">
                <a:latin typeface="Open Sans"/>
                <a:ea typeface="Open Sans"/>
                <a:cs typeface="Open Sans"/>
              </a:rPr>
              <a:t> de </a:t>
            </a:r>
            <a:r>
              <a:rPr lang="en-US" spc="60" dirty="0" err="1">
                <a:latin typeface="Open Sans"/>
                <a:ea typeface="Open Sans"/>
                <a:cs typeface="Open Sans"/>
              </a:rPr>
              <a:t>refléter</a:t>
            </a:r>
            <a:r>
              <a:rPr lang="en-US" spc="60" dirty="0">
                <a:latin typeface="Open Sans"/>
                <a:ea typeface="Open Sans"/>
                <a:cs typeface="Open Sans"/>
              </a:rPr>
              <a:t> les aliments </a:t>
            </a:r>
            <a:r>
              <a:rPr lang="en-US" spc="60" dirty="0" err="1">
                <a:latin typeface="Open Sans"/>
                <a:ea typeface="Open Sans"/>
                <a:cs typeface="Open Sans"/>
              </a:rPr>
              <a:t>locaux</a:t>
            </a:r>
            <a:r>
              <a:rPr lang="en-US" spc="60" dirty="0">
                <a:latin typeface="Open Sans"/>
                <a:ea typeface="Open Sans"/>
                <a:cs typeface="Open Sans"/>
              </a:rPr>
              <a:t> les plus courants. </a:t>
            </a:r>
            <a:r>
              <a:rPr lang="en-US" spc="60" dirty="0" err="1">
                <a:latin typeface="Open Sans"/>
                <a:ea typeface="Open Sans"/>
                <a:cs typeface="Open Sans"/>
              </a:rPr>
              <a:t>Cependant</a:t>
            </a:r>
            <a:r>
              <a:rPr lang="en-US" spc="60" dirty="0">
                <a:latin typeface="Open Sans"/>
                <a:ea typeface="Open Sans"/>
                <a:cs typeface="Open Sans"/>
              </a:rPr>
              <a:t>, les </a:t>
            </a:r>
            <a:r>
              <a:rPr lang="en-US" b="1" spc="60" dirty="0">
                <a:latin typeface="Open Sans"/>
                <a:ea typeface="Open Sans"/>
                <a:cs typeface="Open Sans"/>
              </a:rPr>
              <a:t>8 </a:t>
            </a:r>
            <a:r>
              <a:rPr lang="en-US" b="1" spc="60" dirty="0" err="1">
                <a:latin typeface="Open Sans"/>
                <a:ea typeface="Open Sans"/>
                <a:cs typeface="Open Sans"/>
              </a:rPr>
              <a:t>groupes</a:t>
            </a:r>
            <a:r>
              <a:rPr lang="en-US" b="1" spc="60" dirty="0">
                <a:latin typeface="Open Sans"/>
                <a:ea typeface="Open Sans"/>
                <a:cs typeface="Open Sans"/>
              </a:rPr>
              <a:t> </a:t>
            </a:r>
            <a:r>
              <a:rPr lang="en-US" b="1" spc="60" dirty="0" err="1">
                <a:latin typeface="Open Sans"/>
                <a:ea typeface="Open Sans"/>
                <a:cs typeface="Open Sans"/>
              </a:rPr>
              <a:t>d'aliments</a:t>
            </a:r>
            <a:r>
              <a:rPr lang="en-US" b="1" spc="60" dirty="0">
                <a:latin typeface="Open Sans"/>
                <a:ea typeface="Open Sans"/>
                <a:cs typeface="Open Sans"/>
              </a:rPr>
              <a:t> </a:t>
            </a:r>
            <a:r>
              <a:rPr lang="en-US" spc="60" dirty="0">
                <a:solidFill>
                  <a:schemeClr val="accent2"/>
                </a:solidFill>
                <a:latin typeface="Open Sans"/>
                <a:ea typeface="Open Sans"/>
                <a:cs typeface="Open Sans"/>
              </a:rPr>
              <a:t>(et les 7 sous-</a:t>
            </a:r>
            <a:r>
              <a:rPr lang="en-US" spc="60" dirty="0" err="1">
                <a:solidFill>
                  <a:schemeClr val="accent2"/>
                </a:solidFill>
                <a:latin typeface="Open Sans"/>
                <a:ea typeface="Open Sans"/>
                <a:cs typeface="Open Sans"/>
              </a:rPr>
              <a:t>groupes</a:t>
            </a:r>
            <a:r>
              <a:rPr lang="en-US" spc="60" dirty="0">
                <a:solidFill>
                  <a:schemeClr val="accent2"/>
                </a:solidFill>
                <a:latin typeface="Open Sans"/>
                <a:ea typeface="Open Sans"/>
                <a:cs typeface="Open Sans"/>
              </a:rPr>
              <a:t> pour le FCS-N) </a:t>
            </a:r>
            <a:r>
              <a:rPr lang="en-US" spc="60" dirty="0" err="1">
                <a:latin typeface="Open Sans"/>
                <a:ea typeface="Open Sans"/>
                <a:cs typeface="Open Sans"/>
              </a:rPr>
              <a:t>doivent</a:t>
            </a:r>
            <a:r>
              <a:rPr lang="en-US" spc="60" dirty="0">
                <a:latin typeface="Open Sans"/>
                <a:ea typeface="Open Sans"/>
                <a:cs typeface="Open Sans"/>
              </a:rPr>
              <a:t> </a:t>
            </a:r>
            <a:r>
              <a:rPr lang="fr-FR" dirty="0">
                <a:latin typeface="Open Sans"/>
                <a:ea typeface="Open Sans"/>
                <a:cs typeface="Open Sans"/>
              </a:rPr>
              <a:t>rester conformes au module standard FCS.</a:t>
            </a:r>
            <a:endParaRPr lang="en-US" spc="60" dirty="0">
              <a:latin typeface="Open Sans"/>
              <a:ea typeface="Open Sans"/>
              <a:cs typeface="Open Sans"/>
            </a:endParaRPr>
          </a:p>
          <a:p>
            <a:pPr>
              <a:buFont typeface="Wingdings" panose="05000000000000000000" pitchFamily="2" charset="2"/>
              <a:buChar char="v"/>
            </a:pPr>
            <a:r>
              <a:rPr lang="en-US" spc="60" dirty="0">
                <a:latin typeface="Open Sans"/>
                <a:ea typeface="Open Sans"/>
                <a:cs typeface="Open Sans"/>
              </a:rPr>
              <a:t>Si </a:t>
            </a:r>
            <a:r>
              <a:rPr lang="en-US" spc="60" dirty="0" err="1">
                <a:latin typeface="Open Sans"/>
                <a:ea typeface="Open Sans"/>
                <a:cs typeface="Open Sans"/>
              </a:rPr>
              <a:t>vous</a:t>
            </a:r>
            <a:r>
              <a:rPr lang="en-US" spc="60" dirty="0">
                <a:latin typeface="Open Sans"/>
                <a:ea typeface="Open Sans"/>
                <a:cs typeface="Open Sans"/>
              </a:rPr>
              <a:t> </a:t>
            </a:r>
            <a:r>
              <a:rPr lang="en-US" spc="60" dirty="0" err="1">
                <a:latin typeface="Open Sans"/>
                <a:ea typeface="Open Sans"/>
                <a:cs typeface="Open Sans"/>
              </a:rPr>
              <a:t>devez</a:t>
            </a:r>
            <a:r>
              <a:rPr lang="en-US" spc="60" dirty="0">
                <a:latin typeface="Open Sans"/>
                <a:ea typeface="Open Sans"/>
                <a:cs typeface="Open Sans"/>
              </a:rPr>
              <a:t> </a:t>
            </a:r>
            <a:r>
              <a:rPr lang="en-US" spc="60" dirty="0" err="1">
                <a:latin typeface="Open Sans"/>
                <a:ea typeface="Open Sans"/>
                <a:cs typeface="Open Sans"/>
              </a:rPr>
              <a:t>utiliser</a:t>
            </a:r>
            <a:r>
              <a:rPr lang="en-US" spc="60" dirty="0">
                <a:latin typeface="Open Sans"/>
                <a:ea typeface="Open Sans"/>
                <a:cs typeface="Open Sans"/>
              </a:rPr>
              <a:t> des </a:t>
            </a:r>
            <a:r>
              <a:rPr lang="en-US" spc="60" dirty="0" err="1">
                <a:latin typeface="Open Sans"/>
                <a:ea typeface="Open Sans"/>
                <a:cs typeface="Open Sans"/>
              </a:rPr>
              <a:t>outils</a:t>
            </a:r>
            <a:r>
              <a:rPr lang="en-US" spc="60" dirty="0">
                <a:latin typeface="Open Sans"/>
                <a:ea typeface="Open Sans"/>
                <a:cs typeface="Open Sans"/>
              </a:rPr>
              <a:t> de </a:t>
            </a:r>
            <a:r>
              <a:rPr lang="en-US" spc="60" dirty="0" err="1">
                <a:latin typeface="Open Sans"/>
                <a:ea typeface="Open Sans"/>
                <a:cs typeface="Open Sans"/>
              </a:rPr>
              <a:t>collecte</a:t>
            </a:r>
            <a:r>
              <a:rPr lang="en-US" spc="60" dirty="0">
                <a:latin typeface="Open Sans"/>
                <a:ea typeface="Open Sans"/>
                <a:cs typeface="Open Sans"/>
              </a:rPr>
              <a:t> de données et des </a:t>
            </a:r>
            <a:r>
              <a:rPr lang="en-US" spc="60" dirty="0" err="1">
                <a:latin typeface="Open Sans"/>
                <a:ea typeface="Open Sans"/>
                <a:cs typeface="Open Sans"/>
              </a:rPr>
              <a:t>plateformes</a:t>
            </a:r>
            <a:r>
              <a:rPr lang="en-US" spc="60" dirty="0">
                <a:latin typeface="Open Sans"/>
                <a:ea typeface="Open Sans"/>
                <a:cs typeface="Open Sans"/>
              </a:rPr>
              <a:t> qui ne </a:t>
            </a:r>
            <a:r>
              <a:rPr lang="en-US" spc="60" dirty="0" err="1">
                <a:latin typeface="Open Sans"/>
                <a:ea typeface="Open Sans"/>
                <a:cs typeface="Open Sans"/>
              </a:rPr>
              <a:t>prennent</a:t>
            </a:r>
            <a:r>
              <a:rPr lang="en-US" spc="60" dirty="0">
                <a:latin typeface="Open Sans"/>
                <a:ea typeface="Open Sans"/>
                <a:cs typeface="Open Sans"/>
              </a:rPr>
              <a:t> pas </a:t>
            </a:r>
            <a:r>
              <a:rPr lang="en-US" spc="60" dirty="0" err="1">
                <a:latin typeface="Open Sans"/>
                <a:ea typeface="Open Sans"/>
                <a:cs typeface="Open Sans"/>
              </a:rPr>
              <a:t>en</a:t>
            </a:r>
            <a:r>
              <a:rPr lang="en-US" spc="60" dirty="0">
                <a:latin typeface="Open Sans"/>
                <a:ea typeface="Open Sans"/>
                <a:cs typeface="Open Sans"/>
              </a:rPr>
              <a:t> charge les </a:t>
            </a:r>
            <a:r>
              <a:rPr lang="en-US" spc="60" dirty="0" err="1">
                <a:latin typeface="Open Sans"/>
                <a:ea typeface="Open Sans"/>
                <a:cs typeface="Open Sans"/>
              </a:rPr>
              <a:t>formulaires</a:t>
            </a:r>
            <a:r>
              <a:rPr lang="en-US" spc="60" dirty="0">
                <a:latin typeface="Open Sans"/>
                <a:ea typeface="Open Sans"/>
                <a:cs typeface="Open Sans"/>
              </a:rPr>
              <a:t> XLS, </a:t>
            </a:r>
            <a:r>
              <a:rPr lang="en-US" spc="60" dirty="0" err="1">
                <a:latin typeface="Open Sans"/>
                <a:ea typeface="Open Sans"/>
                <a:cs typeface="Open Sans"/>
              </a:rPr>
              <a:t>vous</a:t>
            </a:r>
            <a:r>
              <a:rPr lang="en-US" spc="60" dirty="0">
                <a:latin typeface="Open Sans"/>
                <a:ea typeface="Open Sans"/>
                <a:cs typeface="Open Sans"/>
              </a:rPr>
              <a:t> </a:t>
            </a:r>
            <a:r>
              <a:rPr lang="en-US" spc="60" dirty="0" err="1">
                <a:latin typeface="Open Sans"/>
                <a:ea typeface="Open Sans"/>
                <a:cs typeface="Open Sans"/>
              </a:rPr>
              <a:t>devez</a:t>
            </a:r>
            <a:r>
              <a:rPr lang="en-US" spc="60" dirty="0">
                <a:latin typeface="Open Sans"/>
                <a:ea typeface="Open Sans"/>
                <a:cs typeface="Open Sans"/>
              </a:rPr>
              <a:t> </a:t>
            </a:r>
            <a:r>
              <a:rPr lang="en-US" spc="60" dirty="0" err="1">
                <a:latin typeface="Open Sans"/>
                <a:ea typeface="Open Sans"/>
                <a:cs typeface="Open Sans"/>
              </a:rPr>
              <a:t>reproduire</a:t>
            </a:r>
            <a:r>
              <a:rPr lang="en-US" spc="60" dirty="0">
                <a:latin typeface="Open Sans"/>
                <a:ea typeface="Open Sans"/>
                <a:cs typeface="Open Sans"/>
              </a:rPr>
              <a:t> </a:t>
            </a:r>
            <a:r>
              <a:rPr lang="en-US" spc="60" dirty="0" err="1">
                <a:latin typeface="Open Sans"/>
                <a:ea typeface="Open Sans"/>
                <a:cs typeface="Open Sans"/>
              </a:rPr>
              <a:t>correctement</a:t>
            </a:r>
            <a:r>
              <a:rPr lang="en-US" spc="60" dirty="0">
                <a:latin typeface="Open Sans"/>
                <a:ea typeface="Open Sans"/>
                <a:cs typeface="Open Sans"/>
              </a:rPr>
              <a:t> le module standard, y </a:t>
            </a:r>
            <a:r>
              <a:rPr lang="en-US" spc="60" dirty="0" err="1">
                <a:latin typeface="Open Sans"/>
                <a:ea typeface="Open Sans"/>
                <a:cs typeface="Open Sans"/>
              </a:rPr>
              <a:t>compris</a:t>
            </a:r>
            <a:r>
              <a:rPr lang="en-US" spc="60" dirty="0">
                <a:latin typeface="Open Sans"/>
                <a:ea typeface="Open Sans"/>
                <a:cs typeface="Open Sans"/>
              </a:rPr>
              <a:t> les </a:t>
            </a:r>
            <a:r>
              <a:rPr lang="en-US" spc="60" dirty="0" err="1">
                <a:latin typeface="Open Sans"/>
                <a:ea typeface="Open Sans"/>
                <a:cs typeface="Open Sans"/>
              </a:rPr>
              <a:t>contraintes</a:t>
            </a:r>
            <a:r>
              <a:rPr lang="en-US" spc="60" dirty="0">
                <a:latin typeface="Open Sans"/>
                <a:ea typeface="Open Sans"/>
                <a:cs typeface="Open Sans"/>
              </a:rPr>
              <a:t> de </a:t>
            </a:r>
            <a:r>
              <a:rPr lang="en-US" spc="60" dirty="0" err="1">
                <a:latin typeface="Open Sans"/>
                <a:ea typeface="Open Sans"/>
                <a:cs typeface="Open Sans"/>
              </a:rPr>
              <a:t>visibilité</a:t>
            </a:r>
            <a:r>
              <a:rPr lang="en-US" spc="60" dirty="0">
                <a:latin typeface="Open Sans"/>
                <a:ea typeface="Open Sans"/>
                <a:cs typeface="Open Sans"/>
              </a:rPr>
              <a:t> et de validation. </a:t>
            </a:r>
          </a:p>
        </p:txBody>
      </p:sp>
    </p:spTree>
    <p:extLst>
      <p:ext uri="{BB962C8B-B14F-4D97-AF65-F5344CB8AC3E}">
        <p14:creationId xmlns:p14="http://schemas.microsoft.com/office/powerpoint/2010/main" val="42546163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a:ea typeface="Open Sans Extrabold"/>
                <a:cs typeface="Open Sans Extrabold"/>
              </a:rPr>
              <a:t>FCS : survey designer</a:t>
            </a:r>
            <a:endParaRPr lang="en-GB" sz="3600" b="0" kern="1400" spc="230">
              <a:solidFill>
                <a:schemeClr val="tx1"/>
              </a:solidFill>
              <a:latin typeface="HALDEN SOLID" pitchFamily="2" charset="0"/>
            </a:endParaRPr>
          </a:p>
        </p:txBody>
      </p:sp>
      <p:pic>
        <p:nvPicPr>
          <p:cNvPr id="3" name="Picture 2">
            <a:extLst>
              <a:ext uri="{FF2B5EF4-FFF2-40B4-BE49-F238E27FC236}">
                <a16:creationId xmlns:a16="http://schemas.microsoft.com/office/drawing/2014/main" id="{D546BAB8-DA8F-4BB3-B8FD-5B907C5A7E72}"/>
              </a:ext>
            </a:extLst>
          </p:cNvPr>
          <p:cNvPicPr>
            <a:picLocks noChangeAspect="1"/>
          </p:cNvPicPr>
          <p:nvPr/>
        </p:nvPicPr>
        <p:blipFill>
          <a:blip r:embed="rId3"/>
          <a:stretch>
            <a:fillRect/>
          </a:stretch>
        </p:blipFill>
        <p:spPr>
          <a:xfrm>
            <a:off x="1368768" y="1576680"/>
            <a:ext cx="10186330" cy="4164577"/>
          </a:xfrm>
          <a:prstGeom prst="rect">
            <a:avLst/>
          </a:prstGeom>
        </p:spPr>
      </p:pic>
      <p:sp>
        <p:nvSpPr>
          <p:cNvPr id="4" name="Rectangle 3">
            <a:extLst>
              <a:ext uri="{FF2B5EF4-FFF2-40B4-BE49-F238E27FC236}">
                <a16:creationId xmlns:a16="http://schemas.microsoft.com/office/drawing/2014/main" id="{2A9B5B64-AB6D-4A15-8007-03B93B3556D1}"/>
              </a:ext>
            </a:extLst>
          </p:cNvPr>
          <p:cNvSpPr/>
          <p:nvPr/>
        </p:nvSpPr>
        <p:spPr>
          <a:xfrm>
            <a:off x="5695814" y="1285103"/>
            <a:ext cx="1532238" cy="4992129"/>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peech Bubble: Oval 5">
            <a:extLst>
              <a:ext uri="{FF2B5EF4-FFF2-40B4-BE49-F238E27FC236}">
                <a16:creationId xmlns:a16="http://schemas.microsoft.com/office/drawing/2014/main" id="{D4C8675D-D8B7-49AC-84F5-2917A23695E0}"/>
              </a:ext>
            </a:extLst>
          </p:cNvPr>
          <p:cNvSpPr/>
          <p:nvPr/>
        </p:nvSpPr>
        <p:spPr>
          <a:xfrm>
            <a:off x="8651411" y="223318"/>
            <a:ext cx="2661005" cy="1786849"/>
          </a:xfrm>
          <a:prstGeom prst="wedgeEllipseCallout">
            <a:avLst>
              <a:gd name="adj1" fmla="val -103823"/>
              <a:gd name="adj2" fmla="val 3256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err="1">
                <a:solidFill>
                  <a:srgbClr val="FFFFFE"/>
                </a:solidFill>
                <a:latin typeface="Open Sans"/>
                <a:ea typeface="Open Sans"/>
                <a:cs typeface="Open Sans"/>
              </a:rPr>
              <a:t>Produits</a:t>
            </a:r>
            <a:r>
              <a:rPr lang="en-US" sz="1600" b="1">
                <a:solidFill>
                  <a:srgbClr val="FFFFFE"/>
                </a:solidFill>
                <a:latin typeface="Open Sans"/>
                <a:ea typeface="Open Sans"/>
                <a:cs typeface="Open Sans"/>
              </a:rPr>
              <a:t> </a:t>
            </a:r>
            <a:r>
              <a:rPr lang="en-US" sz="1600" b="1" err="1">
                <a:solidFill>
                  <a:srgbClr val="FFFFFE"/>
                </a:solidFill>
                <a:latin typeface="Open Sans"/>
                <a:ea typeface="Open Sans"/>
                <a:cs typeface="Open Sans"/>
              </a:rPr>
              <a:t>alimentaires</a:t>
            </a:r>
            <a:r>
              <a:rPr lang="en-US" sz="1600" b="1">
                <a:solidFill>
                  <a:srgbClr val="FFFFFE"/>
                </a:solidFill>
                <a:latin typeface="Open Sans"/>
                <a:ea typeface="Open Sans"/>
                <a:cs typeface="Open Sans"/>
              </a:rPr>
              <a:t> à adapter au </a:t>
            </a:r>
            <a:r>
              <a:rPr lang="en-US" sz="1600" b="1" err="1">
                <a:solidFill>
                  <a:srgbClr val="FFFFFE"/>
                </a:solidFill>
                <a:latin typeface="Open Sans"/>
                <a:ea typeface="Open Sans"/>
                <a:cs typeface="Open Sans"/>
              </a:rPr>
              <a:t>contexte</a:t>
            </a:r>
            <a:r>
              <a:rPr lang="en-US" sz="1600" b="1">
                <a:solidFill>
                  <a:srgbClr val="FFFFFE"/>
                </a:solidFill>
                <a:latin typeface="Open Sans"/>
                <a:ea typeface="Open Sans"/>
                <a:cs typeface="Open Sans"/>
              </a:rPr>
              <a:t> local </a:t>
            </a:r>
            <a:endParaRPr lang="en-US" sz="1600" b="1">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0F51B61F-4A18-F14B-08CA-CCC5FE6B726C}"/>
              </a:ext>
            </a:extLst>
          </p:cNvPr>
          <p:cNvSpPr txBox="1"/>
          <p:nvPr/>
        </p:nvSpPr>
        <p:spPr>
          <a:xfrm>
            <a:off x="10081690" y="6270622"/>
            <a:ext cx="1795236" cy="338554"/>
          </a:xfrm>
          <a:prstGeom prst="rect">
            <a:avLst/>
          </a:prstGeom>
          <a:noFill/>
        </p:spPr>
        <p:txBody>
          <a:bodyPr wrap="square">
            <a:spAutoFit/>
          </a:bodyPr>
          <a:lstStyle/>
          <a:p>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Concepteur d'enquêtes</a:t>
            </a:r>
            <a:endPar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Arrow Connector 4">
            <a:extLst>
              <a:ext uri="{FF2B5EF4-FFF2-40B4-BE49-F238E27FC236}">
                <a16:creationId xmlns:a16="http://schemas.microsoft.com/office/drawing/2014/main" id="{44BAE448-93A2-23EF-DF9D-47351557D802}"/>
              </a:ext>
            </a:extLst>
          </p:cNvPr>
          <p:cNvCxnSpPr>
            <a:cxnSpLocks/>
          </p:cNvCxnSpPr>
          <p:nvPr/>
        </p:nvCxnSpPr>
        <p:spPr>
          <a:xfrm>
            <a:off x="8397537" y="6488740"/>
            <a:ext cx="1577827" cy="0"/>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7" name="TextBox 6">
            <a:extLst>
              <a:ext uri="{FF2B5EF4-FFF2-40B4-BE49-F238E27FC236}">
                <a16:creationId xmlns:a16="http://schemas.microsoft.com/office/drawing/2014/main" id="{D77C81AD-812C-6A20-9610-7BB9D97DF5D6}"/>
              </a:ext>
            </a:extLst>
          </p:cNvPr>
          <p:cNvSpPr txBox="1"/>
          <p:nvPr/>
        </p:nvSpPr>
        <p:spPr>
          <a:xfrm>
            <a:off x="3369924" y="6270622"/>
            <a:ext cx="5027613" cy="338554"/>
          </a:xfrm>
          <a:prstGeom prst="rect">
            <a:avLst/>
          </a:prstGeom>
          <a:noFill/>
        </p:spPr>
        <p:txBody>
          <a:bodyPr wrap="square">
            <a:spAutoFit/>
          </a:bodyPr>
          <a:lstStyle/>
          <a:p>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Retrouvez le dernier module standard FCS en </a:t>
            </a:r>
            <a:r>
              <a:rPr lang="en-US" sz="1600" err="1">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XLSform </a:t>
            </a:r>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sur </a:t>
            </a:r>
          </a:p>
        </p:txBody>
      </p:sp>
    </p:spTree>
    <p:extLst>
      <p:ext uri="{BB962C8B-B14F-4D97-AF65-F5344CB8AC3E}">
        <p14:creationId xmlns:p14="http://schemas.microsoft.com/office/powerpoint/2010/main" val="77396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it-IT" b="0">
                <a:solidFill>
                  <a:srgbClr val="FFFFFE"/>
                </a:solidFill>
                <a:latin typeface="HALDEN SOLID" pitchFamily="2" charset="0"/>
                <a:ea typeface="Open Sans Extrabold" panose="020B0606030504020204" pitchFamily="34" charset="0"/>
                <a:cs typeface="Open Sans Extrabold" panose="020B0606030504020204" pitchFamily="34" charset="0"/>
              </a:rPr>
              <a:t>Assurance qualité</a:t>
            </a:r>
            <a:endParaRPr lang="en-GB" b="0">
              <a:solidFill>
                <a:srgbClr val="FFFFFE"/>
              </a:solidFill>
              <a:latin typeface="HALDEN SOLI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880350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596348" y="716415"/>
            <a:ext cx="11052002" cy="662558"/>
          </a:xfrm>
        </p:spPr>
        <p:txBody>
          <a:bodyPr anchor="t" anchorCtr="0"/>
          <a:lstStyle/>
          <a:p>
            <a:r>
              <a:rPr lang="en-GB" sz="2900" b="0" kern="1400" spc="230" dirty="0" err="1">
                <a:solidFill>
                  <a:schemeClr val="tx1"/>
                </a:solidFill>
                <a:latin typeface="HALDEN SOLID" pitchFamily="2" charset="0"/>
              </a:rPr>
              <a:t>Contrôles</a:t>
            </a:r>
            <a:r>
              <a:rPr lang="en-GB" sz="2900" b="0" kern="1400" spc="230" dirty="0">
                <a:solidFill>
                  <a:schemeClr val="tx1"/>
                </a:solidFill>
                <a:latin typeface="HALDEN SOLID" pitchFamily="2" charset="0"/>
              </a:rPr>
              <a:t> de la </a:t>
            </a:r>
            <a:r>
              <a:rPr lang="en-GB" sz="2900" b="0" kern="1400" spc="230" dirty="0" err="1">
                <a:solidFill>
                  <a:schemeClr val="tx1"/>
                </a:solidFill>
                <a:latin typeface="HALDEN SOLID" pitchFamily="2" charset="0"/>
              </a:rPr>
              <a:t>qualité</a:t>
            </a:r>
            <a:r>
              <a:rPr lang="en-GB" sz="2900" b="0" kern="1400" spc="230" dirty="0">
                <a:solidFill>
                  <a:schemeClr val="tx1"/>
                </a:solidFill>
                <a:latin typeface="HALDEN SOLID" pitchFamily="2" charset="0"/>
              </a:rPr>
              <a:t> des données du FCS : </a:t>
            </a:r>
            <a:r>
              <a:rPr lang="en-GB" sz="2900" b="0" kern="1400" spc="230" dirty="0" err="1">
                <a:solidFill>
                  <a:schemeClr val="tx1"/>
                </a:solidFill>
                <a:latin typeface="HALDEN SOLID" pitchFamily="2" charset="0"/>
              </a:rPr>
              <a:t>Valeurs</a:t>
            </a:r>
            <a:r>
              <a:rPr lang="en-GB" sz="2900" b="0" kern="1400" spc="230" dirty="0">
                <a:solidFill>
                  <a:schemeClr val="tx1"/>
                </a:solidFill>
                <a:latin typeface="HALDEN SOLID" pitchFamily="2" charset="0"/>
              </a:rPr>
              <a:t> </a:t>
            </a:r>
            <a:r>
              <a:rPr lang="en-GB" sz="2900" b="0" kern="1400" spc="230" dirty="0" err="1">
                <a:solidFill>
                  <a:schemeClr val="tx1"/>
                </a:solidFill>
                <a:latin typeface="HALDEN SOLID" pitchFamily="2" charset="0"/>
              </a:rPr>
              <a:t>erronées</a:t>
            </a:r>
            <a:r>
              <a:rPr lang="en-GB" sz="2900" b="0" kern="1400" spc="230" dirty="0">
                <a:solidFill>
                  <a:schemeClr val="tx1"/>
                </a:solidFill>
                <a:latin typeface="HALDEN SOLID" pitchFamily="2" charset="0"/>
              </a:rPr>
              <a:t> </a:t>
            </a:r>
          </a:p>
        </p:txBody>
      </p:sp>
      <p:sp>
        <p:nvSpPr>
          <p:cNvPr id="22" name="TextBox 21">
            <a:extLst>
              <a:ext uri="{FF2B5EF4-FFF2-40B4-BE49-F238E27FC236}">
                <a16:creationId xmlns:a16="http://schemas.microsoft.com/office/drawing/2014/main" id="{845AE3E5-9674-445E-B4FF-AE4477728629}"/>
              </a:ext>
            </a:extLst>
          </p:cNvPr>
          <p:cNvSpPr txBox="1"/>
          <p:nvPr/>
        </p:nvSpPr>
        <p:spPr>
          <a:xfrm>
            <a:off x="596348" y="1392744"/>
            <a:ext cx="11240321" cy="4801314"/>
          </a:xfrm>
          <a:prstGeom prst="rect">
            <a:avLst/>
          </a:prstGeom>
          <a:solidFill>
            <a:srgbClr val="FFFFFE"/>
          </a:solidFill>
        </p:spPr>
        <p:txBody>
          <a:bodyPr wrap="square" lIns="91440" tIns="45720" rIns="91440" bIns="45720" anchor="t">
            <a:spAutoFit/>
          </a:bodyPr>
          <a:lstStyle/>
          <a:p>
            <a:r>
              <a:rPr lang="fr-FR" sz="1700" dirty="0">
                <a:latin typeface="Open Sans"/>
                <a:ea typeface="Open Sans"/>
                <a:cs typeface="Open Sans"/>
              </a:rPr>
              <a:t>Le module FCS peut contenir des valeurs incorrectes, soit parce qu’elles dépassent le nombre de jours dans une semaine (&gt;7), soit parce qu’elles sont négatives.</a:t>
            </a:r>
            <a:r>
              <a:rPr lang="en-GB" sz="1700" dirty="0">
                <a:latin typeface="Open Sans"/>
                <a:ea typeface="Open Sans"/>
                <a:cs typeface="Open Sans"/>
              </a:rPr>
              <a:t> </a:t>
            </a:r>
            <a:endParaRPr lang="fr-FR" sz="1700" dirty="0">
              <a:latin typeface="Open Sans"/>
              <a:ea typeface="Open Sans"/>
              <a:cs typeface="Open Sans"/>
            </a:endParaRPr>
          </a:p>
          <a:p>
            <a:endParaRPr lang="en-GB" sz="1700" dirty="0">
              <a:latin typeface="Open Sans"/>
              <a:ea typeface="Open Sans"/>
              <a:cs typeface="Open Sans"/>
            </a:endParaRPr>
          </a:p>
          <a:p>
            <a:r>
              <a:rPr lang="en-GB" sz="1700" u="sng" dirty="0">
                <a:latin typeface="Open Sans"/>
                <a:ea typeface="Open Sans"/>
                <a:cs typeface="Open Sans"/>
              </a:rPr>
              <a:t>Solutions </a:t>
            </a:r>
            <a:r>
              <a:rPr lang="en-GB" sz="1700" u="sng" dirty="0" err="1">
                <a:latin typeface="Open Sans"/>
                <a:ea typeface="Open Sans"/>
                <a:cs typeface="Open Sans"/>
              </a:rPr>
              <a:t>proposées</a:t>
            </a:r>
            <a:r>
              <a:rPr lang="en-GB" sz="1700" u="sng" dirty="0">
                <a:latin typeface="Open Sans"/>
                <a:ea typeface="Open Sans"/>
                <a:cs typeface="Open Sans"/>
              </a:rPr>
              <a:t> pour y </a:t>
            </a:r>
            <a:r>
              <a:rPr lang="en-GB" sz="1700" u="sng" dirty="0" err="1">
                <a:latin typeface="Open Sans"/>
                <a:ea typeface="Open Sans"/>
                <a:cs typeface="Open Sans"/>
              </a:rPr>
              <a:t>remédier</a:t>
            </a:r>
            <a:r>
              <a:rPr lang="en-GB" sz="1700" u="sng" dirty="0">
                <a:latin typeface="Open Sans"/>
                <a:ea typeface="Open Sans"/>
                <a:cs typeface="Open Sans"/>
              </a:rPr>
              <a:t> :</a:t>
            </a:r>
            <a:endParaRPr lang="fr-FR" sz="1700" dirty="0">
              <a:latin typeface="Open Sans"/>
              <a:ea typeface="Open Sans"/>
              <a:cs typeface="Open Sans"/>
            </a:endParaRPr>
          </a:p>
          <a:p>
            <a:endParaRPr lang="fr-FR" sz="17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Sans-Serif"/>
              <a:buChar char="v"/>
            </a:pPr>
            <a:r>
              <a:rPr lang="en-GB" sz="1700" b="1" dirty="0">
                <a:latin typeface="Open Sans"/>
                <a:ea typeface="Open Sans"/>
                <a:cs typeface="Open Sans"/>
              </a:rPr>
              <a:t>Pendant la phase de conception du questionnaire</a:t>
            </a:r>
            <a:r>
              <a:rPr lang="en-GB" sz="1700" b="1" strike="sngStrike" dirty="0">
                <a:latin typeface="Open Sans"/>
                <a:ea typeface="Open Sans"/>
                <a:cs typeface="Open Sans"/>
              </a:rPr>
              <a:t> </a:t>
            </a:r>
            <a:r>
              <a:rPr lang="en-GB" sz="1700" b="1" dirty="0">
                <a:latin typeface="Open Sans"/>
                <a:ea typeface="Open Sans"/>
                <a:cs typeface="Open Sans"/>
              </a:rPr>
              <a:t>:</a:t>
            </a:r>
            <a:r>
              <a:rPr lang="fr-FR" sz="1700" dirty="0">
                <a:latin typeface="Open Sans"/>
                <a:ea typeface="Open Sans"/>
                <a:cs typeface="Open Sans"/>
              </a:rPr>
              <a:t>Configurez le formulaire XLS de manière à n'autoriser que des valeurs comprises entre 0 et 7 afin d'éviter les fautes de frappe ou les valeurs erronées. </a:t>
            </a:r>
            <a:endParaRPr lang="fr-FR" sz="1700" dirty="0">
              <a:latin typeface="Calibri"/>
              <a:ea typeface="Calibri"/>
              <a:cs typeface="Calibri"/>
            </a:endParaRPr>
          </a:p>
          <a:p>
            <a:pPr marL="285750" lvl="0" indent="-285750">
              <a:buFont typeface="Wingdings,Sans-Serif"/>
              <a:buChar char="v"/>
            </a:pPr>
            <a:r>
              <a:rPr lang="en-GB" sz="1700" b="1" dirty="0">
                <a:latin typeface="Open Sans"/>
                <a:ea typeface="Open Sans"/>
                <a:cs typeface="Open Sans"/>
              </a:rPr>
              <a:t>Pendant la </a:t>
            </a:r>
            <a:r>
              <a:rPr lang="en-GB" sz="1700" b="1" dirty="0" err="1">
                <a:latin typeface="Open Sans"/>
                <a:ea typeface="Open Sans"/>
                <a:cs typeface="Open Sans"/>
              </a:rPr>
              <a:t>collecte</a:t>
            </a:r>
            <a:r>
              <a:rPr lang="en-GB" sz="1700" b="1" dirty="0">
                <a:latin typeface="Open Sans"/>
                <a:ea typeface="Open Sans"/>
                <a:cs typeface="Open Sans"/>
              </a:rPr>
              <a:t> des données : </a:t>
            </a:r>
            <a:r>
              <a:rPr lang="fr-FR" sz="1700" dirty="0">
                <a:latin typeface="Open Sans"/>
                <a:ea typeface="Open Sans"/>
                <a:cs typeface="Open Sans"/>
              </a:rPr>
              <a:t>Si des données erronées sont toujours enregistrées pour certains ménages, ces problèmes doivent être identifiés lors des contrôles quotidiens de qualité des données. L’analyste doit signaler les erreurs aux équipes de terrain afin qu’elles soient corrigées rapidement, en fournissant les valeurs correctes (par exemple, en cas de fautes de frappe) et en sensibilisant à l’importance d’éviter de reproduire ces erreurs.</a:t>
            </a:r>
            <a:endParaRPr lang="en-GB" sz="1700" dirty="0">
              <a:latin typeface="Open Sans"/>
              <a:ea typeface="Open Sans"/>
              <a:cs typeface="Open Sans"/>
            </a:endParaRPr>
          </a:p>
          <a:p>
            <a:pPr marL="285750" lvl="0" indent="-285750">
              <a:buFont typeface="Wingdings,Sans-Serif"/>
              <a:buChar char="v"/>
            </a:pPr>
            <a:endParaRPr lang="en-GB" sz="17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Sans-Serif"/>
              <a:buChar char="v"/>
            </a:pPr>
            <a:r>
              <a:rPr lang="en-GB" sz="1700" b="1" dirty="0">
                <a:latin typeface="Open Sans"/>
                <a:ea typeface="Open Sans"/>
                <a:cs typeface="Open Sans"/>
              </a:rPr>
              <a:t>Pendant </a:t>
            </a:r>
            <a:r>
              <a:rPr lang="en-GB" sz="1700" b="1" dirty="0" err="1">
                <a:latin typeface="Open Sans"/>
                <a:ea typeface="Open Sans"/>
                <a:cs typeface="Open Sans"/>
              </a:rPr>
              <a:t>l'analyse</a:t>
            </a:r>
            <a:r>
              <a:rPr lang="en-GB" sz="1700" b="1" dirty="0">
                <a:latin typeface="Open Sans"/>
                <a:ea typeface="Open Sans"/>
                <a:cs typeface="Open Sans"/>
              </a:rPr>
              <a:t> des données </a:t>
            </a:r>
            <a:r>
              <a:rPr lang="en-GB" sz="1700" dirty="0">
                <a:latin typeface="Open Sans"/>
                <a:ea typeface="Open Sans"/>
                <a:cs typeface="Open Sans"/>
              </a:rPr>
              <a:t>: </a:t>
            </a:r>
            <a:r>
              <a:rPr lang="fr-FR" sz="1700" dirty="0">
                <a:latin typeface="Open Sans"/>
                <a:ea typeface="Open Sans"/>
                <a:cs typeface="Open Sans"/>
              </a:rPr>
              <a:t>Pour les valeurs supérieures à 7 (jours de consommation), recodez-les à un maximum de 7 jours. Toutefois, soyez particulièrement vigilant avec les ''8'' – dans le module FCS et tous les modules – car le chiffre ‘'8'’ est souvent confondu avec ‘0’ en raison de leur proximité sur les claviers de téléphones (et des tablettes). Avant de recoder, vérifiez si les 8 doivent être recodés en 0 plutôt qu’en 7. Vérifiez également les valeurs 99 ou 999, qui signifient généralement "non applicable", et recodez-les en 0.</a:t>
            </a:r>
          </a:p>
        </p:txBody>
      </p:sp>
      <p:pic>
        <p:nvPicPr>
          <p:cNvPr id="2" name="Graphic 1" descr="Flag with solid fill">
            <a:extLst>
              <a:ext uri="{FF2B5EF4-FFF2-40B4-BE49-F238E27FC236}">
                <a16:creationId xmlns:a16="http://schemas.microsoft.com/office/drawing/2014/main" id="{ECDFAD77-59BC-C4F9-D478-B36AEDEF0B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62160" y="464573"/>
            <a:ext cx="914400" cy="914400"/>
          </a:xfrm>
          <a:prstGeom prst="rect">
            <a:avLst/>
          </a:prstGeom>
        </p:spPr>
      </p:pic>
    </p:spTree>
    <p:extLst>
      <p:ext uri="{BB962C8B-B14F-4D97-AF65-F5344CB8AC3E}">
        <p14:creationId xmlns:p14="http://schemas.microsoft.com/office/powerpoint/2010/main" val="213806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2800" b="0" kern="1400" spc="230" dirty="0" err="1">
                <a:solidFill>
                  <a:schemeClr val="tx1"/>
                </a:solidFill>
                <a:latin typeface="HALDEN SOLID" pitchFamily="2" charset="0"/>
              </a:rPr>
              <a:t>Contrôles</a:t>
            </a:r>
            <a:r>
              <a:rPr lang="en-GB" sz="2800" b="0" kern="1400" spc="230" dirty="0">
                <a:solidFill>
                  <a:schemeClr val="tx1"/>
                </a:solidFill>
                <a:latin typeface="HALDEN SOLID" pitchFamily="2" charset="0"/>
              </a:rPr>
              <a:t> de la </a:t>
            </a:r>
            <a:r>
              <a:rPr lang="en-GB" sz="2800" b="0" kern="1400" spc="230" dirty="0" err="1">
                <a:solidFill>
                  <a:schemeClr val="tx1"/>
                </a:solidFill>
                <a:latin typeface="HALDEN SOLID" pitchFamily="2" charset="0"/>
              </a:rPr>
              <a:t>qualité</a:t>
            </a:r>
            <a:r>
              <a:rPr lang="en-GB" sz="2800" b="0" kern="1400" spc="230" dirty="0">
                <a:solidFill>
                  <a:schemeClr val="tx1"/>
                </a:solidFill>
                <a:latin typeface="HALDEN SOLID" pitchFamily="2" charset="0"/>
              </a:rPr>
              <a:t> des données du </a:t>
            </a:r>
            <a:r>
              <a:rPr lang="en-GB" sz="2800" b="0" kern="1400" spc="230" dirty="0" err="1">
                <a:solidFill>
                  <a:schemeClr val="tx1"/>
                </a:solidFill>
                <a:latin typeface="HALDEN SOLID" pitchFamily="2" charset="0"/>
              </a:rPr>
              <a:t>fcS</a:t>
            </a:r>
            <a:r>
              <a:rPr lang="en-GB" sz="2800" b="0" kern="1400" spc="230" dirty="0">
                <a:solidFill>
                  <a:schemeClr val="tx1"/>
                </a:solidFill>
                <a:latin typeface="HALDEN SOLID" pitchFamily="2" charset="0"/>
              </a:rPr>
              <a:t> : </a:t>
            </a:r>
            <a:r>
              <a:rPr lang="en-GB" sz="2800" b="0" kern="1400" spc="230" dirty="0" err="1">
                <a:solidFill>
                  <a:schemeClr val="tx1"/>
                </a:solidFill>
                <a:latin typeface="HALDEN SOLID" pitchFamily="2" charset="0"/>
              </a:rPr>
              <a:t>Valeurs</a:t>
            </a:r>
            <a:r>
              <a:rPr lang="en-GB" sz="2800" b="0" kern="1400" spc="230" dirty="0">
                <a:solidFill>
                  <a:schemeClr val="tx1"/>
                </a:solidFill>
                <a:latin typeface="HALDEN SOLID" pitchFamily="2" charset="0"/>
              </a:rPr>
              <a:t> </a:t>
            </a:r>
            <a:r>
              <a:rPr lang="en-GB" sz="2800" b="0" kern="1400" spc="230" dirty="0" err="1">
                <a:solidFill>
                  <a:schemeClr val="tx1"/>
                </a:solidFill>
                <a:latin typeface="HALDEN SOLID" pitchFamily="2" charset="0"/>
              </a:rPr>
              <a:t>manquantes</a:t>
            </a:r>
            <a:r>
              <a:rPr lang="en-GB" sz="2800" b="0" kern="1400" spc="230" dirty="0">
                <a:solidFill>
                  <a:schemeClr val="tx1"/>
                </a:solidFill>
                <a:latin typeface="HALDEN SOLID" pitchFamily="2" charset="0"/>
              </a:rPr>
              <a:t> </a:t>
            </a:r>
          </a:p>
        </p:txBody>
      </p:sp>
      <p:sp>
        <p:nvSpPr>
          <p:cNvPr id="22" name="TextBox 21">
            <a:extLst>
              <a:ext uri="{FF2B5EF4-FFF2-40B4-BE49-F238E27FC236}">
                <a16:creationId xmlns:a16="http://schemas.microsoft.com/office/drawing/2014/main" id="{845AE3E5-9674-445E-B4FF-AE4477728629}"/>
              </a:ext>
            </a:extLst>
          </p:cNvPr>
          <p:cNvSpPr txBox="1"/>
          <p:nvPr/>
        </p:nvSpPr>
        <p:spPr>
          <a:xfrm>
            <a:off x="789316" y="1245804"/>
            <a:ext cx="11119488" cy="4801314"/>
          </a:xfrm>
          <a:prstGeom prst="rect">
            <a:avLst/>
          </a:prstGeom>
          <a:noFill/>
        </p:spPr>
        <p:txBody>
          <a:bodyPr wrap="square" lIns="91440" tIns="45720" rIns="91440" bIns="45720" anchor="t">
            <a:spAutoFit/>
          </a:bodyPr>
          <a:lstStyle/>
          <a:p>
            <a:r>
              <a:rPr lang="en-GB" dirty="0">
                <a:latin typeface="Open Sans"/>
                <a:ea typeface="Open Sans"/>
                <a:cs typeface="Open Sans"/>
              </a:rPr>
              <a:t>Les ménages </a:t>
            </a:r>
            <a:r>
              <a:rPr lang="en-GB" dirty="0" err="1">
                <a:latin typeface="Open Sans"/>
                <a:ea typeface="Open Sans"/>
                <a:cs typeface="Open Sans"/>
              </a:rPr>
              <a:t>ont</a:t>
            </a:r>
            <a:r>
              <a:rPr lang="en-GB" dirty="0">
                <a:latin typeface="Open Sans"/>
                <a:ea typeface="Open Sans"/>
                <a:cs typeface="Open Sans"/>
              </a:rPr>
              <a:t> des données </a:t>
            </a:r>
            <a:r>
              <a:rPr lang="en-GB" dirty="0" err="1">
                <a:latin typeface="Open Sans"/>
                <a:ea typeface="Open Sans"/>
                <a:cs typeface="Open Sans"/>
              </a:rPr>
              <a:t>manquantes</a:t>
            </a:r>
            <a:r>
              <a:rPr lang="en-GB" dirty="0">
                <a:latin typeface="Open Sans"/>
                <a:ea typeface="Open Sans"/>
                <a:cs typeface="Open Sans"/>
              </a:rPr>
              <a:t> dans </a:t>
            </a:r>
            <a:r>
              <a:rPr lang="en-GB" dirty="0" err="1">
                <a:latin typeface="Open Sans"/>
                <a:ea typeface="Open Sans"/>
                <a:cs typeface="Open Sans"/>
              </a:rPr>
              <a:t>ce</a:t>
            </a:r>
            <a:r>
              <a:rPr lang="en-GB" dirty="0">
                <a:latin typeface="Open Sans"/>
                <a:ea typeface="Open Sans"/>
                <a:cs typeface="Open Sans"/>
              </a:rPr>
              <a:t> module FCS. </a:t>
            </a:r>
          </a:p>
          <a:p>
            <a:endParaRPr lang="fr-FR" dirty="0">
              <a:latin typeface="Open Sans" panose="020B0606030504020204" pitchFamily="34" charset="0"/>
              <a:ea typeface="Open Sans" panose="020B0606030504020204" pitchFamily="34" charset="0"/>
              <a:cs typeface="Open Sans" panose="020B0606030504020204" pitchFamily="34" charset="0"/>
            </a:endParaRPr>
          </a:p>
          <a:p>
            <a:r>
              <a:rPr lang="en-GB" u="sng" dirty="0">
                <a:latin typeface="Open Sans"/>
                <a:ea typeface="Open Sans"/>
                <a:cs typeface="Open Sans"/>
              </a:rPr>
              <a:t>Suggestions de solutions pour y </a:t>
            </a:r>
            <a:r>
              <a:rPr lang="en-GB" u="sng" dirty="0" err="1">
                <a:latin typeface="Open Sans"/>
                <a:ea typeface="Open Sans"/>
                <a:cs typeface="Open Sans"/>
              </a:rPr>
              <a:t>remédier</a:t>
            </a:r>
            <a:r>
              <a:rPr lang="en-GB" u="sng" dirty="0">
                <a:latin typeface="Open Sans"/>
                <a:ea typeface="Open Sans"/>
                <a:cs typeface="Open Sans"/>
              </a:rPr>
              <a:t> :</a:t>
            </a:r>
            <a:endParaRPr lang="fr-FR" dirty="0">
              <a:latin typeface="Open Sans"/>
              <a:ea typeface="Open Sans"/>
              <a:cs typeface="Open Sans"/>
            </a:endParaRPr>
          </a:p>
          <a:p>
            <a:endParaRPr lang="fr-FR"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Sans-Serif"/>
              <a:buChar char="v"/>
            </a:pPr>
            <a:r>
              <a:rPr lang="en-GB" b="1" dirty="0">
                <a:latin typeface="Open Sans"/>
                <a:ea typeface="Open Sans"/>
                <a:cs typeface="Open Sans"/>
              </a:rPr>
              <a:t>Lors de la conception du questionnaire</a:t>
            </a:r>
            <a:r>
              <a:rPr lang="en-GB" b="1" strike="sngStrike" dirty="0">
                <a:latin typeface="Open Sans"/>
                <a:ea typeface="Open Sans"/>
                <a:cs typeface="Open Sans"/>
              </a:rPr>
              <a:t> </a:t>
            </a:r>
            <a:r>
              <a:rPr lang="en-GB" b="1" dirty="0">
                <a:latin typeface="Open Sans"/>
                <a:ea typeface="Open Sans"/>
                <a:cs typeface="Open Sans"/>
              </a:rPr>
              <a:t>: </a:t>
            </a:r>
            <a:r>
              <a:rPr lang="en-GB" dirty="0">
                <a:latin typeface="Open Sans"/>
                <a:ea typeface="Open Sans"/>
                <a:cs typeface="Open Sans"/>
              </a:rPr>
              <a:t>Les questions du module FCS </a:t>
            </a:r>
            <a:r>
              <a:rPr lang="en-GB" dirty="0" err="1">
                <a:latin typeface="Open Sans"/>
                <a:ea typeface="Open Sans"/>
                <a:cs typeface="Open Sans"/>
              </a:rPr>
              <a:t>doivent</a:t>
            </a:r>
            <a:r>
              <a:rPr lang="en-GB" dirty="0">
                <a:latin typeface="Open Sans"/>
                <a:ea typeface="Open Sans"/>
                <a:cs typeface="Open Sans"/>
              </a:rPr>
              <a:t> </a:t>
            </a:r>
            <a:r>
              <a:rPr lang="en-GB" dirty="0" err="1">
                <a:latin typeface="Open Sans"/>
                <a:ea typeface="Open Sans"/>
                <a:cs typeface="Open Sans"/>
              </a:rPr>
              <a:t>être</a:t>
            </a:r>
            <a:r>
              <a:rPr lang="en-GB" dirty="0">
                <a:latin typeface="Open Sans"/>
                <a:ea typeface="Open Sans"/>
                <a:cs typeface="Open Sans"/>
              </a:rPr>
              <a:t> </a:t>
            </a:r>
            <a:r>
              <a:rPr lang="en-GB" dirty="0" err="1">
                <a:latin typeface="Open Sans"/>
                <a:ea typeface="Open Sans"/>
                <a:cs typeface="Open Sans"/>
              </a:rPr>
              <a:t>programmées</a:t>
            </a:r>
            <a:r>
              <a:rPr lang="en-GB" dirty="0">
                <a:latin typeface="Open Sans"/>
                <a:ea typeface="Open Sans"/>
                <a:cs typeface="Open Sans"/>
              </a:rPr>
              <a:t> </a:t>
            </a:r>
            <a:r>
              <a:rPr lang="en-GB" dirty="0" err="1">
                <a:latin typeface="Open Sans"/>
                <a:ea typeface="Open Sans"/>
                <a:cs typeface="Open Sans"/>
              </a:rPr>
              <a:t>comme</a:t>
            </a:r>
            <a:r>
              <a:rPr lang="en-GB" dirty="0">
                <a:latin typeface="Open Sans"/>
                <a:ea typeface="Open Sans"/>
                <a:cs typeface="Open Sans"/>
              </a:rPr>
              <a:t> </a:t>
            </a:r>
            <a:r>
              <a:rPr lang="en-GB" dirty="0" err="1">
                <a:latin typeface="Open Sans"/>
                <a:ea typeface="Open Sans"/>
                <a:cs typeface="Open Sans"/>
              </a:rPr>
              <a:t>étant</a:t>
            </a:r>
            <a:r>
              <a:rPr lang="en-GB" dirty="0">
                <a:latin typeface="Open Sans"/>
                <a:ea typeface="Open Sans"/>
                <a:cs typeface="Open Sans"/>
              </a:rPr>
              <a:t> </a:t>
            </a:r>
            <a:r>
              <a:rPr lang="en-GB" dirty="0" err="1">
                <a:latin typeface="Open Sans"/>
                <a:ea typeface="Open Sans"/>
                <a:cs typeface="Open Sans"/>
              </a:rPr>
              <a:t>obligatoires</a:t>
            </a:r>
            <a:r>
              <a:rPr lang="en-GB" dirty="0">
                <a:latin typeface="Open Sans"/>
                <a:ea typeface="Open Sans"/>
                <a:cs typeface="Open Sans"/>
              </a:rPr>
              <a:t>, de </a:t>
            </a:r>
            <a:r>
              <a:rPr lang="en-GB" dirty="0" err="1">
                <a:latin typeface="Open Sans"/>
                <a:ea typeface="Open Sans"/>
                <a:cs typeface="Open Sans"/>
              </a:rPr>
              <a:t>sorte</a:t>
            </a:r>
            <a:r>
              <a:rPr lang="en-GB" dirty="0">
                <a:latin typeface="Open Sans"/>
                <a:ea typeface="Open Sans"/>
                <a:cs typeface="Open Sans"/>
              </a:rPr>
              <a:t> </a:t>
            </a:r>
            <a:r>
              <a:rPr lang="en-GB" dirty="0" err="1">
                <a:latin typeface="Open Sans"/>
                <a:ea typeface="Open Sans"/>
                <a:cs typeface="Open Sans"/>
              </a:rPr>
              <a:t>qu'il</a:t>
            </a:r>
            <a:r>
              <a:rPr lang="en-GB" dirty="0">
                <a:latin typeface="Open Sans"/>
                <a:ea typeface="Open Sans"/>
                <a:cs typeface="Open Sans"/>
              </a:rPr>
              <a:t> ne </a:t>
            </a:r>
            <a:r>
              <a:rPr lang="en-GB" dirty="0" err="1">
                <a:latin typeface="Open Sans"/>
                <a:ea typeface="Open Sans"/>
                <a:cs typeface="Open Sans"/>
              </a:rPr>
              <a:t>soit</a:t>
            </a:r>
            <a:r>
              <a:rPr lang="en-GB" dirty="0">
                <a:latin typeface="Open Sans"/>
                <a:ea typeface="Open Sans"/>
                <a:cs typeface="Open Sans"/>
              </a:rPr>
              <a:t> pas possible de </a:t>
            </a:r>
            <a:r>
              <a:rPr lang="en-GB" dirty="0" err="1">
                <a:latin typeface="Open Sans"/>
                <a:ea typeface="Open Sans"/>
                <a:cs typeface="Open Sans"/>
              </a:rPr>
              <a:t>sauter</a:t>
            </a:r>
            <a:r>
              <a:rPr lang="en-GB" dirty="0">
                <a:latin typeface="Open Sans"/>
                <a:ea typeface="Open Sans"/>
                <a:cs typeface="Open Sans"/>
              </a:rPr>
              <a:t> </a:t>
            </a:r>
            <a:r>
              <a:rPr lang="en-GB" dirty="0" err="1">
                <a:latin typeface="Open Sans"/>
                <a:ea typeface="Open Sans"/>
                <a:cs typeface="Open Sans"/>
              </a:rPr>
              <a:t>une</a:t>
            </a:r>
            <a:r>
              <a:rPr lang="en-GB" dirty="0">
                <a:latin typeface="Open Sans"/>
                <a:ea typeface="Open Sans"/>
                <a:cs typeface="Open Sans"/>
              </a:rPr>
              <a:t> </a:t>
            </a:r>
            <a:r>
              <a:rPr lang="en-GB" dirty="0" err="1">
                <a:latin typeface="Open Sans"/>
                <a:ea typeface="Open Sans"/>
                <a:cs typeface="Open Sans"/>
              </a:rPr>
              <a:t>partie</a:t>
            </a:r>
            <a:r>
              <a:rPr lang="en-GB" dirty="0">
                <a:latin typeface="Open Sans"/>
                <a:ea typeface="Open Sans"/>
                <a:cs typeface="Open Sans"/>
              </a:rPr>
              <a:t> du module, </a:t>
            </a:r>
            <a:r>
              <a:rPr lang="en-GB" dirty="0" err="1">
                <a:latin typeface="Open Sans"/>
                <a:ea typeface="Open Sans"/>
                <a:cs typeface="Open Sans"/>
              </a:rPr>
              <a:t>ce</a:t>
            </a:r>
            <a:r>
              <a:rPr lang="en-GB" dirty="0">
                <a:latin typeface="Open Sans"/>
                <a:ea typeface="Open Sans"/>
                <a:cs typeface="Open Sans"/>
              </a:rPr>
              <a:t> qui </a:t>
            </a:r>
            <a:r>
              <a:rPr lang="en-GB" dirty="0" err="1">
                <a:latin typeface="Open Sans"/>
                <a:ea typeface="Open Sans"/>
                <a:cs typeface="Open Sans"/>
              </a:rPr>
              <a:t>laisserait</a:t>
            </a:r>
            <a:r>
              <a:rPr lang="en-GB" dirty="0">
                <a:latin typeface="Open Sans"/>
                <a:ea typeface="Open Sans"/>
                <a:cs typeface="Open Sans"/>
              </a:rPr>
              <a:t> des données </a:t>
            </a:r>
            <a:r>
              <a:rPr lang="en-GB" dirty="0" err="1">
                <a:latin typeface="Open Sans"/>
                <a:ea typeface="Open Sans"/>
                <a:cs typeface="Open Sans"/>
              </a:rPr>
              <a:t>manquantes</a:t>
            </a:r>
            <a:r>
              <a:rPr lang="en-GB" dirty="0">
                <a:latin typeface="Open Sans"/>
                <a:ea typeface="Open Sans"/>
                <a:cs typeface="Open Sans"/>
              </a:rPr>
              <a:t>.</a:t>
            </a:r>
            <a:endParaRPr lang="fr-FR" dirty="0">
              <a:latin typeface="Open Sans"/>
              <a:ea typeface="Open Sans"/>
              <a:cs typeface="Open Sans"/>
            </a:endParaRPr>
          </a:p>
          <a:p>
            <a:pPr marL="285750" indent="-285750">
              <a:buFont typeface="Wingdings,Sans-Serif"/>
              <a:buChar char="v"/>
            </a:pPr>
            <a:endParaRPr lang="fr-FR" dirty="0">
              <a:latin typeface="Calibri"/>
              <a:ea typeface="Calibri"/>
              <a:cs typeface="Calibri"/>
            </a:endParaRPr>
          </a:p>
          <a:p>
            <a:pPr marL="285750" indent="-285750">
              <a:buFont typeface="Wingdings,Sans-Serif"/>
              <a:buChar char="v"/>
            </a:pPr>
            <a:r>
              <a:rPr lang="en-GB" b="1" dirty="0">
                <a:latin typeface="Open Sans"/>
                <a:ea typeface="Open Sans"/>
                <a:cs typeface="Open Sans"/>
              </a:rPr>
              <a:t>Pendant la </a:t>
            </a:r>
            <a:r>
              <a:rPr lang="en-GB" b="1" dirty="0" err="1">
                <a:latin typeface="Open Sans"/>
                <a:ea typeface="Open Sans"/>
                <a:cs typeface="Open Sans"/>
              </a:rPr>
              <a:t>collecte</a:t>
            </a:r>
            <a:r>
              <a:rPr lang="en-GB" b="1" dirty="0">
                <a:latin typeface="Open Sans"/>
                <a:ea typeface="Open Sans"/>
                <a:cs typeface="Open Sans"/>
              </a:rPr>
              <a:t> des données </a:t>
            </a:r>
            <a:r>
              <a:rPr lang="en-GB" dirty="0">
                <a:latin typeface="Open Sans"/>
                <a:ea typeface="Open Sans"/>
                <a:cs typeface="Open Sans"/>
              </a:rPr>
              <a:t>: </a:t>
            </a:r>
            <a:r>
              <a:rPr lang="fr-FR" dirty="0">
                <a:latin typeface="Open Sans"/>
                <a:ea typeface="Open Sans"/>
                <a:cs typeface="Open Sans"/>
              </a:rPr>
              <a:t>Si les contrôles de qualité montrent que certains enquêteurs enregistrent encore des valeurs manquantes, ce problème doit être immédiatement signalé aux enquêteurs concernés. En outre, il est conseillé de revoir et de corriger les restrictions codées dans le questionnaire pour éviter que cette erreur ne se reproduise</a:t>
            </a:r>
            <a:r>
              <a:rPr lang="fr-FR" dirty="0">
                <a:solidFill>
                  <a:srgbClr val="FF0000"/>
                </a:solidFill>
                <a:latin typeface="Open Sans"/>
                <a:ea typeface="Open Sans"/>
                <a:cs typeface="Open Sans"/>
              </a:rPr>
              <a:t>.</a:t>
            </a:r>
            <a:endParaRPr lang="en-GB" dirty="0">
              <a:latin typeface="Open Sans"/>
              <a:ea typeface="Open Sans"/>
              <a:cs typeface="Open Sans"/>
            </a:endParaRPr>
          </a:p>
          <a:p>
            <a:pPr marL="285750" lvl="0" indent="-285750">
              <a:buFont typeface="Wingdings,Sans-Serif"/>
              <a:buChar char="v"/>
            </a:pPr>
            <a:endParaRPr lang="fr-FR" dirty="0">
              <a:latin typeface="Calibri"/>
              <a:ea typeface="Calibri"/>
              <a:cs typeface="Calibri"/>
            </a:endParaRPr>
          </a:p>
          <a:p>
            <a:pPr marL="285750" indent="-285750">
              <a:buFont typeface="Wingdings,Sans-Serif"/>
              <a:buChar char="v"/>
            </a:pPr>
            <a:r>
              <a:rPr lang="en-GB" b="1" dirty="0">
                <a:latin typeface="Open Sans"/>
                <a:ea typeface="Open Sans"/>
                <a:cs typeface="Open Sans"/>
              </a:rPr>
              <a:t>Pendant </a:t>
            </a:r>
            <a:r>
              <a:rPr lang="en-GB" b="1" dirty="0" err="1">
                <a:latin typeface="Open Sans"/>
                <a:ea typeface="Open Sans"/>
                <a:cs typeface="Open Sans"/>
              </a:rPr>
              <a:t>l'analyse</a:t>
            </a:r>
            <a:r>
              <a:rPr lang="en-GB" b="1" dirty="0">
                <a:latin typeface="Open Sans"/>
                <a:ea typeface="Open Sans"/>
                <a:cs typeface="Open Sans"/>
              </a:rPr>
              <a:t> des données : </a:t>
            </a:r>
            <a:r>
              <a:rPr lang="fr-FR" dirty="0">
                <a:latin typeface="Open Sans"/>
                <a:ea typeface="Open Sans"/>
                <a:cs typeface="Open Sans"/>
              </a:rPr>
              <a:t>Si les valeurs manquantes ne sont pas trop fréquentes, il est recommandé d’exclure ces cas de l’analyse plutôt que de tenter de remplacer les données manquantes.</a:t>
            </a:r>
          </a:p>
          <a:p>
            <a:endParaRPr lang="fr-FR" dirty="0"/>
          </a:p>
        </p:txBody>
      </p:sp>
      <p:pic>
        <p:nvPicPr>
          <p:cNvPr id="2" name="Graphic 1" descr="Flag with solid fill">
            <a:extLst>
              <a:ext uri="{FF2B5EF4-FFF2-40B4-BE49-F238E27FC236}">
                <a16:creationId xmlns:a16="http://schemas.microsoft.com/office/drawing/2014/main" id="{31FE40F7-B719-9B90-095F-C5226302F8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54783" y="1378973"/>
            <a:ext cx="914400" cy="914400"/>
          </a:xfrm>
          <a:prstGeom prst="rect">
            <a:avLst/>
          </a:prstGeom>
        </p:spPr>
      </p:pic>
    </p:spTree>
    <p:extLst>
      <p:ext uri="{BB962C8B-B14F-4D97-AF65-F5344CB8AC3E}">
        <p14:creationId xmlns:p14="http://schemas.microsoft.com/office/powerpoint/2010/main" val="76252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4"/>
            <a:ext cx="11052002" cy="1080301"/>
          </a:xfrm>
        </p:spPr>
        <p:txBody>
          <a:bodyPr anchor="t" anchorCtr="0"/>
          <a:lstStyle/>
          <a:p>
            <a:r>
              <a:rPr lang="en-GB" sz="2600" b="0" kern="1400" spc="230" dirty="0" err="1">
                <a:solidFill>
                  <a:schemeClr val="tx1"/>
                </a:solidFill>
                <a:latin typeface="HALDEN SOLID" pitchFamily="2" charset="0"/>
              </a:rPr>
              <a:t>Contrôles</a:t>
            </a:r>
            <a:r>
              <a:rPr lang="en-GB" sz="2600" b="0" kern="1400" spc="230" dirty="0">
                <a:solidFill>
                  <a:schemeClr val="tx1"/>
                </a:solidFill>
                <a:latin typeface="HALDEN SOLID" pitchFamily="2" charset="0"/>
              </a:rPr>
              <a:t> de la </a:t>
            </a:r>
            <a:r>
              <a:rPr lang="en-GB" sz="2600" b="0" kern="1400" spc="230" dirty="0" err="1">
                <a:solidFill>
                  <a:schemeClr val="tx1"/>
                </a:solidFill>
                <a:latin typeface="HALDEN SOLID" pitchFamily="2" charset="0"/>
              </a:rPr>
              <a:t>qualité</a:t>
            </a:r>
            <a:r>
              <a:rPr lang="en-GB" sz="2600" b="0" kern="1400" spc="230" dirty="0">
                <a:solidFill>
                  <a:schemeClr val="tx1"/>
                </a:solidFill>
                <a:latin typeface="HALDEN SOLID" pitchFamily="2" charset="0"/>
              </a:rPr>
              <a:t> des données du FCS : </a:t>
            </a:r>
            <a:r>
              <a:rPr lang="en-GB" sz="2600" b="0" kern="1400" spc="230" dirty="0" err="1">
                <a:solidFill>
                  <a:schemeClr val="tx1"/>
                </a:solidFill>
                <a:latin typeface="HALDEN SOLID" pitchFamily="2" charset="0"/>
              </a:rPr>
              <a:t>Consommation</a:t>
            </a:r>
            <a:r>
              <a:rPr lang="en-GB" sz="2600" b="0" kern="1400" spc="230" dirty="0">
                <a:solidFill>
                  <a:schemeClr val="tx1"/>
                </a:solidFill>
                <a:latin typeface="HALDEN SOLID" pitchFamily="2" charset="0"/>
              </a:rPr>
              <a:t> </a:t>
            </a:r>
            <a:r>
              <a:rPr lang="en-GB" sz="2600" b="0" kern="1400" spc="230" dirty="0" err="1">
                <a:solidFill>
                  <a:schemeClr val="tx1"/>
                </a:solidFill>
                <a:latin typeface="HALDEN SOLID" pitchFamily="2" charset="0"/>
              </a:rPr>
              <a:t>anormale</a:t>
            </a:r>
            <a:r>
              <a:rPr lang="en-GB" sz="2600" b="0" kern="1400" spc="230" dirty="0">
                <a:solidFill>
                  <a:schemeClr val="tx1"/>
                </a:solidFill>
                <a:latin typeface="HALDEN SOLID" pitchFamily="2" charset="0"/>
              </a:rPr>
              <a:t> </a:t>
            </a:r>
          </a:p>
        </p:txBody>
      </p:sp>
      <p:sp>
        <p:nvSpPr>
          <p:cNvPr id="22" name="TextBox 21">
            <a:extLst>
              <a:ext uri="{FF2B5EF4-FFF2-40B4-BE49-F238E27FC236}">
                <a16:creationId xmlns:a16="http://schemas.microsoft.com/office/drawing/2014/main" id="{845AE3E5-9674-445E-B4FF-AE4477728629}"/>
              </a:ext>
            </a:extLst>
          </p:cNvPr>
          <p:cNvSpPr txBox="1"/>
          <p:nvPr/>
        </p:nvSpPr>
        <p:spPr>
          <a:xfrm>
            <a:off x="683438" y="1256564"/>
            <a:ext cx="11119488" cy="4478149"/>
          </a:xfrm>
          <a:prstGeom prst="rect">
            <a:avLst/>
          </a:prstGeom>
          <a:noFill/>
        </p:spPr>
        <p:txBody>
          <a:bodyPr wrap="square" lIns="91440" tIns="45720" rIns="91440" bIns="45720" anchor="t">
            <a:spAutoFit/>
          </a:bodyPr>
          <a:lstStyle/>
          <a:p>
            <a:r>
              <a:rPr lang="en-GB" sz="1500" dirty="0" err="1">
                <a:latin typeface="Open Sans"/>
                <a:ea typeface="Open Sans"/>
                <a:cs typeface="Open Sans"/>
              </a:rPr>
              <a:t>Lorsque</a:t>
            </a:r>
            <a:r>
              <a:rPr lang="en-GB" sz="1500" dirty="0">
                <a:latin typeface="Open Sans"/>
                <a:ea typeface="Open Sans"/>
                <a:cs typeface="Open Sans"/>
              </a:rPr>
              <a:t> les ménages </a:t>
            </a:r>
            <a:r>
              <a:rPr lang="en-GB" sz="1500" dirty="0" err="1">
                <a:latin typeface="Open Sans"/>
                <a:ea typeface="Open Sans"/>
                <a:cs typeface="Open Sans"/>
              </a:rPr>
              <a:t>déclarent</a:t>
            </a:r>
            <a:r>
              <a:rPr lang="en-GB" sz="1500" dirty="0">
                <a:latin typeface="Open Sans"/>
                <a:ea typeface="Open Sans"/>
                <a:cs typeface="Open Sans"/>
              </a:rPr>
              <a:t> </a:t>
            </a:r>
            <a:r>
              <a:rPr lang="en-GB" sz="1500" dirty="0" err="1">
                <a:latin typeface="Open Sans"/>
                <a:ea typeface="Open Sans"/>
                <a:cs typeface="Open Sans"/>
              </a:rPr>
              <a:t>une</a:t>
            </a:r>
            <a:r>
              <a:rPr lang="en-GB" sz="1500" dirty="0">
                <a:latin typeface="Open Sans"/>
                <a:ea typeface="Open Sans"/>
                <a:cs typeface="Open Sans"/>
              </a:rPr>
              <a:t> </a:t>
            </a:r>
            <a:r>
              <a:rPr lang="en-GB" sz="1500" dirty="0" err="1">
                <a:latin typeface="Open Sans"/>
                <a:ea typeface="Open Sans"/>
                <a:cs typeface="Open Sans"/>
              </a:rPr>
              <a:t>consommation</a:t>
            </a:r>
            <a:r>
              <a:rPr lang="en-GB" sz="1500" dirty="0">
                <a:latin typeface="Open Sans"/>
                <a:ea typeface="Open Sans"/>
                <a:cs typeface="Open Sans"/>
              </a:rPr>
              <a:t> </a:t>
            </a:r>
            <a:r>
              <a:rPr lang="en-GB" sz="1500" dirty="0" err="1">
                <a:latin typeface="Open Sans"/>
                <a:ea typeface="Open Sans"/>
                <a:cs typeface="Open Sans"/>
              </a:rPr>
              <a:t>alimentaire</a:t>
            </a:r>
            <a:r>
              <a:rPr lang="en-GB" sz="1500" dirty="0">
                <a:latin typeface="Open Sans"/>
                <a:ea typeface="Open Sans"/>
                <a:cs typeface="Open Sans"/>
              </a:rPr>
              <a:t> qui ne </a:t>
            </a:r>
            <a:r>
              <a:rPr lang="en-GB" sz="1500" dirty="0" err="1">
                <a:latin typeface="Open Sans"/>
                <a:ea typeface="Open Sans"/>
                <a:cs typeface="Open Sans"/>
              </a:rPr>
              <a:t>semble</a:t>
            </a:r>
            <a:r>
              <a:rPr lang="en-GB" sz="1500" dirty="0">
                <a:latin typeface="Open Sans"/>
                <a:ea typeface="Open Sans"/>
                <a:cs typeface="Open Sans"/>
              </a:rPr>
              <a:t> pas </a:t>
            </a:r>
            <a:r>
              <a:rPr lang="en-GB" sz="1500" dirty="0" err="1">
                <a:latin typeface="Open Sans"/>
                <a:ea typeface="Open Sans"/>
                <a:cs typeface="Open Sans"/>
              </a:rPr>
              <a:t>logique</a:t>
            </a:r>
            <a:r>
              <a:rPr lang="en-GB" sz="1500" dirty="0">
                <a:latin typeface="Open Sans"/>
                <a:ea typeface="Open Sans"/>
                <a:cs typeface="Open Sans"/>
              </a:rPr>
              <a:t> </a:t>
            </a:r>
            <a:r>
              <a:rPr lang="en-GB" sz="1500" dirty="0" err="1">
                <a:latin typeface="Open Sans"/>
                <a:ea typeface="Open Sans"/>
                <a:cs typeface="Open Sans"/>
              </a:rPr>
              <a:t>selon</a:t>
            </a:r>
            <a:r>
              <a:rPr lang="en-GB" sz="1500" dirty="0">
                <a:solidFill>
                  <a:srgbClr val="FF0000"/>
                </a:solidFill>
                <a:latin typeface="Open Sans"/>
                <a:ea typeface="Open Sans"/>
                <a:cs typeface="Open Sans"/>
              </a:rPr>
              <a:t> </a:t>
            </a:r>
            <a:r>
              <a:rPr lang="en-GB" sz="1500" dirty="0">
                <a:latin typeface="Open Sans"/>
                <a:ea typeface="Open Sans"/>
                <a:cs typeface="Open Sans"/>
              </a:rPr>
              <a:t>le </a:t>
            </a:r>
            <a:r>
              <a:rPr lang="en-GB" sz="1500" dirty="0" err="1">
                <a:latin typeface="Open Sans"/>
                <a:ea typeface="Open Sans"/>
                <a:cs typeface="Open Sans"/>
              </a:rPr>
              <a:t>contexte</a:t>
            </a:r>
            <a:r>
              <a:rPr lang="en-GB" sz="1500" dirty="0">
                <a:latin typeface="Open Sans"/>
                <a:ea typeface="Open Sans"/>
                <a:cs typeface="Open Sans"/>
              </a:rPr>
              <a:t>. </a:t>
            </a:r>
            <a:endParaRPr lang="en-US" sz="1500" dirty="0">
              <a:latin typeface="Open Sans"/>
              <a:ea typeface="Open Sans"/>
              <a:cs typeface="Open Sans"/>
            </a:endParaRPr>
          </a:p>
          <a:p>
            <a:endParaRPr lang="en-GB" sz="1500" dirty="0">
              <a:latin typeface="Open Sans" panose="020B0606030504020204" pitchFamily="34" charset="0"/>
              <a:ea typeface="Open Sans" panose="020B0606030504020204" pitchFamily="34" charset="0"/>
              <a:cs typeface="Open Sans" panose="020B0606030504020204" pitchFamily="34" charset="0"/>
            </a:endParaRPr>
          </a:p>
          <a:p>
            <a:r>
              <a:rPr lang="en-GB" sz="1500" i="1" dirty="0" err="1">
                <a:latin typeface="Open Sans"/>
                <a:ea typeface="Open Sans"/>
                <a:cs typeface="Open Sans"/>
              </a:rPr>
              <a:t>Exemples</a:t>
            </a:r>
            <a:r>
              <a:rPr lang="en-GB" sz="1500" i="1" dirty="0">
                <a:latin typeface="Open Sans"/>
                <a:ea typeface="Open Sans"/>
                <a:cs typeface="Open Sans"/>
              </a:rPr>
              <a:t> de </a:t>
            </a:r>
            <a:r>
              <a:rPr lang="en-GB" sz="1500" i="1" dirty="0" err="1">
                <a:latin typeface="Open Sans"/>
                <a:ea typeface="Open Sans"/>
                <a:cs typeface="Open Sans"/>
              </a:rPr>
              <a:t>signaux</a:t>
            </a:r>
            <a:r>
              <a:rPr lang="en-GB" sz="1500" i="1" dirty="0">
                <a:latin typeface="Open Sans"/>
                <a:ea typeface="Open Sans"/>
                <a:cs typeface="Open Sans"/>
              </a:rPr>
              <a:t> </a:t>
            </a:r>
            <a:r>
              <a:rPr lang="en-GB" sz="1500" i="1" dirty="0" err="1">
                <a:latin typeface="Open Sans"/>
                <a:ea typeface="Open Sans"/>
                <a:cs typeface="Open Sans"/>
              </a:rPr>
              <a:t>d'alertes</a:t>
            </a:r>
            <a:r>
              <a:rPr lang="en-GB" sz="1500" i="1" dirty="0">
                <a:latin typeface="Open Sans"/>
                <a:ea typeface="Open Sans"/>
                <a:cs typeface="Open Sans"/>
              </a:rPr>
              <a:t> :</a:t>
            </a:r>
            <a:endParaRPr lang="en-US" sz="1500" dirty="0">
              <a:latin typeface="Open Sans"/>
              <a:ea typeface="Open Sans"/>
              <a:cs typeface="Open Sans"/>
            </a:endParaRPr>
          </a:p>
          <a:p>
            <a:pPr marL="285750" indent="-285750">
              <a:buFont typeface="Arial,Sans-Serif"/>
              <a:buChar char="•"/>
            </a:pPr>
            <a:r>
              <a:rPr lang="en-GB" sz="1500" dirty="0">
                <a:latin typeface="Open Sans"/>
                <a:ea typeface="Open Sans"/>
                <a:cs typeface="Open Sans"/>
              </a:rPr>
              <a:t>Le module </a:t>
            </a:r>
            <a:r>
              <a:rPr lang="en-GB" sz="1500" dirty="0" err="1">
                <a:latin typeface="Open Sans"/>
                <a:ea typeface="Open Sans"/>
                <a:cs typeface="Open Sans"/>
              </a:rPr>
              <a:t>entier</a:t>
            </a:r>
            <a:r>
              <a:rPr lang="en-GB" sz="1500" dirty="0">
                <a:latin typeface="Open Sans"/>
                <a:ea typeface="Open Sans"/>
                <a:cs typeface="Open Sans"/>
              </a:rPr>
              <a:t> </a:t>
            </a:r>
            <a:r>
              <a:rPr lang="en-GB" sz="1500" dirty="0" err="1">
                <a:latin typeface="Open Sans"/>
                <a:ea typeface="Open Sans"/>
                <a:cs typeface="Open Sans"/>
              </a:rPr>
              <a:t>est</a:t>
            </a:r>
            <a:r>
              <a:rPr lang="en-GB" sz="1500" dirty="0">
                <a:latin typeface="Open Sans"/>
                <a:ea typeface="Open Sans"/>
                <a:cs typeface="Open Sans"/>
              </a:rPr>
              <a:t> </a:t>
            </a:r>
            <a:r>
              <a:rPr lang="en-GB" sz="1500" dirty="0" err="1">
                <a:latin typeface="Open Sans"/>
                <a:ea typeface="Open Sans"/>
                <a:cs typeface="Open Sans"/>
              </a:rPr>
              <a:t>rempli</a:t>
            </a:r>
            <a:r>
              <a:rPr lang="en-GB" sz="1500" dirty="0">
                <a:latin typeface="Open Sans"/>
                <a:ea typeface="Open Sans"/>
                <a:cs typeface="Open Sans"/>
              </a:rPr>
              <a:t> de </a:t>
            </a:r>
            <a:r>
              <a:rPr lang="en-GB" sz="1500" dirty="0" err="1">
                <a:latin typeface="Open Sans"/>
                <a:ea typeface="Open Sans"/>
                <a:cs typeface="Open Sans"/>
              </a:rPr>
              <a:t>zéros</a:t>
            </a:r>
            <a:r>
              <a:rPr lang="en-GB" sz="1500" dirty="0">
                <a:latin typeface="Open Sans"/>
                <a:ea typeface="Open Sans"/>
                <a:cs typeface="Open Sans"/>
              </a:rPr>
              <a:t> (</a:t>
            </a:r>
            <a:r>
              <a:rPr lang="fr-FR" sz="1500" dirty="0">
                <a:latin typeface="Open Sans"/>
                <a:ea typeface="Open Sans"/>
                <a:cs typeface="Open Sans"/>
              </a:rPr>
              <a:t>aucune consommation alimentaire au cours des 7 derniers jours</a:t>
            </a:r>
            <a:r>
              <a:rPr lang="en-GB" sz="1500" dirty="0">
                <a:latin typeface="Open Sans"/>
                <a:ea typeface="Open Sans"/>
                <a:cs typeface="Open Sans"/>
              </a:rPr>
              <a:t>), dans les zones qui ne </a:t>
            </a:r>
            <a:r>
              <a:rPr lang="en-GB" sz="1500" dirty="0" err="1">
                <a:latin typeface="Open Sans"/>
                <a:ea typeface="Open Sans"/>
                <a:cs typeface="Open Sans"/>
              </a:rPr>
              <a:t>sont</a:t>
            </a:r>
            <a:r>
              <a:rPr lang="en-GB" sz="1500" dirty="0">
                <a:latin typeface="Open Sans"/>
                <a:ea typeface="Open Sans"/>
                <a:cs typeface="Open Sans"/>
              </a:rPr>
              <a:t> pas </a:t>
            </a:r>
            <a:r>
              <a:rPr lang="en-GB" sz="1500" dirty="0" err="1">
                <a:latin typeface="Open Sans"/>
                <a:ea typeface="Open Sans"/>
                <a:cs typeface="Open Sans"/>
              </a:rPr>
              <a:t>en</a:t>
            </a:r>
            <a:r>
              <a:rPr lang="en-GB" sz="1500" dirty="0">
                <a:latin typeface="Open Sans"/>
                <a:ea typeface="Open Sans"/>
                <a:cs typeface="Open Sans"/>
              </a:rPr>
              <a:t> situation de catastrophe </a:t>
            </a:r>
            <a:r>
              <a:rPr lang="en-GB" sz="1500" dirty="0" err="1">
                <a:latin typeface="Open Sans"/>
                <a:ea typeface="Open Sans"/>
                <a:cs typeface="Open Sans"/>
              </a:rPr>
              <a:t>ou</a:t>
            </a:r>
            <a:r>
              <a:rPr lang="en-GB" sz="1500" dirty="0">
                <a:latin typeface="Open Sans"/>
                <a:ea typeface="Open Sans"/>
                <a:cs typeface="Open Sans"/>
              </a:rPr>
              <a:t> de famine. </a:t>
            </a:r>
            <a:endParaRPr lang="en-US" sz="1500" dirty="0">
              <a:latin typeface="Open Sans"/>
              <a:ea typeface="Open Sans"/>
              <a:cs typeface="Open Sans"/>
            </a:endParaRPr>
          </a:p>
          <a:p>
            <a:pPr marL="285750" indent="-285750">
              <a:buFont typeface="Arial,Sans-Serif"/>
              <a:buChar char="•"/>
            </a:pPr>
            <a:r>
              <a:rPr lang="fr-FR" sz="1500" dirty="0">
                <a:latin typeface="Open Sans"/>
                <a:ea typeface="Open Sans"/>
                <a:cs typeface="Open Sans"/>
              </a:rPr>
              <a:t>Le module entier est rempli de sept (tous les groupes alimentaires consommés chaque jour au cours des 7 derniers jours).</a:t>
            </a:r>
            <a:endParaRPr lang="en-US" sz="1500" dirty="0">
              <a:latin typeface="Open Sans"/>
              <a:ea typeface="Open Sans"/>
              <a:cs typeface="Open Sans"/>
            </a:endParaRPr>
          </a:p>
          <a:p>
            <a:pPr marL="285750" indent="-285750">
              <a:buFont typeface="Arial,Sans-Serif"/>
              <a:buChar char="•"/>
            </a:pPr>
            <a:r>
              <a:rPr lang="en-GB" sz="1500" dirty="0" err="1">
                <a:latin typeface="Open Sans"/>
                <a:ea typeface="Open Sans"/>
                <a:cs typeface="Open Sans"/>
              </a:rPr>
              <a:t>Faible</a:t>
            </a:r>
            <a:r>
              <a:rPr lang="en-GB" sz="1500" dirty="0">
                <a:latin typeface="Open Sans"/>
                <a:ea typeface="Open Sans"/>
                <a:cs typeface="Open Sans"/>
              </a:rPr>
              <a:t> </a:t>
            </a:r>
            <a:r>
              <a:rPr lang="en-GB" sz="1500" dirty="0" err="1">
                <a:latin typeface="Open Sans"/>
                <a:ea typeface="Open Sans"/>
                <a:cs typeface="Open Sans"/>
              </a:rPr>
              <a:t>consommation</a:t>
            </a:r>
            <a:r>
              <a:rPr lang="en-GB" sz="1500" dirty="0">
                <a:latin typeface="Open Sans"/>
                <a:ea typeface="Open Sans"/>
                <a:cs typeface="Open Sans"/>
              </a:rPr>
              <a:t> </a:t>
            </a:r>
            <a:r>
              <a:rPr lang="en-GB" sz="1500" dirty="0" err="1">
                <a:latin typeface="Open Sans"/>
                <a:ea typeface="Open Sans"/>
                <a:cs typeface="Open Sans"/>
              </a:rPr>
              <a:t>d'huile</a:t>
            </a:r>
            <a:r>
              <a:rPr lang="en-GB" sz="1500" dirty="0">
                <a:latin typeface="Open Sans"/>
                <a:ea typeface="Open Sans"/>
                <a:cs typeface="Open Sans"/>
              </a:rPr>
              <a:t> et de sucre dans des </a:t>
            </a:r>
            <a:r>
              <a:rPr lang="en-GB" sz="1500" dirty="0" err="1">
                <a:latin typeface="Open Sans"/>
                <a:ea typeface="Open Sans"/>
                <a:cs typeface="Open Sans"/>
              </a:rPr>
              <a:t>contextes</a:t>
            </a:r>
            <a:r>
              <a:rPr lang="en-GB" sz="1500" dirty="0">
                <a:latin typeface="Open Sans"/>
                <a:ea typeface="Open Sans"/>
                <a:cs typeface="Open Sans"/>
              </a:rPr>
              <a:t> </a:t>
            </a:r>
            <a:r>
              <a:rPr lang="en-GB" sz="1500" dirty="0" err="1">
                <a:latin typeface="Open Sans"/>
                <a:ea typeface="Open Sans"/>
                <a:cs typeface="Open Sans"/>
              </a:rPr>
              <a:t>où</a:t>
            </a:r>
            <a:r>
              <a:rPr lang="en-GB" sz="1500" dirty="0">
                <a:latin typeface="Open Sans"/>
                <a:ea typeface="Open Sans"/>
                <a:cs typeface="Open Sans"/>
              </a:rPr>
              <a:t> </a:t>
            </a:r>
            <a:r>
              <a:rPr lang="en-GB" sz="1500" dirty="0" err="1">
                <a:latin typeface="Open Sans"/>
                <a:ea typeface="Open Sans"/>
                <a:cs typeface="Open Sans"/>
              </a:rPr>
              <a:t>ces</a:t>
            </a:r>
            <a:r>
              <a:rPr lang="en-GB" sz="1500" dirty="0">
                <a:latin typeface="Open Sans"/>
                <a:ea typeface="Open Sans"/>
                <a:cs typeface="Open Sans"/>
              </a:rPr>
              <a:t> </a:t>
            </a:r>
            <a:r>
              <a:rPr lang="en-GB" sz="1500" dirty="0" err="1">
                <a:latin typeface="Open Sans"/>
                <a:ea typeface="Open Sans"/>
                <a:cs typeface="Open Sans"/>
              </a:rPr>
              <a:t>groupes</a:t>
            </a:r>
            <a:r>
              <a:rPr lang="en-GB" sz="1500" dirty="0">
                <a:latin typeface="Open Sans"/>
                <a:ea typeface="Open Sans"/>
                <a:cs typeface="Open Sans"/>
              </a:rPr>
              <a:t> </a:t>
            </a:r>
            <a:r>
              <a:rPr lang="en-GB" sz="1500" dirty="0" err="1">
                <a:latin typeface="Open Sans"/>
                <a:ea typeface="Open Sans"/>
                <a:cs typeface="Open Sans"/>
              </a:rPr>
              <a:t>sont</a:t>
            </a:r>
            <a:r>
              <a:rPr lang="en-GB" sz="1500" dirty="0">
                <a:latin typeface="Open Sans"/>
                <a:ea typeface="Open Sans"/>
                <a:cs typeface="Open Sans"/>
              </a:rPr>
              <a:t> </a:t>
            </a:r>
            <a:r>
              <a:rPr lang="en-GB" sz="1500" dirty="0" err="1">
                <a:latin typeface="Open Sans"/>
                <a:ea typeface="Open Sans"/>
                <a:cs typeface="Open Sans"/>
              </a:rPr>
              <a:t>normalement</a:t>
            </a:r>
            <a:r>
              <a:rPr lang="en-GB" sz="1500" dirty="0">
                <a:latin typeface="Open Sans"/>
                <a:ea typeface="Open Sans"/>
                <a:cs typeface="Open Sans"/>
              </a:rPr>
              <a:t> consommés </a:t>
            </a:r>
            <a:r>
              <a:rPr lang="en-GB" sz="1500" dirty="0" err="1">
                <a:latin typeface="Open Sans"/>
                <a:ea typeface="Open Sans"/>
                <a:cs typeface="Open Sans"/>
              </a:rPr>
              <a:t>tous</a:t>
            </a:r>
            <a:r>
              <a:rPr lang="en-GB" sz="1500" dirty="0">
                <a:latin typeface="Open Sans"/>
                <a:ea typeface="Open Sans"/>
                <a:cs typeface="Open Sans"/>
              </a:rPr>
              <a:t> les </a:t>
            </a:r>
            <a:r>
              <a:rPr lang="en-GB" sz="1500" dirty="0" err="1">
                <a:latin typeface="Open Sans"/>
                <a:ea typeface="Open Sans"/>
                <a:cs typeface="Open Sans"/>
              </a:rPr>
              <a:t>jours</a:t>
            </a:r>
            <a:r>
              <a:rPr lang="en-GB" sz="1500" dirty="0">
                <a:latin typeface="Open Sans"/>
                <a:ea typeface="Open Sans"/>
                <a:cs typeface="Open Sans"/>
              </a:rPr>
              <a:t>. </a:t>
            </a:r>
            <a:endParaRPr lang="en-US" sz="1500" dirty="0">
              <a:latin typeface="Open Sans"/>
              <a:ea typeface="Open Sans"/>
              <a:cs typeface="Open Sans"/>
            </a:endParaRPr>
          </a:p>
          <a:p>
            <a:pPr marL="285750" indent="-285750">
              <a:buFont typeface="Arial,Sans-Serif"/>
              <a:buChar char="•"/>
            </a:pPr>
            <a:r>
              <a:rPr lang="fr-FR" sz="1500" dirty="0">
                <a:latin typeface="Open Sans"/>
                <a:ea typeface="Open Sans"/>
                <a:cs typeface="Open Sans"/>
              </a:rPr>
              <a:t>Les produits de base ne sont consommés que quelques jours par semaine, ce qui est inhabituel dans la plupart des régimes alimentaires.</a:t>
            </a:r>
            <a:endParaRPr lang="en-US" sz="1500" dirty="0">
              <a:latin typeface="Open Sans"/>
              <a:ea typeface="Open Sans"/>
              <a:cs typeface="Open Sans"/>
            </a:endParaRPr>
          </a:p>
          <a:p>
            <a:pPr marL="285750" indent="-285750">
              <a:buFont typeface="Arial,Sans-Serif"/>
              <a:buChar char="•"/>
            </a:pPr>
            <a:endParaRPr lang="fr-FR" sz="1500" dirty="0">
              <a:latin typeface="Open Sans"/>
              <a:ea typeface="Open Sans"/>
              <a:cs typeface="Open Sans"/>
            </a:endParaRPr>
          </a:p>
          <a:p>
            <a:r>
              <a:rPr lang="en-GB" sz="1500" u="sng" dirty="0">
                <a:latin typeface="Open Sans"/>
                <a:ea typeface="Open Sans"/>
                <a:cs typeface="Open Sans"/>
              </a:rPr>
              <a:t>Solutions </a:t>
            </a:r>
            <a:r>
              <a:rPr lang="en-GB" sz="1500" u="sng" dirty="0" err="1">
                <a:latin typeface="Open Sans"/>
                <a:ea typeface="Open Sans"/>
                <a:cs typeface="Open Sans"/>
              </a:rPr>
              <a:t>proposées</a:t>
            </a:r>
            <a:r>
              <a:rPr lang="en-GB" sz="1500" u="sng" dirty="0">
                <a:latin typeface="Open Sans"/>
                <a:ea typeface="Open Sans"/>
                <a:cs typeface="Open Sans"/>
              </a:rPr>
              <a:t> :</a:t>
            </a:r>
            <a:endParaRPr lang="fr-FR" sz="1500" dirty="0">
              <a:latin typeface="Open Sans"/>
              <a:ea typeface="Open Sans"/>
              <a:cs typeface="Open Sans"/>
            </a:endParaRPr>
          </a:p>
          <a:p>
            <a:endParaRPr lang="fr-FR" sz="15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Sans-Serif"/>
              <a:buChar char="v"/>
            </a:pPr>
            <a:r>
              <a:rPr lang="en-GB" sz="1500" b="1" dirty="0">
                <a:latin typeface="Open Sans"/>
                <a:ea typeface="Open Sans"/>
                <a:cs typeface="Open Sans"/>
              </a:rPr>
              <a:t>Pendant la conception du questionnaire</a:t>
            </a:r>
            <a:r>
              <a:rPr lang="en-GB" sz="1500" b="1" strike="sngStrike" dirty="0">
                <a:latin typeface="Open Sans"/>
                <a:ea typeface="Open Sans"/>
                <a:cs typeface="Open Sans"/>
              </a:rPr>
              <a:t> </a:t>
            </a:r>
            <a:r>
              <a:rPr lang="en-GB" sz="1500" dirty="0">
                <a:latin typeface="Open Sans"/>
                <a:ea typeface="Open Sans"/>
                <a:cs typeface="Open Sans"/>
              </a:rPr>
              <a:t>: </a:t>
            </a:r>
            <a:r>
              <a:rPr lang="fr-FR" sz="1500" dirty="0">
                <a:latin typeface="Open Sans"/>
                <a:ea typeface="Open Sans"/>
                <a:cs typeface="Open Sans"/>
              </a:rPr>
              <a:t>Ajoutez des alertes au formulaire XLS pour inviter les enquêteurs à vérifier les réponses lorsqu’ils détectent certains seuils ou schémas inhabituels. Par exemple : Si les céréales sont consommées moins de 4 jours au cours des 7 derniers jours, une alerte peut apparaître avec la question :« Pourquoi les céréales ont-elles été consommées moins de 4 jours au cours des 7 derniers jours ? Qu'est-ce que le ménage a mangé à la place ? </a:t>
            </a:r>
            <a:endParaRPr lang="fr-FR" sz="1500" dirty="0"/>
          </a:p>
          <a:p>
            <a:pPr lvl="0"/>
            <a:endParaRPr lang="en-GB" sz="15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Graphic 2" descr="Flag with solid fill">
            <a:extLst>
              <a:ext uri="{FF2B5EF4-FFF2-40B4-BE49-F238E27FC236}">
                <a16:creationId xmlns:a16="http://schemas.microsoft.com/office/drawing/2014/main" id="{87CAD217-3C7A-83F1-30C5-9896E2C260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54783" y="464573"/>
            <a:ext cx="914400" cy="914400"/>
          </a:xfrm>
          <a:prstGeom prst="rect">
            <a:avLst/>
          </a:prstGeom>
        </p:spPr>
      </p:pic>
    </p:spTree>
    <p:extLst>
      <p:ext uri="{BB962C8B-B14F-4D97-AF65-F5344CB8AC3E}">
        <p14:creationId xmlns:p14="http://schemas.microsoft.com/office/powerpoint/2010/main" val="198899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err="1">
                <a:solidFill>
                  <a:schemeClr val="tx1"/>
                </a:solidFill>
                <a:latin typeface="HALDEN SOLID" pitchFamily="2" charset="0"/>
              </a:rPr>
              <a:t>Contrôles</a:t>
            </a:r>
            <a:r>
              <a:rPr lang="en-GB" sz="3600" b="0" kern="1400" spc="230" dirty="0">
                <a:solidFill>
                  <a:schemeClr val="tx1"/>
                </a:solidFill>
                <a:latin typeface="HALDEN SOLID" pitchFamily="2" charset="0"/>
              </a:rPr>
              <a:t> de la </a:t>
            </a:r>
            <a:r>
              <a:rPr lang="en-GB" sz="3600" b="0" kern="1400" spc="230" dirty="0" err="1">
                <a:solidFill>
                  <a:schemeClr val="tx1"/>
                </a:solidFill>
                <a:latin typeface="HALDEN SOLID" pitchFamily="2" charset="0"/>
              </a:rPr>
              <a:t>qualité</a:t>
            </a:r>
            <a:r>
              <a:rPr lang="en-GB" sz="3600" b="0" kern="1400" spc="230" dirty="0">
                <a:solidFill>
                  <a:schemeClr val="tx1"/>
                </a:solidFill>
                <a:latin typeface="HALDEN SOLID" pitchFamily="2" charset="0"/>
              </a:rPr>
              <a:t> des données du FCS : </a:t>
            </a:r>
            <a:r>
              <a:rPr lang="en-GB" sz="3600" b="0" kern="1400" spc="230" dirty="0" err="1">
                <a:solidFill>
                  <a:schemeClr val="tx1"/>
                </a:solidFill>
                <a:latin typeface="HALDEN SOLID" pitchFamily="2" charset="0"/>
              </a:rPr>
              <a:t>Consommation</a:t>
            </a:r>
            <a:r>
              <a:rPr lang="en-GB" sz="3600" b="0" kern="1400" spc="230" dirty="0">
                <a:solidFill>
                  <a:schemeClr val="tx1"/>
                </a:solidFill>
                <a:latin typeface="HALDEN SOLID" pitchFamily="2" charset="0"/>
              </a:rPr>
              <a:t> </a:t>
            </a:r>
            <a:r>
              <a:rPr lang="en-GB" sz="3600" b="0" kern="1400" spc="230" dirty="0" err="1">
                <a:solidFill>
                  <a:schemeClr val="tx1"/>
                </a:solidFill>
                <a:latin typeface="HALDEN SOLID" pitchFamily="2" charset="0"/>
              </a:rPr>
              <a:t>anormale</a:t>
            </a:r>
            <a:r>
              <a:rPr lang="en-GB" sz="3600" b="0" kern="1400" spc="230" dirty="0">
                <a:solidFill>
                  <a:schemeClr val="tx1"/>
                </a:solidFill>
                <a:latin typeface="HALDEN SOLID" pitchFamily="2" charset="0"/>
              </a:rPr>
              <a:t> </a:t>
            </a:r>
          </a:p>
        </p:txBody>
      </p:sp>
      <p:sp>
        <p:nvSpPr>
          <p:cNvPr id="22" name="TextBox 21">
            <a:extLst>
              <a:ext uri="{FF2B5EF4-FFF2-40B4-BE49-F238E27FC236}">
                <a16:creationId xmlns:a16="http://schemas.microsoft.com/office/drawing/2014/main" id="{845AE3E5-9674-445E-B4FF-AE4477728629}"/>
              </a:ext>
            </a:extLst>
          </p:cNvPr>
          <p:cNvSpPr txBox="1"/>
          <p:nvPr/>
        </p:nvSpPr>
        <p:spPr>
          <a:xfrm>
            <a:off x="717181" y="1803720"/>
            <a:ext cx="11253739" cy="4062651"/>
          </a:xfrm>
          <a:prstGeom prst="rect">
            <a:avLst/>
          </a:prstGeom>
          <a:solidFill>
            <a:srgbClr val="FFFFFE"/>
          </a:solidFill>
        </p:spPr>
        <p:txBody>
          <a:bodyPr wrap="square" lIns="91440" tIns="45720" rIns="91440" bIns="45720" anchor="t">
            <a:spAutoFit/>
          </a:bodyPr>
          <a:lstStyle/>
          <a:p>
            <a:r>
              <a:rPr lang="en-GB" sz="1500" u="sng" dirty="0">
                <a:latin typeface="Open Sans" panose="020B0606030504020204" pitchFamily="34" charset="0"/>
                <a:ea typeface="Open Sans" panose="020B0606030504020204" pitchFamily="34" charset="0"/>
                <a:cs typeface="Open Sans" panose="020B0606030504020204" pitchFamily="34" charset="0"/>
              </a:rPr>
              <a:t>Solutions </a:t>
            </a:r>
            <a:r>
              <a:rPr lang="en-GB" sz="1500" u="sng" dirty="0" err="1">
                <a:latin typeface="Open Sans" panose="020B0606030504020204" pitchFamily="34" charset="0"/>
                <a:ea typeface="Open Sans" panose="020B0606030504020204" pitchFamily="34" charset="0"/>
                <a:cs typeface="Open Sans" panose="020B0606030504020204" pitchFamily="34" charset="0"/>
              </a:rPr>
              <a:t>proposées</a:t>
            </a:r>
            <a:r>
              <a:rPr lang="en-GB" sz="1500" u="sng" dirty="0">
                <a:latin typeface="Open Sans" panose="020B0606030504020204" pitchFamily="34" charset="0"/>
                <a:ea typeface="Open Sans" panose="020B0606030504020204" pitchFamily="34" charset="0"/>
                <a:cs typeface="Open Sans" panose="020B0606030504020204" pitchFamily="34" charset="0"/>
              </a:rPr>
              <a:t> (suite) :</a:t>
            </a:r>
            <a:endParaRPr lang="fr-FR" sz="1500" dirty="0">
              <a:latin typeface="Open Sans" panose="020B0606030504020204" pitchFamily="34" charset="0"/>
              <a:ea typeface="Open Sans" panose="020B0606030504020204" pitchFamily="34" charset="0"/>
              <a:cs typeface="Open Sans" panose="020B0606030504020204" pitchFamily="34" charset="0"/>
            </a:endParaRPr>
          </a:p>
          <a:p>
            <a:r>
              <a:rPr lang="en-GB" sz="1500" b="1" dirty="0">
                <a:latin typeface="Open Sans" panose="020B0606030504020204" pitchFamily="34" charset="0"/>
                <a:ea typeface="Open Sans" panose="020B0606030504020204" pitchFamily="34" charset="0"/>
                <a:cs typeface="Open Sans" panose="020B0606030504020204" pitchFamily="34" charset="0"/>
              </a:rPr>
              <a:t>Pendant la </a:t>
            </a:r>
            <a:r>
              <a:rPr lang="en-GB" sz="1500" b="1" dirty="0" err="1">
                <a:latin typeface="Open Sans" panose="020B0606030504020204" pitchFamily="34" charset="0"/>
                <a:ea typeface="Open Sans" panose="020B0606030504020204" pitchFamily="34" charset="0"/>
                <a:cs typeface="Open Sans" panose="020B0606030504020204" pitchFamily="34" charset="0"/>
              </a:rPr>
              <a:t>collecte</a:t>
            </a:r>
            <a:r>
              <a:rPr lang="en-GB" sz="1500" b="1" dirty="0">
                <a:latin typeface="Open Sans" panose="020B0606030504020204" pitchFamily="34" charset="0"/>
                <a:ea typeface="Open Sans" panose="020B0606030504020204" pitchFamily="34" charset="0"/>
                <a:cs typeface="Open Sans" panose="020B0606030504020204" pitchFamily="34" charset="0"/>
              </a:rPr>
              <a:t> des données : </a:t>
            </a:r>
            <a:r>
              <a:rPr lang="fr-FR" sz="1500" dirty="0">
                <a:latin typeface="Open Sans" panose="020B0606030504020204" pitchFamily="34" charset="0"/>
                <a:ea typeface="Open Sans" panose="020B0606030504020204" pitchFamily="34" charset="0"/>
                <a:cs typeface="Open Sans" panose="020B0606030504020204" pitchFamily="34" charset="0"/>
              </a:rPr>
              <a:t>L’analyste doit effectuer des contrôles approfondis de la qualité des données du module FCS et vérifier la présence de valeurs aberrantes.</a:t>
            </a:r>
          </a:p>
          <a:p>
            <a:endParaRPr lang="fr-FR" sz="1500" b="1" dirty="0">
              <a:latin typeface="Open Sans" panose="020B0606030504020204" pitchFamily="34" charset="0"/>
              <a:ea typeface="Open Sans" panose="020B0606030504020204" pitchFamily="34" charset="0"/>
              <a:cs typeface="Open Sans" panose="020B0606030504020204" pitchFamily="34" charset="0"/>
            </a:endParaRPr>
          </a:p>
          <a:p>
            <a:r>
              <a:rPr lang="fr-FR" sz="1500" b="1" dirty="0">
                <a:latin typeface="Open Sans" panose="020B0606030504020204" pitchFamily="34" charset="0"/>
                <a:ea typeface="Open Sans" panose="020B0606030504020204" pitchFamily="34" charset="0"/>
                <a:cs typeface="Open Sans" panose="020B0606030504020204" pitchFamily="34" charset="0"/>
              </a:rPr>
              <a:t>Suivi des anomalies :</a:t>
            </a:r>
          </a:p>
          <a:p>
            <a:pPr marL="285750" indent="-285750">
              <a:buFont typeface="Arial" panose="020B0604020202020204" pitchFamily="34" charset="0"/>
              <a:buChar char="•"/>
            </a:pPr>
            <a:r>
              <a:rPr lang="fr-FR" sz="1500" dirty="0">
                <a:latin typeface="Open Sans" panose="020B0606030504020204" pitchFamily="34" charset="0"/>
                <a:ea typeface="Open Sans" panose="020B0606030504020204" pitchFamily="34" charset="0"/>
                <a:cs typeface="Open Sans" panose="020B0606030504020204" pitchFamily="34" charset="0"/>
              </a:rPr>
              <a:t>Les valeurs aberrantes proviennent-elles d’un même enquêteur ?</a:t>
            </a:r>
          </a:p>
          <a:p>
            <a:pPr marL="285750" indent="-285750">
              <a:buFont typeface="Arial" panose="020B0604020202020204" pitchFamily="34" charset="0"/>
              <a:buChar char="•"/>
            </a:pPr>
            <a:r>
              <a:rPr lang="fr-FR" sz="1500" dirty="0">
                <a:latin typeface="Open Sans" panose="020B0606030504020204" pitchFamily="34" charset="0"/>
                <a:ea typeface="Open Sans" panose="020B0606030504020204" pitchFamily="34" charset="0"/>
                <a:cs typeface="Open Sans" panose="020B0606030504020204" pitchFamily="34" charset="0"/>
              </a:rPr>
              <a:t>Sont-elles liées à une région ou une zone spécifique ?</a:t>
            </a:r>
            <a:endParaRPr lang="fr-FR" sz="1500" b="1"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fr-FR" sz="1500" b="1" dirty="0">
                <a:latin typeface="Open Sans" panose="020B0606030504020204" pitchFamily="34" charset="0"/>
                <a:ea typeface="Open Sans" panose="020B0606030504020204" pitchFamily="34" charset="0"/>
                <a:cs typeface="Open Sans" panose="020B0606030504020204" pitchFamily="34" charset="0"/>
              </a:rPr>
              <a:t>Si certains enquêteurs rapportent des données </a:t>
            </a:r>
            <a:r>
              <a:rPr lang="fr-FR" sz="1500" dirty="0">
                <a:latin typeface="Open Sans" panose="020B0606030504020204" pitchFamily="34" charset="0"/>
                <a:ea typeface="Open Sans" panose="020B0606030504020204" pitchFamily="34" charset="0"/>
                <a:cs typeface="Open Sans" panose="020B0606030504020204" pitchFamily="34" charset="0"/>
              </a:rPr>
              <a:t>très différentes de celles du reste de l’équipe, il est essentiel de leur faire un suivi. Vérifiez que les données reflètent la situation et qu’aucune erreur systématique ou mauvaise compréhension n’affecte les résultats.</a:t>
            </a:r>
          </a:p>
          <a:p>
            <a:pPr lvl="1"/>
            <a:endParaRPr lang="fr-FR" sz="1500" dirty="0">
              <a:latin typeface="Open Sans" panose="020B0606030504020204" pitchFamily="34" charset="0"/>
              <a:ea typeface="Open Sans" panose="020B0606030504020204" pitchFamily="34" charset="0"/>
              <a:cs typeface="Open Sans" panose="020B0606030504020204" pitchFamily="34" charset="0"/>
            </a:endParaRPr>
          </a:p>
          <a:p>
            <a:r>
              <a:rPr lang="fr-FR" sz="1500" b="1" dirty="0">
                <a:latin typeface="Open Sans" panose="020B0606030504020204" pitchFamily="34" charset="0"/>
                <a:ea typeface="Open Sans" panose="020B0606030504020204" pitchFamily="34" charset="0"/>
                <a:cs typeface="Open Sans" panose="020B0606030504020204" pitchFamily="34" charset="0"/>
              </a:rPr>
              <a:t>Comprendre les valeurs aberrantes :</a:t>
            </a:r>
          </a:p>
          <a:p>
            <a:pPr marL="285750" indent="-285750">
              <a:buFont typeface="Arial" panose="020B0604020202020204" pitchFamily="34" charset="0"/>
              <a:buChar char="•"/>
            </a:pPr>
            <a:r>
              <a:rPr lang="fr-FR" sz="1500" b="1" dirty="0">
                <a:latin typeface="Open Sans" panose="020B0606030504020204" pitchFamily="34" charset="0"/>
                <a:ea typeface="Open Sans" panose="020B0606030504020204" pitchFamily="34" charset="0"/>
                <a:cs typeface="Open Sans" panose="020B0606030504020204" pitchFamily="34" charset="0"/>
              </a:rPr>
              <a:t>Les valeurs aberrantes peuvent parfois être justifiées. Par exemple, une équipe enquêtant sur une population pastorale </a:t>
            </a:r>
            <a:r>
              <a:rPr lang="fr-FR" sz="1500" dirty="0">
                <a:latin typeface="Open Sans" panose="020B0606030504020204" pitchFamily="34" charset="0"/>
                <a:ea typeface="Open Sans" panose="020B0606030504020204" pitchFamily="34" charset="0"/>
                <a:cs typeface="Open Sans" panose="020B0606030504020204" pitchFamily="34" charset="0"/>
              </a:rPr>
              <a:t>isolée pourrait relever une consommation alimentaire très différente de celle des autres populations. L'essentiel est que l'analyste sache si tous les enquêteurs collectent les données correctement afin qu'elles reflètent la situation. </a:t>
            </a:r>
          </a:p>
          <a:p>
            <a:pPr marL="285750" lvl="0" indent="-285750">
              <a:buFont typeface="Wingdings" panose="05000000000000000000" pitchFamily="2" charset="2"/>
              <a:buChar char="v"/>
            </a:pPr>
            <a:endParaRPr lang="fr-FR"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Graphic 1" descr="Flag with solid fill">
            <a:extLst>
              <a:ext uri="{FF2B5EF4-FFF2-40B4-BE49-F238E27FC236}">
                <a16:creationId xmlns:a16="http://schemas.microsoft.com/office/drawing/2014/main" id="{A1C2EFAD-FBD0-FBE8-B73A-63EE428B58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45140" y="464573"/>
            <a:ext cx="914400" cy="914400"/>
          </a:xfrm>
          <a:prstGeom prst="rect">
            <a:avLst/>
          </a:prstGeom>
        </p:spPr>
      </p:pic>
    </p:spTree>
    <p:extLst>
      <p:ext uri="{BB962C8B-B14F-4D97-AF65-F5344CB8AC3E}">
        <p14:creationId xmlns:p14="http://schemas.microsoft.com/office/powerpoint/2010/main" val="123360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err="1">
                <a:solidFill>
                  <a:schemeClr val="tx1"/>
                </a:solidFill>
                <a:latin typeface="HALDEN SOLID" pitchFamily="2" charset="0"/>
              </a:rPr>
              <a:t>Contrôles</a:t>
            </a:r>
            <a:r>
              <a:rPr lang="en-GB" sz="3600" b="0" kern="1400" spc="230">
                <a:solidFill>
                  <a:schemeClr val="tx1"/>
                </a:solidFill>
                <a:latin typeface="HALDEN SOLID" pitchFamily="2" charset="0"/>
              </a:rPr>
              <a:t> de la </a:t>
            </a:r>
            <a:r>
              <a:rPr lang="en-GB" sz="3600" b="0" kern="1400" spc="230" err="1">
                <a:solidFill>
                  <a:schemeClr val="tx1"/>
                </a:solidFill>
                <a:latin typeface="HALDEN SOLID" pitchFamily="2" charset="0"/>
              </a:rPr>
              <a:t>qualité</a:t>
            </a:r>
            <a:r>
              <a:rPr lang="en-GB" sz="3600" b="0" kern="1400" spc="230">
                <a:solidFill>
                  <a:schemeClr val="tx1"/>
                </a:solidFill>
                <a:latin typeface="HALDEN SOLID" pitchFamily="2" charset="0"/>
              </a:rPr>
              <a:t> des données du FCS : </a:t>
            </a:r>
            <a:r>
              <a:rPr lang="en-GB" sz="3600" b="0" kern="1400" spc="230" err="1">
                <a:solidFill>
                  <a:schemeClr val="tx1"/>
                </a:solidFill>
                <a:latin typeface="HALDEN SOLID" pitchFamily="2" charset="0"/>
              </a:rPr>
              <a:t>Consommation</a:t>
            </a:r>
            <a:r>
              <a:rPr lang="en-GB" sz="3600" b="0" kern="1400" spc="230">
                <a:solidFill>
                  <a:schemeClr val="tx1"/>
                </a:solidFill>
                <a:latin typeface="HALDEN SOLID" pitchFamily="2" charset="0"/>
              </a:rPr>
              <a:t> </a:t>
            </a:r>
            <a:r>
              <a:rPr lang="en-GB" sz="3600" b="0" kern="1400" spc="230" err="1">
                <a:solidFill>
                  <a:schemeClr val="tx1"/>
                </a:solidFill>
                <a:latin typeface="HALDEN SOLID" pitchFamily="2" charset="0"/>
              </a:rPr>
              <a:t>anormale</a:t>
            </a:r>
            <a:r>
              <a:rPr lang="en-GB" sz="3600" b="0" kern="1400" spc="230">
                <a:solidFill>
                  <a:schemeClr val="tx1"/>
                </a:solidFill>
                <a:latin typeface="HALDEN SOLID" pitchFamily="2" charset="0"/>
              </a:rPr>
              <a:t> </a:t>
            </a:r>
          </a:p>
        </p:txBody>
      </p:sp>
      <p:sp>
        <p:nvSpPr>
          <p:cNvPr id="7" name="TextBox 6">
            <a:extLst>
              <a:ext uri="{FF2B5EF4-FFF2-40B4-BE49-F238E27FC236}">
                <a16:creationId xmlns:a16="http://schemas.microsoft.com/office/drawing/2014/main" id="{BDC5DED8-E579-424C-8BB5-CA1D2A53FAFF}"/>
              </a:ext>
            </a:extLst>
          </p:cNvPr>
          <p:cNvSpPr txBox="1"/>
          <p:nvPr/>
        </p:nvSpPr>
        <p:spPr>
          <a:xfrm>
            <a:off x="2113701" y="2710537"/>
            <a:ext cx="7456080" cy="877163"/>
          </a:xfrm>
          <a:prstGeom prst="rect">
            <a:avLst/>
          </a:prstGeom>
          <a:noFill/>
        </p:spPr>
        <p:txBody>
          <a:bodyPr wrap="square">
            <a:spAutoFit/>
          </a:bodyPr>
          <a:lstStyle/>
          <a:p>
            <a:pPr marR="0" algn="l"/>
            <a:endParaRPr lang="en-US" sz="1050" b="0" i="0" u="none" strike="noStrike" baseline="0">
              <a:solidFill>
                <a:srgbClr val="000000"/>
              </a:solidFill>
              <a:latin typeface="Courier New" panose="02070309020205020404" pitchFamily="49" charset="0"/>
            </a:endParaRPr>
          </a:p>
          <a:p>
            <a:pPr marR="0" algn="l"/>
            <a:r>
              <a:rPr lang="en-US" sz="1050" b="0" i="0" u="none" strike="noStrike" baseline="0">
                <a:solidFill>
                  <a:srgbClr val="000000"/>
                </a:solidFill>
                <a:latin typeface="Courier New" panose="02070309020205020404" pitchFamily="49" charset="0"/>
              </a:rPr>
              <a:t>DESCRIPTIVES VARIABLES=</a:t>
            </a:r>
            <a:r>
              <a:rPr lang="en-US" sz="1050" b="0" i="0" u="none" strike="noStrike" baseline="0" err="1">
                <a:solidFill>
                  <a:srgbClr val="000000"/>
                </a:solidFill>
                <a:latin typeface="Courier New" panose="02070309020205020404" pitchFamily="49" charset="0"/>
              </a:rPr>
              <a:t>FCSStap</a:t>
            </a:r>
            <a:r>
              <a:rPr lang="en-US" sz="1050" b="0" i="0" u="none" strike="noStrike" baseline="0">
                <a:solidFill>
                  <a:srgbClr val="000000"/>
                </a:solidFill>
                <a:latin typeface="Courier New" panose="02070309020205020404" pitchFamily="49" charset="0"/>
              </a:rPr>
              <a:t> </a:t>
            </a:r>
            <a:r>
              <a:rPr lang="en-US" sz="1050" b="0" i="0" u="none" strike="noStrike" baseline="0" err="1">
                <a:solidFill>
                  <a:srgbClr val="000000"/>
                </a:solidFill>
                <a:latin typeface="Courier New" panose="02070309020205020404" pitchFamily="49" charset="0"/>
              </a:rPr>
              <a:t>FCSPulse</a:t>
            </a:r>
            <a:r>
              <a:rPr lang="en-US" sz="1050" b="0" i="0" u="none" strike="noStrike" baseline="0">
                <a:solidFill>
                  <a:srgbClr val="000000"/>
                </a:solidFill>
                <a:latin typeface="Courier New" panose="02070309020205020404" pitchFamily="49" charset="0"/>
              </a:rPr>
              <a:t> </a:t>
            </a:r>
            <a:r>
              <a:rPr lang="en-US" sz="1050" b="0" i="0" u="none" strike="noStrike" baseline="0" err="1">
                <a:solidFill>
                  <a:srgbClr val="000000"/>
                </a:solidFill>
                <a:latin typeface="Courier New" panose="02070309020205020404" pitchFamily="49" charset="0"/>
              </a:rPr>
              <a:t>FCSDairy</a:t>
            </a:r>
            <a:r>
              <a:rPr lang="en-US" sz="1050" b="0" i="0" u="none" strike="noStrike" baseline="0">
                <a:solidFill>
                  <a:srgbClr val="000000"/>
                </a:solidFill>
                <a:latin typeface="Courier New" panose="02070309020205020404" pitchFamily="49" charset="0"/>
              </a:rPr>
              <a:t> </a:t>
            </a:r>
            <a:r>
              <a:rPr lang="en-US" sz="1050" b="0" i="0" u="none" strike="noStrike" baseline="0" err="1">
                <a:solidFill>
                  <a:srgbClr val="000000"/>
                </a:solidFill>
                <a:latin typeface="Courier New" panose="02070309020205020404" pitchFamily="49" charset="0"/>
              </a:rPr>
              <a:t>FCSPr</a:t>
            </a:r>
            <a:r>
              <a:rPr lang="en-US" sz="1050" b="0" i="0" u="none" strike="noStrike" baseline="0">
                <a:solidFill>
                  <a:srgbClr val="000000"/>
                </a:solidFill>
                <a:latin typeface="Courier New" panose="02070309020205020404" pitchFamily="49" charset="0"/>
              </a:rPr>
              <a:t> </a:t>
            </a:r>
            <a:r>
              <a:rPr lang="en-US" sz="1050" b="0" i="0" u="none" strike="noStrike" baseline="0" err="1">
                <a:solidFill>
                  <a:srgbClr val="000000"/>
                </a:solidFill>
                <a:latin typeface="Courier New" panose="02070309020205020404" pitchFamily="49" charset="0"/>
              </a:rPr>
              <a:t>FCSVeg</a:t>
            </a:r>
            <a:r>
              <a:rPr lang="en-US" sz="1050" b="0" i="0" u="none" strike="noStrike" baseline="0">
                <a:solidFill>
                  <a:srgbClr val="000000"/>
                </a:solidFill>
                <a:latin typeface="Courier New" panose="02070309020205020404" pitchFamily="49" charset="0"/>
              </a:rPr>
              <a:t> </a:t>
            </a:r>
            <a:r>
              <a:rPr lang="en-US" sz="1050" b="0" i="0" u="none" strike="noStrike" baseline="0" err="1">
                <a:solidFill>
                  <a:srgbClr val="000000"/>
                </a:solidFill>
                <a:latin typeface="Courier New" panose="02070309020205020404" pitchFamily="49" charset="0"/>
              </a:rPr>
              <a:t>FCSFruit</a:t>
            </a:r>
            <a:r>
              <a:rPr lang="en-US" sz="1050" b="0" i="0" u="none" strike="noStrike" baseline="0">
                <a:solidFill>
                  <a:srgbClr val="000000"/>
                </a:solidFill>
                <a:latin typeface="Courier New" panose="02070309020205020404" pitchFamily="49" charset="0"/>
              </a:rPr>
              <a:t> </a:t>
            </a:r>
            <a:r>
              <a:rPr lang="en-US" sz="1050" b="0" i="0" u="none" strike="noStrike" baseline="0" err="1">
                <a:solidFill>
                  <a:srgbClr val="000000"/>
                </a:solidFill>
                <a:latin typeface="Courier New" panose="02070309020205020404" pitchFamily="49" charset="0"/>
              </a:rPr>
              <a:t>FCSFat</a:t>
            </a:r>
            <a:r>
              <a:rPr lang="en-US" sz="1050" b="0" i="0" u="none" strike="noStrike" baseline="0">
                <a:solidFill>
                  <a:srgbClr val="000000"/>
                </a:solidFill>
                <a:latin typeface="Courier New" panose="02070309020205020404" pitchFamily="49" charset="0"/>
              </a:rPr>
              <a:t> </a:t>
            </a:r>
            <a:r>
              <a:rPr lang="en-US" sz="1050" b="0" i="0" u="none" strike="noStrike" baseline="0" err="1">
                <a:solidFill>
                  <a:srgbClr val="000000"/>
                </a:solidFill>
                <a:latin typeface="Courier New" panose="02070309020205020404" pitchFamily="49" charset="0"/>
              </a:rPr>
              <a:t>FCSSugar</a:t>
            </a:r>
            <a:r>
              <a:rPr lang="en-US" sz="1050" b="0" i="0" u="none" strike="noStrike" baseline="0">
                <a:solidFill>
                  <a:srgbClr val="000000"/>
                </a:solidFill>
                <a:latin typeface="Courier New" panose="02070309020205020404" pitchFamily="49" charset="0"/>
              </a:rPr>
              <a:t> </a:t>
            </a:r>
            <a:r>
              <a:rPr lang="en-US" sz="1050" b="0" i="0" u="none" strike="noStrike" baseline="0" err="1">
                <a:solidFill>
                  <a:srgbClr val="000000"/>
                </a:solidFill>
                <a:latin typeface="Courier New" panose="02070309020205020404" pitchFamily="49" charset="0"/>
              </a:rPr>
              <a:t>FCSCond</a:t>
            </a:r>
            <a:endParaRPr lang="en-US" sz="1050" b="0" i="0" u="none" strike="noStrike" baseline="0">
              <a:solidFill>
                <a:srgbClr val="000000"/>
              </a:solidFill>
              <a:latin typeface="Courier New" panose="02070309020205020404" pitchFamily="49" charset="0"/>
            </a:endParaRPr>
          </a:p>
          <a:p>
            <a:pPr marR="0" algn="l"/>
            <a:r>
              <a:rPr lang="en-US" sz="1050" b="0" i="0" u="none" strike="noStrike" baseline="0">
                <a:solidFill>
                  <a:srgbClr val="000000"/>
                </a:solidFill>
                <a:latin typeface="Courier New" panose="02070309020205020404" pitchFamily="49" charset="0"/>
              </a:rPr>
              <a:t>  /STATISTICS=MEAN STDDEV MIN MAX.</a:t>
            </a:r>
            <a:endParaRPr lang="en-US" sz="900" b="0" i="0" u="none" strike="noStrike" baseline="0">
              <a:solidFill>
                <a:srgbClr val="000000"/>
              </a:solidFill>
              <a:latin typeface="Courier New" panose="02070309020205020404" pitchFamily="49" charset="0"/>
            </a:endParaRPr>
          </a:p>
          <a:p>
            <a:endParaRPr lang="en-US" sz="900" b="0" i="0" u="none" strike="noStrike" baseline="0">
              <a:latin typeface="Times New Roman" panose="02020603050405020304" pitchFamily="18" charset="0"/>
            </a:endParaRPr>
          </a:p>
        </p:txBody>
      </p:sp>
      <p:graphicFrame>
        <p:nvGraphicFramePr>
          <p:cNvPr id="5" name="Table 4">
            <a:extLst>
              <a:ext uri="{FF2B5EF4-FFF2-40B4-BE49-F238E27FC236}">
                <a16:creationId xmlns:a16="http://schemas.microsoft.com/office/drawing/2014/main" id="{46374E4D-4E83-49A8-8DBD-B234B657CDEC}"/>
              </a:ext>
            </a:extLst>
          </p:cNvPr>
          <p:cNvGraphicFramePr>
            <a:graphicFrameLocks noGrp="1"/>
          </p:cNvGraphicFramePr>
          <p:nvPr>
            <p:extLst>
              <p:ext uri="{D42A27DB-BD31-4B8C-83A1-F6EECF244321}">
                <p14:modId xmlns:p14="http://schemas.microsoft.com/office/powerpoint/2010/main" val="753081920"/>
              </p:ext>
            </p:extLst>
          </p:nvPr>
        </p:nvGraphicFramePr>
        <p:xfrm>
          <a:off x="4021339" y="3673930"/>
          <a:ext cx="6623801" cy="2997162"/>
        </p:xfrm>
        <a:graphic>
          <a:graphicData uri="http://schemas.openxmlformats.org/drawingml/2006/table">
            <a:tbl>
              <a:tblPr/>
              <a:tblGrid>
                <a:gridCol w="3019011">
                  <a:extLst>
                    <a:ext uri="{9D8B030D-6E8A-4147-A177-3AD203B41FA5}">
                      <a16:colId xmlns:a16="http://schemas.microsoft.com/office/drawing/2014/main" val="1794395455"/>
                    </a:ext>
                  </a:extLst>
                </a:gridCol>
                <a:gridCol w="720958">
                  <a:extLst>
                    <a:ext uri="{9D8B030D-6E8A-4147-A177-3AD203B41FA5}">
                      <a16:colId xmlns:a16="http://schemas.microsoft.com/office/drawing/2014/main" val="2999606709"/>
                    </a:ext>
                  </a:extLst>
                </a:gridCol>
                <a:gridCol w="720958">
                  <a:extLst>
                    <a:ext uri="{9D8B030D-6E8A-4147-A177-3AD203B41FA5}">
                      <a16:colId xmlns:a16="http://schemas.microsoft.com/office/drawing/2014/main" val="3696251473"/>
                    </a:ext>
                  </a:extLst>
                </a:gridCol>
                <a:gridCol w="720958">
                  <a:extLst>
                    <a:ext uri="{9D8B030D-6E8A-4147-A177-3AD203B41FA5}">
                      <a16:colId xmlns:a16="http://schemas.microsoft.com/office/drawing/2014/main" val="2152944831"/>
                    </a:ext>
                  </a:extLst>
                </a:gridCol>
                <a:gridCol w="720958">
                  <a:extLst>
                    <a:ext uri="{9D8B030D-6E8A-4147-A177-3AD203B41FA5}">
                      <a16:colId xmlns:a16="http://schemas.microsoft.com/office/drawing/2014/main" val="2770351486"/>
                    </a:ext>
                  </a:extLst>
                </a:gridCol>
                <a:gridCol w="720958">
                  <a:extLst>
                    <a:ext uri="{9D8B030D-6E8A-4147-A177-3AD203B41FA5}">
                      <a16:colId xmlns:a16="http://schemas.microsoft.com/office/drawing/2014/main" val="1424710150"/>
                    </a:ext>
                  </a:extLst>
                </a:gridCol>
              </a:tblGrid>
              <a:tr h="236833">
                <a:tc gridSpan="6">
                  <a:txBody>
                    <a:bodyPr/>
                    <a:lstStyle/>
                    <a:p>
                      <a:pPr algn="ctr" fontAlgn="ctr"/>
                      <a:r>
                        <a:rPr lang="en-US" sz="1100" b="1" i="0" u="none" strike="noStrike">
                          <a:solidFill>
                            <a:srgbClr val="993300"/>
                          </a:solidFill>
                          <a:effectLst/>
                          <a:latin typeface="Arial Bold" panose="020B0704020202020204" pitchFamily="34" charset="0"/>
                        </a:rPr>
                        <a:t>Statistiques descriptives</a:t>
                      </a:r>
                    </a:p>
                  </a:txBody>
                  <a:tcPr marL="6350" marR="6350" marT="6350"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94257482"/>
                  </a:ext>
                </a:extLst>
              </a:tr>
              <a:tr h="391999">
                <a:tc>
                  <a:txBody>
                    <a:bodyPr/>
                    <a:lstStyle/>
                    <a:p>
                      <a:pPr algn="l" fontAlgn="b"/>
                      <a:r>
                        <a:rPr lang="en-US" sz="900" b="0" i="0" u="none" strike="noStrike">
                          <a:solidFill>
                            <a:srgbClr val="333399"/>
                          </a:solidFill>
                          <a:effectLst/>
                          <a:latin typeface="Arial" panose="020B0604020202020204" pitchFamily="34" charset="0"/>
                        </a:rPr>
                        <a:t> </a:t>
                      </a:r>
                    </a:p>
                  </a:txBody>
                  <a:tcPr marL="6350" marR="6350" marT="6350" marB="0" anchor="b">
                    <a:lnL>
                      <a:noFill/>
                    </a:lnL>
                    <a:lnR>
                      <a:noFill/>
                    </a:lnR>
                    <a:lnT>
                      <a:noFill/>
                    </a:lnT>
                    <a:lnB w="6350" cap="flat" cmpd="sng" algn="ctr">
                      <a:solidFill>
                        <a:srgbClr val="993366"/>
                      </a:solidFill>
                      <a:prstDash val="solid"/>
                      <a:round/>
                      <a:headEnd type="none" w="med" len="med"/>
                      <a:tailEnd type="none" w="med" len="med"/>
                    </a:lnB>
                  </a:tcPr>
                </a:tc>
                <a:tc>
                  <a:txBody>
                    <a:bodyPr/>
                    <a:lstStyle/>
                    <a:p>
                      <a:pPr algn="ctr" fontAlgn="b"/>
                      <a:r>
                        <a:rPr lang="en-US" sz="900" b="0" i="0" u="none" strike="noStrike">
                          <a:solidFill>
                            <a:srgbClr val="333399"/>
                          </a:solidFill>
                          <a:effectLst/>
                          <a:latin typeface="Arial" panose="020B0604020202020204" pitchFamily="34" charset="0"/>
                        </a:rPr>
                        <a:t>N</a:t>
                      </a:r>
                    </a:p>
                  </a:txBody>
                  <a:tcPr marL="6350" marR="6350" marT="6350" marB="0" anchor="b">
                    <a:lnL>
                      <a:noFill/>
                    </a:lnL>
                    <a:lnR w="6350" cap="flat" cmpd="sng" algn="ctr">
                      <a:solidFill>
                        <a:srgbClr val="333333"/>
                      </a:solidFill>
                      <a:prstDash val="solid"/>
                      <a:round/>
                      <a:headEnd type="none" w="med" len="med"/>
                      <a:tailEnd type="none" w="med" len="med"/>
                    </a:lnR>
                    <a:lnT>
                      <a:noFill/>
                    </a:lnT>
                    <a:lnB w="6350" cap="flat" cmpd="sng" algn="ctr">
                      <a:solidFill>
                        <a:srgbClr val="993366"/>
                      </a:solidFill>
                      <a:prstDash val="solid"/>
                      <a:round/>
                      <a:headEnd type="none" w="med" len="med"/>
                      <a:tailEnd type="none" w="med" len="med"/>
                    </a:lnB>
                  </a:tcPr>
                </a:tc>
                <a:tc>
                  <a:txBody>
                    <a:bodyPr/>
                    <a:lstStyle/>
                    <a:p>
                      <a:pPr algn="ctr" fontAlgn="b"/>
                      <a:r>
                        <a:rPr lang="en-US" sz="900" b="0" i="0" u="none" strike="noStrike">
                          <a:solidFill>
                            <a:srgbClr val="333399"/>
                          </a:solidFill>
                          <a:effectLst/>
                          <a:latin typeface="Arial" panose="020B0604020202020204" pitchFamily="34" charset="0"/>
                        </a:rPr>
                        <a:t>Minimum</a:t>
                      </a:r>
                    </a:p>
                  </a:txBody>
                  <a:tcPr marL="6350" marR="6350" marT="6350" marB="0" anchor="b">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a:noFill/>
                    </a:lnT>
                    <a:lnB w="6350" cap="flat" cmpd="sng" algn="ctr">
                      <a:solidFill>
                        <a:srgbClr val="993366"/>
                      </a:solidFill>
                      <a:prstDash val="solid"/>
                      <a:round/>
                      <a:headEnd type="none" w="med" len="med"/>
                      <a:tailEnd type="none" w="med" len="med"/>
                    </a:lnB>
                  </a:tcPr>
                </a:tc>
                <a:tc>
                  <a:txBody>
                    <a:bodyPr/>
                    <a:lstStyle/>
                    <a:p>
                      <a:pPr algn="ctr" fontAlgn="b"/>
                      <a:r>
                        <a:rPr lang="en-US" sz="900" b="0" i="0" u="none" strike="noStrike">
                          <a:solidFill>
                            <a:srgbClr val="333399"/>
                          </a:solidFill>
                          <a:effectLst/>
                          <a:latin typeface="Arial" panose="020B0604020202020204" pitchFamily="34" charset="0"/>
                        </a:rPr>
                        <a:t>Maximum</a:t>
                      </a:r>
                    </a:p>
                  </a:txBody>
                  <a:tcPr marL="6350" marR="6350" marT="6350" marB="0" anchor="b">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a:noFill/>
                    </a:lnT>
                    <a:lnB w="6350" cap="flat" cmpd="sng" algn="ctr">
                      <a:solidFill>
                        <a:srgbClr val="993366"/>
                      </a:solidFill>
                      <a:prstDash val="solid"/>
                      <a:round/>
                      <a:headEnd type="none" w="med" len="med"/>
                      <a:tailEnd type="none" w="med" len="med"/>
                    </a:lnB>
                  </a:tcPr>
                </a:tc>
                <a:tc>
                  <a:txBody>
                    <a:bodyPr/>
                    <a:lstStyle/>
                    <a:p>
                      <a:pPr algn="ctr" fontAlgn="b"/>
                      <a:r>
                        <a:rPr lang="en-US" sz="900" b="0" i="0" u="none" strike="noStrike">
                          <a:solidFill>
                            <a:srgbClr val="333399"/>
                          </a:solidFill>
                          <a:effectLst/>
                          <a:latin typeface="Arial" panose="020B0604020202020204" pitchFamily="34" charset="0"/>
                        </a:rPr>
                        <a:t>Moyenne</a:t>
                      </a:r>
                    </a:p>
                  </a:txBody>
                  <a:tcPr marL="6350" marR="6350" marT="6350" marB="0" anchor="b">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a:noFill/>
                    </a:lnT>
                    <a:lnB w="6350" cap="flat" cmpd="sng" algn="ctr">
                      <a:solidFill>
                        <a:srgbClr val="993366"/>
                      </a:solidFill>
                      <a:prstDash val="solid"/>
                      <a:round/>
                      <a:headEnd type="none" w="med" len="med"/>
                      <a:tailEnd type="none" w="med" len="med"/>
                    </a:lnB>
                  </a:tcPr>
                </a:tc>
                <a:tc>
                  <a:txBody>
                    <a:bodyPr/>
                    <a:lstStyle/>
                    <a:p>
                      <a:pPr algn="ctr" fontAlgn="b"/>
                      <a:r>
                        <a:rPr lang="en-US" sz="900" b="0" i="0" u="none" strike="noStrike">
                          <a:solidFill>
                            <a:srgbClr val="333399"/>
                          </a:solidFill>
                          <a:effectLst/>
                          <a:latin typeface="Arial" panose="020B0604020202020204" pitchFamily="34" charset="0"/>
                        </a:rPr>
                        <a:t>Écart std. Écart</a:t>
                      </a:r>
                    </a:p>
                  </a:txBody>
                  <a:tcPr marL="6350" marR="6350" marT="6350" marB="0" anchor="b">
                    <a:lnL w="6350" cap="flat" cmpd="sng" algn="ctr">
                      <a:solidFill>
                        <a:srgbClr val="333333"/>
                      </a:solidFill>
                      <a:prstDash val="solid"/>
                      <a:round/>
                      <a:headEnd type="none" w="med" len="med"/>
                      <a:tailEnd type="none" w="med" len="med"/>
                    </a:lnL>
                    <a:lnR>
                      <a:noFill/>
                    </a:lnR>
                    <a:lnT>
                      <a:noFill/>
                    </a:lnT>
                    <a:lnB w="6350" cap="flat" cmpd="sng" algn="ctr">
                      <a:solidFill>
                        <a:srgbClr val="993366"/>
                      </a:solidFill>
                      <a:prstDash val="solid"/>
                      <a:round/>
                      <a:headEnd type="none" w="med" len="med"/>
                      <a:tailEnd type="none" w="med" len="med"/>
                    </a:lnB>
                  </a:tcPr>
                </a:tc>
                <a:extLst>
                  <a:ext uri="{0D108BD9-81ED-4DB2-BD59-A6C34878D82A}">
                    <a16:rowId xmlns:a16="http://schemas.microsoft.com/office/drawing/2014/main" val="2372256774"/>
                  </a:ext>
                </a:extLst>
              </a:tr>
              <a:tr h="236833">
                <a:tc>
                  <a:txBody>
                    <a:bodyPr/>
                    <a:lstStyle/>
                    <a:p>
                      <a:pPr algn="l" fontAlgn="t"/>
                      <a:r>
                        <a:rPr lang="en-US" sz="900" b="0" i="0" u="none" strike="noStrike" err="1">
                          <a:solidFill>
                            <a:srgbClr val="333399"/>
                          </a:solidFill>
                          <a:effectLst/>
                          <a:latin typeface="Arial" panose="020B0604020202020204" pitchFamily="34" charset="0"/>
                        </a:rPr>
                        <a:t>FCSStap</a:t>
                      </a:r>
                      <a:endParaRPr lang="en-US" sz="900" b="0" i="0" u="none" strike="noStrike">
                        <a:solidFill>
                          <a:srgbClr val="333399"/>
                        </a:solidFill>
                        <a:effectLst/>
                        <a:latin typeface="Arial" panose="020B0604020202020204" pitchFamily="34" charset="0"/>
                      </a:endParaRPr>
                    </a:p>
                  </a:txBody>
                  <a:tcPr marL="6350" marR="6350" marT="6350" marB="0">
                    <a:lnL>
                      <a:noFill/>
                    </a:lnL>
                    <a:lnR>
                      <a:noFill/>
                    </a:lnR>
                    <a:lnT w="6350" cap="flat" cmpd="sng" algn="ctr">
                      <a:solidFill>
                        <a:srgbClr val="993366"/>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fr-FR" sz="1050" b="0" i="0" u="none" strike="noStrike">
                          <a:solidFill>
                            <a:srgbClr val="993300"/>
                          </a:solidFill>
                          <a:effectLst/>
                          <a:latin typeface="Arial" panose="020B0604020202020204" pitchFamily="34" charset="0"/>
                        </a:rPr>
                        <a:t>1236</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993366"/>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993366"/>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993366"/>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6.75</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993366"/>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1.018</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993366"/>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535762328"/>
                  </a:ext>
                </a:extLst>
              </a:tr>
              <a:tr h="236833">
                <a:tc>
                  <a:txBody>
                    <a:bodyPr/>
                    <a:lstStyle/>
                    <a:p>
                      <a:pPr algn="l" fontAlgn="t"/>
                      <a:r>
                        <a:rPr lang="en-US" sz="900" b="0" i="0" u="none" strike="noStrike">
                          <a:solidFill>
                            <a:srgbClr val="333399"/>
                          </a:solidFill>
                          <a:effectLst/>
                          <a:latin typeface="Arial" panose="020B0604020202020204" pitchFamily="34" charset="0"/>
                        </a:rPr>
                        <a:t>FCSPulse</a:t>
                      </a: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fr-FR" sz="1050" b="0" i="0" u="none" strike="noStrike">
                          <a:solidFill>
                            <a:srgbClr val="993300"/>
                          </a:solidFill>
                          <a:effectLst/>
                          <a:latin typeface="Arial" panose="020B0604020202020204" pitchFamily="34" charset="0"/>
                        </a:rPr>
                        <a:t>1236</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5.46</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1.824</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1298040501"/>
                  </a:ext>
                </a:extLst>
              </a:tr>
              <a:tr h="236833">
                <a:tc>
                  <a:txBody>
                    <a:bodyPr/>
                    <a:lstStyle/>
                    <a:p>
                      <a:pPr algn="l" fontAlgn="t"/>
                      <a:r>
                        <a:rPr lang="en-US" sz="900" b="0" i="0" u="none" strike="noStrike" err="1">
                          <a:solidFill>
                            <a:srgbClr val="333399"/>
                          </a:solidFill>
                          <a:effectLst/>
                          <a:latin typeface="Arial" panose="020B0604020202020204" pitchFamily="34" charset="0"/>
                        </a:rPr>
                        <a:t>FCSDairy</a:t>
                      </a:r>
                      <a:endParaRPr lang="en-US" sz="900" b="0" i="0" u="none" strike="noStrike">
                        <a:solidFill>
                          <a:srgbClr val="333399"/>
                        </a:solidFill>
                        <a:effectLst/>
                        <a:latin typeface="Arial" panose="020B0604020202020204" pitchFamily="34" charset="0"/>
                      </a:endParaRP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fr-FR" sz="1050" b="0" i="0" u="none" strike="noStrike">
                          <a:solidFill>
                            <a:srgbClr val="993300"/>
                          </a:solidFill>
                          <a:effectLst/>
                          <a:latin typeface="Arial" panose="020B0604020202020204" pitchFamily="34" charset="0"/>
                        </a:rPr>
                        <a:t>1236</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3.48</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2.909</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2073765363"/>
                  </a:ext>
                </a:extLst>
              </a:tr>
              <a:tr h="236833">
                <a:tc>
                  <a:txBody>
                    <a:bodyPr/>
                    <a:lstStyle/>
                    <a:p>
                      <a:pPr algn="l" fontAlgn="t"/>
                      <a:r>
                        <a:rPr lang="en-US" sz="900" b="0" i="0" u="none" strike="noStrike" err="1">
                          <a:solidFill>
                            <a:srgbClr val="333399"/>
                          </a:solidFill>
                          <a:effectLst/>
                          <a:latin typeface="Arial" panose="020B0604020202020204" pitchFamily="34" charset="0"/>
                        </a:rPr>
                        <a:t>FCSPr</a:t>
                      </a:r>
                      <a:endParaRPr lang="en-US" sz="900" b="0" i="0" u="none" strike="noStrike">
                        <a:solidFill>
                          <a:srgbClr val="333399"/>
                        </a:solidFill>
                        <a:effectLst/>
                        <a:latin typeface="Arial" panose="020B0604020202020204" pitchFamily="34" charset="0"/>
                      </a:endParaRP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fr-FR" sz="1050" b="0" i="0" u="none" strike="noStrike">
                          <a:solidFill>
                            <a:srgbClr val="993300"/>
                          </a:solidFill>
                          <a:effectLst/>
                          <a:latin typeface="Arial" panose="020B0604020202020204" pitchFamily="34" charset="0"/>
                        </a:rPr>
                        <a:t>1236</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2.02</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2.090</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3708728889"/>
                  </a:ext>
                </a:extLst>
              </a:tr>
              <a:tr h="236833">
                <a:tc>
                  <a:txBody>
                    <a:bodyPr/>
                    <a:lstStyle/>
                    <a:p>
                      <a:pPr algn="l" fontAlgn="t"/>
                      <a:r>
                        <a:rPr lang="en-US" sz="900" b="0" i="0" u="none" strike="noStrike">
                          <a:solidFill>
                            <a:srgbClr val="333399"/>
                          </a:solidFill>
                          <a:effectLst/>
                          <a:latin typeface="Arial" panose="020B0604020202020204" pitchFamily="34" charset="0"/>
                        </a:rPr>
                        <a:t>FCSVeg</a:t>
                      </a: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fr-FR" sz="1050" b="0" i="0" u="none" strike="noStrike">
                          <a:solidFill>
                            <a:srgbClr val="993300"/>
                          </a:solidFill>
                          <a:effectLst/>
                          <a:latin typeface="Arial" panose="020B0604020202020204" pitchFamily="34" charset="0"/>
                        </a:rPr>
                        <a:t>1236</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4.11</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2.552</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326859485"/>
                  </a:ext>
                </a:extLst>
              </a:tr>
              <a:tr h="236833">
                <a:tc>
                  <a:txBody>
                    <a:bodyPr/>
                    <a:lstStyle/>
                    <a:p>
                      <a:pPr algn="l" fontAlgn="t"/>
                      <a:r>
                        <a:rPr lang="en-US" sz="900" b="0" i="0" u="none" strike="noStrike">
                          <a:solidFill>
                            <a:srgbClr val="333399"/>
                          </a:solidFill>
                          <a:effectLst/>
                          <a:latin typeface="Arial" panose="020B0604020202020204" pitchFamily="34" charset="0"/>
                        </a:rPr>
                        <a:t>FCSFruit</a:t>
                      </a: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fr-FR" sz="1050" b="0" i="0" u="none" strike="noStrike">
                          <a:solidFill>
                            <a:srgbClr val="993300"/>
                          </a:solidFill>
                          <a:effectLst/>
                          <a:latin typeface="Arial" panose="020B0604020202020204" pitchFamily="34" charset="0"/>
                        </a:rPr>
                        <a:t>1236</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1.45</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1.944</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1654123151"/>
                  </a:ext>
                </a:extLst>
              </a:tr>
              <a:tr h="236833">
                <a:tc>
                  <a:txBody>
                    <a:bodyPr/>
                    <a:lstStyle/>
                    <a:p>
                      <a:pPr algn="l" fontAlgn="t"/>
                      <a:r>
                        <a:rPr lang="en-US" sz="900" b="0" i="0" u="none" strike="noStrike">
                          <a:solidFill>
                            <a:srgbClr val="333399"/>
                          </a:solidFill>
                          <a:effectLst/>
                          <a:latin typeface="Arial" panose="020B0604020202020204" pitchFamily="34" charset="0"/>
                        </a:rPr>
                        <a:t>FCSFat</a:t>
                      </a: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fr-FR" sz="1050" b="0" i="0" u="none" strike="noStrike">
                          <a:solidFill>
                            <a:srgbClr val="993300"/>
                          </a:solidFill>
                          <a:effectLst/>
                          <a:latin typeface="Arial" panose="020B0604020202020204" pitchFamily="34" charset="0"/>
                        </a:rPr>
                        <a:t>1236</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6.13</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1.893</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2045334511"/>
                  </a:ext>
                </a:extLst>
              </a:tr>
              <a:tr h="236833">
                <a:tc>
                  <a:txBody>
                    <a:bodyPr/>
                    <a:lstStyle/>
                    <a:p>
                      <a:pPr algn="l" fontAlgn="t"/>
                      <a:r>
                        <a:rPr lang="en-US" sz="900" b="0" i="0" u="none" strike="noStrike">
                          <a:solidFill>
                            <a:srgbClr val="333399"/>
                          </a:solidFill>
                          <a:effectLst/>
                          <a:latin typeface="Arial" panose="020B0604020202020204" pitchFamily="34" charset="0"/>
                        </a:rPr>
                        <a:t>FCSSugar</a:t>
                      </a: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fr-FR" sz="1050" b="0" i="0" u="none" strike="noStrike">
                          <a:solidFill>
                            <a:srgbClr val="993300"/>
                          </a:solidFill>
                          <a:effectLst/>
                          <a:latin typeface="Arial" panose="020B0604020202020204" pitchFamily="34" charset="0"/>
                        </a:rPr>
                        <a:t>1236</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6.53</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1.562</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1109700609"/>
                  </a:ext>
                </a:extLst>
              </a:tr>
              <a:tr h="236833">
                <a:tc>
                  <a:txBody>
                    <a:bodyPr/>
                    <a:lstStyle/>
                    <a:p>
                      <a:pPr algn="l" fontAlgn="t"/>
                      <a:r>
                        <a:rPr lang="en-US" sz="900" b="0" i="0" u="none" strike="noStrike">
                          <a:solidFill>
                            <a:srgbClr val="333399"/>
                          </a:solidFill>
                          <a:effectLst/>
                          <a:latin typeface="Arial" panose="020B0604020202020204" pitchFamily="34" charset="0"/>
                        </a:rPr>
                        <a:t>FCSCond</a:t>
                      </a: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fr-FR" sz="1050" b="0" i="0" u="none" strike="noStrike">
                          <a:solidFill>
                            <a:srgbClr val="993300"/>
                          </a:solidFill>
                          <a:effectLst/>
                          <a:latin typeface="Arial" panose="020B0604020202020204" pitchFamily="34" charset="0"/>
                        </a:rPr>
                        <a:t>1236</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5.86</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2.145</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3711368375"/>
                  </a:ext>
                </a:extLst>
              </a:tr>
              <a:tr h="236833">
                <a:tc>
                  <a:txBody>
                    <a:bodyPr/>
                    <a:lstStyle/>
                    <a:p>
                      <a:pPr algn="l" fontAlgn="t"/>
                      <a:r>
                        <a:rPr lang="en-US" sz="900" b="0" i="0" u="none" strike="noStrike">
                          <a:solidFill>
                            <a:srgbClr val="333399"/>
                          </a:solidFill>
                          <a:effectLst/>
                          <a:latin typeface="Arial" panose="020B0604020202020204" pitchFamily="34" charset="0"/>
                        </a:rPr>
                        <a:t>Valide N (en liste)</a:t>
                      </a: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993366"/>
                      </a:solidFill>
                      <a:prstDash val="solid"/>
                      <a:round/>
                      <a:headEnd type="none" w="med" len="med"/>
                      <a:tailEnd type="none" w="med" len="med"/>
                    </a:lnB>
                    <a:solidFill>
                      <a:srgbClr val="CCCCFF"/>
                    </a:solidFill>
                  </a:tcPr>
                </a:tc>
                <a:tc>
                  <a:txBody>
                    <a:bodyPr/>
                    <a:lstStyle/>
                    <a:p>
                      <a:pPr algn="r" fontAlgn="t"/>
                      <a:r>
                        <a:rPr lang="fr-FR" sz="1050" b="0" i="0" u="none" strike="noStrike">
                          <a:solidFill>
                            <a:srgbClr val="993300"/>
                          </a:solidFill>
                          <a:effectLst/>
                          <a:latin typeface="Arial" panose="020B0604020202020204" pitchFamily="34" charset="0"/>
                        </a:rPr>
                        <a:t>1236</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993366"/>
                      </a:solidFill>
                      <a:prstDash val="solid"/>
                      <a:round/>
                      <a:headEnd type="none" w="med" len="med"/>
                      <a:tailEnd type="none" w="med" len="med"/>
                    </a:lnB>
                    <a:solidFill>
                      <a:srgbClr val="FFFFFF"/>
                    </a:solidFill>
                  </a:tcPr>
                </a:tc>
                <a:tc>
                  <a:txBody>
                    <a:bodyPr/>
                    <a:lstStyle/>
                    <a:p>
                      <a:pPr algn="l" fontAlgn="t"/>
                      <a:r>
                        <a:rPr lang="fr-FR" sz="1050" b="0" i="0" u="none" strike="noStrike">
                          <a:solidFill>
                            <a:srgbClr val="993300"/>
                          </a:solidFill>
                          <a:effectLst/>
                          <a:latin typeface="Arial" panose="020B0604020202020204" pitchFamily="34" charset="0"/>
                        </a:rPr>
                        <a:t> </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993366"/>
                      </a:solidFill>
                      <a:prstDash val="solid"/>
                      <a:round/>
                      <a:headEnd type="none" w="med" len="med"/>
                      <a:tailEnd type="none" w="med" len="med"/>
                    </a:lnB>
                    <a:solidFill>
                      <a:srgbClr val="FFFFFF"/>
                    </a:solidFill>
                  </a:tcPr>
                </a:tc>
                <a:tc>
                  <a:txBody>
                    <a:bodyPr/>
                    <a:lstStyle/>
                    <a:p>
                      <a:pPr algn="l" fontAlgn="t"/>
                      <a:r>
                        <a:rPr lang="fr-FR" sz="1050" b="0" i="0" u="none" strike="noStrike">
                          <a:solidFill>
                            <a:srgbClr val="993300"/>
                          </a:solidFill>
                          <a:effectLst/>
                          <a:latin typeface="Arial" panose="020B0604020202020204" pitchFamily="34" charset="0"/>
                        </a:rPr>
                        <a:t> </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993366"/>
                      </a:solidFill>
                      <a:prstDash val="solid"/>
                      <a:round/>
                      <a:headEnd type="none" w="med" len="med"/>
                      <a:tailEnd type="none" w="med" len="med"/>
                    </a:lnB>
                    <a:solidFill>
                      <a:srgbClr val="FFFFFF"/>
                    </a:solidFill>
                  </a:tcPr>
                </a:tc>
                <a:tc>
                  <a:txBody>
                    <a:bodyPr/>
                    <a:lstStyle/>
                    <a:p>
                      <a:pPr algn="l" fontAlgn="t"/>
                      <a:r>
                        <a:rPr lang="fr-FR" sz="1050" b="0" i="0" u="none" strike="noStrike">
                          <a:solidFill>
                            <a:srgbClr val="993300"/>
                          </a:solidFill>
                          <a:effectLst/>
                          <a:latin typeface="Arial" panose="020B0604020202020204" pitchFamily="34" charset="0"/>
                        </a:rPr>
                        <a:t> </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993366"/>
                      </a:solidFill>
                      <a:prstDash val="solid"/>
                      <a:round/>
                      <a:headEnd type="none" w="med" len="med"/>
                      <a:tailEnd type="none" w="med" len="med"/>
                    </a:lnB>
                    <a:solidFill>
                      <a:srgbClr val="FFFFFF"/>
                    </a:solidFill>
                  </a:tcPr>
                </a:tc>
                <a:tc>
                  <a:txBody>
                    <a:bodyPr/>
                    <a:lstStyle/>
                    <a:p>
                      <a:pPr algn="l" fontAlgn="t"/>
                      <a:r>
                        <a:rPr lang="fr-FR" sz="1050" b="0" i="0" u="none" strike="noStrike">
                          <a:solidFill>
                            <a:srgbClr val="993300"/>
                          </a:solidFill>
                          <a:effectLst/>
                          <a:latin typeface="Arial" panose="020B0604020202020204" pitchFamily="34" charset="0"/>
                        </a:rPr>
                        <a:t> </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993366"/>
                      </a:solidFill>
                      <a:prstDash val="solid"/>
                      <a:round/>
                      <a:headEnd type="none" w="med" len="med"/>
                      <a:tailEnd type="none" w="med" len="med"/>
                    </a:lnB>
                    <a:solidFill>
                      <a:srgbClr val="FFFFFF"/>
                    </a:solidFill>
                  </a:tcPr>
                </a:tc>
                <a:extLst>
                  <a:ext uri="{0D108BD9-81ED-4DB2-BD59-A6C34878D82A}">
                    <a16:rowId xmlns:a16="http://schemas.microsoft.com/office/drawing/2014/main" val="3953074825"/>
                  </a:ext>
                </a:extLst>
              </a:tr>
            </a:tbl>
          </a:graphicData>
        </a:graphic>
      </p:graphicFrame>
      <p:pic>
        <p:nvPicPr>
          <p:cNvPr id="4" name="Graphic 3" descr="Flag with solid fill">
            <a:extLst>
              <a:ext uri="{FF2B5EF4-FFF2-40B4-BE49-F238E27FC236}">
                <a16:creationId xmlns:a16="http://schemas.microsoft.com/office/drawing/2014/main" id="{14B63F36-C516-4D5F-0AAC-48956321D1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45140" y="464573"/>
            <a:ext cx="914400" cy="914400"/>
          </a:xfrm>
          <a:prstGeom prst="rect">
            <a:avLst/>
          </a:prstGeom>
        </p:spPr>
      </p:pic>
      <p:sp>
        <p:nvSpPr>
          <p:cNvPr id="9" name="TextBox 8">
            <a:extLst>
              <a:ext uri="{FF2B5EF4-FFF2-40B4-BE49-F238E27FC236}">
                <a16:creationId xmlns:a16="http://schemas.microsoft.com/office/drawing/2014/main" id="{FEB2A22F-C254-7B0C-681C-6E30E3828BB2}"/>
              </a:ext>
            </a:extLst>
          </p:cNvPr>
          <p:cNvSpPr txBox="1"/>
          <p:nvPr/>
        </p:nvSpPr>
        <p:spPr>
          <a:xfrm>
            <a:off x="717181" y="1733638"/>
            <a:ext cx="10709841" cy="923330"/>
          </a:xfrm>
          <a:prstGeom prst="rect">
            <a:avLst/>
          </a:prstGeom>
          <a:noFill/>
        </p:spPr>
        <p:txBody>
          <a:bodyPr wrap="square" lIns="91440" tIns="45720" rIns="91440" bIns="45720" anchor="t">
            <a:spAutoFit/>
          </a:bodyPr>
          <a:lstStyle/>
          <a:p>
            <a:r>
              <a:rPr lang="fr-FR" spc="60" dirty="0" err="1">
                <a:latin typeface="Open Sans"/>
                <a:ea typeface="Open Sans"/>
                <a:cs typeface="Open Sans"/>
              </a:rPr>
              <a:t>Exécutezles</a:t>
            </a:r>
            <a:r>
              <a:rPr lang="fr-FR" spc="60" dirty="0">
                <a:latin typeface="Open Sans"/>
                <a:ea typeface="Open Sans"/>
                <a:cs typeface="Open Sans"/>
              </a:rPr>
              <a:t> fréquences sur les variables FCS et analysez à la fois la moyenne du score de consommation alimentaire (FCS) et la moyenne du nombre de jours de consommation de chaque aliment ou groupe alimentaire</a:t>
            </a:r>
            <a:endParaRPr lang="en-US" dirty="0">
              <a:latin typeface="Open Sans"/>
              <a:ea typeface="Open Sans"/>
              <a:cs typeface="Open Sans"/>
            </a:endParaRPr>
          </a:p>
        </p:txBody>
      </p:sp>
    </p:spTree>
    <p:extLst>
      <p:ext uri="{BB962C8B-B14F-4D97-AF65-F5344CB8AC3E}">
        <p14:creationId xmlns:p14="http://schemas.microsoft.com/office/powerpoint/2010/main" val="32480564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200" b="0" kern="1400" spc="230" err="1">
                <a:solidFill>
                  <a:schemeClr val="tx1"/>
                </a:solidFill>
                <a:latin typeface="HALDEN SOLID" pitchFamily="2" charset="0"/>
              </a:rPr>
              <a:t>Contrôles</a:t>
            </a:r>
            <a:r>
              <a:rPr lang="en-GB" sz="3200" b="0" kern="1400" spc="230">
                <a:solidFill>
                  <a:schemeClr val="tx1"/>
                </a:solidFill>
                <a:latin typeface="HALDEN SOLID" pitchFamily="2" charset="0"/>
              </a:rPr>
              <a:t> de la </a:t>
            </a:r>
            <a:r>
              <a:rPr lang="en-GB" sz="3200" b="0" kern="1400" spc="230" err="1">
                <a:solidFill>
                  <a:schemeClr val="tx1"/>
                </a:solidFill>
                <a:latin typeface="HALDEN SOLID" pitchFamily="2" charset="0"/>
              </a:rPr>
              <a:t>qualité</a:t>
            </a:r>
            <a:r>
              <a:rPr lang="en-GB" sz="3200" b="0" kern="1400" spc="230">
                <a:solidFill>
                  <a:schemeClr val="tx1"/>
                </a:solidFill>
                <a:latin typeface="HALDEN SOLID" pitchFamily="2" charset="0"/>
              </a:rPr>
              <a:t> des données du fcs : </a:t>
            </a:r>
            <a:r>
              <a:rPr lang="en-GB" sz="3200" b="0" kern="1400" spc="230" err="1">
                <a:solidFill>
                  <a:schemeClr val="tx1"/>
                </a:solidFill>
                <a:latin typeface="HALDEN SOLID" pitchFamily="2" charset="0"/>
              </a:rPr>
              <a:t>Consommation</a:t>
            </a:r>
            <a:r>
              <a:rPr lang="en-GB" sz="3200" b="0" kern="1400" spc="230">
                <a:solidFill>
                  <a:schemeClr val="tx1"/>
                </a:solidFill>
                <a:latin typeface="HALDEN SOLID" pitchFamily="2" charset="0"/>
              </a:rPr>
              <a:t> </a:t>
            </a:r>
            <a:r>
              <a:rPr lang="en-GB" sz="3200" b="0" kern="1400" spc="230" err="1">
                <a:solidFill>
                  <a:schemeClr val="tx1"/>
                </a:solidFill>
                <a:latin typeface="HALDEN SOLID" pitchFamily="2" charset="0"/>
              </a:rPr>
              <a:t>anormale</a:t>
            </a:r>
            <a:r>
              <a:rPr lang="en-GB" sz="3200" b="0" kern="1400" spc="230">
                <a:solidFill>
                  <a:schemeClr val="tx1"/>
                </a:solidFill>
                <a:latin typeface="HALDEN SOLID" pitchFamily="2" charset="0"/>
              </a:rPr>
              <a:t> </a:t>
            </a:r>
          </a:p>
        </p:txBody>
      </p:sp>
      <p:sp>
        <p:nvSpPr>
          <p:cNvPr id="9" name="TextBox 8">
            <a:extLst>
              <a:ext uri="{FF2B5EF4-FFF2-40B4-BE49-F238E27FC236}">
                <a16:creationId xmlns:a16="http://schemas.microsoft.com/office/drawing/2014/main" id="{4C28373A-E391-4E43-8B96-3D161A1FC6D2}"/>
              </a:ext>
            </a:extLst>
          </p:cNvPr>
          <p:cNvSpPr txBox="1"/>
          <p:nvPr/>
        </p:nvSpPr>
        <p:spPr>
          <a:xfrm>
            <a:off x="1344118" y="2142954"/>
            <a:ext cx="6097772" cy="1015663"/>
          </a:xfrm>
          <a:prstGeom prst="rect">
            <a:avLst/>
          </a:prstGeom>
          <a:noFill/>
        </p:spPr>
        <p:txBody>
          <a:bodyPr wrap="square">
            <a:spAutoFit/>
          </a:bodyPr>
          <a:lstStyle/>
          <a:p>
            <a:endParaRPr lang="en-US" sz="1050">
              <a:solidFill>
                <a:srgbClr val="000000"/>
              </a:solidFill>
              <a:latin typeface="Courier New" panose="02070309020205020404" pitchFamily="49" charset="0"/>
            </a:endParaRPr>
          </a:p>
          <a:p>
            <a:r>
              <a:rPr lang="en-US" sz="1050">
                <a:solidFill>
                  <a:srgbClr val="000000"/>
                </a:solidFill>
                <a:latin typeface="Courier New" panose="02070309020205020404" pitchFamily="49" charset="0"/>
              </a:rPr>
              <a:t>FREQUENCIES VARIABLES=</a:t>
            </a:r>
            <a:r>
              <a:rPr lang="en-US" sz="1050" err="1">
                <a:solidFill>
                  <a:srgbClr val="000000"/>
                </a:solidFill>
                <a:latin typeface="Courier New" panose="02070309020205020404" pitchFamily="49" charset="0"/>
              </a:rPr>
              <a:t>FCSStap</a:t>
            </a:r>
            <a:endParaRPr lang="en-US" sz="1050">
              <a:solidFill>
                <a:srgbClr val="000000"/>
              </a:solidFill>
              <a:latin typeface="Courier New" panose="02070309020205020404" pitchFamily="49" charset="0"/>
            </a:endParaRPr>
          </a:p>
          <a:p>
            <a:r>
              <a:rPr lang="en-US" sz="1050">
                <a:solidFill>
                  <a:srgbClr val="000000"/>
                </a:solidFill>
                <a:latin typeface="Courier New" panose="02070309020205020404" pitchFamily="49" charset="0"/>
              </a:rPr>
              <a:t>  /HISTOGRAMME NORMAL</a:t>
            </a:r>
          </a:p>
          <a:p>
            <a:r>
              <a:rPr lang="en-US" sz="1050">
                <a:solidFill>
                  <a:srgbClr val="000000"/>
                </a:solidFill>
                <a:latin typeface="Courier New" panose="02070309020205020404" pitchFamily="49" charset="0"/>
              </a:rPr>
              <a:t>  /ORDER=ANALYSIS. </a:t>
            </a:r>
          </a:p>
          <a:p>
            <a:pPr marR="0" algn="l"/>
            <a:endParaRPr lang="en-US" sz="900" b="0" i="0" u="none" strike="noStrike" baseline="0">
              <a:solidFill>
                <a:srgbClr val="000000"/>
              </a:solidFill>
              <a:latin typeface="Courier New" panose="02070309020205020404" pitchFamily="49" charset="0"/>
            </a:endParaRPr>
          </a:p>
          <a:p>
            <a:endParaRPr lang="en-US" sz="900" b="0" i="0" u="none" strike="noStrike" baseline="0">
              <a:latin typeface="Times New Roman" panose="02020603050405020304" pitchFamily="18" charset="0"/>
            </a:endParaRPr>
          </a:p>
        </p:txBody>
      </p:sp>
      <p:sp>
        <p:nvSpPr>
          <p:cNvPr id="2" name="TextBox 1">
            <a:extLst>
              <a:ext uri="{FF2B5EF4-FFF2-40B4-BE49-F238E27FC236}">
                <a16:creationId xmlns:a16="http://schemas.microsoft.com/office/drawing/2014/main" id="{6D093DB4-FB1B-496A-A873-DEA712023936}"/>
              </a:ext>
            </a:extLst>
          </p:cNvPr>
          <p:cNvSpPr txBox="1"/>
          <p:nvPr/>
        </p:nvSpPr>
        <p:spPr>
          <a:xfrm flipH="1">
            <a:off x="6347344" y="2417763"/>
            <a:ext cx="4813686" cy="646331"/>
          </a:xfrm>
          <a:prstGeom prst="rect">
            <a:avLst/>
          </a:prstGeom>
          <a:noFill/>
          <a:ln w="28575">
            <a:solidFill>
              <a:schemeClr val="tx1">
                <a:lumMod val="75000"/>
              </a:schemeClr>
            </a:solidFill>
          </a:ln>
        </p:spPr>
        <p:txBody>
          <a:bodyPr wrap="square" rtlCol="0">
            <a:spAutoFit/>
          </a:bodyPr>
          <a:lstStyle/>
          <a:p>
            <a:r>
              <a:rPr lang="en-US" err="1"/>
              <a:t>Répétez</a:t>
            </a:r>
            <a:r>
              <a:rPr lang="en-US"/>
              <a:t> </a:t>
            </a:r>
            <a:r>
              <a:rPr lang="en-US" err="1"/>
              <a:t>cette</a:t>
            </a:r>
            <a:r>
              <a:rPr lang="en-US"/>
              <a:t> étape pour </a:t>
            </a:r>
            <a:r>
              <a:rPr lang="en-US" err="1"/>
              <a:t>tous</a:t>
            </a:r>
            <a:r>
              <a:rPr lang="en-US"/>
              <a:t> les </a:t>
            </a:r>
            <a:r>
              <a:rPr lang="en-US" err="1"/>
              <a:t>groupes</a:t>
            </a:r>
            <a:r>
              <a:rPr lang="en-US"/>
              <a:t> </a:t>
            </a:r>
            <a:r>
              <a:rPr lang="en-US" err="1"/>
              <a:t>d'aliments</a:t>
            </a:r>
            <a:r>
              <a:rPr lang="en-US"/>
              <a:t> </a:t>
            </a:r>
          </a:p>
        </p:txBody>
      </p:sp>
      <p:pic>
        <p:nvPicPr>
          <p:cNvPr id="16" name="Picture 15">
            <a:extLst>
              <a:ext uri="{FF2B5EF4-FFF2-40B4-BE49-F238E27FC236}">
                <a16:creationId xmlns:a16="http://schemas.microsoft.com/office/drawing/2014/main" id="{C466971C-E1F0-46DD-2F99-2672705C7BA2}"/>
              </a:ext>
            </a:extLst>
          </p:cNvPr>
          <p:cNvPicPr>
            <a:picLocks noChangeAspect="1"/>
          </p:cNvPicPr>
          <p:nvPr/>
        </p:nvPicPr>
        <p:blipFill>
          <a:blip r:embed="rId3"/>
          <a:stretch>
            <a:fillRect/>
          </a:stretch>
        </p:blipFill>
        <p:spPr>
          <a:xfrm>
            <a:off x="6495289" y="3315936"/>
            <a:ext cx="4813687" cy="2838552"/>
          </a:xfrm>
          <a:prstGeom prst="rect">
            <a:avLst/>
          </a:prstGeom>
        </p:spPr>
      </p:pic>
      <p:graphicFrame>
        <p:nvGraphicFramePr>
          <p:cNvPr id="17" name="Table 16">
            <a:extLst>
              <a:ext uri="{FF2B5EF4-FFF2-40B4-BE49-F238E27FC236}">
                <a16:creationId xmlns:a16="http://schemas.microsoft.com/office/drawing/2014/main" id="{F5E25246-8565-0ECB-E695-FA2B224782D5}"/>
              </a:ext>
            </a:extLst>
          </p:cNvPr>
          <p:cNvGraphicFramePr>
            <a:graphicFrameLocks noGrp="1"/>
          </p:cNvGraphicFramePr>
          <p:nvPr>
            <p:extLst>
              <p:ext uri="{D42A27DB-BD31-4B8C-83A1-F6EECF244321}">
                <p14:modId xmlns:p14="http://schemas.microsoft.com/office/powerpoint/2010/main" val="687420566"/>
              </p:ext>
            </p:extLst>
          </p:nvPr>
        </p:nvGraphicFramePr>
        <p:xfrm>
          <a:off x="1133121" y="2950143"/>
          <a:ext cx="4635500" cy="2962280"/>
        </p:xfrm>
        <a:graphic>
          <a:graphicData uri="http://schemas.openxmlformats.org/drawingml/2006/table">
            <a:tbl>
              <a:tblPr>
                <a:tableStyleId>{616DA210-FB5B-4158-B5E0-FEB733F419BA}</a:tableStyleId>
              </a:tblPr>
              <a:tblGrid>
                <a:gridCol w="576435">
                  <a:extLst>
                    <a:ext uri="{9D8B030D-6E8A-4147-A177-3AD203B41FA5}">
                      <a16:colId xmlns:a16="http://schemas.microsoft.com/office/drawing/2014/main" val="2290370595"/>
                    </a:ext>
                  </a:extLst>
                </a:gridCol>
                <a:gridCol w="576435">
                  <a:extLst>
                    <a:ext uri="{9D8B030D-6E8A-4147-A177-3AD203B41FA5}">
                      <a16:colId xmlns:a16="http://schemas.microsoft.com/office/drawing/2014/main" val="4272987682"/>
                    </a:ext>
                  </a:extLst>
                </a:gridCol>
                <a:gridCol w="864653">
                  <a:extLst>
                    <a:ext uri="{9D8B030D-6E8A-4147-A177-3AD203B41FA5}">
                      <a16:colId xmlns:a16="http://schemas.microsoft.com/office/drawing/2014/main" val="3069839704"/>
                    </a:ext>
                  </a:extLst>
                </a:gridCol>
                <a:gridCol w="576435">
                  <a:extLst>
                    <a:ext uri="{9D8B030D-6E8A-4147-A177-3AD203B41FA5}">
                      <a16:colId xmlns:a16="http://schemas.microsoft.com/office/drawing/2014/main" val="3788685705"/>
                    </a:ext>
                  </a:extLst>
                </a:gridCol>
                <a:gridCol w="1020771">
                  <a:extLst>
                    <a:ext uri="{9D8B030D-6E8A-4147-A177-3AD203B41FA5}">
                      <a16:colId xmlns:a16="http://schemas.microsoft.com/office/drawing/2014/main" val="3556162561"/>
                    </a:ext>
                  </a:extLst>
                </a:gridCol>
                <a:gridCol w="1020771">
                  <a:extLst>
                    <a:ext uri="{9D8B030D-6E8A-4147-A177-3AD203B41FA5}">
                      <a16:colId xmlns:a16="http://schemas.microsoft.com/office/drawing/2014/main" val="3436202118"/>
                    </a:ext>
                  </a:extLst>
                </a:gridCol>
              </a:tblGrid>
              <a:tr h="228600">
                <a:tc gridSpan="6">
                  <a:txBody>
                    <a:bodyPr/>
                    <a:lstStyle/>
                    <a:p>
                      <a:pPr algn="ctr" fontAlgn="ctr"/>
                      <a:r>
                        <a:rPr lang="fr-FR" sz="1400" b="1" u="none" strike="noStrike" err="1">
                          <a:effectLst/>
                          <a:latin typeface="Open Sans" panose="020B0606030504020204" pitchFamily="34" charset="0"/>
                          <a:ea typeface="Open Sans" panose="020B0606030504020204" pitchFamily="34" charset="0"/>
                          <a:cs typeface="Open Sans" panose="020B0606030504020204" pitchFamily="34" charset="0"/>
                        </a:rPr>
                        <a:t>Céréales </a:t>
                      </a:r>
                      <a:r>
                        <a:rPr lang="fr-FR" sz="1400" b="1" u="none" strike="noStrike">
                          <a:effectLst/>
                          <a:latin typeface="Open Sans" panose="020B0606030504020204" pitchFamily="34" charset="0"/>
                          <a:ea typeface="Open Sans" panose="020B0606030504020204" pitchFamily="34" charset="0"/>
                          <a:cs typeface="Open Sans" panose="020B0606030504020204" pitchFamily="34" charset="0"/>
                        </a:rPr>
                        <a:t>- </a:t>
                      </a:r>
                      <a:r>
                        <a:rPr lang="fr-FR" sz="1400" b="1" u="none" strike="noStrike" err="1">
                          <a:effectLst/>
                          <a:latin typeface="Open Sans" panose="020B0606030504020204" pitchFamily="34" charset="0"/>
                          <a:ea typeface="Open Sans" panose="020B0606030504020204" pitchFamily="34" charset="0"/>
                          <a:cs typeface="Open Sans" panose="020B0606030504020204" pitchFamily="34" charset="0"/>
                        </a:rPr>
                        <a:t>Nombre </a:t>
                      </a:r>
                      <a:r>
                        <a:rPr lang="fr-FR" sz="1400" b="1" u="none" strike="noStrike">
                          <a:effectLst/>
                          <a:latin typeface="Open Sans" panose="020B0606030504020204" pitchFamily="34" charset="0"/>
                          <a:ea typeface="Open Sans" panose="020B0606030504020204" pitchFamily="34" charset="0"/>
                          <a:cs typeface="Open Sans" panose="020B0606030504020204" pitchFamily="34" charset="0"/>
                        </a:rPr>
                        <a:t>de </a:t>
                      </a:r>
                      <a:r>
                        <a:rPr lang="fr-FR" sz="1400" b="1" u="none" strike="noStrike" err="1">
                          <a:effectLst/>
                          <a:latin typeface="Open Sans" panose="020B0606030504020204" pitchFamily="34" charset="0"/>
                          <a:ea typeface="Open Sans" panose="020B0606030504020204" pitchFamily="34" charset="0"/>
                          <a:cs typeface="Open Sans" panose="020B0606030504020204" pitchFamily="34" charset="0"/>
                        </a:rPr>
                        <a:t>jours</a:t>
                      </a:r>
                      <a:endParaRPr lang="fr-FR" sz="1400" b="1"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ct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259334437"/>
                  </a:ext>
                </a:extLst>
              </a:tr>
              <a:tr h="393070">
                <a:tc gridSpan="2">
                  <a:txBody>
                    <a:bodyPr/>
                    <a:lstStyle/>
                    <a:p>
                      <a:pPr algn="l" fontAlgn="b"/>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 </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hMerge="1">
                  <a:txBody>
                    <a:bodyPr/>
                    <a:lstStyle/>
                    <a:p>
                      <a:endParaRPr lang="fr-FR"/>
                    </a:p>
                  </a:txBody>
                  <a:tcPr/>
                </a:tc>
                <a:tc>
                  <a:txBody>
                    <a:bodyPr/>
                    <a:lstStyle/>
                    <a:p>
                      <a:pPr algn="ctr" fontAlgn="b"/>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Fréquence</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algn="ctr" fontAlgn="b"/>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Pourcentage</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algn="ctr" fontAlgn="b"/>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Pourcentage </a:t>
                      </a:r>
                      <a:r>
                        <a:rPr lang="fr-FR" sz="1200" u="none" strike="noStrike" err="1">
                          <a:effectLst/>
                          <a:latin typeface="Open Sans" panose="020B0606030504020204" pitchFamily="34" charset="0"/>
                          <a:ea typeface="Open Sans" panose="020B0606030504020204" pitchFamily="34" charset="0"/>
                          <a:cs typeface="Open Sans" panose="020B0606030504020204" pitchFamily="34" charset="0"/>
                        </a:rPr>
                        <a:t>valide</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algn="ctr" fontAlgn="b"/>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Pourcentage cumulé</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extLst>
                  <a:ext uri="{0D108BD9-81ED-4DB2-BD59-A6C34878D82A}">
                    <a16:rowId xmlns:a16="http://schemas.microsoft.com/office/drawing/2014/main" val="289116857"/>
                  </a:ext>
                </a:extLst>
              </a:tr>
              <a:tr h="196850">
                <a:tc rowSpan="9">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Valable</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5</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3486574315"/>
                  </a:ext>
                </a:extLst>
              </a:tr>
              <a:tr h="196850">
                <a:tc vMerge="1">
                  <a:txBody>
                    <a:bodyPr/>
                    <a:lstStyle/>
                    <a:p>
                      <a:endParaRPr lang="fr-FR"/>
                    </a:p>
                  </a:txBody>
                  <a:tcPr/>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5</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0.8</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289600835"/>
                  </a:ext>
                </a:extLst>
              </a:tr>
              <a:tr h="196850">
                <a:tc vMerge="1">
                  <a:txBody>
                    <a:bodyPr/>
                    <a:lstStyle/>
                    <a:p>
                      <a:endParaRPr lang="fr-FR"/>
                    </a:p>
                  </a:txBody>
                  <a:tcPr/>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2</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10</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0.8</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0.8</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1.6</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2950258625"/>
                  </a:ext>
                </a:extLst>
              </a:tr>
              <a:tr h="196850">
                <a:tc vMerge="1">
                  <a:txBody>
                    <a:bodyPr/>
                    <a:lstStyle/>
                    <a:p>
                      <a:endParaRPr lang="fr-FR"/>
                    </a:p>
                  </a:txBody>
                  <a:tcPr/>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3</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33</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2.7</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2.7</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4.3</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42151561"/>
                  </a:ext>
                </a:extLst>
              </a:tr>
              <a:tr h="196850">
                <a:tc vMerge="1">
                  <a:txBody>
                    <a:bodyPr/>
                    <a:lstStyle/>
                    <a:p>
                      <a:endParaRPr lang="fr-FR"/>
                    </a:p>
                  </a:txBody>
                  <a:tcPr/>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4</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10</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0.8</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0.8</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5.1</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2221007441"/>
                  </a:ext>
                </a:extLst>
              </a:tr>
              <a:tr h="196850">
                <a:tc vMerge="1">
                  <a:txBody>
                    <a:bodyPr/>
                    <a:lstStyle/>
                    <a:p>
                      <a:endParaRPr lang="fr-FR"/>
                    </a:p>
                  </a:txBody>
                  <a:tcPr/>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5</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15</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1.2</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1.2</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6.3</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3988943639"/>
                  </a:ext>
                </a:extLst>
              </a:tr>
              <a:tr h="196850">
                <a:tc vMerge="1">
                  <a:txBody>
                    <a:bodyPr/>
                    <a:lstStyle/>
                    <a:p>
                      <a:endParaRPr lang="fr-FR"/>
                    </a:p>
                  </a:txBody>
                  <a:tcPr/>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6</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0.3</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0.3</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6.6</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1213319202"/>
                  </a:ext>
                </a:extLst>
              </a:tr>
              <a:tr h="196850">
                <a:tc vMerge="1">
                  <a:txBody>
                    <a:bodyPr/>
                    <a:lstStyle/>
                    <a:p>
                      <a:endParaRPr lang="fr-FR"/>
                    </a:p>
                  </a:txBody>
                  <a:tcPr/>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7</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1154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93.2</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93.4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100.0</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3279310822"/>
                  </a:ext>
                </a:extLst>
              </a:tr>
              <a:tr h="196850">
                <a:tc vMerge="1">
                  <a:txBody>
                    <a:bodyPr/>
                    <a:lstStyle/>
                    <a:p>
                      <a:endParaRPr lang="fr-FR"/>
                    </a:p>
                  </a:txBody>
                  <a:tcPr/>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Total</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1236</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99.8</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100.0</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 </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393914702"/>
                  </a:ext>
                </a:extLst>
              </a:tr>
              <a:tr h="196850">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manquantes</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Système</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2</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0.2</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 </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 </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1743332112"/>
                  </a:ext>
                </a:extLst>
              </a:tr>
              <a:tr h="196850">
                <a:tc gridSpan="2">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Total</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hMerge="1">
                  <a:txBody>
                    <a:bodyPr/>
                    <a:lstStyle/>
                    <a:p>
                      <a:endParaRPr lang="fr-FR"/>
                    </a:p>
                  </a:txBody>
                  <a:tcPr/>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1238</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100.0</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 </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 </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292054615"/>
                  </a:ext>
                </a:extLst>
              </a:tr>
            </a:tbl>
          </a:graphicData>
        </a:graphic>
      </p:graphicFrame>
      <p:pic>
        <p:nvPicPr>
          <p:cNvPr id="18" name="Graphic 17" descr="Flag with solid fill">
            <a:extLst>
              <a:ext uri="{FF2B5EF4-FFF2-40B4-BE49-F238E27FC236}">
                <a16:creationId xmlns:a16="http://schemas.microsoft.com/office/drawing/2014/main" id="{866B607A-BC26-FA84-7759-C2690B1324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45140" y="464573"/>
            <a:ext cx="914400" cy="914400"/>
          </a:xfrm>
          <a:prstGeom prst="rect">
            <a:avLst/>
          </a:prstGeom>
        </p:spPr>
      </p:pic>
      <p:sp>
        <p:nvSpPr>
          <p:cNvPr id="20" name="TextBox 19">
            <a:extLst>
              <a:ext uri="{FF2B5EF4-FFF2-40B4-BE49-F238E27FC236}">
                <a16:creationId xmlns:a16="http://schemas.microsoft.com/office/drawing/2014/main" id="{60E9BA53-CE10-082A-FC72-ECC14E8B1777}"/>
              </a:ext>
            </a:extLst>
          </p:cNvPr>
          <p:cNvSpPr txBox="1"/>
          <p:nvPr/>
        </p:nvSpPr>
        <p:spPr>
          <a:xfrm>
            <a:off x="717181" y="1630815"/>
            <a:ext cx="9889766" cy="646331"/>
          </a:xfrm>
          <a:prstGeom prst="rect">
            <a:avLst/>
          </a:prstGeom>
          <a:noFill/>
        </p:spPr>
        <p:txBody>
          <a:bodyPr wrap="square" lIns="91440" tIns="45720" rIns="91440" bIns="45720" anchor="t">
            <a:spAutoFit/>
          </a:bodyPr>
          <a:lstStyle/>
          <a:p>
            <a:r>
              <a:rPr lang="fr-FR" spc="60" dirty="0">
                <a:latin typeface="Open Sans"/>
                <a:ea typeface="Open Sans"/>
                <a:cs typeface="Open Sans"/>
              </a:rPr>
              <a:t>Calculez </a:t>
            </a:r>
            <a:r>
              <a:rPr lang="fr-FR" sz="1800" spc="60" dirty="0">
                <a:latin typeface="Open Sans"/>
                <a:ea typeface="Open Sans"/>
                <a:cs typeface="Open Sans"/>
              </a:rPr>
              <a:t>la répartition des variables FCS pour évaluer la variance et identifier les tendances ou anomalies</a:t>
            </a:r>
            <a:r>
              <a:rPr lang="fr-FR" spc="60" dirty="0">
                <a:latin typeface="Open Sans"/>
                <a:ea typeface="Open Sans"/>
                <a:cs typeface="Open Sans"/>
              </a:rPr>
              <a:t> (sous forme de graphique).</a:t>
            </a:r>
            <a:endParaRPr lang="en-US" sz="1800" spc="60" dirty="0">
              <a:latin typeface="Open Sans"/>
              <a:ea typeface="Open Sans"/>
              <a:cs typeface="Open Sans"/>
            </a:endParaRPr>
          </a:p>
        </p:txBody>
      </p:sp>
      <p:sp>
        <p:nvSpPr>
          <p:cNvPr id="3" name="Rectangle 2">
            <a:extLst>
              <a:ext uri="{FF2B5EF4-FFF2-40B4-BE49-F238E27FC236}">
                <a16:creationId xmlns:a16="http://schemas.microsoft.com/office/drawing/2014/main" id="{04E1AC94-CEF5-92FC-2749-F7A98A576D8E}"/>
              </a:ext>
            </a:extLst>
          </p:cNvPr>
          <p:cNvSpPr/>
          <p:nvPr/>
        </p:nvSpPr>
        <p:spPr>
          <a:xfrm>
            <a:off x="2274073" y="3570136"/>
            <a:ext cx="2488758" cy="1015663"/>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Speech Bubble: Oval 3">
            <a:extLst>
              <a:ext uri="{FF2B5EF4-FFF2-40B4-BE49-F238E27FC236}">
                <a16:creationId xmlns:a16="http://schemas.microsoft.com/office/drawing/2014/main" id="{0EC8998B-4EC0-7BEC-44D4-DA38CD1E685B}"/>
              </a:ext>
            </a:extLst>
          </p:cNvPr>
          <p:cNvSpPr/>
          <p:nvPr/>
        </p:nvSpPr>
        <p:spPr>
          <a:xfrm>
            <a:off x="4762831" y="4843738"/>
            <a:ext cx="2916435" cy="1786849"/>
          </a:xfrm>
          <a:prstGeom prst="wedgeEllipseCallout">
            <a:avLst>
              <a:gd name="adj1" fmla="val -79819"/>
              <a:gd name="adj2" fmla="val -6159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rgbClr val="FFFFFE"/>
                </a:solidFill>
                <a:latin typeface="Open Sans"/>
                <a:ea typeface="Open Sans"/>
                <a:cs typeface="Open Sans"/>
              </a:rPr>
              <a:t>La faible consommation de céréales, 4 jours ou moins, doit être signalée lors des contrôles de qualité.</a:t>
            </a:r>
            <a:endParaRPr lang="en-US" sz="1600" b="1">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4772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vert="horz" lIns="91440" tIns="45720" rIns="91440" bIns="45720" rtlCol="0" anchor="t">
            <a:noAutofit/>
          </a:bodyPr>
          <a:lstStyle/>
          <a:p>
            <a:pPr marL="0" indent="0">
              <a:lnSpc>
                <a:spcPct val="110958"/>
              </a:lnSpc>
              <a:buNone/>
            </a:pPr>
            <a:endParaRPr lang="en-US" spc="60" dirty="0"/>
          </a:p>
          <a:p>
            <a:pPr>
              <a:buFont typeface="Wingdings" panose="05000000000000000000" pitchFamily="2" charset="2"/>
              <a:buChar char="v"/>
            </a:pPr>
            <a:r>
              <a:rPr lang="en-US" spc="60" dirty="0">
                <a:latin typeface="Open Sans"/>
                <a:ea typeface="Open Sans"/>
                <a:cs typeface="Open Sans"/>
              </a:rPr>
              <a:t>Le FCS </a:t>
            </a:r>
            <a:r>
              <a:rPr lang="en-US" spc="60" dirty="0" err="1">
                <a:latin typeface="Open Sans"/>
                <a:ea typeface="Open Sans"/>
                <a:cs typeface="Open Sans"/>
              </a:rPr>
              <a:t>peut</a:t>
            </a:r>
            <a:r>
              <a:rPr lang="en-US" spc="60" dirty="0">
                <a:latin typeface="Open Sans"/>
                <a:ea typeface="Open Sans"/>
                <a:cs typeface="Open Sans"/>
              </a:rPr>
              <a:t> </a:t>
            </a:r>
            <a:r>
              <a:rPr lang="en-US" spc="60" dirty="0" err="1">
                <a:latin typeface="Open Sans"/>
                <a:ea typeface="Open Sans"/>
                <a:cs typeface="Open Sans"/>
              </a:rPr>
              <a:t>être</a:t>
            </a:r>
            <a:r>
              <a:rPr lang="en-US" spc="60" dirty="0">
                <a:latin typeface="Open Sans"/>
                <a:ea typeface="Open Sans"/>
                <a:cs typeface="Open Sans"/>
              </a:rPr>
              <a:t> </a:t>
            </a:r>
            <a:r>
              <a:rPr lang="en-US" spc="60" dirty="0" err="1">
                <a:latin typeface="Open Sans"/>
                <a:ea typeface="Open Sans"/>
                <a:cs typeface="Open Sans"/>
              </a:rPr>
              <a:t>utilisé</a:t>
            </a:r>
            <a:r>
              <a:rPr lang="en-US" spc="60" dirty="0">
                <a:latin typeface="Open Sans"/>
                <a:ea typeface="Open Sans"/>
                <a:cs typeface="Open Sans"/>
              </a:rPr>
              <a:t> de </a:t>
            </a:r>
            <a:r>
              <a:rPr lang="en-US" spc="60" dirty="0" err="1">
                <a:latin typeface="Open Sans"/>
                <a:ea typeface="Open Sans"/>
                <a:cs typeface="Open Sans"/>
              </a:rPr>
              <a:t>différentes</a:t>
            </a:r>
            <a:r>
              <a:rPr lang="en-US" spc="60" dirty="0">
                <a:latin typeface="Open Sans"/>
                <a:ea typeface="Open Sans"/>
                <a:cs typeface="Open Sans"/>
              </a:rPr>
              <a:t> manières, </a:t>
            </a:r>
            <a:r>
              <a:rPr lang="en-US" spc="60" dirty="0" err="1">
                <a:latin typeface="Open Sans"/>
                <a:ea typeface="Open Sans"/>
                <a:cs typeface="Open Sans"/>
              </a:rPr>
              <a:t>notamment</a:t>
            </a:r>
            <a:r>
              <a:rPr lang="en-US" spc="60" dirty="0">
                <a:latin typeface="Open Sans"/>
                <a:ea typeface="Open Sans"/>
                <a:cs typeface="Open Sans"/>
              </a:rPr>
              <a:t> pour le </a:t>
            </a:r>
            <a:r>
              <a:rPr lang="en-US" spc="60" dirty="0" err="1">
                <a:latin typeface="Open Sans"/>
                <a:ea typeface="Open Sans"/>
                <a:cs typeface="Open Sans"/>
              </a:rPr>
              <a:t>suivi</a:t>
            </a:r>
            <a:r>
              <a:rPr lang="en-US" spc="60" dirty="0">
                <a:latin typeface="Open Sans"/>
                <a:ea typeface="Open Sans"/>
                <a:cs typeface="Open Sans"/>
              </a:rPr>
              <a:t> des </a:t>
            </a:r>
            <a:r>
              <a:rPr lang="en-US" spc="60" dirty="0" err="1">
                <a:latin typeface="Open Sans"/>
                <a:ea typeface="Open Sans"/>
                <a:cs typeface="Open Sans"/>
              </a:rPr>
              <a:t>activités</a:t>
            </a:r>
            <a:r>
              <a:rPr lang="en-US" spc="60" dirty="0">
                <a:latin typeface="Open Sans"/>
                <a:ea typeface="Open Sans"/>
                <a:cs typeface="Open Sans"/>
              </a:rPr>
              <a:t> du </a:t>
            </a:r>
            <a:r>
              <a:rPr lang="en-US" spc="60" dirty="0" err="1">
                <a:latin typeface="Open Sans"/>
                <a:ea typeface="Open Sans"/>
                <a:cs typeface="Open Sans"/>
              </a:rPr>
              <a:t>programme</a:t>
            </a:r>
            <a:r>
              <a:rPr lang="en-US" spc="60" dirty="0">
                <a:latin typeface="Open Sans"/>
                <a:ea typeface="Open Sans"/>
                <a:cs typeface="Open Sans"/>
              </a:rPr>
              <a:t>, pour </a:t>
            </a:r>
            <a:r>
              <a:rPr lang="en-US" spc="60" dirty="0" err="1">
                <a:latin typeface="Open Sans"/>
                <a:ea typeface="Open Sans"/>
                <a:cs typeface="Open Sans"/>
              </a:rPr>
              <a:t>déterminer</a:t>
            </a:r>
            <a:r>
              <a:rPr lang="en-US" spc="60" dirty="0">
                <a:latin typeface="Open Sans"/>
                <a:ea typeface="Open Sans"/>
                <a:cs typeface="Open Sans"/>
              </a:rPr>
              <a:t> la situation de la </a:t>
            </a:r>
            <a:r>
              <a:rPr lang="en-US" spc="60" dirty="0" err="1">
                <a:latin typeface="Open Sans"/>
                <a:ea typeface="Open Sans"/>
                <a:cs typeface="Open Sans"/>
              </a:rPr>
              <a:t>sécurité</a:t>
            </a:r>
            <a:r>
              <a:rPr lang="en-US" spc="60" dirty="0">
                <a:latin typeface="Open Sans"/>
                <a:ea typeface="Open Sans"/>
                <a:cs typeface="Open Sans"/>
              </a:rPr>
              <a:t> </a:t>
            </a:r>
            <a:r>
              <a:rPr lang="en-US" spc="60" dirty="0" err="1">
                <a:latin typeface="Open Sans"/>
                <a:ea typeface="Open Sans"/>
                <a:cs typeface="Open Sans"/>
              </a:rPr>
              <a:t>alimentaire</a:t>
            </a:r>
            <a:r>
              <a:rPr lang="en-US" spc="60" dirty="0">
                <a:latin typeface="Open Sans"/>
                <a:ea typeface="Open Sans"/>
                <a:cs typeface="Open Sans"/>
              </a:rPr>
              <a:t> à un moment précis et pour informer le </a:t>
            </a:r>
            <a:r>
              <a:rPr lang="en-US" spc="60" dirty="0" err="1">
                <a:latin typeface="Open Sans"/>
                <a:ea typeface="Open Sans"/>
                <a:cs typeface="Open Sans"/>
              </a:rPr>
              <a:t>ciblage</a:t>
            </a:r>
            <a:r>
              <a:rPr lang="en-US" spc="60" dirty="0">
                <a:latin typeface="Open Sans"/>
                <a:ea typeface="Open Sans"/>
                <a:cs typeface="Open Sans"/>
              </a:rPr>
              <a:t> au sein de la population.</a:t>
            </a:r>
            <a:endParaRPr lang="en-US" sz="1800" spc="60" dirty="0">
              <a:latin typeface="Open Sans"/>
              <a:ea typeface="Open Sans"/>
              <a:cs typeface="Open Sans"/>
            </a:endParaRPr>
          </a:p>
          <a:p>
            <a:pPr>
              <a:buFont typeface="Wingdings" panose="05000000000000000000" pitchFamily="2" charset="2"/>
              <a:buChar char="v"/>
            </a:pPr>
            <a:r>
              <a:rPr lang="en-GB" spc="60" dirty="0" err="1">
                <a:latin typeface="Open Sans"/>
                <a:ea typeface="Open Sans"/>
                <a:cs typeface="Open Sans"/>
              </a:rPr>
              <a:t>L'indicateur</a:t>
            </a:r>
            <a:r>
              <a:rPr lang="en-GB" spc="60" dirty="0">
                <a:latin typeface="Open Sans"/>
                <a:ea typeface="Open Sans"/>
                <a:cs typeface="Open Sans"/>
              </a:rPr>
              <a:t> FCS </a:t>
            </a:r>
            <a:r>
              <a:rPr lang="en-GB" spc="60" dirty="0" err="1">
                <a:latin typeface="Open Sans"/>
                <a:ea typeface="Open Sans"/>
                <a:cs typeface="Open Sans"/>
              </a:rPr>
              <a:t>joue</a:t>
            </a:r>
            <a:r>
              <a:rPr lang="en-GB" spc="60" dirty="0">
                <a:latin typeface="Open Sans"/>
                <a:ea typeface="Open Sans"/>
                <a:cs typeface="Open Sans"/>
              </a:rPr>
              <a:t> un </a:t>
            </a:r>
            <a:r>
              <a:rPr lang="en-GB" spc="60" dirty="0" err="1">
                <a:latin typeface="Open Sans"/>
                <a:ea typeface="Open Sans"/>
                <a:cs typeface="Open Sans"/>
              </a:rPr>
              <a:t>rôle</a:t>
            </a:r>
            <a:r>
              <a:rPr lang="en-GB" spc="60" dirty="0">
                <a:latin typeface="Open Sans"/>
                <a:ea typeface="Open Sans"/>
                <a:cs typeface="Open Sans"/>
              </a:rPr>
              <a:t> dans la classification des ménages </a:t>
            </a:r>
            <a:r>
              <a:rPr lang="en-GB" spc="60" dirty="0" err="1">
                <a:latin typeface="Open Sans"/>
                <a:ea typeface="Open Sans"/>
                <a:cs typeface="Open Sans"/>
              </a:rPr>
              <a:t>en</a:t>
            </a:r>
            <a:r>
              <a:rPr lang="en-GB" spc="60" dirty="0">
                <a:latin typeface="Open Sans"/>
                <a:ea typeface="Open Sans"/>
                <a:cs typeface="Open Sans"/>
              </a:rPr>
              <a:t> </a:t>
            </a:r>
            <a:r>
              <a:rPr lang="en-GB" spc="60" dirty="0" err="1">
                <a:latin typeface="Open Sans"/>
                <a:ea typeface="Open Sans"/>
                <a:cs typeface="Open Sans"/>
              </a:rPr>
              <a:t>fonction</a:t>
            </a:r>
            <a:r>
              <a:rPr lang="en-GB" spc="60" dirty="0">
                <a:latin typeface="Open Sans"/>
                <a:ea typeface="Open Sans"/>
                <a:cs typeface="Open Sans"/>
              </a:rPr>
              <a:t> de </a:t>
            </a:r>
            <a:r>
              <a:rPr lang="en-GB" spc="60" dirty="0" err="1">
                <a:latin typeface="Open Sans"/>
                <a:ea typeface="Open Sans"/>
                <a:cs typeface="Open Sans"/>
              </a:rPr>
              <a:t>leur</a:t>
            </a:r>
            <a:r>
              <a:rPr lang="en-GB" spc="60" dirty="0">
                <a:latin typeface="Open Sans"/>
                <a:ea typeface="Open Sans"/>
                <a:cs typeface="Open Sans"/>
              </a:rPr>
              <a:t> </a:t>
            </a:r>
            <a:r>
              <a:rPr lang="en-GB" spc="60" dirty="0" err="1">
                <a:latin typeface="Open Sans"/>
                <a:ea typeface="Open Sans"/>
                <a:cs typeface="Open Sans"/>
              </a:rPr>
              <a:t>niveau</a:t>
            </a:r>
            <a:r>
              <a:rPr lang="en-GB" spc="60" dirty="0">
                <a:latin typeface="Open Sans"/>
                <a:ea typeface="Open Sans"/>
                <a:cs typeface="Open Sans"/>
              </a:rPr>
              <a:t> de </a:t>
            </a:r>
            <a:r>
              <a:rPr lang="en-GB" spc="60" dirty="0" err="1">
                <a:latin typeface="Open Sans"/>
                <a:ea typeface="Open Sans"/>
                <a:cs typeface="Open Sans"/>
              </a:rPr>
              <a:t>sécurité</a:t>
            </a:r>
            <a:r>
              <a:rPr lang="en-GB" spc="60" dirty="0">
                <a:latin typeface="Open Sans"/>
                <a:ea typeface="Open Sans"/>
                <a:cs typeface="Open Sans"/>
              </a:rPr>
              <a:t> </a:t>
            </a:r>
            <a:r>
              <a:rPr lang="en-GB" spc="60" dirty="0" err="1">
                <a:latin typeface="Open Sans"/>
                <a:ea typeface="Open Sans"/>
                <a:cs typeface="Open Sans"/>
              </a:rPr>
              <a:t>alimentaire</a:t>
            </a:r>
            <a:r>
              <a:rPr lang="en-GB" spc="60" dirty="0">
                <a:latin typeface="Open Sans"/>
                <a:ea typeface="Open Sans"/>
                <a:cs typeface="Open Sans"/>
              </a:rPr>
              <a:t>, par le </a:t>
            </a:r>
            <a:r>
              <a:rPr lang="en-GB" spc="60" dirty="0" err="1">
                <a:latin typeface="Open Sans"/>
                <a:ea typeface="Open Sans"/>
                <a:cs typeface="Open Sans"/>
              </a:rPr>
              <a:t>biais</a:t>
            </a:r>
            <a:r>
              <a:rPr lang="en-GB" spc="60" dirty="0">
                <a:latin typeface="Open Sans"/>
                <a:ea typeface="Open Sans"/>
                <a:cs typeface="Open Sans"/>
              </a:rPr>
              <a:t> de </a:t>
            </a:r>
            <a:r>
              <a:rPr lang="en-GB" spc="60" dirty="0" err="1">
                <a:latin typeface="Open Sans"/>
                <a:ea typeface="Open Sans"/>
                <a:cs typeface="Open Sans"/>
              </a:rPr>
              <a:t>l'Approche</a:t>
            </a:r>
            <a:r>
              <a:rPr lang="en-GB" spc="60" dirty="0">
                <a:latin typeface="Open Sans"/>
                <a:ea typeface="Open Sans"/>
                <a:cs typeface="Open Sans"/>
              </a:rPr>
              <a:t> </a:t>
            </a:r>
            <a:r>
              <a:rPr lang="en-GB" spc="60" dirty="0" err="1">
                <a:latin typeface="Open Sans"/>
                <a:ea typeface="Open Sans"/>
                <a:cs typeface="Open Sans"/>
              </a:rPr>
              <a:t>consolidée</a:t>
            </a:r>
            <a:r>
              <a:rPr lang="en-GB" spc="60" dirty="0">
                <a:latin typeface="Open Sans"/>
                <a:ea typeface="Open Sans"/>
                <a:cs typeface="Open Sans"/>
              </a:rPr>
              <a:t> du PAM pour le </a:t>
            </a:r>
            <a:r>
              <a:rPr lang="en-GB" spc="60" dirty="0" err="1">
                <a:latin typeface="Open Sans"/>
                <a:ea typeface="Open Sans"/>
                <a:cs typeface="Open Sans"/>
              </a:rPr>
              <a:t>compte-rendu</a:t>
            </a:r>
            <a:r>
              <a:rPr lang="en-GB" spc="60" dirty="0">
                <a:latin typeface="Open Sans"/>
                <a:ea typeface="Open Sans"/>
                <a:cs typeface="Open Sans"/>
              </a:rPr>
              <a:t> des </a:t>
            </a:r>
            <a:r>
              <a:rPr lang="en-GB" spc="60" dirty="0" err="1">
                <a:latin typeface="Open Sans"/>
                <a:ea typeface="Open Sans"/>
                <a:cs typeface="Open Sans"/>
              </a:rPr>
              <a:t>indicateurs</a:t>
            </a:r>
            <a:r>
              <a:rPr lang="en-GB" spc="60" dirty="0">
                <a:latin typeface="Open Sans"/>
                <a:ea typeface="Open Sans"/>
                <a:cs typeface="Open Sans"/>
              </a:rPr>
              <a:t> de la </a:t>
            </a:r>
            <a:r>
              <a:rPr lang="en-GB" spc="60" dirty="0" err="1">
                <a:latin typeface="Open Sans"/>
                <a:ea typeface="Open Sans"/>
                <a:cs typeface="Open Sans"/>
              </a:rPr>
              <a:t>sécurité</a:t>
            </a:r>
            <a:r>
              <a:rPr lang="en-GB" spc="60" dirty="0">
                <a:latin typeface="Open Sans"/>
                <a:ea typeface="Open Sans"/>
                <a:cs typeface="Open Sans"/>
              </a:rPr>
              <a:t> </a:t>
            </a:r>
            <a:r>
              <a:rPr lang="en-GB" spc="60" dirty="0" err="1">
                <a:latin typeface="Open Sans"/>
                <a:ea typeface="Open Sans"/>
                <a:cs typeface="Open Sans"/>
              </a:rPr>
              <a:t>alimentaire</a:t>
            </a:r>
            <a:r>
              <a:rPr lang="en-GB" spc="60" dirty="0">
                <a:latin typeface="Open Sans"/>
                <a:ea typeface="Open Sans"/>
                <a:cs typeface="Open Sans"/>
              </a:rPr>
              <a:t> (CARI). </a:t>
            </a:r>
          </a:p>
          <a:p>
            <a:pPr>
              <a:buFont typeface="Wingdings" panose="05000000000000000000" pitchFamily="2" charset="2"/>
              <a:buChar char="v"/>
            </a:pPr>
            <a:r>
              <a:rPr lang="en-GB" spc="60" dirty="0">
                <a:latin typeface="Open Sans"/>
                <a:ea typeface="Open Sans"/>
                <a:cs typeface="Open Sans"/>
              </a:rPr>
              <a:t>Le FCS </a:t>
            </a:r>
            <a:r>
              <a:rPr lang="en-GB" spc="60" dirty="0" err="1">
                <a:latin typeface="Open Sans"/>
                <a:ea typeface="Open Sans"/>
                <a:cs typeface="Open Sans"/>
              </a:rPr>
              <a:t>est</a:t>
            </a:r>
            <a:r>
              <a:rPr lang="en-GB" spc="60" dirty="0">
                <a:latin typeface="Open Sans"/>
                <a:ea typeface="Open Sans"/>
                <a:cs typeface="Open Sans"/>
              </a:rPr>
              <a:t> </a:t>
            </a:r>
            <a:r>
              <a:rPr lang="en-GB" spc="60" dirty="0" err="1">
                <a:latin typeface="Open Sans"/>
                <a:ea typeface="Open Sans"/>
                <a:cs typeface="Open Sans"/>
              </a:rPr>
              <a:t>l'un</a:t>
            </a:r>
            <a:r>
              <a:rPr lang="en-GB" spc="60" dirty="0">
                <a:latin typeface="Open Sans"/>
                <a:ea typeface="Open Sans"/>
                <a:cs typeface="Open Sans"/>
              </a:rPr>
              <a:t> des </a:t>
            </a:r>
            <a:r>
              <a:rPr lang="en-GB" spc="60" dirty="0" err="1">
                <a:latin typeface="Open Sans"/>
                <a:ea typeface="Open Sans"/>
                <a:cs typeface="Open Sans"/>
              </a:rPr>
              <a:t>indicateurs</a:t>
            </a:r>
            <a:r>
              <a:rPr lang="en-GB" spc="60" dirty="0">
                <a:latin typeface="Open Sans"/>
                <a:ea typeface="Open Sans"/>
                <a:cs typeface="Open Sans"/>
              </a:rPr>
              <a:t> de </a:t>
            </a:r>
            <a:r>
              <a:rPr lang="en-GB" spc="60" dirty="0" err="1">
                <a:latin typeface="Open Sans"/>
                <a:ea typeface="Open Sans"/>
                <a:cs typeface="Open Sans"/>
              </a:rPr>
              <a:t>résultats</a:t>
            </a:r>
            <a:r>
              <a:rPr lang="en-GB" spc="60" dirty="0">
                <a:latin typeface="Open Sans"/>
                <a:ea typeface="Open Sans"/>
                <a:cs typeface="Open Sans"/>
              </a:rPr>
              <a:t> de la </a:t>
            </a:r>
            <a:r>
              <a:rPr lang="en-GB" spc="60" dirty="0" err="1">
                <a:latin typeface="Open Sans"/>
                <a:ea typeface="Open Sans"/>
                <a:cs typeface="Open Sans"/>
              </a:rPr>
              <a:t>sécurité</a:t>
            </a:r>
            <a:r>
              <a:rPr lang="en-GB" spc="60" dirty="0">
                <a:latin typeface="Open Sans"/>
                <a:ea typeface="Open Sans"/>
                <a:cs typeface="Open Sans"/>
              </a:rPr>
              <a:t> </a:t>
            </a:r>
            <a:r>
              <a:rPr lang="en-GB" spc="60" dirty="0" err="1">
                <a:latin typeface="Open Sans"/>
                <a:ea typeface="Open Sans"/>
                <a:cs typeface="Open Sans"/>
              </a:rPr>
              <a:t>alimentaire</a:t>
            </a:r>
            <a:r>
              <a:rPr lang="en-GB" spc="60" dirty="0">
                <a:latin typeface="Open Sans"/>
                <a:ea typeface="Open Sans"/>
                <a:cs typeface="Open Sans"/>
              </a:rPr>
              <a:t> dans le </a:t>
            </a:r>
            <a:r>
              <a:rPr lang="en-GB" spc="60" dirty="0">
                <a:latin typeface="Open Sans"/>
                <a:ea typeface="Open Sans"/>
                <a:cs typeface="Open Sans"/>
                <a:hlinkClick r:id="rId3">
                  <a:extLst>
                    <a:ext uri="{A12FA001-AC4F-418D-AE19-62706E023703}">
                      <ahyp:hlinkClr xmlns:ahyp="http://schemas.microsoft.com/office/drawing/2018/hyperlinkcolor" val="tx"/>
                    </a:ext>
                  </a:extLst>
                </a:hlinkClick>
              </a:rPr>
              <a:t>tableau de référence du</a:t>
            </a:r>
            <a:r>
              <a:rPr lang="en-GB" spc="60" dirty="0">
                <a:latin typeface="Open Sans"/>
                <a:ea typeface="Open Sans"/>
                <a:cs typeface="Open Sans"/>
              </a:rPr>
              <a:t> Cadre </a:t>
            </a:r>
            <a:r>
              <a:rPr lang="en-GB" spc="60" dirty="0" err="1">
                <a:latin typeface="Open Sans"/>
                <a:ea typeface="Open Sans"/>
                <a:cs typeface="Open Sans"/>
              </a:rPr>
              <a:t>intégré</a:t>
            </a:r>
            <a:r>
              <a:rPr lang="en-GB" spc="60" dirty="0">
                <a:latin typeface="Open Sans"/>
                <a:ea typeface="Open Sans"/>
                <a:cs typeface="Open Sans"/>
              </a:rPr>
              <a:t> de classification de la </a:t>
            </a:r>
            <a:r>
              <a:rPr lang="en-GB" spc="60" dirty="0" err="1">
                <a:latin typeface="Open Sans"/>
                <a:ea typeface="Open Sans"/>
                <a:cs typeface="Open Sans"/>
              </a:rPr>
              <a:t>sécurité</a:t>
            </a:r>
            <a:r>
              <a:rPr lang="en-GB" spc="60" dirty="0">
                <a:latin typeface="Open Sans"/>
                <a:ea typeface="Open Sans"/>
                <a:cs typeface="Open Sans"/>
              </a:rPr>
              <a:t> </a:t>
            </a:r>
            <a:r>
              <a:rPr lang="en-GB" spc="60" dirty="0" err="1">
                <a:latin typeface="Open Sans"/>
                <a:ea typeface="Open Sans"/>
                <a:cs typeface="Open Sans"/>
              </a:rPr>
              <a:t>alimenaire</a:t>
            </a:r>
            <a:r>
              <a:rPr lang="en-GB" spc="60" dirty="0">
                <a:latin typeface="Open Sans"/>
                <a:ea typeface="Open Sans"/>
                <a:cs typeface="Open Sans"/>
              </a:rPr>
              <a:t> (IPC) sur </a:t>
            </a:r>
            <a:r>
              <a:rPr lang="en-GB" spc="60" dirty="0" err="1">
                <a:latin typeface="Open Sans"/>
                <a:ea typeface="Open Sans"/>
                <a:cs typeface="Open Sans"/>
              </a:rPr>
              <a:t>l'insécurité</a:t>
            </a:r>
            <a:r>
              <a:rPr lang="en-GB" spc="60" dirty="0">
                <a:latin typeface="Open Sans"/>
                <a:ea typeface="Open Sans"/>
                <a:cs typeface="Open Sans"/>
              </a:rPr>
              <a:t> </a:t>
            </a:r>
            <a:r>
              <a:rPr lang="en-GB" spc="60" dirty="0" err="1">
                <a:latin typeface="Open Sans"/>
                <a:ea typeface="Open Sans"/>
                <a:cs typeface="Open Sans"/>
              </a:rPr>
              <a:t>alimentaire</a:t>
            </a:r>
            <a:r>
              <a:rPr lang="en-GB" spc="60" dirty="0">
                <a:latin typeface="Open Sans"/>
                <a:ea typeface="Open Sans"/>
                <a:cs typeface="Open Sans"/>
              </a:rPr>
              <a:t> </a:t>
            </a:r>
            <a:r>
              <a:rPr lang="en-GB" spc="60" dirty="0" err="1">
                <a:latin typeface="Open Sans"/>
                <a:ea typeface="Open Sans"/>
                <a:cs typeface="Open Sans"/>
              </a:rPr>
              <a:t>aiguë</a:t>
            </a:r>
            <a:r>
              <a:rPr lang="en-GB" spc="60" dirty="0">
                <a:latin typeface="Open Sans"/>
                <a:ea typeface="Open Sans"/>
                <a:cs typeface="Open Sans"/>
              </a:rPr>
              <a:t>. </a:t>
            </a:r>
          </a:p>
          <a:p>
            <a:pPr>
              <a:buFont typeface="Wingdings" panose="05000000000000000000" pitchFamily="2" charset="2"/>
              <a:buChar char="v"/>
            </a:pPr>
            <a:endParaRPr lang="en-GB" spc="60" dirty="0">
              <a:latin typeface="Open Sans"/>
              <a:ea typeface="Open Sans"/>
              <a:cs typeface="Open Sans"/>
            </a:endParaRP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&amp; FCS-N : UTILISATION DU (des) indicateur(s)</a:t>
            </a:r>
          </a:p>
        </p:txBody>
      </p:sp>
      <p:grpSp>
        <p:nvGrpSpPr>
          <p:cNvPr id="2" name="Group 1">
            <a:extLst>
              <a:ext uri="{FF2B5EF4-FFF2-40B4-BE49-F238E27FC236}">
                <a16:creationId xmlns:a16="http://schemas.microsoft.com/office/drawing/2014/main" id="{AA8B2382-E78F-47A3-FE97-C46E88250751}"/>
              </a:ext>
            </a:extLst>
          </p:cNvPr>
          <p:cNvGrpSpPr/>
          <p:nvPr/>
        </p:nvGrpSpPr>
        <p:grpSpPr>
          <a:xfrm>
            <a:off x="196527" y="3890194"/>
            <a:ext cx="11670614" cy="1090102"/>
            <a:chOff x="264111" y="6599201"/>
            <a:chExt cx="11670614" cy="1090101"/>
          </a:xfrm>
        </p:grpSpPr>
        <p:sp>
          <p:nvSpPr>
            <p:cNvPr id="4" name="Rectangle 3">
              <a:extLst>
                <a:ext uri="{FF2B5EF4-FFF2-40B4-BE49-F238E27FC236}">
                  <a16:creationId xmlns:a16="http://schemas.microsoft.com/office/drawing/2014/main" id="{3B73AB94-4DD9-52C6-75C7-3F924B7C2C46}"/>
                </a:ext>
              </a:extLst>
            </p:cNvPr>
            <p:cNvSpPr/>
            <p:nvPr/>
          </p:nvSpPr>
          <p:spPr>
            <a:xfrm>
              <a:off x="1116343" y="6599201"/>
              <a:ext cx="10818382" cy="1090101"/>
            </a:xfrm>
            <a:prstGeom prst="rect">
              <a:avLst/>
            </a:prstGeom>
            <a:solidFill>
              <a:schemeClr val="accent2">
                <a:lumMod val="20000"/>
                <a:lumOff val="80000"/>
                <a:alpha val="3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Graphic 4" descr="Warning with solid fill">
              <a:extLst>
                <a:ext uri="{FF2B5EF4-FFF2-40B4-BE49-F238E27FC236}">
                  <a16:creationId xmlns:a16="http://schemas.microsoft.com/office/drawing/2014/main" id="{CB3A58D8-052F-3781-B6E0-DA73C9820A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4111" y="6701753"/>
              <a:ext cx="723900" cy="723899"/>
            </a:xfrm>
            <a:prstGeom prst="rect">
              <a:avLst/>
            </a:prstGeom>
          </p:spPr>
        </p:pic>
      </p:grpSp>
    </p:spTree>
    <p:extLst>
      <p:ext uri="{BB962C8B-B14F-4D97-AF65-F5344CB8AC3E}">
        <p14:creationId xmlns:p14="http://schemas.microsoft.com/office/powerpoint/2010/main" val="126575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 examiner et </a:t>
            </a:r>
            <a:r>
              <a:rPr lang="en-GB" sz="3600" b="0" kern="1400" spc="230" err="1">
                <a:solidFill>
                  <a:schemeClr val="tx1"/>
                </a:solidFill>
                <a:latin typeface="HALDEN SOLID" pitchFamily="2" charset="0"/>
              </a:rPr>
              <a:t>trianguler</a:t>
            </a:r>
            <a:r>
              <a:rPr lang="en-GB" sz="3600" b="0" kern="1400" spc="230">
                <a:solidFill>
                  <a:schemeClr val="tx1"/>
                </a:solidFill>
                <a:latin typeface="HALDEN SOLID" pitchFamily="2" charset="0"/>
              </a:rPr>
              <a:t> les données </a:t>
            </a:r>
          </a:p>
        </p:txBody>
      </p:sp>
      <p:sp>
        <p:nvSpPr>
          <p:cNvPr id="7" name="TextBox 6">
            <a:extLst>
              <a:ext uri="{FF2B5EF4-FFF2-40B4-BE49-F238E27FC236}">
                <a16:creationId xmlns:a16="http://schemas.microsoft.com/office/drawing/2014/main" id="{8F3C1376-6935-4478-8835-C06C2494B12F}"/>
              </a:ext>
            </a:extLst>
          </p:cNvPr>
          <p:cNvSpPr txBox="1"/>
          <p:nvPr/>
        </p:nvSpPr>
        <p:spPr>
          <a:xfrm>
            <a:off x="717181" y="1528607"/>
            <a:ext cx="10531007" cy="4093428"/>
          </a:xfrm>
          <a:prstGeom prst="rect">
            <a:avLst/>
          </a:prstGeom>
          <a:noFill/>
        </p:spPr>
        <p:txBody>
          <a:bodyPr wrap="square" lIns="91440" tIns="45720" rIns="91440" bIns="45720" anchor="t">
            <a:spAutoFit/>
          </a:bodyPr>
          <a:lstStyle/>
          <a:p>
            <a:r>
              <a:rPr lang="en-US" sz="2000" spc="60" dirty="0" err="1">
                <a:latin typeface="Open Sans"/>
                <a:ea typeface="Open Sans"/>
                <a:cs typeface="Open Sans"/>
              </a:rPr>
              <a:t>Examinez</a:t>
            </a:r>
            <a:r>
              <a:rPr lang="en-US" sz="2000" spc="60" dirty="0">
                <a:latin typeface="Open Sans"/>
                <a:ea typeface="Open Sans"/>
                <a:cs typeface="Open Sans"/>
              </a:rPr>
              <a:t> avec </a:t>
            </a:r>
            <a:r>
              <a:rPr lang="en-US" sz="2000" spc="60" dirty="0" err="1">
                <a:latin typeface="Open Sans"/>
                <a:ea typeface="Open Sans"/>
                <a:cs typeface="Open Sans"/>
              </a:rPr>
              <a:t>d'autres</a:t>
            </a:r>
            <a:r>
              <a:rPr lang="en-US" sz="2000" spc="60" dirty="0">
                <a:latin typeface="Open Sans"/>
                <a:ea typeface="Open Sans"/>
                <a:cs typeface="Open Sans"/>
              </a:rPr>
              <a:t> </a:t>
            </a:r>
            <a:r>
              <a:rPr lang="en-US" sz="2000" spc="60" dirty="0" err="1">
                <a:latin typeface="Open Sans"/>
                <a:ea typeface="Open Sans"/>
                <a:cs typeface="Open Sans"/>
              </a:rPr>
              <a:t>indicateurs</a:t>
            </a:r>
            <a:r>
              <a:rPr lang="en-US" sz="2000" spc="60" dirty="0">
                <a:latin typeface="Open Sans"/>
                <a:ea typeface="Open Sans"/>
                <a:cs typeface="Open Sans"/>
              </a:rPr>
              <a:t> </a:t>
            </a:r>
            <a:r>
              <a:rPr lang="en-US" sz="2000" spc="60" dirty="0" err="1">
                <a:latin typeface="Open Sans"/>
                <a:ea typeface="Open Sans"/>
                <a:cs typeface="Open Sans"/>
              </a:rPr>
              <a:t>fortement</a:t>
            </a:r>
            <a:r>
              <a:rPr lang="en-US" sz="2000" spc="60" dirty="0">
                <a:latin typeface="Open Sans"/>
                <a:ea typeface="Open Sans"/>
                <a:cs typeface="Open Sans"/>
              </a:rPr>
              <a:t> </a:t>
            </a:r>
            <a:r>
              <a:rPr lang="en-US" sz="2000" spc="60" dirty="0" err="1">
                <a:latin typeface="Open Sans"/>
                <a:ea typeface="Open Sans"/>
                <a:cs typeface="Open Sans"/>
              </a:rPr>
              <a:t>corrélés</a:t>
            </a:r>
            <a:r>
              <a:rPr lang="en-US" sz="2000" spc="60" dirty="0">
                <a:latin typeface="Open Sans"/>
                <a:ea typeface="Open Sans"/>
                <a:cs typeface="Open Sans"/>
              </a:rPr>
              <a:t> </a:t>
            </a:r>
            <a:r>
              <a:rPr lang="en-US" sz="2000" spc="60" dirty="0" err="1">
                <a:latin typeface="Open Sans"/>
                <a:ea typeface="Open Sans"/>
                <a:cs typeface="Open Sans"/>
              </a:rPr>
              <a:t>tels</a:t>
            </a:r>
            <a:r>
              <a:rPr lang="en-US" sz="2000" spc="60" dirty="0">
                <a:latin typeface="Open Sans"/>
                <a:ea typeface="Open Sans"/>
                <a:cs typeface="Open Sans"/>
              </a:rPr>
              <a:t> que le </a:t>
            </a:r>
            <a:r>
              <a:rPr lang="en-US" sz="2000" spc="60" dirty="0" err="1">
                <a:latin typeface="Open Sans"/>
                <a:ea typeface="Open Sans"/>
                <a:cs typeface="Open Sans"/>
              </a:rPr>
              <a:t>rCSI</a:t>
            </a:r>
            <a:endParaRPr lang="en-US" sz="2000" spc="60" dirty="0">
              <a:latin typeface="Open Sans"/>
              <a:ea typeface="Open Sans"/>
              <a:cs typeface="Open Sans"/>
            </a:endParaRPr>
          </a:p>
          <a:p>
            <a:r>
              <a:rPr lang="en-US" sz="2000" i="1" spc="60" dirty="0">
                <a:latin typeface="Open Sans"/>
                <a:ea typeface="Open Sans"/>
                <a:cs typeface="Open Sans"/>
              </a:rPr>
              <a:t>par </a:t>
            </a:r>
            <a:r>
              <a:rPr lang="en-US" sz="2000" i="1" spc="60" dirty="0" err="1">
                <a:latin typeface="Open Sans"/>
                <a:ea typeface="Open Sans"/>
                <a:cs typeface="Open Sans"/>
              </a:rPr>
              <a:t>exemple</a:t>
            </a:r>
            <a:r>
              <a:rPr lang="en-US" sz="2000" i="1" spc="60" dirty="0">
                <a:latin typeface="Open Sans"/>
                <a:ea typeface="Open Sans"/>
                <a:cs typeface="Open Sans"/>
              </a:rPr>
              <a:t>, les ménages </a:t>
            </a:r>
            <a:r>
              <a:rPr lang="en-US" sz="2000" i="1" spc="60" dirty="0" err="1">
                <a:latin typeface="Open Sans"/>
                <a:ea typeface="Open Sans"/>
                <a:cs typeface="Open Sans"/>
              </a:rPr>
              <a:t>ayant</a:t>
            </a:r>
            <a:r>
              <a:rPr lang="en-US" sz="2000" i="1" spc="60" dirty="0">
                <a:latin typeface="Open Sans"/>
                <a:ea typeface="Open Sans"/>
                <a:cs typeface="Open Sans"/>
              </a:rPr>
              <a:t> un </a:t>
            </a:r>
            <a:r>
              <a:rPr lang="en-US" sz="2000" i="1" spc="60" dirty="0" err="1">
                <a:latin typeface="Open Sans"/>
                <a:ea typeface="Open Sans"/>
                <a:cs typeface="Open Sans"/>
              </a:rPr>
              <a:t>faible</a:t>
            </a:r>
            <a:r>
              <a:rPr lang="en-US" sz="2000" i="1" spc="60" dirty="0">
                <a:latin typeface="Open Sans"/>
                <a:ea typeface="Open Sans"/>
                <a:cs typeface="Open Sans"/>
              </a:rPr>
              <a:t> </a:t>
            </a:r>
            <a:r>
              <a:rPr lang="en-US" sz="2000" i="1" spc="60" dirty="0" err="1">
                <a:latin typeface="Open Sans"/>
                <a:ea typeface="Open Sans"/>
                <a:cs typeface="Open Sans"/>
              </a:rPr>
              <a:t>niveau</a:t>
            </a:r>
            <a:r>
              <a:rPr lang="en-US" sz="2000" i="1" spc="60" dirty="0">
                <a:latin typeface="Open Sans"/>
                <a:ea typeface="Open Sans"/>
                <a:cs typeface="Open Sans"/>
              </a:rPr>
              <a:t> de FCS et un </a:t>
            </a:r>
            <a:r>
              <a:rPr lang="en-US" sz="2000" i="1" spc="60" dirty="0" err="1">
                <a:latin typeface="Open Sans"/>
                <a:ea typeface="Open Sans"/>
                <a:cs typeface="Open Sans"/>
              </a:rPr>
              <a:t>faible</a:t>
            </a:r>
            <a:r>
              <a:rPr lang="en-US" sz="2000" i="1" spc="60" dirty="0">
                <a:latin typeface="Open Sans"/>
                <a:ea typeface="Open Sans"/>
                <a:cs typeface="Open Sans"/>
              </a:rPr>
              <a:t> </a:t>
            </a:r>
            <a:r>
              <a:rPr lang="en-US" sz="2000" i="1" spc="60" dirty="0" err="1">
                <a:latin typeface="Open Sans"/>
                <a:ea typeface="Open Sans"/>
                <a:cs typeface="Open Sans"/>
              </a:rPr>
              <a:t>niveau</a:t>
            </a:r>
            <a:r>
              <a:rPr lang="en-US" sz="2000" i="1" spc="60" dirty="0">
                <a:latin typeface="Open Sans"/>
                <a:ea typeface="Open Sans"/>
                <a:cs typeface="Open Sans"/>
              </a:rPr>
              <a:t> de </a:t>
            </a:r>
            <a:r>
              <a:rPr lang="en-US" sz="2000" i="1" spc="60" dirty="0" err="1">
                <a:latin typeface="Open Sans"/>
                <a:ea typeface="Open Sans"/>
                <a:cs typeface="Open Sans"/>
              </a:rPr>
              <a:t>rCSI</a:t>
            </a:r>
            <a:r>
              <a:rPr lang="en-US" sz="2000" i="1" spc="60" dirty="0">
                <a:latin typeface="Open Sans"/>
                <a:ea typeface="Open Sans"/>
                <a:cs typeface="Open Sans"/>
              </a:rPr>
              <a:t> </a:t>
            </a:r>
            <a:endParaRPr lang="en-US" dirty="0"/>
          </a:p>
          <a:p>
            <a:endParaRPr lang="en-US" sz="2000" i="1" spc="60" dirty="0">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spc="60" dirty="0">
              <a:latin typeface="Open Sans" charset="0"/>
              <a:ea typeface="Open Sans" charset="0"/>
              <a:cs typeface="Open Sans" charset="0"/>
            </a:endParaRPr>
          </a:p>
        </p:txBody>
      </p:sp>
      <p:pic>
        <p:nvPicPr>
          <p:cNvPr id="9" name="Picture 8">
            <a:extLst>
              <a:ext uri="{FF2B5EF4-FFF2-40B4-BE49-F238E27FC236}">
                <a16:creationId xmlns:a16="http://schemas.microsoft.com/office/drawing/2014/main" id="{9442072B-E493-4DAA-BD8A-8DD5ABC85229}"/>
              </a:ext>
            </a:extLst>
          </p:cNvPr>
          <p:cNvPicPr>
            <a:picLocks noChangeAspect="1"/>
          </p:cNvPicPr>
          <p:nvPr/>
        </p:nvPicPr>
        <p:blipFill>
          <a:blip r:embed="rId3"/>
          <a:srcRect/>
          <a:stretch/>
        </p:blipFill>
        <p:spPr>
          <a:xfrm>
            <a:off x="4147370" y="2237873"/>
            <a:ext cx="7100818" cy="3384161"/>
          </a:xfrm>
          <a:prstGeom prst="rect">
            <a:avLst/>
          </a:prstGeom>
        </p:spPr>
      </p:pic>
      <p:pic>
        <p:nvPicPr>
          <p:cNvPr id="5" name="Picture 4">
            <a:extLst>
              <a:ext uri="{FF2B5EF4-FFF2-40B4-BE49-F238E27FC236}">
                <a16:creationId xmlns:a16="http://schemas.microsoft.com/office/drawing/2014/main" id="{BE4F8C76-3EC0-4897-8CDF-0CECCD2A8EC8}"/>
              </a:ext>
            </a:extLst>
          </p:cNvPr>
          <p:cNvPicPr>
            <a:picLocks noChangeAspect="1"/>
          </p:cNvPicPr>
          <p:nvPr/>
        </p:nvPicPr>
        <p:blipFill rotWithShape="1">
          <a:blip r:embed="rId4"/>
          <a:srcRect l="42957" t="12298" r="41423" b="35508"/>
          <a:stretch/>
        </p:blipFill>
        <p:spPr bwMode="auto">
          <a:xfrm>
            <a:off x="839083" y="2550423"/>
            <a:ext cx="2523796" cy="2710487"/>
          </a:xfrm>
          <a:prstGeom prst="rect">
            <a:avLst/>
          </a:prstGeom>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1E4F3F40-9DFD-4837-87A7-60579FCDD5B4}"/>
              </a:ext>
            </a:extLst>
          </p:cNvPr>
          <p:cNvSpPr txBox="1"/>
          <p:nvPr/>
        </p:nvSpPr>
        <p:spPr>
          <a:xfrm>
            <a:off x="5578908" y="5799896"/>
            <a:ext cx="5669280" cy="646331"/>
          </a:xfrm>
          <a:prstGeom prst="rect">
            <a:avLst/>
          </a:prstGeom>
          <a:noFill/>
        </p:spPr>
        <p:txBody>
          <a:bodyPr wrap="square" lIns="91440" tIns="45720" rIns="91440" bIns="45720" rtlCol="0" anchor="t">
            <a:spAutoFit/>
          </a:bodyPr>
          <a:lstStyle/>
          <a:p>
            <a:r>
              <a:rPr lang="en-US" spc="60" dirty="0" err="1">
                <a:latin typeface="Open Sans"/>
                <a:ea typeface="Open Sans"/>
                <a:cs typeface="Open Sans"/>
              </a:rPr>
              <a:t>Contrôlez</a:t>
            </a:r>
            <a:r>
              <a:rPr lang="en-US" spc="60" dirty="0">
                <a:solidFill>
                  <a:srgbClr val="FF0000"/>
                </a:solidFill>
                <a:latin typeface="Open Sans"/>
                <a:ea typeface="Open Sans"/>
                <a:cs typeface="Open Sans"/>
              </a:rPr>
              <a:t> </a:t>
            </a:r>
            <a:r>
              <a:rPr lang="en-US" sz="1800" spc="60" dirty="0">
                <a:latin typeface="Open Sans"/>
                <a:ea typeface="Open Sans"/>
                <a:cs typeface="Open Sans"/>
              </a:rPr>
              <a:t>la </a:t>
            </a:r>
            <a:r>
              <a:rPr lang="en-US" sz="1800" spc="60" dirty="0" err="1">
                <a:latin typeface="Open Sans"/>
                <a:ea typeface="Open Sans"/>
                <a:cs typeface="Open Sans"/>
              </a:rPr>
              <a:t>qualité</a:t>
            </a:r>
            <a:r>
              <a:rPr lang="en-US" sz="1800" spc="60" dirty="0">
                <a:latin typeface="Open Sans"/>
                <a:ea typeface="Open Sans"/>
                <a:cs typeface="Open Sans"/>
              </a:rPr>
              <a:t> des données après </a:t>
            </a:r>
            <a:r>
              <a:rPr lang="en-US" sz="1800" spc="60" dirty="0" err="1">
                <a:latin typeface="Open Sans"/>
                <a:ea typeface="Open Sans"/>
                <a:cs typeface="Open Sans"/>
              </a:rPr>
              <a:t>avoir</a:t>
            </a:r>
            <a:r>
              <a:rPr lang="en-US" sz="1800" spc="60" dirty="0">
                <a:latin typeface="Open Sans"/>
                <a:ea typeface="Open Sans"/>
                <a:cs typeface="Open Sans"/>
              </a:rPr>
              <a:t> </a:t>
            </a:r>
            <a:r>
              <a:rPr lang="en-US" spc="60" dirty="0" err="1">
                <a:latin typeface="Open Sans"/>
                <a:ea typeface="Open Sans"/>
                <a:cs typeface="Open Sans"/>
              </a:rPr>
              <a:t>examiné</a:t>
            </a:r>
            <a:r>
              <a:rPr lang="en-US" spc="60" dirty="0">
                <a:latin typeface="Open Sans"/>
                <a:ea typeface="Open Sans"/>
                <a:cs typeface="Open Sans"/>
              </a:rPr>
              <a:t> </a:t>
            </a:r>
            <a:r>
              <a:rPr lang="en-US" spc="60" dirty="0" err="1">
                <a:latin typeface="Open Sans"/>
                <a:ea typeface="Open Sans"/>
                <a:cs typeface="Open Sans"/>
              </a:rPr>
              <a:t>ces</a:t>
            </a:r>
            <a:r>
              <a:rPr lang="en-US" sz="1800" spc="60" dirty="0">
                <a:latin typeface="Open Sans"/>
                <a:ea typeface="Open Sans"/>
                <a:cs typeface="Open Sans"/>
              </a:rPr>
              <a:t> </a:t>
            </a:r>
            <a:r>
              <a:rPr lang="en-US" sz="1800" spc="60" dirty="0" err="1">
                <a:latin typeface="Open Sans"/>
                <a:ea typeface="Open Sans"/>
                <a:cs typeface="Open Sans"/>
              </a:rPr>
              <a:t>alertes</a:t>
            </a:r>
            <a:endParaRPr lang="en-US" dirty="0">
              <a:latin typeface="Open Sans"/>
              <a:ea typeface="Open Sans"/>
              <a:cs typeface="Open Sans"/>
            </a:endParaRPr>
          </a:p>
        </p:txBody>
      </p:sp>
      <p:sp>
        <p:nvSpPr>
          <p:cNvPr id="10" name="Rectangle 9">
            <a:extLst>
              <a:ext uri="{FF2B5EF4-FFF2-40B4-BE49-F238E27FC236}">
                <a16:creationId xmlns:a16="http://schemas.microsoft.com/office/drawing/2014/main" id="{14FE9BCC-4855-410A-A093-193508DEF506}"/>
              </a:ext>
            </a:extLst>
          </p:cNvPr>
          <p:cNvSpPr/>
          <p:nvPr/>
        </p:nvSpPr>
        <p:spPr>
          <a:xfrm>
            <a:off x="4061638" y="2806995"/>
            <a:ext cx="2523796" cy="622006"/>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peech Bubble: Oval 2">
            <a:extLst>
              <a:ext uri="{FF2B5EF4-FFF2-40B4-BE49-F238E27FC236}">
                <a16:creationId xmlns:a16="http://schemas.microsoft.com/office/drawing/2014/main" id="{313EE7B8-E93D-24DA-CB60-066BC5D5A19C}"/>
              </a:ext>
            </a:extLst>
          </p:cNvPr>
          <p:cNvSpPr/>
          <p:nvPr/>
        </p:nvSpPr>
        <p:spPr>
          <a:xfrm>
            <a:off x="1906622" y="4494179"/>
            <a:ext cx="3415410" cy="2199141"/>
          </a:xfrm>
          <a:prstGeom prst="wedgeEllipseCallout">
            <a:avLst>
              <a:gd name="adj1" fmla="val 35144"/>
              <a:gd name="adj2" fmla="val -13124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rgbClr val="FFFFFE"/>
                </a:solidFill>
                <a:latin typeface="Open Sans"/>
                <a:ea typeface="Open Sans"/>
                <a:cs typeface="Open Sans"/>
              </a:rPr>
              <a:t>Les </a:t>
            </a:r>
            <a:r>
              <a:rPr lang="en-US" sz="1600" b="1" err="1">
                <a:solidFill>
                  <a:srgbClr val="FFFFFE"/>
                </a:solidFill>
                <a:latin typeface="Open Sans"/>
                <a:ea typeface="Open Sans"/>
                <a:cs typeface="Open Sans"/>
              </a:rPr>
              <a:t>cas</a:t>
            </a:r>
            <a:r>
              <a:rPr lang="en-US" sz="1600" b="1">
                <a:solidFill>
                  <a:srgbClr val="FFFFFE"/>
                </a:solidFill>
                <a:latin typeface="Open Sans"/>
                <a:ea typeface="Open Sans"/>
                <a:cs typeface="Open Sans"/>
              </a:rPr>
              <a:t> de </a:t>
            </a:r>
            <a:r>
              <a:rPr lang="en-US" sz="1600" b="1" err="1">
                <a:solidFill>
                  <a:srgbClr val="FFFFFE"/>
                </a:solidFill>
                <a:latin typeface="Open Sans"/>
                <a:ea typeface="Open Sans"/>
                <a:cs typeface="Open Sans"/>
              </a:rPr>
              <a:t>mauvaise</a:t>
            </a:r>
            <a:r>
              <a:rPr lang="en-US" sz="1600" b="1">
                <a:solidFill>
                  <a:srgbClr val="FFFFFE"/>
                </a:solidFill>
                <a:latin typeface="Open Sans"/>
                <a:ea typeface="Open Sans"/>
                <a:cs typeface="Open Sans"/>
              </a:rPr>
              <a:t> </a:t>
            </a:r>
            <a:r>
              <a:rPr lang="en-US" sz="1600" b="1" err="1">
                <a:solidFill>
                  <a:srgbClr val="FFFFFE"/>
                </a:solidFill>
                <a:latin typeface="Open Sans"/>
                <a:ea typeface="Open Sans"/>
                <a:cs typeface="Open Sans"/>
              </a:rPr>
              <a:t>consommation</a:t>
            </a:r>
            <a:r>
              <a:rPr lang="en-US" sz="1600" b="1">
                <a:solidFill>
                  <a:srgbClr val="FFFFFE"/>
                </a:solidFill>
                <a:latin typeface="Open Sans"/>
                <a:ea typeface="Open Sans"/>
                <a:cs typeface="Open Sans"/>
              </a:rPr>
              <a:t> </a:t>
            </a:r>
            <a:r>
              <a:rPr lang="en-US" sz="1600" b="1" err="1">
                <a:solidFill>
                  <a:srgbClr val="FFFFFE"/>
                </a:solidFill>
                <a:latin typeface="Open Sans"/>
                <a:ea typeface="Open Sans"/>
                <a:cs typeface="Open Sans"/>
              </a:rPr>
              <a:t>alimentaire</a:t>
            </a:r>
            <a:r>
              <a:rPr lang="en-US" sz="1600" b="1">
                <a:solidFill>
                  <a:srgbClr val="FFFFFE"/>
                </a:solidFill>
                <a:latin typeface="Open Sans"/>
                <a:ea typeface="Open Sans"/>
                <a:cs typeface="Open Sans"/>
              </a:rPr>
              <a:t> sans </a:t>
            </a:r>
            <a:r>
              <a:rPr lang="en-US" sz="1600" b="1" err="1">
                <a:solidFill>
                  <a:srgbClr val="FFFFFE"/>
                </a:solidFill>
                <a:latin typeface="Open Sans"/>
                <a:ea typeface="Open Sans"/>
                <a:cs typeface="Open Sans"/>
              </a:rPr>
              <a:t>stratégies</a:t>
            </a:r>
            <a:r>
              <a:rPr lang="en-US" sz="1600" b="1">
                <a:solidFill>
                  <a:srgbClr val="FFFFFE"/>
                </a:solidFill>
                <a:latin typeface="Open Sans"/>
                <a:ea typeface="Open Sans"/>
                <a:cs typeface="Open Sans"/>
              </a:rPr>
              <a:t> </a:t>
            </a:r>
            <a:r>
              <a:rPr lang="en-US" sz="1600" b="1" err="1">
                <a:solidFill>
                  <a:srgbClr val="FFFFFE"/>
                </a:solidFill>
                <a:latin typeface="Open Sans"/>
                <a:ea typeface="Open Sans"/>
                <a:cs typeface="Open Sans"/>
              </a:rPr>
              <a:t>d'adaptation</a:t>
            </a:r>
            <a:r>
              <a:rPr lang="en-US" sz="1600" b="1">
                <a:solidFill>
                  <a:srgbClr val="FFFFFE"/>
                </a:solidFill>
                <a:latin typeface="Open Sans"/>
                <a:ea typeface="Open Sans"/>
                <a:cs typeface="Open Sans"/>
              </a:rPr>
              <a:t> (</a:t>
            </a:r>
            <a:r>
              <a:rPr lang="en-US" sz="1600" b="1" err="1">
                <a:solidFill>
                  <a:srgbClr val="FFFFFE"/>
                </a:solidFill>
                <a:latin typeface="Open Sans"/>
                <a:ea typeface="Open Sans"/>
                <a:cs typeface="Open Sans"/>
              </a:rPr>
              <a:t>rCSI</a:t>
            </a:r>
            <a:r>
              <a:rPr lang="en-US" sz="1600" b="1">
                <a:solidFill>
                  <a:srgbClr val="FFFFFE"/>
                </a:solidFill>
                <a:latin typeface="Open Sans"/>
                <a:ea typeface="Open Sans"/>
                <a:cs typeface="Open Sans"/>
              </a:rPr>
              <a:t>) </a:t>
            </a:r>
            <a:r>
              <a:rPr lang="en-US" sz="1600" b="1" err="1">
                <a:solidFill>
                  <a:srgbClr val="FFFFFE"/>
                </a:solidFill>
                <a:latin typeface="Open Sans"/>
                <a:ea typeface="Open Sans"/>
                <a:cs typeface="Open Sans"/>
              </a:rPr>
              <a:t>doivent</a:t>
            </a:r>
            <a:r>
              <a:rPr lang="en-US" sz="1600" b="1">
                <a:solidFill>
                  <a:srgbClr val="FFFFFE"/>
                </a:solidFill>
                <a:latin typeface="Open Sans"/>
                <a:ea typeface="Open Sans"/>
                <a:cs typeface="Open Sans"/>
              </a:rPr>
              <a:t> </a:t>
            </a:r>
            <a:r>
              <a:rPr lang="en-US" sz="1600" b="1" err="1">
                <a:solidFill>
                  <a:srgbClr val="FFFFFE"/>
                </a:solidFill>
                <a:latin typeface="Open Sans"/>
                <a:ea typeface="Open Sans"/>
                <a:cs typeface="Open Sans"/>
              </a:rPr>
              <a:t>être</a:t>
            </a:r>
            <a:r>
              <a:rPr lang="en-US" sz="1600" b="1">
                <a:solidFill>
                  <a:srgbClr val="FFFFFE"/>
                </a:solidFill>
                <a:latin typeface="Open Sans"/>
                <a:ea typeface="Open Sans"/>
                <a:cs typeface="Open Sans"/>
              </a:rPr>
              <a:t> </a:t>
            </a:r>
            <a:r>
              <a:rPr lang="en-US" sz="1600" b="1" err="1">
                <a:solidFill>
                  <a:srgbClr val="FFFFFE"/>
                </a:solidFill>
                <a:latin typeface="Open Sans"/>
                <a:ea typeface="Open Sans"/>
                <a:cs typeface="Open Sans"/>
              </a:rPr>
              <a:t>signalés</a:t>
            </a:r>
            <a:r>
              <a:rPr lang="en-US" sz="1600" b="1">
                <a:solidFill>
                  <a:srgbClr val="FFFFFE"/>
                </a:solidFill>
                <a:latin typeface="Open Sans"/>
                <a:ea typeface="Open Sans"/>
                <a:cs typeface="Open Sans"/>
              </a:rPr>
              <a:t>.</a:t>
            </a:r>
            <a:endParaRPr lang="en-US" sz="1600" b="1">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1328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 examiner et </a:t>
            </a:r>
            <a:r>
              <a:rPr lang="en-GB" sz="3600" b="0" kern="1400" spc="230" err="1">
                <a:solidFill>
                  <a:schemeClr val="tx1"/>
                </a:solidFill>
                <a:latin typeface="HALDEN SOLID" pitchFamily="2" charset="0"/>
              </a:rPr>
              <a:t>trianguler</a:t>
            </a:r>
            <a:r>
              <a:rPr lang="en-GB" sz="3600" b="0" kern="1400" spc="230">
                <a:solidFill>
                  <a:schemeClr val="tx1"/>
                </a:solidFill>
                <a:latin typeface="HALDEN SOLID" pitchFamily="2" charset="0"/>
              </a:rPr>
              <a:t> les données </a:t>
            </a:r>
          </a:p>
        </p:txBody>
      </p:sp>
      <p:sp>
        <p:nvSpPr>
          <p:cNvPr id="7" name="TextBox 6">
            <a:extLst>
              <a:ext uri="{FF2B5EF4-FFF2-40B4-BE49-F238E27FC236}">
                <a16:creationId xmlns:a16="http://schemas.microsoft.com/office/drawing/2014/main" id="{8F3C1376-6935-4478-8835-C06C2494B12F}"/>
              </a:ext>
            </a:extLst>
          </p:cNvPr>
          <p:cNvSpPr txBox="1"/>
          <p:nvPr/>
        </p:nvSpPr>
        <p:spPr>
          <a:xfrm>
            <a:off x="717181" y="1528607"/>
            <a:ext cx="10531007" cy="5632311"/>
          </a:xfrm>
          <a:prstGeom prst="rect">
            <a:avLst/>
          </a:prstGeom>
          <a:noFill/>
        </p:spPr>
        <p:txBody>
          <a:bodyPr wrap="square" lIns="91440" tIns="45720" rIns="91440" bIns="45720" anchor="t">
            <a:spAutoFit/>
          </a:bodyPr>
          <a:lstStyle/>
          <a:p>
            <a:r>
              <a:rPr lang="en-US" sz="2000" spc="60" dirty="0" err="1">
                <a:latin typeface="Open Sans"/>
                <a:ea typeface="Open Sans"/>
                <a:cs typeface="Open Sans"/>
              </a:rPr>
              <a:t>Examinez</a:t>
            </a:r>
            <a:r>
              <a:rPr lang="en-US" sz="2000" strike="sngStrike" spc="60" dirty="0">
                <a:latin typeface="Open Sans"/>
                <a:ea typeface="Open Sans"/>
                <a:cs typeface="Open Sans"/>
              </a:rPr>
              <a:t> </a:t>
            </a:r>
            <a:r>
              <a:rPr lang="en-US" sz="2000" spc="60" dirty="0">
                <a:latin typeface="Open Sans"/>
                <a:ea typeface="Open Sans"/>
                <a:cs typeface="Open Sans"/>
              </a:rPr>
              <a:t>le FCS avec </a:t>
            </a:r>
            <a:r>
              <a:rPr lang="en-US" sz="2000" spc="60" dirty="0" err="1">
                <a:latin typeface="Open Sans"/>
                <a:ea typeface="Open Sans"/>
                <a:cs typeface="Open Sans"/>
              </a:rPr>
              <a:t>d'autres</a:t>
            </a:r>
            <a:r>
              <a:rPr lang="en-US" sz="2000" spc="60" dirty="0">
                <a:latin typeface="Open Sans"/>
                <a:ea typeface="Open Sans"/>
                <a:cs typeface="Open Sans"/>
              </a:rPr>
              <a:t> </a:t>
            </a:r>
            <a:r>
              <a:rPr lang="en-US" sz="2000" spc="60" dirty="0" err="1">
                <a:latin typeface="Open Sans"/>
                <a:ea typeface="Open Sans"/>
                <a:cs typeface="Open Sans"/>
              </a:rPr>
              <a:t>indicateurs</a:t>
            </a:r>
            <a:r>
              <a:rPr lang="en-US" sz="2000" spc="60" dirty="0">
                <a:latin typeface="Open Sans"/>
                <a:ea typeface="Open Sans"/>
                <a:cs typeface="Open Sans"/>
              </a:rPr>
              <a:t> </a:t>
            </a:r>
            <a:r>
              <a:rPr lang="en-US" sz="2000" spc="60" dirty="0" err="1">
                <a:latin typeface="Open Sans"/>
                <a:ea typeface="Open Sans"/>
                <a:cs typeface="Open Sans"/>
              </a:rPr>
              <a:t>fortement</a:t>
            </a:r>
            <a:r>
              <a:rPr lang="en-US" sz="2000" spc="60" dirty="0">
                <a:latin typeface="Open Sans"/>
                <a:ea typeface="Open Sans"/>
                <a:cs typeface="Open Sans"/>
              </a:rPr>
              <a:t> </a:t>
            </a:r>
            <a:r>
              <a:rPr lang="en-US" sz="2000" spc="60" dirty="0" err="1">
                <a:latin typeface="Open Sans"/>
                <a:ea typeface="Open Sans"/>
                <a:cs typeface="Open Sans"/>
              </a:rPr>
              <a:t>corrélés</a:t>
            </a:r>
            <a:r>
              <a:rPr lang="en-US" sz="2000" spc="60" dirty="0">
                <a:latin typeface="Open Sans"/>
                <a:ea typeface="Open Sans"/>
                <a:cs typeface="Open Sans"/>
              </a:rPr>
              <a:t> </a:t>
            </a:r>
            <a:r>
              <a:rPr lang="en-US" sz="2000" spc="60" dirty="0" err="1">
                <a:latin typeface="Open Sans"/>
                <a:ea typeface="Open Sans"/>
                <a:cs typeface="Open Sans"/>
              </a:rPr>
              <a:t>tels</a:t>
            </a:r>
            <a:r>
              <a:rPr lang="en-US" sz="2000" spc="60" dirty="0">
                <a:latin typeface="Open Sans"/>
                <a:ea typeface="Open Sans"/>
                <a:cs typeface="Open Sans"/>
              </a:rPr>
              <a:t> que le </a:t>
            </a:r>
            <a:r>
              <a:rPr lang="en-US" sz="2000" spc="60" dirty="0" err="1">
                <a:latin typeface="Open Sans"/>
                <a:ea typeface="Open Sans"/>
                <a:cs typeface="Open Sans"/>
              </a:rPr>
              <a:t>rCSI</a:t>
            </a:r>
            <a:r>
              <a:rPr lang="en-US" sz="2000" spc="60" dirty="0">
                <a:latin typeface="Open Sans"/>
                <a:ea typeface="Open Sans"/>
                <a:cs typeface="Open Sans"/>
              </a:rPr>
              <a:t> </a:t>
            </a:r>
            <a:r>
              <a:rPr lang="en-US" sz="2000" i="1" spc="60" dirty="0">
                <a:latin typeface="Open Sans"/>
                <a:ea typeface="Open Sans"/>
                <a:cs typeface="Open Sans"/>
              </a:rPr>
              <a:t>par </a:t>
            </a:r>
            <a:r>
              <a:rPr lang="en-US" sz="2000" i="1" spc="60" dirty="0" err="1">
                <a:latin typeface="Open Sans"/>
                <a:ea typeface="Open Sans"/>
                <a:cs typeface="Open Sans"/>
              </a:rPr>
              <a:t>exemple</a:t>
            </a:r>
            <a:r>
              <a:rPr lang="en-US" sz="2000" i="1" spc="60" dirty="0">
                <a:latin typeface="Open Sans"/>
                <a:ea typeface="Open Sans"/>
                <a:cs typeface="Open Sans"/>
              </a:rPr>
              <a:t>, les ménages avec un FCS </a:t>
            </a:r>
            <a:r>
              <a:rPr lang="en-US" sz="2000" i="1" spc="60" dirty="0" err="1">
                <a:latin typeface="Open Sans"/>
                <a:ea typeface="Open Sans"/>
                <a:cs typeface="Open Sans"/>
              </a:rPr>
              <a:t>élevé</a:t>
            </a:r>
            <a:r>
              <a:rPr lang="en-US" sz="2000" i="1" spc="60" dirty="0">
                <a:latin typeface="Open Sans"/>
                <a:ea typeface="Open Sans"/>
                <a:cs typeface="Open Sans"/>
              </a:rPr>
              <a:t> et un </a:t>
            </a:r>
            <a:r>
              <a:rPr lang="en-US" sz="2000" i="1" spc="60" dirty="0" err="1">
                <a:latin typeface="Open Sans"/>
                <a:ea typeface="Open Sans"/>
                <a:cs typeface="Open Sans"/>
              </a:rPr>
              <a:t>rCSI</a:t>
            </a:r>
            <a:r>
              <a:rPr lang="en-US" sz="2000" i="1" spc="60" dirty="0">
                <a:latin typeface="Open Sans"/>
                <a:ea typeface="Open Sans"/>
                <a:cs typeface="Open Sans"/>
              </a:rPr>
              <a:t> </a:t>
            </a:r>
            <a:r>
              <a:rPr lang="en-US" sz="2000" i="1" spc="60" dirty="0" err="1">
                <a:latin typeface="Open Sans"/>
                <a:ea typeface="Open Sans"/>
                <a:cs typeface="Open Sans"/>
              </a:rPr>
              <a:t>élevé</a:t>
            </a:r>
            <a:endParaRPr lang="en-US" dirty="0">
              <a:latin typeface="Open Sans"/>
              <a:ea typeface="Open Sans"/>
              <a:cs typeface="Open Sans"/>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spc="60" dirty="0">
              <a:latin typeface="Open Sans" charset="0"/>
              <a:ea typeface="Open Sans" charset="0"/>
              <a:cs typeface="Open Sans" charset="0"/>
            </a:endParaRPr>
          </a:p>
          <a:p>
            <a:endParaRPr lang="en-US" sz="2000" spc="60" dirty="0">
              <a:latin typeface="Open Sans" charset="0"/>
              <a:ea typeface="Open Sans" charset="0"/>
              <a:cs typeface="Open Sans" charset="0"/>
            </a:endParaRPr>
          </a:p>
          <a:p>
            <a:endParaRPr lang="en-US" sz="2000" spc="60" dirty="0">
              <a:latin typeface="Open Sans" charset="0"/>
              <a:ea typeface="Open Sans" charset="0"/>
              <a:cs typeface="Open Sans" charset="0"/>
            </a:endParaRPr>
          </a:p>
        </p:txBody>
      </p:sp>
      <p:pic>
        <p:nvPicPr>
          <p:cNvPr id="9" name="Picture 8">
            <a:extLst>
              <a:ext uri="{FF2B5EF4-FFF2-40B4-BE49-F238E27FC236}">
                <a16:creationId xmlns:a16="http://schemas.microsoft.com/office/drawing/2014/main" id="{9442072B-E493-4DAA-BD8A-8DD5ABC85229}"/>
              </a:ext>
            </a:extLst>
          </p:cNvPr>
          <p:cNvPicPr>
            <a:picLocks noChangeAspect="1"/>
          </p:cNvPicPr>
          <p:nvPr/>
        </p:nvPicPr>
        <p:blipFill rotWithShape="1">
          <a:blip r:embed="rId3"/>
          <a:srcRect b="10127"/>
          <a:stretch/>
        </p:blipFill>
        <p:spPr>
          <a:xfrm>
            <a:off x="4134517" y="2404003"/>
            <a:ext cx="6368876" cy="3525809"/>
          </a:xfrm>
          <a:prstGeom prst="rect">
            <a:avLst/>
          </a:prstGeom>
        </p:spPr>
      </p:pic>
      <p:pic>
        <p:nvPicPr>
          <p:cNvPr id="10" name="Picture 9">
            <a:extLst>
              <a:ext uri="{FF2B5EF4-FFF2-40B4-BE49-F238E27FC236}">
                <a16:creationId xmlns:a16="http://schemas.microsoft.com/office/drawing/2014/main" id="{A93FFC9F-94A4-4E24-B8D4-E5761B51D067}"/>
              </a:ext>
            </a:extLst>
          </p:cNvPr>
          <p:cNvPicPr>
            <a:picLocks noChangeAspect="1"/>
          </p:cNvPicPr>
          <p:nvPr/>
        </p:nvPicPr>
        <p:blipFill rotWithShape="1">
          <a:blip r:embed="rId4"/>
          <a:srcRect l="42816" t="13208" r="41069" b="37287"/>
          <a:stretch/>
        </p:blipFill>
        <p:spPr bwMode="auto">
          <a:xfrm>
            <a:off x="1083547" y="2404003"/>
            <a:ext cx="2683650" cy="2650702"/>
          </a:xfrm>
          <a:prstGeom prst="rect">
            <a:avLst/>
          </a:prstGeom>
          <a:ln>
            <a:noFill/>
          </a:ln>
          <a:extLst>
            <a:ext uri="{53640926-AAD7-44D8-BBD7-CCE9431645EC}">
              <a14:shadowObscured xmlns:a14="http://schemas.microsoft.com/office/drawing/2010/main"/>
            </a:ext>
          </a:extLst>
        </p:spPr>
      </p:pic>
      <p:sp>
        <p:nvSpPr>
          <p:cNvPr id="11" name="Rectangle 10">
            <a:extLst>
              <a:ext uri="{FF2B5EF4-FFF2-40B4-BE49-F238E27FC236}">
                <a16:creationId xmlns:a16="http://schemas.microsoft.com/office/drawing/2014/main" id="{FFAD4EDA-25E9-4877-9224-A388FC0F6E66}"/>
              </a:ext>
            </a:extLst>
          </p:cNvPr>
          <p:cNvSpPr/>
          <p:nvPr/>
        </p:nvSpPr>
        <p:spPr>
          <a:xfrm>
            <a:off x="4134517" y="2945661"/>
            <a:ext cx="2285333" cy="2984151"/>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C6EEAC4-76D4-1AA7-B324-B632DE1C8ED4}"/>
              </a:ext>
            </a:extLst>
          </p:cNvPr>
          <p:cNvSpPr txBox="1"/>
          <p:nvPr/>
        </p:nvSpPr>
        <p:spPr>
          <a:xfrm>
            <a:off x="4600236" y="6076223"/>
            <a:ext cx="7168947" cy="646331"/>
          </a:xfrm>
          <a:prstGeom prst="rect">
            <a:avLst/>
          </a:prstGeom>
          <a:noFill/>
        </p:spPr>
        <p:txBody>
          <a:bodyPr wrap="square" rtlCol="0">
            <a:spAutoFit/>
          </a:bodyPr>
          <a:lstStyle/>
          <a:p>
            <a:r>
              <a:rPr lang="fr-FR" spc="60">
                <a:latin typeface="Open Sans" charset="0"/>
                <a:ea typeface="Open Sans" charset="0"/>
                <a:cs typeface="Open Sans" charset="0"/>
              </a:rPr>
              <a:t>Il est nécessaire de comprendre pourquoi les ménages dont le FCS est acceptable ont un </a:t>
            </a:r>
            <a:r>
              <a:rPr lang="fr-FR" spc="60" err="1">
                <a:latin typeface="Open Sans" charset="0"/>
                <a:ea typeface="Open Sans" charset="0"/>
                <a:cs typeface="Open Sans" charset="0"/>
              </a:rPr>
              <a:t>rCSI</a:t>
            </a:r>
            <a:r>
              <a:rPr lang="fr-FR" spc="60">
                <a:latin typeface="Open Sans" charset="0"/>
                <a:ea typeface="Open Sans" charset="0"/>
                <a:cs typeface="Open Sans" charset="0"/>
              </a:rPr>
              <a:t> aussi élevé. </a:t>
            </a:r>
          </a:p>
        </p:txBody>
      </p:sp>
      <p:sp>
        <p:nvSpPr>
          <p:cNvPr id="3" name="Speech Bubble: Oval 2">
            <a:extLst>
              <a:ext uri="{FF2B5EF4-FFF2-40B4-BE49-F238E27FC236}">
                <a16:creationId xmlns:a16="http://schemas.microsoft.com/office/drawing/2014/main" id="{5AE97802-6059-DE7B-22B1-2D5FBEA0A1C0}"/>
              </a:ext>
            </a:extLst>
          </p:cNvPr>
          <p:cNvSpPr/>
          <p:nvPr/>
        </p:nvSpPr>
        <p:spPr>
          <a:xfrm>
            <a:off x="196186" y="4688733"/>
            <a:ext cx="3711700" cy="2142780"/>
          </a:xfrm>
          <a:prstGeom prst="wedgeEllipseCallout">
            <a:avLst>
              <a:gd name="adj1" fmla="val 56117"/>
              <a:gd name="adj2" fmla="val -5487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rgbClr val="FFFFFE"/>
                </a:solidFill>
                <a:latin typeface="Open Sans"/>
                <a:ea typeface="Open Sans"/>
                <a:cs typeface="Open Sans"/>
              </a:rPr>
              <a:t>De </a:t>
            </a:r>
            <a:r>
              <a:rPr lang="en-US" sz="1600" b="1" dirty="0" err="1">
                <a:solidFill>
                  <a:srgbClr val="FFFFFE"/>
                </a:solidFill>
                <a:latin typeface="Open Sans"/>
                <a:ea typeface="Open Sans"/>
                <a:cs typeface="Open Sans"/>
              </a:rPr>
              <a:t>même</a:t>
            </a:r>
            <a:r>
              <a:rPr lang="en-US" sz="1600" b="1" dirty="0">
                <a:solidFill>
                  <a:srgbClr val="FFFFFE"/>
                </a:solidFill>
                <a:latin typeface="Open Sans"/>
                <a:ea typeface="Open Sans"/>
                <a:cs typeface="Open Sans"/>
              </a:rPr>
              <a:t>, les </a:t>
            </a:r>
            <a:r>
              <a:rPr lang="en-US" sz="1600" b="1" dirty="0" err="1">
                <a:solidFill>
                  <a:srgbClr val="FFFFFE"/>
                </a:solidFill>
                <a:latin typeface="Open Sans"/>
                <a:ea typeface="Open Sans"/>
                <a:cs typeface="Open Sans"/>
              </a:rPr>
              <a:t>cas</a:t>
            </a:r>
            <a:r>
              <a:rPr lang="en-US" sz="1600" b="1" dirty="0">
                <a:solidFill>
                  <a:srgbClr val="FFFFFE"/>
                </a:solidFill>
                <a:latin typeface="Open Sans"/>
                <a:ea typeface="Open Sans"/>
                <a:cs typeface="Open Sans"/>
              </a:rPr>
              <a:t> de </a:t>
            </a:r>
            <a:r>
              <a:rPr lang="en-US" sz="1600" b="1" dirty="0" err="1">
                <a:solidFill>
                  <a:srgbClr val="FFFFFE"/>
                </a:solidFill>
                <a:latin typeface="Open Sans"/>
                <a:ea typeface="Open Sans"/>
                <a:cs typeface="Open Sans"/>
              </a:rPr>
              <a:t>consommation</a:t>
            </a:r>
            <a:r>
              <a:rPr lang="en-US" sz="1600" b="1" dirty="0">
                <a:solidFill>
                  <a:srgbClr val="FFFFFE"/>
                </a:solidFill>
                <a:latin typeface="Open Sans"/>
                <a:ea typeface="Open Sans"/>
                <a:cs typeface="Open Sans"/>
              </a:rPr>
              <a:t> </a:t>
            </a:r>
            <a:r>
              <a:rPr lang="en-US" sz="1600" b="1" dirty="0" err="1">
                <a:solidFill>
                  <a:srgbClr val="FFFFFE"/>
                </a:solidFill>
                <a:latin typeface="Open Sans"/>
                <a:ea typeface="Open Sans"/>
                <a:cs typeface="Open Sans"/>
              </a:rPr>
              <a:t>alimentaire</a:t>
            </a:r>
            <a:r>
              <a:rPr lang="en-US" sz="1600" b="1" dirty="0">
                <a:solidFill>
                  <a:srgbClr val="FFFFFE"/>
                </a:solidFill>
                <a:latin typeface="Open Sans"/>
                <a:ea typeface="Open Sans"/>
                <a:cs typeface="Open Sans"/>
              </a:rPr>
              <a:t> acceptable avec des </a:t>
            </a:r>
            <a:r>
              <a:rPr lang="en-US" sz="1600" b="1" dirty="0" err="1">
                <a:solidFill>
                  <a:srgbClr val="FFFFFE"/>
                </a:solidFill>
                <a:latin typeface="Open Sans"/>
                <a:ea typeface="Open Sans"/>
                <a:cs typeface="Open Sans"/>
              </a:rPr>
              <a:t>stratégies</a:t>
            </a:r>
            <a:r>
              <a:rPr lang="en-US" sz="1600" b="1" dirty="0">
                <a:solidFill>
                  <a:srgbClr val="FFFFFE"/>
                </a:solidFill>
                <a:latin typeface="Open Sans"/>
                <a:ea typeface="Open Sans"/>
                <a:cs typeface="Open Sans"/>
              </a:rPr>
              <a:t> </a:t>
            </a:r>
            <a:r>
              <a:rPr lang="en-US" sz="1600" b="1" dirty="0" err="1">
                <a:solidFill>
                  <a:srgbClr val="FFFFFE"/>
                </a:solidFill>
                <a:latin typeface="Open Sans"/>
                <a:ea typeface="Open Sans"/>
                <a:cs typeface="Open Sans"/>
              </a:rPr>
              <a:t>d'adaptation</a:t>
            </a:r>
            <a:r>
              <a:rPr lang="en-US" sz="1600" b="1" dirty="0">
                <a:solidFill>
                  <a:srgbClr val="FFFFFE"/>
                </a:solidFill>
                <a:latin typeface="Open Sans"/>
                <a:ea typeface="Open Sans"/>
                <a:cs typeface="Open Sans"/>
              </a:rPr>
              <a:t> </a:t>
            </a:r>
            <a:r>
              <a:rPr lang="en-US" sz="1600" b="1" dirty="0" err="1">
                <a:solidFill>
                  <a:srgbClr val="FFFFFE"/>
                </a:solidFill>
                <a:latin typeface="Open Sans"/>
                <a:ea typeface="Open Sans"/>
                <a:cs typeface="Open Sans"/>
              </a:rPr>
              <a:t>élevées</a:t>
            </a:r>
            <a:r>
              <a:rPr lang="en-US" sz="1600" b="1" dirty="0">
                <a:solidFill>
                  <a:srgbClr val="FFFFFE"/>
                </a:solidFill>
                <a:latin typeface="Open Sans"/>
                <a:ea typeface="Open Sans"/>
                <a:cs typeface="Open Sans"/>
              </a:rPr>
              <a:t> (</a:t>
            </a:r>
            <a:r>
              <a:rPr lang="en-US" sz="1600" b="1" dirty="0" err="1">
                <a:solidFill>
                  <a:srgbClr val="FFFFFE"/>
                </a:solidFill>
                <a:latin typeface="Open Sans"/>
                <a:ea typeface="Open Sans"/>
                <a:cs typeface="Open Sans"/>
              </a:rPr>
              <a:t>rCSI</a:t>
            </a:r>
            <a:r>
              <a:rPr lang="en-US" sz="1600" b="1" dirty="0">
                <a:solidFill>
                  <a:srgbClr val="FFFFFE"/>
                </a:solidFill>
                <a:latin typeface="Open Sans"/>
                <a:ea typeface="Open Sans"/>
                <a:cs typeface="Open Sans"/>
              </a:rPr>
              <a:t>) </a:t>
            </a:r>
            <a:r>
              <a:rPr lang="en-US" sz="1600" b="1" dirty="0" err="1">
                <a:solidFill>
                  <a:srgbClr val="FFFFFE"/>
                </a:solidFill>
                <a:latin typeface="Open Sans"/>
                <a:ea typeface="Open Sans"/>
                <a:cs typeface="Open Sans"/>
              </a:rPr>
              <a:t>devraient</a:t>
            </a:r>
            <a:r>
              <a:rPr lang="en-US" sz="1600" b="1" dirty="0">
                <a:solidFill>
                  <a:srgbClr val="FFFFFE"/>
                </a:solidFill>
                <a:latin typeface="Open Sans"/>
                <a:ea typeface="Open Sans"/>
                <a:cs typeface="Open Sans"/>
              </a:rPr>
              <a:t> </a:t>
            </a:r>
            <a:r>
              <a:rPr lang="en-US" sz="1600" b="1" dirty="0" err="1">
                <a:solidFill>
                  <a:srgbClr val="FFFFFE"/>
                </a:solidFill>
                <a:latin typeface="Open Sans"/>
                <a:ea typeface="Open Sans"/>
                <a:cs typeface="Open Sans"/>
              </a:rPr>
              <a:t>être</a:t>
            </a:r>
            <a:r>
              <a:rPr lang="en-US" sz="1600" b="1" dirty="0">
                <a:solidFill>
                  <a:srgbClr val="FFFFFE"/>
                </a:solidFill>
                <a:latin typeface="Open Sans"/>
                <a:ea typeface="Open Sans"/>
                <a:cs typeface="Open Sans"/>
              </a:rPr>
              <a:t> </a:t>
            </a:r>
            <a:r>
              <a:rPr lang="en-US" sz="1600" b="1" dirty="0" err="1">
                <a:solidFill>
                  <a:srgbClr val="FFFFFE"/>
                </a:solidFill>
                <a:latin typeface="Open Sans"/>
                <a:ea typeface="Open Sans"/>
                <a:cs typeface="Open Sans"/>
              </a:rPr>
              <a:t>examinés</a:t>
            </a:r>
            <a:endParaRPr lang="en-US" strike="sngStrike" dirty="0"/>
          </a:p>
        </p:txBody>
      </p:sp>
    </p:spTree>
    <p:extLst>
      <p:ext uri="{BB962C8B-B14F-4D97-AF65-F5344CB8AC3E}">
        <p14:creationId xmlns:p14="http://schemas.microsoft.com/office/powerpoint/2010/main" val="36287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Contrôles de qualité des données FCS-N : Sous-groupes erronés</a:t>
            </a:r>
          </a:p>
        </p:txBody>
      </p:sp>
      <p:sp>
        <p:nvSpPr>
          <p:cNvPr id="22" name="TextBox 21">
            <a:extLst>
              <a:ext uri="{FF2B5EF4-FFF2-40B4-BE49-F238E27FC236}">
                <a16:creationId xmlns:a16="http://schemas.microsoft.com/office/drawing/2014/main" id="{845AE3E5-9674-445E-B4FF-AE4477728629}"/>
              </a:ext>
            </a:extLst>
          </p:cNvPr>
          <p:cNvSpPr txBox="1"/>
          <p:nvPr/>
        </p:nvSpPr>
        <p:spPr>
          <a:xfrm>
            <a:off x="717181" y="1955824"/>
            <a:ext cx="11542642" cy="4247317"/>
          </a:xfrm>
          <a:prstGeom prst="rect">
            <a:avLst/>
          </a:prstGeom>
          <a:solidFill>
            <a:srgbClr val="FFFFFE"/>
          </a:solidFill>
        </p:spPr>
        <p:txBody>
          <a:bodyPr wrap="square" lIns="91440" tIns="45720" rIns="91440" bIns="45720" anchor="t">
            <a:spAutoFit/>
          </a:bodyPr>
          <a:lstStyle/>
          <a:p>
            <a:r>
              <a:rPr lang="en-GB" sz="1400" dirty="0">
                <a:latin typeface="Open Sans"/>
                <a:ea typeface="Calibri"/>
                <a:cs typeface="Arial"/>
              </a:rPr>
              <a:t>Le </a:t>
            </a:r>
            <a:r>
              <a:rPr lang="en-GB" sz="1400" dirty="0" err="1">
                <a:latin typeface="Open Sans"/>
                <a:ea typeface="Calibri"/>
                <a:cs typeface="Arial"/>
              </a:rPr>
              <a:t>nombre</a:t>
            </a:r>
            <a:r>
              <a:rPr lang="en-GB" sz="1400" dirty="0">
                <a:latin typeface="Open Sans"/>
                <a:ea typeface="Calibri"/>
                <a:cs typeface="Arial"/>
              </a:rPr>
              <a:t> de </a:t>
            </a:r>
            <a:r>
              <a:rPr lang="en-GB" sz="1400" dirty="0" err="1">
                <a:latin typeface="Open Sans"/>
                <a:ea typeface="Calibri"/>
                <a:cs typeface="Arial"/>
              </a:rPr>
              <a:t>jours</a:t>
            </a:r>
            <a:r>
              <a:rPr lang="en-GB" sz="1400" dirty="0">
                <a:latin typeface="Open Sans"/>
                <a:ea typeface="Calibri"/>
                <a:cs typeface="Arial"/>
              </a:rPr>
              <a:t> de </a:t>
            </a:r>
            <a:r>
              <a:rPr lang="en-GB" sz="1400" dirty="0" err="1">
                <a:latin typeface="Open Sans"/>
                <a:ea typeface="Calibri"/>
                <a:cs typeface="Arial"/>
              </a:rPr>
              <a:t>consommation</a:t>
            </a:r>
            <a:r>
              <a:rPr lang="en-GB" sz="1400" dirty="0">
                <a:latin typeface="Open Sans"/>
                <a:ea typeface="Calibri"/>
                <a:cs typeface="Arial"/>
              </a:rPr>
              <a:t> des sous-</a:t>
            </a:r>
            <a:r>
              <a:rPr lang="en-GB" sz="1400" dirty="0" err="1">
                <a:latin typeface="Open Sans"/>
                <a:ea typeface="Calibri"/>
                <a:cs typeface="Arial"/>
              </a:rPr>
              <a:t>groupes</a:t>
            </a:r>
            <a:r>
              <a:rPr lang="en-GB" sz="1400" dirty="0">
                <a:latin typeface="Open Sans"/>
                <a:ea typeface="Calibri"/>
                <a:cs typeface="Arial"/>
              </a:rPr>
              <a:t> </a:t>
            </a:r>
            <a:r>
              <a:rPr lang="en-GB" sz="1400" dirty="0" err="1">
                <a:latin typeface="Open Sans"/>
                <a:ea typeface="Calibri"/>
                <a:cs typeface="Arial"/>
              </a:rPr>
              <a:t>alimentaires</a:t>
            </a:r>
            <a:r>
              <a:rPr lang="en-GB" sz="1400" dirty="0">
                <a:latin typeface="Open Sans"/>
                <a:ea typeface="Calibri"/>
                <a:cs typeface="Arial"/>
              </a:rPr>
              <a:t> ne </a:t>
            </a:r>
            <a:r>
              <a:rPr lang="en-GB" sz="1400" dirty="0" err="1">
                <a:latin typeface="Open Sans"/>
                <a:ea typeface="Calibri"/>
                <a:cs typeface="Arial"/>
              </a:rPr>
              <a:t>peut</a:t>
            </a:r>
            <a:r>
              <a:rPr lang="en-GB" sz="1400" dirty="0">
                <a:latin typeface="Open Sans"/>
                <a:ea typeface="Calibri"/>
                <a:cs typeface="Arial"/>
              </a:rPr>
              <a:t> pas </a:t>
            </a:r>
            <a:r>
              <a:rPr lang="en-GB" sz="1400" dirty="0" err="1">
                <a:latin typeface="Open Sans"/>
                <a:ea typeface="Calibri"/>
                <a:cs typeface="Arial"/>
              </a:rPr>
              <a:t>dépasser</a:t>
            </a:r>
            <a:r>
              <a:rPr lang="en-GB" sz="1400" dirty="0">
                <a:latin typeface="Open Sans"/>
                <a:ea typeface="Calibri"/>
                <a:cs typeface="Arial"/>
              </a:rPr>
              <a:t> </a:t>
            </a:r>
            <a:r>
              <a:rPr lang="en-GB" sz="1400" dirty="0" err="1">
                <a:latin typeface="Open Sans"/>
                <a:ea typeface="Calibri"/>
                <a:cs typeface="Arial"/>
              </a:rPr>
              <a:t>celui</a:t>
            </a:r>
            <a:r>
              <a:rPr lang="en-GB" sz="1400" dirty="0">
                <a:latin typeface="Open Sans"/>
                <a:ea typeface="Calibri"/>
                <a:cs typeface="Arial"/>
              </a:rPr>
              <a:t> du </a:t>
            </a:r>
            <a:r>
              <a:rPr lang="en-GB" sz="1400" dirty="0" err="1">
                <a:latin typeface="Open Sans"/>
                <a:ea typeface="Calibri"/>
                <a:cs typeface="Arial"/>
              </a:rPr>
              <a:t>groupe</a:t>
            </a:r>
            <a:r>
              <a:rPr lang="en-GB" sz="1400" dirty="0">
                <a:latin typeface="Open Sans"/>
                <a:ea typeface="Calibri"/>
                <a:cs typeface="Arial"/>
              </a:rPr>
              <a:t> </a:t>
            </a:r>
            <a:r>
              <a:rPr lang="en-GB" sz="1400" dirty="0" err="1">
                <a:latin typeface="Open Sans"/>
                <a:ea typeface="Calibri"/>
                <a:cs typeface="Arial"/>
              </a:rPr>
              <a:t>alimentaire</a:t>
            </a:r>
            <a:r>
              <a:rPr lang="en-GB" sz="1400" dirty="0">
                <a:latin typeface="Open Sans"/>
                <a:ea typeface="Calibri"/>
                <a:cs typeface="Arial"/>
              </a:rPr>
              <a:t> principal. Par </a:t>
            </a:r>
            <a:r>
              <a:rPr lang="en-GB" sz="1400" dirty="0" err="1">
                <a:latin typeface="Open Sans"/>
                <a:ea typeface="Calibri"/>
                <a:cs typeface="Arial"/>
              </a:rPr>
              <a:t>exemple</a:t>
            </a:r>
            <a:r>
              <a:rPr lang="en-GB" sz="1400" dirty="0">
                <a:latin typeface="Open Sans"/>
                <a:ea typeface="Calibri"/>
                <a:cs typeface="Arial"/>
              </a:rPr>
              <a:t>, il </a:t>
            </a:r>
            <a:r>
              <a:rPr lang="en-GB" sz="1400" dirty="0" err="1">
                <a:latin typeface="Open Sans"/>
                <a:ea typeface="Calibri"/>
                <a:cs typeface="Arial"/>
              </a:rPr>
              <a:t>n'est</a:t>
            </a:r>
            <a:r>
              <a:rPr lang="en-GB" sz="1400" dirty="0">
                <a:latin typeface="Open Sans"/>
                <a:ea typeface="Calibri"/>
                <a:cs typeface="Arial"/>
              </a:rPr>
              <a:t> pas possible </a:t>
            </a:r>
            <a:r>
              <a:rPr lang="en-GB" sz="1400" dirty="0" err="1">
                <a:latin typeface="Open Sans"/>
                <a:ea typeface="Calibri"/>
                <a:cs typeface="Arial"/>
              </a:rPr>
              <a:t>qu'un</a:t>
            </a:r>
            <a:r>
              <a:rPr lang="en-GB" sz="1400" dirty="0">
                <a:latin typeface="Open Sans"/>
                <a:ea typeface="Calibri"/>
                <a:cs typeface="Arial"/>
              </a:rPr>
              <a:t> ménage </a:t>
            </a:r>
            <a:r>
              <a:rPr lang="en-GB" sz="1400" dirty="0" err="1">
                <a:latin typeface="Open Sans"/>
                <a:ea typeface="Calibri"/>
                <a:cs typeface="Arial"/>
              </a:rPr>
              <a:t>déclare</a:t>
            </a:r>
            <a:r>
              <a:rPr lang="en-GB" sz="1400" dirty="0">
                <a:latin typeface="Open Sans"/>
                <a:ea typeface="Calibri"/>
                <a:cs typeface="Arial"/>
              </a:rPr>
              <a:t> </a:t>
            </a:r>
            <a:r>
              <a:rPr lang="en-GB" sz="1400" dirty="0" err="1">
                <a:latin typeface="Open Sans"/>
                <a:ea typeface="Calibri"/>
                <a:cs typeface="Arial"/>
              </a:rPr>
              <a:t>avoir</a:t>
            </a:r>
            <a:r>
              <a:rPr lang="en-GB" sz="1400" dirty="0">
                <a:latin typeface="Open Sans"/>
                <a:ea typeface="Calibri"/>
                <a:cs typeface="Arial"/>
              </a:rPr>
              <a:t> consommé des "</a:t>
            </a:r>
            <a:r>
              <a:rPr lang="en-GB" sz="1400" dirty="0" err="1">
                <a:latin typeface="Open Sans"/>
                <a:ea typeface="Calibri"/>
                <a:cs typeface="Arial"/>
              </a:rPr>
              <a:t>légumes</a:t>
            </a:r>
            <a:r>
              <a:rPr lang="en-GB" sz="1400" dirty="0">
                <a:latin typeface="Open Sans"/>
                <a:ea typeface="Calibri"/>
                <a:cs typeface="Arial"/>
              </a:rPr>
              <a:t> à </a:t>
            </a:r>
            <a:r>
              <a:rPr lang="en-GB" sz="1400" dirty="0" err="1">
                <a:latin typeface="Open Sans"/>
                <a:ea typeface="Calibri"/>
                <a:cs typeface="Arial"/>
              </a:rPr>
              <a:t>feuilles</a:t>
            </a:r>
            <a:r>
              <a:rPr lang="en-GB" sz="1400" dirty="0">
                <a:latin typeface="Open Sans"/>
                <a:ea typeface="Calibri"/>
                <a:cs typeface="Arial"/>
              </a:rPr>
              <a:t> </a:t>
            </a:r>
            <a:r>
              <a:rPr lang="en-GB" sz="1400" dirty="0" err="1">
                <a:latin typeface="Open Sans"/>
                <a:ea typeface="Calibri"/>
                <a:cs typeface="Arial"/>
              </a:rPr>
              <a:t>vertes</a:t>
            </a:r>
            <a:r>
              <a:rPr lang="en-GB" sz="1400" dirty="0">
                <a:latin typeface="Open Sans"/>
                <a:ea typeface="Calibri"/>
                <a:cs typeface="Arial"/>
              </a:rPr>
              <a:t>" 5 </a:t>
            </a:r>
            <a:r>
              <a:rPr lang="en-GB" sz="1400" dirty="0" err="1">
                <a:latin typeface="Open Sans"/>
                <a:ea typeface="Calibri"/>
                <a:cs typeface="Arial"/>
              </a:rPr>
              <a:t>jours</a:t>
            </a:r>
            <a:r>
              <a:rPr lang="en-GB" sz="1400" dirty="0">
                <a:latin typeface="Open Sans"/>
                <a:ea typeface="Calibri"/>
                <a:cs typeface="Arial"/>
              </a:rPr>
              <a:t> par </a:t>
            </a:r>
            <a:r>
              <a:rPr lang="en-GB" sz="1400" dirty="0" err="1">
                <a:latin typeface="Open Sans"/>
                <a:ea typeface="Calibri"/>
                <a:cs typeface="Arial"/>
              </a:rPr>
              <a:t>semaine</a:t>
            </a:r>
            <a:r>
              <a:rPr lang="en-GB" sz="1400" dirty="0">
                <a:latin typeface="Open Sans"/>
                <a:ea typeface="Calibri"/>
                <a:cs typeface="Arial"/>
              </a:rPr>
              <a:t> </a:t>
            </a:r>
            <a:r>
              <a:rPr lang="en-GB" sz="1400" dirty="0" err="1">
                <a:latin typeface="Open Sans"/>
                <a:ea typeface="Calibri"/>
                <a:cs typeface="Arial"/>
              </a:rPr>
              <a:t>s'il</a:t>
            </a:r>
            <a:r>
              <a:rPr lang="en-GB" sz="1400" dirty="0">
                <a:latin typeface="Open Sans"/>
                <a:ea typeface="Calibri"/>
                <a:cs typeface="Arial"/>
              </a:rPr>
              <a:t> </a:t>
            </a:r>
            <a:r>
              <a:rPr lang="en-GB" sz="1400" dirty="0" err="1">
                <a:latin typeface="Open Sans"/>
                <a:ea typeface="Calibri"/>
                <a:cs typeface="Arial"/>
              </a:rPr>
              <a:t>n'a</a:t>
            </a:r>
            <a:r>
              <a:rPr lang="en-GB" sz="1400" dirty="0">
                <a:latin typeface="Open Sans"/>
                <a:ea typeface="Calibri"/>
                <a:cs typeface="Arial"/>
              </a:rPr>
              <a:t> consommé que des "</a:t>
            </a:r>
            <a:r>
              <a:rPr lang="en-GB" sz="1400" dirty="0" err="1">
                <a:latin typeface="Open Sans"/>
                <a:ea typeface="Calibri"/>
                <a:cs typeface="Arial"/>
              </a:rPr>
              <a:t>légumes</a:t>
            </a:r>
            <a:r>
              <a:rPr lang="en-GB" sz="1400" dirty="0">
                <a:latin typeface="Open Sans"/>
                <a:ea typeface="Calibri"/>
                <a:cs typeface="Arial"/>
              </a:rPr>
              <a:t>" 3 </a:t>
            </a:r>
            <a:r>
              <a:rPr lang="en-GB" sz="1400" dirty="0" err="1">
                <a:latin typeface="Open Sans"/>
                <a:ea typeface="Calibri"/>
                <a:cs typeface="Arial"/>
              </a:rPr>
              <a:t>jours</a:t>
            </a:r>
            <a:r>
              <a:rPr lang="en-GB" sz="1400" dirty="0">
                <a:latin typeface="Open Sans"/>
                <a:ea typeface="Calibri"/>
                <a:cs typeface="Arial"/>
              </a:rPr>
              <a:t> par </a:t>
            </a:r>
            <a:r>
              <a:rPr lang="en-GB" sz="1400" dirty="0" err="1">
                <a:latin typeface="Open Sans"/>
                <a:ea typeface="Calibri"/>
                <a:cs typeface="Arial"/>
              </a:rPr>
              <a:t>semaine</a:t>
            </a:r>
            <a:r>
              <a:rPr lang="en-GB" sz="1400" dirty="0">
                <a:latin typeface="Open Sans"/>
                <a:ea typeface="Calibri"/>
                <a:cs typeface="Arial"/>
              </a:rPr>
              <a:t>. En revanche, il </a:t>
            </a:r>
            <a:r>
              <a:rPr lang="en-GB" sz="1400" dirty="0" err="1">
                <a:latin typeface="Open Sans"/>
                <a:ea typeface="Calibri"/>
                <a:cs typeface="Arial"/>
              </a:rPr>
              <a:t>aurait</a:t>
            </a:r>
            <a:r>
              <a:rPr lang="en-GB" sz="1400" dirty="0">
                <a:latin typeface="Open Sans"/>
                <a:ea typeface="Calibri"/>
                <a:cs typeface="Arial"/>
              </a:rPr>
              <a:t> </a:t>
            </a:r>
            <a:r>
              <a:rPr lang="en-GB" sz="1400" dirty="0" err="1">
                <a:latin typeface="Open Sans"/>
                <a:ea typeface="Calibri"/>
                <a:cs typeface="Arial"/>
              </a:rPr>
              <a:t>pu</a:t>
            </a:r>
            <a:r>
              <a:rPr lang="en-GB" sz="1400" dirty="0">
                <a:latin typeface="Open Sans"/>
                <a:ea typeface="Calibri"/>
                <a:cs typeface="Arial"/>
              </a:rPr>
              <a:t> </a:t>
            </a:r>
            <a:r>
              <a:rPr lang="en-GB" sz="1400" dirty="0" err="1">
                <a:latin typeface="Open Sans"/>
                <a:ea typeface="Calibri"/>
                <a:cs typeface="Arial"/>
              </a:rPr>
              <a:t>consommer</a:t>
            </a:r>
            <a:r>
              <a:rPr lang="en-GB" sz="1400" dirty="0">
                <a:latin typeface="Open Sans"/>
                <a:ea typeface="Calibri"/>
                <a:cs typeface="Arial"/>
              </a:rPr>
              <a:t> des </a:t>
            </a:r>
            <a:r>
              <a:rPr lang="en-GB" sz="1400" dirty="0" err="1">
                <a:latin typeface="Open Sans"/>
                <a:ea typeface="Calibri"/>
                <a:cs typeface="Arial"/>
              </a:rPr>
              <a:t>légumes</a:t>
            </a:r>
            <a:r>
              <a:rPr lang="en-GB" sz="1400" dirty="0">
                <a:latin typeface="Open Sans"/>
                <a:ea typeface="Calibri"/>
                <a:cs typeface="Arial"/>
              </a:rPr>
              <a:t> à </a:t>
            </a:r>
            <a:r>
              <a:rPr lang="en-GB" sz="1400" dirty="0" err="1">
                <a:latin typeface="Open Sans"/>
                <a:ea typeface="Calibri"/>
                <a:cs typeface="Arial"/>
              </a:rPr>
              <a:t>feuilles</a:t>
            </a:r>
            <a:r>
              <a:rPr lang="en-GB" sz="1400" dirty="0">
                <a:latin typeface="Open Sans"/>
                <a:ea typeface="Calibri"/>
                <a:cs typeface="Arial"/>
              </a:rPr>
              <a:t> </a:t>
            </a:r>
            <a:r>
              <a:rPr lang="en-GB" sz="1400" dirty="0" err="1">
                <a:latin typeface="Open Sans"/>
                <a:ea typeface="Calibri"/>
                <a:cs typeface="Arial"/>
              </a:rPr>
              <a:t>vertes</a:t>
            </a:r>
            <a:r>
              <a:rPr lang="en-GB" sz="1400" dirty="0">
                <a:latin typeface="Open Sans"/>
                <a:ea typeface="Calibri"/>
                <a:cs typeface="Arial"/>
              </a:rPr>
              <a:t> 4 </a:t>
            </a:r>
            <a:r>
              <a:rPr lang="en-GB" sz="1400" dirty="0" err="1">
                <a:latin typeface="Open Sans"/>
                <a:ea typeface="Calibri"/>
                <a:cs typeface="Arial"/>
              </a:rPr>
              <a:t>jours</a:t>
            </a:r>
            <a:r>
              <a:rPr lang="en-GB" sz="1400" dirty="0">
                <a:latin typeface="Open Sans"/>
                <a:ea typeface="Calibri"/>
                <a:cs typeface="Arial"/>
              </a:rPr>
              <a:t> et des </a:t>
            </a:r>
            <a:r>
              <a:rPr lang="en-GB" sz="1400" dirty="0" err="1">
                <a:latin typeface="Open Sans"/>
                <a:ea typeface="Calibri"/>
                <a:cs typeface="Arial"/>
              </a:rPr>
              <a:t>légumes</a:t>
            </a:r>
            <a:r>
              <a:rPr lang="en-GB" sz="1400" dirty="0">
                <a:latin typeface="Open Sans"/>
                <a:ea typeface="Calibri"/>
                <a:cs typeface="Arial"/>
              </a:rPr>
              <a:t> 6 </a:t>
            </a:r>
            <a:r>
              <a:rPr lang="en-GB" sz="1400" dirty="0" err="1">
                <a:latin typeface="Open Sans"/>
                <a:ea typeface="Calibri"/>
                <a:cs typeface="Arial"/>
              </a:rPr>
              <a:t>jours</a:t>
            </a:r>
            <a:r>
              <a:rPr lang="en-GB" sz="1400" dirty="0">
                <a:latin typeface="Open Sans"/>
                <a:ea typeface="Calibri"/>
                <a:cs typeface="Arial"/>
              </a:rPr>
              <a:t>, </a:t>
            </a:r>
            <a:r>
              <a:rPr lang="en-GB" sz="1400" dirty="0" err="1">
                <a:latin typeface="Open Sans"/>
                <a:ea typeface="Calibri"/>
                <a:cs typeface="Arial"/>
              </a:rPr>
              <a:t>puisqu'il</a:t>
            </a:r>
            <a:r>
              <a:rPr lang="en-GB" sz="1400" dirty="0">
                <a:latin typeface="Open Sans"/>
                <a:ea typeface="Calibri"/>
                <a:cs typeface="Arial"/>
              </a:rPr>
              <a:t> </a:t>
            </a:r>
            <a:r>
              <a:rPr lang="en-GB" sz="1400" dirty="0" err="1">
                <a:latin typeface="Open Sans"/>
                <a:ea typeface="Calibri"/>
                <a:cs typeface="Arial"/>
              </a:rPr>
              <a:t>aurait</a:t>
            </a:r>
            <a:r>
              <a:rPr lang="en-GB" sz="1400" dirty="0">
                <a:latin typeface="Open Sans"/>
                <a:ea typeface="Calibri"/>
                <a:cs typeface="Arial"/>
              </a:rPr>
              <a:t> </a:t>
            </a:r>
            <a:r>
              <a:rPr lang="en-GB" sz="1400" dirty="0" err="1">
                <a:latin typeface="Open Sans"/>
                <a:ea typeface="Calibri"/>
                <a:cs typeface="Arial"/>
              </a:rPr>
              <a:t>pu</a:t>
            </a:r>
            <a:r>
              <a:rPr lang="en-GB" sz="1400" dirty="0">
                <a:latin typeface="Open Sans"/>
                <a:ea typeface="Calibri"/>
                <a:cs typeface="Arial"/>
              </a:rPr>
              <a:t> manger </a:t>
            </a:r>
            <a:r>
              <a:rPr lang="en-GB" sz="1400" dirty="0" err="1">
                <a:latin typeface="Open Sans"/>
                <a:ea typeface="Calibri"/>
                <a:cs typeface="Arial"/>
              </a:rPr>
              <a:t>d'autres</a:t>
            </a:r>
            <a:r>
              <a:rPr lang="en-GB" sz="1400" dirty="0">
                <a:latin typeface="Open Sans"/>
                <a:ea typeface="Calibri"/>
                <a:cs typeface="Arial"/>
              </a:rPr>
              <a:t> </a:t>
            </a:r>
            <a:r>
              <a:rPr lang="en-GB" sz="1400" dirty="0" err="1">
                <a:latin typeface="Open Sans"/>
                <a:ea typeface="Calibri"/>
                <a:cs typeface="Arial"/>
              </a:rPr>
              <a:t>légumes</a:t>
            </a:r>
            <a:r>
              <a:rPr lang="en-GB" sz="1400" dirty="0">
                <a:latin typeface="Open Sans"/>
                <a:ea typeface="Open Sans"/>
                <a:cs typeface="Open Sans"/>
              </a:rPr>
              <a:t>. </a:t>
            </a:r>
            <a:endParaRPr lang="en-GB" sz="1400" u="sng" dirty="0">
              <a:latin typeface="Open Sans"/>
              <a:ea typeface="Open Sans"/>
              <a:cs typeface="Open Sans"/>
            </a:endParaRPr>
          </a:p>
          <a:p>
            <a:endParaRPr lang="en-GB" sz="1400" u="sng" dirty="0">
              <a:latin typeface="Open Sans" panose="020B0606030504020204" pitchFamily="34" charset="0"/>
              <a:ea typeface="Open Sans" panose="020B0606030504020204" pitchFamily="34" charset="0"/>
              <a:cs typeface="Open Sans" panose="020B0606030504020204" pitchFamily="34" charset="0"/>
            </a:endParaRPr>
          </a:p>
          <a:p>
            <a:r>
              <a:rPr lang="en-GB" sz="1400" u="sng" dirty="0">
                <a:latin typeface="Open Sans"/>
                <a:ea typeface="Open Sans"/>
                <a:cs typeface="Open Sans"/>
              </a:rPr>
              <a:t>Suggestions pour </a:t>
            </a:r>
            <a:r>
              <a:rPr lang="en-GB" sz="1400" u="sng" dirty="0" err="1">
                <a:latin typeface="Open Sans"/>
                <a:ea typeface="Open Sans"/>
                <a:cs typeface="Open Sans"/>
              </a:rPr>
              <a:t>résoudre</a:t>
            </a:r>
            <a:r>
              <a:rPr lang="en-GB" sz="1400" u="sng" dirty="0">
                <a:latin typeface="Open Sans"/>
                <a:ea typeface="Open Sans"/>
                <a:cs typeface="Open Sans"/>
              </a:rPr>
              <a:t> </a:t>
            </a:r>
            <a:r>
              <a:rPr lang="en-GB" sz="1400" u="sng" dirty="0" err="1">
                <a:latin typeface="Open Sans"/>
                <a:ea typeface="Open Sans"/>
                <a:cs typeface="Open Sans"/>
              </a:rPr>
              <a:t>ce</a:t>
            </a:r>
            <a:r>
              <a:rPr lang="en-GB" sz="1400" u="sng" dirty="0">
                <a:latin typeface="Open Sans"/>
                <a:ea typeface="Open Sans"/>
                <a:cs typeface="Open Sans"/>
              </a:rPr>
              <a:t> </a:t>
            </a:r>
            <a:r>
              <a:rPr lang="en-GB" sz="1400" u="sng" dirty="0" err="1">
                <a:latin typeface="Open Sans"/>
                <a:ea typeface="Open Sans"/>
                <a:cs typeface="Open Sans"/>
              </a:rPr>
              <a:t>problème</a:t>
            </a:r>
            <a:r>
              <a:rPr lang="en-GB" sz="1400" u="sng" dirty="0">
                <a:latin typeface="Open Sans"/>
                <a:ea typeface="Open Sans"/>
                <a:cs typeface="Open Sans"/>
              </a:rPr>
              <a:t>:</a:t>
            </a:r>
            <a:endParaRPr lang="fr-FR" sz="1400" u="sng" dirty="0">
              <a:latin typeface="Open Sans"/>
              <a:ea typeface="Open Sans"/>
              <a:cs typeface="Open Sans"/>
            </a:endParaRPr>
          </a:p>
          <a:p>
            <a:endParaRPr lang="fr-FR" sz="14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v"/>
            </a:pPr>
            <a:r>
              <a:rPr lang="en-GB" sz="1400" b="1" dirty="0">
                <a:latin typeface="Open Sans"/>
                <a:ea typeface="Open Sans"/>
                <a:cs typeface="Open Sans"/>
              </a:rPr>
              <a:t>Lors de la conception du questionnaire </a:t>
            </a:r>
            <a:r>
              <a:rPr lang="en-GB" sz="1600" b="1" dirty="0">
                <a:latin typeface="Open Sans"/>
                <a:ea typeface="Open Sans"/>
                <a:cs typeface="Open Sans"/>
              </a:rPr>
              <a:t>: </a:t>
            </a:r>
            <a:r>
              <a:rPr lang="en-GB" sz="1600" dirty="0">
                <a:ea typeface="+mn-lt"/>
                <a:cs typeface="+mn-lt"/>
              </a:rPr>
              <a:t>Il </a:t>
            </a:r>
            <a:r>
              <a:rPr lang="en-GB" sz="1600" dirty="0" err="1">
                <a:ea typeface="+mn-lt"/>
                <a:cs typeface="+mn-lt"/>
              </a:rPr>
              <a:t>est</a:t>
            </a:r>
            <a:r>
              <a:rPr lang="en-GB" sz="1600" dirty="0">
                <a:ea typeface="+mn-lt"/>
                <a:cs typeface="+mn-lt"/>
              </a:rPr>
              <a:t> </a:t>
            </a:r>
            <a:r>
              <a:rPr lang="en-GB" sz="1600" dirty="0" err="1">
                <a:ea typeface="+mn-lt"/>
                <a:cs typeface="+mn-lt"/>
              </a:rPr>
              <a:t>recommandé</a:t>
            </a:r>
            <a:r>
              <a:rPr lang="en-GB" sz="1600" dirty="0">
                <a:ea typeface="+mn-lt"/>
                <a:cs typeface="+mn-lt"/>
              </a:rPr>
              <a:t> de programmer le </a:t>
            </a:r>
            <a:r>
              <a:rPr lang="en-GB" sz="1600" dirty="0" err="1">
                <a:ea typeface="+mn-lt"/>
                <a:cs typeface="+mn-lt"/>
              </a:rPr>
              <a:t>formulaire</a:t>
            </a:r>
            <a:r>
              <a:rPr lang="en-GB" sz="1600" dirty="0">
                <a:ea typeface="+mn-lt"/>
                <a:cs typeface="+mn-lt"/>
              </a:rPr>
              <a:t> XLS de manière à </a:t>
            </a:r>
            <a:r>
              <a:rPr lang="en-GB" sz="1600" dirty="0" err="1">
                <a:ea typeface="+mn-lt"/>
                <a:cs typeface="+mn-lt"/>
              </a:rPr>
              <a:t>n'autoriser</a:t>
            </a:r>
            <a:r>
              <a:rPr lang="en-GB" sz="1600" dirty="0">
                <a:ea typeface="+mn-lt"/>
                <a:cs typeface="+mn-lt"/>
              </a:rPr>
              <a:t> que des </a:t>
            </a:r>
            <a:r>
              <a:rPr lang="en-GB" sz="1600" dirty="0" err="1">
                <a:ea typeface="+mn-lt"/>
                <a:cs typeface="+mn-lt"/>
              </a:rPr>
              <a:t>valeurs</a:t>
            </a:r>
            <a:r>
              <a:rPr lang="en-GB" sz="1600" dirty="0">
                <a:ea typeface="+mn-lt"/>
                <a:cs typeface="+mn-lt"/>
              </a:rPr>
              <a:t> </a:t>
            </a:r>
            <a:r>
              <a:rPr lang="en-GB" sz="1600" dirty="0" err="1">
                <a:ea typeface="+mn-lt"/>
                <a:cs typeface="+mn-lt"/>
              </a:rPr>
              <a:t>inférieures</a:t>
            </a:r>
            <a:r>
              <a:rPr lang="en-GB" sz="1600" dirty="0">
                <a:ea typeface="+mn-lt"/>
                <a:cs typeface="+mn-lt"/>
              </a:rPr>
              <a:t> à la </a:t>
            </a:r>
            <a:r>
              <a:rPr lang="en-GB" sz="1600" dirty="0" err="1">
                <a:ea typeface="+mn-lt"/>
                <a:cs typeface="+mn-lt"/>
              </a:rPr>
              <a:t>valeur</a:t>
            </a:r>
            <a:r>
              <a:rPr lang="en-GB" sz="1600" dirty="0">
                <a:ea typeface="+mn-lt"/>
                <a:cs typeface="+mn-lt"/>
              </a:rPr>
              <a:t> </a:t>
            </a:r>
            <a:r>
              <a:rPr lang="en-GB" sz="1600" dirty="0" err="1">
                <a:ea typeface="+mn-lt"/>
                <a:cs typeface="+mn-lt"/>
              </a:rPr>
              <a:t>maximale</a:t>
            </a:r>
            <a:r>
              <a:rPr lang="en-GB" sz="1600" dirty="0">
                <a:ea typeface="+mn-lt"/>
                <a:cs typeface="+mn-lt"/>
              </a:rPr>
              <a:t> du </a:t>
            </a:r>
            <a:r>
              <a:rPr lang="en-GB" sz="1600" dirty="0" err="1">
                <a:ea typeface="+mn-lt"/>
                <a:cs typeface="+mn-lt"/>
              </a:rPr>
              <a:t>groupe</a:t>
            </a:r>
            <a:r>
              <a:rPr lang="en-GB" sz="1600" dirty="0">
                <a:ea typeface="+mn-lt"/>
                <a:cs typeface="+mn-lt"/>
              </a:rPr>
              <a:t> principal. </a:t>
            </a:r>
            <a:r>
              <a:rPr lang="en-GB" sz="1400" dirty="0">
                <a:latin typeface="Open Sans"/>
                <a:ea typeface="Open Sans"/>
                <a:cs typeface="Open Sans"/>
              </a:rPr>
              <a:t>En </a:t>
            </a:r>
            <a:r>
              <a:rPr lang="en-GB" sz="1400" dirty="0" err="1">
                <a:latin typeface="Open Sans"/>
                <a:ea typeface="Open Sans"/>
                <a:cs typeface="Open Sans"/>
              </a:rPr>
              <a:t>outre</a:t>
            </a:r>
            <a:r>
              <a:rPr lang="en-GB" sz="1400" dirty="0">
                <a:latin typeface="Open Sans"/>
                <a:ea typeface="Open Sans"/>
                <a:cs typeface="Open Sans"/>
              </a:rPr>
              <a:t>, </a:t>
            </a:r>
            <a:r>
              <a:rPr lang="en-GB" sz="1600" dirty="0">
                <a:latin typeface="Calibri"/>
                <a:ea typeface="Calibri"/>
                <a:cs typeface="Calibri"/>
              </a:rPr>
              <a:t>il </a:t>
            </a:r>
            <a:r>
              <a:rPr lang="en-GB" sz="1600" dirty="0" err="1">
                <a:latin typeface="Calibri"/>
                <a:ea typeface="Calibri"/>
                <a:cs typeface="Calibri"/>
              </a:rPr>
              <a:t>est</a:t>
            </a:r>
            <a:r>
              <a:rPr lang="en-GB" sz="1600" dirty="0">
                <a:latin typeface="Calibri"/>
                <a:ea typeface="Calibri"/>
                <a:cs typeface="Calibri"/>
              </a:rPr>
              <a:t> </a:t>
            </a:r>
            <a:r>
              <a:rPr lang="en-GB" sz="1600" dirty="0" err="1">
                <a:latin typeface="Calibri"/>
                <a:ea typeface="Calibri"/>
                <a:cs typeface="Calibri"/>
              </a:rPr>
              <a:t>conseillé</a:t>
            </a:r>
            <a:r>
              <a:rPr lang="en-GB" sz="1600" dirty="0">
                <a:latin typeface="Calibri"/>
                <a:ea typeface="Calibri"/>
                <a:cs typeface="Calibri"/>
              </a:rPr>
              <a:t> </a:t>
            </a:r>
            <a:r>
              <a:rPr lang="en-GB" sz="1600" dirty="0" err="1">
                <a:latin typeface="Calibri"/>
                <a:ea typeface="Calibri"/>
                <a:cs typeface="Calibri"/>
              </a:rPr>
              <a:t>d'inclure</a:t>
            </a:r>
            <a:r>
              <a:rPr lang="en-GB" sz="1600" dirty="0">
                <a:latin typeface="Calibri"/>
                <a:ea typeface="Calibri"/>
                <a:cs typeface="Calibri"/>
              </a:rPr>
              <a:t> </a:t>
            </a:r>
            <a:r>
              <a:rPr lang="en-GB" sz="1400" dirty="0" err="1">
                <a:latin typeface="Open Sans"/>
                <a:ea typeface="Open Sans"/>
                <a:cs typeface="Open Sans"/>
              </a:rPr>
              <a:t>une</a:t>
            </a:r>
            <a:r>
              <a:rPr lang="en-GB" sz="1400" dirty="0">
                <a:latin typeface="Open Sans"/>
                <a:ea typeface="Open Sans"/>
                <a:cs typeface="Open Sans"/>
              </a:rPr>
              <a:t> </a:t>
            </a:r>
            <a:r>
              <a:rPr lang="en-GB" sz="1400" dirty="0" err="1">
                <a:latin typeface="Open Sans"/>
                <a:ea typeface="Open Sans"/>
                <a:cs typeface="Open Sans"/>
              </a:rPr>
              <a:t>liste</a:t>
            </a:r>
            <a:r>
              <a:rPr lang="en-GB" sz="1400" dirty="0">
                <a:latin typeface="Open Sans"/>
                <a:ea typeface="Open Sans"/>
                <a:cs typeface="Open Sans"/>
              </a:rPr>
              <a:t> exhaustive de </a:t>
            </a:r>
            <a:r>
              <a:rPr lang="en-GB" sz="1400" dirty="0" err="1">
                <a:latin typeface="Open Sans"/>
                <a:ea typeface="Open Sans"/>
                <a:cs typeface="Open Sans"/>
              </a:rPr>
              <a:t>tous</a:t>
            </a:r>
            <a:r>
              <a:rPr lang="en-GB" sz="1400" dirty="0">
                <a:latin typeface="Open Sans"/>
                <a:ea typeface="Open Sans"/>
                <a:cs typeface="Open Sans"/>
              </a:rPr>
              <a:t> les </a:t>
            </a:r>
            <a:r>
              <a:rPr lang="en-GB" sz="1400" dirty="0" err="1">
                <a:latin typeface="Open Sans"/>
                <a:ea typeface="Open Sans"/>
                <a:cs typeface="Open Sans"/>
              </a:rPr>
              <a:t>exemples</a:t>
            </a:r>
            <a:r>
              <a:rPr lang="en-GB" sz="1400" dirty="0">
                <a:latin typeface="Open Sans"/>
                <a:ea typeface="Open Sans"/>
                <a:cs typeface="Open Sans"/>
              </a:rPr>
              <a:t> possibles dans le </a:t>
            </a:r>
            <a:r>
              <a:rPr lang="en-GB" sz="1400" dirty="0" err="1">
                <a:latin typeface="Open Sans"/>
                <a:ea typeface="Open Sans"/>
                <a:cs typeface="Open Sans"/>
              </a:rPr>
              <a:t>contexte</a:t>
            </a:r>
            <a:r>
              <a:rPr lang="en-GB" sz="1400" dirty="0">
                <a:latin typeface="Open Sans"/>
                <a:ea typeface="Open Sans"/>
                <a:cs typeface="Open Sans"/>
              </a:rPr>
              <a:t> pour </a:t>
            </a:r>
            <a:r>
              <a:rPr lang="en-GB" sz="1400" dirty="0" err="1">
                <a:latin typeface="Open Sans"/>
                <a:ea typeface="Open Sans"/>
                <a:cs typeface="Open Sans"/>
              </a:rPr>
              <a:t>tous</a:t>
            </a:r>
            <a:r>
              <a:rPr lang="en-GB" sz="1400" dirty="0">
                <a:latin typeface="Open Sans"/>
                <a:ea typeface="Open Sans"/>
                <a:cs typeface="Open Sans"/>
              </a:rPr>
              <a:t> les </a:t>
            </a:r>
            <a:r>
              <a:rPr lang="en-GB" sz="1400" dirty="0" err="1">
                <a:latin typeface="Open Sans"/>
                <a:ea typeface="Open Sans"/>
                <a:cs typeface="Open Sans"/>
              </a:rPr>
              <a:t>groupes</a:t>
            </a:r>
            <a:r>
              <a:rPr lang="en-GB" sz="1400" dirty="0">
                <a:latin typeface="Open Sans"/>
                <a:ea typeface="Open Sans"/>
                <a:cs typeface="Open Sans"/>
              </a:rPr>
              <a:t> </a:t>
            </a:r>
            <a:r>
              <a:rPr lang="en-GB" sz="1400" dirty="0" err="1">
                <a:latin typeface="Open Sans"/>
                <a:ea typeface="Open Sans"/>
                <a:cs typeface="Open Sans"/>
              </a:rPr>
              <a:t>principaux</a:t>
            </a:r>
            <a:r>
              <a:rPr lang="en-GB" sz="1400" dirty="0">
                <a:latin typeface="Open Sans"/>
                <a:ea typeface="Open Sans"/>
                <a:cs typeface="Open Sans"/>
              </a:rPr>
              <a:t> et sous-</a:t>
            </a:r>
            <a:r>
              <a:rPr lang="en-GB" sz="1400" dirty="0" err="1">
                <a:latin typeface="Open Sans"/>
                <a:ea typeface="Open Sans"/>
                <a:cs typeface="Open Sans"/>
              </a:rPr>
              <a:t>groupes</a:t>
            </a:r>
            <a:r>
              <a:rPr lang="en-GB" sz="1400" dirty="0">
                <a:latin typeface="Open Sans"/>
                <a:ea typeface="Open Sans"/>
                <a:cs typeface="Open Sans"/>
              </a:rPr>
              <a:t> </a:t>
            </a:r>
            <a:r>
              <a:rPr lang="en-GB" sz="1400" dirty="0" err="1">
                <a:latin typeface="Open Sans"/>
                <a:ea typeface="Open Sans"/>
                <a:cs typeface="Open Sans"/>
              </a:rPr>
              <a:t>afin</a:t>
            </a:r>
            <a:r>
              <a:rPr lang="en-GB" sz="1400" dirty="0">
                <a:latin typeface="Open Sans"/>
                <a:ea typeface="Open Sans"/>
                <a:cs typeface="Open Sans"/>
              </a:rPr>
              <a:t> de </a:t>
            </a:r>
            <a:r>
              <a:rPr lang="en-GB" sz="1400" dirty="0" err="1">
                <a:latin typeface="Open Sans"/>
                <a:ea typeface="Open Sans"/>
                <a:cs typeface="Open Sans"/>
              </a:rPr>
              <a:t>s'assurer</a:t>
            </a:r>
            <a:r>
              <a:rPr lang="en-GB" sz="1400" dirty="0">
                <a:latin typeface="Open Sans"/>
                <a:ea typeface="Open Sans"/>
                <a:cs typeface="Open Sans"/>
              </a:rPr>
              <a:t> que </a:t>
            </a:r>
            <a:r>
              <a:rPr lang="en-GB" sz="1400" dirty="0" err="1">
                <a:latin typeface="Open Sans"/>
                <a:ea typeface="Open Sans"/>
                <a:cs typeface="Open Sans"/>
              </a:rPr>
              <a:t>tous</a:t>
            </a:r>
            <a:r>
              <a:rPr lang="en-GB" sz="1400" dirty="0">
                <a:latin typeface="Open Sans"/>
                <a:ea typeface="Open Sans"/>
                <a:cs typeface="Open Sans"/>
              </a:rPr>
              <a:t> les </a:t>
            </a:r>
            <a:r>
              <a:rPr lang="en-GB" sz="1400" dirty="0" err="1">
                <a:latin typeface="Open Sans"/>
                <a:ea typeface="Open Sans"/>
                <a:cs typeface="Open Sans"/>
              </a:rPr>
              <a:t>produits</a:t>
            </a:r>
            <a:r>
              <a:rPr lang="en-GB" sz="1400" dirty="0">
                <a:latin typeface="Open Sans"/>
                <a:ea typeface="Open Sans"/>
                <a:cs typeface="Open Sans"/>
              </a:rPr>
              <a:t> </a:t>
            </a:r>
            <a:r>
              <a:rPr lang="en-GB" sz="1400" dirty="0" err="1">
                <a:latin typeface="Open Sans"/>
                <a:ea typeface="Open Sans"/>
                <a:cs typeface="Open Sans"/>
              </a:rPr>
              <a:t>alimentaires</a:t>
            </a:r>
            <a:r>
              <a:rPr lang="en-GB" sz="1400" dirty="0">
                <a:latin typeface="Open Sans"/>
                <a:ea typeface="Open Sans"/>
                <a:cs typeface="Open Sans"/>
              </a:rPr>
              <a:t> et plats </a:t>
            </a:r>
            <a:r>
              <a:rPr lang="en-GB" sz="1400" dirty="0" err="1">
                <a:latin typeface="Open Sans"/>
                <a:ea typeface="Open Sans"/>
                <a:cs typeface="Open Sans"/>
              </a:rPr>
              <a:t>locaux</a:t>
            </a:r>
            <a:r>
              <a:rPr lang="en-GB" sz="1400" dirty="0">
                <a:latin typeface="Open Sans"/>
                <a:ea typeface="Open Sans"/>
                <a:cs typeface="Open Sans"/>
              </a:rPr>
              <a:t> </a:t>
            </a:r>
            <a:r>
              <a:rPr lang="en-GB" sz="1400" dirty="0" err="1">
                <a:latin typeface="Open Sans"/>
                <a:ea typeface="Open Sans"/>
                <a:cs typeface="Open Sans"/>
              </a:rPr>
              <a:t>pertinents</a:t>
            </a:r>
            <a:r>
              <a:rPr lang="en-GB" sz="1400" dirty="0">
                <a:latin typeface="Open Sans"/>
                <a:ea typeface="Open Sans"/>
                <a:cs typeface="Open Sans"/>
              </a:rPr>
              <a:t> </a:t>
            </a:r>
            <a:r>
              <a:rPr lang="en-GB" sz="1400" dirty="0" err="1">
                <a:latin typeface="Open Sans"/>
                <a:ea typeface="Open Sans"/>
                <a:cs typeface="Open Sans"/>
              </a:rPr>
              <a:t>sont</a:t>
            </a:r>
            <a:r>
              <a:rPr lang="en-GB" sz="1400" dirty="0">
                <a:latin typeface="Open Sans"/>
                <a:ea typeface="Open Sans"/>
                <a:cs typeface="Open Sans"/>
              </a:rPr>
              <a:t> pris </a:t>
            </a:r>
            <a:r>
              <a:rPr lang="en-GB" sz="1400" dirty="0" err="1">
                <a:latin typeface="Open Sans"/>
                <a:ea typeface="Open Sans"/>
                <a:cs typeface="Open Sans"/>
              </a:rPr>
              <a:t>en</a:t>
            </a:r>
            <a:r>
              <a:rPr lang="en-GB" sz="1400" dirty="0">
                <a:latin typeface="Open Sans"/>
                <a:ea typeface="Open Sans"/>
                <a:cs typeface="Open Sans"/>
              </a:rPr>
              <a:t> </a:t>
            </a:r>
            <a:r>
              <a:rPr lang="en-GB" sz="1400" dirty="0" err="1">
                <a:latin typeface="Open Sans"/>
                <a:ea typeface="Open Sans"/>
                <a:cs typeface="Open Sans"/>
              </a:rPr>
              <a:t>compte</a:t>
            </a:r>
            <a:r>
              <a:rPr lang="en-GB" sz="1400" dirty="0">
                <a:latin typeface="Open Sans"/>
                <a:ea typeface="Open Sans"/>
                <a:cs typeface="Open Sans"/>
              </a:rPr>
              <a:t>. </a:t>
            </a:r>
          </a:p>
          <a:p>
            <a:pPr marL="285750" lvl="0" indent="-285750">
              <a:buFont typeface="Wingdings" panose="05000000000000000000" pitchFamily="2" charset="2"/>
              <a:buChar char="v"/>
            </a:pPr>
            <a:endParaRPr lang="en-GB" sz="14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v"/>
            </a:pPr>
            <a:r>
              <a:rPr lang="en-GB" sz="1400" b="1" dirty="0">
                <a:latin typeface="Open Sans"/>
                <a:ea typeface="Open Sans"/>
                <a:cs typeface="Open Sans"/>
              </a:rPr>
              <a:t>Pendant la </a:t>
            </a:r>
            <a:r>
              <a:rPr lang="en-GB" sz="1400" b="1" dirty="0" err="1">
                <a:latin typeface="Open Sans"/>
                <a:ea typeface="Open Sans"/>
                <a:cs typeface="Open Sans"/>
              </a:rPr>
              <a:t>collecte</a:t>
            </a:r>
            <a:r>
              <a:rPr lang="en-GB" sz="1400" b="1" dirty="0">
                <a:latin typeface="Open Sans"/>
                <a:ea typeface="Open Sans"/>
                <a:cs typeface="Open Sans"/>
              </a:rPr>
              <a:t> des données : </a:t>
            </a:r>
            <a:r>
              <a:rPr lang="fr-FR" sz="1400" dirty="0">
                <a:latin typeface="Open Sans"/>
                <a:ea typeface="Open Sans"/>
                <a:cs typeface="Open Sans"/>
              </a:rPr>
              <a:t>Si des ménages déclarent des données où la consommation des sous-groupes dépasse le maximum du groupe principal, l’analyste doit immédiatement signaler ce problème aux enquêteurs concernés pour éviter que l'erreur ne se reproduise pas.</a:t>
            </a:r>
            <a:endParaRPr lang="en-GB" sz="1400" dirty="0">
              <a:latin typeface="Open Sans"/>
              <a:ea typeface="Open Sans"/>
              <a:cs typeface="Open Sans"/>
            </a:endParaRPr>
          </a:p>
          <a:p>
            <a:pPr marL="285750" indent="-285750">
              <a:buFont typeface="Wingdings" panose="05000000000000000000" pitchFamily="2" charset="2"/>
              <a:buChar char="v"/>
            </a:pPr>
            <a:endParaRPr lang="en-GB" sz="14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v"/>
            </a:pPr>
            <a:r>
              <a:rPr lang="en-GB" sz="1400" b="1" dirty="0">
                <a:latin typeface="Open Sans"/>
                <a:ea typeface="Open Sans"/>
                <a:cs typeface="Open Sans"/>
              </a:rPr>
              <a:t>Pendant </a:t>
            </a:r>
            <a:r>
              <a:rPr lang="en-GB" sz="1400" b="1" dirty="0" err="1">
                <a:latin typeface="Open Sans"/>
                <a:ea typeface="Open Sans"/>
                <a:cs typeface="Open Sans"/>
              </a:rPr>
              <a:t>l'analyse</a:t>
            </a:r>
            <a:r>
              <a:rPr lang="en-GB" sz="1400" b="1" dirty="0">
                <a:latin typeface="Open Sans"/>
                <a:ea typeface="Open Sans"/>
                <a:cs typeface="Open Sans"/>
              </a:rPr>
              <a:t> des données </a:t>
            </a:r>
            <a:r>
              <a:rPr lang="en-GB" sz="1400" dirty="0">
                <a:latin typeface="Open Sans"/>
                <a:ea typeface="Open Sans"/>
                <a:cs typeface="Open Sans"/>
              </a:rPr>
              <a:t>: </a:t>
            </a:r>
            <a:r>
              <a:rPr lang="fr-FR" sz="1400" spc="60" dirty="0">
                <a:latin typeface="Open Sans"/>
                <a:ea typeface="Open Sans"/>
                <a:cs typeface="Open Sans"/>
              </a:rPr>
              <a:t>Si les jours de consommation d’un sous-groupe dépassent ceux du groupe principal, l’analyste doit décider, sur la base de discussions contextuelles, si le groupe principal ou le sous-groupe doit être pris comme valeur maximale. </a:t>
            </a:r>
            <a:endParaRPr lang="en-GB" sz="1400" strike="sngStrike" dirty="0">
              <a:latin typeface="Open Sans"/>
              <a:ea typeface="Open Sans"/>
              <a:cs typeface="Open Sans"/>
            </a:endParaRPr>
          </a:p>
        </p:txBody>
      </p:sp>
      <p:pic>
        <p:nvPicPr>
          <p:cNvPr id="2" name="Graphic 1" descr="Flag with solid fill">
            <a:extLst>
              <a:ext uri="{FF2B5EF4-FFF2-40B4-BE49-F238E27FC236}">
                <a16:creationId xmlns:a16="http://schemas.microsoft.com/office/drawing/2014/main" id="{A1C2EFAD-FBD0-FBE8-B73A-63EE428B58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45140" y="464573"/>
            <a:ext cx="914400" cy="914400"/>
          </a:xfrm>
          <a:prstGeom prst="rect">
            <a:avLst/>
          </a:prstGeom>
        </p:spPr>
      </p:pic>
    </p:spTree>
    <p:extLst>
      <p:ext uri="{BB962C8B-B14F-4D97-AF65-F5344CB8AC3E}">
        <p14:creationId xmlns:p14="http://schemas.microsoft.com/office/powerpoint/2010/main" val="124956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err="1">
                <a:solidFill>
                  <a:schemeClr val="tx1"/>
                </a:solidFill>
                <a:latin typeface="HALDEN SOLID" pitchFamily="2" charset="0"/>
              </a:rPr>
              <a:t>Contrôles</a:t>
            </a:r>
            <a:r>
              <a:rPr lang="en-GB" sz="3600" b="0" kern="1400" spc="230">
                <a:solidFill>
                  <a:schemeClr val="tx1"/>
                </a:solidFill>
                <a:latin typeface="HALDEN SOLID" pitchFamily="2" charset="0"/>
              </a:rPr>
              <a:t> de </a:t>
            </a:r>
            <a:r>
              <a:rPr lang="en-GB" sz="3600" b="0" kern="1400" spc="230" err="1">
                <a:solidFill>
                  <a:schemeClr val="tx1"/>
                </a:solidFill>
                <a:latin typeface="HALDEN SOLID" pitchFamily="2" charset="0"/>
              </a:rPr>
              <a:t>qualité</a:t>
            </a:r>
            <a:r>
              <a:rPr lang="en-GB" sz="3600" b="0" kern="1400" spc="230">
                <a:solidFill>
                  <a:schemeClr val="tx1"/>
                </a:solidFill>
                <a:latin typeface="HALDEN SOLID" pitchFamily="2" charset="0"/>
              </a:rPr>
              <a:t> des données du FCS : Source </a:t>
            </a:r>
            <a:r>
              <a:rPr lang="en-GB" sz="3600" b="0" kern="1400" spc="230" err="1">
                <a:solidFill>
                  <a:schemeClr val="tx1"/>
                </a:solidFill>
                <a:latin typeface="HALDEN SOLID" pitchFamily="2" charset="0"/>
              </a:rPr>
              <a:t>alimentaire</a:t>
            </a:r>
            <a:r>
              <a:rPr lang="en-GB" sz="3600" b="0" kern="1400" spc="230">
                <a:solidFill>
                  <a:schemeClr val="tx1"/>
                </a:solidFill>
                <a:latin typeface="HALDEN SOLID" pitchFamily="2" charset="0"/>
              </a:rPr>
              <a:t> </a:t>
            </a:r>
            <a:r>
              <a:rPr lang="en-GB" sz="3600" b="0" kern="1400" spc="230" err="1">
                <a:solidFill>
                  <a:schemeClr val="tx1"/>
                </a:solidFill>
                <a:latin typeface="HALDEN SOLID" pitchFamily="2" charset="0"/>
              </a:rPr>
              <a:t>illogique</a:t>
            </a:r>
            <a:endParaRPr lang="en-GB" sz="3600" b="0" kern="1400" spc="230">
              <a:solidFill>
                <a:schemeClr val="tx1"/>
              </a:solidFill>
              <a:latin typeface="HALDEN SOLID" pitchFamily="2" charset="0"/>
            </a:endParaRPr>
          </a:p>
        </p:txBody>
      </p:sp>
      <p:sp>
        <p:nvSpPr>
          <p:cNvPr id="22" name="TextBox 21">
            <a:extLst>
              <a:ext uri="{FF2B5EF4-FFF2-40B4-BE49-F238E27FC236}">
                <a16:creationId xmlns:a16="http://schemas.microsoft.com/office/drawing/2014/main" id="{845AE3E5-9674-445E-B4FF-AE4477728629}"/>
              </a:ext>
            </a:extLst>
          </p:cNvPr>
          <p:cNvSpPr txBox="1"/>
          <p:nvPr/>
        </p:nvSpPr>
        <p:spPr>
          <a:xfrm>
            <a:off x="821636" y="2040925"/>
            <a:ext cx="11370364" cy="5047536"/>
          </a:xfrm>
          <a:prstGeom prst="rect">
            <a:avLst/>
          </a:prstGeom>
          <a:solidFill>
            <a:srgbClr val="FFFFFE"/>
          </a:solidFill>
        </p:spPr>
        <p:txBody>
          <a:bodyPr wrap="square" lIns="91440" tIns="45720" rIns="91440" bIns="45720" anchor="t">
            <a:spAutoFit/>
          </a:bodyPr>
          <a:lstStyle/>
          <a:p>
            <a:r>
              <a:rPr lang="en-GB" sz="1600" dirty="0" err="1">
                <a:latin typeface="Open Sans"/>
                <a:ea typeface="Open Sans"/>
                <a:cs typeface="Open Sans"/>
              </a:rPr>
              <a:t>Certains</a:t>
            </a:r>
            <a:r>
              <a:rPr lang="en-GB" sz="1600" dirty="0">
                <a:latin typeface="Open Sans"/>
                <a:ea typeface="Open Sans"/>
                <a:cs typeface="Open Sans"/>
              </a:rPr>
              <a:t> ménages </a:t>
            </a:r>
            <a:r>
              <a:rPr lang="en-GB" sz="1600" dirty="0" err="1">
                <a:latin typeface="Open Sans"/>
                <a:ea typeface="Open Sans"/>
                <a:cs typeface="Open Sans"/>
              </a:rPr>
              <a:t>ont</a:t>
            </a:r>
            <a:r>
              <a:rPr lang="en-GB" sz="1600" dirty="0">
                <a:latin typeface="Open Sans"/>
                <a:ea typeface="Open Sans"/>
                <a:cs typeface="Open Sans"/>
              </a:rPr>
              <a:t> </a:t>
            </a:r>
            <a:r>
              <a:rPr lang="en-GB" sz="1600" dirty="0" err="1">
                <a:latin typeface="Open Sans"/>
                <a:ea typeface="Open Sans"/>
                <a:cs typeface="Open Sans"/>
              </a:rPr>
              <a:t>déclaré</a:t>
            </a:r>
            <a:r>
              <a:rPr lang="en-GB" sz="1600" dirty="0">
                <a:latin typeface="Open Sans"/>
                <a:ea typeface="Open Sans"/>
                <a:cs typeface="Open Sans"/>
              </a:rPr>
              <a:t> des SOURCES ALIMENTAIRES qui ne </a:t>
            </a:r>
            <a:r>
              <a:rPr lang="en-GB" sz="1600" dirty="0" err="1">
                <a:latin typeface="Open Sans"/>
                <a:ea typeface="Open Sans"/>
                <a:cs typeface="Open Sans"/>
              </a:rPr>
              <a:t>semblent</a:t>
            </a:r>
            <a:r>
              <a:rPr lang="en-GB" sz="1600" dirty="0">
                <a:latin typeface="Open Sans"/>
                <a:ea typeface="Open Sans"/>
                <a:cs typeface="Open Sans"/>
              </a:rPr>
              <a:t> pas </a:t>
            </a:r>
            <a:r>
              <a:rPr lang="en-GB" sz="1600" dirty="0" err="1">
                <a:latin typeface="Open Sans"/>
                <a:ea typeface="Open Sans"/>
                <a:cs typeface="Open Sans"/>
              </a:rPr>
              <a:t>logiques</a:t>
            </a:r>
            <a:r>
              <a:rPr lang="en-GB" sz="1600" dirty="0">
                <a:latin typeface="Open Sans"/>
                <a:ea typeface="Open Sans"/>
                <a:cs typeface="Open Sans"/>
              </a:rPr>
              <a:t> </a:t>
            </a:r>
            <a:r>
              <a:rPr lang="en-GB" sz="1600" dirty="0" err="1">
                <a:latin typeface="Open Sans"/>
                <a:ea typeface="Open Sans"/>
                <a:cs typeface="Open Sans"/>
              </a:rPr>
              <a:t>selon</a:t>
            </a:r>
            <a:r>
              <a:rPr lang="en-GB" sz="1600" dirty="0">
                <a:latin typeface="Open Sans"/>
                <a:ea typeface="Open Sans"/>
                <a:cs typeface="Open Sans"/>
              </a:rPr>
              <a:t> le </a:t>
            </a:r>
            <a:r>
              <a:rPr lang="en-GB" sz="1600" dirty="0" err="1">
                <a:latin typeface="Open Sans"/>
                <a:ea typeface="Open Sans"/>
                <a:cs typeface="Open Sans"/>
              </a:rPr>
              <a:t>contexte</a:t>
            </a:r>
            <a:r>
              <a:rPr lang="en-GB" sz="1600" dirty="0">
                <a:latin typeface="Open Sans"/>
                <a:ea typeface="Open Sans"/>
                <a:cs typeface="Open Sans"/>
              </a:rPr>
              <a:t>. Par </a:t>
            </a:r>
            <a:r>
              <a:rPr lang="en-GB" sz="1600" dirty="0" err="1">
                <a:latin typeface="Open Sans"/>
                <a:ea typeface="Open Sans"/>
                <a:cs typeface="Open Sans"/>
              </a:rPr>
              <a:t>exemple</a:t>
            </a:r>
            <a:r>
              <a:rPr lang="en-GB" sz="1600" dirty="0">
                <a:latin typeface="Open Sans"/>
                <a:ea typeface="Open Sans"/>
                <a:cs typeface="Open Sans"/>
              </a:rPr>
              <a:t>, un grand </a:t>
            </a:r>
            <a:r>
              <a:rPr lang="en-GB" sz="1600" dirty="0" err="1">
                <a:latin typeface="Open Sans"/>
                <a:ea typeface="Open Sans"/>
                <a:cs typeface="Open Sans"/>
              </a:rPr>
              <a:t>nombre</a:t>
            </a:r>
            <a:r>
              <a:rPr lang="en-GB" sz="1600" dirty="0">
                <a:latin typeface="Open Sans"/>
                <a:ea typeface="Open Sans"/>
                <a:cs typeface="Open Sans"/>
              </a:rPr>
              <a:t> de ménages </a:t>
            </a:r>
            <a:r>
              <a:rPr lang="en-GB" sz="1600" dirty="0" err="1">
                <a:latin typeface="Open Sans"/>
                <a:ea typeface="Open Sans"/>
                <a:cs typeface="Open Sans"/>
              </a:rPr>
              <a:t>déclarent</a:t>
            </a:r>
            <a:r>
              <a:rPr lang="en-GB" sz="1600" dirty="0">
                <a:latin typeface="Open Sans"/>
                <a:ea typeface="Open Sans"/>
                <a:cs typeface="Open Sans"/>
              </a:rPr>
              <a:t> </a:t>
            </a:r>
            <a:r>
              <a:rPr lang="en-GB" sz="1600" dirty="0" err="1">
                <a:latin typeface="Open Sans"/>
                <a:ea typeface="Open Sans"/>
                <a:cs typeface="Open Sans"/>
              </a:rPr>
              <a:t>leur</a:t>
            </a:r>
            <a:r>
              <a:rPr lang="en-GB" sz="1600" dirty="0">
                <a:latin typeface="Open Sans"/>
                <a:ea typeface="Open Sans"/>
                <a:cs typeface="Open Sans"/>
              </a:rPr>
              <a:t> propre production </a:t>
            </a:r>
            <a:r>
              <a:rPr lang="en-GB" sz="1600" dirty="0" err="1">
                <a:latin typeface="Open Sans"/>
                <a:ea typeface="Open Sans"/>
                <a:cs typeface="Open Sans"/>
              </a:rPr>
              <a:t>ou</a:t>
            </a:r>
            <a:r>
              <a:rPr lang="en-GB" sz="1600" dirty="0">
                <a:latin typeface="Open Sans"/>
                <a:ea typeface="Open Sans"/>
                <a:cs typeface="Open Sans"/>
              </a:rPr>
              <a:t> la </a:t>
            </a:r>
            <a:r>
              <a:rPr lang="en-GB" sz="1600" dirty="0" err="1">
                <a:latin typeface="Open Sans"/>
                <a:ea typeface="Open Sans"/>
                <a:cs typeface="Open Sans"/>
              </a:rPr>
              <a:t>pêche</a:t>
            </a:r>
            <a:r>
              <a:rPr lang="en-GB" sz="1600" dirty="0">
                <a:latin typeface="Open Sans"/>
                <a:ea typeface="Open Sans"/>
                <a:cs typeface="Open Sans"/>
              </a:rPr>
              <a:t>/chasse dans les </a:t>
            </a:r>
            <a:r>
              <a:rPr lang="en-GB" sz="1600" dirty="0" err="1">
                <a:latin typeface="Open Sans"/>
                <a:ea typeface="Open Sans"/>
                <a:cs typeface="Open Sans"/>
              </a:rPr>
              <a:t>déserts</a:t>
            </a:r>
            <a:r>
              <a:rPr lang="en-GB" sz="1600" dirty="0">
                <a:latin typeface="Open Sans"/>
                <a:ea typeface="Open Sans"/>
                <a:cs typeface="Open Sans"/>
              </a:rPr>
              <a:t>, les zones </a:t>
            </a:r>
            <a:r>
              <a:rPr lang="en-GB" sz="1600" dirty="0" err="1">
                <a:latin typeface="Open Sans"/>
                <a:ea typeface="Open Sans"/>
                <a:cs typeface="Open Sans"/>
              </a:rPr>
              <a:t>urbaines</a:t>
            </a:r>
            <a:r>
              <a:rPr lang="en-GB" sz="1600" dirty="0">
                <a:latin typeface="Open Sans"/>
                <a:ea typeface="Open Sans"/>
                <a:cs typeface="Open Sans"/>
              </a:rPr>
              <a:t> </a:t>
            </a:r>
            <a:r>
              <a:rPr lang="en-GB" sz="1600" dirty="0" err="1">
                <a:latin typeface="Open Sans"/>
                <a:ea typeface="Open Sans"/>
                <a:cs typeface="Open Sans"/>
              </a:rPr>
              <a:t>ou</a:t>
            </a:r>
            <a:r>
              <a:rPr lang="en-GB" sz="1600" dirty="0">
                <a:latin typeface="Open Sans"/>
                <a:ea typeface="Open Sans"/>
                <a:cs typeface="Open Sans"/>
              </a:rPr>
              <a:t> </a:t>
            </a:r>
            <a:r>
              <a:rPr lang="en-GB" sz="1600" dirty="0" err="1">
                <a:latin typeface="Open Sans"/>
                <a:ea typeface="Open Sans"/>
                <a:cs typeface="Open Sans"/>
              </a:rPr>
              <a:t>enclavées</a:t>
            </a:r>
            <a:r>
              <a:rPr lang="en-GB" sz="1600" dirty="0">
                <a:latin typeface="Open Sans"/>
                <a:ea typeface="Open Sans"/>
                <a:cs typeface="Open Sans"/>
              </a:rPr>
              <a:t>. En </a:t>
            </a:r>
            <a:r>
              <a:rPr lang="en-GB" sz="1600" dirty="0" err="1">
                <a:latin typeface="Open Sans"/>
                <a:ea typeface="Open Sans"/>
                <a:cs typeface="Open Sans"/>
              </a:rPr>
              <a:t>outre</a:t>
            </a:r>
            <a:r>
              <a:rPr lang="en-GB" sz="1600" dirty="0">
                <a:latin typeface="Open Sans"/>
                <a:ea typeface="Open Sans"/>
                <a:cs typeface="Open Sans"/>
              </a:rPr>
              <a:t>, </a:t>
            </a:r>
            <a:r>
              <a:rPr lang="en-GB" sz="1600" dirty="0" err="1">
                <a:latin typeface="Open Sans"/>
                <a:ea typeface="Open Sans"/>
                <a:cs typeface="Open Sans"/>
              </a:rPr>
              <a:t>certaines</a:t>
            </a:r>
            <a:r>
              <a:rPr lang="en-GB" sz="1600" dirty="0">
                <a:latin typeface="Open Sans"/>
                <a:ea typeface="Open Sans"/>
                <a:cs typeface="Open Sans"/>
              </a:rPr>
              <a:t> sources </a:t>
            </a:r>
            <a:r>
              <a:rPr lang="en-GB" sz="1600" dirty="0" err="1">
                <a:latin typeface="Open Sans"/>
                <a:ea typeface="Open Sans"/>
                <a:cs typeface="Open Sans"/>
              </a:rPr>
              <a:t>alimentaires</a:t>
            </a:r>
            <a:r>
              <a:rPr lang="en-GB" sz="1600" dirty="0">
                <a:latin typeface="Open Sans"/>
                <a:ea typeface="Open Sans"/>
                <a:cs typeface="Open Sans"/>
              </a:rPr>
              <a:t> </a:t>
            </a:r>
            <a:r>
              <a:rPr lang="en-GB" sz="1600" dirty="0" err="1">
                <a:latin typeface="Open Sans"/>
                <a:ea typeface="Open Sans"/>
                <a:cs typeface="Open Sans"/>
              </a:rPr>
              <a:t>sont</a:t>
            </a:r>
            <a:r>
              <a:rPr lang="en-GB" sz="1600" dirty="0">
                <a:latin typeface="Open Sans"/>
                <a:ea typeface="Open Sans"/>
                <a:cs typeface="Open Sans"/>
              </a:rPr>
              <a:t> </a:t>
            </a:r>
            <a:r>
              <a:rPr lang="en-GB" sz="1600" dirty="0" err="1">
                <a:latin typeface="Open Sans"/>
                <a:ea typeface="Open Sans"/>
                <a:cs typeface="Open Sans"/>
              </a:rPr>
              <a:t>pertinentes</a:t>
            </a:r>
            <a:r>
              <a:rPr lang="en-GB" sz="1600" dirty="0">
                <a:latin typeface="Open Sans"/>
                <a:ea typeface="Open Sans"/>
                <a:cs typeface="Open Sans"/>
              </a:rPr>
              <a:t> que pour </a:t>
            </a:r>
            <a:r>
              <a:rPr lang="en-GB" sz="1600" dirty="0" err="1">
                <a:latin typeface="Open Sans"/>
                <a:ea typeface="Open Sans"/>
                <a:cs typeface="Open Sans"/>
              </a:rPr>
              <a:t>certains</a:t>
            </a:r>
            <a:r>
              <a:rPr lang="en-GB" sz="1600" dirty="0">
                <a:latin typeface="Open Sans"/>
                <a:ea typeface="Open Sans"/>
                <a:cs typeface="Open Sans"/>
              </a:rPr>
              <a:t> </a:t>
            </a:r>
            <a:r>
              <a:rPr lang="en-GB" sz="1600" dirty="0" err="1">
                <a:latin typeface="Open Sans"/>
                <a:ea typeface="Open Sans"/>
                <a:cs typeface="Open Sans"/>
              </a:rPr>
              <a:t>groupes</a:t>
            </a:r>
            <a:r>
              <a:rPr lang="en-GB" sz="1600" dirty="0">
                <a:latin typeface="Open Sans"/>
                <a:ea typeface="Open Sans"/>
                <a:cs typeface="Open Sans"/>
              </a:rPr>
              <a:t> </a:t>
            </a:r>
            <a:r>
              <a:rPr lang="en-GB" sz="1600" dirty="0" err="1">
                <a:latin typeface="Open Sans"/>
                <a:ea typeface="Open Sans"/>
                <a:cs typeface="Open Sans"/>
              </a:rPr>
              <a:t>d'aliments</a:t>
            </a:r>
            <a:r>
              <a:rPr lang="en-GB" sz="1600" dirty="0">
                <a:latin typeface="Open Sans"/>
                <a:ea typeface="Open Sans"/>
                <a:cs typeface="Open Sans"/>
              </a:rPr>
              <a:t>, par </a:t>
            </a:r>
            <a:r>
              <a:rPr lang="en-GB" sz="1600" dirty="0" err="1">
                <a:latin typeface="Open Sans"/>
                <a:ea typeface="Open Sans"/>
                <a:cs typeface="Open Sans"/>
              </a:rPr>
              <a:t>exemple</a:t>
            </a:r>
            <a:r>
              <a:rPr lang="en-GB" sz="1600" dirty="0">
                <a:latin typeface="Open Sans"/>
                <a:ea typeface="Open Sans"/>
                <a:cs typeface="Open Sans"/>
              </a:rPr>
              <a:t>, la chasse/</a:t>
            </a:r>
            <a:r>
              <a:rPr lang="en-GB" sz="1600" dirty="0" err="1">
                <a:latin typeface="Open Sans"/>
                <a:ea typeface="Open Sans"/>
                <a:cs typeface="Open Sans"/>
              </a:rPr>
              <a:t>pêche</a:t>
            </a:r>
            <a:r>
              <a:rPr lang="en-GB" sz="1600" dirty="0">
                <a:latin typeface="Open Sans"/>
                <a:ea typeface="Open Sans"/>
                <a:cs typeface="Open Sans"/>
              </a:rPr>
              <a:t> ne </a:t>
            </a:r>
            <a:r>
              <a:rPr lang="en-GB" sz="1600" dirty="0" err="1">
                <a:latin typeface="Open Sans"/>
                <a:ea typeface="Open Sans"/>
                <a:cs typeface="Open Sans"/>
              </a:rPr>
              <a:t>s'applique</a:t>
            </a:r>
            <a:r>
              <a:rPr lang="en-GB" sz="1600" dirty="0">
                <a:latin typeface="Open Sans"/>
                <a:ea typeface="Open Sans"/>
                <a:cs typeface="Open Sans"/>
              </a:rPr>
              <a:t> </a:t>
            </a:r>
            <a:r>
              <a:rPr lang="en-GB" sz="1600" dirty="0" err="1">
                <a:latin typeface="Open Sans"/>
                <a:ea typeface="Open Sans"/>
                <a:cs typeface="Open Sans"/>
              </a:rPr>
              <a:t>qu'à</a:t>
            </a:r>
            <a:r>
              <a:rPr lang="en-GB" sz="1600" dirty="0">
                <a:latin typeface="Open Sans"/>
                <a:ea typeface="Open Sans"/>
                <a:cs typeface="Open Sans"/>
              </a:rPr>
              <a:t> la "</a:t>
            </a:r>
            <a:r>
              <a:rPr lang="en-GB" sz="1600" dirty="0" err="1">
                <a:latin typeface="Open Sans"/>
                <a:ea typeface="Open Sans"/>
                <a:cs typeface="Open Sans"/>
              </a:rPr>
              <a:t>viande</a:t>
            </a:r>
            <a:r>
              <a:rPr lang="en-GB" sz="1600" dirty="0">
                <a:latin typeface="Open Sans"/>
                <a:ea typeface="Open Sans"/>
                <a:cs typeface="Open Sans"/>
              </a:rPr>
              <a:t>, au </a:t>
            </a:r>
            <a:r>
              <a:rPr lang="en-GB" sz="1600" dirty="0" err="1">
                <a:latin typeface="Open Sans"/>
                <a:ea typeface="Open Sans"/>
                <a:cs typeface="Open Sans"/>
              </a:rPr>
              <a:t>poisson</a:t>
            </a:r>
            <a:r>
              <a:rPr lang="en-GB" sz="1600" dirty="0">
                <a:latin typeface="Open Sans"/>
                <a:ea typeface="Open Sans"/>
                <a:cs typeface="Open Sans"/>
              </a:rPr>
              <a:t> et aux </a:t>
            </a:r>
            <a:r>
              <a:rPr lang="en-GB" sz="1600" dirty="0" err="1">
                <a:latin typeface="Open Sans"/>
                <a:ea typeface="Open Sans"/>
                <a:cs typeface="Open Sans"/>
              </a:rPr>
              <a:t>œufs</a:t>
            </a:r>
            <a:r>
              <a:rPr lang="en-GB" sz="1600" dirty="0">
                <a:latin typeface="Open Sans"/>
                <a:ea typeface="Open Sans"/>
                <a:cs typeface="Open Sans"/>
              </a:rPr>
              <a:t>".</a:t>
            </a:r>
          </a:p>
          <a:p>
            <a:endParaRPr lang="en-GB" sz="1600" dirty="0">
              <a:latin typeface="Open Sans" panose="020B0606030504020204" pitchFamily="34" charset="0"/>
              <a:ea typeface="Open Sans" panose="020B0606030504020204" pitchFamily="34" charset="0"/>
              <a:cs typeface="Open Sans" panose="020B0606030504020204" pitchFamily="34" charset="0"/>
            </a:endParaRPr>
          </a:p>
          <a:p>
            <a:r>
              <a:rPr lang="en-GB" sz="1600" u="sng" dirty="0">
                <a:latin typeface="Open Sans"/>
                <a:ea typeface="Open Sans"/>
                <a:cs typeface="Open Sans"/>
              </a:rPr>
              <a:t>Suggestions pour </a:t>
            </a:r>
            <a:r>
              <a:rPr lang="en-GB" sz="1600" u="sng" dirty="0" err="1">
                <a:latin typeface="Open Sans"/>
                <a:ea typeface="Open Sans"/>
                <a:cs typeface="Open Sans"/>
              </a:rPr>
              <a:t>résoudre</a:t>
            </a:r>
            <a:r>
              <a:rPr lang="en-GB" sz="1600" u="sng" dirty="0">
                <a:latin typeface="Open Sans"/>
                <a:ea typeface="Open Sans"/>
                <a:cs typeface="Open Sans"/>
              </a:rPr>
              <a:t> </a:t>
            </a:r>
            <a:r>
              <a:rPr lang="en-GB" sz="1600" u="sng" dirty="0" err="1">
                <a:latin typeface="Open Sans"/>
                <a:ea typeface="Open Sans"/>
                <a:cs typeface="Open Sans"/>
              </a:rPr>
              <a:t>ce</a:t>
            </a:r>
            <a:r>
              <a:rPr lang="en-GB" sz="1600" u="sng" dirty="0">
                <a:latin typeface="Open Sans"/>
                <a:ea typeface="Open Sans"/>
                <a:cs typeface="Open Sans"/>
              </a:rPr>
              <a:t> </a:t>
            </a:r>
            <a:r>
              <a:rPr lang="en-GB" sz="1600" u="sng" dirty="0" err="1">
                <a:latin typeface="Open Sans"/>
                <a:ea typeface="Open Sans"/>
                <a:cs typeface="Open Sans"/>
              </a:rPr>
              <a:t>problème</a:t>
            </a:r>
            <a:r>
              <a:rPr lang="en-GB" sz="1600" u="sng" dirty="0">
                <a:latin typeface="Open Sans"/>
                <a:ea typeface="Open Sans"/>
                <a:cs typeface="Open Sans"/>
              </a:rPr>
              <a:t>:</a:t>
            </a:r>
            <a:endParaRPr lang="fr-FR" sz="1600" dirty="0">
              <a:latin typeface="Open Sans"/>
              <a:ea typeface="Open Sans"/>
              <a:cs typeface="Open Sans"/>
            </a:endParaRPr>
          </a:p>
          <a:p>
            <a:endParaRPr lang="fr-FR"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Sans-Serif"/>
              <a:buChar char="v"/>
            </a:pPr>
            <a:r>
              <a:rPr lang="en-GB" sz="1600" b="1" dirty="0">
                <a:latin typeface="Open Sans"/>
                <a:ea typeface="Open Sans"/>
                <a:cs typeface="Open Sans"/>
              </a:rPr>
              <a:t>Pendant la phase de conception du questionnaire: </a:t>
            </a:r>
            <a:r>
              <a:rPr lang="fr-FR" sz="1600" dirty="0">
                <a:latin typeface="Open Sans"/>
                <a:ea typeface="Open Sans"/>
                <a:cs typeface="Open Sans"/>
              </a:rPr>
              <a:t>Codez le formulaire XLS de manière à n'autoriser que les options de chasse/pêche uniquement au groupe alimentaire « viande, poisson et œufs », afin d’éviter les réponses illogiques</a:t>
            </a:r>
            <a:r>
              <a:rPr lang="en-GB" sz="1600" dirty="0">
                <a:latin typeface="Open Sans"/>
                <a:ea typeface="Open Sans"/>
                <a:cs typeface="Open Sans"/>
              </a:rPr>
              <a:t>. </a:t>
            </a:r>
            <a:endParaRPr lang="fr-FR" sz="1600" dirty="0">
              <a:latin typeface="Open Sans"/>
              <a:ea typeface="Open Sans"/>
              <a:cs typeface="Open Sans"/>
            </a:endParaRPr>
          </a:p>
          <a:p>
            <a:pPr marL="285750" indent="-285750">
              <a:buFont typeface="Wingdings,Sans-Serif"/>
              <a:buChar char="v"/>
            </a:pPr>
            <a:endParaRPr lang="fr-FR"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Sans-Serif"/>
              <a:buChar char="v"/>
            </a:pPr>
            <a:r>
              <a:rPr lang="en-GB" sz="1600" b="1" dirty="0">
                <a:latin typeface="Open Sans"/>
                <a:ea typeface="Open Sans"/>
                <a:cs typeface="Open Sans"/>
              </a:rPr>
              <a:t>Pendant la </a:t>
            </a:r>
            <a:r>
              <a:rPr lang="en-GB" sz="1600" b="1" dirty="0" err="1">
                <a:latin typeface="Open Sans"/>
                <a:ea typeface="Open Sans"/>
                <a:cs typeface="Open Sans"/>
              </a:rPr>
              <a:t>collecte</a:t>
            </a:r>
            <a:r>
              <a:rPr lang="en-GB" sz="1600" b="1" dirty="0">
                <a:latin typeface="Open Sans"/>
                <a:ea typeface="Open Sans"/>
                <a:cs typeface="Open Sans"/>
              </a:rPr>
              <a:t> des données </a:t>
            </a:r>
            <a:r>
              <a:rPr lang="en-GB" sz="1600" dirty="0">
                <a:latin typeface="Open Sans"/>
                <a:ea typeface="Open Sans"/>
                <a:cs typeface="Open Sans"/>
              </a:rPr>
              <a:t>: </a:t>
            </a:r>
            <a:r>
              <a:rPr lang="fr-FR" sz="1600" dirty="0">
                <a:latin typeface="Open Sans"/>
                <a:ea typeface="Open Sans"/>
                <a:cs typeface="Open Sans"/>
              </a:rPr>
              <a:t>Vérifiez minutieusement les réponses concernant les sources alimentaires pour détecter des incohérences, en vous appuyant sur votre connaissance du contexte local et en croisant les informations avec d’autres données recueillies lors de la même enquête.</a:t>
            </a:r>
            <a:endParaRPr lang="en-GB" sz="1600" dirty="0">
              <a:latin typeface="Open Sans"/>
              <a:ea typeface="Open Sans"/>
              <a:cs typeface="Open Sans"/>
            </a:endParaRPr>
          </a:p>
          <a:p>
            <a:pPr marL="285750" indent="-285750">
              <a:buFont typeface="Wingdings,Sans-Serif"/>
              <a:buChar char="v"/>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Sans-Serif"/>
              <a:buChar char="v"/>
            </a:pPr>
            <a:r>
              <a:rPr lang="fr-FR" sz="1600" dirty="0">
                <a:latin typeface="Open Sans"/>
                <a:ea typeface="Open Sans"/>
                <a:cs typeface="Open Sans"/>
              </a:rPr>
              <a:t>Ensuite, vérifiez les problèmes signalés pour identifier les facteurs communs (par exemple, les données proviennent-elles du même enquêteur ou de la même région ?) et effectuez un suivi immédiat avec les enquêteurs concernés. </a:t>
            </a:r>
            <a:r>
              <a:rPr lang="en-GB" sz="1600" dirty="0">
                <a:latin typeface="Open Sans"/>
                <a:ea typeface="Open Sans"/>
                <a:cs typeface="Open Sans"/>
              </a:rPr>
              <a:t>Une </a:t>
            </a:r>
            <a:r>
              <a:rPr lang="en-GB" sz="1600" dirty="0" err="1">
                <a:latin typeface="Open Sans"/>
                <a:ea typeface="Open Sans"/>
                <a:cs typeface="Open Sans"/>
              </a:rPr>
              <a:t>fois</a:t>
            </a:r>
            <a:r>
              <a:rPr lang="en-GB" sz="1600" dirty="0">
                <a:latin typeface="Open Sans"/>
                <a:ea typeface="Open Sans"/>
                <a:cs typeface="Open Sans"/>
              </a:rPr>
              <a:t> la </a:t>
            </a:r>
            <a:r>
              <a:rPr lang="en-GB" sz="1600" dirty="0" err="1">
                <a:latin typeface="Open Sans"/>
                <a:ea typeface="Open Sans"/>
                <a:cs typeface="Open Sans"/>
              </a:rPr>
              <a:t>collecte</a:t>
            </a:r>
            <a:r>
              <a:rPr lang="en-GB" sz="1600" dirty="0">
                <a:latin typeface="Open Sans"/>
                <a:ea typeface="Open Sans"/>
                <a:cs typeface="Open Sans"/>
              </a:rPr>
              <a:t> de données </a:t>
            </a:r>
            <a:r>
              <a:rPr lang="en-GB" sz="1600" dirty="0" err="1">
                <a:latin typeface="Open Sans"/>
                <a:ea typeface="Open Sans"/>
                <a:cs typeface="Open Sans"/>
              </a:rPr>
              <a:t>terminée</a:t>
            </a:r>
            <a:r>
              <a:rPr lang="en-GB" sz="1600" dirty="0">
                <a:latin typeface="Open Sans"/>
                <a:ea typeface="Open Sans"/>
                <a:cs typeface="Open Sans"/>
              </a:rPr>
              <a:t>, il </a:t>
            </a:r>
            <a:r>
              <a:rPr lang="en-GB" sz="1600" dirty="0" err="1">
                <a:latin typeface="Open Sans"/>
                <a:ea typeface="Open Sans"/>
                <a:cs typeface="Open Sans"/>
              </a:rPr>
              <a:t>est</a:t>
            </a:r>
            <a:r>
              <a:rPr lang="en-GB" sz="1600" dirty="0">
                <a:latin typeface="Open Sans"/>
                <a:ea typeface="Open Sans"/>
                <a:cs typeface="Open Sans"/>
              </a:rPr>
              <a:t> difficile de </a:t>
            </a:r>
            <a:r>
              <a:rPr lang="en-GB" sz="1600" dirty="0" err="1">
                <a:latin typeface="Open Sans"/>
                <a:ea typeface="Open Sans"/>
                <a:cs typeface="Open Sans"/>
              </a:rPr>
              <a:t>nettoyer</a:t>
            </a:r>
            <a:r>
              <a:rPr lang="en-GB" sz="1600" dirty="0">
                <a:latin typeface="Open Sans"/>
                <a:ea typeface="Open Sans"/>
                <a:cs typeface="Open Sans"/>
              </a:rPr>
              <a:t> </a:t>
            </a:r>
            <a:r>
              <a:rPr lang="en-GB" sz="1600" dirty="0" err="1">
                <a:latin typeface="Open Sans"/>
                <a:ea typeface="Open Sans"/>
                <a:cs typeface="Open Sans"/>
              </a:rPr>
              <a:t>ce</a:t>
            </a:r>
            <a:r>
              <a:rPr lang="en-GB" sz="1600" dirty="0">
                <a:latin typeface="Open Sans"/>
                <a:ea typeface="Open Sans"/>
                <a:cs typeface="Open Sans"/>
              </a:rPr>
              <a:t> type de données.</a:t>
            </a:r>
            <a:endParaRPr lang="fr-FR" sz="1600" dirty="0">
              <a:latin typeface="Open Sans"/>
              <a:ea typeface="Open Sans"/>
              <a:cs typeface="Open Sans"/>
            </a:endParaRPr>
          </a:p>
          <a:p>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Wingdings" panose="05000000000000000000" pitchFamily="2" charset="2"/>
              <a:buChar char="v"/>
            </a:pPr>
            <a:endParaRPr lang="en-GB"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Graphic 1" descr="Flag with solid fill">
            <a:extLst>
              <a:ext uri="{FF2B5EF4-FFF2-40B4-BE49-F238E27FC236}">
                <a16:creationId xmlns:a16="http://schemas.microsoft.com/office/drawing/2014/main" id="{A1C2EFAD-FBD0-FBE8-B73A-63EE428B58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45140" y="464573"/>
            <a:ext cx="914400" cy="914400"/>
          </a:xfrm>
          <a:prstGeom prst="rect">
            <a:avLst/>
          </a:prstGeom>
        </p:spPr>
      </p:pic>
    </p:spTree>
    <p:extLst>
      <p:ext uri="{BB962C8B-B14F-4D97-AF65-F5344CB8AC3E}">
        <p14:creationId xmlns:p14="http://schemas.microsoft.com/office/powerpoint/2010/main" val="383562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it-IT" b="0">
                <a:solidFill>
                  <a:srgbClr val="FFFFFE"/>
                </a:solidFill>
                <a:latin typeface="HALDEN SOLID" pitchFamily="2" charset="0"/>
                <a:ea typeface="Open Sans Extrabold" panose="020B0606030504020204" pitchFamily="34" charset="0"/>
                <a:cs typeface="Open Sans Extrabold" panose="020B0606030504020204" pitchFamily="34" charset="0"/>
              </a:rPr>
              <a:t>Analyse</a:t>
            </a:r>
            <a:endParaRPr lang="en-GB" b="0">
              <a:solidFill>
                <a:srgbClr val="FFFFFE"/>
              </a:solidFill>
              <a:latin typeface="HALDEN SOLI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55016437"/>
      </p:ext>
    </p:extLst>
  </p:cSld>
  <p:clrMapOvr>
    <a:overrideClrMapping bg1="lt1" tx1="dk1" bg2="lt2" tx2="dk2" accent1="accent1" accent2="accent2" accent3="accent3" accent4="accent4" accent5="accent5" accent6="accent6" hlink="hlink" folHlink="folHlink"/>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845AE3E5-9674-445E-B4FF-AE4477728629}"/>
              </a:ext>
            </a:extLst>
          </p:cNvPr>
          <p:cNvSpPr txBox="1"/>
          <p:nvPr/>
        </p:nvSpPr>
        <p:spPr>
          <a:xfrm>
            <a:off x="779707" y="1635691"/>
            <a:ext cx="11052002" cy="1577868"/>
          </a:xfrm>
          <a:prstGeom prst="rect">
            <a:avLst/>
          </a:prstGeom>
          <a:noFill/>
        </p:spPr>
        <p:txBody>
          <a:bodyPr wrap="square">
            <a:spAutoFit/>
          </a:bodyPr>
          <a:lstStyle/>
          <a:p>
            <a:pPr>
              <a:lnSpc>
                <a:spcPct val="90000"/>
              </a:lnSpc>
              <a:spcBef>
                <a:spcPts val="1000"/>
              </a:spcBef>
            </a:pPr>
            <a:r>
              <a:rPr lang="en-GB" sz="2000" b="1" spc="60">
                <a:latin typeface="Open Sans" charset="0"/>
                <a:ea typeface="Open Sans" charset="0"/>
                <a:cs typeface="Open Sans" charset="0"/>
              </a:rPr>
              <a:t>Étape 1. </a:t>
            </a:r>
            <a:r>
              <a:rPr lang="fr-FR" sz="2000" spc="60">
                <a:latin typeface="Open Sans" charset="0"/>
                <a:ea typeface="Open Sans" charset="0"/>
                <a:cs typeface="Open Sans" charset="0"/>
              </a:rPr>
              <a:t>Calculez le nombre moyen de jours de consommation de chaque groupe alimentaire afin de mieux comprendre les tendances générales de la consommation alimentaire au niveau national, par région ou par groupe de population (par exemple, ménages dirigés par des hommes vs ménages dirigés par des femmes).</a:t>
            </a:r>
            <a:endParaRPr lang="en-US" sz="2000" spc="60">
              <a:latin typeface="Open Sans" charset="0"/>
              <a:ea typeface="Open Sans" charset="0"/>
              <a:cs typeface="Open Sans" charset="0"/>
            </a:endParaRPr>
          </a:p>
          <a:p>
            <a:pPr>
              <a:lnSpc>
                <a:spcPct val="90000"/>
              </a:lnSpc>
              <a:spcBef>
                <a:spcPts val="1000"/>
              </a:spcBef>
            </a:pPr>
            <a:endParaRPr lang="en-US" spc="60">
              <a:latin typeface="Open Sans" charset="0"/>
              <a:ea typeface="Open Sans" charset="0"/>
              <a:cs typeface="Open Sans" charset="0"/>
            </a:endParaRPr>
          </a:p>
        </p:txBody>
      </p:sp>
      <p:sp>
        <p:nvSpPr>
          <p:cNvPr id="5" name="Title 3">
            <a:extLst>
              <a:ext uri="{FF2B5EF4-FFF2-40B4-BE49-F238E27FC236}">
                <a16:creationId xmlns:a16="http://schemas.microsoft.com/office/drawing/2014/main" id="{7122367C-135C-8477-DBB7-C37CC5B08F5C}"/>
              </a:ext>
            </a:extLst>
          </p:cNvPr>
          <p:cNvSpPr txBox="1">
            <a:spLocks/>
          </p:cNvSpPr>
          <p:nvPr/>
        </p:nvSpPr>
        <p:spPr>
          <a:xfrm>
            <a:off x="717181" y="716415"/>
            <a:ext cx="11052002" cy="662558"/>
          </a:xfrm>
          <a:prstGeom prst="rect">
            <a:avLst/>
          </a:prstGeom>
        </p:spPr>
        <p:txBody>
          <a:bodyPr vert="horz" lIns="91440" tIns="45720" rIns="91440" bIns="45720" rtlCol="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000" b="1" i="0" kern="1200">
                <a:solidFill>
                  <a:srgbClr val="0070BA"/>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sz="3600" b="0" kern="1400" spc="230">
                <a:solidFill>
                  <a:schemeClr val="tx1"/>
                </a:solidFill>
                <a:latin typeface="HALDEN SOLID" pitchFamily="2" charset="0"/>
              </a:rPr>
              <a:t>FCS : CALCUL</a:t>
            </a:r>
          </a:p>
        </p:txBody>
      </p:sp>
      <p:graphicFrame>
        <p:nvGraphicFramePr>
          <p:cNvPr id="2" name="Chart 1">
            <a:extLst>
              <a:ext uri="{FF2B5EF4-FFF2-40B4-BE49-F238E27FC236}">
                <a16:creationId xmlns:a16="http://schemas.microsoft.com/office/drawing/2014/main" id="{B5A96B0E-3AED-2EE8-961B-00F56E18BFD4}"/>
              </a:ext>
            </a:extLst>
          </p:cNvPr>
          <p:cNvGraphicFramePr>
            <a:graphicFrameLocks/>
          </p:cNvGraphicFramePr>
          <p:nvPr>
            <p:extLst>
              <p:ext uri="{D42A27DB-BD31-4B8C-83A1-F6EECF244321}">
                <p14:modId xmlns:p14="http://schemas.microsoft.com/office/powerpoint/2010/main" val="3126618226"/>
              </p:ext>
            </p:extLst>
          </p:nvPr>
        </p:nvGraphicFramePr>
        <p:xfrm>
          <a:off x="2851150" y="2702745"/>
          <a:ext cx="6902450" cy="35225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82881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845AE3E5-9674-445E-B4FF-AE4477728629}"/>
              </a:ext>
            </a:extLst>
          </p:cNvPr>
          <p:cNvSpPr txBox="1"/>
          <p:nvPr/>
        </p:nvSpPr>
        <p:spPr>
          <a:xfrm>
            <a:off x="779707" y="1635691"/>
            <a:ext cx="11052002" cy="1577868"/>
          </a:xfrm>
          <a:prstGeom prst="rect">
            <a:avLst/>
          </a:prstGeom>
          <a:noFill/>
        </p:spPr>
        <p:txBody>
          <a:bodyPr wrap="square">
            <a:spAutoFit/>
          </a:bodyPr>
          <a:lstStyle/>
          <a:p>
            <a:pPr>
              <a:lnSpc>
                <a:spcPct val="90000"/>
              </a:lnSpc>
              <a:spcBef>
                <a:spcPts val="1000"/>
              </a:spcBef>
            </a:pPr>
            <a:r>
              <a:rPr lang="en-US" sz="2000" b="1" spc="60" dirty="0">
                <a:latin typeface="Open Sans" charset="0"/>
                <a:ea typeface="Open Sans" charset="0"/>
                <a:cs typeface="Open Sans" charset="0"/>
              </a:rPr>
              <a:t>Étape 2. </a:t>
            </a:r>
            <a:r>
              <a:rPr lang="en-US" sz="2000" spc="60" dirty="0" err="1">
                <a:latin typeface="Open Sans" charset="0"/>
                <a:ea typeface="Open Sans" charset="0"/>
                <a:cs typeface="Open Sans" charset="0"/>
              </a:rPr>
              <a:t>Multipliez</a:t>
            </a:r>
            <a:r>
              <a:rPr lang="en-US" sz="2000" spc="60" dirty="0">
                <a:latin typeface="Open Sans" charset="0"/>
                <a:ea typeface="Open Sans" charset="0"/>
                <a:cs typeface="Open Sans" charset="0"/>
              </a:rPr>
              <a:t> la </a:t>
            </a:r>
            <a:r>
              <a:rPr lang="en-US" sz="2000" spc="60" dirty="0" err="1">
                <a:latin typeface="Open Sans" charset="0"/>
                <a:ea typeface="Open Sans" charset="0"/>
                <a:cs typeface="Open Sans" charset="0"/>
              </a:rPr>
              <a:t>valeur</a:t>
            </a:r>
            <a:r>
              <a:rPr lang="en-US" sz="2000" spc="60" dirty="0">
                <a:latin typeface="Open Sans" charset="0"/>
                <a:ea typeface="Open Sans" charset="0"/>
                <a:cs typeface="Open Sans" charset="0"/>
              </a:rPr>
              <a:t> </a:t>
            </a:r>
            <a:r>
              <a:rPr lang="en-US" sz="2000" spc="60" dirty="0" err="1">
                <a:latin typeface="Open Sans" charset="0"/>
                <a:ea typeface="Open Sans" charset="0"/>
                <a:cs typeface="Open Sans" charset="0"/>
              </a:rPr>
              <a:t>obtenue</a:t>
            </a:r>
            <a:r>
              <a:rPr lang="en-US" sz="2000" spc="60" dirty="0">
                <a:latin typeface="Open Sans" charset="0"/>
                <a:ea typeface="Open Sans" charset="0"/>
                <a:cs typeface="Open Sans" charset="0"/>
              </a:rPr>
              <a:t> pour </a:t>
            </a:r>
            <a:r>
              <a:rPr lang="en-US" sz="2000" spc="60" dirty="0" err="1">
                <a:latin typeface="Open Sans" charset="0"/>
                <a:ea typeface="Open Sans" charset="0"/>
                <a:cs typeface="Open Sans" charset="0"/>
              </a:rPr>
              <a:t>chaque</a:t>
            </a:r>
            <a:r>
              <a:rPr lang="en-US" sz="2000" spc="60" dirty="0">
                <a:latin typeface="Open Sans" charset="0"/>
                <a:ea typeface="Open Sans" charset="0"/>
                <a:cs typeface="Open Sans" charset="0"/>
              </a:rPr>
              <a:t> </a:t>
            </a:r>
            <a:r>
              <a:rPr lang="en-US" sz="2000" spc="60" dirty="0" err="1">
                <a:latin typeface="Open Sans" charset="0"/>
                <a:ea typeface="Open Sans" charset="0"/>
                <a:cs typeface="Open Sans" charset="0"/>
              </a:rPr>
              <a:t>groupe</a:t>
            </a:r>
            <a:r>
              <a:rPr lang="en-US" sz="2000" spc="60" dirty="0">
                <a:latin typeface="Open Sans" charset="0"/>
                <a:ea typeface="Open Sans" charset="0"/>
                <a:cs typeface="Open Sans" charset="0"/>
              </a:rPr>
              <a:t> </a:t>
            </a:r>
            <a:r>
              <a:rPr lang="en-US" sz="2000" spc="60" dirty="0" err="1">
                <a:latin typeface="Open Sans" charset="0"/>
                <a:ea typeface="Open Sans" charset="0"/>
                <a:cs typeface="Open Sans" charset="0"/>
              </a:rPr>
              <a:t>alimentaire</a:t>
            </a:r>
            <a:r>
              <a:rPr lang="en-US" sz="2000" spc="60" dirty="0">
                <a:latin typeface="Open Sans" charset="0"/>
                <a:ea typeface="Open Sans" charset="0"/>
                <a:cs typeface="Open Sans" charset="0"/>
              </a:rPr>
              <a:t> par son </a:t>
            </a:r>
            <a:r>
              <a:rPr lang="en-US" sz="2000" spc="60" dirty="0" err="1">
                <a:latin typeface="Open Sans" charset="0"/>
                <a:ea typeface="Open Sans" charset="0"/>
                <a:cs typeface="Open Sans" charset="0"/>
              </a:rPr>
              <a:t>poids</a:t>
            </a:r>
            <a:r>
              <a:rPr lang="en-US" sz="2000" spc="60" dirty="0">
                <a:latin typeface="Open Sans" charset="0"/>
                <a:ea typeface="Open Sans" charset="0"/>
                <a:cs typeface="Open Sans" charset="0"/>
              </a:rPr>
              <a:t> et </a:t>
            </a:r>
            <a:r>
              <a:rPr lang="en-US" sz="2000" spc="60" dirty="0" err="1">
                <a:latin typeface="Open Sans" charset="0"/>
                <a:ea typeface="Open Sans" charset="0"/>
                <a:cs typeface="Open Sans" charset="0"/>
              </a:rPr>
              <a:t>additionner</a:t>
            </a:r>
            <a:r>
              <a:rPr lang="en-US" sz="2000" spc="60" dirty="0">
                <a:latin typeface="Open Sans" charset="0"/>
                <a:ea typeface="Open Sans" charset="0"/>
                <a:cs typeface="Open Sans" charset="0"/>
              </a:rPr>
              <a:t> les scores </a:t>
            </a:r>
            <a:r>
              <a:rPr lang="en-US" sz="2000" spc="60" dirty="0" err="1">
                <a:latin typeface="Open Sans" charset="0"/>
                <a:ea typeface="Open Sans" charset="0"/>
                <a:cs typeface="Open Sans" charset="0"/>
              </a:rPr>
              <a:t>pondérés</a:t>
            </a:r>
            <a:r>
              <a:rPr lang="en-US" sz="2000" spc="60" dirty="0">
                <a:latin typeface="Open Sans" charset="0"/>
                <a:ea typeface="Open Sans" charset="0"/>
                <a:cs typeface="Open Sans" charset="0"/>
              </a:rPr>
              <a:t> des </a:t>
            </a:r>
            <a:r>
              <a:rPr lang="en-US" sz="2000" spc="60" dirty="0" err="1">
                <a:latin typeface="Open Sans" charset="0"/>
                <a:ea typeface="Open Sans" charset="0"/>
                <a:cs typeface="Open Sans" charset="0"/>
              </a:rPr>
              <a:t>groupes</a:t>
            </a:r>
            <a:r>
              <a:rPr lang="en-US" sz="2000" spc="60" dirty="0">
                <a:latin typeface="Open Sans" charset="0"/>
                <a:ea typeface="Open Sans" charset="0"/>
                <a:cs typeface="Open Sans" charset="0"/>
              </a:rPr>
              <a:t> </a:t>
            </a:r>
            <a:r>
              <a:rPr lang="en-US" sz="2000" spc="60" dirty="0" err="1">
                <a:latin typeface="Open Sans" charset="0"/>
                <a:ea typeface="Open Sans" charset="0"/>
                <a:cs typeface="Open Sans" charset="0"/>
              </a:rPr>
              <a:t>alimentaires</a:t>
            </a:r>
            <a:r>
              <a:rPr lang="en-US" sz="2000" spc="60" dirty="0">
                <a:latin typeface="Open Sans" charset="0"/>
                <a:ea typeface="Open Sans" charset="0"/>
                <a:cs typeface="Open Sans" charset="0"/>
              </a:rPr>
              <a:t>, </a:t>
            </a:r>
            <a:r>
              <a:rPr lang="en-US" sz="2000" spc="60" dirty="0" err="1">
                <a:latin typeface="Open Sans" charset="0"/>
                <a:ea typeface="Open Sans" charset="0"/>
                <a:cs typeface="Open Sans" charset="0"/>
              </a:rPr>
              <a:t>créant</a:t>
            </a:r>
            <a:r>
              <a:rPr lang="en-US" sz="2000" spc="60" dirty="0">
                <a:latin typeface="Open Sans" charset="0"/>
                <a:ea typeface="Open Sans" charset="0"/>
                <a:cs typeface="Open Sans" charset="0"/>
              </a:rPr>
              <a:t> </a:t>
            </a:r>
            <a:r>
              <a:rPr lang="en-US" sz="2000" spc="60" dirty="0" err="1">
                <a:latin typeface="Open Sans" charset="0"/>
                <a:ea typeface="Open Sans" charset="0"/>
                <a:cs typeface="Open Sans" charset="0"/>
              </a:rPr>
              <a:t>ainsi</a:t>
            </a:r>
            <a:r>
              <a:rPr lang="en-US" sz="2000" spc="60" dirty="0">
                <a:latin typeface="Open Sans" charset="0"/>
                <a:ea typeface="Open Sans" charset="0"/>
                <a:cs typeface="Open Sans" charset="0"/>
              </a:rPr>
              <a:t> le score FCS, qui </a:t>
            </a:r>
            <a:r>
              <a:rPr lang="en-US" sz="2000" spc="60" dirty="0" err="1">
                <a:latin typeface="Open Sans" charset="0"/>
                <a:ea typeface="Open Sans" charset="0"/>
                <a:cs typeface="Open Sans" charset="0"/>
              </a:rPr>
              <a:t>est</a:t>
            </a:r>
            <a:r>
              <a:rPr lang="en-US" sz="2000" spc="60" dirty="0">
                <a:latin typeface="Open Sans" charset="0"/>
                <a:ea typeface="Open Sans" charset="0"/>
                <a:cs typeface="Open Sans" charset="0"/>
              </a:rPr>
              <a:t> </a:t>
            </a:r>
            <a:r>
              <a:rPr lang="en-US" sz="2000" spc="60" dirty="0" err="1">
                <a:latin typeface="Open Sans" charset="0"/>
                <a:ea typeface="Open Sans" charset="0"/>
                <a:cs typeface="Open Sans" charset="0"/>
              </a:rPr>
              <a:t>utilisé</a:t>
            </a:r>
            <a:r>
              <a:rPr lang="en-US" sz="2000" spc="60" dirty="0">
                <a:latin typeface="Open Sans" charset="0"/>
                <a:ea typeface="Open Sans" charset="0"/>
                <a:cs typeface="Open Sans" charset="0"/>
              </a:rPr>
              <a:t> pour </a:t>
            </a:r>
            <a:r>
              <a:rPr lang="en-US" sz="2000" spc="60" dirty="0" err="1">
                <a:latin typeface="Open Sans" charset="0"/>
                <a:ea typeface="Open Sans" charset="0"/>
                <a:cs typeface="Open Sans" charset="0"/>
              </a:rPr>
              <a:t>regrouper</a:t>
            </a:r>
            <a:r>
              <a:rPr lang="en-US" sz="2000" spc="60" dirty="0">
                <a:latin typeface="Open Sans" charset="0"/>
                <a:ea typeface="Open Sans" charset="0"/>
                <a:cs typeface="Open Sans" charset="0"/>
              </a:rPr>
              <a:t> les ménages dans les </a:t>
            </a:r>
            <a:r>
              <a:rPr lang="en-US" sz="2000" spc="60" dirty="0" err="1">
                <a:latin typeface="Open Sans" charset="0"/>
                <a:ea typeface="Open Sans" charset="0"/>
                <a:cs typeface="Open Sans" charset="0"/>
              </a:rPr>
              <a:t>groupes</a:t>
            </a:r>
            <a:r>
              <a:rPr lang="en-US" sz="2000" spc="60" dirty="0">
                <a:latin typeface="Open Sans" charset="0"/>
                <a:ea typeface="Open Sans" charset="0"/>
                <a:cs typeface="Open Sans" charset="0"/>
              </a:rPr>
              <a:t> de </a:t>
            </a:r>
            <a:r>
              <a:rPr lang="en-US" sz="2000" spc="60" dirty="0" err="1">
                <a:latin typeface="Open Sans" charset="0"/>
                <a:ea typeface="Open Sans" charset="0"/>
                <a:cs typeface="Open Sans" charset="0"/>
              </a:rPr>
              <a:t>consommation</a:t>
            </a:r>
            <a:r>
              <a:rPr lang="en-US" sz="2000" spc="60" dirty="0">
                <a:latin typeface="Open Sans" charset="0"/>
                <a:ea typeface="Open Sans" charset="0"/>
                <a:cs typeface="Open Sans" charset="0"/>
              </a:rPr>
              <a:t> </a:t>
            </a:r>
            <a:r>
              <a:rPr lang="en-US" sz="2000" spc="60" dirty="0" err="1">
                <a:latin typeface="Open Sans" charset="0"/>
                <a:ea typeface="Open Sans" charset="0"/>
                <a:cs typeface="Open Sans" charset="0"/>
              </a:rPr>
              <a:t>alimentaire</a:t>
            </a:r>
            <a:r>
              <a:rPr lang="en-US" sz="2000" spc="60" dirty="0">
                <a:latin typeface="Open Sans" charset="0"/>
                <a:ea typeface="Open Sans" charset="0"/>
                <a:cs typeface="Open Sans" charset="0"/>
              </a:rPr>
              <a:t> (FCG). </a:t>
            </a:r>
          </a:p>
          <a:p>
            <a:pPr>
              <a:lnSpc>
                <a:spcPct val="90000"/>
              </a:lnSpc>
              <a:spcBef>
                <a:spcPts val="1000"/>
              </a:spcBef>
            </a:pPr>
            <a:endParaRPr lang="en-US" spc="60" dirty="0">
              <a:latin typeface="Open Sans" charset="0"/>
              <a:ea typeface="Open Sans" charset="0"/>
              <a:cs typeface="Open Sans" charset="0"/>
            </a:endParaRPr>
          </a:p>
        </p:txBody>
      </p:sp>
      <p:sp>
        <p:nvSpPr>
          <p:cNvPr id="23" name="Rounded Rectangle 3">
            <a:extLst>
              <a:ext uri="{FF2B5EF4-FFF2-40B4-BE49-F238E27FC236}">
                <a16:creationId xmlns:a16="http://schemas.microsoft.com/office/drawing/2014/main" id="{222D2739-E16B-4C7C-9110-CB0CFBC6E570}"/>
              </a:ext>
            </a:extLst>
          </p:cNvPr>
          <p:cNvSpPr/>
          <p:nvPr/>
        </p:nvSpPr>
        <p:spPr>
          <a:xfrm>
            <a:off x="3326860" y="5660634"/>
            <a:ext cx="7787415" cy="961901"/>
          </a:xfrm>
          <a:prstGeom prst="roundRect">
            <a:avLst/>
          </a:prstGeom>
          <a:solidFill>
            <a:schemeClr val="bg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kumimoji="0" lang="en-GB" sz="2000" i="0" u="none" strike="noStrike" kern="1200" cap="none" spc="0" normalizeH="0" baseline="0" noProof="0" dirty="0">
                <a:ln>
                  <a:noFill/>
                </a:ln>
                <a:solidFill>
                  <a:srgbClr val="456E3B"/>
                </a:solidFill>
                <a:effectLst/>
                <a:uLnTx/>
                <a:uFillTx/>
                <a:latin typeface="Garamond, and MS Serif "/>
              </a:rPr>
              <a:t>COMPUTEZ FCS = </a:t>
            </a:r>
            <a:r>
              <a:rPr kumimoji="0" lang="en-GB" sz="2000" i="0" u="none" strike="noStrike" kern="1200" cap="none" spc="0" normalizeH="0" baseline="0" noProof="0" dirty="0" err="1">
                <a:ln>
                  <a:noFill/>
                </a:ln>
                <a:solidFill>
                  <a:srgbClr val="456E3B"/>
                </a:solidFill>
                <a:effectLst/>
                <a:uLnTx/>
                <a:uFillTx/>
                <a:latin typeface="Garamond, and MS Serif "/>
              </a:rPr>
              <a:t>FCSStap</a:t>
            </a:r>
            <a:r>
              <a:rPr kumimoji="0" lang="en-GB" sz="2000" i="0" u="none" strike="noStrike" kern="1200" cap="none" spc="0" normalizeH="0" baseline="0" noProof="0" dirty="0">
                <a:ln>
                  <a:noFill/>
                </a:ln>
                <a:solidFill>
                  <a:srgbClr val="456E3B"/>
                </a:solidFill>
                <a:effectLst/>
                <a:uLnTx/>
                <a:uFillTx/>
                <a:latin typeface="Garamond, and MS Serif "/>
              </a:rPr>
              <a:t>*2 + </a:t>
            </a:r>
            <a:r>
              <a:rPr kumimoji="0" lang="en-GB" sz="2000" i="0" u="none" strike="noStrike" kern="1200" cap="none" spc="0" normalizeH="0" baseline="0" noProof="0" dirty="0" err="1">
                <a:ln>
                  <a:noFill/>
                </a:ln>
                <a:solidFill>
                  <a:srgbClr val="456E3B"/>
                </a:solidFill>
                <a:effectLst/>
                <a:uLnTx/>
                <a:uFillTx/>
                <a:latin typeface="Garamond, and MS Serif "/>
              </a:rPr>
              <a:t>FCSPulse</a:t>
            </a:r>
            <a:r>
              <a:rPr kumimoji="0" lang="en-GB" sz="2000" i="0" u="none" strike="noStrike" kern="1200" cap="none" spc="0" normalizeH="0" baseline="0" noProof="0" dirty="0">
                <a:ln>
                  <a:noFill/>
                </a:ln>
                <a:solidFill>
                  <a:srgbClr val="456E3B"/>
                </a:solidFill>
                <a:effectLst/>
                <a:uLnTx/>
                <a:uFillTx/>
                <a:latin typeface="Garamond, and MS Serif "/>
              </a:rPr>
              <a:t>*3 + </a:t>
            </a:r>
            <a:r>
              <a:rPr kumimoji="0" lang="en-GB" sz="2000" i="0" u="none" strike="noStrike" kern="1200" cap="none" spc="0" normalizeH="0" baseline="0" noProof="0" dirty="0" err="1">
                <a:ln>
                  <a:noFill/>
                </a:ln>
                <a:solidFill>
                  <a:srgbClr val="456E3B"/>
                </a:solidFill>
                <a:effectLst/>
                <a:uLnTx/>
                <a:uFillTx/>
                <a:latin typeface="Garamond, and MS Serif "/>
              </a:rPr>
              <a:t>FCSDairy</a:t>
            </a:r>
            <a:r>
              <a:rPr kumimoji="0" lang="en-GB" sz="2000" i="0" u="none" strike="noStrike" kern="1200" cap="none" spc="0" normalizeH="0" baseline="0" noProof="0" dirty="0">
                <a:ln>
                  <a:noFill/>
                </a:ln>
                <a:solidFill>
                  <a:srgbClr val="456E3B"/>
                </a:solidFill>
                <a:effectLst/>
                <a:uLnTx/>
                <a:uFillTx/>
                <a:latin typeface="Garamond, and MS Serif "/>
              </a:rPr>
              <a:t>*</a:t>
            </a:r>
            <a:r>
              <a:rPr lang="en-GB" sz="2000" dirty="0">
                <a:solidFill>
                  <a:schemeClr val="tx2">
                    <a:lumMod val="75000"/>
                  </a:schemeClr>
                </a:solidFill>
                <a:latin typeface="Garamond"/>
              </a:rPr>
              <a:t>4</a:t>
            </a:r>
            <a:r>
              <a:rPr lang="en-GB" sz="2000" dirty="0">
                <a:solidFill>
                  <a:srgbClr val="456E3B"/>
                </a:solidFill>
                <a:latin typeface="Garamond, and MS Serif "/>
              </a:rPr>
              <a:t> + </a:t>
            </a:r>
            <a:r>
              <a:rPr kumimoji="0" lang="en-GB" sz="2000" i="0" u="none" strike="noStrike" kern="1200" cap="none" spc="0" normalizeH="0" baseline="0" noProof="0" dirty="0" err="1">
                <a:ln>
                  <a:noFill/>
                </a:ln>
                <a:solidFill>
                  <a:srgbClr val="456E3B"/>
                </a:solidFill>
                <a:effectLst/>
                <a:uLnTx/>
                <a:uFillTx/>
                <a:latin typeface="Garamond, and MS Serif "/>
              </a:rPr>
              <a:t>FCSPr</a:t>
            </a:r>
            <a:r>
              <a:rPr kumimoji="0" lang="en-GB" sz="2000" i="0" u="none" strike="noStrike" kern="1200" cap="none" spc="0" normalizeH="0" baseline="0" noProof="0" dirty="0">
                <a:ln>
                  <a:noFill/>
                </a:ln>
                <a:solidFill>
                  <a:srgbClr val="456E3B"/>
                </a:solidFill>
                <a:effectLst/>
                <a:uLnTx/>
                <a:uFillTx/>
                <a:latin typeface="Garamond, and MS Serif "/>
              </a:rPr>
              <a:t>*4 </a:t>
            </a:r>
            <a:r>
              <a:rPr lang="en-GB" sz="2000" dirty="0">
                <a:solidFill>
                  <a:srgbClr val="456E3B"/>
                </a:solidFill>
                <a:latin typeface="Garamond, and MS Serif "/>
              </a:rPr>
              <a:t>+ </a:t>
            </a:r>
            <a:r>
              <a:rPr kumimoji="0" lang="en-GB" sz="2000" i="0" u="none" strike="noStrike" kern="1200" cap="none" spc="0" normalizeH="0" baseline="0" noProof="0" dirty="0" err="1">
                <a:ln>
                  <a:noFill/>
                </a:ln>
                <a:solidFill>
                  <a:srgbClr val="456E3B"/>
                </a:solidFill>
                <a:effectLst/>
                <a:uLnTx/>
                <a:uFillTx/>
                <a:latin typeface="Garamond, and MS Serif "/>
              </a:rPr>
              <a:t>FCSVeg</a:t>
            </a:r>
            <a:r>
              <a:rPr kumimoji="0" lang="en-GB" sz="2000" i="0" u="none" strike="noStrike" kern="1200" cap="none" spc="0" normalizeH="0" baseline="0" noProof="0" dirty="0">
                <a:ln>
                  <a:noFill/>
                </a:ln>
                <a:solidFill>
                  <a:srgbClr val="456E3B"/>
                </a:solidFill>
                <a:effectLst/>
                <a:uLnTx/>
                <a:uFillTx/>
                <a:latin typeface="Garamond, and MS Serif "/>
              </a:rPr>
              <a:t>*1 + </a:t>
            </a:r>
            <a:r>
              <a:rPr kumimoji="0" lang="en-GB" sz="2000" i="0" u="none" strike="noStrike" kern="1200" cap="none" spc="0" normalizeH="0" baseline="0" noProof="0" dirty="0" err="1">
                <a:ln>
                  <a:noFill/>
                </a:ln>
                <a:solidFill>
                  <a:srgbClr val="456E3B"/>
                </a:solidFill>
                <a:effectLst/>
                <a:uLnTx/>
                <a:uFillTx/>
                <a:latin typeface="Garamond, and MS Serif "/>
              </a:rPr>
              <a:t>FCSFruit</a:t>
            </a:r>
            <a:r>
              <a:rPr kumimoji="0" lang="en-GB" sz="2000" i="0" u="none" strike="noStrike" kern="1200" cap="none" spc="0" normalizeH="0" baseline="0" noProof="0" dirty="0">
                <a:ln>
                  <a:noFill/>
                </a:ln>
                <a:solidFill>
                  <a:srgbClr val="456E3B"/>
                </a:solidFill>
                <a:effectLst/>
                <a:uLnTx/>
                <a:uFillTx/>
                <a:latin typeface="Garamond, and MS Serif "/>
              </a:rPr>
              <a:t>*1 + </a:t>
            </a:r>
            <a:r>
              <a:rPr kumimoji="0" lang="en-GB" sz="2000" i="0" u="none" strike="noStrike" kern="1200" cap="none" spc="0" normalizeH="0" baseline="0" noProof="0" dirty="0" err="1">
                <a:ln>
                  <a:noFill/>
                </a:ln>
                <a:solidFill>
                  <a:srgbClr val="456E3B"/>
                </a:solidFill>
                <a:effectLst/>
                <a:uLnTx/>
                <a:uFillTx/>
                <a:latin typeface="Garamond, and MS Serif "/>
              </a:rPr>
              <a:t>FCSFat</a:t>
            </a:r>
            <a:r>
              <a:rPr kumimoji="0" lang="en-GB" sz="2000" i="0" u="none" strike="noStrike" kern="1200" cap="none" spc="0" normalizeH="0" baseline="0" noProof="0" dirty="0">
                <a:ln>
                  <a:noFill/>
                </a:ln>
                <a:solidFill>
                  <a:srgbClr val="456E3B"/>
                </a:solidFill>
                <a:effectLst/>
                <a:uLnTx/>
                <a:uFillTx/>
                <a:latin typeface="Garamond, and MS Serif "/>
              </a:rPr>
              <a:t>*0.5 </a:t>
            </a:r>
            <a:r>
              <a:rPr lang="en-GB" sz="2000" dirty="0">
                <a:solidFill>
                  <a:srgbClr val="456E3B"/>
                </a:solidFill>
                <a:latin typeface="Garamond, and MS Serif "/>
              </a:rPr>
              <a:t>+ </a:t>
            </a:r>
            <a:r>
              <a:rPr kumimoji="0" lang="en-GB" sz="2000" i="0" u="none" strike="noStrike" kern="1200" cap="none" spc="0" normalizeH="0" baseline="0" noProof="0" dirty="0" err="1">
                <a:ln>
                  <a:noFill/>
                </a:ln>
                <a:solidFill>
                  <a:srgbClr val="456E3B"/>
                </a:solidFill>
                <a:effectLst/>
                <a:uLnTx/>
                <a:uFillTx/>
                <a:latin typeface="Garamond, and MS Serif "/>
              </a:rPr>
              <a:t>FCSSugar</a:t>
            </a:r>
            <a:r>
              <a:rPr kumimoji="0" lang="en-GB" sz="2000" i="0" u="none" strike="noStrike" kern="1200" cap="none" spc="0" normalizeH="0" baseline="0" noProof="0" dirty="0">
                <a:ln>
                  <a:noFill/>
                </a:ln>
                <a:solidFill>
                  <a:srgbClr val="456E3B"/>
                </a:solidFill>
                <a:effectLst/>
                <a:uLnTx/>
                <a:uFillTx/>
                <a:latin typeface="Garamond, and MS Serif "/>
              </a:rPr>
              <a:t>*0.5. </a:t>
            </a:r>
          </a:p>
        </p:txBody>
      </p:sp>
      <p:graphicFrame>
        <p:nvGraphicFramePr>
          <p:cNvPr id="3" name="Table 2">
            <a:extLst>
              <a:ext uri="{FF2B5EF4-FFF2-40B4-BE49-F238E27FC236}">
                <a16:creationId xmlns:a16="http://schemas.microsoft.com/office/drawing/2014/main" id="{129A45E9-B147-4F8D-8812-0FBF597424AF}"/>
              </a:ext>
            </a:extLst>
          </p:cNvPr>
          <p:cNvGraphicFramePr>
            <a:graphicFrameLocks noGrp="1"/>
          </p:cNvGraphicFramePr>
          <p:nvPr>
            <p:extLst>
              <p:ext uri="{D42A27DB-BD31-4B8C-83A1-F6EECF244321}">
                <p14:modId xmlns:p14="http://schemas.microsoft.com/office/powerpoint/2010/main" val="1977096808"/>
              </p:ext>
            </p:extLst>
          </p:nvPr>
        </p:nvGraphicFramePr>
        <p:xfrm>
          <a:off x="2775438" y="2513686"/>
          <a:ext cx="7301542" cy="3200400"/>
        </p:xfrm>
        <a:graphic>
          <a:graphicData uri="http://schemas.openxmlformats.org/drawingml/2006/table">
            <a:tbl>
              <a:tblPr firstRow="1" firstCol="1" bandRow="1"/>
              <a:tblGrid>
                <a:gridCol w="3153998">
                  <a:extLst>
                    <a:ext uri="{9D8B030D-6E8A-4147-A177-3AD203B41FA5}">
                      <a16:colId xmlns:a16="http://schemas.microsoft.com/office/drawing/2014/main" val="854308522"/>
                    </a:ext>
                  </a:extLst>
                </a:gridCol>
                <a:gridCol w="1382200">
                  <a:extLst>
                    <a:ext uri="{9D8B030D-6E8A-4147-A177-3AD203B41FA5}">
                      <a16:colId xmlns:a16="http://schemas.microsoft.com/office/drawing/2014/main" val="509426926"/>
                    </a:ext>
                  </a:extLst>
                </a:gridCol>
                <a:gridCol w="1383144">
                  <a:extLst>
                    <a:ext uri="{9D8B030D-6E8A-4147-A177-3AD203B41FA5}">
                      <a16:colId xmlns:a16="http://schemas.microsoft.com/office/drawing/2014/main" val="2053520150"/>
                    </a:ext>
                  </a:extLst>
                </a:gridCol>
                <a:gridCol w="1382200">
                  <a:extLst>
                    <a:ext uri="{9D8B030D-6E8A-4147-A177-3AD203B41FA5}">
                      <a16:colId xmlns:a16="http://schemas.microsoft.com/office/drawing/2014/main" val="768522800"/>
                    </a:ext>
                  </a:extLst>
                </a:gridCol>
              </a:tblGrid>
              <a:tr h="383355">
                <a:tc>
                  <a:txBody>
                    <a:bodyPr/>
                    <a:lstStyle/>
                    <a:p>
                      <a:pPr marL="0" marR="0" algn="just">
                        <a:spcBef>
                          <a:spcPts val="0"/>
                        </a:spcBef>
                        <a:spcAft>
                          <a:spcPts val="0"/>
                        </a:spcAft>
                      </a:pPr>
                      <a:r>
                        <a:rPr lang="en-GB" sz="1400" b="1"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 </a:t>
                      </a:r>
                      <a:r>
                        <a:rPr lang="en-GB" sz="1400" b="1" dirty="0" err="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Groupes</a:t>
                      </a:r>
                      <a:r>
                        <a:rPr lang="en-GB" sz="1400" b="1"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 </a:t>
                      </a:r>
                      <a:r>
                        <a:rPr lang="en-GB" sz="1400" b="1" dirty="0" err="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d'aliments</a:t>
                      </a:r>
                      <a:r>
                        <a:rPr lang="en-GB" sz="1400" b="1"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 </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Fréquence de consommation</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Poids</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Fréquence x poids</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4232132923"/>
                  </a:ext>
                </a:extLst>
              </a:tr>
              <a:tr h="185660">
                <a:tc>
                  <a:txBody>
                    <a:bodyPr/>
                    <a:lstStyle/>
                    <a:p>
                      <a:pPr marL="0" marR="0" algn="just">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Céréales, grains, racines et tubercules</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7</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2</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14</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4235788"/>
                  </a:ext>
                </a:extLst>
              </a:tr>
              <a:tr h="185660">
                <a:tc>
                  <a:txBody>
                    <a:bodyPr/>
                    <a:lstStyle/>
                    <a:p>
                      <a:pPr marL="0" marR="0" algn="just">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Légumes/légumineuses, noix et graines</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2</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3</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6</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0498134"/>
                  </a:ext>
                </a:extLst>
              </a:tr>
              <a:tr h="185660">
                <a:tc>
                  <a:txBody>
                    <a:bodyPr/>
                    <a:lstStyle/>
                    <a:p>
                      <a:pPr marL="0" marR="0" algn="just">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Lait et autres produits laitiers</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3</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4</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12</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6490815"/>
                  </a:ext>
                </a:extLst>
              </a:tr>
              <a:tr h="185660">
                <a:tc>
                  <a:txBody>
                    <a:bodyPr/>
                    <a:lstStyle/>
                    <a:p>
                      <a:pPr marL="0" marR="0" algn="just">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Viande, poisson et œufs</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2</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4</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8</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6850001"/>
                  </a:ext>
                </a:extLst>
              </a:tr>
              <a:tr h="185660">
                <a:tc>
                  <a:txBody>
                    <a:bodyPr/>
                    <a:lstStyle/>
                    <a:p>
                      <a:pPr marL="0" marR="0" algn="just">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Légumes et feuilles</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2</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1</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2</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2208774"/>
                  </a:ext>
                </a:extLst>
              </a:tr>
              <a:tr h="185660">
                <a:tc>
                  <a:txBody>
                    <a:bodyPr/>
                    <a:lstStyle/>
                    <a:p>
                      <a:pPr marL="0" marR="0" algn="just">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Fruits</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1</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1</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1</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376001"/>
                  </a:ext>
                </a:extLst>
              </a:tr>
              <a:tr h="185660">
                <a:tc>
                  <a:txBody>
                    <a:bodyPr/>
                    <a:lstStyle/>
                    <a:p>
                      <a:pPr marL="0" marR="0" algn="just">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Huile/graisse/beurre</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7</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0.5</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3.5</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2615825"/>
                  </a:ext>
                </a:extLst>
              </a:tr>
              <a:tr h="185660">
                <a:tc>
                  <a:txBody>
                    <a:bodyPr/>
                    <a:lstStyle/>
                    <a:p>
                      <a:pPr marL="0" marR="0" algn="just">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Sucre ou sucreries</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7</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0.5</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3.5</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5102504"/>
                  </a:ext>
                </a:extLst>
              </a:tr>
              <a:tr h="185660">
                <a:tc>
                  <a:txBody>
                    <a:bodyPr/>
                    <a:lstStyle/>
                    <a:p>
                      <a:pPr marL="0" marR="0" algn="just">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Condiments</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7 </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0</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0</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4839015"/>
                  </a:ext>
                </a:extLst>
              </a:tr>
              <a:tr h="185660">
                <a:tc gridSpan="3">
                  <a:txBody>
                    <a:bodyPr/>
                    <a:lstStyle/>
                    <a:p>
                      <a:pPr marL="0" marR="0" algn="r">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Somme des scores </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GB" sz="1400" b="1"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50</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127313104"/>
                  </a:ext>
                </a:extLst>
              </a:tr>
            </a:tbl>
          </a:graphicData>
        </a:graphic>
      </p:graphicFrame>
      <p:sp>
        <p:nvSpPr>
          <p:cNvPr id="5" name="Title 3">
            <a:extLst>
              <a:ext uri="{FF2B5EF4-FFF2-40B4-BE49-F238E27FC236}">
                <a16:creationId xmlns:a16="http://schemas.microsoft.com/office/drawing/2014/main" id="{7122367C-135C-8477-DBB7-C37CC5B08F5C}"/>
              </a:ext>
            </a:extLst>
          </p:cNvPr>
          <p:cNvSpPr txBox="1">
            <a:spLocks/>
          </p:cNvSpPr>
          <p:nvPr/>
        </p:nvSpPr>
        <p:spPr>
          <a:xfrm>
            <a:off x="717181" y="716415"/>
            <a:ext cx="11052002" cy="662558"/>
          </a:xfrm>
          <a:prstGeom prst="rect">
            <a:avLst/>
          </a:prstGeom>
        </p:spPr>
        <p:txBody>
          <a:bodyPr vert="horz" lIns="91440" tIns="45720" rIns="91440" bIns="45720" rtlCol="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000" b="1" i="0" kern="1200">
                <a:solidFill>
                  <a:srgbClr val="0070BA"/>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sz="3600" b="0" kern="1400" spc="230">
                <a:solidFill>
                  <a:schemeClr val="tx1"/>
                </a:solidFill>
                <a:latin typeface="HALDEN SOLID" pitchFamily="2" charset="0"/>
              </a:rPr>
              <a:t>FCS : CALCUL (suite)</a:t>
            </a:r>
          </a:p>
        </p:txBody>
      </p:sp>
    </p:spTree>
    <p:extLst>
      <p:ext uri="{BB962C8B-B14F-4D97-AF65-F5344CB8AC3E}">
        <p14:creationId xmlns:p14="http://schemas.microsoft.com/office/powerpoint/2010/main" val="1662012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 CALCUL (suite) </a:t>
            </a:r>
          </a:p>
        </p:txBody>
      </p:sp>
      <p:sp>
        <p:nvSpPr>
          <p:cNvPr id="22" name="TextBox 21">
            <a:extLst>
              <a:ext uri="{FF2B5EF4-FFF2-40B4-BE49-F238E27FC236}">
                <a16:creationId xmlns:a16="http://schemas.microsoft.com/office/drawing/2014/main" id="{845AE3E5-9674-445E-B4FF-AE4477728629}"/>
              </a:ext>
            </a:extLst>
          </p:cNvPr>
          <p:cNvSpPr txBox="1"/>
          <p:nvPr/>
        </p:nvSpPr>
        <p:spPr>
          <a:xfrm>
            <a:off x="843202" y="1691820"/>
            <a:ext cx="11052002" cy="1882567"/>
          </a:xfrm>
          <a:prstGeom prst="rect">
            <a:avLst/>
          </a:prstGeom>
          <a:noFill/>
        </p:spPr>
        <p:txBody>
          <a:bodyPr wrap="square">
            <a:spAutoFit/>
          </a:bodyPr>
          <a:lstStyle/>
          <a:p>
            <a:pPr>
              <a:lnSpc>
                <a:spcPct val="90000"/>
              </a:lnSpc>
              <a:spcBef>
                <a:spcPts val="1000"/>
              </a:spcBef>
            </a:pPr>
            <a:r>
              <a:rPr lang="en-GB" sz="2000" b="1" spc="60">
                <a:latin typeface="Open Sans" charset="0"/>
                <a:ea typeface="Open Sans" charset="0"/>
                <a:cs typeface="Open Sans" charset="0"/>
              </a:rPr>
              <a:t>Étape 3. </a:t>
            </a:r>
            <a:r>
              <a:rPr lang="en-GB" sz="2000" spc="60" err="1">
                <a:latin typeface="Open Sans" charset="0"/>
                <a:ea typeface="Open Sans" charset="0"/>
                <a:cs typeface="Open Sans" charset="0"/>
              </a:rPr>
              <a:t>Calculez</a:t>
            </a:r>
            <a:r>
              <a:rPr lang="en-GB" sz="2000" spc="60">
                <a:latin typeface="Open Sans" charset="0"/>
                <a:ea typeface="Open Sans" charset="0"/>
                <a:cs typeface="Open Sans" charset="0"/>
              </a:rPr>
              <a:t> le </a:t>
            </a:r>
            <a:r>
              <a:rPr lang="en-GB" sz="2000" b="1" spc="60">
                <a:latin typeface="Open Sans" charset="0"/>
                <a:ea typeface="Open Sans" charset="0"/>
                <a:cs typeface="Open Sans" charset="0"/>
              </a:rPr>
              <a:t>FCS </a:t>
            </a:r>
            <a:r>
              <a:rPr lang="en-GB" sz="2000" b="1" spc="60" err="1">
                <a:latin typeface="Open Sans" charset="0"/>
                <a:ea typeface="Open Sans" charset="0"/>
                <a:cs typeface="Open Sans" charset="0"/>
              </a:rPr>
              <a:t>moyen</a:t>
            </a:r>
            <a:r>
              <a:rPr lang="en-GB" sz="2000" b="1" spc="60">
                <a:latin typeface="Open Sans" charset="0"/>
                <a:ea typeface="Open Sans" charset="0"/>
                <a:cs typeface="Open Sans" charset="0"/>
              </a:rPr>
              <a:t>, </a:t>
            </a:r>
            <a:r>
              <a:rPr lang="en-GB" sz="2000" spc="60">
                <a:latin typeface="Open Sans" charset="0"/>
                <a:ea typeface="Open Sans" charset="0"/>
                <a:cs typeface="Open Sans" charset="0"/>
              </a:rPr>
              <a:t>qui </a:t>
            </a:r>
            <a:r>
              <a:rPr lang="en-GB" sz="2000" spc="60" err="1">
                <a:latin typeface="Open Sans" charset="0"/>
                <a:ea typeface="Open Sans" charset="0"/>
                <a:cs typeface="Open Sans" charset="0"/>
              </a:rPr>
              <a:t>peut</a:t>
            </a:r>
            <a:r>
              <a:rPr lang="en-GB" sz="2000" spc="60">
                <a:latin typeface="Open Sans" charset="0"/>
                <a:ea typeface="Open Sans" charset="0"/>
                <a:cs typeface="Open Sans" charset="0"/>
              </a:rPr>
              <a:t> </a:t>
            </a:r>
            <a:r>
              <a:rPr lang="en-GB" sz="2000" spc="60" err="1">
                <a:latin typeface="Open Sans" charset="0"/>
                <a:ea typeface="Open Sans" charset="0"/>
                <a:cs typeface="Open Sans" charset="0"/>
              </a:rPr>
              <a:t>être</a:t>
            </a:r>
            <a:r>
              <a:rPr lang="en-GB" sz="2000" spc="60">
                <a:latin typeface="Open Sans" charset="0"/>
                <a:ea typeface="Open Sans" charset="0"/>
                <a:cs typeface="Open Sans" charset="0"/>
              </a:rPr>
              <a:t> </a:t>
            </a:r>
            <a:r>
              <a:rPr lang="en-GB" sz="2000" spc="60" err="1">
                <a:latin typeface="Open Sans" charset="0"/>
                <a:ea typeface="Open Sans" charset="0"/>
                <a:cs typeface="Open Sans" charset="0"/>
              </a:rPr>
              <a:t>utilisé</a:t>
            </a:r>
            <a:r>
              <a:rPr lang="en-GB" sz="2000" spc="60">
                <a:latin typeface="Open Sans" charset="0"/>
                <a:ea typeface="Open Sans" charset="0"/>
                <a:cs typeface="Open Sans" charset="0"/>
              </a:rPr>
              <a:t> pour </a:t>
            </a:r>
            <a:r>
              <a:rPr lang="en-GB" sz="2000" spc="60" err="1">
                <a:latin typeface="Open Sans" charset="0"/>
                <a:ea typeface="Open Sans" charset="0"/>
                <a:cs typeface="Open Sans" charset="0"/>
              </a:rPr>
              <a:t>comprendre</a:t>
            </a:r>
            <a:r>
              <a:rPr lang="en-GB" sz="2000" spc="60">
                <a:latin typeface="Open Sans" charset="0"/>
                <a:ea typeface="Open Sans" charset="0"/>
                <a:cs typeface="Open Sans" charset="0"/>
              </a:rPr>
              <a:t> </a:t>
            </a:r>
            <a:r>
              <a:rPr lang="en-GB" sz="2000" spc="60" err="1">
                <a:latin typeface="Open Sans" charset="0"/>
                <a:ea typeface="Open Sans" charset="0"/>
                <a:cs typeface="Open Sans" charset="0"/>
              </a:rPr>
              <a:t>l'évolution</a:t>
            </a:r>
            <a:r>
              <a:rPr lang="en-GB" sz="2000" spc="60">
                <a:latin typeface="Open Sans" charset="0"/>
                <a:ea typeface="Open Sans" charset="0"/>
                <a:cs typeface="Open Sans" charset="0"/>
              </a:rPr>
              <a:t> de la </a:t>
            </a:r>
            <a:r>
              <a:rPr lang="en-GB" sz="2000" spc="60" err="1">
                <a:latin typeface="Open Sans" charset="0"/>
                <a:ea typeface="Open Sans" charset="0"/>
                <a:cs typeface="Open Sans" charset="0"/>
              </a:rPr>
              <a:t>consommation</a:t>
            </a:r>
            <a:r>
              <a:rPr lang="en-GB" sz="2000" spc="60">
                <a:latin typeface="Open Sans" charset="0"/>
                <a:ea typeface="Open Sans" charset="0"/>
                <a:cs typeface="Open Sans" charset="0"/>
              </a:rPr>
              <a:t> </a:t>
            </a:r>
            <a:r>
              <a:rPr lang="en-GB" sz="2000" spc="60" err="1">
                <a:latin typeface="Open Sans" charset="0"/>
                <a:ea typeface="Open Sans" charset="0"/>
                <a:cs typeface="Open Sans" charset="0"/>
              </a:rPr>
              <a:t>alimentaire</a:t>
            </a:r>
            <a:r>
              <a:rPr lang="en-GB" sz="2000" spc="60">
                <a:latin typeface="Open Sans" charset="0"/>
                <a:ea typeface="Open Sans" charset="0"/>
                <a:cs typeface="Open Sans" charset="0"/>
              </a:rPr>
              <a:t> au fil du temps </a:t>
            </a:r>
            <a:r>
              <a:rPr lang="en-GB" sz="2000" spc="60" err="1">
                <a:latin typeface="Open Sans" charset="0"/>
                <a:ea typeface="Open Sans" charset="0"/>
                <a:cs typeface="Open Sans" charset="0"/>
              </a:rPr>
              <a:t>ou</a:t>
            </a:r>
            <a:r>
              <a:rPr lang="en-GB" sz="2000" spc="60">
                <a:latin typeface="Open Sans" charset="0"/>
                <a:ea typeface="Open Sans" charset="0"/>
                <a:cs typeface="Open Sans" charset="0"/>
              </a:rPr>
              <a:t> entre </a:t>
            </a:r>
            <a:r>
              <a:rPr lang="en-GB" sz="2000" spc="60" err="1">
                <a:latin typeface="Open Sans" charset="0"/>
                <a:ea typeface="Open Sans" charset="0"/>
                <a:cs typeface="Open Sans" charset="0"/>
              </a:rPr>
              <a:t>différents</a:t>
            </a:r>
            <a:r>
              <a:rPr lang="en-GB" sz="2000" spc="60">
                <a:latin typeface="Open Sans" charset="0"/>
                <a:ea typeface="Open Sans" charset="0"/>
                <a:cs typeface="Open Sans" charset="0"/>
              </a:rPr>
              <a:t> </a:t>
            </a:r>
            <a:r>
              <a:rPr lang="en-GB" sz="2000" spc="60" err="1">
                <a:latin typeface="Open Sans" charset="0"/>
                <a:ea typeface="Open Sans" charset="0"/>
                <a:cs typeface="Open Sans" charset="0"/>
              </a:rPr>
              <a:t>groupes</a:t>
            </a:r>
            <a:r>
              <a:rPr lang="en-GB" sz="2000" spc="60">
                <a:latin typeface="Open Sans" charset="0"/>
                <a:ea typeface="Open Sans" charset="0"/>
                <a:cs typeface="Open Sans" charset="0"/>
              </a:rPr>
              <a:t> de population. </a:t>
            </a:r>
          </a:p>
          <a:p>
            <a:pPr>
              <a:lnSpc>
                <a:spcPct val="90000"/>
              </a:lnSpc>
              <a:spcBef>
                <a:spcPts val="1000"/>
              </a:spcBef>
            </a:pPr>
            <a:r>
              <a:rPr lang="en-GB" sz="2000" b="1" spc="60">
                <a:latin typeface="Open Sans" charset="0"/>
                <a:ea typeface="Open Sans" charset="0"/>
                <a:cs typeface="Open Sans" charset="0"/>
              </a:rPr>
              <a:t>Étape 4. </a:t>
            </a:r>
            <a:r>
              <a:rPr lang="en-GB" sz="2000" spc="60" err="1">
                <a:latin typeface="Open Sans" charset="0"/>
                <a:ea typeface="Open Sans" charset="0"/>
                <a:cs typeface="Open Sans" charset="0"/>
              </a:rPr>
              <a:t>Créer</a:t>
            </a:r>
            <a:r>
              <a:rPr lang="en-GB" sz="2000" spc="60">
                <a:latin typeface="Open Sans" charset="0"/>
                <a:ea typeface="Open Sans" charset="0"/>
                <a:cs typeface="Open Sans" charset="0"/>
              </a:rPr>
              <a:t> les </a:t>
            </a:r>
            <a:r>
              <a:rPr lang="en-GB" sz="2000" b="1" spc="60">
                <a:latin typeface="Open Sans" charset="0"/>
                <a:ea typeface="Open Sans" charset="0"/>
                <a:cs typeface="Open Sans" charset="0"/>
              </a:rPr>
              <a:t>trois </a:t>
            </a:r>
            <a:r>
              <a:rPr lang="en-GB" sz="2000" b="1" spc="60" err="1">
                <a:latin typeface="Open Sans" charset="0"/>
                <a:ea typeface="Open Sans" charset="0"/>
                <a:cs typeface="Open Sans" charset="0"/>
              </a:rPr>
              <a:t>groupes</a:t>
            </a:r>
            <a:r>
              <a:rPr lang="en-GB" sz="2000" b="1" spc="60">
                <a:latin typeface="Open Sans" charset="0"/>
                <a:ea typeface="Open Sans" charset="0"/>
                <a:cs typeface="Open Sans" charset="0"/>
              </a:rPr>
              <a:t> de </a:t>
            </a:r>
            <a:r>
              <a:rPr lang="en-GB" sz="2000" b="1" spc="60" err="1">
                <a:latin typeface="Open Sans" charset="0"/>
                <a:ea typeface="Open Sans" charset="0"/>
                <a:cs typeface="Open Sans" charset="0"/>
              </a:rPr>
              <a:t>consommation</a:t>
            </a:r>
            <a:r>
              <a:rPr lang="en-GB" sz="2000" b="1" spc="60">
                <a:latin typeface="Open Sans" charset="0"/>
                <a:ea typeface="Open Sans" charset="0"/>
                <a:cs typeface="Open Sans" charset="0"/>
              </a:rPr>
              <a:t> </a:t>
            </a:r>
            <a:r>
              <a:rPr lang="en-GB" sz="2000" b="1" spc="60" err="1">
                <a:latin typeface="Open Sans" charset="0"/>
                <a:ea typeface="Open Sans" charset="0"/>
                <a:cs typeface="Open Sans" charset="0"/>
              </a:rPr>
              <a:t>alimentaire</a:t>
            </a:r>
            <a:r>
              <a:rPr lang="en-GB" sz="2000" b="1" spc="60">
                <a:latin typeface="Open Sans" charset="0"/>
                <a:ea typeface="Open Sans" charset="0"/>
                <a:cs typeface="Open Sans" charset="0"/>
              </a:rPr>
              <a:t> (FCG), </a:t>
            </a:r>
            <a:r>
              <a:rPr lang="en-GB" sz="2000" spc="60" err="1">
                <a:latin typeface="Open Sans" charset="0"/>
                <a:ea typeface="Open Sans" charset="0"/>
                <a:cs typeface="Open Sans" charset="0"/>
              </a:rPr>
              <a:t>en</a:t>
            </a:r>
            <a:r>
              <a:rPr lang="en-GB" sz="2000" spc="60">
                <a:latin typeface="Open Sans" charset="0"/>
                <a:ea typeface="Open Sans" charset="0"/>
                <a:cs typeface="Open Sans" charset="0"/>
              </a:rPr>
              <a:t> </a:t>
            </a:r>
            <a:r>
              <a:rPr lang="en-GB" sz="2000" spc="60" err="1">
                <a:latin typeface="Open Sans" charset="0"/>
                <a:ea typeface="Open Sans" charset="0"/>
                <a:cs typeface="Open Sans" charset="0"/>
              </a:rPr>
              <a:t>utilisant</a:t>
            </a:r>
            <a:r>
              <a:rPr lang="en-GB" sz="2000" spc="60">
                <a:latin typeface="Open Sans" charset="0"/>
                <a:ea typeface="Open Sans" charset="0"/>
                <a:cs typeface="Open Sans" charset="0"/>
              </a:rPr>
              <a:t> les titres "</a:t>
            </a:r>
            <a:r>
              <a:rPr lang="en-GB" sz="2000" spc="60" err="1">
                <a:latin typeface="Open Sans" charset="0"/>
                <a:ea typeface="Open Sans" charset="0"/>
                <a:cs typeface="Open Sans" charset="0"/>
              </a:rPr>
              <a:t>pauvre</a:t>
            </a:r>
            <a:r>
              <a:rPr lang="en-GB" sz="2000" spc="60">
                <a:latin typeface="Open Sans" charset="0"/>
                <a:ea typeface="Open Sans" charset="0"/>
                <a:cs typeface="Open Sans" charset="0"/>
              </a:rPr>
              <a:t>", "</a:t>
            </a:r>
            <a:r>
              <a:rPr lang="en-GB" sz="2000" spc="60" err="1">
                <a:latin typeface="Open Sans" charset="0"/>
                <a:ea typeface="Open Sans" charset="0"/>
                <a:cs typeface="Open Sans" charset="0"/>
              </a:rPr>
              <a:t>limite</a:t>
            </a:r>
            <a:r>
              <a:rPr lang="en-GB" sz="2000" spc="60">
                <a:latin typeface="Open Sans" charset="0"/>
                <a:ea typeface="Open Sans" charset="0"/>
                <a:cs typeface="Open Sans" charset="0"/>
              </a:rPr>
              <a:t>" et "acceptable", sur la base des </a:t>
            </a:r>
            <a:r>
              <a:rPr lang="en-GB" sz="2000" spc="60" err="1">
                <a:latin typeface="Open Sans" charset="0"/>
                <a:ea typeface="Open Sans" charset="0"/>
                <a:cs typeface="Open Sans" charset="0"/>
              </a:rPr>
              <a:t>seuils</a:t>
            </a:r>
            <a:r>
              <a:rPr lang="en-GB" sz="2000" spc="60">
                <a:latin typeface="Open Sans" charset="0"/>
                <a:ea typeface="Open Sans" charset="0"/>
                <a:cs typeface="Open Sans" charset="0"/>
              </a:rPr>
              <a:t> standard </a:t>
            </a:r>
            <a:r>
              <a:rPr lang="en-GB" sz="2000" spc="60" err="1">
                <a:latin typeface="Open Sans" charset="0"/>
                <a:ea typeface="Open Sans" charset="0"/>
                <a:cs typeface="Open Sans" charset="0"/>
              </a:rPr>
              <a:t>recommandés</a:t>
            </a:r>
            <a:r>
              <a:rPr lang="en-GB" sz="2000" spc="60">
                <a:latin typeface="Open Sans" charset="0"/>
                <a:ea typeface="Open Sans" charset="0"/>
                <a:cs typeface="Open Sans" charset="0"/>
              </a:rPr>
              <a:t>. </a:t>
            </a:r>
            <a:endParaRPr lang="en-US" sz="2000" spc="60">
              <a:latin typeface="Open Sans" charset="0"/>
              <a:ea typeface="Open Sans" charset="0"/>
              <a:cs typeface="Open Sans" charset="0"/>
            </a:endParaRPr>
          </a:p>
        </p:txBody>
      </p:sp>
      <p:graphicFrame>
        <p:nvGraphicFramePr>
          <p:cNvPr id="5" name="Table 4">
            <a:extLst>
              <a:ext uri="{FF2B5EF4-FFF2-40B4-BE49-F238E27FC236}">
                <a16:creationId xmlns:a16="http://schemas.microsoft.com/office/drawing/2014/main" id="{1A566DE1-9E94-4B7C-9ECF-76A4333FBC4A}"/>
              </a:ext>
            </a:extLst>
          </p:cNvPr>
          <p:cNvGraphicFramePr>
            <a:graphicFrameLocks noGrp="1"/>
          </p:cNvGraphicFramePr>
          <p:nvPr>
            <p:extLst>
              <p:ext uri="{D42A27DB-BD31-4B8C-83A1-F6EECF244321}">
                <p14:modId xmlns:p14="http://schemas.microsoft.com/office/powerpoint/2010/main" val="3145372455"/>
              </p:ext>
            </p:extLst>
          </p:nvPr>
        </p:nvGraphicFramePr>
        <p:xfrm>
          <a:off x="2919589" y="3767081"/>
          <a:ext cx="6352821" cy="2345553"/>
        </p:xfrm>
        <a:graphic>
          <a:graphicData uri="http://schemas.openxmlformats.org/drawingml/2006/table">
            <a:tbl>
              <a:tblPr/>
              <a:tblGrid>
                <a:gridCol w="3497392">
                  <a:extLst>
                    <a:ext uri="{9D8B030D-6E8A-4147-A177-3AD203B41FA5}">
                      <a16:colId xmlns:a16="http://schemas.microsoft.com/office/drawing/2014/main" val="3255994126"/>
                    </a:ext>
                  </a:extLst>
                </a:gridCol>
                <a:gridCol w="1433358">
                  <a:extLst>
                    <a:ext uri="{9D8B030D-6E8A-4147-A177-3AD203B41FA5}">
                      <a16:colId xmlns:a16="http://schemas.microsoft.com/office/drawing/2014/main" val="2049425842"/>
                    </a:ext>
                  </a:extLst>
                </a:gridCol>
                <a:gridCol w="1422071">
                  <a:extLst>
                    <a:ext uri="{9D8B030D-6E8A-4147-A177-3AD203B41FA5}">
                      <a16:colId xmlns:a16="http://schemas.microsoft.com/office/drawing/2014/main" val="4111066047"/>
                    </a:ext>
                  </a:extLst>
                </a:gridCol>
              </a:tblGrid>
              <a:tr h="816804">
                <a:tc>
                  <a:txBody>
                    <a:bodyPr/>
                    <a:lstStyle/>
                    <a:p>
                      <a:r>
                        <a:rPr lang="en-GB" sz="16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Catégories</a:t>
                      </a:r>
                      <a:endParaRPr lang="en-GB" sz="16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6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Seuils</a:t>
                      </a:r>
                      <a:endParaRPr lang="en-GB" sz="16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i="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Seuils</a:t>
                      </a:r>
                      <a:br>
                        <a:rPr lang="en-GB" sz="16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br>
                      <a:r>
                        <a:rPr lang="en-GB" sz="1600" b="1" i="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ajustés</a:t>
                      </a:r>
                      <a:r>
                        <a:rPr lang="en-GB" sz="16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GB" sz="16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69370220"/>
                  </a:ext>
                </a:extLst>
              </a:tr>
              <a:tr h="370509">
                <a:tc>
                  <a:txBody>
                    <a:bodyPr/>
                    <a:lstStyle/>
                    <a:p>
                      <a:r>
                        <a:rPr lang="en-GB" sz="1600" b="0" i="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Consommation</a:t>
                      </a: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GB" sz="1600" b="0" i="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alimentaire</a:t>
                      </a: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GB" sz="1600" b="1" i="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pauvre</a:t>
                      </a: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0-21 </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0-28</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978"/>
                  </a:ext>
                </a:extLst>
              </a:tr>
              <a:tr h="370509">
                <a:tc>
                  <a:txBody>
                    <a:bodyPr/>
                    <a:lstStyle/>
                    <a:p>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Consommation alimentaire </a:t>
                      </a:r>
                      <a:r>
                        <a:rPr lang="en-GB" sz="1600" b="1" i="0">
                          <a:solidFill>
                            <a:srgbClr val="FF6600"/>
                          </a:solidFill>
                          <a:effectLst/>
                          <a:latin typeface="Open Sans" panose="020B0606030504020204" pitchFamily="34" charset="0"/>
                          <a:ea typeface="Open Sans" panose="020B0606030504020204" pitchFamily="34" charset="0"/>
                          <a:cs typeface="Open Sans" panose="020B0606030504020204" pitchFamily="34" charset="0"/>
                        </a:rPr>
                        <a:t>limite </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21.5-35 </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28.5-42</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3474371"/>
                  </a:ext>
                </a:extLst>
              </a:tr>
              <a:tr h="372112">
                <a:tc>
                  <a:txBody>
                    <a:bodyPr/>
                    <a:lstStyle/>
                    <a:p>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Consommation alimentaire </a:t>
                      </a:r>
                      <a:r>
                        <a:rPr lang="en-GB" sz="1600" b="1" i="0">
                          <a:solidFill>
                            <a:srgbClr val="3E7D44"/>
                          </a:solidFill>
                          <a:effectLst/>
                          <a:latin typeface="Open Sans" panose="020B0606030504020204" pitchFamily="34" charset="0"/>
                          <a:ea typeface="Open Sans" panose="020B0606030504020204" pitchFamily="34" charset="0"/>
                          <a:cs typeface="Open Sans" panose="020B0606030504020204" pitchFamily="34" charset="0"/>
                        </a:rPr>
                        <a:t>acceptable </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35.5 - 112 </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42-112</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6668717"/>
                  </a:ext>
                </a:extLst>
              </a:tr>
            </a:tbl>
          </a:graphicData>
        </a:graphic>
      </p:graphicFrame>
      <p:sp>
        <p:nvSpPr>
          <p:cNvPr id="6" name="TextBox 5">
            <a:extLst>
              <a:ext uri="{FF2B5EF4-FFF2-40B4-BE49-F238E27FC236}">
                <a16:creationId xmlns:a16="http://schemas.microsoft.com/office/drawing/2014/main" id="{9B31F0F8-DE8F-4C6F-8C32-314FF4801B5D}"/>
              </a:ext>
            </a:extLst>
          </p:cNvPr>
          <p:cNvSpPr txBox="1"/>
          <p:nvPr/>
        </p:nvSpPr>
        <p:spPr>
          <a:xfrm>
            <a:off x="3524045" y="6090735"/>
            <a:ext cx="5438273" cy="646331"/>
          </a:xfrm>
          <a:prstGeom prst="rect">
            <a:avLst/>
          </a:prstGeom>
          <a:noFill/>
        </p:spPr>
        <p:txBody>
          <a:bodyPr wrap="square" lIns="91440" tIns="45720" rIns="91440" bIns="45720" rtlCol="0" anchor="t">
            <a:spAutoFit/>
          </a:bodyPr>
          <a:lstStyle/>
          <a:p>
            <a:r>
              <a:rPr lang="en-US" sz="1200">
                <a:latin typeface="Open Sans"/>
                <a:ea typeface="Open Sans"/>
                <a:cs typeface="Open Sans"/>
              </a:rPr>
              <a:t>*Utilisé </a:t>
            </a:r>
            <a:r>
              <a:rPr lang="en-GB" sz="1200">
                <a:latin typeface="Open Sans"/>
                <a:ea typeface="Open Sans"/>
                <a:cs typeface="Open Sans"/>
              </a:rPr>
              <a:t>dans les contextes où la consommation d'huile et de sucre est élevée. Consultez le responsable RAM/VAM de votre pays et/ou le responsable régional RAM/VAM pour connaître les seuils applicables dans votre pays ou votre région.</a:t>
            </a:r>
            <a:endParaRPr lang="en-US" sz="1200">
              <a:latin typeface="Open Sans"/>
              <a:ea typeface="Open Sans"/>
              <a:cs typeface="Open Sans"/>
            </a:endParaRPr>
          </a:p>
        </p:txBody>
      </p:sp>
    </p:spTree>
    <p:extLst>
      <p:ext uri="{BB962C8B-B14F-4D97-AF65-F5344CB8AC3E}">
        <p14:creationId xmlns:p14="http://schemas.microsoft.com/office/powerpoint/2010/main" val="39764857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accent2"/>
                </a:solidFill>
                <a:latin typeface="HALDEN SOLID" pitchFamily="2" charset="0"/>
              </a:rPr>
              <a:t>FCS-N : Exemple de calcul </a:t>
            </a:r>
          </a:p>
        </p:txBody>
      </p:sp>
      <p:sp>
        <p:nvSpPr>
          <p:cNvPr id="4" name="Rectangle 1">
            <a:extLst>
              <a:ext uri="{FF2B5EF4-FFF2-40B4-BE49-F238E27FC236}">
                <a16:creationId xmlns:a16="http://schemas.microsoft.com/office/drawing/2014/main" id="{B572437B-89DB-AA64-B104-6E0B65E2657B}"/>
              </a:ext>
            </a:extLst>
          </p:cNvPr>
          <p:cNvSpPr>
            <a:spLocks noChangeArrowheads="1"/>
          </p:cNvSpPr>
          <p:nvPr/>
        </p:nvSpPr>
        <p:spPr bwMode="auto">
          <a:xfrm>
            <a:off x="717181" y="1637116"/>
            <a:ext cx="9925419"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940425" algn="l"/>
              </a:tabLst>
              <a:defRPr>
                <a:solidFill>
                  <a:schemeClr val="tx1"/>
                </a:solidFill>
                <a:latin typeface="Arial" panose="020B0604020202020204" pitchFamily="34" charset="0"/>
              </a:defRPr>
            </a:lvl1pPr>
            <a:lvl2pPr eaLnBrk="0" fontAlgn="base" hangingPunct="0">
              <a:spcBef>
                <a:spcPct val="0"/>
              </a:spcBef>
              <a:spcAft>
                <a:spcPct val="0"/>
              </a:spcAft>
              <a:tabLst>
                <a:tab pos="5940425" algn="l"/>
              </a:tabLst>
              <a:defRPr>
                <a:solidFill>
                  <a:schemeClr val="tx1"/>
                </a:solidFill>
                <a:latin typeface="Arial" panose="020B0604020202020204" pitchFamily="34" charset="0"/>
              </a:defRPr>
            </a:lvl2pPr>
            <a:lvl3pPr eaLnBrk="0" fontAlgn="base" hangingPunct="0">
              <a:spcBef>
                <a:spcPct val="0"/>
              </a:spcBef>
              <a:spcAft>
                <a:spcPct val="0"/>
              </a:spcAft>
              <a:tabLst>
                <a:tab pos="5940425" algn="l"/>
              </a:tabLst>
              <a:defRPr>
                <a:solidFill>
                  <a:schemeClr val="tx1"/>
                </a:solidFill>
                <a:latin typeface="Arial" panose="020B0604020202020204" pitchFamily="34" charset="0"/>
              </a:defRPr>
            </a:lvl3pPr>
            <a:lvl4pPr eaLnBrk="0" fontAlgn="base" hangingPunct="0">
              <a:spcBef>
                <a:spcPct val="0"/>
              </a:spcBef>
              <a:spcAft>
                <a:spcPct val="0"/>
              </a:spcAft>
              <a:tabLst>
                <a:tab pos="5940425" algn="l"/>
              </a:tabLst>
              <a:defRPr>
                <a:solidFill>
                  <a:schemeClr val="tx1"/>
                </a:solidFill>
                <a:latin typeface="Arial" panose="020B0604020202020204" pitchFamily="34" charset="0"/>
              </a:defRPr>
            </a:lvl4pPr>
            <a:lvl5pPr eaLnBrk="0" fontAlgn="base" hangingPunct="0">
              <a:spcBef>
                <a:spcPct val="0"/>
              </a:spcBef>
              <a:spcAft>
                <a:spcPct val="0"/>
              </a:spcAft>
              <a:tabLst>
                <a:tab pos="5940425" algn="l"/>
              </a:tabLst>
              <a:defRPr>
                <a:solidFill>
                  <a:schemeClr val="tx1"/>
                </a:solidFill>
                <a:latin typeface="Arial" panose="020B0604020202020204" pitchFamily="34" charset="0"/>
              </a:defRPr>
            </a:lvl5pPr>
            <a:lvl6pPr eaLnBrk="0" fontAlgn="base" hangingPunct="0">
              <a:spcBef>
                <a:spcPct val="0"/>
              </a:spcBef>
              <a:spcAft>
                <a:spcPct val="0"/>
              </a:spcAft>
              <a:tabLst>
                <a:tab pos="5940425" algn="l"/>
              </a:tabLst>
              <a:defRPr>
                <a:solidFill>
                  <a:schemeClr val="tx1"/>
                </a:solidFill>
                <a:latin typeface="Arial" panose="020B0604020202020204" pitchFamily="34" charset="0"/>
              </a:defRPr>
            </a:lvl6pPr>
            <a:lvl7pPr eaLnBrk="0" fontAlgn="base" hangingPunct="0">
              <a:spcBef>
                <a:spcPct val="0"/>
              </a:spcBef>
              <a:spcAft>
                <a:spcPct val="0"/>
              </a:spcAft>
              <a:tabLst>
                <a:tab pos="5940425" algn="l"/>
              </a:tabLst>
              <a:defRPr>
                <a:solidFill>
                  <a:schemeClr val="tx1"/>
                </a:solidFill>
                <a:latin typeface="Arial" panose="020B0604020202020204" pitchFamily="34" charset="0"/>
              </a:defRPr>
            </a:lvl7pPr>
            <a:lvl8pPr eaLnBrk="0" fontAlgn="base" hangingPunct="0">
              <a:spcBef>
                <a:spcPct val="0"/>
              </a:spcBef>
              <a:spcAft>
                <a:spcPct val="0"/>
              </a:spcAft>
              <a:tabLst>
                <a:tab pos="5940425" algn="l"/>
              </a:tabLst>
              <a:defRPr>
                <a:solidFill>
                  <a:schemeClr val="tx1"/>
                </a:solidFill>
                <a:latin typeface="Arial" panose="020B0604020202020204" pitchFamily="34" charset="0"/>
              </a:defRPr>
            </a:lvl8pPr>
            <a:lvl9pPr eaLnBrk="0" fontAlgn="base" hangingPunct="0">
              <a:spcBef>
                <a:spcPct val="0"/>
              </a:spcBef>
              <a:spcAft>
                <a:spcPct val="0"/>
              </a:spcAft>
              <a:tabLst>
                <a:tab pos="5940425" algn="l"/>
              </a:tabLst>
              <a:defRPr>
                <a:solidFill>
                  <a:schemeClr val="tx1"/>
                </a:solidFill>
                <a:latin typeface="Arial" panose="020B0604020202020204" pitchFamily="34" charset="0"/>
              </a:defRPr>
            </a:lvl9pPr>
          </a:lstStyle>
          <a:p>
            <a:r>
              <a:rPr lang="en-GB" altLang="en-US" sz="2000" b="1" spc="60" dirty="0">
                <a:latin typeface="Open Sans" panose="020B0606030504020204" pitchFamily="34" charset="0"/>
                <a:ea typeface="Open Sans" panose="020B0606030504020204" pitchFamily="34" charset="0"/>
                <a:cs typeface="Open Sans" panose="020B0606030504020204" pitchFamily="34" charset="0"/>
              </a:rPr>
              <a:t>Étape 1. </a:t>
            </a:r>
            <a:r>
              <a:rPr lang="en-GB" sz="2000" spc="60" dirty="0" err="1">
                <a:latin typeface="Open Sans" panose="020B0606030504020204" pitchFamily="34" charset="0"/>
                <a:ea typeface="Open Sans" panose="020B0606030504020204" pitchFamily="34" charset="0"/>
                <a:cs typeface="Open Sans" panose="020B0606030504020204" pitchFamily="34" charset="0"/>
              </a:rPr>
              <a:t>Regrouper</a:t>
            </a:r>
            <a:r>
              <a:rPr lang="en-GB" sz="2000" spc="60" dirty="0">
                <a:latin typeface="Open Sans" panose="020B0606030504020204" pitchFamily="34" charset="0"/>
                <a:ea typeface="Open Sans" panose="020B0606030504020204" pitchFamily="34" charset="0"/>
                <a:cs typeface="Open Sans" panose="020B0606030504020204" pitchFamily="34" charset="0"/>
              </a:rPr>
              <a:t> les </a:t>
            </a:r>
            <a:r>
              <a:rPr lang="en-GB" sz="2000" spc="60" dirty="0" err="1">
                <a:latin typeface="Open Sans" panose="020B0606030504020204" pitchFamily="34" charset="0"/>
                <a:ea typeface="Open Sans" panose="020B0606030504020204" pitchFamily="34" charset="0"/>
                <a:cs typeface="Open Sans" panose="020B0606030504020204" pitchFamily="34" charset="0"/>
              </a:rPr>
              <a:t>différents</a:t>
            </a:r>
            <a:r>
              <a:rPr lang="en-GB" sz="2000" spc="60" dirty="0">
                <a:latin typeface="Open Sans" panose="020B0606030504020204" pitchFamily="34" charset="0"/>
                <a:ea typeface="Open Sans" panose="020B0606030504020204" pitchFamily="34" charset="0"/>
                <a:cs typeface="Open Sans" panose="020B0606030504020204" pitchFamily="34" charset="0"/>
              </a:rPr>
              <a:t> </a:t>
            </a:r>
            <a:r>
              <a:rPr lang="en-GB" sz="2000" spc="60" dirty="0" err="1">
                <a:latin typeface="Open Sans" panose="020B0606030504020204" pitchFamily="34" charset="0"/>
                <a:ea typeface="Open Sans" panose="020B0606030504020204" pitchFamily="34" charset="0"/>
                <a:cs typeface="Open Sans" panose="020B0606030504020204" pitchFamily="34" charset="0"/>
              </a:rPr>
              <a:t>groupes</a:t>
            </a:r>
            <a:r>
              <a:rPr lang="en-GB" sz="2000" spc="60" dirty="0">
                <a:latin typeface="Open Sans" panose="020B0606030504020204" pitchFamily="34" charset="0"/>
                <a:ea typeface="Open Sans" panose="020B0606030504020204" pitchFamily="34" charset="0"/>
                <a:cs typeface="Open Sans" panose="020B0606030504020204" pitchFamily="34" charset="0"/>
              </a:rPr>
              <a:t> </a:t>
            </a:r>
            <a:r>
              <a:rPr lang="en-GB" sz="2000" spc="60" dirty="0" err="1">
                <a:latin typeface="Open Sans" panose="020B0606030504020204" pitchFamily="34" charset="0"/>
                <a:ea typeface="Open Sans" panose="020B0606030504020204" pitchFamily="34" charset="0"/>
                <a:cs typeface="Open Sans" panose="020B0606030504020204" pitchFamily="34" charset="0"/>
              </a:rPr>
              <a:t>d'aliments</a:t>
            </a:r>
            <a:r>
              <a:rPr lang="en-GB" sz="2000" spc="60" dirty="0">
                <a:latin typeface="Open Sans" panose="020B0606030504020204" pitchFamily="34" charset="0"/>
                <a:ea typeface="Open Sans" panose="020B0606030504020204" pitchFamily="34" charset="0"/>
                <a:cs typeface="Open Sans" panose="020B0606030504020204" pitchFamily="34" charset="0"/>
              </a:rPr>
              <a:t> </a:t>
            </a:r>
            <a:r>
              <a:rPr lang="en-GB" sz="2000" spc="60" dirty="0" err="1">
                <a:latin typeface="Open Sans" panose="020B0606030504020204" pitchFamily="34" charset="0"/>
                <a:ea typeface="Open Sans" panose="020B0606030504020204" pitchFamily="34" charset="0"/>
                <a:cs typeface="Open Sans" panose="020B0606030504020204" pitchFamily="34" charset="0"/>
              </a:rPr>
              <a:t>en</a:t>
            </a:r>
            <a:r>
              <a:rPr lang="en-GB" sz="2000" spc="60" dirty="0">
                <a:latin typeface="Open Sans" panose="020B0606030504020204" pitchFamily="34" charset="0"/>
                <a:ea typeface="Open Sans" panose="020B0606030504020204" pitchFamily="34" charset="0"/>
                <a:cs typeface="Open Sans" panose="020B0606030504020204" pitchFamily="34" charset="0"/>
              </a:rPr>
              <a:t> </a:t>
            </a:r>
            <a:r>
              <a:rPr lang="en-GB" sz="2000" spc="60" dirty="0" err="1">
                <a:latin typeface="Open Sans" panose="020B0606030504020204" pitchFamily="34" charset="0"/>
                <a:ea typeface="Open Sans" panose="020B0606030504020204" pitchFamily="34" charset="0"/>
                <a:cs typeface="Open Sans" panose="020B0606030504020204" pitchFamily="34" charset="0"/>
              </a:rPr>
              <a:t>groupes</a:t>
            </a:r>
            <a:r>
              <a:rPr lang="en-GB" sz="2000" spc="60" dirty="0">
                <a:latin typeface="Open Sans" panose="020B0606030504020204" pitchFamily="34" charset="0"/>
                <a:ea typeface="Open Sans" panose="020B0606030504020204" pitchFamily="34" charset="0"/>
                <a:cs typeface="Open Sans" panose="020B0606030504020204" pitchFamily="34" charset="0"/>
              </a:rPr>
              <a:t> </a:t>
            </a:r>
            <a:r>
              <a:rPr lang="en-GB" sz="2000" spc="60" dirty="0" err="1">
                <a:latin typeface="Open Sans" panose="020B0606030504020204" pitchFamily="34" charset="0"/>
                <a:ea typeface="Open Sans" panose="020B0606030504020204" pitchFamily="34" charset="0"/>
                <a:cs typeface="Open Sans" panose="020B0606030504020204" pitchFamily="34" charset="0"/>
              </a:rPr>
              <a:t>d'aliments</a:t>
            </a:r>
            <a:r>
              <a:rPr lang="en-GB" sz="2000" spc="60" dirty="0">
                <a:latin typeface="Open Sans" panose="020B0606030504020204" pitchFamily="34" charset="0"/>
                <a:ea typeface="Open Sans" panose="020B0606030504020204" pitchFamily="34" charset="0"/>
                <a:cs typeface="Open Sans" panose="020B0606030504020204" pitchFamily="34" charset="0"/>
              </a:rPr>
              <a:t> riches </a:t>
            </a:r>
            <a:r>
              <a:rPr lang="en-GB" sz="2000" spc="60" dirty="0" err="1">
                <a:latin typeface="Open Sans" panose="020B0606030504020204" pitchFamily="34" charset="0"/>
                <a:ea typeface="Open Sans" panose="020B0606030504020204" pitchFamily="34" charset="0"/>
                <a:cs typeface="Open Sans" panose="020B0606030504020204" pitchFamily="34" charset="0"/>
              </a:rPr>
              <a:t>en</a:t>
            </a:r>
            <a:r>
              <a:rPr lang="en-GB" sz="2000" spc="60" dirty="0">
                <a:latin typeface="Open Sans" panose="020B0606030504020204" pitchFamily="34" charset="0"/>
                <a:ea typeface="Open Sans" panose="020B0606030504020204" pitchFamily="34" charset="0"/>
                <a:cs typeface="Open Sans" panose="020B0606030504020204" pitchFamily="34" charset="0"/>
              </a:rPr>
              <a:t> nutriments :</a:t>
            </a:r>
            <a:endParaRPr lang="en-GB" altLang="en-US" sz="2000" spc="60" dirty="0">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940425" algn="l"/>
              </a:tabLst>
            </a:pPr>
            <a:r>
              <a:rPr lang="en-GB" altLang="en-US" sz="2000" b="1" spc="60" dirty="0">
                <a:latin typeface="Open Sans" panose="020B0606030504020204" pitchFamily="34" charset="0"/>
                <a:ea typeface="Open Sans" panose="020B0606030504020204" pitchFamily="34" charset="0"/>
                <a:cs typeface="Open Sans" panose="020B0606030504020204" pitchFamily="34" charset="0"/>
              </a:rPr>
              <a:t>Aliments riches </a:t>
            </a:r>
            <a:r>
              <a:rPr lang="en-GB" altLang="en-US" sz="2000" b="1" spc="60" dirty="0" err="1">
                <a:latin typeface="Open Sans" panose="020B0606030504020204" pitchFamily="34" charset="0"/>
                <a:ea typeface="Open Sans" panose="020B0606030504020204" pitchFamily="34" charset="0"/>
                <a:cs typeface="Open Sans" panose="020B0606030504020204" pitchFamily="34" charset="0"/>
              </a:rPr>
              <a:t>en</a:t>
            </a:r>
            <a:r>
              <a:rPr lang="en-GB" altLang="en-US" sz="2000" b="1" spc="60" dirty="0">
                <a:latin typeface="Open Sans" panose="020B0606030504020204" pitchFamily="34" charset="0"/>
                <a:ea typeface="Open Sans" panose="020B0606030504020204" pitchFamily="34" charset="0"/>
                <a:cs typeface="Open Sans" panose="020B0606030504020204" pitchFamily="34" charset="0"/>
              </a:rPr>
              <a:t> </a:t>
            </a:r>
            <a:r>
              <a:rPr lang="en-GB" altLang="en-US" sz="2000" b="1" spc="60" dirty="0" err="1">
                <a:latin typeface="Open Sans" panose="020B0606030504020204" pitchFamily="34" charset="0"/>
                <a:ea typeface="Open Sans" panose="020B0606030504020204" pitchFamily="34" charset="0"/>
                <a:cs typeface="Open Sans" panose="020B0606030504020204" pitchFamily="34" charset="0"/>
              </a:rPr>
              <a:t>vitamine</a:t>
            </a:r>
            <a:r>
              <a:rPr lang="en-GB" altLang="en-US" sz="2000" b="1" spc="60" dirty="0">
                <a:latin typeface="Open Sans" panose="020B0606030504020204" pitchFamily="34" charset="0"/>
                <a:ea typeface="Open Sans" panose="020B0606030504020204" pitchFamily="34" charset="0"/>
                <a:cs typeface="Open Sans" panose="020B0606030504020204" pitchFamily="34" charset="0"/>
              </a:rPr>
              <a:t> A (6 </a:t>
            </a:r>
            <a:r>
              <a:rPr lang="en-GB" altLang="en-US" sz="2000" b="1" spc="60" dirty="0" err="1">
                <a:latin typeface="Open Sans" panose="020B0606030504020204" pitchFamily="34" charset="0"/>
                <a:ea typeface="Open Sans" panose="020B0606030504020204" pitchFamily="34" charset="0"/>
                <a:cs typeface="Open Sans" panose="020B0606030504020204" pitchFamily="34" charset="0"/>
              </a:rPr>
              <a:t>groupes</a:t>
            </a:r>
            <a:r>
              <a:rPr lang="en-GB" altLang="en-US" sz="2000" b="1" spc="60" dirty="0">
                <a:latin typeface="Open Sans" panose="020B0606030504020204" pitchFamily="34" charset="0"/>
                <a:ea typeface="Open Sans" panose="020B0606030504020204" pitchFamily="34" charset="0"/>
                <a:cs typeface="Open Sans" panose="020B0606030504020204" pitchFamily="34" charset="0"/>
              </a:rPr>
              <a:t>) :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produits</a:t>
            </a:r>
            <a:r>
              <a:rPr lang="en-GB" sz="1800" dirty="0">
                <a:effectLst/>
                <a:latin typeface="Open Sans" panose="020B0606030504020204" pitchFamily="34" charset="0"/>
                <a:ea typeface="Open Sans" panose="020B0606030504020204" pitchFamily="34" charset="0"/>
                <a:cs typeface="Open Sans" panose="020B0606030504020204" pitchFamily="34" charset="0"/>
              </a:rPr>
              <a:t>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laitiers</a:t>
            </a:r>
            <a:r>
              <a:rPr lang="en-GB" sz="1800" dirty="0">
                <a:effectLst/>
                <a:latin typeface="Open Sans" panose="020B0606030504020204" pitchFamily="34" charset="0"/>
                <a:ea typeface="Open Sans" panose="020B0606030504020204" pitchFamily="34" charset="0"/>
                <a:cs typeface="Open Sans" panose="020B0606030504020204" pitchFamily="34" charset="0"/>
              </a:rPr>
              <a:t> +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abats</a:t>
            </a:r>
            <a:r>
              <a:rPr lang="en-GB" sz="1800" dirty="0">
                <a:effectLst/>
                <a:latin typeface="Open Sans" panose="020B0606030504020204" pitchFamily="34" charset="0"/>
                <a:ea typeface="Open Sans" panose="020B0606030504020204" pitchFamily="34" charset="0"/>
                <a:cs typeface="Open Sans" panose="020B0606030504020204" pitchFamily="34" charset="0"/>
              </a:rPr>
              <a:t> +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œufs</a:t>
            </a:r>
            <a:r>
              <a:rPr lang="en-GB" sz="1800" dirty="0">
                <a:effectLst/>
                <a:latin typeface="Open Sans" panose="020B0606030504020204" pitchFamily="34" charset="0"/>
                <a:ea typeface="Open Sans" panose="020B0606030504020204" pitchFamily="34" charset="0"/>
                <a:cs typeface="Open Sans" panose="020B0606030504020204" pitchFamily="34" charset="0"/>
              </a:rPr>
              <a:t> +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légumes</a:t>
            </a:r>
            <a:r>
              <a:rPr lang="en-GB" sz="1800" dirty="0">
                <a:effectLst/>
                <a:latin typeface="Open Sans" panose="020B0606030504020204" pitchFamily="34" charset="0"/>
                <a:ea typeface="Open Sans" panose="020B0606030504020204" pitchFamily="34" charset="0"/>
                <a:cs typeface="Open Sans" panose="020B0606030504020204" pitchFamily="34" charset="0"/>
              </a:rPr>
              <a:t> orange +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légumes</a:t>
            </a:r>
            <a:r>
              <a:rPr lang="en-GB" sz="1800" dirty="0">
                <a:effectLst/>
                <a:latin typeface="Open Sans" panose="020B0606030504020204" pitchFamily="34" charset="0"/>
                <a:ea typeface="Open Sans" panose="020B0606030504020204" pitchFamily="34" charset="0"/>
                <a:cs typeface="Open Sans" panose="020B0606030504020204" pitchFamily="34" charset="0"/>
              </a:rPr>
              <a:t> à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feuilles</a:t>
            </a:r>
            <a:r>
              <a:rPr lang="en-GB" sz="1800" dirty="0">
                <a:effectLst/>
                <a:latin typeface="Open Sans" panose="020B0606030504020204" pitchFamily="34" charset="0"/>
                <a:ea typeface="Open Sans" panose="020B0606030504020204" pitchFamily="34" charset="0"/>
                <a:cs typeface="Open Sans" panose="020B0606030504020204" pitchFamily="34" charset="0"/>
              </a:rPr>
              <a:t>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vertes</a:t>
            </a:r>
            <a:r>
              <a:rPr lang="en-GB" sz="1800" dirty="0">
                <a:effectLst/>
                <a:latin typeface="Open Sans" panose="020B0606030504020204" pitchFamily="34" charset="0"/>
                <a:ea typeface="Open Sans" panose="020B0606030504020204" pitchFamily="34" charset="0"/>
                <a:cs typeface="Open Sans" panose="020B0606030504020204" pitchFamily="34" charset="0"/>
              </a:rPr>
              <a:t> + fruits orange.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940425" algn="l"/>
              </a:tabLst>
            </a:pPr>
            <a:endParaRPr lang="en-GB" sz="1800" dirty="0">
              <a:effectLst/>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altLang="en-US" sz="2000" b="1" spc="60" dirty="0">
                <a:latin typeface="Open Sans" panose="020B0606030504020204" pitchFamily="34" charset="0"/>
                <a:ea typeface="Open Sans" panose="020B0606030504020204" pitchFamily="34" charset="0"/>
                <a:cs typeface="Open Sans" panose="020B0606030504020204" pitchFamily="34" charset="0"/>
              </a:rPr>
              <a:t>Aliments riches </a:t>
            </a:r>
            <a:r>
              <a:rPr lang="en-GB" altLang="en-US" sz="2000" b="1" spc="60" dirty="0" err="1">
                <a:latin typeface="Open Sans" panose="020B0606030504020204" pitchFamily="34" charset="0"/>
                <a:ea typeface="Open Sans" panose="020B0606030504020204" pitchFamily="34" charset="0"/>
                <a:cs typeface="Open Sans" panose="020B0606030504020204" pitchFamily="34" charset="0"/>
              </a:rPr>
              <a:t>en</a:t>
            </a:r>
            <a:r>
              <a:rPr lang="en-GB" altLang="en-US" sz="2000" b="1" spc="60" dirty="0">
                <a:latin typeface="Open Sans" panose="020B0606030504020204" pitchFamily="34" charset="0"/>
                <a:ea typeface="Open Sans" panose="020B0606030504020204" pitchFamily="34" charset="0"/>
                <a:cs typeface="Open Sans" panose="020B0606030504020204" pitchFamily="34" charset="0"/>
              </a:rPr>
              <a:t> </a:t>
            </a:r>
            <a:r>
              <a:rPr lang="en-GB" altLang="en-US" sz="2000" b="1" spc="60" dirty="0" err="1">
                <a:latin typeface="Open Sans" panose="020B0606030504020204" pitchFamily="34" charset="0"/>
                <a:ea typeface="Open Sans" panose="020B0606030504020204" pitchFamily="34" charset="0"/>
                <a:cs typeface="Open Sans" panose="020B0606030504020204" pitchFamily="34" charset="0"/>
              </a:rPr>
              <a:t>protéines</a:t>
            </a:r>
            <a:r>
              <a:rPr lang="en-GB" altLang="en-US" sz="2000" b="1" spc="60" dirty="0">
                <a:latin typeface="Open Sans" panose="020B0606030504020204" pitchFamily="34" charset="0"/>
                <a:ea typeface="Open Sans" panose="020B0606030504020204" pitchFamily="34" charset="0"/>
                <a:cs typeface="Open Sans" panose="020B0606030504020204" pitchFamily="34" charset="0"/>
              </a:rPr>
              <a:t> (6 </a:t>
            </a:r>
            <a:r>
              <a:rPr lang="en-GB" altLang="en-US" sz="2000" b="1" spc="60" dirty="0" err="1">
                <a:latin typeface="Open Sans" panose="020B0606030504020204" pitchFamily="34" charset="0"/>
                <a:ea typeface="Open Sans" panose="020B0606030504020204" pitchFamily="34" charset="0"/>
                <a:cs typeface="Open Sans" panose="020B0606030504020204" pitchFamily="34" charset="0"/>
              </a:rPr>
              <a:t>groupes</a:t>
            </a:r>
            <a:r>
              <a:rPr lang="en-GB" altLang="en-US" sz="2000" b="1" spc="60" dirty="0">
                <a:latin typeface="Open Sans" panose="020B0606030504020204" pitchFamily="34" charset="0"/>
                <a:ea typeface="Open Sans" panose="020B0606030504020204" pitchFamily="34" charset="0"/>
                <a:cs typeface="Open Sans" panose="020B0606030504020204" pitchFamily="34" charset="0"/>
              </a:rPr>
              <a:t>) :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Légumineuses</a:t>
            </a:r>
            <a:r>
              <a:rPr lang="en-GB" sz="1800" dirty="0">
                <a:effectLst/>
                <a:latin typeface="Open Sans" panose="020B0606030504020204" pitchFamily="34" charset="0"/>
                <a:ea typeface="Open Sans" panose="020B0606030504020204" pitchFamily="34" charset="0"/>
                <a:cs typeface="Open Sans" panose="020B0606030504020204" pitchFamily="34" charset="0"/>
              </a:rPr>
              <a:t> +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produits</a:t>
            </a:r>
            <a:r>
              <a:rPr lang="en-GB" sz="1800" dirty="0">
                <a:effectLst/>
                <a:latin typeface="Open Sans" panose="020B0606030504020204" pitchFamily="34" charset="0"/>
                <a:ea typeface="Open Sans" panose="020B0606030504020204" pitchFamily="34" charset="0"/>
                <a:cs typeface="Open Sans" panose="020B0606030504020204" pitchFamily="34" charset="0"/>
              </a:rPr>
              <a:t>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laitiers</a:t>
            </a:r>
            <a:r>
              <a:rPr lang="en-GB" sz="1800" dirty="0">
                <a:effectLst/>
                <a:latin typeface="Open Sans" panose="020B0606030504020204" pitchFamily="34" charset="0"/>
                <a:ea typeface="Open Sans" panose="020B0606030504020204" pitchFamily="34" charset="0"/>
                <a:cs typeface="Open Sans" panose="020B0606030504020204" pitchFamily="34" charset="0"/>
              </a:rPr>
              <a:t> +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viande</a:t>
            </a:r>
            <a:r>
              <a:rPr lang="en-GB" sz="1800" dirty="0">
                <a:effectLst/>
                <a:latin typeface="Open Sans" panose="020B0606030504020204" pitchFamily="34" charset="0"/>
                <a:ea typeface="Open Sans" panose="020B0606030504020204" pitchFamily="34" charset="0"/>
                <a:cs typeface="Open Sans" panose="020B0606030504020204" pitchFamily="34" charset="0"/>
              </a:rPr>
              <a:t> de chair + </a:t>
            </a:r>
            <a:r>
              <a:rPr lang="en-GB" dirty="0" err="1">
                <a:latin typeface="Open Sans" panose="020B0606030504020204" pitchFamily="34" charset="0"/>
                <a:ea typeface="Open Sans" panose="020B0606030504020204" pitchFamily="34" charset="0"/>
                <a:cs typeface="Open Sans" panose="020B0606030504020204" pitchFamily="34" charset="0"/>
              </a:rPr>
              <a:t>abats</a:t>
            </a:r>
            <a:r>
              <a:rPr lang="en-GB" sz="1800" dirty="0">
                <a:effectLst/>
                <a:latin typeface="Open Sans" panose="020B0606030504020204" pitchFamily="34" charset="0"/>
                <a:ea typeface="Open Sans" panose="020B0606030504020204" pitchFamily="34" charset="0"/>
                <a:cs typeface="Open Sans" panose="020B0606030504020204" pitchFamily="34" charset="0"/>
              </a:rPr>
              <a:t> +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poisson</a:t>
            </a:r>
            <a:r>
              <a:rPr lang="en-GB" sz="1800" dirty="0">
                <a:effectLst/>
                <a:latin typeface="Open Sans" panose="020B0606030504020204" pitchFamily="34" charset="0"/>
                <a:ea typeface="Open Sans" panose="020B0606030504020204" pitchFamily="34" charset="0"/>
                <a:cs typeface="Open Sans" panose="020B0606030504020204" pitchFamily="34" charset="0"/>
              </a:rPr>
              <a:t> +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œufs</a:t>
            </a:r>
            <a:r>
              <a:rPr lang="en-GB" sz="1800" dirty="0">
                <a:effectLst/>
                <a:latin typeface="Open Sans" panose="020B0606030504020204" pitchFamily="34" charset="0"/>
                <a:ea typeface="Open Sans" panose="020B0606030504020204" pitchFamily="34" charset="0"/>
                <a:cs typeface="Open Sans" panose="020B0606030504020204" pitchFamily="34" charset="0"/>
              </a:rPr>
              <a:t>. </a:t>
            </a:r>
          </a:p>
          <a:p>
            <a:pPr marL="342900" indent="-342900">
              <a:buFont typeface="Arial" panose="020B0604020202020204" pitchFamily="34" charset="0"/>
              <a:buChar char="•"/>
            </a:pPr>
            <a:endParaRPr lang="en-GB" altLang="en-US" sz="2000" spc="6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altLang="en-US" sz="2000" b="1" spc="60" dirty="0">
                <a:latin typeface="Open Sans" panose="020B0606030504020204" pitchFamily="34" charset="0"/>
                <a:ea typeface="Open Sans" panose="020B0606030504020204" pitchFamily="34" charset="0"/>
                <a:cs typeface="Open Sans" panose="020B0606030504020204" pitchFamily="34" charset="0"/>
              </a:rPr>
              <a:t>Aliments riches </a:t>
            </a:r>
            <a:r>
              <a:rPr lang="en-GB" altLang="en-US" sz="2000" b="1" spc="60" dirty="0" err="1">
                <a:latin typeface="Open Sans" panose="020B0606030504020204" pitchFamily="34" charset="0"/>
                <a:ea typeface="Open Sans" panose="020B0606030504020204" pitchFamily="34" charset="0"/>
                <a:cs typeface="Open Sans" panose="020B0606030504020204" pitchFamily="34" charset="0"/>
              </a:rPr>
              <a:t>en</a:t>
            </a:r>
            <a:r>
              <a:rPr lang="en-GB" altLang="en-US" sz="2000" b="1" spc="60" dirty="0">
                <a:latin typeface="Open Sans" panose="020B0606030504020204" pitchFamily="34" charset="0"/>
                <a:ea typeface="Open Sans" panose="020B0606030504020204" pitchFamily="34" charset="0"/>
                <a:cs typeface="Open Sans" panose="020B0606030504020204" pitchFamily="34" charset="0"/>
              </a:rPr>
              <a:t> fer (3 </a:t>
            </a:r>
            <a:r>
              <a:rPr lang="en-GB" altLang="en-US" sz="2000" b="1" spc="60" dirty="0" err="1">
                <a:latin typeface="Open Sans" panose="020B0606030504020204" pitchFamily="34" charset="0"/>
                <a:ea typeface="Open Sans" panose="020B0606030504020204" pitchFamily="34" charset="0"/>
                <a:cs typeface="Open Sans" panose="020B0606030504020204" pitchFamily="34" charset="0"/>
              </a:rPr>
              <a:t>groupes</a:t>
            </a:r>
            <a:r>
              <a:rPr lang="en-GB" altLang="en-US" sz="2000" b="1" spc="60" dirty="0">
                <a:latin typeface="Open Sans" panose="020B0606030504020204" pitchFamily="34" charset="0"/>
                <a:ea typeface="Open Sans" panose="020B0606030504020204" pitchFamily="34" charset="0"/>
                <a:cs typeface="Open Sans" panose="020B0606030504020204" pitchFamily="34" charset="0"/>
              </a:rPr>
              <a:t>) :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viande</a:t>
            </a:r>
            <a:r>
              <a:rPr lang="en-GB" sz="1800" dirty="0">
                <a:effectLst/>
                <a:latin typeface="Open Sans" panose="020B0606030504020204" pitchFamily="34" charset="0"/>
                <a:ea typeface="Open Sans" panose="020B0606030504020204" pitchFamily="34" charset="0"/>
                <a:cs typeface="Open Sans" panose="020B0606030504020204" pitchFamily="34" charset="0"/>
              </a:rPr>
              <a:t> +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abats</a:t>
            </a:r>
            <a:r>
              <a:rPr lang="en-GB" sz="1800" dirty="0">
                <a:effectLst/>
                <a:latin typeface="Open Sans" panose="020B0606030504020204" pitchFamily="34" charset="0"/>
                <a:ea typeface="Open Sans" panose="020B0606030504020204" pitchFamily="34" charset="0"/>
                <a:cs typeface="Open Sans" panose="020B0606030504020204" pitchFamily="34" charset="0"/>
              </a:rPr>
              <a:t> + </a:t>
            </a:r>
            <a:r>
              <a:rPr lang="en-GB" sz="1800" dirty="0" err="1">
                <a:effectLst/>
                <a:latin typeface="Open Sans" panose="020B0606030504020204" pitchFamily="34" charset="0"/>
                <a:ea typeface="Open Sans" panose="020B0606030504020204" pitchFamily="34" charset="0"/>
                <a:cs typeface="Open Sans" panose="020B0606030504020204" pitchFamily="34" charset="0"/>
              </a:rPr>
              <a:t>poisson</a:t>
            </a:r>
            <a:r>
              <a:rPr lang="en-GB" sz="1800" dirty="0">
                <a:effectLst/>
                <a:latin typeface="Open Sans" panose="020B0606030504020204" pitchFamily="34" charset="0"/>
                <a:ea typeface="Open Sans" panose="020B0606030504020204" pitchFamily="34" charset="0"/>
                <a:cs typeface="Open Sans" panose="020B0606030504020204" pitchFamily="34" charset="0"/>
              </a:rPr>
              <a:t>.</a:t>
            </a:r>
            <a:endParaRPr lang="en-GB" altLang="en-US" sz="2000" spc="6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940425" algn="l"/>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785344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accent2"/>
                </a:solidFill>
                <a:latin typeface="HALDEN SOLID" pitchFamily="2" charset="0"/>
              </a:rPr>
              <a:t>FCS-N : Exemple de calcul (suite)</a:t>
            </a:r>
          </a:p>
        </p:txBody>
      </p:sp>
      <p:graphicFrame>
        <p:nvGraphicFramePr>
          <p:cNvPr id="3" name="Table 2">
            <a:extLst>
              <a:ext uri="{FF2B5EF4-FFF2-40B4-BE49-F238E27FC236}">
                <a16:creationId xmlns:a16="http://schemas.microsoft.com/office/drawing/2014/main" id="{129A45E9-B147-4F8D-8812-0FBF597424AF}"/>
              </a:ext>
            </a:extLst>
          </p:cNvPr>
          <p:cNvGraphicFramePr>
            <a:graphicFrameLocks noGrp="1"/>
          </p:cNvGraphicFramePr>
          <p:nvPr>
            <p:extLst>
              <p:ext uri="{D42A27DB-BD31-4B8C-83A1-F6EECF244321}">
                <p14:modId xmlns:p14="http://schemas.microsoft.com/office/powerpoint/2010/main" val="1512924011"/>
              </p:ext>
            </p:extLst>
          </p:nvPr>
        </p:nvGraphicFramePr>
        <p:xfrm>
          <a:off x="7239000" y="1916271"/>
          <a:ext cx="4530183" cy="2833530"/>
        </p:xfrm>
        <a:graphic>
          <a:graphicData uri="http://schemas.openxmlformats.org/drawingml/2006/table">
            <a:tbl>
              <a:tblPr firstRow="1" firstCol="1" bandRow="1"/>
              <a:tblGrid>
                <a:gridCol w="3010268">
                  <a:extLst>
                    <a:ext uri="{9D8B030D-6E8A-4147-A177-3AD203B41FA5}">
                      <a16:colId xmlns:a16="http://schemas.microsoft.com/office/drawing/2014/main" val="854308522"/>
                    </a:ext>
                  </a:extLst>
                </a:gridCol>
                <a:gridCol w="1519915">
                  <a:extLst>
                    <a:ext uri="{9D8B030D-6E8A-4147-A177-3AD203B41FA5}">
                      <a16:colId xmlns:a16="http://schemas.microsoft.com/office/drawing/2014/main" val="509426926"/>
                    </a:ext>
                  </a:extLst>
                </a:gridCol>
              </a:tblGrid>
              <a:tr h="811061">
                <a:tc>
                  <a:txBody>
                    <a:bodyPr/>
                    <a:lstStyle/>
                    <a:p>
                      <a:pPr marL="0" marR="0" algn="ctr" defTabSz="914400" rtl="0" eaLnBrk="1" latinLnBrk="0" hangingPunct="1">
                        <a:spcBef>
                          <a:spcPts val="0"/>
                        </a:spcBef>
                        <a:spcAft>
                          <a:spcPts val="0"/>
                        </a:spcAft>
                      </a:pPr>
                      <a:r>
                        <a:rPr lang="en-GB" sz="1400" b="1" kern="12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 </a:t>
                      </a:r>
                      <a:endParaRPr lang="en-US" sz="1400" b="1" kern="12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p>
                      <a:pPr marL="0" marR="0" algn="ctr" defTabSz="914400" rtl="0" eaLnBrk="1" latinLnBrk="0" hangingPunct="1">
                        <a:spcBef>
                          <a:spcPts val="0"/>
                        </a:spcBef>
                        <a:spcAft>
                          <a:spcPts val="0"/>
                        </a:spcAft>
                        <a:tabLst>
                          <a:tab pos="5941060" algn="l"/>
                        </a:tabLst>
                      </a:pPr>
                      <a:r>
                        <a:rPr lang="en-GB" sz="1400" b="1" kern="12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Exemple : Sous-groupes d'aliments riches en vitamine 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marL="0" marR="0" algn="ctr" defTabSz="914400" rtl="0" eaLnBrk="1" latinLnBrk="0" hangingPunct="1">
                        <a:spcBef>
                          <a:spcPts val="0"/>
                        </a:spcBef>
                        <a:spcAft>
                          <a:spcPts val="0"/>
                        </a:spcAft>
                      </a:pPr>
                      <a:endParaRPr lang="en-GB" sz="1400" b="1" kern="12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p>
                      <a:pPr marL="0" marR="0" algn="ctr" defTabSz="914400" rtl="0" eaLnBrk="1" latinLnBrk="0" hangingPunct="1">
                        <a:spcBef>
                          <a:spcPts val="0"/>
                        </a:spcBef>
                        <a:spcAft>
                          <a:spcPts val="0"/>
                        </a:spcAft>
                      </a:pPr>
                      <a:r>
                        <a:rPr lang="en-GB" sz="1400" b="1" kern="12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Fréquence de consommation</a:t>
                      </a:r>
                      <a:endParaRPr lang="en-US" sz="1400" b="1" kern="12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4232132923"/>
                  </a:ext>
                </a:extLst>
              </a:tr>
              <a:tr h="284644">
                <a:tc>
                  <a:txBody>
                    <a:bodyPr/>
                    <a:lstStyle/>
                    <a:p>
                      <a:pPr marL="0" marR="0" algn="just" defTabSz="914400" rtl="0" eaLnBrk="1" latinLnBrk="0" hangingPunct="1">
                        <a:spcBef>
                          <a:spcPts val="0"/>
                        </a:spcBef>
                        <a:spcAft>
                          <a:spcPts val="0"/>
                        </a:spcAft>
                        <a:tabLst>
                          <a:tab pos="5941060" algn="l"/>
                        </a:tabLst>
                      </a:pPr>
                      <a:r>
                        <a:rPr lang="en-GB" sz="1400" kern="12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Produits laitiers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spcBef>
                          <a:spcPts val="0"/>
                        </a:spcBef>
                        <a:spcAft>
                          <a:spcPts val="0"/>
                        </a:spcAft>
                        <a:tabLst>
                          <a:tab pos="5941060" algn="l"/>
                        </a:tabLst>
                      </a:pPr>
                      <a:r>
                        <a:rPr lang="en-GB" sz="1400" kern="12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4235788"/>
                  </a:ext>
                </a:extLst>
              </a:tr>
              <a:tr h="294631">
                <a:tc>
                  <a:txBody>
                    <a:bodyPr/>
                    <a:lstStyle/>
                    <a:p>
                      <a:pPr marL="0" marR="0" algn="just" defTabSz="914400" rtl="0" eaLnBrk="1" latinLnBrk="0" hangingPunct="1">
                        <a:spcBef>
                          <a:spcPts val="0"/>
                        </a:spcBef>
                        <a:spcAft>
                          <a:spcPts val="0"/>
                        </a:spcAft>
                        <a:tabLst>
                          <a:tab pos="5941060" algn="l"/>
                        </a:tabLst>
                      </a:pPr>
                      <a:r>
                        <a:rPr lang="en-GB" sz="1400" kern="12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Viande d'organe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spcBef>
                          <a:spcPts val="0"/>
                        </a:spcBef>
                        <a:spcAft>
                          <a:spcPts val="0"/>
                        </a:spcAft>
                        <a:tabLst>
                          <a:tab pos="5941060" algn="l"/>
                        </a:tabLst>
                      </a:pPr>
                      <a:r>
                        <a:rPr lang="en-GB" sz="1400" kern="12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0498134"/>
                  </a:ext>
                </a:extLst>
              </a:tr>
              <a:tr h="284644">
                <a:tc>
                  <a:txBody>
                    <a:bodyPr/>
                    <a:lstStyle/>
                    <a:p>
                      <a:pPr marL="0" marR="0" algn="just" defTabSz="914400" rtl="0" eaLnBrk="1" latinLnBrk="0" hangingPunct="1">
                        <a:spcBef>
                          <a:spcPts val="0"/>
                        </a:spcBef>
                        <a:spcAft>
                          <a:spcPts val="0"/>
                        </a:spcAft>
                        <a:tabLst>
                          <a:tab pos="5941060" algn="l"/>
                        </a:tabLst>
                      </a:pPr>
                      <a:r>
                        <a:rPr lang="en-GB" sz="1400" kern="12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Œufs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spcBef>
                          <a:spcPts val="0"/>
                        </a:spcBef>
                        <a:spcAft>
                          <a:spcPts val="0"/>
                        </a:spcAft>
                        <a:tabLst>
                          <a:tab pos="5941060" algn="l"/>
                        </a:tabLst>
                      </a:pPr>
                      <a:r>
                        <a:rPr lang="en-GB" sz="1400" kern="12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6490815"/>
                  </a:ext>
                </a:extLst>
              </a:tr>
              <a:tr h="294631">
                <a:tc>
                  <a:txBody>
                    <a:bodyPr/>
                    <a:lstStyle/>
                    <a:p>
                      <a:pPr marL="0" marR="0" algn="just" defTabSz="914400" rtl="0" eaLnBrk="1" latinLnBrk="0" hangingPunct="1">
                        <a:spcBef>
                          <a:spcPts val="0"/>
                        </a:spcBef>
                        <a:spcAft>
                          <a:spcPts val="0"/>
                        </a:spcAft>
                        <a:tabLst>
                          <a:tab pos="5941060" algn="l"/>
                        </a:tabLst>
                      </a:pPr>
                      <a:r>
                        <a:rPr lang="en-GB" sz="1400" kern="12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Légumes orange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spcBef>
                          <a:spcPts val="0"/>
                        </a:spcBef>
                        <a:spcAft>
                          <a:spcPts val="0"/>
                        </a:spcAft>
                        <a:tabLst>
                          <a:tab pos="5941060" algn="l"/>
                        </a:tabLst>
                      </a:pPr>
                      <a:r>
                        <a:rPr lang="en-GB" sz="1400" kern="12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6850001"/>
                  </a:ext>
                </a:extLst>
              </a:tr>
              <a:tr h="284644">
                <a:tc>
                  <a:txBody>
                    <a:bodyPr/>
                    <a:lstStyle/>
                    <a:p>
                      <a:pPr marL="0" marR="0" algn="just" defTabSz="914400" rtl="0" eaLnBrk="1" latinLnBrk="0" hangingPunct="1">
                        <a:spcBef>
                          <a:spcPts val="0"/>
                        </a:spcBef>
                        <a:spcAft>
                          <a:spcPts val="0"/>
                        </a:spcAft>
                        <a:tabLst>
                          <a:tab pos="5941060" algn="l"/>
                        </a:tabLst>
                      </a:pPr>
                      <a:r>
                        <a:rPr lang="en-GB" sz="1400" kern="12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Légumes à feuilles vertes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spcBef>
                          <a:spcPts val="0"/>
                        </a:spcBef>
                        <a:spcAft>
                          <a:spcPts val="0"/>
                        </a:spcAft>
                        <a:tabLst>
                          <a:tab pos="5941060" algn="l"/>
                        </a:tabLst>
                      </a:pPr>
                      <a:r>
                        <a:rPr lang="en-GB" sz="1400" kern="12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2208774"/>
                  </a:ext>
                </a:extLst>
              </a:tr>
              <a:tr h="284644">
                <a:tc>
                  <a:txBody>
                    <a:bodyPr/>
                    <a:lstStyle/>
                    <a:p>
                      <a:pPr marL="0" marR="0" algn="just" defTabSz="914400" rtl="0" eaLnBrk="1" latinLnBrk="0" hangingPunct="1">
                        <a:spcBef>
                          <a:spcPts val="0"/>
                        </a:spcBef>
                        <a:spcAft>
                          <a:spcPts val="0"/>
                        </a:spcAft>
                        <a:tabLst>
                          <a:tab pos="5941060" algn="l"/>
                        </a:tabLst>
                      </a:pPr>
                      <a:r>
                        <a:rPr lang="en-GB" sz="1400" kern="12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Fruits orange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spcBef>
                          <a:spcPts val="0"/>
                        </a:spcBef>
                        <a:spcAft>
                          <a:spcPts val="0"/>
                        </a:spcAft>
                        <a:tabLst>
                          <a:tab pos="5941060" algn="l"/>
                        </a:tabLst>
                      </a:pPr>
                      <a:r>
                        <a:rPr lang="en-GB" sz="1400" kern="12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376001"/>
                  </a:ext>
                </a:extLst>
              </a:tr>
              <a:tr h="294631">
                <a:tc>
                  <a:txBody>
                    <a:bodyPr/>
                    <a:lstStyle/>
                    <a:p>
                      <a:pPr marL="0" marR="0" algn="r" defTabSz="914400" rtl="0" eaLnBrk="1" latinLnBrk="0" hangingPunct="1">
                        <a:spcBef>
                          <a:spcPts val="0"/>
                        </a:spcBef>
                        <a:spcAft>
                          <a:spcPts val="0"/>
                        </a:spcAft>
                        <a:tabLst>
                          <a:tab pos="5941060" algn="l"/>
                        </a:tabLst>
                      </a:pPr>
                      <a:r>
                        <a:rPr lang="en-GB" sz="1400" kern="12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Somme des scores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defTabSz="914400" rtl="0" eaLnBrk="1" latinLnBrk="0" hangingPunct="1">
                        <a:spcBef>
                          <a:spcPts val="0"/>
                        </a:spcBef>
                        <a:spcAft>
                          <a:spcPts val="0"/>
                        </a:spcAft>
                        <a:tabLst>
                          <a:tab pos="5941060" algn="l"/>
                        </a:tabLst>
                      </a:pPr>
                      <a:r>
                        <a:rPr lang="en-GB" sz="1400" kern="12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22615825"/>
                  </a:ext>
                </a:extLst>
              </a:tr>
            </a:tbl>
          </a:graphicData>
        </a:graphic>
      </p:graphicFrame>
      <p:sp>
        <p:nvSpPr>
          <p:cNvPr id="6" name="TextBox 5">
            <a:extLst>
              <a:ext uri="{FF2B5EF4-FFF2-40B4-BE49-F238E27FC236}">
                <a16:creationId xmlns:a16="http://schemas.microsoft.com/office/drawing/2014/main" id="{4CF8762A-4A28-8850-35B3-89FAFCA50029}"/>
              </a:ext>
            </a:extLst>
          </p:cNvPr>
          <p:cNvSpPr txBox="1"/>
          <p:nvPr/>
        </p:nvSpPr>
        <p:spPr>
          <a:xfrm>
            <a:off x="615581" y="1916271"/>
            <a:ext cx="5171017" cy="2862322"/>
          </a:xfrm>
          <a:prstGeom prst="rect">
            <a:avLst/>
          </a:prstGeom>
          <a:noFill/>
        </p:spPr>
        <p:txBody>
          <a:bodyPr wrap="square">
            <a:spAutoFit/>
          </a:bodyPr>
          <a:lstStyle/>
          <a:p>
            <a:pPr algn="just">
              <a:tabLst>
                <a:tab pos="5941060" algn="l"/>
              </a:tabLst>
            </a:pPr>
            <a:r>
              <a:rPr lang="en-GB" sz="1800" b="1">
                <a:effectLst/>
                <a:latin typeface="Open Sans" panose="020B0606030504020204" pitchFamily="34" charset="0"/>
                <a:ea typeface="Calibri" panose="020F0502020204030204" pitchFamily="34" charset="0"/>
                <a:cs typeface="Arial" panose="020B0604020202020204" pitchFamily="34" charset="0"/>
              </a:rPr>
              <a:t>Étape 2.</a:t>
            </a:r>
            <a:r>
              <a:rPr lang="en-GB" sz="1800">
                <a:effectLst/>
                <a:latin typeface="Open Sans" panose="020B0606030504020204" pitchFamily="34" charset="0"/>
                <a:ea typeface="Calibri" panose="020F0502020204030204" pitchFamily="34" charset="0"/>
                <a:cs typeface="Arial" panose="020B0604020202020204" pitchFamily="34" charset="0"/>
              </a:rPr>
              <a:t> </a:t>
            </a:r>
            <a:r>
              <a:rPr lang="en-GB" sz="1800" err="1">
                <a:effectLst/>
                <a:latin typeface="Open Sans" panose="020B0606030504020204" pitchFamily="34" charset="0"/>
                <a:ea typeface="Calibri" panose="020F0502020204030204" pitchFamily="34" charset="0"/>
                <a:cs typeface="Arial" panose="020B0604020202020204" pitchFamily="34" charset="0"/>
              </a:rPr>
              <a:t>Additionnez</a:t>
            </a:r>
            <a:r>
              <a:rPr lang="en-GB" sz="1800">
                <a:effectLst/>
                <a:latin typeface="Open Sans" panose="020B0606030504020204" pitchFamily="34" charset="0"/>
                <a:ea typeface="Calibri" panose="020F0502020204030204" pitchFamily="34" charset="0"/>
                <a:cs typeface="Arial" panose="020B0604020202020204" pitchFamily="34" charset="0"/>
              </a:rPr>
              <a:t> la </a:t>
            </a:r>
            <a:r>
              <a:rPr lang="en-GB" sz="1800" err="1">
                <a:effectLst/>
                <a:latin typeface="Open Sans" panose="020B0606030504020204" pitchFamily="34" charset="0"/>
                <a:ea typeface="Calibri" panose="020F0502020204030204" pitchFamily="34" charset="0"/>
                <a:cs typeface="Arial" panose="020B0604020202020204" pitchFamily="34" charset="0"/>
              </a:rPr>
              <a:t>fréquence</a:t>
            </a:r>
            <a:r>
              <a:rPr lang="en-GB" sz="1800">
                <a:effectLst/>
                <a:latin typeface="Open Sans" panose="020B0606030504020204" pitchFamily="34" charset="0"/>
                <a:ea typeface="Calibri" panose="020F0502020204030204" pitchFamily="34" charset="0"/>
                <a:cs typeface="Arial" panose="020B0604020202020204" pitchFamily="34" charset="0"/>
              </a:rPr>
              <a:t> de </a:t>
            </a:r>
            <a:r>
              <a:rPr lang="en-GB" sz="1800" err="1">
                <a:effectLst/>
                <a:latin typeface="Open Sans" panose="020B0606030504020204" pitchFamily="34" charset="0"/>
                <a:ea typeface="Calibri" panose="020F0502020204030204" pitchFamily="34" charset="0"/>
                <a:cs typeface="Arial" panose="020B0604020202020204" pitchFamily="34" charset="0"/>
              </a:rPr>
              <a:t>consommation</a:t>
            </a:r>
            <a:r>
              <a:rPr lang="en-GB" sz="1800">
                <a:effectLst/>
                <a:latin typeface="Open Sans" panose="020B0606030504020204" pitchFamily="34" charset="0"/>
                <a:ea typeface="Calibri" panose="020F0502020204030204" pitchFamily="34" charset="0"/>
                <a:cs typeface="Arial" panose="020B0604020202020204" pitchFamily="34" charset="0"/>
              </a:rPr>
              <a:t> des </a:t>
            </a:r>
            <a:r>
              <a:rPr lang="en-GB" sz="1800" err="1">
                <a:effectLst/>
                <a:latin typeface="Open Sans" panose="020B0606030504020204" pitchFamily="34" charset="0"/>
                <a:ea typeface="Calibri" panose="020F0502020204030204" pitchFamily="34" charset="0"/>
                <a:cs typeface="Arial" panose="020B0604020202020204" pitchFamily="34" charset="0"/>
              </a:rPr>
              <a:t>groupes</a:t>
            </a:r>
            <a:r>
              <a:rPr lang="en-GB" sz="1800">
                <a:effectLst/>
                <a:latin typeface="Open Sans" panose="020B0606030504020204" pitchFamily="34" charset="0"/>
                <a:ea typeface="Calibri" panose="020F0502020204030204" pitchFamily="34" charset="0"/>
                <a:cs typeface="Arial" panose="020B0604020202020204" pitchFamily="34" charset="0"/>
              </a:rPr>
              <a:t> </a:t>
            </a:r>
            <a:r>
              <a:rPr lang="en-GB" sz="1800" err="1">
                <a:effectLst/>
                <a:latin typeface="Open Sans" panose="020B0606030504020204" pitchFamily="34" charset="0"/>
                <a:ea typeface="Calibri" panose="020F0502020204030204" pitchFamily="34" charset="0"/>
                <a:cs typeface="Arial" panose="020B0604020202020204" pitchFamily="34" charset="0"/>
              </a:rPr>
              <a:t>d'aliments</a:t>
            </a:r>
            <a:r>
              <a:rPr lang="en-GB" sz="1800">
                <a:effectLst/>
                <a:latin typeface="Open Sans" panose="020B0606030504020204" pitchFamily="34" charset="0"/>
                <a:ea typeface="Calibri" panose="020F0502020204030204" pitchFamily="34" charset="0"/>
                <a:cs typeface="Arial" panose="020B0604020202020204" pitchFamily="34" charset="0"/>
              </a:rPr>
              <a:t> riches </a:t>
            </a:r>
            <a:r>
              <a:rPr lang="en-GB" sz="1800" err="1">
                <a:effectLst/>
                <a:latin typeface="Open Sans" panose="020B0606030504020204" pitchFamily="34" charset="0"/>
                <a:ea typeface="Calibri" panose="020F0502020204030204" pitchFamily="34" charset="0"/>
                <a:cs typeface="Arial" panose="020B0604020202020204" pitchFamily="34" charset="0"/>
              </a:rPr>
              <a:t>en</a:t>
            </a:r>
            <a:r>
              <a:rPr lang="en-GB" sz="1800">
                <a:effectLst/>
                <a:latin typeface="Open Sans" panose="020B0606030504020204" pitchFamily="34" charset="0"/>
                <a:ea typeface="Calibri" panose="020F0502020204030204" pitchFamily="34" charset="0"/>
                <a:cs typeface="Arial" panose="020B0604020202020204" pitchFamily="34" charset="0"/>
              </a:rPr>
              <a:t> nutriments agrégés.</a:t>
            </a:r>
          </a:p>
          <a:p>
            <a:pPr algn="just">
              <a:tabLst>
                <a:tab pos="5941060" algn="l"/>
              </a:tabLst>
            </a:pPr>
            <a:endParaRPr lang="en-GB" b="1">
              <a:latin typeface="Open Sans" panose="020B0606030504020204" pitchFamily="34" charset="0"/>
              <a:ea typeface="Calibri" panose="020F0502020204030204" pitchFamily="34" charset="0"/>
              <a:cs typeface="Arial" panose="020B0604020202020204" pitchFamily="34" charset="0"/>
            </a:endParaRPr>
          </a:p>
          <a:p>
            <a:pPr algn="just">
              <a:tabLst>
                <a:tab pos="5941060" algn="l"/>
              </a:tabLst>
            </a:pPr>
            <a:r>
              <a:rPr lang="en-GB" sz="1800" b="1">
                <a:effectLst/>
                <a:latin typeface="Open Sans" panose="020B0606030504020204" pitchFamily="34" charset="0"/>
                <a:ea typeface="Calibri" panose="020F0502020204030204" pitchFamily="34" charset="0"/>
                <a:cs typeface="Arial" panose="020B0604020202020204" pitchFamily="34" charset="0"/>
              </a:rPr>
              <a:t>Étape 3. </a:t>
            </a:r>
            <a:r>
              <a:rPr lang="en-GB" sz="1800" err="1">
                <a:effectLst/>
                <a:latin typeface="Open Sans" panose="020B0606030504020204" pitchFamily="34" charset="0"/>
                <a:ea typeface="Calibri" panose="020F0502020204030204" pitchFamily="34" charset="0"/>
                <a:cs typeface="Arial" panose="020B0604020202020204" pitchFamily="34" charset="0"/>
              </a:rPr>
              <a:t>Construire</a:t>
            </a:r>
            <a:r>
              <a:rPr lang="en-GB" sz="1800">
                <a:effectLst/>
                <a:latin typeface="Open Sans" panose="020B0606030504020204" pitchFamily="34" charset="0"/>
                <a:ea typeface="Calibri" panose="020F0502020204030204" pitchFamily="34" charset="0"/>
                <a:cs typeface="Arial" panose="020B0604020202020204" pitchFamily="34" charset="0"/>
              </a:rPr>
              <a:t> la </a:t>
            </a:r>
            <a:r>
              <a:rPr lang="en-GB" sz="1800" err="1">
                <a:effectLst/>
                <a:latin typeface="Open Sans" panose="020B0606030504020204" pitchFamily="34" charset="0"/>
                <a:ea typeface="Calibri" panose="020F0502020204030204" pitchFamily="34" charset="0"/>
                <a:cs typeface="Arial" panose="020B0604020202020204" pitchFamily="34" charset="0"/>
              </a:rPr>
              <a:t>catégorie</a:t>
            </a:r>
            <a:r>
              <a:rPr lang="en-GB" sz="1800">
                <a:effectLst/>
                <a:latin typeface="Open Sans" panose="020B0606030504020204" pitchFamily="34" charset="0"/>
                <a:ea typeface="Calibri" panose="020F0502020204030204" pitchFamily="34" charset="0"/>
                <a:cs typeface="Arial" panose="020B0604020202020204" pitchFamily="34" charset="0"/>
              </a:rPr>
              <a:t> de </a:t>
            </a:r>
            <a:r>
              <a:rPr lang="en-GB" sz="1800" err="1">
                <a:effectLst/>
                <a:latin typeface="Open Sans" panose="020B0606030504020204" pitchFamily="34" charset="0"/>
                <a:ea typeface="Calibri" panose="020F0502020204030204" pitchFamily="34" charset="0"/>
                <a:cs typeface="Arial" panose="020B0604020202020204" pitchFamily="34" charset="0"/>
              </a:rPr>
              <a:t>fréquence</a:t>
            </a:r>
            <a:r>
              <a:rPr lang="en-GB" sz="1800">
                <a:effectLst/>
                <a:latin typeface="Open Sans" panose="020B0606030504020204" pitchFamily="34" charset="0"/>
                <a:ea typeface="Calibri" panose="020F0502020204030204" pitchFamily="34" charset="0"/>
                <a:cs typeface="Arial" panose="020B0604020202020204" pitchFamily="34" charset="0"/>
              </a:rPr>
              <a:t> pour chacun des trois </a:t>
            </a:r>
            <a:r>
              <a:rPr lang="en-GB" sz="1800" err="1">
                <a:effectLst/>
                <a:latin typeface="Open Sans" panose="020B0606030504020204" pitchFamily="34" charset="0"/>
                <a:ea typeface="Calibri" panose="020F0502020204030204" pitchFamily="34" charset="0"/>
                <a:cs typeface="Arial" panose="020B0604020202020204" pitchFamily="34" charset="0"/>
              </a:rPr>
              <a:t>groupes</a:t>
            </a:r>
            <a:r>
              <a:rPr lang="en-GB" sz="1800">
                <a:effectLst/>
                <a:latin typeface="Open Sans" panose="020B0606030504020204" pitchFamily="34" charset="0"/>
                <a:ea typeface="Calibri" panose="020F0502020204030204" pitchFamily="34" charset="0"/>
                <a:cs typeface="Arial" panose="020B0604020202020204" pitchFamily="34" charset="0"/>
              </a:rPr>
              <a:t> : </a:t>
            </a:r>
          </a:p>
          <a:p>
            <a:pPr marL="342900" indent="-342900" algn="just">
              <a:buAutoNum type="arabicPeriod"/>
              <a:tabLst>
                <a:tab pos="5941060" algn="l"/>
              </a:tabLst>
            </a:pPr>
            <a:r>
              <a:rPr lang="en-GB" sz="1800">
                <a:effectLst/>
                <a:latin typeface="Open Sans" panose="020B0606030504020204" pitchFamily="34" charset="0"/>
                <a:ea typeface="Calibri" panose="020F0502020204030204" pitchFamily="34" charset="0"/>
                <a:cs typeface="Open Sans" panose="020B0606030504020204" pitchFamily="34" charset="0"/>
              </a:rPr>
              <a:t>= 0 </a:t>
            </a:r>
            <a:r>
              <a:rPr lang="en-GB" sz="1800" err="1">
                <a:effectLst/>
                <a:latin typeface="Open Sans" panose="020B0606030504020204" pitchFamily="34" charset="0"/>
                <a:ea typeface="Calibri" panose="020F0502020204030204" pitchFamily="34" charset="0"/>
                <a:cs typeface="Open Sans" panose="020B0606030504020204" pitchFamily="34" charset="0"/>
              </a:rPr>
              <a:t>fois</a:t>
            </a:r>
            <a:r>
              <a:rPr lang="en-GB" sz="1800">
                <a:effectLst/>
                <a:latin typeface="Open Sans" panose="020B0606030504020204" pitchFamily="34" charset="0"/>
                <a:ea typeface="Calibri" panose="020F0502020204030204" pitchFamily="34" charset="0"/>
                <a:cs typeface="Open Sans" panose="020B0606030504020204" pitchFamily="34" charset="0"/>
              </a:rPr>
              <a:t> (jamais consommé)</a:t>
            </a:r>
          </a:p>
          <a:p>
            <a:pPr marL="342900" indent="-342900" algn="just">
              <a:buAutoNum type="arabicPeriod"/>
              <a:tabLst>
                <a:tab pos="5941060" algn="l"/>
              </a:tabLst>
            </a:pPr>
            <a:r>
              <a:rPr lang="en-GB" sz="1800">
                <a:effectLst/>
                <a:latin typeface="Open Sans" panose="020B0606030504020204" pitchFamily="34" charset="0"/>
                <a:ea typeface="Calibri" panose="020F0502020204030204" pitchFamily="34" charset="0"/>
                <a:cs typeface="Open Sans" panose="020B0606030504020204" pitchFamily="34" charset="0"/>
              </a:rPr>
              <a:t>= 1-6 </a:t>
            </a:r>
            <a:r>
              <a:rPr lang="en-GB" sz="1800" err="1">
                <a:effectLst/>
                <a:latin typeface="Open Sans" panose="020B0606030504020204" pitchFamily="34" charset="0"/>
                <a:ea typeface="Calibri" panose="020F0502020204030204" pitchFamily="34" charset="0"/>
                <a:cs typeface="Open Sans" panose="020B0606030504020204" pitchFamily="34" charset="0"/>
              </a:rPr>
              <a:t>fois</a:t>
            </a:r>
            <a:r>
              <a:rPr lang="en-GB" sz="1800">
                <a:effectLst/>
                <a:latin typeface="Open Sans" panose="020B0606030504020204" pitchFamily="34" charset="0"/>
                <a:ea typeface="Calibri" panose="020F0502020204030204" pitchFamily="34" charset="0"/>
                <a:cs typeface="Open Sans" panose="020B0606030504020204" pitchFamily="34" charset="0"/>
              </a:rPr>
              <a:t> (</a:t>
            </a:r>
            <a:r>
              <a:rPr lang="en-GB" sz="1800" err="1">
                <a:effectLst/>
                <a:latin typeface="Open Sans" panose="020B0606030504020204" pitchFamily="34" charset="0"/>
                <a:ea typeface="Calibri" panose="020F0502020204030204" pitchFamily="34" charset="0"/>
                <a:cs typeface="Open Sans" panose="020B0606030504020204" pitchFamily="34" charset="0"/>
              </a:rPr>
              <a:t>parfois</a:t>
            </a:r>
            <a:r>
              <a:rPr lang="en-GB" sz="1800">
                <a:effectLst/>
                <a:latin typeface="Open Sans" panose="020B0606030504020204" pitchFamily="34" charset="0"/>
                <a:ea typeface="Calibri" panose="020F0502020204030204" pitchFamily="34" charset="0"/>
                <a:cs typeface="Open Sans" panose="020B0606030504020204" pitchFamily="34" charset="0"/>
              </a:rPr>
              <a:t> consommé)</a:t>
            </a:r>
          </a:p>
          <a:p>
            <a:pPr marL="342900" lvl="0" indent="-342900" algn="just">
              <a:buFont typeface="+mj-lt"/>
              <a:buAutoNum type="arabicPeriod"/>
              <a:tabLst>
                <a:tab pos="5941060" algn="l"/>
              </a:tabLst>
            </a:pPr>
            <a:r>
              <a:rPr lang="en-GB" sz="1800">
                <a:effectLst/>
                <a:latin typeface="Open Sans" panose="020B0606030504020204" pitchFamily="34" charset="0"/>
                <a:ea typeface="Calibri" panose="020F0502020204030204" pitchFamily="34" charset="0"/>
                <a:cs typeface="Open Sans" panose="020B0606030504020204" pitchFamily="34" charset="0"/>
              </a:rPr>
              <a:t>= 7 </a:t>
            </a:r>
            <a:r>
              <a:rPr lang="en-GB" sz="1800" err="1">
                <a:effectLst/>
                <a:latin typeface="Open Sans" panose="020B0606030504020204" pitchFamily="34" charset="0"/>
                <a:ea typeface="Calibri" panose="020F0502020204030204" pitchFamily="34" charset="0"/>
                <a:cs typeface="Open Sans" panose="020B0606030504020204" pitchFamily="34" charset="0"/>
              </a:rPr>
              <a:t>fois</a:t>
            </a:r>
            <a:r>
              <a:rPr lang="en-GB" sz="1800">
                <a:effectLst/>
                <a:latin typeface="Open Sans" panose="020B0606030504020204" pitchFamily="34" charset="0"/>
                <a:ea typeface="Calibri" panose="020F0502020204030204" pitchFamily="34" charset="0"/>
                <a:cs typeface="Open Sans" panose="020B0606030504020204" pitchFamily="34" charset="0"/>
              </a:rPr>
              <a:t> </a:t>
            </a:r>
            <a:r>
              <a:rPr lang="en-GB" sz="1800" err="1">
                <a:effectLst/>
                <a:latin typeface="Open Sans" panose="020B0606030504020204" pitchFamily="34" charset="0"/>
                <a:ea typeface="Calibri" panose="020F0502020204030204" pitchFamily="34" charset="0"/>
                <a:cs typeface="Open Sans" panose="020B0606030504020204" pitchFamily="34" charset="0"/>
              </a:rPr>
              <a:t>ou</a:t>
            </a:r>
            <a:r>
              <a:rPr lang="en-GB" sz="1800">
                <a:effectLst/>
                <a:latin typeface="Open Sans" panose="020B0606030504020204" pitchFamily="34" charset="0"/>
                <a:ea typeface="Calibri" panose="020F0502020204030204" pitchFamily="34" charset="0"/>
                <a:cs typeface="Open Sans" panose="020B0606030504020204" pitchFamily="34" charset="0"/>
              </a:rPr>
              <a:t> plus (consommé au </a:t>
            </a:r>
            <a:r>
              <a:rPr lang="en-GB" sz="1800" err="1">
                <a:effectLst/>
                <a:latin typeface="Open Sans" panose="020B0606030504020204" pitchFamily="34" charset="0"/>
                <a:ea typeface="Calibri" panose="020F0502020204030204" pitchFamily="34" charset="0"/>
                <a:cs typeface="Open Sans" panose="020B0606030504020204" pitchFamily="34" charset="0"/>
              </a:rPr>
              <a:t>moins</a:t>
            </a:r>
            <a:r>
              <a:rPr lang="en-GB" sz="1800">
                <a:effectLst/>
                <a:latin typeface="Open Sans" panose="020B0606030504020204" pitchFamily="34" charset="0"/>
                <a:ea typeface="Calibri" panose="020F0502020204030204" pitchFamily="34" charset="0"/>
                <a:cs typeface="Open Sans" panose="020B0606030504020204" pitchFamily="34" charset="0"/>
              </a:rPr>
              <a:t> 7 </a:t>
            </a:r>
            <a:r>
              <a:rPr lang="en-GB" sz="1800" err="1">
                <a:effectLst/>
                <a:latin typeface="Open Sans" panose="020B0606030504020204" pitchFamily="34" charset="0"/>
                <a:ea typeface="Calibri" panose="020F0502020204030204" pitchFamily="34" charset="0"/>
                <a:cs typeface="Open Sans" panose="020B0606030504020204" pitchFamily="34" charset="0"/>
              </a:rPr>
              <a:t>fois</a:t>
            </a:r>
            <a:r>
              <a:rPr lang="en-GB" sz="1800">
                <a:effectLst/>
                <a:latin typeface="Open Sans" panose="020B0606030504020204" pitchFamily="34" charset="0"/>
                <a:ea typeface="Calibri" panose="020F0502020204030204" pitchFamily="34" charset="0"/>
                <a:cs typeface="Open Sans" panose="020B0606030504020204" pitchFamily="34" charset="0"/>
              </a:rPr>
              <a:t>)</a:t>
            </a:r>
          </a:p>
        </p:txBody>
      </p:sp>
    </p:spTree>
    <p:extLst>
      <p:ext uri="{BB962C8B-B14F-4D97-AF65-F5344CB8AC3E}">
        <p14:creationId xmlns:p14="http://schemas.microsoft.com/office/powerpoint/2010/main" val="1371530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ct val="94762"/>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ct val="89497"/>
              </a:lnSpc>
            </a:pPr>
            <a:r>
              <a:rPr lang="it-IT" b="0">
                <a:solidFill>
                  <a:srgbClr val="FFFFFE"/>
                </a:solidFill>
                <a:latin typeface="HALDEN SOLID" pitchFamily="2" charset="0"/>
                <a:ea typeface="Open Sans Extrabold" panose="020B0606030504020204" pitchFamily="34" charset="0"/>
                <a:cs typeface="Open Sans Extrabold" panose="020B0606030504020204" pitchFamily="34" charset="0"/>
              </a:rPr>
              <a:t>Les modules FCS et FCS-N </a:t>
            </a:r>
            <a:endParaRPr lang="en-GB" b="0">
              <a:solidFill>
                <a:srgbClr val="FFFFFE"/>
              </a:solidFill>
              <a:latin typeface="HALDEN SOLI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5507905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Scripts </a:t>
            </a:r>
            <a:endParaRPr lang="en-GB" sz="2900" b="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207767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 GITHUB</a:t>
            </a:r>
          </a:p>
        </p:txBody>
      </p:sp>
      <p:sp>
        <p:nvSpPr>
          <p:cNvPr id="6" name="TextBox 5">
            <a:extLst>
              <a:ext uri="{FF2B5EF4-FFF2-40B4-BE49-F238E27FC236}">
                <a16:creationId xmlns:a16="http://schemas.microsoft.com/office/drawing/2014/main" id="{EB9ACE82-5EB1-4EF7-A52A-9658BDC06B8F}"/>
              </a:ext>
            </a:extLst>
          </p:cNvPr>
          <p:cNvSpPr txBox="1"/>
          <p:nvPr/>
        </p:nvSpPr>
        <p:spPr>
          <a:xfrm>
            <a:off x="10234596" y="6363943"/>
            <a:ext cx="1957403" cy="338554"/>
          </a:xfrm>
          <a:prstGeom prst="rect">
            <a:avLst/>
          </a:prstGeom>
          <a:noFill/>
        </p:spPr>
        <p:txBody>
          <a:bodyPr wrap="square">
            <a:spAutoFit/>
          </a:bodyPr>
          <a:lstStyle/>
          <a:p>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GitHub PAM </a:t>
            </a:r>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RAM </a:t>
            </a:r>
          </a:p>
        </p:txBody>
      </p:sp>
      <p:cxnSp>
        <p:nvCxnSpPr>
          <p:cNvPr id="7" name="Straight Arrow Connector 6">
            <a:extLst>
              <a:ext uri="{FF2B5EF4-FFF2-40B4-BE49-F238E27FC236}">
                <a16:creationId xmlns:a16="http://schemas.microsoft.com/office/drawing/2014/main" id="{B263832D-551F-4C8F-A76F-E6BFD8B6F8F3}"/>
              </a:ext>
            </a:extLst>
          </p:cNvPr>
          <p:cNvCxnSpPr>
            <a:cxnSpLocks/>
          </p:cNvCxnSpPr>
          <p:nvPr/>
        </p:nvCxnSpPr>
        <p:spPr>
          <a:xfrm>
            <a:off x="8533735" y="6584433"/>
            <a:ext cx="1577827" cy="0"/>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9B1C4202-C9D2-4169-922D-3A369043400C}"/>
              </a:ext>
            </a:extLst>
          </p:cNvPr>
          <p:cNvSpPr txBox="1"/>
          <p:nvPr/>
        </p:nvSpPr>
        <p:spPr>
          <a:xfrm>
            <a:off x="3753853" y="6377055"/>
            <a:ext cx="4779883" cy="338554"/>
          </a:xfrm>
          <a:prstGeom prst="rect">
            <a:avLst/>
          </a:prstGeom>
          <a:noFill/>
        </p:spPr>
        <p:txBody>
          <a:bodyPr wrap="square" lIns="91440" tIns="45720" rIns="91440" bIns="45720" anchor="t">
            <a:spAutoFit/>
          </a:bodyPr>
          <a:lstStyle/>
          <a:p>
            <a:r>
              <a:rPr lang="en-US" sz="1600" dirty="0">
                <a:solidFill>
                  <a:schemeClr val="accent1"/>
                </a:solidFill>
                <a:latin typeface="Open Sans"/>
                <a:ea typeface="Open Sans"/>
                <a:cs typeface="Open Sans"/>
              </a:rPr>
              <a:t>Merci de </a:t>
            </a:r>
            <a:r>
              <a:rPr lang="en-US" sz="1600" dirty="0" err="1">
                <a:solidFill>
                  <a:schemeClr val="accent1"/>
                </a:solidFill>
                <a:latin typeface="Open Sans"/>
                <a:ea typeface="Open Sans"/>
                <a:cs typeface="Open Sans"/>
              </a:rPr>
              <a:t>trouver</a:t>
            </a:r>
            <a:r>
              <a:rPr lang="en-US" sz="1600" dirty="0">
                <a:solidFill>
                  <a:schemeClr val="accent1"/>
                </a:solidFill>
                <a:latin typeface="Open Sans"/>
                <a:ea typeface="Open Sans"/>
                <a:cs typeface="Open Sans"/>
              </a:rPr>
              <a:t> les scripts SPSS, STATA et R sur </a:t>
            </a:r>
            <a:endParaRPr lang="en-US" dirty="0">
              <a:solidFill>
                <a:schemeClr val="accent1"/>
              </a:solidFill>
              <a:latin typeface="Open Sans"/>
              <a:ea typeface="Open Sans"/>
              <a:cs typeface="Open Sans"/>
            </a:endParaRPr>
          </a:p>
        </p:txBody>
      </p:sp>
      <p:pic>
        <p:nvPicPr>
          <p:cNvPr id="11" name="Picture 10">
            <a:extLst>
              <a:ext uri="{FF2B5EF4-FFF2-40B4-BE49-F238E27FC236}">
                <a16:creationId xmlns:a16="http://schemas.microsoft.com/office/drawing/2014/main" id="{D80DBFA5-A08D-7F6E-E6DD-8F5579015139}"/>
              </a:ext>
            </a:extLst>
          </p:cNvPr>
          <p:cNvPicPr>
            <a:picLocks noChangeAspect="1"/>
          </p:cNvPicPr>
          <p:nvPr/>
        </p:nvPicPr>
        <p:blipFill rotWithShape="1">
          <a:blip r:embed="rId4"/>
          <a:srcRect b="20245"/>
          <a:stretch/>
        </p:blipFill>
        <p:spPr>
          <a:xfrm>
            <a:off x="717181" y="1273631"/>
            <a:ext cx="8768121" cy="5179627"/>
          </a:xfrm>
          <a:prstGeom prst="rect">
            <a:avLst/>
          </a:prstGeom>
        </p:spPr>
      </p:pic>
      <p:sp>
        <p:nvSpPr>
          <p:cNvPr id="4" name="Rectangle 3">
            <a:extLst>
              <a:ext uri="{FF2B5EF4-FFF2-40B4-BE49-F238E27FC236}">
                <a16:creationId xmlns:a16="http://schemas.microsoft.com/office/drawing/2014/main" id="{2A9B5B64-AB6D-4A15-8007-03B93B3556D1}"/>
              </a:ext>
            </a:extLst>
          </p:cNvPr>
          <p:cNvSpPr/>
          <p:nvPr/>
        </p:nvSpPr>
        <p:spPr>
          <a:xfrm>
            <a:off x="1246173" y="2857123"/>
            <a:ext cx="1653118" cy="2038865"/>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98846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Sources </a:t>
            </a:r>
            <a:r>
              <a:rPr lang="en-GB" sz="3600" b="0" kern="1400" spc="230" err="1">
                <a:solidFill>
                  <a:schemeClr val="tx1"/>
                </a:solidFill>
                <a:latin typeface="HALDEN SOLID" pitchFamily="2" charset="0"/>
              </a:rPr>
              <a:t>alimentaires</a:t>
            </a:r>
            <a:r>
              <a:rPr lang="en-GB" sz="3600" b="0" kern="1400" spc="230">
                <a:solidFill>
                  <a:schemeClr val="tx1"/>
                </a:solidFill>
                <a:latin typeface="HALDEN SOLID" pitchFamily="2" charset="0"/>
              </a:rPr>
              <a:t> du FCS : GITHUB</a:t>
            </a:r>
          </a:p>
        </p:txBody>
      </p:sp>
      <p:sp>
        <p:nvSpPr>
          <p:cNvPr id="6" name="TextBox 5">
            <a:extLst>
              <a:ext uri="{FF2B5EF4-FFF2-40B4-BE49-F238E27FC236}">
                <a16:creationId xmlns:a16="http://schemas.microsoft.com/office/drawing/2014/main" id="{EB9ACE82-5EB1-4EF7-A52A-9658BDC06B8F}"/>
              </a:ext>
            </a:extLst>
          </p:cNvPr>
          <p:cNvSpPr txBox="1"/>
          <p:nvPr/>
        </p:nvSpPr>
        <p:spPr>
          <a:xfrm>
            <a:off x="10234596" y="6363943"/>
            <a:ext cx="1957403" cy="338554"/>
          </a:xfrm>
          <a:prstGeom prst="rect">
            <a:avLst/>
          </a:prstGeom>
          <a:noFill/>
        </p:spPr>
        <p:txBody>
          <a:bodyPr wrap="square">
            <a:spAutoFit/>
          </a:bodyPr>
          <a:lstStyle/>
          <a:p>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GitHub PAM </a:t>
            </a:r>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RAM </a:t>
            </a:r>
          </a:p>
        </p:txBody>
      </p:sp>
      <p:cxnSp>
        <p:nvCxnSpPr>
          <p:cNvPr id="7" name="Straight Arrow Connector 6">
            <a:extLst>
              <a:ext uri="{FF2B5EF4-FFF2-40B4-BE49-F238E27FC236}">
                <a16:creationId xmlns:a16="http://schemas.microsoft.com/office/drawing/2014/main" id="{B263832D-551F-4C8F-A76F-E6BFD8B6F8F3}"/>
              </a:ext>
            </a:extLst>
          </p:cNvPr>
          <p:cNvCxnSpPr>
            <a:cxnSpLocks/>
          </p:cNvCxnSpPr>
          <p:nvPr/>
        </p:nvCxnSpPr>
        <p:spPr>
          <a:xfrm>
            <a:off x="8533735" y="6584433"/>
            <a:ext cx="1577827" cy="0"/>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9B1C4202-C9D2-4169-922D-3A369043400C}"/>
              </a:ext>
            </a:extLst>
          </p:cNvPr>
          <p:cNvSpPr txBox="1"/>
          <p:nvPr/>
        </p:nvSpPr>
        <p:spPr>
          <a:xfrm>
            <a:off x="3850105" y="6377055"/>
            <a:ext cx="4683631" cy="338554"/>
          </a:xfrm>
          <a:prstGeom prst="rect">
            <a:avLst/>
          </a:prstGeom>
          <a:noFill/>
        </p:spPr>
        <p:txBody>
          <a:bodyPr wrap="square" lIns="91440" tIns="45720" rIns="91440" bIns="45720" anchor="t">
            <a:spAutoFit/>
          </a:bodyPr>
          <a:lstStyle/>
          <a:p>
            <a:r>
              <a:rPr lang="en-US" sz="1600" dirty="0">
                <a:solidFill>
                  <a:schemeClr val="accent1"/>
                </a:solidFill>
                <a:latin typeface="Open Sans"/>
                <a:ea typeface="Open Sans"/>
                <a:cs typeface="Open Sans"/>
              </a:rPr>
              <a:t>Merci de </a:t>
            </a:r>
            <a:r>
              <a:rPr lang="en-US" sz="1600" dirty="0" err="1">
                <a:solidFill>
                  <a:schemeClr val="accent1"/>
                </a:solidFill>
                <a:latin typeface="Open Sans"/>
                <a:ea typeface="Open Sans"/>
                <a:cs typeface="Open Sans"/>
              </a:rPr>
              <a:t>trouver</a:t>
            </a:r>
            <a:r>
              <a:rPr lang="en-US" sz="1600" dirty="0">
                <a:solidFill>
                  <a:schemeClr val="accent1"/>
                </a:solidFill>
                <a:latin typeface="Open Sans"/>
                <a:ea typeface="Open Sans"/>
                <a:cs typeface="Open Sans"/>
              </a:rPr>
              <a:t> les scripts SPSS, STATA et R sur </a:t>
            </a:r>
            <a:endParaRPr lang="en-US" dirty="0">
              <a:solidFill>
                <a:schemeClr val="accent1"/>
              </a:solidFill>
              <a:latin typeface="Open Sans"/>
              <a:ea typeface="Open Sans"/>
              <a:cs typeface="Open Sans"/>
            </a:endParaRPr>
          </a:p>
        </p:txBody>
      </p:sp>
      <p:pic>
        <p:nvPicPr>
          <p:cNvPr id="3" name="Picture 2">
            <a:extLst>
              <a:ext uri="{FF2B5EF4-FFF2-40B4-BE49-F238E27FC236}">
                <a16:creationId xmlns:a16="http://schemas.microsoft.com/office/drawing/2014/main" id="{16423D39-BD0E-99D6-4028-217309CD0E29}"/>
              </a:ext>
            </a:extLst>
          </p:cNvPr>
          <p:cNvPicPr>
            <a:picLocks noChangeAspect="1"/>
          </p:cNvPicPr>
          <p:nvPr/>
        </p:nvPicPr>
        <p:blipFill rotWithShape="1">
          <a:blip r:embed="rId4"/>
          <a:srcRect t="21679" r="29053"/>
          <a:stretch/>
        </p:blipFill>
        <p:spPr>
          <a:xfrm>
            <a:off x="2075935" y="1242552"/>
            <a:ext cx="6941065" cy="5063546"/>
          </a:xfrm>
          <a:prstGeom prst="rect">
            <a:avLst/>
          </a:prstGeom>
        </p:spPr>
      </p:pic>
      <p:sp>
        <p:nvSpPr>
          <p:cNvPr id="4" name="Rectangle 3">
            <a:extLst>
              <a:ext uri="{FF2B5EF4-FFF2-40B4-BE49-F238E27FC236}">
                <a16:creationId xmlns:a16="http://schemas.microsoft.com/office/drawing/2014/main" id="{2A9B5B64-AB6D-4A15-8007-03B93B3556D1}"/>
              </a:ext>
            </a:extLst>
          </p:cNvPr>
          <p:cNvSpPr/>
          <p:nvPr/>
        </p:nvSpPr>
        <p:spPr>
          <a:xfrm>
            <a:off x="2810417" y="2852025"/>
            <a:ext cx="1957402" cy="3525030"/>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946023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CD40D6-24AA-5F6D-4002-07D127245851}"/>
              </a:ext>
            </a:extLst>
          </p:cNvPr>
          <p:cNvPicPr>
            <a:picLocks noChangeAspect="1"/>
          </p:cNvPicPr>
          <p:nvPr/>
        </p:nvPicPr>
        <p:blipFill>
          <a:blip r:embed="rId3"/>
          <a:stretch>
            <a:fillRect/>
          </a:stretch>
        </p:blipFill>
        <p:spPr>
          <a:xfrm>
            <a:off x="2080438" y="1259456"/>
            <a:ext cx="6897757" cy="5598543"/>
          </a:xfrm>
          <a:prstGeom prst="rect">
            <a:avLst/>
          </a:prstGeom>
        </p:spPr>
      </p:pic>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FCS-N : GITHUB</a:t>
            </a:r>
          </a:p>
        </p:txBody>
      </p:sp>
      <p:sp>
        <p:nvSpPr>
          <p:cNvPr id="6" name="TextBox 5">
            <a:extLst>
              <a:ext uri="{FF2B5EF4-FFF2-40B4-BE49-F238E27FC236}">
                <a16:creationId xmlns:a16="http://schemas.microsoft.com/office/drawing/2014/main" id="{EB9ACE82-5EB1-4EF7-A52A-9658BDC06B8F}"/>
              </a:ext>
            </a:extLst>
          </p:cNvPr>
          <p:cNvSpPr txBox="1"/>
          <p:nvPr/>
        </p:nvSpPr>
        <p:spPr>
          <a:xfrm>
            <a:off x="10234596" y="6363943"/>
            <a:ext cx="1957403" cy="338554"/>
          </a:xfrm>
          <a:prstGeom prst="rect">
            <a:avLst/>
          </a:prstGeom>
          <a:noFill/>
        </p:spPr>
        <p:txBody>
          <a:bodyPr wrap="square">
            <a:spAutoFit/>
          </a:bodyPr>
          <a:lstStyle/>
          <a:p>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GitHub PAM </a:t>
            </a:r>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RAM </a:t>
            </a:r>
          </a:p>
        </p:txBody>
      </p:sp>
      <p:cxnSp>
        <p:nvCxnSpPr>
          <p:cNvPr id="7" name="Straight Arrow Connector 6">
            <a:extLst>
              <a:ext uri="{FF2B5EF4-FFF2-40B4-BE49-F238E27FC236}">
                <a16:creationId xmlns:a16="http://schemas.microsoft.com/office/drawing/2014/main" id="{B263832D-551F-4C8F-A76F-E6BFD8B6F8F3}"/>
              </a:ext>
            </a:extLst>
          </p:cNvPr>
          <p:cNvCxnSpPr>
            <a:cxnSpLocks/>
          </p:cNvCxnSpPr>
          <p:nvPr/>
        </p:nvCxnSpPr>
        <p:spPr>
          <a:xfrm>
            <a:off x="8533735" y="6584433"/>
            <a:ext cx="1577827" cy="0"/>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9B1C4202-C9D2-4169-922D-3A369043400C}"/>
              </a:ext>
            </a:extLst>
          </p:cNvPr>
          <p:cNvSpPr txBox="1"/>
          <p:nvPr/>
        </p:nvSpPr>
        <p:spPr>
          <a:xfrm>
            <a:off x="3869357" y="6363943"/>
            <a:ext cx="5001264" cy="338554"/>
          </a:xfrm>
          <a:prstGeom prst="rect">
            <a:avLst/>
          </a:prstGeom>
          <a:noFill/>
        </p:spPr>
        <p:txBody>
          <a:bodyPr wrap="square" lIns="91440" tIns="45720" rIns="91440" bIns="45720" anchor="t">
            <a:spAutoFit/>
          </a:bodyPr>
          <a:lstStyle/>
          <a:p>
            <a:r>
              <a:rPr lang="en-US" sz="1600" dirty="0">
                <a:solidFill>
                  <a:schemeClr val="accent1"/>
                </a:solidFill>
                <a:latin typeface="Open Sans"/>
                <a:ea typeface="Open Sans"/>
                <a:cs typeface="Open Sans"/>
              </a:rPr>
              <a:t>Merci de </a:t>
            </a:r>
            <a:r>
              <a:rPr lang="en-US" sz="1600" dirty="0" err="1">
                <a:solidFill>
                  <a:schemeClr val="accent1"/>
                </a:solidFill>
                <a:latin typeface="Open Sans"/>
                <a:ea typeface="Open Sans"/>
                <a:cs typeface="Open Sans"/>
              </a:rPr>
              <a:t>trouver</a:t>
            </a:r>
            <a:r>
              <a:rPr lang="en-US" sz="1600" dirty="0">
                <a:solidFill>
                  <a:schemeClr val="accent1"/>
                </a:solidFill>
                <a:latin typeface="Open Sans"/>
                <a:ea typeface="Open Sans"/>
                <a:cs typeface="Open Sans"/>
              </a:rPr>
              <a:t> les scripts SPSS, STATA et R sur </a:t>
            </a:r>
            <a:endParaRPr lang="en-US" dirty="0">
              <a:solidFill>
                <a:schemeClr val="accent1"/>
              </a:solidFill>
              <a:latin typeface="Open Sans"/>
              <a:ea typeface="Open Sans"/>
              <a:cs typeface="Open Sans"/>
            </a:endParaRPr>
          </a:p>
        </p:txBody>
      </p:sp>
      <p:sp>
        <p:nvSpPr>
          <p:cNvPr id="4" name="Rectangle 3">
            <a:extLst>
              <a:ext uri="{FF2B5EF4-FFF2-40B4-BE49-F238E27FC236}">
                <a16:creationId xmlns:a16="http://schemas.microsoft.com/office/drawing/2014/main" id="{2A9B5B64-AB6D-4A15-8007-03B93B3556D1}"/>
              </a:ext>
            </a:extLst>
          </p:cNvPr>
          <p:cNvSpPr/>
          <p:nvPr/>
        </p:nvSpPr>
        <p:spPr>
          <a:xfrm>
            <a:off x="2313352" y="2509656"/>
            <a:ext cx="1653118" cy="2038865"/>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56860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Rapports </a:t>
            </a:r>
            <a:endParaRPr lang="en-GB" sz="2900" b="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067870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 EXEMPLE DE RAPPORT (1) </a:t>
            </a:r>
          </a:p>
        </p:txBody>
      </p:sp>
      <p:sp>
        <p:nvSpPr>
          <p:cNvPr id="2" name="Text Box 21">
            <a:extLst>
              <a:ext uri="{FF2B5EF4-FFF2-40B4-BE49-F238E27FC236}">
                <a16:creationId xmlns:a16="http://schemas.microsoft.com/office/drawing/2014/main" id="{A6B69E26-881B-D888-6773-C87810050D92}"/>
              </a:ext>
            </a:extLst>
          </p:cNvPr>
          <p:cNvSpPr txBox="1">
            <a:spLocks noChangeArrowheads="1"/>
          </p:cNvSpPr>
          <p:nvPr/>
        </p:nvSpPr>
        <p:spPr bwMode="auto">
          <a:xfrm>
            <a:off x="717181" y="1892264"/>
            <a:ext cx="5514286" cy="2561203"/>
          </a:xfrm>
          <a:prstGeom prst="rect">
            <a:avLst/>
          </a:prstGeom>
          <a:solidFill>
            <a:schemeClr val="accent5"/>
          </a:solidFill>
          <a:ln w="9525">
            <a:noFill/>
            <a:miter lim="800000"/>
            <a:headEnd/>
            <a:tailEnd/>
          </a:ln>
        </p:spPr>
        <p:txBody>
          <a:bodyPr rot="0" vert="horz" wrap="square" lIns="91440" tIns="45720" rIns="91440" bIns="45720" anchor="t" anchorCtr="0">
            <a:noAutofit/>
          </a:bodyPr>
          <a:lstStyle>
            <a:defPPr>
              <a:defRPr lang="it-IT"/>
            </a:defPPr>
            <a:lvl1pPr>
              <a:defRPr sz="1600">
                <a:effectLst/>
                <a:latin typeface="Open Sans" panose="020B0606030504020204" pitchFamily="34" charset="0"/>
                <a:ea typeface="Calibri" panose="020F0502020204030204" pitchFamily="34" charset="0"/>
                <a:cs typeface="Arial" panose="020B0604020202020204" pitchFamily="34" charset="0"/>
              </a:defRPr>
            </a:lvl1pPr>
          </a:lstStyle>
          <a:p>
            <a:r>
              <a:rPr lang="en-GB" sz="1800">
                <a:solidFill>
                  <a:schemeClr val="accent1"/>
                </a:solidFill>
              </a:rPr>
              <a:t>"</a:t>
            </a:r>
            <a:r>
              <a:rPr lang="fr-FR" sz="1800">
                <a:solidFill>
                  <a:schemeClr val="accent1"/>
                </a:solidFill>
              </a:rPr>
              <a:t>En analysant le nombre moyen de jours de consommation par groupe d’aliments, on constate une légère augmentation de la consommation de tous les groupes d’aliments après l’assistance.</a:t>
            </a:r>
          </a:p>
          <a:p>
            <a:r>
              <a:rPr lang="fr-FR" sz="1800">
                <a:solidFill>
                  <a:schemeClr val="accent1"/>
                </a:solidFill>
              </a:rPr>
              <a:t>En particulier, les ménages ont considérablement augmenté leur consommation de légumineuses, d’huile et de produits laitiers.</a:t>
            </a:r>
            <a:r>
              <a:rPr lang="en-GB" sz="1800">
                <a:solidFill>
                  <a:schemeClr val="accent1"/>
                </a:solidFill>
              </a:rPr>
              <a:t>".</a:t>
            </a:r>
            <a:endParaRPr lang="fr-FR" sz="1800">
              <a:solidFill>
                <a:schemeClr val="accent1"/>
              </a:solidFill>
            </a:endParaRPr>
          </a:p>
        </p:txBody>
      </p:sp>
      <p:graphicFrame>
        <p:nvGraphicFramePr>
          <p:cNvPr id="4" name="Chart 3">
            <a:extLst>
              <a:ext uri="{FF2B5EF4-FFF2-40B4-BE49-F238E27FC236}">
                <a16:creationId xmlns:a16="http://schemas.microsoft.com/office/drawing/2014/main" id="{D1223F3A-957B-14A2-98D8-EC3B5C005BCC}"/>
              </a:ext>
            </a:extLst>
          </p:cNvPr>
          <p:cNvGraphicFramePr>
            <a:graphicFrameLocks/>
          </p:cNvGraphicFramePr>
          <p:nvPr/>
        </p:nvGraphicFramePr>
        <p:xfrm>
          <a:off x="6528620" y="1378973"/>
          <a:ext cx="4719484" cy="395011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43344514-CC7F-583C-0A6C-44532338E41C}"/>
              </a:ext>
            </a:extLst>
          </p:cNvPr>
          <p:cNvSpPr txBox="1"/>
          <p:nvPr/>
        </p:nvSpPr>
        <p:spPr>
          <a:xfrm>
            <a:off x="10013882" y="3200139"/>
            <a:ext cx="1460937" cy="276999"/>
          </a:xfrm>
          <a:prstGeom prst="rect">
            <a:avLst/>
          </a:prstGeom>
          <a:solidFill>
            <a:srgbClr val="FFFFFE"/>
          </a:solidFill>
        </p:spPr>
        <p:txBody>
          <a:bodyPr wrap="square">
            <a:spAutoFit/>
          </a:bodyPr>
          <a:lstStyle/>
          <a:p>
            <a:r>
              <a:rPr lang="en-US" sz="1200" err="1">
                <a:solidFill>
                  <a:schemeClr val="accent1">
                    <a:lumMod val="75000"/>
                  </a:schemeClr>
                </a:solidFill>
                <a:effectLst/>
                <a:latin typeface="Calibri" panose="020F0502020204030204" pitchFamily="34" charset="0"/>
                <a:ea typeface="Calibri" panose="020F0502020204030204" pitchFamily="34" charset="0"/>
              </a:rPr>
              <a:t>Légumineuses</a:t>
            </a:r>
            <a:endParaRPr lang="en-GB" sz="1200">
              <a:solidFill>
                <a:schemeClr val="accent1">
                  <a:lumMod val="75000"/>
                </a:schemeClr>
              </a:solidFill>
            </a:endParaRPr>
          </a:p>
        </p:txBody>
      </p:sp>
    </p:spTree>
    <p:extLst>
      <p:ext uri="{BB962C8B-B14F-4D97-AF65-F5344CB8AC3E}">
        <p14:creationId xmlns:p14="http://schemas.microsoft.com/office/powerpoint/2010/main" val="26307290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BEAFF8E7-EA0B-A089-9618-F3E454E9B37E}"/>
              </a:ext>
            </a:extLst>
          </p:cNvPr>
          <p:cNvGraphicFramePr/>
          <p:nvPr>
            <p:extLst>
              <p:ext uri="{D42A27DB-BD31-4B8C-83A1-F6EECF244321}">
                <p14:modId xmlns:p14="http://schemas.microsoft.com/office/powerpoint/2010/main" val="2595990089"/>
              </p:ext>
            </p:extLst>
          </p:nvPr>
        </p:nvGraphicFramePr>
        <p:xfrm>
          <a:off x="5709674" y="1787066"/>
          <a:ext cx="5560306" cy="4087107"/>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SFC : EXEMPLE DE RAPPORT (2) </a:t>
            </a:r>
          </a:p>
        </p:txBody>
      </p:sp>
      <p:sp>
        <p:nvSpPr>
          <p:cNvPr id="2" name="Text Box 21">
            <a:extLst>
              <a:ext uri="{FF2B5EF4-FFF2-40B4-BE49-F238E27FC236}">
                <a16:creationId xmlns:a16="http://schemas.microsoft.com/office/drawing/2014/main" id="{A6B69E26-881B-D888-6773-C87810050D92}"/>
              </a:ext>
            </a:extLst>
          </p:cNvPr>
          <p:cNvSpPr txBox="1">
            <a:spLocks noChangeArrowheads="1"/>
          </p:cNvSpPr>
          <p:nvPr/>
        </p:nvSpPr>
        <p:spPr bwMode="auto">
          <a:xfrm>
            <a:off x="818914" y="1616961"/>
            <a:ext cx="4087383" cy="3624078"/>
          </a:xfrm>
          <a:prstGeom prst="rect">
            <a:avLst/>
          </a:prstGeom>
          <a:solidFill>
            <a:schemeClr val="accent5"/>
          </a:solidFill>
          <a:ln w="9525">
            <a:noFill/>
            <a:miter lim="800000"/>
            <a:headEnd/>
            <a:tailEnd/>
          </a:ln>
        </p:spPr>
        <p:txBody>
          <a:bodyPr rot="0" vert="horz" wrap="square" lIns="91440" tIns="45720" rIns="91440" bIns="45720" anchor="t" anchorCtr="0">
            <a:noAutofit/>
          </a:bodyPr>
          <a:lstStyle>
            <a:defPPr>
              <a:defRPr lang="it-IT"/>
            </a:defPPr>
            <a:lvl1pPr>
              <a:defRPr sz="1600">
                <a:effectLst/>
                <a:latin typeface="Open Sans" panose="020B0606030504020204" pitchFamily="34" charset="0"/>
                <a:ea typeface="Calibri" panose="020F0502020204030204" pitchFamily="34" charset="0"/>
                <a:cs typeface="Arial" panose="020B0604020202020204" pitchFamily="34" charset="0"/>
              </a:defRPr>
            </a:lvl1pPr>
          </a:lstStyle>
          <a:p>
            <a:r>
              <a:rPr lang="en-US" sz="1800">
                <a:solidFill>
                  <a:schemeClr val="accent1"/>
                </a:solidFill>
              </a:rPr>
              <a:t>"Les </a:t>
            </a:r>
            <a:r>
              <a:rPr lang="en-US" sz="1800" err="1">
                <a:solidFill>
                  <a:schemeClr val="accent1"/>
                </a:solidFill>
              </a:rPr>
              <a:t>résultats</a:t>
            </a:r>
            <a:r>
              <a:rPr lang="en-US" sz="1800">
                <a:solidFill>
                  <a:schemeClr val="accent1"/>
                </a:solidFill>
              </a:rPr>
              <a:t> de </a:t>
            </a:r>
            <a:r>
              <a:rPr lang="en-US" sz="1800" err="1">
                <a:solidFill>
                  <a:schemeClr val="accent1"/>
                </a:solidFill>
              </a:rPr>
              <a:t>l'analyse</a:t>
            </a:r>
            <a:r>
              <a:rPr lang="en-US" sz="1800">
                <a:solidFill>
                  <a:schemeClr val="accent1"/>
                </a:solidFill>
              </a:rPr>
              <a:t> du FCS </a:t>
            </a:r>
            <a:r>
              <a:rPr lang="en-US" sz="1800" err="1">
                <a:solidFill>
                  <a:schemeClr val="accent1"/>
                </a:solidFill>
              </a:rPr>
              <a:t>indiquent</a:t>
            </a:r>
            <a:r>
              <a:rPr lang="en-US" sz="1800">
                <a:solidFill>
                  <a:schemeClr val="accent1"/>
                </a:solidFill>
              </a:rPr>
              <a:t> </a:t>
            </a:r>
            <a:r>
              <a:rPr lang="en-US" sz="1800" err="1">
                <a:solidFill>
                  <a:schemeClr val="accent1"/>
                </a:solidFill>
              </a:rPr>
              <a:t>qu'un</a:t>
            </a:r>
            <a:r>
              <a:rPr lang="en-US" sz="1800">
                <a:solidFill>
                  <a:schemeClr val="accent1"/>
                </a:solidFill>
              </a:rPr>
              <a:t> ménage sur trois a un </a:t>
            </a:r>
            <a:r>
              <a:rPr lang="en-US" sz="1800" err="1">
                <a:solidFill>
                  <a:schemeClr val="accent1"/>
                </a:solidFill>
              </a:rPr>
              <a:t>niveau</a:t>
            </a:r>
            <a:r>
              <a:rPr lang="en-US" sz="1800">
                <a:solidFill>
                  <a:schemeClr val="accent1"/>
                </a:solidFill>
              </a:rPr>
              <a:t> de </a:t>
            </a:r>
            <a:r>
              <a:rPr lang="en-US" sz="1800" err="1">
                <a:solidFill>
                  <a:schemeClr val="accent1"/>
                </a:solidFill>
              </a:rPr>
              <a:t>consommation</a:t>
            </a:r>
            <a:r>
              <a:rPr lang="en-US" sz="1800">
                <a:solidFill>
                  <a:schemeClr val="accent1"/>
                </a:solidFill>
              </a:rPr>
              <a:t> </a:t>
            </a:r>
            <a:r>
              <a:rPr lang="en-US" sz="1800" err="1">
                <a:solidFill>
                  <a:schemeClr val="accent1"/>
                </a:solidFill>
              </a:rPr>
              <a:t>alimentaire</a:t>
            </a:r>
            <a:r>
              <a:rPr lang="en-US" sz="1800">
                <a:solidFill>
                  <a:schemeClr val="accent1"/>
                </a:solidFill>
              </a:rPr>
              <a:t> </a:t>
            </a:r>
            <a:r>
              <a:rPr lang="en-US" sz="1800" err="1">
                <a:solidFill>
                  <a:schemeClr val="accent1"/>
                </a:solidFill>
              </a:rPr>
              <a:t>insuffisant</a:t>
            </a:r>
            <a:r>
              <a:rPr lang="en-US" sz="1800">
                <a:solidFill>
                  <a:schemeClr val="accent1"/>
                </a:solidFill>
              </a:rPr>
              <a:t>. </a:t>
            </a:r>
            <a:endParaRPr lang="fr-FR" sz="1800">
              <a:solidFill>
                <a:schemeClr val="accent1"/>
              </a:solidFill>
            </a:endParaRPr>
          </a:p>
          <a:p>
            <a:r>
              <a:rPr lang="en-US" sz="1800">
                <a:solidFill>
                  <a:schemeClr val="accent1"/>
                </a:solidFill>
              </a:rPr>
              <a:t> </a:t>
            </a:r>
            <a:endParaRPr lang="fr-FR" sz="1800">
              <a:solidFill>
                <a:schemeClr val="accent1"/>
              </a:solidFill>
            </a:endParaRPr>
          </a:p>
          <a:p>
            <a:r>
              <a:rPr lang="en-US" sz="1800">
                <a:solidFill>
                  <a:schemeClr val="accent1"/>
                </a:solidFill>
              </a:rPr>
              <a:t>Une proportion plus </a:t>
            </a:r>
            <a:r>
              <a:rPr lang="en-US" sz="1800" err="1">
                <a:solidFill>
                  <a:schemeClr val="accent1"/>
                </a:solidFill>
              </a:rPr>
              <a:t>élevée</a:t>
            </a:r>
            <a:r>
              <a:rPr lang="en-US" sz="1800">
                <a:solidFill>
                  <a:schemeClr val="accent1"/>
                </a:solidFill>
              </a:rPr>
              <a:t> de ménages </a:t>
            </a:r>
            <a:r>
              <a:rPr lang="en-US" sz="1800" err="1">
                <a:solidFill>
                  <a:schemeClr val="accent1"/>
                </a:solidFill>
              </a:rPr>
              <a:t>dirigés</a:t>
            </a:r>
            <a:r>
              <a:rPr lang="en-US" sz="1800">
                <a:solidFill>
                  <a:schemeClr val="accent1"/>
                </a:solidFill>
              </a:rPr>
              <a:t> par des hommes </a:t>
            </a:r>
            <a:r>
              <a:rPr lang="en-US" sz="1800" err="1">
                <a:solidFill>
                  <a:schemeClr val="accent1"/>
                </a:solidFill>
              </a:rPr>
              <a:t>ont</a:t>
            </a:r>
            <a:r>
              <a:rPr lang="en-US" sz="1800">
                <a:solidFill>
                  <a:schemeClr val="accent1"/>
                </a:solidFill>
              </a:rPr>
              <a:t> </a:t>
            </a:r>
            <a:r>
              <a:rPr lang="en-US" sz="1800" err="1">
                <a:solidFill>
                  <a:schemeClr val="accent1"/>
                </a:solidFill>
              </a:rPr>
              <a:t>une</a:t>
            </a:r>
            <a:r>
              <a:rPr lang="en-US" sz="1800">
                <a:solidFill>
                  <a:schemeClr val="accent1"/>
                </a:solidFill>
              </a:rPr>
              <a:t> </a:t>
            </a:r>
            <a:r>
              <a:rPr lang="en-US" sz="1800" err="1">
                <a:solidFill>
                  <a:schemeClr val="accent1"/>
                </a:solidFill>
              </a:rPr>
              <a:t>consommation</a:t>
            </a:r>
            <a:r>
              <a:rPr lang="en-US" sz="1800">
                <a:solidFill>
                  <a:schemeClr val="accent1"/>
                </a:solidFill>
              </a:rPr>
              <a:t> </a:t>
            </a:r>
            <a:r>
              <a:rPr lang="en-US" sz="1800" err="1">
                <a:solidFill>
                  <a:schemeClr val="accent1"/>
                </a:solidFill>
              </a:rPr>
              <a:t>alimentaire</a:t>
            </a:r>
            <a:r>
              <a:rPr lang="en-US" sz="1800">
                <a:solidFill>
                  <a:schemeClr val="accent1"/>
                </a:solidFill>
              </a:rPr>
              <a:t> </a:t>
            </a:r>
            <a:r>
              <a:rPr lang="en-US" sz="1800" err="1">
                <a:solidFill>
                  <a:schemeClr val="accent1"/>
                </a:solidFill>
              </a:rPr>
              <a:t>insuffisante</a:t>
            </a:r>
            <a:r>
              <a:rPr lang="en-US" sz="1800">
                <a:solidFill>
                  <a:schemeClr val="accent1"/>
                </a:solidFill>
              </a:rPr>
              <a:t>, </a:t>
            </a:r>
            <a:r>
              <a:rPr lang="en-US" sz="1800" err="1">
                <a:solidFill>
                  <a:schemeClr val="accent1"/>
                </a:solidFill>
              </a:rPr>
              <a:t>soit</a:t>
            </a:r>
            <a:r>
              <a:rPr lang="en-US" sz="1800">
                <a:solidFill>
                  <a:schemeClr val="accent1"/>
                </a:solidFill>
              </a:rPr>
              <a:t> </a:t>
            </a:r>
            <a:r>
              <a:rPr lang="en-US" sz="1800" err="1">
                <a:solidFill>
                  <a:schemeClr val="accent1"/>
                </a:solidFill>
              </a:rPr>
              <a:t>une</a:t>
            </a:r>
            <a:r>
              <a:rPr lang="en-US" sz="1800">
                <a:solidFill>
                  <a:schemeClr val="accent1"/>
                </a:solidFill>
              </a:rPr>
              <a:t> </a:t>
            </a:r>
            <a:r>
              <a:rPr lang="en-US" sz="1800" err="1">
                <a:solidFill>
                  <a:schemeClr val="accent1"/>
                </a:solidFill>
              </a:rPr>
              <a:t>différence</a:t>
            </a:r>
            <a:r>
              <a:rPr lang="en-US" sz="1800">
                <a:solidFill>
                  <a:schemeClr val="accent1"/>
                </a:solidFill>
              </a:rPr>
              <a:t> de 8 points de </a:t>
            </a:r>
            <a:r>
              <a:rPr lang="en-US" sz="1800" err="1">
                <a:solidFill>
                  <a:schemeClr val="accent1"/>
                </a:solidFill>
              </a:rPr>
              <a:t>pourcentage</a:t>
            </a:r>
            <a:r>
              <a:rPr lang="en-US" sz="1800">
                <a:solidFill>
                  <a:schemeClr val="accent1"/>
                </a:solidFill>
              </a:rPr>
              <a:t> par rapport aux ménages </a:t>
            </a:r>
            <a:r>
              <a:rPr lang="en-US" sz="1800" err="1">
                <a:solidFill>
                  <a:schemeClr val="accent1"/>
                </a:solidFill>
              </a:rPr>
              <a:t>dirigés</a:t>
            </a:r>
            <a:r>
              <a:rPr lang="en-US" sz="1800">
                <a:solidFill>
                  <a:schemeClr val="accent1"/>
                </a:solidFill>
              </a:rPr>
              <a:t> par des femmes (39 % et 31 %, </a:t>
            </a:r>
            <a:r>
              <a:rPr lang="en-US" sz="1800" err="1">
                <a:solidFill>
                  <a:schemeClr val="accent1"/>
                </a:solidFill>
              </a:rPr>
              <a:t>respectivement</a:t>
            </a:r>
            <a:r>
              <a:rPr lang="en-US" sz="1800">
                <a:solidFill>
                  <a:schemeClr val="accent1"/>
                </a:solidFill>
              </a:rPr>
              <a:t>).</a:t>
            </a:r>
            <a:r>
              <a:rPr lang="en-GB" sz="1800">
                <a:solidFill>
                  <a:schemeClr val="accent1"/>
                </a:solidFill>
              </a:rPr>
              <a:t> "</a:t>
            </a:r>
            <a:endParaRPr lang="fr-FR" sz="1800">
              <a:solidFill>
                <a:schemeClr val="accent1"/>
              </a:solidFill>
            </a:endParaRPr>
          </a:p>
        </p:txBody>
      </p:sp>
      <p:sp>
        <p:nvSpPr>
          <p:cNvPr id="6" name="TextBox 5">
            <a:extLst>
              <a:ext uri="{FF2B5EF4-FFF2-40B4-BE49-F238E27FC236}">
                <a16:creationId xmlns:a16="http://schemas.microsoft.com/office/drawing/2014/main" id="{2D5FE588-B659-6D4C-E6B6-CC3B062B0018}"/>
              </a:ext>
            </a:extLst>
          </p:cNvPr>
          <p:cNvSpPr txBox="1"/>
          <p:nvPr/>
        </p:nvSpPr>
        <p:spPr>
          <a:xfrm>
            <a:off x="7843704" y="5269914"/>
            <a:ext cx="2107933" cy="276999"/>
          </a:xfrm>
          <a:prstGeom prst="rect">
            <a:avLst/>
          </a:prstGeom>
          <a:solidFill>
            <a:srgbClr val="FFFFFE"/>
          </a:solidFill>
        </p:spPr>
        <p:txBody>
          <a:bodyPr wrap="square">
            <a:spAutoFit/>
          </a:bodyPr>
          <a:lstStyle/>
          <a:p>
            <a:r>
              <a:rPr lang="en-US" sz="1200" dirty="0">
                <a:solidFill>
                  <a:schemeClr val="accent1"/>
                </a:solidFill>
                <a:latin typeface="Calibri" panose="020F0502020204030204" pitchFamily="34" charset="0"/>
                <a:ea typeface="Calibri" panose="020F0502020204030204" pitchFamily="34" charset="0"/>
              </a:rPr>
              <a:t>Homme chef de menage</a:t>
            </a:r>
            <a:endParaRPr lang="en-GB" sz="1200" dirty="0">
              <a:solidFill>
                <a:schemeClr val="accent1"/>
              </a:solidFill>
            </a:endParaRPr>
          </a:p>
        </p:txBody>
      </p:sp>
      <p:sp>
        <p:nvSpPr>
          <p:cNvPr id="3" name="TextBox 2">
            <a:extLst>
              <a:ext uri="{FF2B5EF4-FFF2-40B4-BE49-F238E27FC236}">
                <a16:creationId xmlns:a16="http://schemas.microsoft.com/office/drawing/2014/main" id="{55C1AACE-412D-4496-BECC-B181588F3919}"/>
              </a:ext>
            </a:extLst>
          </p:cNvPr>
          <p:cNvSpPr txBox="1"/>
          <p:nvPr/>
        </p:nvSpPr>
        <p:spPr>
          <a:xfrm>
            <a:off x="6096000" y="5272677"/>
            <a:ext cx="1744718" cy="276999"/>
          </a:xfrm>
          <a:prstGeom prst="rect">
            <a:avLst/>
          </a:prstGeom>
          <a:solidFill>
            <a:srgbClr val="FFFFFE"/>
          </a:solidFill>
        </p:spPr>
        <p:txBody>
          <a:bodyPr wrap="square" rtlCol="0">
            <a:spAutoFit/>
          </a:bodyPr>
          <a:lstStyle/>
          <a:p>
            <a:r>
              <a:rPr lang="en-US" sz="1200" dirty="0">
                <a:solidFill>
                  <a:schemeClr val="accent1"/>
                </a:solidFill>
                <a:latin typeface="Calibri" panose="020F0502020204030204" pitchFamily="34" charset="0"/>
                <a:ea typeface="Calibri" panose="020F0502020204030204" pitchFamily="34" charset="0"/>
              </a:rPr>
              <a:t>Femme chef de menage</a:t>
            </a:r>
            <a:endParaRPr lang="en-GB" sz="1200" dirty="0">
              <a:solidFill>
                <a:schemeClr val="accent1"/>
              </a:solidFill>
            </a:endParaRPr>
          </a:p>
        </p:txBody>
      </p:sp>
      <p:sp>
        <p:nvSpPr>
          <p:cNvPr id="9" name="TextBox 8">
            <a:extLst>
              <a:ext uri="{FF2B5EF4-FFF2-40B4-BE49-F238E27FC236}">
                <a16:creationId xmlns:a16="http://schemas.microsoft.com/office/drawing/2014/main" id="{A8B34030-6EB5-F286-6BC5-090C796BDE09}"/>
              </a:ext>
            </a:extLst>
          </p:cNvPr>
          <p:cNvSpPr txBox="1"/>
          <p:nvPr/>
        </p:nvSpPr>
        <p:spPr>
          <a:xfrm>
            <a:off x="9701048" y="5286203"/>
            <a:ext cx="1233426" cy="276999"/>
          </a:xfrm>
          <a:prstGeom prst="rect">
            <a:avLst/>
          </a:prstGeom>
          <a:solidFill>
            <a:srgbClr val="FFFFFE"/>
          </a:solidFill>
        </p:spPr>
        <p:txBody>
          <a:bodyPr wrap="square">
            <a:spAutoFit/>
          </a:bodyPr>
          <a:lstStyle/>
          <a:p>
            <a:pPr algn="ctr"/>
            <a:r>
              <a:rPr lang="en-US" sz="1200">
                <a:solidFill>
                  <a:schemeClr val="accent1">
                    <a:lumMod val="75000"/>
                  </a:schemeClr>
                </a:solidFill>
                <a:effectLst/>
                <a:latin typeface="Calibri" panose="020F0502020204030204" pitchFamily="34" charset="0"/>
                <a:ea typeface="Calibri" panose="020F0502020204030204" pitchFamily="34" charset="0"/>
              </a:rPr>
              <a:t>Total</a:t>
            </a:r>
            <a:endParaRPr lang="en-GB" sz="1200">
              <a:solidFill>
                <a:schemeClr val="accent1">
                  <a:lumMod val="75000"/>
                </a:schemeClr>
              </a:solidFill>
            </a:endParaRPr>
          </a:p>
        </p:txBody>
      </p:sp>
    </p:spTree>
    <p:extLst>
      <p:ext uri="{BB962C8B-B14F-4D97-AF65-F5344CB8AC3E}">
        <p14:creationId xmlns:p14="http://schemas.microsoft.com/office/powerpoint/2010/main" val="11354730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 SOURCES ALIMENTAIRES</a:t>
            </a:r>
          </a:p>
        </p:txBody>
      </p:sp>
      <p:sp>
        <p:nvSpPr>
          <p:cNvPr id="3" name="Text Box 28">
            <a:extLst>
              <a:ext uri="{FF2B5EF4-FFF2-40B4-BE49-F238E27FC236}">
                <a16:creationId xmlns:a16="http://schemas.microsoft.com/office/drawing/2014/main" id="{939DB375-A5E5-F238-FB08-0C55296B7655}"/>
              </a:ext>
            </a:extLst>
          </p:cNvPr>
          <p:cNvSpPr txBox="1">
            <a:spLocks noChangeArrowheads="1"/>
          </p:cNvSpPr>
          <p:nvPr/>
        </p:nvSpPr>
        <p:spPr bwMode="auto">
          <a:xfrm>
            <a:off x="6717059" y="1823349"/>
            <a:ext cx="5052124" cy="4509718"/>
          </a:xfrm>
          <a:prstGeom prst="rect">
            <a:avLst/>
          </a:prstGeom>
          <a:solidFill>
            <a:schemeClr val="accent5"/>
          </a:solidFill>
          <a:ln w="9525">
            <a:noFill/>
            <a:miter lim="800000"/>
            <a:headEnd/>
            <a:tailEnd/>
          </a:ln>
        </p:spPr>
        <p:txBody>
          <a:bodyPr rot="0" vert="horz" wrap="square" lIns="91440" tIns="45720" rIns="91440" bIns="45720" anchor="t" anchorCtr="0">
            <a:noAutofit/>
          </a:bodyPr>
          <a:lstStyle/>
          <a:p>
            <a:r>
              <a:rPr lang="en-US">
                <a:solidFill>
                  <a:schemeClr val="accent1"/>
                </a:solidFill>
                <a:effectLst/>
                <a:latin typeface="Open Sans" panose="020B0606030504020204" pitchFamily="34" charset="0"/>
                <a:ea typeface="Calibri" panose="020F0502020204030204" pitchFamily="34" charset="0"/>
                <a:cs typeface="Arial" panose="020B0604020202020204" pitchFamily="34" charset="0"/>
              </a:rPr>
              <a:t>"Les </a:t>
            </a:r>
            <a:r>
              <a:rPr lang="en-US" err="1">
                <a:solidFill>
                  <a:schemeClr val="accent1"/>
                </a:solidFill>
                <a:effectLst/>
                <a:latin typeface="Open Sans" panose="020B0606030504020204" pitchFamily="34" charset="0"/>
                <a:ea typeface="Calibri" panose="020F0502020204030204" pitchFamily="34" charset="0"/>
                <a:cs typeface="Arial" panose="020B0604020202020204" pitchFamily="34" charset="0"/>
              </a:rPr>
              <a:t>résultats</a:t>
            </a:r>
            <a:r>
              <a:rPr lang="en-US">
                <a:solidFill>
                  <a:schemeClr val="accent1"/>
                </a:solidFill>
                <a:effectLst/>
                <a:latin typeface="Open Sans" panose="020B0606030504020204" pitchFamily="34" charset="0"/>
                <a:ea typeface="Calibri" panose="020F0502020204030204" pitchFamily="34" charset="0"/>
                <a:cs typeface="Arial" panose="020B0604020202020204" pitchFamily="34" charset="0"/>
              </a:rPr>
              <a:t> de </a:t>
            </a:r>
            <a:r>
              <a:rPr lang="en-US" err="1">
                <a:solidFill>
                  <a:schemeClr val="accent1"/>
                </a:solidFill>
                <a:effectLst/>
                <a:latin typeface="Open Sans" panose="020B0606030504020204" pitchFamily="34" charset="0"/>
                <a:ea typeface="Calibri" panose="020F0502020204030204" pitchFamily="34" charset="0"/>
                <a:cs typeface="Arial" panose="020B0604020202020204" pitchFamily="34" charset="0"/>
              </a:rPr>
              <a:t>l'analyse</a:t>
            </a:r>
            <a:r>
              <a:rPr lang="en-US">
                <a:solidFill>
                  <a:schemeClr val="accent1"/>
                </a:solidFill>
                <a:effectLst/>
                <a:latin typeface="Open Sans" panose="020B0606030504020204" pitchFamily="34" charset="0"/>
                <a:ea typeface="Calibri" panose="020F0502020204030204" pitchFamily="34" charset="0"/>
                <a:cs typeface="Arial" panose="020B0604020202020204" pitchFamily="34" charset="0"/>
              </a:rPr>
              <a:t> des </a:t>
            </a:r>
            <a:r>
              <a:rPr lang="en-US" err="1">
                <a:solidFill>
                  <a:schemeClr val="accent1"/>
                </a:solidFill>
                <a:effectLst/>
                <a:latin typeface="Open Sans" panose="020B0606030504020204" pitchFamily="34" charset="0"/>
                <a:ea typeface="Calibri" panose="020F0502020204030204" pitchFamily="34" charset="0"/>
                <a:cs typeface="Arial" panose="020B0604020202020204" pitchFamily="34" charset="0"/>
              </a:rPr>
              <a:t>principales</a:t>
            </a:r>
            <a:r>
              <a:rPr lang="en-US">
                <a:solidFill>
                  <a:schemeClr val="accent1"/>
                </a:solidFill>
                <a:effectLst/>
                <a:latin typeface="Open Sans" panose="020B0606030504020204" pitchFamily="34" charset="0"/>
                <a:ea typeface="Calibri" panose="020F0502020204030204" pitchFamily="34" charset="0"/>
                <a:cs typeface="Arial" panose="020B0604020202020204" pitchFamily="34" charset="0"/>
              </a:rPr>
              <a:t> sources </a:t>
            </a:r>
            <a:r>
              <a:rPr lang="en-US" err="1">
                <a:solidFill>
                  <a:schemeClr val="accent1"/>
                </a:solidFill>
                <a:effectLst/>
                <a:latin typeface="Open Sans" panose="020B0606030504020204" pitchFamily="34" charset="0"/>
                <a:ea typeface="Calibri" panose="020F0502020204030204" pitchFamily="34" charset="0"/>
                <a:cs typeface="Arial" panose="020B0604020202020204" pitchFamily="34" charset="0"/>
              </a:rPr>
              <a:t>d'alimentation</a:t>
            </a:r>
            <a:r>
              <a:rPr lang="en-US">
                <a:solidFill>
                  <a:schemeClr val="accent1"/>
                </a:solidFill>
                <a:effectLst/>
                <a:latin typeface="Open Sans" panose="020B0606030504020204" pitchFamily="34" charset="0"/>
                <a:ea typeface="Calibri" panose="020F0502020204030204" pitchFamily="34" charset="0"/>
                <a:cs typeface="Arial" panose="020B0604020202020204" pitchFamily="34" charset="0"/>
              </a:rPr>
              <a:t> </a:t>
            </a:r>
            <a:r>
              <a:rPr lang="en-US" err="1">
                <a:solidFill>
                  <a:schemeClr val="accent1"/>
                </a:solidFill>
                <a:effectLst/>
                <a:latin typeface="Open Sans" panose="020B0606030504020204" pitchFamily="34" charset="0"/>
                <a:ea typeface="Calibri" panose="020F0502020204030204" pitchFamily="34" charset="0"/>
                <a:cs typeface="Arial" panose="020B0604020202020204" pitchFamily="34" charset="0"/>
              </a:rPr>
              <a:t>indiquent</a:t>
            </a:r>
            <a:r>
              <a:rPr lang="en-US">
                <a:solidFill>
                  <a:schemeClr val="accent1"/>
                </a:solidFill>
                <a:effectLst/>
                <a:latin typeface="Open Sans" panose="020B0606030504020204" pitchFamily="34" charset="0"/>
                <a:ea typeface="Calibri" panose="020F0502020204030204" pitchFamily="34" charset="0"/>
                <a:cs typeface="Arial" panose="020B0604020202020204" pitchFamily="34" charset="0"/>
              </a:rPr>
              <a:t> que 68% des ménages </a:t>
            </a:r>
            <a:r>
              <a:rPr lang="en-US" err="1">
                <a:solidFill>
                  <a:schemeClr val="accent1"/>
                </a:solidFill>
                <a:effectLst/>
                <a:latin typeface="Open Sans" panose="020B0606030504020204" pitchFamily="34" charset="0"/>
                <a:ea typeface="Calibri" panose="020F0502020204030204" pitchFamily="34" charset="0"/>
                <a:cs typeface="Arial" panose="020B0604020202020204" pitchFamily="34" charset="0"/>
              </a:rPr>
              <a:t>ont</a:t>
            </a:r>
            <a:r>
              <a:rPr lang="en-US">
                <a:solidFill>
                  <a:schemeClr val="accent1"/>
                </a:solidFill>
                <a:effectLst/>
                <a:latin typeface="Open Sans" panose="020B0606030504020204" pitchFamily="34" charset="0"/>
                <a:ea typeface="Calibri" panose="020F0502020204030204" pitchFamily="34" charset="0"/>
                <a:cs typeface="Arial" panose="020B0604020202020204" pitchFamily="34" charset="0"/>
              </a:rPr>
              <a:t> acquis </a:t>
            </a:r>
            <a:r>
              <a:rPr lang="en-US" err="1">
                <a:solidFill>
                  <a:schemeClr val="accent1"/>
                </a:solidFill>
                <a:effectLst/>
                <a:latin typeface="Open Sans" panose="020B0606030504020204" pitchFamily="34" charset="0"/>
                <a:ea typeface="Calibri" panose="020F0502020204030204" pitchFamily="34" charset="0"/>
                <a:cs typeface="Arial" panose="020B0604020202020204" pitchFamily="34" charset="0"/>
              </a:rPr>
              <a:t>leur</a:t>
            </a:r>
            <a:r>
              <a:rPr lang="en-US">
                <a:solidFill>
                  <a:schemeClr val="accent1"/>
                </a:solidFill>
                <a:effectLst/>
                <a:latin typeface="Open Sans" panose="020B0606030504020204" pitchFamily="34" charset="0"/>
                <a:ea typeface="Calibri" panose="020F0502020204030204" pitchFamily="34" charset="0"/>
                <a:cs typeface="Arial" panose="020B0604020202020204" pitchFamily="34" charset="0"/>
              </a:rPr>
              <a:t> </a:t>
            </a:r>
            <a:r>
              <a:rPr lang="en-US" err="1">
                <a:solidFill>
                  <a:schemeClr val="accent1"/>
                </a:solidFill>
                <a:effectLst/>
                <a:latin typeface="Open Sans" panose="020B0606030504020204" pitchFamily="34" charset="0"/>
                <a:ea typeface="Calibri" panose="020F0502020204030204" pitchFamily="34" charset="0"/>
                <a:cs typeface="Arial" panose="020B0604020202020204" pitchFamily="34" charset="0"/>
              </a:rPr>
              <a:t>nourriture</a:t>
            </a:r>
            <a:r>
              <a:rPr lang="en-US">
                <a:solidFill>
                  <a:schemeClr val="accent1"/>
                </a:solidFill>
                <a:effectLst/>
                <a:latin typeface="Open Sans" panose="020B0606030504020204" pitchFamily="34" charset="0"/>
                <a:ea typeface="Calibri" panose="020F0502020204030204" pitchFamily="34" charset="0"/>
                <a:cs typeface="Arial" panose="020B0604020202020204" pitchFamily="34" charset="0"/>
              </a:rPr>
              <a:t> par des </a:t>
            </a:r>
            <a:r>
              <a:rPr lang="en-US" err="1">
                <a:solidFill>
                  <a:schemeClr val="accent1"/>
                </a:solidFill>
                <a:effectLst/>
                <a:latin typeface="Open Sans" panose="020B0606030504020204" pitchFamily="34" charset="0"/>
                <a:ea typeface="Calibri" panose="020F0502020204030204" pitchFamily="34" charset="0"/>
                <a:cs typeface="Arial" panose="020B0604020202020204" pitchFamily="34" charset="0"/>
              </a:rPr>
              <a:t>achats</a:t>
            </a:r>
            <a:r>
              <a:rPr lang="en-US">
                <a:solidFill>
                  <a:schemeClr val="accent1"/>
                </a:solidFill>
                <a:effectLst/>
                <a:latin typeface="Open Sans" panose="020B0606030504020204" pitchFamily="34" charset="0"/>
                <a:ea typeface="Calibri" panose="020F0502020204030204" pitchFamily="34" charset="0"/>
                <a:cs typeface="Arial" panose="020B0604020202020204" pitchFamily="34" charset="0"/>
              </a:rPr>
              <a:t> </a:t>
            </a:r>
            <a:r>
              <a:rPr lang="en-US" err="1">
                <a:solidFill>
                  <a:schemeClr val="accent1"/>
                </a:solidFill>
                <a:effectLst/>
                <a:latin typeface="Open Sans" panose="020B0606030504020204" pitchFamily="34" charset="0"/>
                <a:ea typeface="Calibri" panose="020F0502020204030204" pitchFamily="34" charset="0"/>
                <a:cs typeface="Arial" panose="020B0604020202020204" pitchFamily="34" charset="0"/>
              </a:rPr>
              <a:t>en</a:t>
            </a:r>
            <a:r>
              <a:rPr lang="en-US">
                <a:solidFill>
                  <a:schemeClr val="accent1"/>
                </a:solidFill>
                <a:effectLst/>
                <a:latin typeface="Open Sans" panose="020B0606030504020204" pitchFamily="34" charset="0"/>
                <a:ea typeface="Calibri" panose="020F0502020204030204" pitchFamily="34" charset="0"/>
                <a:cs typeface="Arial" panose="020B0604020202020204" pitchFamily="34" charset="0"/>
              </a:rPr>
              <a:t> </a:t>
            </a:r>
            <a:r>
              <a:rPr lang="en-US" err="1">
                <a:solidFill>
                  <a:schemeClr val="accent1"/>
                </a:solidFill>
                <a:effectLst/>
                <a:latin typeface="Open Sans" panose="020B0606030504020204" pitchFamily="34" charset="0"/>
                <a:ea typeface="Calibri" panose="020F0502020204030204" pitchFamily="34" charset="0"/>
                <a:cs typeface="Arial" panose="020B0604020202020204" pitchFamily="34" charset="0"/>
              </a:rPr>
              <a:t>espèces</a:t>
            </a:r>
            <a:r>
              <a:rPr lang="en-US">
                <a:solidFill>
                  <a:schemeClr val="accent1"/>
                </a:solidFill>
                <a:effectLst/>
                <a:latin typeface="Open Sans" panose="020B0606030504020204" pitchFamily="34" charset="0"/>
                <a:ea typeface="Calibri" panose="020F0502020204030204" pitchFamily="34" charset="0"/>
                <a:cs typeface="Arial" panose="020B0604020202020204" pitchFamily="34" charset="0"/>
              </a:rPr>
              <a:t>, </a:t>
            </a:r>
            <a:r>
              <a:rPr lang="en-US" err="1">
                <a:solidFill>
                  <a:schemeClr val="accent1"/>
                </a:solidFill>
                <a:effectLst/>
                <a:latin typeface="Open Sans" panose="020B0606030504020204" pitchFamily="34" charset="0"/>
                <a:ea typeface="Calibri" panose="020F0502020204030204" pitchFamily="34" charset="0"/>
                <a:cs typeface="Arial" panose="020B0604020202020204" pitchFamily="34" charset="0"/>
              </a:rPr>
              <a:t>suivis</a:t>
            </a:r>
            <a:r>
              <a:rPr lang="en-US">
                <a:solidFill>
                  <a:schemeClr val="accent1"/>
                </a:solidFill>
                <a:effectLst/>
                <a:latin typeface="Open Sans" panose="020B0606030504020204" pitchFamily="34" charset="0"/>
                <a:ea typeface="Calibri" panose="020F0502020204030204" pitchFamily="34" charset="0"/>
                <a:cs typeface="Arial" panose="020B0604020202020204" pitchFamily="34" charset="0"/>
              </a:rPr>
              <a:t> par les </a:t>
            </a:r>
            <a:r>
              <a:rPr lang="en-US" err="1">
                <a:solidFill>
                  <a:schemeClr val="accent1"/>
                </a:solidFill>
                <a:effectLst/>
                <a:latin typeface="Open Sans" panose="020B0606030504020204" pitchFamily="34" charset="0"/>
                <a:ea typeface="Calibri" panose="020F0502020204030204" pitchFamily="34" charset="0"/>
                <a:cs typeface="Arial" panose="020B0604020202020204" pitchFamily="34" charset="0"/>
              </a:rPr>
              <a:t>cadeaux</a:t>
            </a:r>
            <a:r>
              <a:rPr lang="en-US">
                <a:solidFill>
                  <a:schemeClr val="accent1"/>
                </a:solidFill>
                <a:effectLst/>
                <a:latin typeface="Open Sans" panose="020B0606030504020204" pitchFamily="34" charset="0"/>
                <a:ea typeface="Calibri" panose="020F0502020204030204" pitchFamily="34" charset="0"/>
                <a:cs typeface="Arial" panose="020B0604020202020204" pitchFamily="34" charset="0"/>
              </a:rPr>
              <a:t> de la </a:t>
            </a:r>
            <a:r>
              <a:rPr lang="en-US" err="1">
                <a:solidFill>
                  <a:schemeClr val="accent1"/>
                </a:solidFill>
                <a:effectLst/>
                <a:latin typeface="Open Sans" panose="020B0606030504020204" pitchFamily="34" charset="0"/>
                <a:ea typeface="Calibri" panose="020F0502020204030204" pitchFamily="34" charset="0"/>
                <a:cs typeface="Arial" panose="020B0604020202020204" pitchFamily="34" charset="0"/>
              </a:rPr>
              <a:t>famille</a:t>
            </a:r>
            <a:r>
              <a:rPr lang="en-US">
                <a:solidFill>
                  <a:schemeClr val="accent1"/>
                </a:solidFill>
                <a:effectLst/>
                <a:latin typeface="Open Sans" panose="020B0606030504020204" pitchFamily="34" charset="0"/>
                <a:ea typeface="Calibri" panose="020F0502020204030204" pitchFamily="34" charset="0"/>
                <a:cs typeface="Arial" panose="020B0604020202020204" pitchFamily="34" charset="0"/>
              </a:rPr>
              <a:t> et des </a:t>
            </a:r>
            <a:r>
              <a:rPr lang="en-US" err="1">
                <a:solidFill>
                  <a:schemeClr val="accent1"/>
                </a:solidFill>
                <a:effectLst/>
                <a:latin typeface="Open Sans" panose="020B0606030504020204" pitchFamily="34" charset="0"/>
                <a:ea typeface="Calibri" panose="020F0502020204030204" pitchFamily="34" charset="0"/>
                <a:cs typeface="Arial" panose="020B0604020202020204" pitchFamily="34" charset="0"/>
              </a:rPr>
              <a:t>amis</a:t>
            </a:r>
            <a:r>
              <a:rPr lang="en-US">
                <a:solidFill>
                  <a:schemeClr val="accent1"/>
                </a:solidFill>
                <a:effectLst/>
                <a:latin typeface="Open Sans" panose="020B0606030504020204" pitchFamily="34" charset="0"/>
                <a:ea typeface="Calibri" panose="020F0502020204030204" pitchFamily="34" charset="0"/>
                <a:cs typeface="Arial" panose="020B0604020202020204" pitchFamily="34" charset="0"/>
              </a:rPr>
              <a:t>, les </a:t>
            </a:r>
            <a:r>
              <a:rPr lang="en-US" err="1">
                <a:solidFill>
                  <a:schemeClr val="accent1"/>
                </a:solidFill>
                <a:effectLst/>
                <a:latin typeface="Open Sans" panose="020B0606030504020204" pitchFamily="34" charset="0"/>
                <a:ea typeface="Calibri" panose="020F0502020204030204" pitchFamily="34" charset="0"/>
                <a:cs typeface="Arial" panose="020B0604020202020204" pitchFamily="34" charset="0"/>
              </a:rPr>
              <a:t>achats</a:t>
            </a:r>
            <a:r>
              <a:rPr lang="en-US">
                <a:solidFill>
                  <a:schemeClr val="accent1"/>
                </a:solidFill>
                <a:effectLst/>
                <a:latin typeface="Open Sans" panose="020B0606030504020204" pitchFamily="34" charset="0"/>
                <a:ea typeface="Calibri" panose="020F0502020204030204" pitchFamily="34" charset="0"/>
                <a:cs typeface="Arial" panose="020B0604020202020204" pitchFamily="34" charset="0"/>
              </a:rPr>
              <a:t> à </a:t>
            </a:r>
            <a:r>
              <a:rPr lang="en-US" err="1">
                <a:solidFill>
                  <a:schemeClr val="accent1"/>
                </a:solidFill>
                <a:effectLst/>
                <a:latin typeface="Open Sans" panose="020B0606030504020204" pitchFamily="34" charset="0"/>
                <a:ea typeface="Calibri" panose="020F0502020204030204" pitchFamily="34" charset="0"/>
                <a:cs typeface="Arial" panose="020B0604020202020204" pitchFamily="34" charset="0"/>
              </a:rPr>
              <a:t>crédit</a:t>
            </a:r>
            <a:r>
              <a:rPr lang="en-US">
                <a:solidFill>
                  <a:schemeClr val="accent1"/>
                </a:solidFill>
                <a:effectLst/>
                <a:latin typeface="Open Sans" panose="020B0606030504020204" pitchFamily="34" charset="0"/>
                <a:ea typeface="Calibri" panose="020F0502020204030204" pitchFamily="34" charset="0"/>
                <a:cs typeface="Arial" panose="020B0604020202020204" pitchFamily="34" charset="0"/>
              </a:rPr>
              <a:t> et </a:t>
            </a:r>
            <a:r>
              <a:rPr lang="en-US" err="1">
                <a:solidFill>
                  <a:schemeClr val="accent1"/>
                </a:solidFill>
                <a:effectLst/>
                <a:latin typeface="Open Sans" panose="020B0606030504020204" pitchFamily="34" charset="0"/>
                <a:ea typeface="Calibri" panose="020F0502020204030204" pitchFamily="34" charset="0"/>
                <a:cs typeface="Arial" panose="020B0604020202020204" pitchFamily="34" charset="0"/>
              </a:rPr>
              <a:t>l'assistance</a:t>
            </a:r>
            <a:r>
              <a:rPr lang="en-US">
                <a:solidFill>
                  <a:schemeClr val="accent1"/>
                </a:solidFill>
                <a:effectLst/>
                <a:latin typeface="Open Sans" panose="020B0606030504020204" pitchFamily="34" charset="0"/>
                <a:ea typeface="Calibri" panose="020F0502020204030204" pitchFamily="34" charset="0"/>
                <a:cs typeface="Arial" panose="020B0604020202020204" pitchFamily="34" charset="0"/>
              </a:rPr>
              <a:t>.</a:t>
            </a:r>
            <a:endParaRPr lang="fr-FR">
              <a:solidFill>
                <a:schemeClr val="accent1"/>
              </a:solidFill>
              <a:effectLst/>
              <a:latin typeface="Verdana" panose="020B0604030504040204" pitchFamily="34" charset="0"/>
              <a:ea typeface="Calibri" panose="020F0502020204030204" pitchFamily="34" charset="0"/>
              <a:cs typeface="Arial" panose="020B0604020202020204" pitchFamily="34" charset="0"/>
            </a:endParaRPr>
          </a:p>
          <a:p>
            <a:r>
              <a:rPr lang="en-US">
                <a:solidFill>
                  <a:schemeClr val="accent1"/>
                </a:solidFill>
                <a:effectLst/>
                <a:latin typeface="Open Sans" panose="020B0606030504020204" pitchFamily="34" charset="0"/>
                <a:ea typeface="Calibri" panose="020F0502020204030204" pitchFamily="34" charset="0"/>
                <a:cs typeface="Arial" panose="020B0604020202020204" pitchFamily="34" charset="0"/>
              </a:rPr>
              <a:t> </a:t>
            </a:r>
            <a:r>
              <a:rPr lang="fr-FR">
                <a:solidFill>
                  <a:schemeClr val="accent1"/>
                </a:solidFill>
                <a:effectLst/>
                <a:latin typeface="Open Sans" panose="020B0606030504020204" pitchFamily="34" charset="0"/>
                <a:ea typeface="Calibri" panose="020F0502020204030204" pitchFamily="34" charset="0"/>
                <a:cs typeface="Arial" panose="020B0604020202020204" pitchFamily="34" charset="0"/>
              </a:rPr>
              <a:t>Bien que les achats en espèces soient prédominants dans ce contexte, il est important de noter qu’une grande partie de ces espèces provient probablement des transferts de fonds, 36 % de la population comptant sur ces derniers comme principale source de revenus. Cela est suivi par le travail salarié non agricole (23 %) et les emplois salariés (21 %).</a:t>
            </a:r>
            <a:endParaRPr lang="fr-FR">
              <a:solidFill>
                <a:schemeClr val="accent1"/>
              </a:solidFill>
              <a:effectLst/>
              <a:latin typeface="Verdana" panose="020B0604030504040204" pitchFamily="34" charset="0"/>
              <a:ea typeface="Calibri" panose="020F0502020204030204" pitchFamily="34" charset="0"/>
              <a:cs typeface="Arial" panose="020B0604020202020204" pitchFamily="34" charset="0"/>
            </a:endParaRPr>
          </a:p>
        </p:txBody>
      </p:sp>
      <p:graphicFrame>
        <p:nvGraphicFramePr>
          <p:cNvPr id="4" name="Chart 3">
            <a:extLst>
              <a:ext uri="{FF2B5EF4-FFF2-40B4-BE49-F238E27FC236}">
                <a16:creationId xmlns:a16="http://schemas.microsoft.com/office/drawing/2014/main" id="{9ED8A071-E7F8-FE37-2196-58FF4AAE482F}"/>
              </a:ext>
            </a:extLst>
          </p:cNvPr>
          <p:cNvGraphicFramePr/>
          <p:nvPr>
            <p:extLst>
              <p:ext uri="{D42A27DB-BD31-4B8C-83A1-F6EECF244321}">
                <p14:modId xmlns:p14="http://schemas.microsoft.com/office/powerpoint/2010/main" val="2961548440"/>
              </p:ext>
            </p:extLst>
          </p:nvPr>
        </p:nvGraphicFramePr>
        <p:xfrm>
          <a:off x="1270818" y="2036108"/>
          <a:ext cx="4825181" cy="28701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1794783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4059A966-918B-65A5-6C23-A1DEDE7E0583}"/>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a:ea typeface="Open Sans Extrabold"/>
                <a:cs typeface="Open Sans Extrabold"/>
              </a:rPr>
              <a:t>Score de consommation alimentaire </a:t>
            </a:r>
            <a:br>
              <a:rPr lang="en-GB" sz="3600" b="0" kern="1400" spc="230">
                <a:solidFill>
                  <a:schemeClr val="tx1"/>
                </a:solidFill>
                <a:latin typeface="HALDEN SOLID"/>
                <a:ea typeface="Open Sans Extrabold"/>
                <a:cs typeface="Open Sans Extrabold"/>
              </a:rPr>
            </a:br>
            <a:r>
              <a:rPr lang="en-GB" sz="3600" b="0" kern="1400" spc="230">
                <a:solidFill>
                  <a:schemeClr val="tx1"/>
                </a:solidFill>
                <a:latin typeface="HALDEN SOLID"/>
                <a:ea typeface="Open Sans Extrabold"/>
                <a:cs typeface="Open Sans Extrabold"/>
              </a:rPr>
              <a:t>Analyse de la qualité nutritionnelle </a:t>
            </a:r>
          </a:p>
        </p:txBody>
      </p:sp>
      <p:sp>
        <p:nvSpPr>
          <p:cNvPr id="9" name="Content Placeholder 8">
            <a:extLst>
              <a:ext uri="{FF2B5EF4-FFF2-40B4-BE49-F238E27FC236}">
                <a16:creationId xmlns:a16="http://schemas.microsoft.com/office/drawing/2014/main" id="{FE2709E6-030B-C9C2-E0B8-C4D25ADC2142}"/>
              </a:ext>
            </a:extLst>
          </p:cNvPr>
          <p:cNvSpPr>
            <a:spLocks noGrp="1"/>
          </p:cNvSpPr>
          <p:nvPr>
            <p:ph idx="1"/>
          </p:nvPr>
        </p:nvSpPr>
        <p:spPr>
          <a:xfrm>
            <a:off x="653681" y="1881841"/>
            <a:ext cx="5442319" cy="4532617"/>
          </a:xfrm>
          <a:solidFill>
            <a:schemeClr val="accent5"/>
          </a:solidFill>
          <a:ln w="9525">
            <a:noFill/>
            <a:miter lim="800000"/>
            <a:headEnd/>
            <a:tailEnd/>
          </a:ln>
        </p:spPr>
        <p:txBody>
          <a:bodyPr rot="0" vert="horz" wrap="square" lIns="91440" tIns="45720" rIns="91440" bIns="45720" anchor="t" anchorCtr="0">
            <a:noAutofit/>
          </a:bodyPr>
          <a:lstStyle/>
          <a:p>
            <a:pPr marL="0" indent="0">
              <a:buNone/>
            </a:pPr>
            <a:r>
              <a:rPr lang="fr-FR" sz="1600">
                <a:solidFill>
                  <a:schemeClr val="accent1"/>
                </a:solidFill>
                <a:latin typeface="Open Sans" panose="020B0606030504020204" pitchFamily="34" charset="0"/>
                <a:cs typeface="Arial" panose="020B0604020202020204" pitchFamily="34" charset="0"/>
              </a:rPr>
              <a:t>Lors de l’analyse du nombre de jours de consommation des groupes d’aliments par les ménages ayant des niveaux de consommation alimentaire acceptables versus inadéquats, il apparaît que les ménages avec une consommation alimentaire acceptable consomment davantage de viande, d’œufs, de produits laitiers, de légumineuses, de légumes à feuilles vert foncé et de légumes orange. En revanche, il n’y a pas de différences significatives dans la consommation moyenne d’abats, de poisson et de fruits orange riches en vitamine A entre les deux groupes.</a:t>
            </a:r>
          </a:p>
          <a:p>
            <a:pPr marL="0" indent="0">
              <a:buNone/>
            </a:pPr>
            <a:r>
              <a:rPr lang="fr-FR" sz="1600">
                <a:solidFill>
                  <a:schemeClr val="accent1"/>
                </a:solidFill>
                <a:latin typeface="Open Sans" panose="020B0606030504020204" pitchFamily="34" charset="0"/>
                <a:cs typeface="Arial" panose="020B0604020202020204" pitchFamily="34" charset="0"/>
              </a:rPr>
              <a:t>Cependant, les niveaux de consommation d’aliments riches en fer héminique révèlent une situation préoccupante pour la majorité des ménages, qu’ils aient une consommation alimentaire adéquate ou inadéquate.</a:t>
            </a:r>
          </a:p>
        </p:txBody>
      </p:sp>
      <p:graphicFrame>
        <p:nvGraphicFramePr>
          <p:cNvPr id="8" name="Chart 7">
            <a:extLst>
              <a:ext uri="{FF2B5EF4-FFF2-40B4-BE49-F238E27FC236}">
                <a16:creationId xmlns:a16="http://schemas.microsoft.com/office/drawing/2014/main" id="{04935204-E9D5-5F2C-5617-A49C1B7F2DD1}"/>
              </a:ext>
            </a:extLst>
          </p:cNvPr>
          <p:cNvGraphicFramePr/>
          <p:nvPr>
            <p:extLst>
              <p:ext uri="{D42A27DB-BD31-4B8C-83A1-F6EECF244321}">
                <p14:modId xmlns:p14="http://schemas.microsoft.com/office/powerpoint/2010/main" val="1277988362"/>
              </p:ext>
            </p:extLst>
          </p:nvPr>
        </p:nvGraphicFramePr>
        <p:xfrm>
          <a:off x="6887182" y="1881841"/>
          <a:ext cx="4270443" cy="4532617"/>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8628DBE8-638A-5247-400C-DBF02E17C283}"/>
              </a:ext>
            </a:extLst>
          </p:cNvPr>
          <p:cNvSpPr txBox="1"/>
          <p:nvPr/>
        </p:nvSpPr>
        <p:spPr>
          <a:xfrm>
            <a:off x="8090488" y="3892173"/>
            <a:ext cx="1021981" cy="246221"/>
          </a:xfrm>
          <a:prstGeom prst="rect">
            <a:avLst/>
          </a:prstGeom>
          <a:solidFill>
            <a:srgbClr val="FFFFFE"/>
          </a:solidFill>
        </p:spPr>
        <p:txBody>
          <a:bodyPr wrap="square">
            <a:spAutoFit/>
          </a:bodyPr>
          <a:lstStyle/>
          <a:p>
            <a:r>
              <a:rPr lang="en-US" sz="1000" err="1">
                <a:solidFill>
                  <a:schemeClr val="accent1">
                    <a:lumMod val="75000"/>
                  </a:schemeClr>
                </a:solidFill>
                <a:effectLst/>
                <a:latin typeface="Calibri" panose="020F0502020204030204" pitchFamily="34" charset="0"/>
                <a:ea typeface="Calibri" panose="020F0502020204030204" pitchFamily="34" charset="0"/>
              </a:rPr>
              <a:t>Légumineuses</a:t>
            </a:r>
            <a:endParaRPr lang="en-GB" sz="1000">
              <a:solidFill>
                <a:schemeClr val="accent1">
                  <a:lumMod val="75000"/>
                </a:schemeClr>
              </a:solidFill>
            </a:endParaRPr>
          </a:p>
        </p:txBody>
      </p:sp>
    </p:spTree>
    <p:extLst>
      <p:ext uri="{BB962C8B-B14F-4D97-AF65-F5344CB8AC3E}">
        <p14:creationId xmlns:p14="http://schemas.microsoft.com/office/powerpoint/2010/main" val="102496123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b="0">
              <a:solidFill>
                <a:srgbClr val="FFFFFE"/>
              </a:solidFill>
              <a:latin typeface="HALDEN SOLID" pitchFamily="2" charset="0"/>
              <a:ea typeface="Open Sans Extrabold" panose="020B0606030504020204" pitchFamily="34" charset="0"/>
              <a:cs typeface="Open Sans Extrabold" panose="020B0606030504020204" pitchFamily="34" charset="0"/>
            </a:endParaRPr>
          </a:p>
          <a:p>
            <a:pPr>
              <a:lnSpc>
                <a:spcPts val="3920"/>
              </a:lnSpc>
            </a:pPr>
            <a:r>
              <a:rPr lang="it-IT" b="0">
                <a:solidFill>
                  <a:srgbClr val="FFFFFE"/>
                </a:solidFill>
                <a:latin typeface="HALDEN SOLID" pitchFamily="2" charset="0"/>
                <a:ea typeface="Open Sans Extrabold" panose="020B0606030504020204" pitchFamily="34" charset="0"/>
                <a:cs typeface="Open Sans Extrabold" panose="020B0606030504020204" pitchFamily="34" charset="0"/>
              </a:rPr>
              <a:t>Ressources disponibles </a:t>
            </a:r>
            <a:endParaRPr lang="en-GB" b="0">
              <a:solidFill>
                <a:srgbClr val="FFFFFE"/>
              </a:solidFill>
              <a:latin typeface="HALDEN SOLID" pitchFamily="2"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65125621"/>
      </p:ext>
    </p:extLst>
  </p:cSld>
  <p:clrMapOvr>
    <a:masterClrMapping/>
  </p:clrMapOvr>
</p:sld>
</file>

<file path=ppt/theme/theme1.xml><?xml version="1.0" encoding="utf-8"?>
<a:theme xmlns:a="http://schemas.openxmlformats.org/drawingml/2006/main" name="Theme2">
  <a:themeElements>
    <a:clrScheme name="WFP COLOUR PALETTE">
      <a:dk1>
        <a:srgbClr val="007DBC"/>
      </a:dk1>
      <a:lt1>
        <a:srgbClr val="36B5C5"/>
      </a:lt1>
      <a:dk2>
        <a:srgbClr val="00B385"/>
      </a:dk2>
      <a:lt2>
        <a:srgbClr val="008868"/>
      </a:lt2>
      <a:accent1>
        <a:srgbClr val="1A4161"/>
      </a:accent1>
      <a:accent2>
        <a:srgbClr val="982B56"/>
      </a:accent2>
      <a:accent3>
        <a:srgbClr val="EF404C"/>
      </a:accent3>
      <a:accent4>
        <a:srgbClr val="B79F8D"/>
      </a:accent4>
      <a:accent5>
        <a:srgbClr val="ECDFBB"/>
      </a:accent5>
      <a:accent6>
        <a:srgbClr val="F37847"/>
      </a:accent6>
      <a:hlink>
        <a:srgbClr val="FFFFFF"/>
      </a:hlink>
      <a:folHlink>
        <a:srgbClr val="0000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EABC6C1-02E8-6E4D-9B35-02EDBE627B8A}" vid="{F8040699-0E4C-D043-8EE2-4232DCF6EB18}"/>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WFP COLOUR PALETTE">
    <a:dk1>
      <a:srgbClr val="007DBC"/>
    </a:dk1>
    <a:lt1>
      <a:srgbClr val="36B5C5"/>
    </a:lt1>
    <a:dk2>
      <a:srgbClr val="00B385"/>
    </a:dk2>
    <a:lt2>
      <a:srgbClr val="008868"/>
    </a:lt2>
    <a:accent1>
      <a:srgbClr val="1A4161"/>
    </a:accent1>
    <a:accent2>
      <a:srgbClr val="982B56"/>
    </a:accent2>
    <a:accent3>
      <a:srgbClr val="EF404C"/>
    </a:accent3>
    <a:accent4>
      <a:srgbClr val="B79F8D"/>
    </a:accent4>
    <a:accent5>
      <a:srgbClr val="ECDFBB"/>
    </a:accent5>
    <a:accent6>
      <a:srgbClr val="F37847"/>
    </a:accent6>
    <a:hlink>
      <a:srgbClr val="FFFFFF"/>
    </a:hlink>
    <a:folHlink>
      <a:srgbClr val="000000"/>
    </a:folHlink>
  </a:clrScheme>
</a:themeOverride>
</file>

<file path=ppt/theme/themeOverride2.xml><?xml version="1.0" encoding="utf-8"?>
<a:themeOverride xmlns:a="http://schemas.openxmlformats.org/drawingml/2006/main">
  <a:clrScheme name="WFP COLOUR PALETTE">
    <a:dk1>
      <a:srgbClr val="007DBC"/>
    </a:dk1>
    <a:lt1>
      <a:srgbClr val="36B5C5"/>
    </a:lt1>
    <a:dk2>
      <a:srgbClr val="00B385"/>
    </a:dk2>
    <a:lt2>
      <a:srgbClr val="008868"/>
    </a:lt2>
    <a:accent1>
      <a:srgbClr val="1A4161"/>
    </a:accent1>
    <a:accent2>
      <a:srgbClr val="982B56"/>
    </a:accent2>
    <a:accent3>
      <a:srgbClr val="EF404C"/>
    </a:accent3>
    <a:accent4>
      <a:srgbClr val="B79F8D"/>
    </a:accent4>
    <a:accent5>
      <a:srgbClr val="ECDFBB"/>
    </a:accent5>
    <a:accent6>
      <a:srgbClr val="F37847"/>
    </a:accent6>
    <a:hlink>
      <a:srgbClr val="FFFFFF"/>
    </a:hlink>
    <a:folHlink>
      <a:srgbClr val="000000"/>
    </a:folHlink>
  </a:clrScheme>
</a:themeOverride>
</file>

<file path=ppt/theme/themeOverride3.xml><?xml version="1.0" encoding="utf-8"?>
<a:themeOverride xmlns:a="http://schemas.openxmlformats.org/drawingml/2006/main">
  <a:clrScheme name="WFP COLOUR PALETTE">
    <a:dk1>
      <a:srgbClr val="007DBC"/>
    </a:dk1>
    <a:lt1>
      <a:srgbClr val="36B5C5"/>
    </a:lt1>
    <a:dk2>
      <a:srgbClr val="00B385"/>
    </a:dk2>
    <a:lt2>
      <a:srgbClr val="008868"/>
    </a:lt2>
    <a:accent1>
      <a:srgbClr val="1A4161"/>
    </a:accent1>
    <a:accent2>
      <a:srgbClr val="982B56"/>
    </a:accent2>
    <a:accent3>
      <a:srgbClr val="EF404C"/>
    </a:accent3>
    <a:accent4>
      <a:srgbClr val="B79F8D"/>
    </a:accent4>
    <a:accent5>
      <a:srgbClr val="ECDFBB"/>
    </a:accent5>
    <a:accent6>
      <a:srgbClr val="F37847"/>
    </a:accent6>
    <a:hlink>
      <a:srgbClr val="FFFFFF"/>
    </a:hlink>
    <a:folHlink>
      <a:srgbClr val="000000"/>
    </a:folHlink>
  </a:clrScheme>
</a:themeOverride>
</file>

<file path=ppt/theme/themeOverride4.xml><?xml version="1.0" encoding="utf-8"?>
<a:themeOverride xmlns:a="http://schemas.openxmlformats.org/drawingml/2006/main">
  <a:clrScheme name="WFP COLOUR PALETTE">
    <a:dk1>
      <a:srgbClr val="007DBC"/>
    </a:dk1>
    <a:lt1>
      <a:srgbClr val="36B5C5"/>
    </a:lt1>
    <a:dk2>
      <a:srgbClr val="00B385"/>
    </a:dk2>
    <a:lt2>
      <a:srgbClr val="008868"/>
    </a:lt2>
    <a:accent1>
      <a:srgbClr val="1A4161"/>
    </a:accent1>
    <a:accent2>
      <a:srgbClr val="982B56"/>
    </a:accent2>
    <a:accent3>
      <a:srgbClr val="EF404C"/>
    </a:accent3>
    <a:accent4>
      <a:srgbClr val="B79F8D"/>
    </a:accent4>
    <a:accent5>
      <a:srgbClr val="ECDFBB"/>
    </a:accent5>
    <a:accent6>
      <a:srgbClr val="F37847"/>
    </a:accent6>
    <a:hlink>
      <a:srgbClr val="FFFFFF"/>
    </a:hlink>
    <a:folHlink>
      <a:srgbClr val="0000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9256dcf-74b5-4e0f-b2ab-e17546be8a80">
      <Terms xmlns="http://schemas.microsoft.com/office/infopath/2007/PartnerControls"/>
    </lcf76f155ced4ddcb4097134ff3c332f>
    <TaxCatchAll xmlns="3940b711-dc1d-4235-b0a5-48d487f0d3b9" xsi:nil="true"/>
    <Notes xmlns="49256dcf-74b5-4e0f-b2ab-e17546be8a8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7EC5AEA005F3944B5281CE0F7F3B6DF" ma:contentTypeVersion="19" ma:contentTypeDescription="Create a new document." ma:contentTypeScope="" ma:versionID="43cac7850c215b99b189dd42ff5381b4">
  <xsd:schema xmlns:xsd="http://www.w3.org/2001/XMLSchema" xmlns:xs="http://www.w3.org/2001/XMLSchema" xmlns:p="http://schemas.microsoft.com/office/2006/metadata/properties" xmlns:ns2="49256dcf-74b5-4e0f-b2ab-e17546be8a80" xmlns:ns3="3940b711-dc1d-4235-b0a5-48d487f0d3b9" targetNamespace="http://schemas.microsoft.com/office/2006/metadata/properties" ma:root="true" ma:fieldsID="7f3b09dd81f609e653ddad0159f4af65" ns2:_="" ns3:_="">
    <xsd:import namespace="49256dcf-74b5-4e0f-b2ab-e17546be8a80"/>
    <xsd:import namespace="3940b711-dc1d-4235-b0a5-48d487f0d3b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256dcf-74b5-4e0f-b2ab-e17546be8a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acc4dc2-1d7d-4ba2-9bc5-748c4ad50a6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Notes" ma:index="26" nillable="true" ma:displayName="Notes" ma:description="Describe what this folder should contain" ma:format="Dropdown" ma:internalName="Not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940b711-dc1d-4235-b0a5-48d487f0d3b9"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17c2faf-511a-483c-a677-1ab92e51de83}" ma:internalName="TaxCatchAll" ma:showField="CatchAllData" ma:web="3940b711-dc1d-4235-b0a5-48d487f0d3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3AC776-BB22-46C6-94CA-DE5319E32815}">
  <ds:schemaRefs>
    <ds:schemaRef ds:uri="http://schemas.microsoft.com/sharepoint/v3/contenttype/forms"/>
  </ds:schemaRefs>
</ds:datastoreItem>
</file>

<file path=customXml/itemProps2.xml><?xml version="1.0" encoding="utf-8"?>
<ds:datastoreItem xmlns:ds="http://schemas.openxmlformats.org/officeDocument/2006/customXml" ds:itemID="{7144BB7B-CE34-4D68-9B7C-68D737AEA431}">
  <ds:schemaRefs>
    <ds:schemaRef ds:uri="3940b711-dc1d-4235-b0a5-48d487f0d3b9"/>
    <ds:schemaRef ds:uri="49256dcf-74b5-4e0f-b2ab-e17546be8a8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1E91031-6D0E-4489-843F-ACEDDFDE67D0}">
  <ds:schemaRefs>
    <ds:schemaRef ds:uri="3940b711-dc1d-4235-b0a5-48d487f0d3b9"/>
    <ds:schemaRef ds:uri="49256dcf-74b5-4e0f-b2ab-e17546be8a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13532</Words>
  <Application>Microsoft Office PowerPoint</Application>
  <PresentationFormat>Widescreen</PresentationFormat>
  <Paragraphs>1376</Paragraphs>
  <Slides>102</Slides>
  <Notes>81</Notes>
  <HiddenSlides>7</HiddenSlides>
  <MMClips>0</MMClips>
  <ScaleCrop>false</ScaleCrop>
  <HeadingPairs>
    <vt:vector size="4" baseType="variant">
      <vt:variant>
        <vt:lpstr>Theme</vt:lpstr>
      </vt:variant>
      <vt:variant>
        <vt:i4>1</vt:i4>
      </vt:variant>
      <vt:variant>
        <vt:lpstr>Slide Titles</vt:lpstr>
      </vt:variant>
      <vt:variant>
        <vt:i4>102</vt:i4>
      </vt:variant>
    </vt:vector>
  </HeadingPairs>
  <TitlesOfParts>
    <vt:vector size="103" baseType="lpstr">
      <vt:lpstr>Theme2</vt:lpstr>
      <vt:lpstr>PowerPoint Presentation</vt:lpstr>
      <vt:lpstr>Public  </vt:lpstr>
      <vt:lpstr>PowerPoint Presentation</vt:lpstr>
      <vt:lpstr>FCS/FCS-N : instructions de formation 1</vt:lpstr>
      <vt:lpstr>FCS : Qu'est-ce que c'est ? </vt:lpstr>
      <vt:lpstr>FCS-N : Qu'est-ce que c'est ? </vt:lpstr>
      <vt:lpstr>FCS/FCS-N : Définitions</vt:lpstr>
      <vt:lpstr>FCS &amp; FCS-N : UTILISATION DU (des) indicateur(s)</vt:lpstr>
      <vt:lpstr>PowerPoint Presentation</vt:lpstr>
      <vt:lpstr>FCS/FCS-N : instructions de formation 2</vt:lpstr>
      <vt:lpstr>MODULE Fcs</vt:lpstr>
      <vt:lpstr>MODULE Fcs-N </vt:lpstr>
      <vt:lpstr>PowerPoint Presentation</vt:lpstr>
      <vt:lpstr>Fcs-N MODULE</vt:lpstr>
      <vt:lpstr>MODULE Fcs-N (suite)</vt:lpstr>
      <vt:lpstr>FCS-N : faites attention </vt:lpstr>
      <vt:lpstr>FCS/FCS-N : instructions de formation 3</vt:lpstr>
      <vt:lpstr>Fcs/FCS-N MODULE(S) : QUESTION PRINCIPALE</vt:lpstr>
      <vt:lpstr>MODULE(S) Fcs/FCS-N : QUESTION PRINCIPALE (suite) </vt:lpstr>
      <vt:lpstr>Fcs/FCS-N MODULE(S) : QUESTION SECONDAIRE</vt:lpstr>
      <vt:lpstr>Fcs/FCS-N MODULE(S) : source Alimentaire</vt:lpstr>
      <vt:lpstr>PowerPoint Presentation</vt:lpstr>
      <vt:lpstr>MODULES Fcs/FCS-N : instructions de formation 4</vt:lpstr>
      <vt:lpstr>FCS Groupe alimentaire 1 : Aliments de base </vt:lpstr>
      <vt:lpstr>FCS Groupe alimentaire 2 : Légumes secs/ légumineuses, noix et graines</vt:lpstr>
      <vt:lpstr>FCS Groupe alimentaire 3 : produits laitiers</vt:lpstr>
      <vt:lpstr>FCS Groupe alimentaire 4 : viande, poisson, œufs</vt:lpstr>
      <vt:lpstr>Sous-groupe Fcs-N : Viande de chair, viande d'organe, poisson, œufs</vt:lpstr>
      <vt:lpstr>FCS Groupe alimentaire 5 : Légumes et feuilles</vt:lpstr>
      <vt:lpstr>Sous-groupe Fcs-N : légumes orange (riches en vitamine A)</vt:lpstr>
      <vt:lpstr>Sous-groupe Fcs-N : Légumes-feuilles vertes foncées</vt:lpstr>
      <vt:lpstr>Fcs Groupe alimentaire 6 : fruits</vt:lpstr>
      <vt:lpstr>Sous-groupe Fcs-N : Fruits orange (riches en vitamine A)</vt:lpstr>
      <vt:lpstr>Fcs Groupe alimentaire 7 : HUILES et graisses</vt:lpstr>
      <vt:lpstr>FCS Groupe alimentaire 8 : Sucre et sucreries</vt:lpstr>
      <vt:lpstr>FCS Groupe alimentaire 9 : condiments et épices </vt:lpstr>
      <vt:lpstr>PowerPoint Presentation</vt:lpstr>
      <vt:lpstr>PowerPoint Presentation</vt:lpstr>
      <vt:lpstr>FCS : sources ALIMENTAIRES- Production propre</vt:lpstr>
      <vt:lpstr>FCS : SOURCES ALIMENTAIRES- Pêche et chasse</vt:lpstr>
      <vt:lpstr>FCS : SOURCES ALIMENTAIRES - Collecte</vt:lpstr>
      <vt:lpstr>FCS : sources ALIMENTAIRES- emprunt</vt:lpstr>
      <vt:lpstr>FCS : SOURCES ALIMENTAIRES - Achat en especes</vt:lpstr>
      <vt:lpstr>FCS : sources alimentaires - Achat à crédit</vt:lpstr>
      <vt:lpstr>FCS : SOURCES ALIMENTAIRES - mendicité ou fouille des poubelles</vt:lpstr>
      <vt:lpstr>FCS : SOURCES ALIMENTAIRES - Commerce/TROC</vt:lpstr>
      <vt:lpstr>FCS : SOURCES ALIMENTAIRES - Don</vt:lpstr>
      <vt:lpstr>FCS : SOURCES ALIMENTAIRES - assistance alimentaire</vt:lpstr>
      <vt:lpstr>PowerPoint Presentation</vt:lpstr>
      <vt:lpstr>Fcs/FCS-N MODULE(S) : comment POSER LA QUESTION</vt:lpstr>
      <vt:lpstr>Fcs/FCS-N MODULE(S) : comment POSER LA QUESTION</vt:lpstr>
      <vt:lpstr>Fcs/FCS-N MODULE(S) : comment POSER LA QUESTION</vt:lpstr>
      <vt:lpstr>Fcs/FCS-N MODULE(S) : comment POSER LA QUESTION</vt:lpstr>
      <vt:lpstr>Fcs/FCS-N : instructions de formation 5</vt:lpstr>
      <vt:lpstr>Petites quantités - seuils pour les condiments</vt:lpstr>
      <vt:lpstr>Petites quantités - seuils pour les condiments</vt:lpstr>
      <vt:lpstr>PowerPoint Presentation</vt:lpstr>
      <vt:lpstr>Questions d'approfondissement</vt:lpstr>
      <vt:lpstr>Exemples d'anticipation </vt:lpstr>
      <vt:lpstr>FCS/FCS-N : contrôles de la qualité des données</vt:lpstr>
      <vt:lpstr>Notes de l'enquêteur </vt:lpstr>
      <vt:lpstr>FCS-N : attention </vt:lpstr>
      <vt:lpstr>FCS-N : attention</vt:lpstr>
      <vt:lpstr>Fcs/FCS-N : instructions de formation 6</vt:lpstr>
      <vt:lpstr>PowerPoint Presentation</vt:lpstr>
      <vt:lpstr>Poids des groupes alimentaires </vt:lpstr>
      <vt:lpstr>PowerPoint Presentation</vt:lpstr>
      <vt:lpstr>PowerPoint Presentation</vt:lpstr>
      <vt:lpstr>FCS : survey designer</vt:lpstr>
      <vt:lpstr>FCS-N : survey designer</vt:lpstr>
      <vt:lpstr>FCS/FCS-N Conception du (des) module(s) </vt:lpstr>
      <vt:lpstr>FCS : survey designer</vt:lpstr>
      <vt:lpstr>PowerPoint Presentation</vt:lpstr>
      <vt:lpstr>Contrôles de la qualité des données du FCS : Valeurs erronées </vt:lpstr>
      <vt:lpstr>Contrôles de la qualité des données du fcS : Valeurs manquantes </vt:lpstr>
      <vt:lpstr>Contrôles de la qualité des données du FCS : Consommation anormale </vt:lpstr>
      <vt:lpstr>Contrôles de la qualité des données du FCS : Consommation anormale </vt:lpstr>
      <vt:lpstr>Contrôles de la qualité des données du FCS : Consommation anormale </vt:lpstr>
      <vt:lpstr>Contrôles de la qualité des données du fcs : Consommation anormale </vt:lpstr>
      <vt:lpstr>FCS : examiner et trianguler les données </vt:lpstr>
      <vt:lpstr>FCS : examiner et trianguler les données </vt:lpstr>
      <vt:lpstr>Contrôles de qualité des données FCS-N : Sous-groupes erronés</vt:lpstr>
      <vt:lpstr>Contrôles de qualité des données du FCS : Source alimentaire illogique</vt:lpstr>
      <vt:lpstr>PowerPoint Presentation</vt:lpstr>
      <vt:lpstr>PowerPoint Presentation</vt:lpstr>
      <vt:lpstr>PowerPoint Presentation</vt:lpstr>
      <vt:lpstr>FCS : CALCUL (suite) </vt:lpstr>
      <vt:lpstr>FCS-N : Exemple de calcul </vt:lpstr>
      <vt:lpstr>FCS-N : Exemple de calcul (suite)</vt:lpstr>
      <vt:lpstr>PowerPoint Presentation</vt:lpstr>
      <vt:lpstr>FCS : GITHUB</vt:lpstr>
      <vt:lpstr>Sources alimentaires du FCS : GITHUB</vt:lpstr>
      <vt:lpstr>FCS-N : GITHUB</vt:lpstr>
      <vt:lpstr>PowerPoint Presentation</vt:lpstr>
      <vt:lpstr>fcs : EXEMPLE DE RAPPORT (1) </vt:lpstr>
      <vt:lpstr>SFC : EXEMPLE DE RAPPORT (2) </vt:lpstr>
      <vt:lpstr>fcs : SOURCES ALIMENTAIRES</vt:lpstr>
      <vt:lpstr>Score de consommation alimentaire  Analyse de la qualité nutritionnelle </vt:lpstr>
      <vt:lpstr>PowerPoint Presentation</vt:lpstr>
      <vt:lpstr>FCS : Centre de ressources VAM </vt:lpstr>
      <vt:lpstr>FCS-N : Centre de ressources VAM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slide Useful tips to correctly edit this powerpoint template</dc:title>
  <dc:creator>Helen CLARKE</dc:creator>
  <cp:keywords>, docId:AAA8126BA308D802FDD12C4C60C863C1</cp:keywords>
  <cp:lastModifiedBy>Jonas DEMEYER</cp:lastModifiedBy>
  <cp:revision>304</cp:revision>
  <dcterms:created xsi:type="dcterms:W3CDTF">2018-08-20T09:35:59Z</dcterms:created>
  <dcterms:modified xsi:type="dcterms:W3CDTF">2025-05-02T10:13:46Z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0x01010007EC5AEA005F3944B5281CE0F7F3B6DF</vt:lpwstr>
  </property>
  <property fmtid="{D5CDD505-2E9C-101B-9397-08002B2CF9AE}" pid="3" name="MediaServiceImageTags">
    <vt:lpwstr/>
  </property>
  <property fmtid="{D5CDD505-2E9C-101B-9397-08002B2CF9AE}" pid="4" name="MSIP_Label_2a3a108f-898d-4589-9ebc-7ee3b46df9b8_Enabled">
    <vt:lpwstr>true</vt:lpwstr>
  </property>
  <property fmtid="{D5CDD505-2E9C-101B-9397-08002B2CF9AE}" pid="5" name="MSIP_Label_2a3a108f-898d-4589-9ebc-7ee3b46df9b8_SetDate">
    <vt:lpwstr>2025-01-15T23:21:45Z</vt:lpwstr>
  </property>
  <property fmtid="{D5CDD505-2E9C-101B-9397-08002B2CF9AE}" pid="6" name="MSIP_Label_2a3a108f-898d-4589-9ebc-7ee3b46df9b8_Method">
    <vt:lpwstr>Standard</vt:lpwstr>
  </property>
  <property fmtid="{D5CDD505-2E9C-101B-9397-08002B2CF9AE}" pid="7" name="MSIP_Label_2a3a108f-898d-4589-9ebc-7ee3b46df9b8_Name">
    <vt:lpwstr>Official use only</vt:lpwstr>
  </property>
  <property fmtid="{D5CDD505-2E9C-101B-9397-08002B2CF9AE}" pid="8" name="MSIP_Label_2a3a108f-898d-4589-9ebc-7ee3b46df9b8_SiteId">
    <vt:lpwstr>462ad9ae-d7d9-4206-b874-71b1e079776f</vt:lpwstr>
  </property>
  <property fmtid="{D5CDD505-2E9C-101B-9397-08002B2CF9AE}" pid="9" name="MSIP_Label_2a3a108f-898d-4589-9ebc-7ee3b46df9b8_ActionId">
    <vt:lpwstr>7f95c559-36bd-4de6-a86b-73bc5b013c65</vt:lpwstr>
  </property>
  <property fmtid="{D5CDD505-2E9C-101B-9397-08002B2CF9AE}" pid="10" name="MSIP_Label_2a3a108f-898d-4589-9ebc-7ee3b46df9b8_ContentBits">
    <vt:lpwstr>0</vt:lpwstr>
  </property>
</Properties>
</file>