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74"/>
  </p:notesMasterIdLst>
  <p:handoutMasterIdLst>
    <p:handoutMasterId r:id="rId75"/>
  </p:handoutMasterIdLst>
  <p:sldIdLst>
    <p:sldId id="261" r:id="rId5"/>
    <p:sldId id="327" r:id="rId6"/>
    <p:sldId id="338" r:id="rId7"/>
    <p:sldId id="274" r:id="rId8"/>
    <p:sldId id="268" r:id="rId9"/>
    <p:sldId id="4112" r:id="rId10"/>
    <p:sldId id="291" r:id="rId11"/>
    <p:sldId id="644" r:id="rId12"/>
    <p:sldId id="4185" r:id="rId13"/>
    <p:sldId id="334" r:id="rId14"/>
    <p:sldId id="645" r:id="rId15"/>
    <p:sldId id="306" r:id="rId16"/>
    <p:sldId id="739" r:id="rId17"/>
    <p:sldId id="735" r:id="rId18"/>
    <p:sldId id="258" r:id="rId19"/>
    <p:sldId id="406" r:id="rId20"/>
    <p:sldId id="4193"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3" r:id="rId53"/>
    <p:sldId id="4149" r:id="rId54"/>
    <p:sldId id="4160" r:id="rId55"/>
    <p:sldId id="4158" r:id="rId56"/>
    <p:sldId id="4134" r:id="rId57"/>
    <p:sldId id="336" r:id="rId58"/>
    <p:sldId id="4178" r:id="rId59"/>
    <p:sldId id="4187" r:id="rId60"/>
    <p:sldId id="721" r:id="rId61"/>
    <p:sldId id="4194" r:id="rId62"/>
    <p:sldId id="4188" r:id="rId63"/>
    <p:sldId id="4180" r:id="rId64"/>
    <p:sldId id="4190" r:id="rId65"/>
    <p:sldId id="4191" r:id="rId66"/>
    <p:sldId id="4192" r:id="rId67"/>
    <p:sldId id="4196" r:id="rId68"/>
    <p:sldId id="311" r:id="rId69"/>
    <p:sldId id="300" r:id="rId70"/>
    <p:sldId id="313" r:id="rId71"/>
    <p:sldId id="4195" r:id="rId72"/>
    <p:sldId id="333" r:id="rId7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291"/>
            <p14:sldId id="644"/>
            <p14:sldId id="4185"/>
            <p14:sldId id="334"/>
            <p14:sldId id="645"/>
            <p14:sldId id="306"/>
            <p14:sldId id="739"/>
            <p14:sldId id="735"/>
            <p14:sldId id="258"/>
            <p14:sldId id="406"/>
            <p14:sldId id="4193"/>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 id="740"/>
            <p14:sldId id="331"/>
            <p14:sldId id="297"/>
            <p14:sldId id="4139"/>
            <p14:sldId id="4140"/>
            <p14:sldId id="4142"/>
            <p14:sldId id="4133"/>
            <p14:sldId id="4149"/>
            <p14:sldId id="4160"/>
            <p14:sldId id="4158"/>
            <p14:sldId id="4134"/>
            <p14:sldId id="336"/>
            <p14:sldId id="4178"/>
            <p14:sldId id="4187"/>
            <p14:sldId id="721"/>
            <p14:sldId id="4194"/>
            <p14:sldId id="4188"/>
            <p14:sldId id="4180"/>
            <p14:sldId id="4190"/>
            <p14:sldId id="4191"/>
            <p14:sldId id="4192"/>
            <p14:sldId id="4196"/>
          </p14:sldIdLst>
        </p14:section>
        <p14:section name="Relevance: Analyst training" id="{ADA42E1E-067A-4161-B943-799BD9EB83DE}">
          <p14:sldIdLst>
            <p14:sldId id="311"/>
            <p14:sldId id="300"/>
          </p14:sldIdLst>
        </p14:section>
        <p14:section name="Relevance: both" id="{E0808810-59EE-43FB-BE83-B5C8A393D4A5}">
          <p14:sldIdLst>
            <p14:sldId id="313"/>
            <p14:sldId id="4195"/>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D70000"/>
    <a:srgbClr val="E67536"/>
    <a:srgbClr val="E6B068"/>
    <a:srgbClr val="ECE1B1"/>
    <a:srgbClr val="C00000"/>
    <a:srgbClr val="F37847"/>
    <a:srgbClr val="D5B868"/>
    <a:srgbClr val="F1ECE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10B53-4476-B1F7-CDB9-80A9A7C35328}" v="6" dt="2025-04-30T09:23:1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8" autoAdjust="0"/>
  </p:normalViewPr>
  <p:slideViewPr>
    <p:cSldViewPr snapToGrid="0">
      <p:cViewPr varScale="1">
        <p:scale>
          <a:sx n="47" d="100"/>
          <a:sy n="47" d="100"/>
        </p:scale>
        <p:origin x="1324"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US" sz="2000" b="1" dirty="0" err="1">
              <a:latin typeface="Open Sans" panose="020B0606030504020204" pitchFamily="34" charset="0"/>
              <a:ea typeface="Open Sans" panose="020B0606030504020204" pitchFamily="34" charset="0"/>
              <a:cs typeface="Open Sans" panose="020B0606030504020204" pitchFamily="34" charset="0"/>
            </a:rPr>
            <a:t>Évaluation</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rtl="0"/>
          <a:r>
            <a:rPr lang="fr-FR" sz="2000" dirty="0">
              <a:latin typeface="Open Sans"/>
              <a:ea typeface="Open Sans"/>
              <a:cs typeface="Open Sans"/>
            </a:rPr>
            <a:t>La PDA est l'un des indicateurs utilisés pour estimer le </a:t>
          </a:r>
          <a:r>
            <a:rPr lang="fr-FR" sz="2000" b="1" dirty="0">
              <a:latin typeface="Open Sans"/>
              <a:ea typeface="Open Sans"/>
              <a:cs typeface="Open Sans"/>
            </a:rPr>
            <a:t>CARI</a:t>
          </a:r>
          <a:r>
            <a:rPr lang="fr-FR" sz="2000" dirty="0">
              <a:latin typeface="Open Sans"/>
              <a:ea typeface="Open Sans"/>
              <a:cs typeface="Open Sans"/>
            </a:rPr>
            <a:t> (</a:t>
          </a:r>
          <a:r>
            <a:rPr lang="fr-FR" sz="2000" dirty="0" err="1">
              <a:latin typeface="Open Sans"/>
              <a:ea typeface="Open Sans"/>
              <a:cs typeface="Open Sans"/>
            </a:rPr>
            <a:t>Consolidated</a:t>
          </a:r>
          <a:r>
            <a:rPr lang="fr-FR" sz="2000" dirty="0">
              <a:latin typeface="Open Sans"/>
              <a:ea typeface="Open Sans"/>
              <a:cs typeface="Open Sans"/>
            </a:rPr>
            <a:t> </a:t>
          </a:r>
          <a:r>
            <a:rPr lang="fr-FR" sz="2000" dirty="0" err="1">
              <a:latin typeface="Open Sans"/>
              <a:ea typeface="Open Sans"/>
              <a:cs typeface="Open Sans"/>
            </a:rPr>
            <a:t>Approach</a:t>
          </a:r>
          <a:r>
            <a:rPr lang="fr-FR" sz="2000" dirty="0">
              <a:latin typeface="Open Sans"/>
              <a:ea typeface="Open Sans"/>
              <a:cs typeface="Open Sans"/>
            </a:rPr>
            <a:t> for </a:t>
          </a:r>
          <a:r>
            <a:rPr lang="fr-FR" sz="2000" dirty="0" err="1">
              <a:latin typeface="Open Sans"/>
              <a:ea typeface="Open Sans"/>
              <a:cs typeface="Open Sans"/>
            </a:rPr>
            <a:t>Reporting</a:t>
          </a:r>
          <a:r>
            <a:rPr lang="fr-FR" sz="2000" dirty="0">
              <a:latin typeface="Open Sans"/>
              <a:ea typeface="Open Sans"/>
              <a:cs typeface="Open Sans"/>
            </a:rPr>
            <a:t> </a:t>
          </a:r>
          <a:r>
            <a:rPr lang="fr-FR" sz="2000" dirty="0" err="1">
              <a:latin typeface="Open Sans"/>
              <a:ea typeface="Open Sans"/>
              <a:cs typeface="Open Sans"/>
            </a:rPr>
            <a:t>Indicators</a:t>
          </a:r>
          <a:r>
            <a:rPr lang="fr-FR" sz="2000" dirty="0">
              <a:latin typeface="Open Sans"/>
              <a:ea typeface="Open Sans"/>
              <a:cs typeface="Open Sans"/>
            </a:rPr>
            <a:t> of Food Security) dans les évaluations de la sécurité alimentaire.</a:t>
          </a:r>
          <a:endParaRPr lang="en-GB" sz="2000" dirty="0">
            <a:latin typeface="Open Sans"/>
            <a:ea typeface="Open Sans"/>
            <a:cs typeface="Open Sans"/>
          </a:endParaRP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Conception de Programme et Rapportage</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r>
            <a:rPr lang="fr-FR" sz="2000" dirty="0">
              <a:latin typeface="Open Sans"/>
              <a:ea typeface="Open Sans"/>
              <a:cs typeface="Open Sans"/>
            </a:rPr>
            <a:t>Il informe les interventions de sécurité alimentaire et guide la conception des programmes et le ciblage.</a:t>
          </a:r>
          <a:endParaRPr lang="en-GB" sz="2000" dirty="0">
            <a:latin typeface="Open Sans"/>
            <a:ea typeface="Open Sans"/>
            <a:cs typeface="Open Sans"/>
          </a:endParaRP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060718F4-6A5F-403E-91EF-F0F44ACEF60A}">
      <dgm:prSet custT="1"/>
      <dgm:spPr/>
      <dgm:t>
        <a:bodyPr/>
        <a:lstStyle/>
        <a:p>
          <a:r>
            <a:rPr lang="fr-FR" sz="2000" dirty="0">
              <a:latin typeface="Open Sans"/>
              <a:ea typeface="Open Sans"/>
              <a:cs typeface="Open Sans"/>
            </a:rPr>
            <a:t>Il sert également à rendre compte aux parties prenantes et aux donateurs.</a:t>
          </a:r>
          <a:endParaRPr lang="en-US" sz="2000" dirty="0">
            <a:latin typeface="Open Sans"/>
            <a:ea typeface="Open Sans"/>
            <a:cs typeface="Open Sans"/>
          </a:endParaRPr>
        </a:p>
      </dgm:t>
    </dgm:pt>
    <dgm:pt modelId="{0EADB55F-807E-470C-BE2F-1339B4DF736D}" type="parTrans" cxnId="{37A8E478-2D4E-4879-AB50-02962D8707F9}">
      <dgm:prSet/>
      <dgm:spPr/>
      <dgm:t>
        <a:bodyPr/>
        <a:lstStyle/>
        <a:p>
          <a:endParaRPr lang="en-US"/>
        </a:p>
      </dgm:t>
    </dgm:pt>
    <dgm:pt modelId="{B70140F6-F6F0-4BF1-A32A-07DF49A16832}" type="sibTrans" cxnId="{37A8E478-2D4E-4879-AB50-02962D8707F9}">
      <dgm:prSet/>
      <dgm:spPr/>
      <dgm:t>
        <a:bodyPr/>
        <a:lstStyle/>
        <a:p>
          <a:endParaRPr lang="en-US"/>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64829067-9692-4D33-9549-BB2DD05D5560}" type="presOf" srcId="{805669CF-015B-4BEA-B036-A598E3EBA9DD}" destId="{0B2649A6-2F20-4E8F-990F-380A3E70C7B2}" srcOrd="0" destOrd="0" presId="urn:microsoft.com/office/officeart/2005/8/layout/hList1"/>
    <dgm:cxn modelId="{37A8E478-2D4E-4879-AB50-02962D8707F9}" srcId="{590EF3B5-FC67-4CC1-ABCB-B0095874D24A}" destId="{060718F4-6A5F-403E-91EF-F0F44ACEF60A}" srcOrd="1" destOrd="0" parTransId="{0EADB55F-807E-470C-BE2F-1339B4DF736D}" sibTransId="{B70140F6-F6F0-4BF1-A32A-07DF49A16832}"/>
    <dgm:cxn modelId="{A3B1BA7C-F0E6-49AF-8F7E-D113600512E6}" type="presOf" srcId="{590EF3B5-FC67-4CC1-ABCB-B0095874D24A}" destId="{F15E5F37-C82A-42EB-A373-288E241CE9F7}" srcOrd="0" destOrd="0"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FD1B18DA-A19B-4674-A7A2-CDFDFF3155BA}" type="presOf" srcId="{060718F4-6A5F-403E-91EF-F0F44ACEF60A}" destId="{9DAF1E06-4C8E-46BF-BED2-2F82D4DA6A14}" srcOrd="0" destOrd="1" presId="urn:microsoft.com/office/officeart/2005/8/layout/hList1"/>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Module de </a:t>
          </a:r>
          <a:r>
            <a:rPr lang="en-US" sz="2800" dirty="0" err="1">
              <a:latin typeface="Open Sans" panose="020B0606030504020204" pitchFamily="34" charset="0"/>
              <a:ea typeface="Open Sans" panose="020B0606030504020204" pitchFamily="34" charset="0"/>
              <a:cs typeface="Open Sans" panose="020B0606030504020204" pitchFamily="34" charset="0"/>
            </a:rPr>
            <a:t>dépenses</a:t>
          </a:r>
          <a:endParaRPr lang="en-GB" sz="2800" dirty="0">
            <a:latin typeface="Open Sans" panose="020B0606030504020204" pitchFamily="34" charset="0"/>
            <a:ea typeface="Open Sans" panose="020B0606030504020204" pitchFamily="34" charset="0"/>
            <a:cs typeface="Open Sans" panose="020B0606030504020204" pitchFamily="34" charset="0"/>
          </a:endParaRP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pPr algn="ctr"/>
          <a:r>
            <a:rPr lang="fr-FR" sz="2700" dirty="0">
              <a:latin typeface="Open Sans" panose="020B0606030504020204" pitchFamily="34" charset="0"/>
              <a:ea typeface="Open Sans" panose="020B0606030504020204" pitchFamily="34" charset="0"/>
              <a:cs typeface="Open Sans" panose="020B0606030504020204" pitchFamily="34" charset="0"/>
            </a:rPr>
            <a:t>Dépenses </a:t>
          </a:r>
          <a:r>
            <a:rPr lang="fr-FR" sz="2700" b="1" dirty="0">
              <a:latin typeface="Open Sans" panose="020B0606030504020204" pitchFamily="34" charset="0"/>
              <a:ea typeface="Open Sans" panose="020B0606030504020204" pitchFamily="34" charset="0"/>
              <a:cs typeface="Open Sans" panose="020B0606030504020204" pitchFamily="34" charset="0"/>
            </a:rPr>
            <a:t>alimentaires</a:t>
          </a:r>
          <a:r>
            <a:rPr lang="fr-FR" sz="2700" dirty="0">
              <a:latin typeface="Open Sans" panose="020B0606030504020204" pitchFamily="34" charset="0"/>
              <a:ea typeface="Open Sans" panose="020B0606030504020204" pitchFamily="34" charset="0"/>
              <a:cs typeface="Open Sans" panose="020B0606030504020204" pitchFamily="34" charset="0"/>
            </a:rPr>
            <a:t> (au cours des </a:t>
          </a:r>
          <a:r>
            <a:rPr lang="fr-FR" sz="2700" b="1" dirty="0">
              <a:latin typeface="Open Sans" panose="020B0606030504020204" pitchFamily="34" charset="0"/>
              <a:ea typeface="Open Sans" panose="020B0606030504020204" pitchFamily="34" charset="0"/>
              <a:cs typeface="Open Sans" panose="020B0606030504020204" pitchFamily="34" charset="0"/>
            </a:rPr>
            <a:t>7 derniers jours</a:t>
          </a:r>
          <a:r>
            <a:rPr lang="fr-FR" sz="2700" dirty="0">
              <a:latin typeface="Open Sans" panose="020B0606030504020204" pitchFamily="34" charset="0"/>
              <a:ea typeface="Open Sans" panose="020B0606030504020204" pitchFamily="34" charset="0"/>
              <a:cs typeface="Open Sans" panose="020B0606030504020204" pitchFamily="34" charset="0"/>
            </a:rPr>
            <a:t>)</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pPr algn="ctr"/>
          <a:r>
            <a:rPr lang="fr-FR" sz="2700" b="0" dirty="0">
              <a:latin typeface="Open Sans" panose="020B0606030504020204" pitchFamily="34" charset="0"/>
              <a:ea typeface="Open Sans" panose="020B0606030504020204" pitchFamily="34" charset="0"/>
              <a:cs typeface="Open Sans" panose="020B0606030504020204" pitchFamily="34" charset="0"/>
            </a:rPr>
            <a:t>Dépenses</a:t>
          </a:r>
          <a:r>
            <a:rPr lang="fr-FR" sz="2700" b="1"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dirty="0">
              <a:latin typeface="Open Sans" panose="020B0606030504020204" pitchFamily="34" charset="0"/>
              <a:ea typeface="Open Sans" panose="020B0606030504020204" pitchFamily="34" charset="0"/>
              <a:cs typeface="Open Sans" panose="020B0606030504020204" pitchFamily="34" charset="0"/>
            </a:rPr>
            <a:t>au cours des </a:t>
          </a:r>
          <a:r>
            <a:rPr lang="fr-FR" sz="2700" b="1" dirty="0">
              <a:latin typeface="Open Sans" panose="020B0606030504020204" pitchFamily="34" charset="0"/>
              <a:ea typeface="Open Sans" panose="020B0606030504020204" pitchFamily="34" charset="0"/>
              <a:cs typeface="Open Sans" panose="020B0606030504020204" pitchFamily="34" charset="0"/>
            </a:rPr>
            <a:t>30 derniers jours)</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pPr algn="ctr"/>
          <a:r>
            <a:rPr lang="fr-FR" sz="2700" b="0" dirty="0">
              <a:latin typeface="Open Sans" panose="020B0606030504020204" pitchFamily="34" charset="0"/>
              <a:ea typeface="Open Sans" panose="020B0606030504020204" pitchFamily="34" charset="0"/>
              <a:cs typeface="Open Sans" panose="020B0606030504020204" pitchFamily="34" charset="0"/>
            </a:rPr>
            <a:t>Dépenses</a:t>
          </a:r>
          <a:r>
            <a:rPr lang="fr-FR" sz="2700" b="1"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dirty="0">
              <a:latin typeface="Open Sans" panose="020B0606030504020204" pitchFamily="34" charset="0"/>
              <a:ea typeface="Open Sans" panose="020B0606030504020204" pitchFamily="34" charset="0"/>
              <a:cs typeface="Open Sans" panose="020B0606030504020204" pitchFamily="34" charset="0"/>
            </a:rPr>
            <a:t>au cours des</a:t>
          </a:r>
          <a:r>
            <a:rPr lang="fr-FR" sz="2700" b="1" dirty="0">
              <a:latin typeface="Open Sans" panose="020B0606030504020204" pitchFamily="34" charset="0"/>
              <a:ea typeface="Open Sans" panose="020B0606030504020204" pitchFamily="34" charset="0"/>
              <a:cs typeface="Open Sans" panose="020B0606030504020204" pitchFamily="34" charset="0"/>
            </a:rPr>
            <a:t> 6 derniers mois)</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1">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1">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ED9F43B4-97CF-4F8F-9081-4DDC9278CE66}" type="presOf" srcId="{F94F438B-EA4F-4736-BE1D-4C515554168B}" destId="{939F9B30-F31B-4AEA-824A-5442210FEF06}" srcOrd="0" destOrd="1" presId="urn:microsoft.com/office/officeart/2005/8/layout/hList1"/>
    <dgm:cxn modelId="{7DE30AEE-1667-452F-8430-E2EBE32537F3}" srcId="{33AFEF9F-08A3-446D-A149-E95765919B8D}" destId="{634FF474-E188-43CF-927F-5916C56AAB8B}" srcOrd="2" destOrd="0" parTransId="{DD63364C-62A9-43F5-AA6C-117A50BDD6B8}" sibTransId="{E3517BE1-3816-40EA-BE11-0632CAC1A938}"/>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chemeClr val="accent2">
            <a:lumMod val="75000"/>
          </a:schemeClr>
        </a:solidFill>
      </dgm:spPr>
      <dgm:t>
        <a:bodyPr/>
        <a:lstStyle/>
        <a:p>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chemeClr val="accent1"/>
        </a:solidFill>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endPar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custLinFactNeighborY="1251">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a:xfrm>
          <a:off x="1830003" y="3411117"/>
          <a:ext cx="8805421" cy="962110"/>
        </a:xfrm>
        <a:prstGeom prst="roundRect">
          <a:avLst>
            <a:gd name="adj" fmla="val 10000"/>
          </a:avLst>
        </a:prstGeom>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5773"/>
          <a:ext cx="4926394"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Open Sans" panose="020B0606030504020204" pitchFamily="34" charset="0"/>
              <a:ea typeface="Open Sans" panose="020B0606030504020204" pitchFamily="34" charset="0"/>
              <a:cs typeface="Open Sans" panose="020B0606030504020204" pitchFamily="34" charset="0"/>
            </a:rPr>
            <a:t>Évaluation</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1" y="5773"/>
        <a:ext cx="4926394" cy="1209600"/>
      </dsp:txXfrm>
    </dsp:sp>
    <dsp:sp modelId="{0B2649A6-2F20-4E8F-990F-380A3E70C7B2}">
      <dsp:nvSpPr>
        <dsp:cNvPr id="0" name=""/>
        <dsp:cNvSpPr/>
      </dsp:nvSpPr>
      <dsp:spPr>
        <a:xfrm>
          <a:off x="51" y="1215373"/>
          <a:ext cx="4926394" cy="2532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Open Sans"/>
              <a:ea typeface="Open Sans"/>
              <a:cs typeface="Open Sans"/>
            </a:rPr>
            <a:t>La PDA est l'un des indicateurs utilisés pour estimer le </a:t>
          </a:r>
          <a:r>
            <a:rPr lang="fr-FR" sz="2000" b="1" kern="1200" dirty="0">
              <a:latin typeface="Open Sans"/>
              <a:ea typeface="Open Sans"/>
              <a:cs typeface="Open Sans"/>
            </a:rPr>
            <a:t>CARI</a:t>
          </a:r>
          <a:r>
            <a:rPr lang="fr-FR" sz="2000" kern="1200" dirty="0">
              <a:latin typeface="Open Sans"/>
              <a:ea typeface="Open Sans"/>
              <a:cs typeface="Open Sans"/>
            </a:rPr>
            <a:t> (</a:t>
          </a:r>
          <a:r>
            <a:rPr lang="fr-FR" sz="2000" kern="1200" dirty="0" err="1">
              <a:latin typeface="Open Sans"/>
              <a:ea typeface="Open Sans"/>
              <a:cs typeface="Open Sans"/>
            </a:rPr>
            <a:t>Consolidated</a:t>
          </a:r>
          <a:r>
            <a:rPr lang="fr-FR" sz="2000" kern="1200" dirty="0">
              <a:latin typeface="Open Sans"/>
              <a:ea typeface="Open Sans"/>
              <a:cs typeface="Open Sans"/>
            </a:rPr>
            <a:t> </a:t>
          </a:r>
          <a:r>
            <a:rPr lang="fr-FR" sz="2000" kern="1200" dirty="0" err="1">
              <a:latin typeface="Open Sans"/>
              <a:ea typeface="Open Sans"/>
              <a:cs typeface="Open Sans"/>
            </a:rPr>
            <a:t>Approach</a:t>
          </a:r>
          <a:r>
            <a:rPr lang="fr-FR" sz="2000" kern="1200" dirty="0">
              <a:latin typeface="Open Sans"/>
              <a:ea typeface="Open Sans"/>
              <a:cs typeface="Open Sans"/>
            </a:rPr>
            <a:t> for </a:t>
          </a:r>
          <a:r>
            <a:rPr lang="fr-FR" sz="2000" kern="1200" dirty="0" err="1">
              <a:latin typeface="Open Sans"/>
              <a:ea typeface="Open Sans"/>
              <a:cs typeface="Open Sans"/>
            </a:rPr>
            <a:t>Reporting</a:t>
          </a:r>
          <a:r>
            <a:rPr lang="fr-FR" sz="2000" kern="1200" dirty="0">
              <a:latin typeface="Open Sans"/>
              <a:ea typeface="Open Sans"/>
              <a:cs typeface="Open Sans"/>
            </a:rPr>
            <a:t> </a:t>
          </a:r>
          <a:r>
            <a:rPr lang="fr-FR" sz="2000" kern="1200" dirty="0" err="1">
              <a:latin typeface="Open Sans"/>
              <a:ea typeface="Open Sans"/>
              <a:cs typeface="Open Sans"/>
            </a:rPr>
            <a:t>Indicators</a:t>
          </a:r>
          <a:r>
            <a:rPr lang="fr-FR" sz="2000" kern="1200" dirty="0">
              <a:latin typeface="Open Sans"/>
              <a:ea typeface="Open Sans"/>
              <a:cs typeface="Open Sans"/>
            </a:rPr>
            <a:t> of Food Security) dans les évaluations de la sécurité alimentaire.</a:t>
          </a:r>
          <a:endParaRPr lang="en-GB" sz="2000" kern="1200" dirty="0">
            <a:latin typeface="Open Sans"/>
            <a:ea typeface="Open Sans"/>
            <a:cs typeface="Open Sans"/>
          </a:endParaRPr>
        </a:p>
      </dsp:txBody>
      <dsp:txXfrm>
        <a:off x="51" y="1215373"/>
        <a:ext cx="4926394" cy="2532777"/>
      </dsp:txXfrm>
    </dsp:sp>
    <dsp:sp modelId="{F15E5F37-C82A-42EB-A373-288E241CE9F7}">
      <dsp:nvSpPr>
        <dsp:cNvPr id="0" name=""/>
        <dsp:cNvSpPr/>
      </dsp:nvSpPr>
      <dsp:spPr>
        <a:xfrm>
          <a:off x="5616141" y="5773"/>
          <a:ext cx="4926394"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Open Sans" panose="020B0606030504020204" pitchFamily="34" charset="0"/>
              <a:ea typeface="Open Sans" panose="020B0606030504020204" pitchFamily="34" charset="0"/>
              <a:cs typeface="Open Sans" panose="020B0606030504020204" pitchFamily="34" charset="0"/>
            </a:rPr>
            <a:t>Conception de Programme et Rapportage</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616141" y="5773"/>
        <a:ext cx="4926394" cy="1209600"/>
      </dsp:txXfrm>
    </dsp:sp>
    <dsp:sp modelId="{9DAF1E06-4C8E-46BF-BED2-2F82D4DA6A14}">
      <dsp:nvSpPr>
        <dsp:cNvPr id="0" name=""/>
        <dsp:cNvSpPr/>
      </dsp:nvSpPr>
      <dsp:spPr>
        <a:xfrm>
          <a:off x="5616141" y="1215373"/>
          <a:ext cx="4926394" cy="2532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Open Sans"/>
              <a:ea typeface="Open Sans"/>
              <a:cs typeface="Open Sans"/>
            </a:rPr>
            <a:t>Il informe les interventions de sécurité alimentaire et guide la conception des programmes et le ciblage.</a:t>
          </a: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fr-FR" sz="2000" kern="1200" dirty="0">
              <a:latin typeface="Open Sans"/>
              <a:ea typeface="Open Sans"/>
              <a:cs typeface="Open Sans"/>
            </a:rPr>
            <a:t>Il sert également à rendre compte aux parties prenantes et aux donateurs.</a:t>
          </a:r>
          <a:endParaRPr lang="en-US" sz="2000" kern="1200" dirty="0">
            <a:latin typeface="Open Sans"/>
            <a:ea typeface="Open Sans"/>
            <a:cs typeface="Open Sans"/>
          </a:endParaRPr>
        </a:p>
      </dsp:txBody>
      <dsp:txXfrm>
        <a:off x="5616141" y="1215373"/>
        <a:ext cx="4926394" cy="2532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0" y="7853"/>
          <a:ext cx="10542587"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panose="020B0606030504020204" pitchFamily="34" charset="0"/>
              <a:ea typeface="Open Sans" panose="020B0606030504020204" pitchFamily="34" charset="0"/>
              <a:cs typeface="Open Sans" panose="020B0606030504020204" pitchFamily="34" charset="0"/>
            </a:rPr>
            <a:t>Module de </a:t>
          </a:r>
          <a:r>
            <a:rPr lang="en-US" sz="2800" kern="1200" dirty="0" err="1">
              <a:latin typeface="Open Sans" panose="020B0606030504020204" pitchFamily="34" charset="0"/>
              <a:ea typeface="Open Sans" panose="020B0606030504020204" pitchFamily="34" charset="0"/>
              <a:cs typeface="Open Sans" panose="020B0606030504020204" pitchFamily="34" charset="0"/>
            </a:rPr>
            <a:t>dépenses</a:t>
          </a:r>
          <a:endParaRPr lang="en-GB"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7853"/>
        <a:ext cx="10542587" cy="1468800"/>
      </dsp:txXfrm>
    </dsp:sp>
    <dsp:sp modelId="{939F9B30-F31B-4AEA-824A-5442210FEF06}">
      <dsp:nvSpPr>
        <dsp:cNvPr id="0" name=""/>
        <dsp:cNvSpPr/>
      </dsp:nvSpPr>
      <dsp:spPr>
        <a:xfrm>
          <a:off x="0" y="1476654"/>
          <a:ext cx="10542587"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ctr" defTabSz="1200150">
            <a:lnSpc>
              <a:spcPct val="90000"/>
            </a:lnSpc>
            <a:spcBef>
              <a:spcPct val="0"/>
            </a:spcBef>
            <a:spcAft>
              <a:spcPct val="15000"/>
            </a:spcAft>
            <a:buChar char="•"/>
          </a:pPr>
          <a:r>
            <a:rPr lang="fr-FR" sz="2700" kern="1200" dirty="0">
              <a:latin typeface="Open Sans" panose="020B0606030504020204" pitchFamily="34" charset="0"/>
              <a:ea typeface="Open Sans" panose="020B0606030504020204" pitchFamily="34" charset="0"/>
              <a:cs typeface="Open Sans" panose="020B0606030504020204" pitchFamily="34" charset="0"/>
            </a:rPr>
            <a:t>Dépenses </a:t>
          </a:r>
          <a:r>
            <a:rPr lang="fr-FR" sz="2700" b="1" kern="1200" dirty="0">
              <a:latin typeface="Open Sans" panose="020B0606030504020204" pitchFamily="34" charset="0"/>
              <a:ea typeface="Open Sans" panose="020B0606030504020204" pitchFamily="34" charset="0"/>
              <a:cs typeface="Open Sans" panose="020B0606030504020204" pitchFamily="34" charset="0"/>
            </a:rPr>
            <a:t>alimentaires</a:t>
          </a:r>
          <a:r>
            <a:rPr lang="fr-FR" sz="2700" kern="1200" dirty="0">
              <a:latin typeface="Open Sans" panose="020B0606030504020204" pitchFamily="34" charset="0"/>
              <a:ea typeface="Open Sans" panose="020B0606030504020204" pitchFamily="34" charset="0"/>
              <a:cs typeface="Open Sans" panose="020B0606030504020204" pitchFamily="34" charset="0"/>
            </a:rPr>
            <a:t> (au cours des </a:t>
          </a:r>
          <a:r>
            <a:rPr lang="fr-FR" sz="2700" b="1" kern="1200" dirty="0">
              <a:latin typeface="Open Sans" panose="020B0606030504020204" pitchFamily="34" charset="0"/>
              <a:ea typeface="Open Sans" panose="020B0606030504020204" pitchFamily="34" charset="0"/>
              <a:cs typeface="Open Sans" panose="020B0606030504020204" pitchFamily="34" charset="0"/>
            </a:rPr>
            <a:t>7 derniers jours</a:t>
          </a:r>
          <a:r>
            <a:rPr lang="fr-FR" sz="2700" kern="1200" dirty="0">
              <a:latin typeface="Open Sans" panose="020B0606030504020204" pitchFamily="34" charset="0"/>
              <a:ea typeface="Open Sans" panose="020B0606030504020204" pitchFamily="34" charset="0"/>
              <a:cs typeface="Open Sans" panose="020B0606030504020204" pitchFamily="34" charset="0"/>
            </a:rPr>
            <a:t>)</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ctr" defTabSz="1200150">
            <a:lnSpc>
              <a:spcPct val="90000"/>
            </a:lnSpc>
            <a:spcBef>
              <a:spcPct val="0"/>
            </a:spcBef>
            <a:spcAft>
              <a:spcPct val="15000"/>
            </a:spcAft>
            <a:buChar char="•"/>
          </a:pPr>
          <a:r>
            <a:rPr lang="fr-FR" sz="2700" b="0" kern="1200" dirty="0">
              <a:latin typeface="Open Sans" panose="020B0606030504020204" pitchFamily="34" charset="0"/>
              <a:ea typeface="Open Sans" panose="020B0606030504020204" pitchFamily="34" charset="0"/>
              <a:cs typeface="Open Sans" panose="020B0606030504020204" pitchFamily="34" charset="0"/>
            </a:rPr>
            <a:t>Dépenses</a:t>
          </a:r>
          <a:r>
            <a:rPr lang="fr-FR" sz="2700" b="1" kern="1200"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kern="1200" dirty="0">
              <a:latin typeface="Open Sans" panose="020B0606030504020204" pitchFamily="34" charset="0"/>
              <a:ea typeface="Open Sans" panose="020B0606030504020204" pitchFamily="34" charset="0"/>
              <a:cs typeface="Open Sans" panose="020B0606030504020204" pitchFamily="34" charset="0"/>
            </a:rPr>
            <a:t>au cours des </a:t>
          </a:r>
          <a:r>
            <a:rPr lang="fr-FR" sz="2700" b="1" kern="1200" dirty="0">
              <a:latin typeface="Open Sans" panose="020B0606030504020204" pitchFamily="34" charset="0"/>
              <a:ea typeface="Open Sans" panose="020B0606030504020204" pitchFamily="34" charset="0"/>
              <a:cs typeface="Open Sans" panose="020B0606030504020204" pitchFamily="34" charset="0"/>
            </a:rPr>
            <a:t>30 derniers jours)</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ctr" defTabSz="1200150">
            <a:lnSpc>
              <a:spcPct val="90000"/>
            </a:lnSpc>
            <a:spcBef>
              <a:spcPct val="0"/>
            </a:spcBef>
            <a:spcAft>
              <a:spcPct val="15000"/>
            </a:spcAft>
            <a:buChar char="•"/>
          </a:pPr>
          <a:r>
            <a:rPr lang="fr-FR" sz="2700" b="0" kern="1200" dirty="0">
              <a:latin typeface="Open Sans" panose="020B0606030504020204" pitchFamily="34" charset="0"/>
              <a:ea typeface="Open Sans" panose="020B0606030504020204" pitchFamily="34" charset="0"/>
              <a:cs typeface="Open Sans" panose="020B0606030504020204" pitchFamily="34" charset="0"/>
            </a:rPr>
            <a:t>Dépenses</a:t>
          </a:r>
          <a:r>
            <a:rPr lang="fr-FR" sz="2700" b="1" kern="1200"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kern="1200" dirty="0">
              <a:latin typeface="Open Sans" panose="020B0606030504020204" pitchFamily="34" charset="0"/>
              <a:ea typeface="Open Sans" panose="020B0606030504020204" pitchFamily="34" charset="0"/>
              <a:cs typeface="Open Sans" panose="020B0606030504020204" pitchFamily="34" charset="0"/>
            </a:rPr>
            <a:t>au cours des</a:t>
          </a:r>
          <a:r>
            <a:rPr lang="fr-FR" sz="2700" b="1" kern="1200" dirty="0">
              <a:latin typeface="Open Sans" panose="020B0606030504020204" pitchFamily="34" charset="0"/>
              <a:ea typeface="Open Sans" panose="020B0606030504020204" pitchFamily="34" charset="0"/>
              <a:cs typeface="Open Sans" panose="020B0606030504020204" pitchFamily="34" charset="0"/>
            </a:rPr>
            <a:t> 6 derniers mois)</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476654"/>
        <a:ext cx="10542587"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endPar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07/05/2026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07/05/2026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l’on s’interrogeait uniquement sur la valeur des achats, les ménages qui accèdent à la consommation par différents canaux (production propre, aides/dons) apparaîtraient systématiquement plus vulnérables que les ménages qui dépendent des achats, même lorsque ce n’est pas le cas. Imaginons un ménage agricole qui autoproduit la majeure partie de sa nourriture. Si l’on s’interrogeait uniquement sur la valeur des achats, il apparaîtrait comme incapable d’accéder à la moindre nourriture.</a:t>
            </a:r>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articles couramment consommés dans les zones d'enquête.</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Comprend également des bons d'achat</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Cette catégorie comprend les sources suivantes : aide en nature des ONG internationales et locales, des agences des Nations Unies, du gouvernement ; dons de la famille et des amis ; emprunts auprès de la famille et des amis ; mendicité</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L’utilisation des mots « cueilli, chassé ou pêché » dépend de chaque groupe alimentaire spécifique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 période de rappel standard pour le module sur les dépenses alimentaires est de 7 jours, avec la possibilité de choisir une période de rappel de 30 jours (_1M). Cette alternative est recommandée si l'objectif du module est de faire le suivi des programmes distribuant des bons de valeur si a) les bons de valeur doivent ou sont normalement échangés immédiatement ; b) l'enquête est volontairement menée après l'échange des bons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éléments couramment consommés dans les zones d’enquête.</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de biens et services devraient être remplacés par des articles couramment consommés dans la ou les zones d’enquête.</a:t>
            </a:r>
            <a:endParaRPr kumimoji="0" lang="en-GB" altLang="fr-FR" sz="3600" b="0" i="0" u="none" strike="noStrike" cap="none" normalizeH="0" baseline="0" dirty="0">
              <a:ln>
                <a:noFill/>
              </a:ln>
              <a:solidFill>
                <a:schemeClr val="tx1"/>
              </a:solidFill>
              <a:effectLst/>
              <a:latin typeface="Arial" panose="020B0604020202020204" pitchFamily="34" charset="0"/>
            </a:endParaRPr>
          </a:p>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articles couramment consommés dans la ou les zones d'</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enquête.Le</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module des dépenses peut être complété par des questions sur les terres agricoles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la main-d'œuvre agricole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les intrants agricoles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et les intrants d'élevage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ou d'autres articles utilisés comme biens intermédiaires pour des activités génératrices de revenus</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 sous-module des dépenses alimentaires, il existe deux options : une période de rappel de 7 ou 30 jours.</a:t>
            </a:r>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09584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139118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154721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3548906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186142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370410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18990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66</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69</a:t>
            </a:fld>
            <a:endParaRPr lang="it-IT"/>
          </a:p>
        </p:txBody>
      </p:sp>
    </p:spTree>
    <p:extLst>
      <p:ext uri="{BB962C8B-B14F-4D97-AF65-F5344CB8AC3E}">
        <p14:creationId xmlns:p14="http://schemas.microsoft.com/office/powerpoint/2010/main" val="95367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61494/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esources.vam.wfp.org/data-analysis/quantitative/food-security/food-expenditure-shar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wfp.org/api/documents/WFP-0000145644/downloa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WFP-VAM/RAMResourcesScripts/blob/main/Indicators/Food-expenditure-share/FES.sp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vamresources.manuals.wfp.org/docs/livelihood-coping-strategies-food-securit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2700" dirty="0">
                <a:solidFill>
                  <a:schemeClr val="tx1"/>
                </a:solidFill>
                <a:latin typeface="Open Sans Extrabold"/>
                <a:ea typeface="Open Sans Extrabold"/>
                <a:cs typeface="Open Sans Extrabold"/>
              </a:rPr>
              <a:t>Part des Dépenses Alimentaires (PDA / FES)</a:t>
            </a:r>
            <a:br>
              <a:rPr lang="en-GB" sz="2800" dirty="0">
                <a:latin typeface="Open Sans Extrabold" panose="020B0606030504020204" pitchFamily="34" charset="0"/>
                <a:ea typeface="Open Sans Extrabold" panose="020B0606030504020204" pitchFamily="34" charset="0"/>
                <a:cs typeface="Open Sans Extrabold" panose="020B0606030504020204" pitchFamily="34" charset="0"/>
              </a:rPr>
            </a:br>
            <a:r>
              <a:rPr lang="fr-FR" sz="2400" b="0" dirty="0">
                <a:solidFill>
                  <a:schemeClr val="tx1"/>
                </a:solidFill>
                <a:latin typeface="Open Sans"/>
                <a:ea typeface="Open Sans"/>
                <a:cs typeface="Open Sans"/>
              </a:rPr>
              <a:t>Unité d'évaluation des besoins et de ciblage</a:t>
            </a:r>
            <a:endParaRPr lang="en-GB" sz="2400" b="0" dirty="0">
              <a:solidFill>
                <a:schemeClr val="tx1"/>
              </a:solidFill>
              <a:latin typeface="Open Sans"/>
              <a:ea typeface="Open Sans"/>
              <a:cs typeface="Open Sans"/>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err="1">
                <a:latin typeface="Open Sans"/>
                <a:ea typeface="Open Sans"/>
                <a:cs typeface="Open Sans"/>
              </a:rPr>
              <a:t>Septembre</a:t>
            </a:r>
            <a:r>
              <a:rPr lang="en-GB" sz="1600" b="1" dirty="0">
                <a:latin typeface="Open Sans"/>
                <a:ea typeface="Open Sans"/>
                <a:cs typeface="Open Sans"/>
              </a:rPr>
              <a:t> 2024</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dirty="0">
                <a:solidFill>
                  <a:srgbClr val="FFFFFE"/>
                </a:solidFill>
              </a:rPr>
              <a:t>WFP/</a:t>
            </a:r>
            <a:r>
              <a:rPr lang="en-US" sz="900" dirty="0" err="1">
                <a:solidFill>
                  <a:srgbClr val="FFFFFE"/>
                </a:solidFill>
              </a:rPr>
              <a:t>Badre</a:t>
            </a:r>
            <a:r>
              <a:rPr lang="en-US" sz="900" dirty="0">
                <a:solidFill>
                  <a:srgbClr val="FFFFFE"/>
                </a:solidFill>
              </a:rPr>
              <a:t> </a:t>
            </a:r>
            <a:r>
              <a:rPr lang="en-US" sz="900" dirty="0" err="1">
                <a:solidFill>
                  <a:srgbClr val="FFFFFE"/>
                </a:solidFill>
              </a:rPr>
              <a:t>Bahaji</a:t>
            </a:r>
            <a:endParaRPr lang="en-US" sz="900" dirty="0">
              <a:solidFill>
                <a:srgbClr val="FFFFFE"/>
              </a:solidFill>
            </a:endParaRPr>
          </a:p>
        </p:txBody>
      </p:sp>
      <p:pic>
        <p:nvPicPr>
          <p:cNvPr id="4" name="Picture 3" descr="A young child eating a snack&#10;&#10;Description automatically generated">
            <a:extLst>
              <a:ext uri="{FF2B5EF4-FFF2-40B4-BE49-F238E27FC236}">
                <a16:creationId xmlns:a16="http://schemas.microsoft.com/office/drawing/2014/main" id="{93FAF657-E989-55F4-3C73-69B221B8FF10}"/>
              </a:ext>
            </a:extLst>
          </p:cNvPr>
          <p:cNvPicPr>
            <a:picLocks noChangeAspect="1"/>
          </p:cNvPicPr>
          <p:nvPr/>
        </p:nvPicPr>
        <p:blipFill>
          <a:blip r:embed="rId4"/>
          <a:stretch>
            <a:fillRect/>
          </a:stretch>
        </p:blipFill>
        <p:spPr>
          <a:xfrm>
            <a:off x="2030831" y="164153"/>
            <a:ext cx="7406439" cy="4804889"/>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fr-FR" sz="3600" b="0" kern="1400" spc="230" dirty="0">
                <a:solidFill>
                  <a:schemeClr val="tx1"/>
                </a:solidFill>
                <a:latin typeface="Open Sans ExtraBold" panose="020B0906030804020204" pitchFamily="34" charset="0"/>
              </a:rPr>
              <a:t>Quelles sources de données sont nécessaires ?</a:t>
            </a:r>
            <a:endParaRPr lang="en-US"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pPr marL="0" indent="0">
              <a:buNone/>
            </a:pPr>
            <a:endParaRPr lang="en-US" sz="2800" b="1" dirty="0">
              <a:latin typeface="Open Sans"/>
              <a:ea typeface="Open Sans"/>
              <a:cs typeface="Open Sans"/>
            </a:endParaRPr>
          </a:p>
          <a:p>
            <a:pPr marL="0" indent="0">
              <a:buNone/>
            </a:pPr>
            <a:endParaRPr lang="en-US" sz="2800" b="1" dirty="0">
              <a:latin typeface="Open Sans"/>
              <a:ea typeface="Open Sans"/>
              <a:cs typeface="Open Sans"/>
            </a:endParaRPr>
          </a:p>
          <a:p>
            <a:pPr marL="0" indent="0">
              <a:buNone/>
            </a:pPr>
            <a:r>
              <a:rPr lang="fr-FR" sz="2800" b="1" noProof="0" dirty="0">
                <a:latin typeface="Open Sans"/>
                <a:ea typeface="Open Sans"/>
                <a:cs typeface="Open Sans"/>
              </a:rPr>
              <a:t>Capacité économique des ménages </a:t>
            </a:r>
            <a:r>
              <a:rPr lang="fr-FR" sz="2800" noProof="0" dirty="0">
                <a:latin typeface="Open Sans"/>
                <a:ea typeface="Open Sans"/>
                <a:cs typeface="Open Sans"/>
              </a:rPr>
              <a:t>: une enquête auprès des ménages avec un </a:t>
            </a:r>
            <a:r>
              <a:rPr lang="fr-FR" sz="2800" b="1" noProof="0" dirty="0">
                <a:latin typeface="Open Sans"/>
                <a:ea typeface="Open Sans"/>
                <a:cs typeface="Open Sans"/>
              </a:rPr>
              <a:t>module de dépenses </a:t>
            </a:r>
            <a:r>
              <a:rPr lang="fr-FR" sz="2800" noProof="0" dirty="0">
                <a:latin typeface="Open Sans"/>
                <a:ea typeface="Open Sans"/>
                <a:cs typeface="Open Sans"/>
              </a:rPr>
              <a:t>est </a:t>
            </a:r>
            <a:r>
              <a:rPr lang="fr-FR" sz="2800" u="sng" noProof="0" dirty="0">
                <a:latin typeface="Open Sans"/>
                <a:ea typeface="Open Sans"/>
                <a:cs typeface="Open Sans"/>
              </a:rPr>
              <a:t>toujours</a:t>
            </a:r>
            <a:r>
              <a:rPr lang="fr-FR" sz="2800" noProof="0" dirty="0">
                <a:latin typeface="Open Sans"/>
                <a:ea typeface="Open Sans"/>
                <a:cs typeface="Open Sans"/>
              </a:rPr>
              <a:t> nécessaire.</a:t>
            </a:r>
            <a:endParaRPr lang="en-US" sz="2800" noProof="0" dirty="0">
              <a:latin typeface="Open Sans"/>
              <a:ea typeface="Open Sans"/>
              <a:cs typeface="Open Sans"/>
            </a:endParaRPr>
          </a:p>
          <a:p>
            <a:pPr marL="0" indent="0">
              <a:buNone/>
            </a:pPr>
            <a:endParaRPr lang="en-US" sz="280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9298422" y="6177741"/>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a:off x="8604781" y="6354712"/>
            <a:ext cx="69364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3742815" y="6177741"/>
            <a:ext cx="6453225" cy="32316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la dernière version du module de dépenses</a:t>
            </a:r>
            <a:endParaRPr lang="en-US" sz="15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fr-FR" sz="3600" b="0" kern="1400" spc="230" dirty="0">
                <a:solidFill>
                  <a:schemeClr val="tx1"/>
                </a:solidFill>
                <a:latin typeface="Open Sans ExtraBold" panose="020B0906030804020204" pitchFamily="34" charset="0"/>
              </a:rPr>
              <a:t>Quelles sources de données sont nécessaires ? (Modules du PAM)</a:t>
            </a:r>
            <a:endParaRPr lang="en-US" sz="3600" b="0" kern="1400" spc="230" dirty="0">
              <a:solidFill>
                <a:schemeClr val="tx1"/>
              </a:solidFill>
              <a:latin typeface="Open Sans ExtraBold" panose="020B0906030804020204" pitchFamily="34" charset="0"/>
            </a:endParaRP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3364697261"/>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9689452" y="6360944"/>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a:off x="8887634" y="6531684"/>
            <a:ext cx="705565"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3108679" y="6360944"/>
            <a:ext cx="6874330"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les derniers modules standard en </a:t>
            </a:r>
            <a:r>
              <a:rPr lang="fr-FR"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sur le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LE MODULE DES DÉPENSES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fr-FR" spc="60" dirty="0"/>
              <a:t>Cette section présente la structure, la logique et les éléments principaux du module de dépenses standard.</a:t>
            </a:r>
          </a:p>
          <a:p>
            <a:pPr marL="0" indent="0">
              <a:lnSpc>
                <a:spcPts val="2700"/>
              </a:lnSpc>
              <a:buNone/>
            </a:pPr>
            <a:r>
              <a:rPr lang="fr-FR" spc="60" dirty="0"/>
              <a:t>Si votre module de dépenses diffère de la version standard, par exemple en raison de périodes de rappel différentes ou parce que les catégories/articles alimentaires et non alimentaires sont adaptés au contexte, veuillez-vous assurer d'adapter ces diapositives.</a:t>
            </a: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Open Sans ExtraBold" panose="020B0906030804020204" pitchFamily="34" charset="0"/>
              </a:rPr>
              <a:t>PDA : Instructions de formation 2</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APERÇU DU MODULE DE DÉPENSES</a:t>
            </a:r>
            <a:endParaRPr lang="es-419" sz="3600" b="0" kern="1400" spc="230" dirty="0">
              <a:solidFill>
                <a:schemeClr val="tx1"/>
              </a:solidFill>
              <a:latin typeface="Open Sans ExtraBold" panose="020B0906030804020204" pitchFamily="34"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extLst>
              <p:ext uri="{D42A27DB-BD31-4B8C-83A1-F6EECF244321}">
                <p14:modId xmlns:p14="http://schemas.microsoft.com/office/powerpoint/2010/main" val="1437585275"/>
              </p:ext>
            </p:extLst>
          </p:nvPr>
        </p:nvGraphicFramePr>
        <p:xfrm>
          <a:off x="991113" y="1362976"/>
          <a:ext cx="9960666" cy="4211914"/>
        </p:xfrm>
        <a:graphic>
          <a:graphicData uri="http://schemas.openxmlformats.org/drawingml/2006/table">
            <a:tbl>
              <a:tblPr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Groupe</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err="1">
                          <a:effectLst/>
                          <a:latin typeface="Open Sans" panose="020B0606030504020204" pitchFamily="34" charset="0"/>
                          <a:ea typeface="Open Sans" panose="020B0606030504020204" pitchFamily="34" charset="0"/>
                          <a:cs typeface="Open Sans" panose="020B0606030504020204" pitchFamily="34" charset="0"/>
                        </a:rPr>
                        <a:t>Période</a:t>
                      </a:r>
                      <a:r>
                        <a:rPr lang="en-GB" sz="1600" dirty="0">
                          <a:effectLst/>
                          <a:latin typeface="Open Sans" panose="020B0606030504020204" pitchFamily="34" charset="0"/>
                          <a:ea typeface="Open Sans" panose="020B0606030504020204" pitchFamily="34" charset="0"/>
                          <a:cs typeface="Open Sans" panose="020B0606030504020204" pitchFamily="34" charset="0"/>
                        </a:rPr>
                        <a:t> de rappel</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Sources de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consommation</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err="1">
                          <a:effectLst/>
                          <a:latin typeface="Open Sans" panose="020B0606030504020204" pitchFamily="34" charset="0"/>
                          <a:ea typeface="Open Sans" panose="020B0606030504020204" pitchFamily="34" charset="0"/>
                          <a:cs typeface="Open Sans" panose="020B0606030504020204" pitchFamily="34" charset="0"/>
                        </a:rPr>
                        <a:t>Répondant</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r>
                        <a:rPr lang="en-GB" sz="1600" dirty="0" err="1">
                          <a:effectLst/>
                          <a:latin typeface="Open Sans" panose="020B0606030504020204" pitchFamily="34" charset="0"/>
                          <a:ea typeface="Open Sans" panose="020B0606030504020204" pitchFamily="34" charset="0"/>
                          <a:cs typeface="Open Sans" panose="020B0606030504020204" pitchFamily="34" charset="0"/>
                        </a:rPr>
                        <a:t>informateur</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préféré</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7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jours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p>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Production propre</a:t>
                      </a:r>
                      <a:endParaRPr lang="es-419"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Membre du ménage normalement chargé de préparer et d'acheter des 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Non-aliments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30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jours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Chef de ménage ou membre du ménage plus familier avec les dépenses non alimentaires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Non-aliments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6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mois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Chef de ménage ou membre du ménage plus familier avec les dépenses non alimentaires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Une clarification </a:t>
            </a:r>
            <a:r>
              <a:rPr lang="en-GB" sz="3600" b="0" kern="1400" spc="230" dirty="0" err="1">
                <a:solidFill>
                  <a:schemeClr val="tx1"/>
                </a:solidFill>
                <a:latin typeface="Open Sans ExtraBold" panose="020B0906030804020204" pitchFamily="34" charset="0"/>
              </a:rPr>
              <a:t>importante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r>
              <a:rPr lang="fr-FR" dirty="0"/>
              <a:t>Bien que, par simplicité, nous l’appelions le « module des dépenses », nous posons en réalité des questions sur deux aspects</a:t>
            </a:r>
            <a:r>
              <a:rPr lang="en-GB" dirty="0"/>
              <a:t>:</a:t>
            </a:r>
          </a:p>
          <a:p>
            <a:pPr lvl="1">
              <a:buFont typeface="Courier New" panose="02070309020205020404" pitchFamily="49" charset="0"/>
              <a:buChar char="o"/>
            </a:pPr>
            <a:r>
              <a:rPr lang="fr-FR" dirty="0"/>
              <a:t>Pour les articles achetés (espèces et crédit), nous demandons ce que le ménage a </a:t>
            </a:r>
            <a:r>
              <a:rPr lang="fr-FR" b="1" dirty="0"/>
              <a:t>acheté</a:t>
            </a:r>
            <a:r>
              <a:rPr lang="fr-FR" dirty="0"/>
              <a:t> et combien il a </a:t>
            </a:r>
            <a:r>
              <a:rPr lang="fr-FR" b="1" dirty="0"/>
              <a:t>dépensé</a:t>
            </a:r>
            <a:r>
              <a:rPr lang="fr-FR" dirty="0"/>
              <a:t> pour ces achats</a:t>
            </a:r>
            <a:endParaRPr lang="en-GB" dirty="0"/>
          </a:p>
          <a:p>
            <a:pPr lvl="1">
              <a:buFont typeface="Courier New" panose="02070309020205020404" pitchFamily="49" charset="0"/>
              <a:buChar char="o"/>
            </a:pPr>
            <a:r>
              <a:rPr lang="fr-FR" dirty="0"/>
              <a:t>Pour les articles non achetés (production propre ou aide en nature et cadeaux), nous demandons ce que le ménage a </a:t>
            </a:r>
            <a:r>
              <a:rPr lang="fr-FR" b="1" u="sng" dirty="0"/>
              <a:t>consommé</a:t>
            </a:r>
            <a:r>
              <a:rPr lang="fr-FR" u="sng" dirty="0"/>
              <a:t> et quelle serait sa valeur s’il avait été acheté.</a:t>
            </a:r>
            <a:endParaRPr lang="en-GB" u="sng" dirty="0"/>
          </a:p>
          <a:p>
            <a:r>
              <a:rPr lang="fr-FR" dirty="0"/>
              <a:t>En effet, notre objectif est de </a:t>
            </a:r>
            <a:r>
              <a:rPr lang="fr-FR" b="1" dirty="0"/>
              <a:t>quantifier la valeur monétaire de ce que les ménages consomment</a:t>
            </a:r>
            <a:r>
              <a:rPr lang="fr-FR" dirty="0"/>
              <a:t> afin de comprendre leur vulnérabilité.</a:t>
            </a:r>
          </a:p>
          <a:p>
            <a:r>
              <a:rPr lang="fr-FR" dirty="0"/>
              <a:t>Pour les articles achetés, nous demandons ce que les ménages ont dépensé (et non la valeur de ce qu’ils ont consommé) seulement parce que cela est plus facile à se rappeler. Mais en fin de compte, cela sert de proxy pour la valeur de ce que les ménages consomment.</a:t>
            </a:r>
            <a:endParaRPr lang="en-GB" dirty="0"/>
          </a:p>
          <a:p>
            <a:endParaRPr lang="en-GB" b="1" dirty="0"/>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Question de discussion : </a:t>
            </a:r>
          </a:p>
          <a:p>
            <a:pPr marL="0" indent="0" algn="ctr">
              <a:buNone/>
            </a:pPr>
            <a:r>
              <a:rPr lang="fr-FR" sz="3600" dirty="0">
                <a:solidFill>
                  <a:srgbClr val="FFFFFE"/>
                </a:solidFill>
              </a:rPr>
              <a:t>Que se passerait-il si nous ne posions des questions que sur les achats ?</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1015663"/>
          </a:xfrm>
          <a:prstGeom prst="rect">
            <a:avLst/>
          </a:prstGeom>
          <a:noFill/>
        </p:spPr>
        <p:txBody>
          <a:bodyPr wrap="square">
            <a:spAutoFit/>
          </a:bodyPr>
          <a:lstStyle/>
          <a:p>
            <a:pPr algn="ctr"/>
            <a:r>
              <a:rPr lang="fr-FR"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Par exemple, pensez aux ménages qui dépendent de leur propre production, ou de l'aide et des dons.</a:t>
            </a:r>
            <a:endPar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Module de dépense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lang="fr-FR" sz="2400" b="0" kern="1400" spc="230" dirty="0">
                <a:solidFill>
                  <a:schemeClr val="accent2"/>
                </a:solidFill>
                <a:latin typeface="Open Sans ExtraBold" panose="020B0906030804020204" pitchFamily="34" charset="0"/>
                <a:ea typeface="Open Sans Extrabold" panose="020B0606030504020204" pitchFamily="34" charset="0"/>
                <a:cs typeface="Open Sans Extrabold" panose="020B0606030504020204" pitchFamily="34" charset="0"/>
              </a:rPr>
              <a:t>Dépenses alimentaires – 7 jours (ou 30 jours</a:t>
            </a:r>
            <a:r>
              <a:rPr lang="it-IT" sz="2400" b="0" kern="1400" spc="230" dirty="0">
                <a:solidFill>
                  <a:schemeClr val="accent2"/>
                </a:solidFill>
                <a:latin typeface="Open Sans ExtraBold" panose="020B0906030804020204" pitchFamily="34" charset="0"/>
                <a:ea typeface="Open Sans Extrabold" panose="020B0606030504020204" pitchFamily="34" charset="0"/>
                <a:cs typeface="Open Sans Extrabold" panose="020B0606030504020204" pitchFamily="34" charset="0"/>
              </a:rPr>
              <a:t>)</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Dépenses non alimentaires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30 JOURS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6 MOIS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93208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824938" y="136998"/>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SOUS-MODULE ALIMENTAIRE : APERÇU</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extLst>
              <p:ext uri="{D42A27DB-BD31-4B8C-83A1-F6EECF244321}">
                <p14:modId xmlns:p14="http://schemas.microsoft.com/office/powerpoint/2010/main" val="3722354529"/>
              </p:ext>
            </p:extLst>
          </p:nvPr>
        </p:nvGraphicFramePr>
        <p:xfrm>
          <a:off x="504721" y="855854"/>
          <a:ext cx="11527257" cy="6006656"/>
        </p:xfrm>
        <a:graphic>
          <a:graphicData uri="http://schemas.openxmlformats.org/drawingml/2006/table">
            <a:tbl>
              <a:tblPr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Nom de </a:t>
                      </a:r>
                      <a:r>
                        <a:rPr lang="en-GB" sz="1400" b="0" dirty="0" err="1">
                          <a:solidFill>
                            <a:srgbClr val="0C0C00"/>
                          </a:solidFill>
                          <a:effectLst/>
                        </a:rPr>
                        <a:t>l’article</a:t>
                      </a: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Exemple¹ </a:t>
                      </a:r>
                      <a:endParaRPr lang="fr-FR" sz="1400" b="0" dirty="0">
                        <a:solidFill>
                          <a:srgbClr val="0C0C00"/>
                        </a:solidFill>
                        <a:effectLst/>
                      </a:endParaRPr>
                    </a:p>
                    <a:p>
                      <a:pPr>
                        <a:lnSpc>
                          <a:spcPct val="107000"/>
                        </a:lnSpc>
                        <a:spcAft>
                          <a:spcPts val="800"/>
                        </a:spcAft>
                      </a:pPr>
                      <a:r>
                        <a:rPr lang="fr-FR" sz="1400" b="0" dirty="0">
                          <a:solidFill>
                            <a:srgbClr val="0C0C00"/>
                          </a:solidFill>
                          <a:effectLst/>
                        </a:rPr>
                        <a:t>Remarque : Avant de poser des questions par oui/non liées à un certain article, l’enquêteur doit lire : maintenant, je vais vous poser des questions sur votre consommation et vos dépenses de [nom de l’article]. Cela inclut des articles tels que…[Exemple]</a:t>
                      </a:r>
                      <a:endParaRPr lang="fr-FR" sz="1400" b="0" i="1"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Nom de la variable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400" b="0" dirty="0">
                          <a:solidFill>
                            <a:srgbClr val="0C0C00"/>
                          </a:solidFill>
                          <a:effectLst/>
                        </a:rPr>
                        <a:t>Votre ménage a-t-il </a:t>
                      </a:r>
                      <a:r>
                        <a:rPr lang="fr-FR" sz="1400" b="0" u="sng" dirty="0">
                          <a:solidFill>
                            <a:srgbClr val="0C0C00"/>
                          </a:solidFill>
                          <a:effectLst/>
                        </a:rPr>
                        <a:t>acheté</a:t>
                      </a:r>
                      <a:r>
                        <a:rPr lang="fr-FR" sz="1400" b="0" dirty="0">
                          <a:solidFill>
                            <a:srgbClr val="0C0C00"/>
                          </a:solidFill>
                          <a:effectLst/>
                        </a:rPr>
                        <a:t> [article] </a:t>
                      </a:r>
                      <a:r>
                        <a:rPr lang="fr-FR" sz="1400" b="0" u="sng" dirty="0">
                          <a:solidFill>
                            <a:srgbClr val="0C0C00"/>
                          </a:solidFill>
                          <a:effectLst/>
                        </a:rPr>
                        <a:t>pour la consommation du ménage</a:t>
                      </a:r>
                      <a:r>
                        <a:rPr lang="fr-FR" sz="1400" b="0" dirty="0">
                          <a:solidFill>
                            <a:srgbClr val="0C0C00"/>
                          </a:solidFill>
                          <a:effectLst/>
                        </a:rPr>
                        <a:t> au cours des 7 derniers jours, en espèces ou à crédit ?</a:t>
                      </a: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0=Non -&gt; question </a:t>
                      </a:r>
                      <a:r>
                        <a:rPr lang="en-GB" sz="1400" b="0" dirty="0" err="1">
                          <a:solidFill>
                            <a:srgbClr val="0C0C00"/>
                          </a:solidFill>
                          <a:effectLst/>
                        </a:rPr>
                        <a:t>suivant</a:t>
                      </a:r>
                      <a:r>
                        <a:rPr lang="en-GB" sz="1400" b="0" dirty="0">
                          <a:solidFill>
                            <a:srgbClr val="0C0C00"/>
                          </a:solidFill>
                          <a:effectLst/>
                        </a:rPr>
                        <a:t> (_</a:t>
                      </a:r>
                      <a:r>
                        <a:rPr lang="en-GB" sz="1400" b="0" dirty="0" err="1">
                          <a:solidFill>
                            <a:srgbClr val="0C0C00"/>
                          </a:solidFill>
                          <a:effectLst/>
                        </a:rPr>
                        <a:t>GiftAidYN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400" b="0" dirty="0">
                          <a:solidFill>
                            <a:srgbClr val="0C0C00"/>
                          </a:solidFill>
                          <a:effectLst/>
                        </a:rPr>
                        <a:t>En tenant compte des achats en </a:t>
                      </a:r>
                      <a:r>
                        <a:rPr lang="fr-FR" sz="1400" b="0" u="sng" dirty="0">
                          <a:solidFill>
                            <a:srgbClr val="0C0C00"/>
                          </a:solidFill>
                          <a:effectLst/>
                        </a:rPr>
                        <a:t>espèces et à crédit</a:t>
                      </a:r>
                      <a:r>
                        <a:rPr lang="fr-FR" sz="1400" b="0" dirty="0">
                          <a:solidFill>
                            <a:srgbClr val="0C0C00"/>
                          </a:solidFill>
                          <a:effectLst/>
                        </a:rPr>
                        <a:t>, combien votre ménage a-t-il dépensé en [article] au cours des 7 derniers jours ?</a:t>
                      </a: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Au cours des 7 derniers jours, votre ménage a-t-il </a:t>
                      </a:r>
                      <a:r>
                        <a:rPr lang="fr-FR" sz="1400" b="0" u="sng" dirty="0">
                          <a:solidFill>
                            <a:srgbClr val="0C0C00"/>
                          </a:solidFill>
                          <a:effectLst/>
                        </a:rPr>
                        <a:t>consommé</a:t>
                      </a:r>
                      <a:r>
                        <a:rPr lang="fr-FR" sz="1400" b="0" dirty="0">
                          <a:solidFill>
                            <a:srgbClr val="0C0C00"/>
                          </a:solidFill>
                          <a:effectLst/>
                        </a:rPr>
                        <a:t> un [article] provenant de dons en </a:t>
                      </a:r>
                      <a:r>
                        <a:rPr lang="fr-FR" sz="1400" b="0" u="sng" dirty="0">
                          <a:solidFill>
                            <a:srgbClr val="0C0C00"/>
                          </a:solidFill>
                          <a:effectLst/>
                        </a:rPr>
                        <a:t>nature ou d’assistance en nature³ </a:t>
                      </a:r>
                      <a:r>
                        <a:rPr lang="fr-FR" sz="1400" b="0" dirty="0">
                          <a:solidFill>
                            <a:srgbClr val="0C0C00"/>
                          </a:solidFill>
                          <a:effectLst/>
                        </a:rPr>
                        <a:t>?</a:t>
                      </a:r>
                      <a:r>
                        <a:rPr lang="en-GB" sz="1400" b="0" dirty="0">
                          <a:solidFill>
                            <a:srgbClr val="0C0C00"/>
                          </a:solidFill>
                          <a:effectLst/>
                        </a:rPr>
                        <a:t> </a:t>
                      </a:r>
                    </a:p>
                    <a:p>
                      <a:endParaRPr lang="fr-FR" sz="1400" b="0" dirty="0">
                        <a:solidFill>
                          <a:srgbClr val="0C0C00"/>
                        </a:solidFill>
                        <a:effectLst/>
                      </a:endParaRP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0=Non -&gt; question </a:t>
                      </a:r>
                      <a:r>
                        <a:rPr lang="en-GB" sz="1400" b="0" dirty="0" err="1">
                          <a:solidFill>
                            <a:srgbClr val="0C0C00"/>
                          </a:solidFill>
                          <a:effectLst/>
                        </a:rPr>
                        <a:t>suivant</a:t>
                      </a:r>
                      <a:r>
                        <a:rPr lang="en-GB" sz="1400" b="0" dirty="0">
                          <a:solidFill>
                            <a:srgbClr val="0C0C00"/>
                          </a:solidFill>
                          <a:effectLst/>
                        </a:rPr>
                        <a:t> (_</a:t>
                      </a:r>
                      <a:r>
                        <a:rPr lang="en-GB" sz="1400" b="0" dirty="0" err="1">
                          <a:solidFill>
                            <a:srgbClr val="0C0C00"/>
                          </a:solidFill>
                          <a:effectLst/>
                        </a:rPr>
                        <a:t>OwnYN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Quelle serait la </a:t>
                      </a:r>
                      <a:r>
                        <a:rPr lang="fr-FR" sz="1400" b="0" u="sng" dirty="0">
                          <a:solidFill>
                            <a:srgbClr val="0C0C00"/>
                          </a:solidFill>
                          <a:effectLst/>
                        </a:rPr>
                        <a:t>valeur</a:t>
                      </a:r>
                      <a:r>
                        <a:rPr lang="fr-FR" sz="1400" b="0" dirty="0">
                          <a:solidFill>
                            <a:srgbClr val="0C0C00"/>
                          </a:solidFill>
                          <a:effectLst/>
                        </a:rPr>
                        <a:t> de l'[article] consommé provenant de dons </a:t>
                      </a:r>
                      <a:r>
                        <a:rPr lang="fr-FR" sz="1400" b="0" u="sng" dirty="0">
                          <a:solidFill>
                            <a:srgbClr val="0C0C00"/>
                          </a:solidFill>
                          <a:effectLst/>
                        </a:rPr>
                        <a:t>en nature ou d’assistance en nature</a:t>
                      </a:r>
                      <a:r>
                        <a:rPr lang="fr-FR" sz="1400" b="0" dirty="0">
                          <a:solidFill>
                            <a:srgbClr val="0C0C00"/>
                          </a:solidFill>
                          <a:effectLst/>
                        </a:rPr>
                        <a:t> si vous deviez l’acheter au marché ?</a:t>
                      </a:r>
                      <a:r>
                        <a:rPr lang="en-GB" sz="1400" b="0" dirty="0">
                          <a:solidFill>
                            <a:srgbClr val="0C0C00"/>
                          </a:solidFill>
                          <a:effectLst/>
                        </a:rPr>
                        <a:t> </a:t>
                      </a:r>
                    </a:p>
                    <a:p>
                      <a:endParaRPr lang="fr-FR" sz="1400" b="0" dirty="0">
                        <a:solidFill>
                          <a:srgbClr val="0C0C00"/>
                        </a:solidFill>
                        <a:effectLst/>
                      </a:endParaRPr>
                    </a:p>
                    <a:p>
                      <a:r>
                        <a:rPr lang="en-GB" sz="1400" b="0" dirty="0">
                          <a:solidFill>
                            <a:srgbClr val="0C0C00"/>
                          </a:solidFill>
                          <a:effectLst/>
                        </a:rPr>
                        <a:t>(</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Au cours des 7 derniers jours, votre ménage a-t-il </a:t>
                      </a:r>
                      <a:r>
                        <a:rPr lang="fr-FR" sz="1400" b="0" u="sng" dirty="0">
                          <a:solidFill>
                            <a:srgbClr val="0C0C00"/>
                          </a:solidFill>
                          <a:effectLst/>
                        </a:rPr>
                        <a:t>consommé</a:t>
                      </a:r>
                      <a:r>
                        <a:rPr lang="fr-FR" sz="1400" b="0" dirty="0">
                          <a:solidFill>
                            <a:srgbClr val="0C0C00"/>
                          </a:solidFill>
                          <a:effectLst/>
                        </a:rPr>
                        <a:t> un [article] que vous avez </a:t>
                      </a:r>
                      <a:r>
                        <a:rPr lang="fr-FR" sz="1400" b="0" u="sng" dirty="0">
                          <a:solidFill>
                            <a:srgbClr val="0C0C00"/>
                          </a:solidFill>
                          <a:effectLst/>
                        </a:rPr>
                        <a:t>produit, récolté/chassé/pêché⁴, ou reçu en échange de travail ?</a:t>
                      </a: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r>
                        <a:rPr lang="en-GB" sz="1400" b="0" dirty="0">
                          <a:solidFill>
                            <a:srgbClr val="0C0C00"/>
                          </a:solidFill>
                          <a:effectLst/>
                        </a:rPr>
                        <a:t>0=Non -&gt; article </a:t>
                      </a:r>
                      <a:r>
                        <a:rPr lang="en-GB" sz="1400" b="0" dirty="0" err="1">
                          <a:solidFill>
                            <a:srgbClr val="0C0C00"/>
                          </a:solidFill>
                          <a:effectLst/>
                        </a:rPr>
                        <a:t>suivant</a:t>
                      </a:r>
                      <a:endParaRPr lang="fr-FR" sz="1400" b="0" dirty="0">
                        <a:solidFill>
                          <a:srgbClr val="0C0C00"/>
                        </a:solidFill>
                        <a:effectLst/>
                      </a:endParaRPr>
                    </a:p>
                    <a:p>
                      <a:r>
                        <a:rPr lang="en-US" sz="1400" b="0" dirty="0">
                          <a:solidFill>
                            <a:srgbClr val="0C0C00"/>
                          </a:solidFill>
                          <a:effectLst/>
                        </a:rPr>
                        <a:t> </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Quelle serait la </a:t>
                      </a:r>
                      <a:r>
                        <a:rPr lang="fr-FR" sz="1400" b="0" u="sng" dirty="0">
                          <a:solidFill>
                            <a:srgbClr val="0C0C00"/>
                          </a:solidFill>
                          <a:effectLst/>
                        </a:rPr>
                        <a:t>valeur</a:t>
                      </a:r>
                      <a:r>
                        <a:rPr lang="fr-FR" sz="1400" b="0" dirty="0">
                          <a:solidFill>
                            <a:srgbClr val="0C0C00"/>
                          </a:solidFill>
                          <a:effectLst/>
                        </a:rPr>
                        <a:t> de l'[article] consommé que vous avez </a:t>
                      </a:r>
                      <a:r>
                        <a:rPr lang="fr-FR" sz="1400" b="0" u="sng" dirty="0">
                          <a:solidFill>
                            <a:srgbClr val="0C0C00"/>
                          </a:solidFill>
                          <a:effectLst/>
                        </a:rPr>
                        <a:t>produit, récolté/chassé/pêché, ou reçu en échange de travail</a:t>
                      </a:r>
                      <a:r>
                        <a:rPr lang="fr-FR" sz="1400" b="0" dirty="0">
                          <a:solidFill>
                            <a:srgbClr val="0C0C00"/>
                          </a:solidFill>
                          <a:effectLst/>
                        </a:rPr>
                        <a:t> si vous deviez l’acheter au marché ?</a:t>
                      </a:r>
                    </a:p>
                    <a:p>
                      <a:r>
                        <a:rPr lang="en-GB" sz="1400" b="0" dirty="0">
                          <a:solidFill>
                            <a:srgbClr val="0C0C00"/>
                          </a:solidFill>
                          <a:effectLst/>
                        </a:rPr>
                        <a:t> </a:t>
                      </a:r>
                      <a:endParaRPr lang="fr-FR" sz="1400" b="0" dirty="0">
                        <a:solidFill>
                          <a:srgbClr val="0C0C00"/>
                        </a:solidFill>
                        <a:effectLst/>
                      </a:endParaRPr>
                    </a:p>
                    <a:p>
                      <a:r>
                        <a:rPr lang="en-US" sz="1400" b="0" dirty="0">
                          <a:solidFill>
                            <a:srgbClr val="0C0C00"/>
                          </a:solidFill>
                          <a:effectLst/>
                        </a:rPr>
                        <a:t>(</a:t>
                      </a:r>
                      <a:r>
                        <a:rPr lang="en-US" sz="1400" b="0" dirty="0" err="1">
                          <a:solidFill>
                            <a:srgbClr val="0C0C00"/>
                          </a:solidFill>
                          <a:effectLst/>
                        </a:rPr>
                        <a:t>curr</a:t>
                      </a:r>
                      <a:r>
                        <a:rPr lang="en-US"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a:lnSpc>
                          <a:spcPct val="107000"/>
                        </a:lnSpc>
                        <a:spcAft>
                          <a:spcPts val="800"/>
                        </a:spcAft>
                      </a:pPr>
                      <a:r>
                        <a:rPr lang="en-GB" sz="1400" b="0" dirty="0" err="1">
                          <a:solidFill>
                            <a:srgbClr val="FFFFFE"/>
                          </a:solidFill>
                          <a:effectLst/>
                        </a:rPr>
                        <a:t>Groupes</a:t>
                      </a:r>
                      <a:r>
                        <a:rPr lang="en-GB" sz="1400" b="0" dirty="0">
                          <a:solidFill>
                            <a:srgbClr val="FFFFFE"/>
                          </a:solidFill>
                          <a:effectLst/>
                        </a:rPr>
                        <a:t> </a:t>
                      </a:r>
                      <a:r>
                        <a:rPr lang="en-GB" sz="1400" b="0" dirty="0" err="1">
                          <a:solidFill>
                            <a:srgbClr val="FFFFFE"/>
                          </a:solidFill>
                          <a:effectLst/>
                        </a:rPr>
                        <a:t>alimentaires</a:t>
                      </a:r>
                      <a:r>
                        <a:rPr lang="en-GB" sz="1400" b="0" dirty="0">
                          <a:solidFill>
                            <a:srgbClr val="FFFFFE"/>
                          </a:solidFill>
                          <a:effectLst/>
                        </a:rPr>
                        <a:t> (7 </a:t>
                      </a:r>
                      <a:r>
                        <a:rPr lang="en-GB" sz="1400" b="0" dirty="0" err="1">
                          <a:solidFill>
                            <a:srgbClr val="FFFFFE"/>
                          </a:solidFill>
                          <a:effectLst/>
                        </a:rPr>
                        <a:t>jours</a:t>
                      </a:r>
                      <a:r>
                        <a:rPr lang="en-GB" sz="1400" b="0" dirty="0">
                          <a:solidFill>
                            <a:srgbClr val="FFFFFE"/>
                          </a:solidFill>
                          <a:effectLst/>
                        </a:rPr>
                        <a:t>⁵)</a:t>
                      </a:r>
                      <a:endParaRPr lang="fr-FR" sz="1400" b="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nSpc>
                          <a:spcPct val="107000"/>
                        </a:lnSpc>
                        <a:spcAft>
                          <a:spcPts val="800"/>
                        </a:spcAft>
                      </a:pPr>
                      <a:r>
                        <a:rPr lang="en-GB"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dirty="0" err="1">
                          <a:solidFill>
                            <a:srgbClr val="0C0C00"/>
                          </a:solidFill>
                          <a:effectLst/>
                        </a:rPr>
                        <a:t>Céréales</a:t>
                      </a: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400" b="0" dirty="0">
                          <a:solidFill>
                            <a:srgbClr val="0C0C00"/>
                          </a:solidFill>
                          <a:effectLst/>
                        </a:rPr>
                        <a:t>maïs, riz, sorgho, blé, etc. sous forme de céréales brutes, farine, pain, pâtes et produits similaires</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Sous-module </a:t>
            </a:r>
            <a:r>
              <a:rPr lang="en-GB" sz="3600" b="0" kern="1400" spc="230" dirty="0" err="1">
                <a:solidFill>
                  <a:schemeClr val="tx1"/>
                </a:solidFill>
                <a:latin typeface="Open Sans ExtraBold" panose="020B0906030804020204" pitchFamily="34" charset="0"/>
              </a:rPr>
              <a:t>alimentaire</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déroulement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fr-FR" sz="2000" dirty="0"/>
              <a:t>Avant de commencer : assurez-vous que le sous-module est administré </a:t>
            </a:r>
            <a:r>
              <a:rPr lang="fr-FR" dirty="0"/>
              <a:t>au</a:t>
            </a:r>
            <a:r>
              <a:rPr lang="fr-FR" sz="2000" dirty="0"/>
              <a:t> membre du ménage le plus informé sur la consommation alimentaire du ménage (ou au moins informé par) .</a:t>
            </a:r>
            <a:endParaRPr lang="en-GB" sz="2000" dirty="0"/>
          </a:p>
          <a:p>
            <a:pPr marL="514350" indent="-514350">
              <a:buFont typeface="+mj-lt"/>
              <a:buAutoNum type="arabicPeriod"/>
            </a:pPr>
            <a:r>
              <a:rPr lang="fr-FR" sz="2000" dirty="0">
                <a:sym typeface="Wingdings" panose="05000000000000000000" pitchFamily="2" charset="2"/>
              </a:rPr>
              <a:t>Avant de poser des questions sur un groupe d’aliments : lisez la liste des exemples d’aliments appartenant à ce groupe (par exemple, clarifiez que les “céréales” incluent le maïs, le riz, les pâtes…)  il est important de rafraîchir la mémoire du répondant, </a:t>
            </a:r>
            <a:r>
              <a:rPr lang="fr-FR" sz="2000" i="1" u="sng" dirty="0">
                <a:sym typeface="Wingdings" panose="05000000000000000000" pitchFamily="2" charset="2"/>
              </a:rPr>
              <a:t>surtout puisque les groupes d’aliments ici sont différents de ceux du Score de Consommation Alimentaire !</a:t>
            </a:r>
          </a:p>
          <a:p>
            <a:pPr marL="514350" indent="-514350">
              <a:buFont typeface="+mj-lt"/>
              <a:buAutoNum type="arabicPeriod"/>
            </a:pPr>
            <a:r>
              <a:rPr lang="fr-FR" sz="2000" dirty="0">
                <a:sym typeface="Wingdings" panose="05000000000000000000" pitchFamily="2" charset="2"/>
              </a:rPr>
              <a:t>Pour chaque groupe d’aliments, vous posez trois questions par oui/non. Les réponses “oui” conduisent à des questions de suivi concernant la valeur des biens et services consommés.</a:t>
            </a:r>
            <a:endParaRPr lang="en-GB" dirty="0">
              <a:sym typeface="Wingdings" panose="05000000000000000000" pitchFamily="2" charset="2"/>
            </a:endParaRPr>
          </a:p>
          <a:p>
            <a:endParaRPr lang="en-GB" dirty="0"/>
          </a:p>
          <a:p>
            <a:endParaRPr lang="es-419" dirty="0"/>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nSpc>
                <a:spcPts val="2700"/>
              </a:lnSpc>
              <a:buNone/>
            </a:pPr>
            <a:r>
              <a:rPr lang="fr-FR" sz="2400" u="sng" spc="60" dirty="0">
                <a:latin typeface="Open Sans"/>
                <a:ea typeface="Open Sans"/>
                <a:cs typeface="Open Sans"/>
              </a:rPr>
              <a:t>Le public de</a:t>
            </a:r>
            <a:r>
              <a:rPr lang="fr-FR" sz="2400" spc="60" dirty="0">
                <a:latin typeface="Open Sans"/>
                <a:ea typeface="Open Sans"/>
                <a:cs typeface="Open Sans"/>
              </a:rPr>
              <a:t> cette présentation PowerPoint peut aller des enquêteurs au personnel RAM et Programme dans divers bureaux. Elle peut également être utilisée pour la formation des partenaires ou des prestataires de services.</a:t>
            </a:r>
          </a:p>
          <a:p>
            <a:pPr marL="0" indent="0">
              <a:lnSpc>
                <a:spcPts val="2700"/>
              </a:lnSpc>
              <a:buNone/>
            </a:pPr>
            <a:endParaRPr lang="fr-FR" sz="2400" spc="60" dirty="0"/>
          </a:p>
          <a:p>
            <a:pPr marL="0" indent="0">
              <a:lnSpc>
                <a:spcPts val="2700"/>
              </a:lnSpc>
              <a:buNone/>
            </a:pPr>
            <a:r>
              <a:rPr lang="fr-FR" sz="2400" spc="60" dirty="0"/>
              <a:t>Des sections de diapositives ont été insérées pour aider à sélectionner le contenu pertinent en fonction du public.</a:t>
            </a: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1" y="249199"/>
            <a:ext cx="10542124" cy="643237"/>
          </a:xfrm>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alimentaire </a:t>
            </a:r>
            <a:r>
              <a:rPr lang="en-GB" sz="3600" b="0" kern="1400" spc="230" dirty="0">
                <a:solidFill>
                  <a:schemeClr val="tx1"/>
                </a:solidFill>
                <a:latin typeface="Open Sans ExtraBold" panose="020B0906030804020204" pitchFamily="34" charset="0"/>
              </a:rPr>
              <a:t>: </a:t>
            </a:r>
            <a:r>
              <a:rPr lang="fr-FR" sz="3600" b="0" kern="1400" spc="230" dirty="0">
                <a:solidFill>
                  <a:schemeClr val="tx1"/>
                </a:solidFill>
                <a:latin typeface="Open Sans ExtraBold" panose="020B0906030804020204" pitchFamily="34" charset="0"/>
              </a:rPr>
              <a:t>en espèces ou à crédit </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4279339060"/>
              </p:ext>
            </p:extLst>
          </p:nvPr>
        </p:nvGraphicFramePr>
        <p:xfrm>
          <a:off x="846311" y="846025"/>
          <a:ext cx="10212554" cy="4790631"/>
        </p:xfrm>
        <a:graphic>
          <a:graphicData uri="http://schemas.openxmlformats.org/drawingml/2006/table">
            <a:tbl>
              <a:tblPr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214776">
                <a:tc>
                  <a:txBody>
                    <a:bodyPr/>
                    <a:lstStyle/>
                    <a:p>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Votre ménage a-t-il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 consommation du ménage</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au cours des </a:t>
                      </a:r>
                      <a:r>
                        <a:rPr lang="fr-FR" sz="1400" b="1"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en espèces ou à crédit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quelque chose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savoir si cela a été réellement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 consommation du ménage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cela signifie que nous ne considérons pas les achats effectués pour offrir des cadeaux ou pour nourrir les animaux (c’est-à-dire, le fourrage).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Espèces</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inclut également les bons de valeur ; la source des espèces n’a pas d’importance (par exemple, pas de traitement différent pour les achats effectués avec l’aide en espèces).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lorsque le ménage achète quelque chose maintenant mais le rembourse plus tard.</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 tenant compte des achats effectués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 espèces et à crédit</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combien votre ménage a-t-il dépensé en [article] au cours des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combien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réellement dépensé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l'achat, </a:t>
                      </a:r>
                      <a:r>
                        <a:rPr lang="fr-FR" sz="1400" b="1" i="0"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la quantité consommée.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achats à crédit, indiquez l'argent que le ménage devra rembourser à l'avenir → n’enregistrez pas zéro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alimentaire : aide en nature et dons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3023673"/>
              </p:ext>
            </p:extLst>
          </p:nvPr>
        </p:nvGraphicFramePr>
        <p:xfrm>
          <a:off x="935420" y="1438899"/>
          <a:ext cx="9722069" cy="4177511"/>
        </p:xfrm>
        <a:graphic>
          <a:graphicData uri="http://schemas.openxmlformats.org/drawingml/2006/table">
            <a:tbl>
              <a:tblPr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022600">
                <a:tc>
                  <a:txBody>
                    <a:bodyPr/>
                    <a:lstStyle/>
                    <a:p>
                      <a:r>
                        <a:rPr lang="fr-FR" sz="1400" dirty="0">
                          <a:latin typeface="Open Sans" panose="020B0606030504020204" pitchFamily="34" charset="0"/>
                          <a:ea typeface="Open Sans" panose="020B0606030504020204" pitchFamily="34" charset="0"/>
                          <a:cs typeface="Open Sans" panose="020B0606030504020204" pitchFamily="34" charset="0"/>
                        </a:rPr>
                        <a:t>Au cours des </a:t>
                      </a:r>
                      <a:r>
                        <a:rPr lang="fr-FR" sz="1400" b="1" dirty="0">
                          <a:latin typeface="Open Sans" panose="020B0606030504020204" pitchFamily="34" charset="0"/>
                          <a:ea typeface="Open Sans" panose="020B0606030504020204" pitchFamily="34" charset="0"/>
                          <a:cs typeface="Open Sans" panose="020B0606030504020204" pitchFamily="34" charset="0"/>
                        </a:rPr>
                        <a:t>7 derniers jours, </a:t>
                      </a:r>
                      <a:r>
                        <a:rPr lang="fr-FR" sz="1400" dirty="0">
                          <a:latin typeface="Open Sans" panose="020B0606030504020204" pitchFamily="34" charset="0"/>
                          <a:ea typeface="Open Sans" panose="020B0606030504020204" pitchFamily="34" charset="0"/>
                          <a:cs typeface="Open Sans" panose="020B0606030504020204" pitchFamily="34" charset="0"/>
                        </a:rPr>
                        <a:t>votre ménage a-t-il </a:t>
                      </a:r>
                      <a:r>
                        <a:rPr lang="fr-FR" sz="1400" b="1" u="sng" dirty="0">
                          <a:latin typeface="Open Sans" panose="020B0606030504020204" pitchFamily="34" charset="0"/>
                          <a:ea typeface="Open Sans" panose="020B0606030504020204" pitchFamily="34" charset="0"/>
                          <a:cs typeface="Open Sans" panose="020B0606030504020204" pitchFamily="34" charset="0"/>
                        </a:rPr>
                        <a:t>consommé</a:t>
                      </a:r>
                      <a:r>
                        <a:rPr lang="fr-FR" sz="1400" dirty="0">
                          <a:latin typeface="Open Sans" panose="020B0606030504020204" pitchFamily="34" charset="0"/>
                          <a:ea typeface="Open Sans" panose="020B0606030504020204" pitchFamily="34" charset="0"/>
                          <a:cs typeface="Open Sans" panose="020B0606030504020204" pitchFamily="34" charset="0"/>
                        </a:rPr>
                        <a:t> un […] </a:t>
                      </a:r>
                      <a:r>
                        <a:rPr lang="fr-FR" sz="1400" b="1" u="sng" dirty="0">
                          <a:latin typeface="Open Sans" panose="020B0606030504020204" pitchFamily="34" charset="0"/>
                          <a:ea typeface="Open Sans" panose="020B0606030504020204" pitchFamily="34" charset="0"/>
                          <a:cs typeface="Open Sans" panose="020B0606030504020204" pitchFamily="34" charset="0"/>
                        </a:rPr>
                        <a:t>provenant de dons en nature ou d’aide en nature </a:t>
                      </a:r>
                      <a:r>
                        <a:rPr lang="fr-FR" sz="1400" u="sng" dirty="0">
                          <a:latin typeface="Open Sans" panose="020B0606030504020204" pitchFamily="34" charset="0"/>
                          <a:ea typeface="Open Sans" panose="020B0606030504020204" pitchFamily="34" charset="0"/>
                          <a:cs typeface="Open Sans" panose="020B0606030504020204" pitchFamily="34" charset="0"/>
                        </a:rPr>
                        <a:t>?</a:t>
                      </a:r>
                      <a:endParaRPr lang="es-419" sz="1400" u="sng"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fr-FR" sz="1400" b="1"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quelque chose provenant d’une aide en nature ou de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reçu </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et les dons en nature incluent</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l’assistance des ONG, des agences des Nations Unies, du gouvernement ; des autorités religieuses ; des dons et emprunts auprès de la famille et des amis ; de la nourriture reçue par la mendicité.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Rappelez-vous que nous ne nous intéressons qu’à </a:t>
                      </a:r>
                      <a:r>
                        <a:rPr lang="fr-FR"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en nature et aux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et non si le ménage a consommé quelque chose provenant de l’argent reçu en assistance/dons.</a:t>
                      </a:r>
                      <a:endPar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l'[article] consommé provenant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dons en nature ou d’aide en nature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vous deviez l’acheter au marché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fournir une estimation de ce que cela coûterait d'acheter au marché ce qu'il a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un article spécifique n'existe pas sur le marché local,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faites une estimation basée sur la valeur d’articles comparables.</a:t>
                      </a:r>
                      <a:endPar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Sous-module </a:t>
            </a:r>
            <a:r>
              <a:rPr lang="en-GB" sz="3600" b="0" kern="1400" spc="230" dirty="0" err="1">
                <a:solidFill>
                  <a:schemeClr val="tx1"/>
                </a:solidFill>
                <a:latin typeface="Open Sans ExtraBold" panose="020B0906030804020204" pitchFamily="34" charset="0"/>
              </a:rPr>
              <a:t>alimentaire</a:t>
            </a:r>
            <a:r>
              <a:rPr lang="en-GB" sz="3600" b="0" kern="1400" spc="230" dirty="0">
                <a:solidFill>
                  <a:schemeClr val="tx1"/>
                </a:solidFill>
                <a:latin typeface="Open Sans ExtraBold" panose="020B0906030804020204" pitchFamily="34" charset="0"/>
              </a:rPr>
              <a:t> : production propre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1511514532"/>
              </p:ext>
            </p:extLst>
          </p:nvPr>
        </p:nvGraphicFramePr>
        <p:xfrm>
          <a:off x="803564" y="1233180"/>
          <a:ext cx="10715774" cy="4477372"/>
        </p:xfrm>
        <a:graphic>
          <a:graphicData uri="http://schemas.openxmlformats.org/drawingml/2006/table">
            <a:tbl>
              <a:tblPr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125668">
                <a:tc>
                  <a:txBody>
                    <a:bodyPr/>
                    <a:lstStyle/>
                    <a:p>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votre ménage a-t-il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un […] que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vous avez produit, récolté/chassé/pêché ou reçu en échange de travail ?</a:t>
                      </a:r>
                      <a:endPar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dirty="0">
                          <a:latin typeface="Open Sans" panose="020B0606030504020204" pitchFamily="34" charset="0"/>
                          <a:ea typeface="Open Sans" panose="020B0606030504020204" pitchFamily="34" charset="0"/>
                          <a:cs typeface="Open Sans" panose="020B0606030504020204" pitchFamily="34" charset="0"/>
                        </a:rPr>
                        <a:t> quelque chose provenant de sa propre production,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seulement produit ou récolté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Production propre : inclut les aliments produits dans la ferme ou le jardin du ménage, récoltés et chassés dans les champs, forêts, rivières, lacs, mer, etc., mais aussi les aliments reçus en échange de travail (par exemple, comme rémunération pour un travail agricole).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L'utilisation des mots « récolté, chassé, ou pêché » dépend du groupe alimentaire.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Peu importe </a:t>
                      </a:r>
                      <a:r>
                        <a:rPr lang="fr-FR" sz="1400" u="sng" dirty="0">
                          <a:latin typeface="Open Sans" panose="020B0606030504020204" pitchFamily="34" charset="0"/>
                          <a:ea typeface="Open Sans" panose="020B0606030504020204" pitchFamily="34" charset="0"/>
                          <a:cs typeface="Open Sans" panose="020B0606030504020204" pitchFamily="34" charset="0"/>
                        </a:rPr>
                        <a:t>quand</a:t>
                      </a:r>
                      <a:r>
                        <a:rPr lang="fr-FR" sz="1400" dirty="0">
                          <a:latin typeface="Open Sans" panose="020B0606030504020204" pitchFamily="34" charset="0"/>
                          <a:ea typeface="Open Sans" panose="020B0606030504020204" pitchFamily="34" charset="0"/>
                          <a:cs typeface="Open Sans" panose="020B0606030504020204" pitchFamily="34" charset="0"/>
                        </a:rPr>
                        <a:t> la nourriture a été produite, ce qui compte c'est le moment où elle a été consommée. Par exemple, si au cours des 7 derniers jours le ménage a consommé des réserves d'une production précédente, cela doit être compté.</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l'[article] consommé que vous avez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produit, récolté/chassé/pêché, ou reçu en échange de travai</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 si vous deviez l’acheter au marché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fournir une estimation de ce que cela coûterait d'acheter ce qu'il a consommé </a:t>
                      </a:r>
                      <a:r>
                        <a:rPr lang="fr-FR" sz="140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s'il en avait besoin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n’enregistrez pas la valeur qu'il obtiendrait en cas de vente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846311" y="664870"/>
            <a:ext cx="11113078" cy="1152000"/>
          </a:xfrm>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alimentaire : groupes de consommation</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216456608"/>
              </p:ext>
            </p:extLst>
          </p:nvPr>
        </p:nvGraphicFramePr>
        <p:xfrm>
          <a:off x="803564" y="1510991"/>
          <a:ext cx="5292435" cy="4228938"/>
        </p:xfrm>
        <a:graphic>
          <a:graphicData uri="http://schemas.openxmlformats.org/drawingml/2006/table">
            <a:tbl>
              <a:tblPr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 </a:t>
                      </a:r>
                      <a:r>
                        <a:rPr lang="en-GB" sz="1400"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Céréales </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Maïs, riz, sorgho, blé, etc. sous forme de céréales brutes, farine, pain, pâtes et produits similaires</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543212">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Tubercules </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Pommes de terre, patates douces, manioc, bananes plantains, ignames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Légumineuses</a:t>
                      </a:r>
                      <a:r>
                        <a:rPr lang="en-GB" sz="1400" b="1" dirty="0">
                          <a:effectLst/>
                          <a:latin typeface="Open Sans" panose="020B0606030504020204" pitchFamily="34" charset="0"/>
                          <a:ea typeface="Open Sans" panose="020B0606030504020204" pitchFamily="34" charset="0"/>
                          <a:cs typeface="Open Sans" panose="020B0606030504020204" pitchFamily="34" charset="0"/>
                        </a:rPr>
                        <a: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noix</a:t>
                      </a:r>
                      <a:r>
                        <a:rPr lang="en-GB" sz="1400" b="1" dirty="0">
                          <a:effectLst/>
                          <a:latin typeface="Open Sans" panose="020B0606030504020204" pitchFamily="34" charset="0"/>
                          <a:ea typeface="Open Sans" panose="020B0606030504020204" pitchFamily="34" charset="0"/>
                          <a:cs typeface="Open Sans" panose="020B0606030504020204" pitchFamily="34" charset="0"/>
                        </a:rPr>
                        <a:t> et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graines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Haricots, pois, lentilles, noix en coque ou décortiquées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Légumes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Légumes verts à feuilles sombres, légumes orange, autres légumes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Fruits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Fruits frais, surgelés et séchés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Viande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Viande et volaille fraîches, réfrigérées, congelées ; viande séchée et salée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nSpc>
                          <a:spcPct val="107000"/>
                        </a:lnSpc>
                        <a:spcAft>
                          <a:spcPts val="800"/>
                        </a:spcAft>
                      </a:pPr>
                      <a:r>
                        <a:rPr lang="es-419" sz="1400" b="1" dirty="0">
                          <a:effectLst/>
                          <a:latin typeface="Open Sans" panose="020B0606030504020204" pitchFamily="34" charset="0"/>
                          <a:ea typeface="Open Sans" panose="020B0606030504020204" pitchFamily="34" charset="0"/>
                          <a:cs typeface="Open Sans" panose="020B0606030504020204" pitchFamily="34" charset="0"/>
                        </a:rPr>
                        <a:t>Poisson</a:t>
                      </a: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Poisson frais et congelé et autres fruits de mer</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1694277082"/>
              </p:ext>
            </p:extLst>
          </p:nvPr>
        </p:nvGraphicFramePr>
        <p:xfrm>
          <a:off x="6278302" y="1510992"/>
          <a:ext cx="5257800" cy="4178302"/>
        </p:xfrm>
        <a:graphic>
          <a:graphicData uri="http://schemas.openxmlformats.org/drawingml/2006/table">
            <a:tbl>
              <a:tblPr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 </a:t>
                      </a:r>
                      <a:r>
                        <a:rPr lang="en-GB" sz="1400"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Huile</a:t>
                      </a:r>
                      <a:r>
                        <a:rPr lang="en-GB" sz="1400" b="1" dirty="0">
                          <a:effectLst/>
                          <a:latin typeface="Open Sans" panose="020B0606030504020204" pitchFamily="34" charset="0"/>
                          <a:ea typeface="Open Sans" panose="020B0606030504020204" pitchFamily="34" charset="0"/>
                          <a:cs typeface="Open Sans" panose="020B0606030504020204" pitchFamily="34" charset="0"/>
                        </a:rPr>
                        <a:t>/gras/beurre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Huile</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végétale</a:t>
                      </a:r>
                      <a:r>
                        <a:rPr lang="en-GB" sz="1400" dirty="0">
                          <a:effectLst/>
                          <a:latin typeface="Open Sans" panose="020B0606030504020204" pitchFamily="34" charset="0"/>
                          <a:ea typeface="Open Sans" panose="020B0606030504020204" pitchFamily="34" charset="0"/>
                          <a:cs typeface="Open Sans" panose="020B0606030504020204" pitchFamily="34" charset="0"/>
                        </a:rPr>
                        <a:t>, beurre, margarine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Produits</a:t>
                      </a:r>
                      <a:r>
                        <a:rPr lang="en-GB" sz="1400" b="1" dirty="0">
                          <a:effectLst/>
                          <a:latin typeface="Open Sans" panose="020B0606030504020204" pitchFamily="34" charset="0"/>
                          <a:ea typeface="Open Sans" panose="020B0606030504020204" pitchFamily="34" charset="0"/>
                          <a:cs typeface="Open Sans" panose="020B0606030504020204" pitchFamily="34" charset="0"/>
                        </a:rPr>
                        <a: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laitiers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Lait, fromage, yaourt, lait en poudre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Œufs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Œufs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Sucre, bonbons et desserts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Sucre brut, miel, confitures, chocolat, glace et produits similaires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Condiment</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Sel, épices, cubes de bouillon, poudre de poisson</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nSpc>
                          <a:spcPct val="107000"/>
                        </a:lnSpc>
                        <a:spcAft>
                          <a:spcPts val="800"/>
                        </a:spcAft>
                      </a:pPr>
                      <a:r>
                        <a:rPr lang="fr-FR" sz="1400" b="1" dirty="0">
                          <a:effectLst/>
                          <a:latin typeface="Open Sans" panose="020B0606030504020204" pitchFamily="34" charset="0"/>
                          <a:ea typeface="Open Sans" panose="020B0606030504020204" pitchFamily="34" charset="0"/>
                          <a:cs typeface="Open Sans" panose="020B0606030504020204" pitchFamily="34" charset="0"/>
                        </a:rPr>
                        <a:t>Boissons non alcoolisées (y compris eau embouteillée)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Café, thé, infusion de plantes ; eau en bouteille ; boissons gazeuses ; jus emballés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nSpc>
                          <a:spcPct val="107000"/>
                        </a:lnSpc>
                        <a:spcAft>
                          <a:spcPts val="800"/>
                        </a:spcAft>
                      </a:pPr>
                      <a:r>
                        <a:rPr lang="fr-FR" sz="1400" b="1" dirty="0">
                          <a:effectLst/>
                          <a:latin typeface="Open Sans" panose="020B0606030504020204" pitchFamily="34" charset="0"/>
                          <a:ea typeface="Open Sans" panose="020B0606030504020204" pitchFamily="34" charset="0"/>
                          <a:cs typeface="Open Sans" panose="020B0606030504020204" pitchFamily="34" charset="0"/>
                        </a:rPr>
                        <a:t>Snacks et repas préparés à l’extérieur du domicile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Repas et snacks préparés à l’extérieur du domicile, que ce soit consommé à l’intérieur ou à l’extérieur du domicile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3358749" y="5751414"/>
            <a:ext cx="8177353" cy="1040785"/>
            <a:chOff x="4326891" y="60612"/>
            <a:chExt cx="8348021" cy="1040785"/>
          </a:xfrm>
        </p:grpSpPr>
        <p:sp>
          <p:nvSpPr>
            <p:cNvPr id="4" name="TextBox 3">
              <a:extLst>
                <a:ext uri="{FF2B5EF4-FFF2-40B4-BE49-F238E27FC236}">
                  <a16:creationId xmlns:a16="http://schemas.microsoft.com/office/drawing/2014/main" id="{3AC9CF40-7B59-26A2-2159-03E63F2EE455}"/>
                </a:ext>
              </a:extLst>
            </p:cNvPr>
            <p:cNvSpPr txBox="1"/>
            <p:nvPr/>
          </p:nvSpPr>
          <p:spPr>
            <a:xfrm>
              <a:off x="4803937" y="178067"/>
              <a:ext cx="7870975" cy="923330"/>
            </a:xfrm>
            <a:prstGeom prst="rect">
              <a:avLst/>
            </a:prstGeom>
            <a:solidFill>
              <a:schemeClr val="accent5"/>
            </a:solidFill>
            <a:ln>
              <a:solidFill>
                <a:schemeClr val="accent1"/>
              </a:solidFill>
            </a:ln>
          </p:spPr>
          <p:txBody>
            <a:bodyPr wrap="square" rtlCol="0">
              <a:spAutoFit/>
            </a:bodyPr>
            <a:lstStyle/>
            <a:p>
              <a:r>
                <a:rPr lang="fr-FR" sz="1800" dirty="0">
                  <a:solidFill>
                    <a:schemeClr val="accent2"/>
                  </a:solidFill>
                  <a:latin typeface="Calibri" panose="020F0502020204030204" pitchFamily="34" charset="0"/>
                  <a:cs typeface="Calibri" panose="020F0502020204030204" pitchFamily="34" charset="0"/>
                </a:rPr>
                <a:t>Remarque : Il y a de légères différences entre le sous-module alimentaire et le module du Score de Consommation Alimentaire (SCA) en ce qui concerne la manière dont les aliments sont catégorisés, par exemple, les patates douces.</a:t>
              </a:r>
              <a:endParaRPr lang="en-GB" sz="1800" dirty="0">
                <a:solidFill>
                  <a:schemeClr val="accent2"/>
                </a:solidFill>
                <a:latin typeface="Calibri" panose="020F0502020204030204" pitchFamily="34" charset="0"/>
                <a:cs typeface="Calibri" panose="020F0502020204030204" pitchFamily="34" charset="0"/>
              </a:endParaRP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91" y="6061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Question de discussion :</a:t>
            </a:r>
          </a:p>
          <a:p>
            <a:pPr algn="ctr">
              <a:lnSpc>
                <a:spcPts val="3920"/>
              </a:lnSpc>
            </a:pPr>
            <a:r>
              <a:rPr lang="fr-FR" sz="3600" dirty="0">
                <a:solidFill>
                  <a:srgbClr val="FFFFFE"/>
                </a:solidFill>
              </a:rPr>
              <a:t>Y a-t-il des aliments locaux importants qui ne sont pas inclus dans la liste des exemples ?</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fr-FR"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Ajoutons-les (et supprimons ceux qui ne sont pas pertinents) !</a:t>
            </a:r>
            <a:endPar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Module de dépense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fr-FR" sz="24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Dépenses alimentaires – 7 jours (ou 30 jours</a:t>
            </a:r>
            <a:r>
              <a:rPr kumimoji="0" lang="it-IT" sz="24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Dépenses non alimentaires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30 JOURS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6 MOIS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non alimentaire (30 jours) : aperçu</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extLst>
              <p:ext uri="{D42A27DB-BD31-4B8C-83A1-F6EECF244321}">
                <p14:modId xmlns:p14="http://schemas.microsoft.com/office/powerpoint/2010/main" val="2051970080"/>
              </p:ext>
            </p:extLst>
          </p:nvPr>
        </p:nvGraphicFramePr>
        <p:xfrm>
          <a:off x="0" y="842580"/>
          <a:ext cx="12192000" cy="5755846"/>
        </p:xfrm>
        <a:graphic>
          <a:graphicData uri="http://schemas.openxmlformats.org/drawingml/2006/table">
            <a:tbl>
              <a:tblPr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nSpc>
                          <a:spcPct val="107000"/>
                        </a:lnSpc>
                        <a:spcAft>
                          <a:spcPts val="800"/>
                        </a:spcAft>
                      </a:pPr>
                      <a:r>
                        <a:rPr lang="en-GB" sz="1300" b="0">
                          <a:solidFill>
                            <a:srgbClr val="0C0C00"/>
                          </a:solidFill>
                          <a:effectLst/>
                        </a:rPr>
                        <a:t> </a:t>
                      </a:r>
                      <a:endParaRPr lang="fr-FR" sz="13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a:solidFill>
                            <a:srgbClr val="0C0C00"/>
                          </a:solidFill>
                          <a:effectLst/>
                        </a:rPr>
                        <a:t>Nom de </a:t>
                      </a:r>
                      <a:r>
                        <a:rPr lang="en-GB" sz="1300" b="0" dirty="0" err="1">
                          <a:solidFill>
                            <a:srgbClr val="0C0C00"/>
                          </a:solidFill>
                          <a:effectLst/>
                        </a:rPr>
                        <a:t>l’article</a:t>
                      </a: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err="1">
                          <a:solidFill>
                            <a:srgbClr val="0C0C00"/>
                          </a:solidFill>
                          <a:effectLst/>
                        </a:rPr>
                        <a:t>Exemple</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fr-FR" sz="1300" b="0" dirty="0">
                          <a:solidFill>
                            <a:srgbClr val="0C0C00"/>
                          </a:solidFill>
                          <a:effectLst/>
                        </a:rPr>
                        <a:t>Remarque : Avant de poser des questions oui/non liées à un certain nom d'article, l'enquêteur doit lire : je vais maintenant vous poser des questions sur votre consommation et vos dépenses de [nom de l'article]. Cela inclut des éléments tels que…[Exemple]</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a:solidFill>
                            <a:srgbClr val="0C0C00"/>
                          </a:solidFill>
                          <a:effectLst/>
                        </a:rPr>
                        <a:t>Nom de la variable</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Au cours des 30 derniers jours, votre ménage a-t-il </a:t>
                      </a:r>
                      <a:r>
                        <a:rPr lang="fr-FR" sz="13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acheté</a:t>
                      </a: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un [article] </a:t>
                      </a:r>
                      <a:r>
                        <a:rPr lang="fr-FR" sz="13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en espèces ou à crédit</a:t>
                      </a: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1=Oui -&gt;</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0=Non -&gt; question </a:t>
                      </a:r>
                      <a:r>
                        <a:rPr lang="en-GB" sz="1300" b="0" dirty="0" err="1">
                          <a:solidFill>
                            <a:srgbClr val="0C0C00"/>
                          </a:solidFill>
                          <a:effectLst/>
                        </a:rPr>
                        <a:t>suivante</a:t>
                      </a:r>
                      <a:r>
                        <a:rPr lang="en-GB" sz="1300" b="0" dirty="0">
                          <a:solidFill>
                            <a:srgbClr val="0C0C00"/>
                          </a:solidFill>
                          <a:effectLst/>
                        </a:rPr>
                        <a:t> (Assistance)</a:t>
                      </a:r>
                    </a:p>
                    <a:p>
                      <a:pPr>
                        <a:lnSpc>
                          <a:spcPct val="107000"/>
                        </a:lnSpc>
                        <a:spcAft>
                          <a:spcPts val="800"/>
                        </a:spcAft>
                      </a:pPr>
                      <a:endParaRPr lang="en-GB"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300" b="0" dirty="0">
                          <a:solidFill>
                            <a:srgbClr val="0C0C00"/>
                          </a:solidFill>
                          <a:effectLst/>
                        </a:rPr>
                        <a:t>En tenant compte des achats en espèces et à crédit, combien votre ménage a-t-il dépensé en [article] au cours des 30 derniers jours ?</a:t>
                      </a:r>
                    </a:p>
                    <a:p>
                      <a:pPr>
                        <a:lnSpc>
                          <a:spcPct val="107000"/>
                        </a:lnSpc>
                        <a:spcAft>
                          <a:spcPts val="800"/>
                        </a:spcAft>
                      </a:pPr>
                      <a:r>
                        <a:rPr lang="en-GB" sz="1300" b="0" dirty="0">
                          <a:solidFill>
                            <a:srgbClr val="0C0C00"/>
                          </a:solidFill>
                          <a:effectLst/>
                        </a:rPr>
                        <a:t> (</a:t>
                      </a:r>
                      <a:r>
                        <a:rPr lang="en-GB" sz="1300" b="0" dirty="0" err="1">
                          <a:solidFill>
                            <a:srgbClr val="0C0C00"/>
                          </a:solidFill>
                          <a:effectLst/>
                        </a:rPr>
                        <a:t>curr</a:t>
                      </a:r>
                      <a:r>
                        <a:rPr lang="en-GB" sz="1300" b="0" dirty="0">
                          <a:solidFill>
                            <a:srgbClr val="0C0C00"/>
                          </a:solidFill>
                          <a:effectLst/>
                        </a:rPr>
                        <a:t>.)</a:t>
                      </a: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300" b="0" dirty="0">
                          <a:solidFill>
                            <a:srgbClr val="0C0C00"/>
                          </a:solidFill>
                          <a:effectLst/>
                        </a:rPr>
                        <a:t>Au cours des 30 derniers jours, votre ménage a-t-il utilisé un [article] provenant de dons en nature ou d’aide en nature ?</a:t>
                      </a:r>
                    </a:p>
                    <a:p>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1=Oui -&gt;</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0=Non -&gt;  question </a:t>
                      </a:r>
                      <a:r>
                        <a:rPr lang="en-GB" sz="1300" b="0" dirty="0" err="1">
                          <a:solidFill>
                            <a:srgbClr val="0C0C00"/>
                          </a:solidFill>
                          <a:effectLst/>
                        </a:rPr>
                        <a:t>suivante</a:t>
                      </a:r>
                      <a:endParaRPr lang="en-GB" sz="1300" b="0" dirty="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Quelle serait </a:t>
                      </a:r>
                      <a:r>
                        <a:rPr lang="fr-FR" sz="1300" b="0" u="sng"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la valeur </a:t>
                      </a:r>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de l'[article] consommé provenant de </a:t>
                      </a:r>
                      <a:r>
                        <a:rPr lang="fr-FR" sz="1300" b="0" u="sng"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dons en nature ou d’aide en nature </a:t>
                      </a:r>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si vous deviez le payer ?</a:t>
                      </a:r>
                    </a:p>
                    <a:p>
                      <a:r>
                        <a:rPr lang="en-GB" sz="1300" b="0" dirty="0">
                          <a:solidFill>
                            <a:srgbClr val="0C0C00"/>
                          </a:solidFill>
                          <a:effectLst/>
                        </a:rPr>
                        <a:t> </a:t>
                      </a:r>
                      <a:endParaRPr lang="fr-FR" sz="1300" b="0" dirty="0">
                        <a:solidFill>
                          <a:srgbClr val="0C0C00"/>
                        </a:solidFill>
                        <a:effectLst/>
                      </a:endParaRPr>
                    </a:p>
                    <a:p>
                      <a:r>
                        <a:rPr lang="en-GB" sz="1300" b="0" dirty="0">
                          <a:solidFill>
                            <a:srgbClr val="0C0C00"/>
                          </a:solidFill>
                          <a:effectLst/>
                        </a:rPr>
                        <a:t>(</a:t>
                      </a:r>
                      <a:r>
                        <a:rPr lang="en-GB" sz="1300" b="0" dirty="0" err="1">
                          <a:solidFill>
                            <a:srgbClr val="0C0C00"/>
                          </a:solidFill>
                          <a:effectLst/>
                        </a:rPr>
                        <a:t>curr</a:t>
                      </a:r>
                      <a:r>
                        <a:rPr lang="en-GB" sz="1300" b="0" dirty="0">
                          <a:solidFill>
                            <a:srgbClr val="0C0C00"/>
                          </a:solidFill>
                          <a:effectLst/>
                        </a:rPr>
                        <a:t>.)</a:t>
                      </a:r>
                    </a:p>
                    <a:p>
                      <a:endParaRPr lang="en-GB"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fr-FR" sz="1300" dirty="0">
                          <a:solidFill>
                            <a:srgbClr val="FFFFFE"/>
                          </a:solidFill>
                          <a:effectLst/>
                        </a:rPr>
                        <a:t>Articles non alimentaires (30 jours)</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_1M</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_CashCredYN</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_CashCred</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a:t>
                      </a:r>
                      <a:r>
                        <a:rPr lang="en-GB" sz="1300" err="1">
                          <a:solidFill>
                            <a:srgbClr val="FFFFFE"/>
                          </a:solidFill>
                          <a:effectLst/>
                        </a:rPr>
                        <a:t>GiftAidYN</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a:t>
                      </a:r>
                      <a:r>
                        <a:rPr lang="en-GB" sz="1300" err="1">
                          <a:solidFill>
                            <a:srgbClr val="FFFFFE"/>
                          </a:solidFill>
                          <a:effectLst/>
                        </a:rPr>
                        <a:t>GiftAid</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dirty="0" err="1">
                          <a:solidFill>
                            <a:srgbClr val="FFFFFE"/>
                          </a:solidFill>
                          <a:effectLst/>
                        </a:rPr>
                        <a:t>Soins</a:t>
                      </a:r>
                      <a:r>
                        <a:rPr lang="en-GB" sz="1300" dirty="0">
                          <a:solidFill>
                            <a:srgbClr val="FFFFFE"/>
                          </a:solidFill>
                          <a:effectLst/>
                        </a:rPr>
                        <a:t> personnels</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nSpc>
                          <a:spcPct val="107000"/>
                        </a:lnSpc>
                        <a:spcAft>
                          <a:spcPts val="800"/>
                        </a:spcAft>
                      </a:pPr>
                      <a:r>
                        <a:rPr lang="en-GB" sz="1300">
                          <a:solidFill>
                            <a:srgbClr val="0C0C00"/>
                          </a:solidFill>
                          <a:effectLst/>
                        </a:rPr>
                        <a:t>1</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dirty="0">
                          <a:solidFill>
                            <a:srgbClr val="0C0C00"/>
                          </a:solidFill>
                          <a:effectLst/>
                        </a:rPr>
                        <a:t>Articles et services </a:t>
                      </a:r>
                      <a:r>
                        <a:rPr lang="en-GB" sz="1300" dirty="0" err="1">
                          <a:solidFill>
                            <a:srgbClr val="0C0C00"/>
                          </a:solidFill>
                          <a:effectLst/>
                        </a:rPr>
                        <a:t>d'hygiène</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Savon, brosse à dents, dentifrice, papier toilette, rasoirs, produits menstruels, produits d’hygiène, couches, détergents, insecticides, cosmétiques ; coiffeur/barbier, salon de beauté</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err="1">
                          <a:solidFill>
                            <a:srgbClr val="0C0C00"/>
                          </a:solidFill>
                          <a:effectLst/>
                        </a:rPr>
                        <a:t>HHExpNFHyg</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dirty="0">
                          <a:solidFill>
                            <a:srgbClr val="FFFFFE"/>
                          </a:solidFill>
                          <a:effectLst/>
                        </a:rPr>
                        <a:t>Transport</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nSpc>
                          <a:spcPct val="107000"/>
                        </a:lnSpc>
                        <a:spcAft>
                          <a:spcPts val="800"/>
                        </a:spcAft>
                      </a:pPr>
                      <a:r>
                        <a:rPr lang="en-GB" sz="1300">
                          <a:solidFill>
                            <a:srgbClr val="0C0C00"/>
                          </a:solidFill>
                          <a:effectLst/>
                        </a:rPr>
                        <a:t>2</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Biens et services liés au transport</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Transport public (bus, train, bateau, etc.), taxi, location de véhicules, entretien des véhicules utilisés pour le </a:t>
                      </a:r>
                      <a:r>
                        <a:rPr lang="fr-FR" sz="1300">
                          <a:solidFill>
                            <a:srgbClr val="0C0C00"/>
                          </a:solidFill>
                          <a:effectLst/>
                        </a:rPr>
                        <a:t>transport (Le carburant, </a:t>
                      </a:r>
                      <a:r>
                        <a:rPr lang="fr-FR" sz="1300" dirty="0">
                          <a:solidFill>
                            <a:srgbClr val="0C0C00"/>
                          </a:solidFill>
                          <a:effectLst/>
                        </a:rPr>
                        <a:t>y compris lubrifiants, pneus, pièces de rechange, réparations, etc.). NE PAS INCLURE L'ACHAT DE VÉHICULES ;</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a:solidFill>
                            <a:srgbClr val="0C0C00"/>
                          </a:solidFill>
                          <a:effectLst/>
                        </a:rPr>
                        <a:t>HHExpNFTransp</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dirty="0">
                          <a:solidFill>
                            <a:srgbClr val="0C0C00"/>
                          </a:solidFill>
                          <a:effectLst/>
                        </a:rPr>
                        <a:t>|__|</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non alimentaire (6 mois) : aperçu</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extLst>
              <p:ext uri="{D42A27DB-BD31-4B8C-83A1-F6EECF244321}">
                <p14:modId xmlns:p14="http://schemas.microsoft.com/office/powerpoint/2010/main" val="1896985256"/>
              </p:ext>
            </p:extLst>
          </p:nvPr>
        </p:nvGraphicFramePr>
        <p:xfrm>
          <a:off x="2" y="1131607"/>
          <a:ext cx="12191998" cy="5525101"/>
        </p:xfrm>
        <a:graphic>
          <a:graphicData uri="http://schemas.openxmlformats.org/drawingml/2006/table">
            <a:tbl>
              <a:tblPr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nSpc>
                          <a:spcPct val="107000"/>
                        </a:lnSpc>
                        <a:spcAft>
                          <a:spcPts val="800"/>
                        </a:spcAft>
                      </a:pPr>
                      <a:r>
                        <a:rPr lang="en-GB" sz="1200" b="0">
                          <a:solidFill>
                            <a:srgbClr val="0C0C00"/>
                          </a:solidFill>
                          <a:effectLst/>
                        </a:rPr>
                        <a:t> </a:t>
                      </a:r>
                      <a:endParaRPr lang="fr-FR" sz="12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a:solidFill>
                            <a:srgbClr val="0C0C00"/>
                          </a:solidFill>
                          <a:effectLst/>
                        </a:rPr>
                        <a:t>Nom de </a:t>
                      </a:r>
                      <a:r>
                        <a:rPr lang="en-GB" sz="1200" b="0" dirty="0" err="1">
                          <a:solidFill>
                            <a:srgbClr val="0C0C00"/>
                          </a:solidFill>
                          <a:effectLst/>
                        </a:rPr>
                        <a:t>l’article</a:t>
                      </a:r>
                      <a:r>
                        <a:rPr lang="en-GB" sz="1200" b="0" dirty="0">
                          <a:solidFill>
                            <a:srgbClr val="0C0C00"/>
                          </a:solidFill>
                          <a:effectLst/>
                        </a:rPr>
                        <a:t> </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err="1">
                          <a:solidFill>
                            <a:srgbClr val="0C0C00"/>
                          </a:solidFill>
                          <a:effectLst/>
                        </a:rPr>
                        <a:t>Exemple</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fr-FR" sz="1200" b="0" dirty="0">
                          <a:solidFill>
                            <a:srgbClr val="0C0C00"/>
                          </a:solidFill>
                          <a:effectLst/>
                        </a:rPr>
                        <a:t>Remarque : Avant de poser des questions oui/non liées à un certain nom d'article, l'enquêteur doit lire : je vais maintenant vous poser des questions sur votre consommation et vos dépenses de [nom de l'article]. Cela inclut des éléments tels que…[Exemple]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a:solidFill>
                            <a:srgbClr val="0C0C00"/>
                          </a:solidFill>
                          <a:effectLst/>
                        </a:rPr>
                        <a:t>Nom de la variable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200" b="0" dirty="0">
                          <a:solidFill>
                            <a:srgbClr val="0C0C00"/>
                          </a:solidFill>
                          <a:effectLst/>
                        </a:rPr>
                        <a:t>Au cours des 6 derniers mois, votre ménage a-t-il </a:t>
                      </a:r>
                      <a:r>
                        <a:rPr lang="fr-FR" sz="1200" b="0" u="sng" dirty="0">
                          <a:solidFill>
                            <a:srgbClr val="0C0C00"/>
                          </a:solidFill>
                          <a:effectLst/>
                        </a:rPr>
                        <a:t>acheté</a:t>
                      </a:r>
                      <a:r>
                        <a:rPr lang="fr-FR" sz="1200" b="0" dirty="0">
                          <a:solidFill>
                            <a:srgbClr val="0C0C00"/>
                          </a:solidFill>
                          <a:effectLst/>
                        </a:rPr>
                        <a:t> ou payé pour un [article] </a:t>
                      </a:r>
                      <a:r>
                        <a:rPr lang="fr-FR" sz="12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en espèces ou à crédit</a:t>
                      </a:r>
                      <a:r>
                        <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a:t>
                      </a:r>
                      <a:r>
                        <a:rPr lang="fr-FR" sz="1200" b="0" dirty="0">
                          <a:solidFill>
                            <a:srgbClr val="0C0C00"/>
                          </a:solidFill>
                          <a:effectLst/>
                        </a:rPr>
                        <a:t>?</a:t>
                      </a:r>
                    </a:p>
                    <a:p>
                      <a:pPr>
                        <a:lnSpc>
                          <a:spcPct val="107000"/>
                        </a:lnSpc>
                        <a:spcAft>
                          <a:spcPts val="800"/>
                        </a:spcAft>
                      </a:pPr>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1=Oui -&gt;</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0=Non -&gt; question </a:t>
                      </a:r>
                      <a:r>
                        <a:rPr lang="en-GB" sz="1200" b="0" dirty="0" err="1">
                          <a:solidFill>
                            <a:srgbClr val="0C0C00"/>
                          </a:solidFill>
                          <a:effectLst/>
                        </a:rPr>
                        <a:t>suivante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200" b="0" dirty="0">
                          <a:solidFill>
                            <a:srgbClr val="0C0C00"/>
                          </a:solidFill>
                          <a:effectLst/>
                        </a:rPr>
                        <a:t>En tenant compte des achats en </a:t>
                      </a:r>
                      <a:r>
                        <a:rPr lang="fr-FR" sz="1200" b="0" u="sng" dirty="0">
                          <a:solidFill>
                            <a:srgbClr val="0C0C00"/>
                          </a:solidFill>
                          <a:effectLst/>
                        </a:rPr>
                        <a:t>espèces et à crédit</a:t>
                      </a:r>
                      <a:r>
                        <a:rPr lang="fr-FR" sz="1200" b="0" dirty="0">
                          <a:solidFill>
                            <a:srgbClr val="0C0C00"/>
                          </a:solidFill>
                          <a:effectLst/>
                        </a:rPr>
                        <a:t>, combien votre ménage a-t-il dépensé en [article] au cours des 6 derniers mois ?</a:t>
                      </a:r>
                      <a:endParaRPr lang="en-GB" sz="1200" b="0" dirty="0">
                        <a:solidFill>
                          <a:srgbClr val="0C0C00"/>
                        </a:solidFill>
                        <a:effectLst/>
                      </a:endParaRPr>
                    </a:p>
                    <a:p>
                      <a:pPr>
                        <a:lnSpc>
                          <a:spcPct val="107000"/>
                        </a:lnSpc>
                        <a:spcAft>
                          <a:spcPts val="800"/>
                        </a:spcAft>
                      </a:pP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r>
                        <a:rPr lang="en-GB" sz="1200" b="0" dirty="0" err="1">
                          <a:solidFill>
                            <a:srgbClr val="0C0C00"/>
                          </a:solidFill>
                          <a:effectLst/>
                        </a:rPr>
                        <a:t>curr</a:t>
                      </a:r>
                      <a:r>
                        <a:rPr lang="en-GB" sz="1200" b="0" dirty="0">
                          <a:solidFill>
                            <a:srgbClr val="0C0C00"/>
                          </a:solidFill>
                          <a:effectLst/>
                        </a:rPr>
                        <a:t>.)</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200" b="0" dirty="0">
                          <a:solidFill>
                            <a:srgbClr val="0C0C00"/>
                          </a:solidFill>
                          <a:effectLst/>
                        </a:rPr>
                        <a:t>Au cours des 6 derniers mois, votre ménage a-t-il </a:t>
                      </a:r>
                      <a:r>
                        <a:rPr lang="fr-FR" sz="1200" b="0" u="sng" dirty="0">
                          <a:solidFill>
                            <a:srgbClr val="0C0C00"/>
                          </a:solidFill>
                          <a:effectLst/>
                        </a:rPr>
                        <a:t>utilisé ou bénéficié</a:t>
                      </a:r>
                      <a:r>
                        <a:rPr lang="fr-FR" sz="1200" b="0" dirty="0">
                          <a:solidFill>
                            <a:srgbClr val="0C0C00"/>
                          </a:solidFill>
                          <a:effectLst/>
                        </a:rPr>
                        <a:t> de tout [article] provenant de </a:t>
                      </a:r>
                      <a:r>
                        <a:rPr lang="fr-FR" sz="1200" b="0" u="sng" dirty="0">
                          <a:solidFill>
                            <a:srgbClr val="0C0C00"/>
                          </a:solidFill>
                          <a:effectLst/>
                        </a:rPr>
                        <a:t>dons en nature ou d’assistance en nature</a:t>
                      </a:r>
                      <a:r>
                        <a:rPr lang="fr-FR" sz="1200" b="0" dirty="0">
                          <a:solidFill>
                            <a:srgbClr val="0C0C00"/>
                          </a:solidFill>
                          <a:effectLst/>
                        </a:rPr>
                        <a:t> ?</a:t>
                      </a:r>
                    </a:p>
                    <a:p>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1=Oui -&gt;</a:t>
                      </a:r>
                      <a:endParaRPr lang="fr-FR" sz="1200" b="0" dirty="0">
                        <a:solidFill>
                          <a:srgbClr val="0C0C00"/>
                        </a:solidFill>
                        <a:effectLst/>
                      </a:endParaRPr>
                    </a:p>
                    <a:p>
                      <a:r>
                        <a:rPr lang="en-GB" sz="1200" b="0" dirty="0">
                          <a:solidFill>
                            <a:srgbClr val="0C0C00"/>
                          </a:solidFill>
                          <a:effectLst/>
                        </a:rPr>
                        <a:t>0=Non -&gt; article </a:t>
                      </a:r>
                      <a:r>
                        <a:rPr lang="en-GB" sz="1200" b="0" dirty="0" err="1">
                          <a:solidFill>
                            <a:srgbClr val="0C0C00"/>
                          </a:solidFill>
                          <a:effectLst/>
                        </a:rPr>
                        <a:t>suivant</a:t>
                      </a:r>
                      <a:endParaRPr lang="fr-FR" sz="12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200" b="0" dirty="0">
                          <a:solidFill>
                            <a:srgbClr val="0C0C00"/>
                          </a:solidFill>
                          <a:effectLst/>
                        </a:rPr>
                        <a:t> </a:t>
                      </a:r>
                      <a:r>
                        <a:rPr lang="fr-FR" sz="1200" b="0" dirty="0">
                          <a:solidFill>
                            <a:srgbClr val="0C0C00"/>
                          </a:solidFill>
                          <a:effectLst/>
                        </a:rPr>
                        <a:t>Quelle serait </a:t>
                      </a:r>
                      <a:r>
                        <a:rPr lang="fr-FR" sz="1200" b="0" u="sng" dirty="0">
                          <a:solidFill>
                            <a:srgbClr val="0C0C00"/>
                          </a:solidFill>
                          <a:effectLst/>
                        </a:rPr>
                        <a:t>la valeur </a:t>
                      </a:r>
                      <a:r>
                        <a:rPr lang="fr-FR" sz="1200" b="0" dirty="0">
                          <a:solidFill>
                            <a:srgbClr val="0C0C00"/>
                          </a:solidFill>
                          <a:effectLst/>
                        </a:rPr>
                        <a:t>de l'[article] provenant de </a:t>
                      </a:r>
                      <a:r>
                        <a:rPr lang="fr-FR" sz="1200" b="0" u="sng" dirty="0">
                          <a:solidFill>
                            <a:srgbClr val="0C0C00"/>
                          </a:solidFill>
                          <a:effectLst/>
                        </a:rPr>
                        <a:t>dons en nature ou d’assistance en nature </a:t>
                      </a:r>
                      <a:r>
                        <a:rPr lang="fr-FR" sz="1200" b="0" dirty="0">
                          <a:solidFill>
                            <a:srgbClr val="0C0C00"/>
                          </a:solidFill>
                          <a:effectLst/>
                        </a:rPr>
                        <a:t>si vous deviez le payer ?</a:t>
                      </a:r>
                      <a:endParaRPr lang="en-GB" sz="1200" b="0" dirty="0">
                        <a:solidFill>
                          <a:srgbClr val="0C0C00"/>
                        </a:solidFill>
                        <a:effectLst/>
                      </a:endParaRPr>
                    </a:p>
                    <a:p>
                      <a:endParaRPr lang="fr-FR" sz="1200" b="0" dirty="0">
                        <a:solidFill>
                          <a:srgbClr val="0C0C00"/>
                        </a:solidFill>
                        <a:effectLst/>
                      </a:endParaRPr>
                    </a:p>
                    <a:p>
                      <a:r>
                        <a:rPr lang="en-GB" sz="1200" b="0" dirty="0">
                          <a:solidFill>
                            <a:srgbClr val="0C0C00"/>
                          </a:solidFill>
                          <a:effectLst/>
                        </a:rPr>
                        <a:t>(</a:t>
                      </a:r>
                      <a:r>
                        <a:rPr lang="en-GB" sz="1200" b="0" dirty="0" err="1">
                          <a:solidFill>
                            <a:srgbClr val="0C0C00"/>
                          </a:solidFill>
                          <a:effectLst/>
                        </a:rPr>
                        <a:t>curr</a:t>
                      </a:r>
                      <a:r>
                        <a:rPr lang="en-GB" sz="1200" b="0" dirty="0">
                          <a:solidFill>
                            <a:srgbClr val="0C0C00"/>
                          </a:solidFill>
                          <a:effectLst/>
                        </a:rPr>
                        <a:t>.)</a:t>
                      </a:r>
                      <a:endParaRPr lang="fr-FR" sz="12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fr-FR" sz="1200" dirty="0">
                          <a:solidFill>
                            <a:srgbClr val="FFFFFE"/>
                          </a:solidFill>
                          <a:effectLst/>
                        </a:rPr>
                        <a:t>Articles non alimentaires (6 mois)</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_6M</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_CashCredYN</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_CashCred</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200">
                          <a:solidFill>
                            <a:srgbClr val="FFFFFE"/>
                          </a:solidFill>
                          <a:effectLst/>
                        </a:rPr>
                        <a:t>_GiftAidYN</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200">
                          <a:solidFill>
                            <a:srgbClr val="FFFFFE"/>
                          </a:solidFill>
                          <a:effectLst/>
                        </a:rPr>
                        <a:t>_</a:t>
                      </a:r>
                      <a:r>
                        <a:rPr lang="en-GB" sz="1200" err="1">
                          <a:solidFill>
                            <a:srgbClr val="FFFFFE"/>
                          </a:solidFill>
                          <a:effectLst/>
                        </a:rPr>
                        <a:t>GiftAid</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dirty="0" err="1">
                          <a:solidFill>
                            <a:srgbClr val="FFFFFE"/>
                          </a:solidFill>
                          <a:effectLst/>
                        </a:rPr>
                        <a:t>Santé</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nSpc>
                          <a:spcPct val="107000"/>
                        </a:lnSpc>
                        <a:spcAft>
                          <a:spcPts val="800"/>
                        </a:spcAft>
                      </a:pPr>
                      <a:r>
                        <a:rPr lang="en-GB" sz="1200">
                          <a:solidFill>
                            <a:srgbClr val="0C0C00"/>
                          </a:solidFill>
                          <a:effectLst/>
                        </a:rPr>
                        <a:t>1</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a:solidFill>
                            <a:srgbClr val="0C0C00"/>
                          </a:solidFill>
                          <a:effectLst/>
                        </a:rPr>
                        <a:t>Services de </a:t>
                      </a:r>
                      <a:r>
                        <a:rPr lang="en-GB" sz="1200" dirty="0" err="1">
                          <a:solidFill>
                            <a:srgbClr val="0C0C00"/>
                          </a:solidFill>
                          <a:effectLst/>
                        </a:rPr>
                        <a:t>santé</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Services externes et hospitaliers, honoraires de médecin, guérison traditionnelle</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a:solidFill>
                            <a:srgbClr val="0C0C00"/>
                          </a:solidFill>
                          <a:effectLst/>
                        </a:rPr>
                        <a:t>HHExpNFMedServ</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nSpc>
                          <a:spcPct val="107000"/>
                        </a:lnSpc>
                        <a:spcAft>
                          <a:spcPts val="800"/>
                        </a:spcAft>
                      </a:pPr>
                      <a:r>
                        <a:rPr lang="en-GB" sz="1200">
                          <a:solidFill>
                            <a:srgbClr val="0C0C00"/>
                          </a:solidFill>
                          <a:effectLst/>
                        </a:rPr>
                        <a:t>2</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err="1">
                          <a:solidFill>
                            <a:srgbClr val="0C0C00"/>
                          </a:solidFill>
                          <a:effectLst/>
                        </a:rPr>
                        <a:t>Médicaments</a:t>
                      </a:r>
                      <a:r>
                        <a:rPr lang="en-GB" sz="1200" dirty="0">
                          <a:solidFill>
                            <a:srgbClr val="0C0C00"/>
                          </a:solidFill>
                          <a:effectLst/>
                        </a:rPr>
                        <a:t> &amp; </a:t>
                      </a:r>
                      <a:r>
                        <a:rPr lang="en-GB" sz="1200" dirty="0" err="1">
                          <a:solidFill>
                            <a:srgbClr val="0C0C00"/>
                          </a:solidFill>
                          <a:effectLst/>
                        </a:rPr>
                        <a:t>produits</a:t>
                      </a:r>
                      <a:r>
                        <a:rPr lang="en-GB" sz="1200" dirty="0">
                          <a:solidFill>
                            <a:srgbClr val="0C0C00"/>
                          </a:solidFill>
                          <a:effectLst/>
                        </a:rPr>
                        <a:t> de </a:t>
                      </a:r>
                      <a:r>
                        <a:rPr lang="en-GB" sz="1200" dirty="0" err="1">
                          <a:solidFill>
                            <a:srgbClr val="0C0C00"/>
                          </a:solidFill>
                          <a:effectLst/>
                        </a:rPr>
                        <a:t>santé</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Médicaments, autres produits médicaux et équipements comme lunettes, seringues, béquilles, etc.</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err="1">
                          <a:solidFill>
                            <a:srgbClr val="0C0C00"/>
                          </a:solidFill>
                          <a:effectLst/>
                        </a:rPr>
                        <a:t>HHExpNFMedGood</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dirty="0" err="1">
                          <a:solidFill>
                            <a:srgbClr val="FFFFFE"/>
                          </a:solidFill>
                          <a:effectLst/>
                        </a:rPr>
                        <a:t>Vêtements</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nSpc>
                          <a:spcPct val="107000"/>
                        </a:lnSpc>
                        <a:spcAft>
                          <a:spcPts val="800"/>
                        </a:spcAft>
                      </a:pPr>
                      <a:r>
                        <a:rPr lang="en-GB" sz="1200">
                          <a:solidFill>
                            <a:srgbClr val="0C0C00"/>
                          </a:solidFill>
                          <a:effectLst/>
                        </a:rPr>
                        <a:t>3 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err="1">
                          <a:solidFill>
                            <a:srgbClr val="0C0C00"/>
                          </a:solidFill>
                          <a:effectLst/>
                        </a:rPr>
                        <a:t>Vêtements</a:t>
                      </a:r>
                      <a:r>
                        <a:rPr lang="en-GB" sz="1200" dirty="0">
                          <a:solidFill>
                            <a:srgbClr val="0C0C00"/>
                          </a:solidFill>
                          <a:effectLst/>
                        </a:rPr>
                        <a:t> et chaussures</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Vêtements, chaussures et réparations, services de tailleur et de blanchisserie NE PAS INCLURE LES UNIFORMES SCOLAIRES</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a:solidFill>
                            <a:srgbClr val="0C0C00"/>
                          </a:solidFill>
                          <a:effectLst/>
                        </a:rPr>
                        <a:t>HHExpNFCloth</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dirty="0">
                          <a:solidFill>
                            <a:srgbClr val="0C0C00"/>
                          </a:solidFill>
                          <a:effectLst/>
                        </a:rPr>
                        <a:t> </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Sous-modules non </a:t>
            </a:r>
            <a:r>
              <a:rPr lang="en-GB" sz="3600" b="0" kern="1400" spc="230" dirty="0" err="1">
                <a:solidFill>
                  <a:schemeClr val="tx1"/>
                </a:solidFill>
                <a:latin typeface="Open Sans ExtraBold" panose="020B0906030804020204" pitchFamily="34" charset="0"/>
              </a:rPr>
              <a:t>alimentaires</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déroulement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fr-FR" sz="1800" dirty="0"/>
              <a:t>Avant de commencer : assurez-vous que le sous-module est administré au membre du ménage le plus informé sur les dépenses non alimentaires (par défaut, on suppose que ce membre est le chef de ménage).</a:t>
            </a:r>
          </a:p>
          <a:p>
            <a:pPr marL="514350" indent="-514350">
              <a:buFont typeface="+mj-lt"/>
              <a:buAutoNum type="arabicPeriod"/>
            </a:pPr>
            <a:r>
              <a:rPr lang="fr-FR" sz="1800" dirty="0"/>
              <a:t>Avant de poser des questions sur un groupe non alimentaire : lisez la liste des exemples d’articles appartenant à ce groupe (par exemple, les “produits d’hygiène” incluent le savon, le dentifrice, le papier toilette, etc.) ; informez également le répondant des articles qu’il doit exclure </a:t>
            </a:r>
            <a:r>
              <a:rPr lang="en-GB" sz="1800" dirty="0">
                <a:solidFill>
                  <a:srgbClr val="007DBC"/>
                </a:solidFill>
                <a:latin typeface="Open Sans" panose="020B0606030504020204" pitchFamily="34" charset="0"/>
              </a:rPr>
              <a:t>-&gt;</a:t>
            </a:r>
            <a:r>
              <a:rPr lang="fr-FR" sz="1800" dirty="0"/>
              <a:t> il est important de rafraîchir la mémoire du répondant !</a:t>
            </a:r>
          </a:p>
          <a:p>
            <a:pPr marL="514350" indent="-514350">
              <a:buFont typeface="+mj-lt"/>
              <a:buAutoNum type="arabicPeriod"/>
            </a:pPr>
            <a:r>
              <a:rPr lang="fr-FR" sz="1800" dirty="0"/>
              <a:t>Pour chaque groupe de catégories, vous poserez deux questions par oui/non. Les réponses “oui” conduisent à des questions de suivi.</a:t>
            </a:r>
            <a:endParaRPr lang="es-419" sz="1800" dirty="0"/>
          </a:p>
        </p:txBody>
      </p: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a:t>
            </a:r>
            <a:r>
              <a:rPr lang="en-GB" sz="3600" b="0" kern="1400" spc="230" dirty="0" err="1">
                <a:solidFill>
                  <a:schemeClr val="tx1"/>
                </a:solidFill>
                <a:latin typeface="Open Sans ExtraBold" panose="020B0906030804020204" pitchFamily="34" charset="0"/>
              </a:rPr>
              <a:t>alimentaire</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espèces</a:t>
            </a:r>
            <a:r>
              <a:rPr lang="en-GB" sz="3600" b="0" kern="1400" spc="230" dirty="0">
                <a:solidFill>
                  <a:schemeClr val="tx1"/>
                </a:solidFill>
                <a:latin typeface="Open Sans ExtraBold" panose="020B0906030804020204" pitchFamily="34" charset="0"/>
              </a:rPr>
              <a:t> et </a:t>
            </a:r>
            <a:r>
              <a:rPr lang="en-GB" sz="3600" b="0" kern="1400" spc="230" dirty="0" err="1">
                <a:solidFill>
                  <a:schemeClr val="tx1"/>
                </a:solidFill>
                <a:latin typeface="Open Sans ExtraBold" panose="020B0906030804020204" pitchFamily="34" charset="0"/>
              </a:rPr>
              <a:t>crédit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134363932"/>
              </p:ext>
            </p:extLst>
          </p:nvPr>
        </p:nvGraphicFramePr>
        <p:xfrm>
          <a:off x="1081268" y="1329415"/>
          <a:ext cx="9373938" cy="4286143"/>
        </p:xfrm>
        <a:graphic>
          <a:graphicData uri="http://schemas.openxmlformats.org/drawingml/2006/table">
            <a:tbl>
              <a:tblPr firstRow="1" bandRow="1">
                <a:tableStyleId>{5C22544A-7EE6-4342-B048-85BDC9FD1C3A}</a:tableStyleId>
              </a:tblPr>
              <a:tblGrid>
                <a:gridCol w="2492111">
                  <a:extLst>
                    <a:ext uri="{9D8B030D-6E8A-4147-A177-3AD203B41FA5}">
                      <a16:colId xmlns:a16="http://schemas.microsoft.com/office/drawing/2014/main" val="1922137545"/>
                    </a:ext>
                  </a:extLst>
                </a:gridCol>
                <a:gridCol w="6881827">
                  <a:extLst>
                    <a:ext uri="{9D8B030D-6E8A-4147-A177-3AD203B41FA5}">
                      <a16:colId xmlns:a16="http://schemas.microsoft.com/office/drawing/2014/main" val="1669966504"/>
                    </a:ext>
                  </a:extLst>
                </a:gridCol>
              </a:tblGrid>
              <a:tr h="38660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1602728">
                <a:tc>
                  <a:txBody>
                    <a:bodyPr/>
                    <a:lstStyle/>
                    <a:p>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30 derniers jours/6 derniers mois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votre ménage a-t-il </a:t>
                      </a:r>
                      <a:r>
                        <a:rPr lang="fr-FR" sz="1400" b="1" u="none"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ou payé un […] en espèces ou </a:t>
                      </a:r>
                      <a:r>
                        <a:rPr lang="fr-FR" sz="1400" b="1" u="sng" dirty="0">
                          <a:effectLst/>
                          <a:latin typeface="Open Sans" panose="020B0606030504020204" pitchFamily="34" charset="0"/>
                          <a:ea typeface="Open Sans" panose="020B0606030504020204" pitchFamily="34" charset="0"/>
                          <a:cs typeface="Open Sans" panose="020B0606030504020204" pitchFamily="34" charset="0"/>
                        </a:rPr>
                        <a:t>à </a:t>
                      </a:r>
                      <a:r>
                        <a:rPr lang="fr-FR" sz="1400" b="1" u="none"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quelque chose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savoir si cela a été réellement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Espèces : inclut également les bons de valeur ; la source des espèces n’a pas d’importance (par exemple, pas de traitement différent pour les achats effectués avec une assistance en espèces).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 : lorsque le ménage achète quelque chose maintenant mais le rembourse plus tard.</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914982">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En tenant compte des achats effectués </a:t>
                      </a:r>
                      <a:r>
                        <a:rPr lang="fr-FR" sz="1400" b="1" u="sng" dirty="0">
                          <a:effectLst/>
                          <a:latin typeface="Open Sans" panose="020B0606030504020204" pitchFamily="34" charset="0"/>
                          <a:ea typeface="Open Sans" panose="020B0606030504020204" pitchFamily="34" charset="0"/>
                          <a:cs typeface="Open Sans" panose="020B0606030504020204" pitchFamily="34" charset="0"/>
                        </a:rPr>
                        <a:t>en espèces et à crédit</a:t>
                      </a:r>
                      <a:r>
                        <a:rPr lang="fr-FR" sz="1400" dirty="0">
                          <a:effectLst/>
                          <a:latin typeface="Open Sans" panose="020B0606030504020204" pitchFamily="34" charset="0"/>
                          <a:ea typeface="Open Sans" panose="020B0606030504020204" pitchFamily="34" charset="0"/>
                          <a:cs typeface="Open Sans" panose="020B0606030504020204" pitchFamily="34" charset="0"/>
                        </a:rPr>
                        <a:t>, combien votre ménage a-t-il dépensé pour […] au cours des </a:t>
                      </a:r>
                      <a:r>
                        <a:rPr lang="fr-FR" sz="1400" b="1" dirty="0">
                          <a:effectLst/>
                          <a:latin typeface="Open Sans" panose="020B0606030504020204" pitchFamily="34" charset="0"/>
                          <a:ea typeface="Open Sans" panose="020B0606030504020204" pitchFamily="34" charset="0"/>
                          <a:cs typeface="Open Sans" panose="020B0606030504020204" pitchFamily="34" charset="0"/>
                        </a:rPr>
                        <a:t>30 derniers jours/6 derniers mois </a:t>
                      </a:r>
                      <a:r>
                        <a:rPr lang="fr-FR" sz="1400" dirty="0">
                          <a:effectLst/>
                          <a:latin typeface="Open Sans" panose="020B0606030504020204" pitchFamily="34" charset="0"/>
                          <a:ea typeface="Open Sans" panose="020B0606030504020204" pitchFamily="34" charset="0"/>
                          <a:cs typeface="Open Sans" panose="020B0606030504020204" pitchFamily="34" charset="0"/>
                        </a:rPr>
                        <a:t>?</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s-419" sz="2000" dirty="0">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combien a été réellement dépensé pour l'achat, indépendamment de la quantité consommée.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achats à crédit, indiquez l'argent que le ménage devra rembourser à l'avenir → ne signalez pas zéro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Open Sans ExtraBold" panose="020B0906030804020204" pitchFamily="34" charset="0"/>
                <a:ea typeface="Open Sans Extrabold"/>
                <a:cs typeface="Open Sans Extrabold"/>
              </a:rPr>
              <a:t>Note d’Orientation pour le PDA</a:t>
            </a:r>
            <a:endParaRPr lang="en-GB" sz="3600" b="0" kern="1400" spc="230" dirty="0">
              <a:solidFill>
                <a:schemeClr val="tx1"/>
              </a:solidFill>
              <a:latin typeface="Open Sans ExtraBold" panose="020B0906030804020204" pitchFamily="34" charset="0"/>
              <a:ea typeface="Open Sans Extrabold"/>
              <a:cs typeface="Open Sans Extrabold"/>
            </a:endParaRP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575889"/>
            <a:ext cx="5168432" cy="2523768"/>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fr-FR" sz="2000" dirty="0">
                <a:latin typeface="Open Sans" panose="020B0606030504020204" pitchFamily="34" charset="0"/>
                <a:ea typeface="Open Sans" panose="020B0606030504020204" pitchFamily="34" charset="0"/>
                <a:cs typeface="Open Sans" panose="020B0606030504020204" pitchFamily="34" charset="0"/>
              </a:rPr>
              <a:t>Veuillez-vous référer à la </a:t>
            </a:r>
            <a:r>
              <a:rPr lang="fr-FR" sz="20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fr-FR" sz="2000" dirty="0">
                <a:latin typeface="Open Sans" panose="020B0606030504020204" pitchFamily="34" charset="0"/>
                <a:ea typeface="Open Sans" panose="020B0606030504020204" pitchFamily="34" charset="0"/>
                <a:cs typeface="Open Sans" panose="020B0606030504020204" pitchFamily="34" charset="0"/>
              </a:rPr>
              <a:t>dans le </a:t>
            </a:r>
            <a:r>
              <a:rPr lang="fr-FR" sz="2000" b="1" dirty="0">
                <a:latin typeface="Open Sans"/>
                <a:ea typeface="Open Sans"/>
                <a:cs typeface="Open Sans"/>
                <a:hlinkClick r:id="rId4">
                  <a:extLst>
                    <a:ext uri="{A12FA001-AC4F-418D-AE19-62706E023703}">
                      <ahyp:hlinkClr xmlns:ahyp="http://schemas.microsoft.com/office/drawing/2018/hyperlinkcolor" val="tx"/>
                    </a:ext>
                  </a:extLst>
                </a:hlinkClick>
              </a:rPr>
              <a:t>Centre de Ressources VAM</a:t>
            </a:r>
            <a:r>
              <a:rPr lang="fr-FR" sz="2000" b="1" dirty="0">
                <a:latin typeface="Open Sans"/>
                <a:ea typeface="Open Sans"/>
                <a:cs typeface="Open Sans"/>
              </a:rPr>
              <a:t> </a:t>
            </a:r>
            <a:r>
              <a:rPr lang="fr-FR" sz="2000" dirty="0">
                <a:latin typeface="Open Sans" panose="020B0606030504020204" pitchFamily="34" charset="0"/>
                <a:ea typeface="Open Sans" panose="020B0606030504020204" pitchFamily="34" charset="0"/>
                <a:cs typeface="Open Sans" panose="020B0606030504020204" pitchFamily="34" charset="0"/>
              </a:rPr>
              <a:t>pour explorer la Part des Dépenses Alimentaires, ainsi que son explication et sa pertinence.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9" name="Picture 8">
            <a:hlinkClick r:id="rId3"/>
            <a:extLst>
              <a:ext uri="{FF2B5EF4-FFF2-40B4-BE49-F238E27FC236}">
                <a16:creationId xmlns:a16="http://schemas.microsoft.com/office/drawing/2014/main" id="{94E40D49-F8CF-07B4-5990-58B22CADC271}"/>
              </a:ext>
            </a:extLst>
          </p:cNvPr>
          <p:cNvPicPr>
            <a:picLocks noChangeAspect="1"/>
          </p:cNvPicPr>
          <p:nvPr/>
        </p:nvPicPr>
        <p:blipFill>
          <a:blip r:embed="rId5"/>
          <a:stretch>
            <a:fillRect/>
          </a:stretch>
        </p:blipFill>
        <p:spPr>
          <a:xfrm>
            <a:off x="846312" y="1919941"/>
            <a:ext cx="3381375" cy="3867150"/>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Non-alimentaire : aide en nature et dons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662103347"/>
              </p:ext>
            </p:extLst>
          </p:nvPr>
        </p:nvGraphicFramePr>
        <p:xfrm>
          <a:off x="1049184" y="1450049"/>
          <a:ext cx="9373938" cy="4193572"/>
        </p:xfrm>
        <a:graphic>
          <a:graphicData uri="http://schemas.openxmlformats.org/drawingml/2006/table">
            <a:tbl>
              <a:tblPr firstRow="1" bandRow="1">
                <a:tableStyleId>{5C22544A-7EE6-4342-B048-85BDC9FD1C3A}</a:tableStyleId>
              </a:tblPr>
              <a:tblGrid>
                <a:gridCol w="2969363">
                  <a:extLst>
                    <a:ext uri="{9D8B030D-6E8A-4147-A177-3AD203B41FA5}">
                      <a16:colId xmlns:a16="http://schemas.microsoft.com/office/drawing/2014/main" val="1922137545"/>
                    </a:ext>
                  </a:extLst>
                </a:gridCol>
                <a:gridCol w="6404575">
                  <a:extLst>
                    <a:ext uri="{9D8B030D-6E8A-4147-A177-3AD203B41FA5}">
                      <a16:colId xmlns:a16="http://schemas.microsoft.com/office/drawing/2014/main" val="1669966504"/>
                    </a:ext>
                  </a:extLst>
                </a:gridCol>
              </a:tblGrid>
              <a:tr h="444532">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304835">
                <a:tc>
                  <a:txBody>
                    <a:bodyPr/>
                    <a:lstStyle/>
                    <a:p>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 derniers jours/6 derniers mois</a:t>
                      </a:r>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votre ménage a-t-il utilisé ou bénéficié de […] provenant de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dons en nature ou d’aide en nature </a:t>
                      </a:r>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4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2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quelque chose provenant d’une aide en nature ou de dons en nature,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reçu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et les dons en nature incluent l'assistance des ONG, des agences des Nations Unies, du gouvernement ; des autorités religieuses ; des dons et emprunts auprès de la famille et des amis ; la nourriture obtenue par la mendicité.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Rappelez-vous que nous nous intéressons </a:t>
                      </a:r>
                      <a:r>
                        <a:rPr lang="fr-FR"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uniquement aux aides et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et non aux consommations obtenues grâce à de l’argent reçu en assistance ou en dons.</a:t>
                      </a:r>
                      <a:endPar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238849">
                <a:tc>
                  <a:txBody>
                    <a:bodyPr/>
                    <a:lstStyle/>
                    <a:p>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 […] provenant de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dons en nature ou d’aide en nature si vous deviez le payer ?</a:t>
                      </a:r>
                      <a:endParaRPr lang="en-GB"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2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fournir une estimation de ce que cela coûterait au marché d'acheter ce qu'il a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un article spécifique n'existe pas sur le marché local, faites une estimation basée sur la valeur d'articles comparables.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non alimentaire (30 jours) : groupes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4162987980"/>
              </p:ext>
            </p:extLst>
          </p:nvPr>
        </p:nvGraphicFramePr>
        <p:xfrm>
          <a:off x="830089" y="1308847"/>
          <a:ext cx="10515600" cy="4387023"/>
        </p:xfrm>
        <a:graphic>
          <a:graphicData uri="http://schemas.openxmlformats.org/drawingml/2006/table">
            <a:tbl>
              <a:tblPr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77006">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Articles et 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d'hygiène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Savon, brosse à dents, dentifrice, papier toilette, produits d'hygiène menstruelle, couches, rasoirs, détergents, insecticides, cosmétiques ; coiffeurs/barbier, salon de beauté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Biens et services liés au transport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Transport public (bus, train, bateau, etc.), taxi, location de véhicules, entretien des véhicules utilisés pour le transport (y compris lubrifiants, pneus, pièces de rechange, frais de réparation, etc.)</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L'ACHAT DE VÉHICULES ; EXCLURE LE CARBURANT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nSpc>
                          <a:spcPct val="107000"/>
                        </a:lnSpc>
                        <a:spcAft>
                          <a:spcPts val="800"/>
                        </a:spcAft>
                      </a:pPr>
                      <a:r>
                        <a:rPr lang="en-GB"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Carburant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Essence, diesel et tout autre carburant utilisé pour les véhicules</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RAPPORTER LE CARBURANT UTILISÉ EXCLUSIVEMENT POUR DES ACTIVITÉS PRODUCTIVES/COMMERCIALES ; NE PAS ENREGISTRER LE CARBURANT UTILISÉ À DES FINS AUTRES QUE LE TRANSPORT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Approvisionnement en eau pour usage domestique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Eau pour usage domestique</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EXCLURE L'EAU POTABLE EN BOUTEILLE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Électricité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Électricité</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a:t>
                      </a: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ENREGISTRER</a:t>
                      </a:r>
                      <a:r>
                        <a:rPr lang="fr-FR" sz="1400" dirty="0">
                          <a:effectLst/>
                          <a:latin typeface="Open Sans" panose="020B0606030504020204" pitchFamily="34" charset="0"/>
                          <a:ea typeface="Open Sans" panose="020B0606030504020204" pitchFamily="34" charset="0"/>
                          <a:cs typeface="Open Sans" panose="020B0606030504020204" pitchFamily="34" charset="0"/>
                        </a:rPr>
                        <a:t> L'ÉLECTRICITÉ UTILISÉE EXCLUSIVEMENT À DES FINS COMMERCIALES/PRODUCTIVES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Sous-module non alimentaire (30 jours) : groupes</a:t>
            </a:r>
            <a:endParaRPr lang="es-419" sz="3600" b="0" kern="1400" spc="230" dirty="0">
              <a:solidFill>
                <a:schemeClr val="tx1"/>
              </a:solidFill>
              <a:latin typeface="Open Sans ExtraBold" panose="020B0906030804020204" pitchFamily="34"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1971915585"/>
              </p:ext>
            </p:extLst>
          </p:nvPr>
        </p:nvGraphicFramePr>
        <p:xfrm>
          <a:off x="1138989" y="1523454"/>
          <a:ext cx="9865895" cy="4197986"/>
        </p:xfrm>
        <a:graphic>
          <a:graphicData uri="http://schemas.openxmlformats.org/drawingml/2006/table">
            <a:tbl>
              <a:tblPr firstRow="1" bandRow="1">
                <a:tableStyleId>{5C22544A-7EE6-4342-B048-85BDC9FD1C3A}</a:tableStyleId>
              </a:tblPr>
              <a:tblGrid>
                <a:gridCol w="3248811">
                  <a:extLst>
                    <a:ext uri="{9D8B030D-6E8A-4147-A177-3AD203B41FA5}">
                      <a16:colId xmlns:a16="http://schemas.microsoft.com/office/drawing/2014/main" val="2456680879"/>
                    </a:ext>
                  </a:extLst>
                </a:gridCol>
                <a:gridCol w="6617084">
                  <a:extLst>
                    <a:ext uri="{9D8B030D-6E8A-4147-A177-3AD203B41FA5}">
                      <a16:colId xmlns:a16="http://schemas.microsoft.com/office/drawing/2014/main" val="2071999887"/>
                    </a:ext>
                  </a:extLst>
                </a:gridCol>
              </a:tblGrid>
              <a:tr h="370840">
                <a:tc>
                  <a:txBody>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Groupe </a:t>
                      </a:r>
                      <a:r>
                        <a:rPr lang="en-GB" sz="1400" b="1"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Autres sources d’énergie pour la cuisson, le chauffage, l'éclairage,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Gaz, kérosène, autres combustibles liquides ; bois, charbon de bois, bougies, autres combustibles solides</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L’ÉLECTRICITÉ ; NE PAS INCLURE LE CARBURANT POUR LE TRANSPORT</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liés</a:t>
                      </a:r>
                      <a:r>
                        <a:rPr lang="en-GB" sz="1400" dirty="0">
                          <a:effectLst/>
                          <a:latin typeface="Open Sans" panose="020B0606030504020204" pitchFamily="34" charset="0"/>
                          <a:ea typeface="Open Sans" panose="020B0606030504020204" pitchFamily="34" charset="0"/>
                          <a:cs typeface="Open Sans" panose="020B0606030504020204" pitchFamily="34" charset="0"/>
                        </a:rPr>
                        <a:t> au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logement</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Collecte des déchets, collecte des eaux usées, charges d'entretien dans les bâtiments collectifs, services de sécurité, salaires versés à l'aide domestique comme les domestiques et les jardiniers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Biens et services liés à la communication</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Recharge mobile, internet, frais de ligne fixe, services postaux</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L'ACHAT D'APPAREILS COMME LES TÉLÉPHONES, RADIOS, ORDINATEURS, TÉLÉVISIONS...</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Biens et services liés à la récréation, au sport et à la culture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Divertissement, sports, loterie, jeux de hasard, journaux, magazines, livres, jouets, loisirs, hôtels</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LES DÉPENSES POUR LES CÉRÉMONIES IMPORTANTES/SPÉCIALES COMME LES MARIAGES ET LES FUNÉRAILLES</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Alcool</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Tabac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542124" cy="1152000"/>
          </a:xfrm>
        </p:spPr>
        <p:txBody>
          <a:bodyPr/>
          <a:lstStyle/>
          <a:p>
            <a:r>
              <a:rPr lang="fr-FR" sz="3600" b="0" kern="1400" spc="230" dirty="0">
                <a:solidFill>
                  <a:schemeClr val="tx1"/>
                </a:solidFill>
                <a:latin typeface="Open Sans ExtraBold" panose="020B0906030804020204" pitchFamily="34" charset="0"/>
              </a:rPr>
              <a:t>Sous-module non alimentaire (6 mois) : groupes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993683984"/>
              </p:ext>
            </p:extLst>
          </p:nvPr>
        </p:nvGraphicFramePr>
        <p:xfrm>
          <a:off x="602849" y="1523456"/>
          <a:ext cx="5493151" cy="3786570"/>
        </p:xfrm>
        <a:graphic>
          <a:graphicData uri="http://schemas.openxmlformats.org/drawingml/2006/table">
            <a:tbl>
              <a:tblPr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80706">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de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santé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Services externes et hospitaliers, honoraires de médecin, guérison traditionnelle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Médicaments</a:t>
                      </a:r>
                      <a:r>
                        <a:rPr lang="en-GB" sz="1400" dirty="0">
                          <a:effectLst/>
                          <a:latin typeface="Open Sans" panose="020B0606030504020204" pitchFamily="34" charset="0"/>
                          <a:ea typeface="Open Sans" panose="020B0606030504020204" pitchFamily="34" charset="0"/>
                          <a:cs typeface="Open Sans" panose="020B0606030504020204" pitchFamily="34" charset="0"/>
                        </a:rPr>
                        <a:t> &amp;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produits</a:t>
                      </a:r>
                      <a:r>
                        <a:rPr lang="en-GB" sz="1400" dirty="0">
                          <a:effectLst/>
                          <a:latin typeface="Open Sans" panose="020B0606030504020204" pitchFamily="34" charset="0"/>
                          <a:ea typeface="Open Sans" panose="020B0606030504020204" pitchFamily="34" charset="0"/>
                          <a:cs typeface="Open Sans" panose="020B0606030504020204" pitchFamily="34" charset="0"/>
                        </a:rPr>
                        <a:t> de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santé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Médicaments, autres produits médicaux et équipements comme lunettes, seringues, béquilles,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Vêtements</a:t>
                      </a:r>
                      <a:r>
                        <a:rPr lang="en-GB" sz="1400" dirty="0">
                          <a:effectLst/>
                          <a:latin typeface="Open Sans" panose="020B0606030504020204" pitchFamily="34" charset="0"/>
                          <a:ea typeface="Open Sans" panose="020B0606030504020204" pitchFamily="34" charset="0"/>
                          <a:cs typeface="Open Sans" panose="020B0606030504020204" pitchFamily="34" charset="0"/>
                        </a:rPr>
                        <a:t> et chaussures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Vêtements et chaussures, y compris l'achat, la réparation, les services de tailleur et de blanchisserie</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LES UNIFORMES SCOLAIRES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éducatifs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Frais de scolarité, frais d'examen, autres frais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821489800"/>
              </p:ext>
            </p:extLst>
          </p:nvPr>
        </p:nvGraphicFramePr>
        <p:xfrm>
          <a:off x="6197601" y="1523454"/>
          <a:ext cx="5913120" cy="4638675"/>
        </p:xfrm>
        <a:graphic>
          <a:graphicData uri="http://schemas.openxmlformats.org/drawingml/2006/table">
            <a:tbl>
              <a:tblPr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Groupe</a:t>
                      </a:r>
                      <a:endParaRPr lang="es-419"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Fournitures</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scolaires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Autres frais d'éducation incluant uniformes, livres, cantine, transport et autres matériels éducatifs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Loyer</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Loyer payé pour le logement</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 LOYER PAYÉ POUR UN CHAMP (agriculture = entreprise)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Mobilier non durable et ustensiles de ménage</a:t>
                      </a:r>
                      <a:r>
                        <a:rPr lang="en-GB" sz="1400" dirty="0">
                          <a:effectLst/>
                          <a:highlight>
                            <a:srgbClr val="00FF00"/>
                          </a:highlight>
                          <a:latin typeface="Open Sans" panose="020B0606030504020204" pitchFamily="34" charset="0"/>
                          <a:ea typeface="Open Sans" panose="020B0606030504020204" pitchFamily="34" charset="0"/>
                          <a:cs typeface="Open Sans" panose="020B0606030504020204" pitchFamily="34" charset="0"/>
                        </a:rPr>
                        <a:t> </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Textiles (comme les draps, couvertures, oreillers, rideaux, tapis) et ustensiles (comme bols, assiettes, couverts, cuisinières, balais, parapluies, torches, lampes, ampoules, etc.)</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 MOBILIER DURABLE, LES ÉQUIPEMENTS ET APPAREILS COMME LITS, TABLES, CHAISES, RÉFRIGÉRATEUR, TV, TÉLÉPHONES, VENTILATEURS, CUISINIÈRES À GAZ…</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Entretien de la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maison</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Biens et services pour l'entretien de la maison (comme les réparations du logement, des appareils et des meubles,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ExtraBold" panose="020B0906030804020204" pitchFamily="34"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fr-FR"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Considérations pour l'administration du module</a:t>
            </a:r>
          </a:p>
          <a:p>
            <a:pPr>
              <a:lnSpc>
                <a:spcPts val="3920"/>
              </a:lnSpc>
            </a:pPr>
            <a:r>
              <a:rPr lang="fr-FR" sz="2000" b="0" dirty="0">
                <a:latin typeface="Open Sans ExtraBold" panose="020B0906030804020204" pitchFamily="34" charset="0"/>
              </a:rPr>
              <a:t>Conseils pour une mise en œuvre réussie</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r>
              <a:rPr lang="fr-FR" sz="3600" b="0" kern="1400" spc="230" dirty="0">
                <a:solidFill>
                  <a:schemeClr val="tx1"/>
                </a:solidFill>
                <a:latin typeface="Open Sans ExtraBold" panose="020B0906030804020204" pitchFamily="34" charset="0"/>
              </a:rPr>
              <a:t>Groupes non alimentaires : considérations générales</a:t>
            </a:r>
            <a:endParaRPr lang="es-419" sz="3600" b="0" kern="1400" spc="230" dirty="0">
              <a:solidFill>
                <a:schemeClr val="tx1"/>
              </a:solidFill>
              <a:latin typeface="Open Sans ExtraBold" panose="020B0906030804020204" pitchFamily="34"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r>
              <a:rPr lang="fr-FR" sz="1700" dirty="0"/>
              <a:t>N'oubliez pas que nous ne demandons pas seulement des </a:t>
            </a:r>
            <a:r>
              <a:rPr lang="fr-FR" sz="1700" b="1" dirty="0"/>
              <a:t>biens, mais aussi des </a:t>
            </a:r>
            <a:r>
              <a:rPr lang="fr-FR" sz="1700" b="1" u="sng" dirty="0"/>
              <a:t>services</a:t>
            </a:r>
            <a:r>
              <a:rPr lang="fr-FR" sz="1700" b="1" dirty="0"/>
              <a:t> </a:t>
            </a:r>
            <a:r>
              <a:rPr lang="fr-FR" sz="1700" dirty="0"/>
              <a:t>; si les répondants semblent ne rapporter que des biens, interrogez-les également sur les services.</a:t>
            </a:r>
          </a:p>
          <a:p>
            <a:r>
              <a:rPr lang="fr-FR" sz="1700" dirty="0"/>
              <a:t>Pour les groupes non alimentaires, il est important de s'assurer que les répondants </a:t>
            </a:r>
            <a:r>
              <a:rPr lang="fr-FR" sz="1700" b="1" dirty="0"/>
              <a:t>ne donnent pas deux fois la même dépense sous différents groupes</a:t>
            </a:r>
            <a:r>
              <a:rPr lang="fr-FR" sz="1700" dirty="0"/>
              <a:t> (par exemple, « carburant » sous « biens et services liés au transport » ou sous « autres sources d'énergie pour la cuisson, le chauffage, l'éclairage, etc. »).</a:t>
            </a:r>
          </a:p>
          <a:p>
            <a:r>
              <a:rPr lang="fr-FR" sz="1700" dirty="0"/>
              <a:t>Comme indiqué dans le questionnaire, il est très important de </a:t>
            </a:r>
            <a:r>
              <a:rPr lang="fr-FR" sz="1700" b="1" dirty="0"/>
              <a:t>ne </a:t>
            </a:r>
            <a:r>
              <a:rPr lang="fr-FR" sz="1700" b="1" u="sng" dirty="0"/>
              <a:t>pas</a:t>
            </a:r>
            <a:r>
              <a:rPr lang="fr-FR" sz="1700" b="1" dirty="0"/>
              <a:t> inclure les grandes dépenses </a:t>
            </a:r>
            <a:r>
              <a:rPr lang="fr-FR" sz="1700" dirty="0"/>
              <a:t>(par exemple, l'achat de véhicules, téléphones, grands meubles, appareils électroménagers…).</a:t>
            </a:r>
          </a:p>
          <a:p>
            <a:r>
              <a:rPr lang="fr-FR" sz="1700" dirty="0"/>
              <a:t>Assurez-vous que les répondants </a:t>
            </a:r>
            <a:r>
              <a:rPr lang="fr-FR" sz="1700" b="1" dirty="0"/>
              <a:t>ne rapportent pas les dépenses effectuées pour des intrants commerciaux et des investissements</a:t>
            </a:r>
            <a:r>
              <a:rPr lang="fr-FR" sz="1700" dirty="0"/>
              <a:t> (cela inclut le loyer payé sur des champs agricoles, même s'ils sont utilisés pour une production propre).</a:t>
            </a:r>
            <a:endParaRPr lang="en-GB" sz="1700" dirty="0"/>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955306"/>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Rappel !</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r>
              <a:rPr lang="fr-FR" dirty="0"/>
              <a:t>Pour les articles alimentaires et non alimentaires, nous commençons par demander, au cours des [XX] derniers jours, votre ménage a-t-il </a:t>
            </a:r>
            <a:r>
              <a:rPr lang="fr-FR" b="1" u="sng" dirty="0"/>
              <a:t>acheté</a:t>
            </a:r>
            <a:r>
              <a:rPr lang="fr-FR" dirty="0"/>
              <a:t> un article en espèces ou à crédit ?</a:t>
            </a:r>
          </a:p>
          <a:p>
            <a:pPr lvl="1"/>
            <a:r>
              <a:rPr lang="fr-FR" dirty="0"/>
              <a:t>Si oui, nous demandons la valeur.</a:t>
            </a:r>
          </a:p>
          <a:p>
            <a:r>
              <a:rPr lang="fr-FR" dirty="0"/>
              <a:t>Ensuite, nous demandons </a:t>
            </a:r>
            <a:r>
              <a:rPr lang="fr-FR" b="1" u="sng" dirty="0"/>
              <a:t>l’utilisation</a:t>
            </a:r>
            <a:r>
              <a:rPr lang="fr-FR" dirty="0"/>
              <a:t> des articles (produits et services) provenant de dons en nature ou d’une assistance en nature.</a:t>
            </a:r>
          </a:p>
          <a:p>
            <a:r>
              <a:rPr lang="fr-FR" dirty="0"/>
              <a:t>C’est seulement ici que nous essayons d'estimer la valeur des articles qui ont été </a:t>
            </a:r>
            <a:r>
              <a:rPr lang="fr-FR" b="1" u="sng" dirty="0"/>
              <a:t>« utilisés » mais non achetés </a:t>
            </a:r>
            <a:r>
              <a:rPr lang="fr-FR" dirty="0"/>
              <a:t>-&gt; uniquement lorsqu'ils ont été reçus en tant que dons ou assistance en nature.</a:t>
            </a:r>
            <a:endParaRPr lang="en-GB" dirty="0"/>
          </a:p>
          <a:p>
            <a:pPr lvl="1"/>
            <a:endParaRPr lang="es-419"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r>
              <a:rPr lang="en-GB" sz="3200" b="0" kern="1400" spc="230" dirty="0">
                <a:solidFill>
                  <a:schemeClr val="tx1"/>
                </a:solidFill>
                <a:latin typeface="Open Sans ExtraBold" panose="020B0906030804020204" pitchFamily="34" charset="0"/>
              </a:rPr>
              <a:t>Clarification </a:t>
            </a:r>
            <a:r>
              <a:rPr lang="en-GB" sz="3200" b="0" kern="1400" spc="230" dirty="0" err="1">
                <a:solidFill>
                  <a:schemeClr val="tx1"/>
                </a:solidFill>
                <a:latin typeface="Open Sans ExtraBold" panose="020B0906030804020204" pitchFamily="34" charset="0"/>
              </a:rPr>
              <a:t>supplémentaire</a:t>
            </a:r>
            <a:endParaRPr lang="en-GB" dirty="0"/>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extLst>
              <p:ext uri="{D42A27DB-BD31-4B8C-83A1-F6EECF244321}">
                <p14:modId xmlns:p14="http://schemas.microsoft.com/office/powerpoint/2010/main" val="1944859527"/>
              </p:ext>
            </p:extLst>
          </p:nvPr>
        </p:nvGraphicFramePr>
        <p:xfrm>
          <a:off x="493986" y="1211927"/>
          <a:ext cx="11552209" cy="5400625"/>
        </p:xfrm>
        <a:graphic>
          <a:graphicData uri="http://schemas.openxmlformats.org/drawingml/2006/table">
            <a:tbl>
              <a:tblPr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r>
                        <a:rPr lang="en-GB" sz="1400">
                          <a:latin typeface="Open Sans"/>
                          <a:ea typeface="Open Sans"/>
                          <a:cs typeface="Open Sans"/>
                        </a:rPr>
                        <a:t>Source</a:t>
                      </a:r>
                    </a:p>
                  </a:txBody>
                  <a:tcPr/>
                </a:tc>
                <a:tc>
                  <a:txBody>
                    <a:bodyPr/>
                    <a:lstStyle/>
                    <a:p>
                      <a:r>
                        <a:rPr lang="en-GB" sz="1400" dirty="0">
                          <a:latin typeface="Open Sans"/>
                          <a:ea typeface="Open Sans"/>
                          <a:cs typeface="Open Sans"/>
                        </a:rPr>
                        <a:t>Ce qui </a:t>
                      </a:r>
                      <a:r>
                        <a:rPr lang="en-GB" sz="1400" dirty="0" err="1">
                          <a:latin typeface="Open Sans"/>
                          <a:ea typeface="Open Sans"/>
                          <a:cs typeface="Open Sans"/>
                        </a:rPr>
                        <a:t>compte</a:t>
                      </a:r>
                      <a:endParaRPr lang="en-GB" sz="1400" dirty="0">
                        <a:latin typeface="Open Sans"/>
                        <a:ea typeface="Open Sans"/>
                        <a:cs typeface="Open Sans"/>
                      </a:endParaRPr>
                    </a:p>
                  </a:txBody>
                  <a:tcPr/>
                </a:tc>
                <a:tc>
                  <a:txBody>
                    <a:bodyPr/>
                    <a:lstStyle/>
                    <a:p>
                      <a:r>
                        <a:rPr lang="fr-FR" sz="1400" dirty="0">
                          <a:latin typeface="Open Sans"/>
                          <a:ea typeface="Open Sans"/>
                          <a:cs typeface="Open Sans"/>
                        </a:rPr>
                        <a:t>Ce qui ne compte pas</a:t>
                      </a:r>
                      <a:endParaRPr lang="en-GB" sz="1400" dirty="0">
                        <a:latin typeface="Open Sans"/>
                        <a:ea typeface="Open Sans"/>
                        <a:cs typeface="Open Sans"/>
                      </a:endParaRPr>
                    </a:p>
                  </a:txBody>
                  <a:tcPr/>
                </a:tc>
                <a:extLst>
                  <a:ext uri="{0D108BD9-81ED-4DB2-BD59-A6C34878D82A}">
                    <a16:rowId xmlns:a16="http://schemas.microsoft.com/office/drawing/2014/main" val="3579747738"/>
                  </a:ext>
                </a:extLst>
              </a:tr>
              <a:tr h="1377213">
                <a:tc>
                  <a:txBody>
                    <a:bodyPr/>
                    <a:lstStyle/>
                    <a:p>
                      <a:r>
                        <a:rPr lang="en-GB" sz="1400" b="1" dirty="0" err="1">
                          <a:latin typeface="Open Sans"/>
                          <a:ea typeface="Open Sans"/>
                          <a:cs typeface="Open Sans"/>
                        </a:rPr>
                        <a:t>Achats</a:t>
                      </a:r>
                      <a:r>
                        <a:rPr lang="en-GB" sz="1400" b="1" dirty="0">
                          <a:latin typeface="Open Sans"/>
                          <a:ea typeface="Open Sans"/>
                          <a:cs typeface="Open Sans"/>
                        </a:rPr>
                        <a:t> (</a:t>
                      </a:r>
                      <a:r>
                        <a:rPr lang="en-GB" sz="1400" b="1" dirty="0" err="1">
                          <a:latin typeface="Open Sans"/>
                          <a:ea typeface="Open Sans"/>
                          <a:cs typeface="Open Sans"/>
                        </a:rPr>
                        <a:t>espèces</a:t>
                      </a:r>
                      <a:r>
                        <a:rPr lang="en-GB" sz="1400" b="1" dirty="0">
                          <a:latin typeface="Open Sans"/>
                          <a:ea typeface="Open Sans"/>
                          <a:cs typeface="Open Sans"/>
                        </a:rPr>
                        <a:t> et </a:t>
                      </a:r>
                      <a:r>
                        <a:rPr lang="en-GB" sz="1400" b="1" dirty="0" err="1">
                          <a:latin typeface="Open Sans"/>
                          <a:ea typeface="Open Sans"/>
                          <a:cs typeface="Open Sans"/>
                        </a:rPr>
                        <a:t>crédit</a:t>
                      </a:r>
                      <a:r>
                        <a:rPr lang="en-GB" sz="1400" b="1" dirty="0">
                          <a:latin typeface="Open Sans"/>
                          <a:ea typeface="Open Sans"/>
                          <a:cs typeface="Open Sans"/>
                        </a:rPr>
                        <a:t>)</a:t>
                      </a:r>
                    </a:p>
                  </a:txBody>
                  <a:tcPr/>
                </a:tc>
                <a:tc>
                  <a:txBody>
                    <a:bodyPr/>
                    <a:lstStyle/>
                    <a:p>
                      <a:pPr marL="104775" lvl="1" indent="0">
                        <a:buFont typeface="Arial" panose="020B0604020202020204" pitchFamily="34" charset="0"/>
                        <a:buNone/>
                      </a:pPr>
                      <a:r>
                        <a:rPr lang="fr-FR" sz="1400" dirty="0">
                          <a:latin typeface="Open Sans"/>
                          <a:ea typeface="Open Sans"/>
                          <a:cs typeface="Open Sans"/>
                        </a:rPr>
                        <a:t>Si un ménage a </a:t>
                      </a:r>
                      <a:r>
                        <a:rPr lang="fr-FR" sz="1400" u="sng" dirty="0">
                          <a:latin typeface="Open Sans"/>
                          <a:ea typeface="Open Sans"/>
                          <a:cs typeface="Open Sans"/>
                        </a:rPr>
                        <a:t>acheté</a:t>
                      </a:r>
                      <a:r>
                        <a:rPr lang="fr-FR" sz="1400" dirty="0">
                          <a:latin typeface="Open Sans"/>
                          <a:ea typeface="Open Sans"/>
                          <a:cs typeface="Open Sans"/>
                        </a:rPr>
                        <a:t> de la nourriture dans les </a:t>
                      </a:r>
                      <a:r>
                        <a:rPr lang="fr-FR" sz="1400" u="sng" dirty="0">
                          <a:latin typeface="Open Sans"/>
                          <a:ea typeface="Open Sans"/>
                          <a:cs typeface="Open Sans"/>
                        </a:rPr>
                        <a:t>7 derniers jours</a:t>
                      </a:r>
                      <a:r>
                        <a:rPr lang="fr-FR" sz="1400" dirty="0">
                          <a:latin typeface="Open Sans"/>
                          <a:ea typeface="Open Sans"/>
                          <a:cs typeface="Open Sans"/>
                        </a:rPr>
                        <a:t>, le coût des aliments doit être pris en compte. </a:t>
                      </a:r>
                    </a:p>
                    <a:p>
                      <a:pPr marL="104775" lvl="1" indent="0">
                        <a:buFont typeface="Arial" panose="020B0604020202020204" pitchFamily="34" charset="0"/>
                        <a:buNone/>
                      </a:pPr>
                      <a:endParaRPr lang="fr-FR" sz="1400" dirty="0">
                        <a:latin typeface="Open Sans"/>
                        <a:ea typeface="Open Sans"/>
                        <a:cs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Open Sans"/>
                          <a:ea typeface="Open Sans"/>
                          <a:cs typeface="Open Sans"/>
                        </a:rPr>
                        <a:t>Si un ménage a </a:t>
                      </a:r>
                      <a:r>
                        <a:rPr lang="fr-FR" sz="1400" u="sng" dirty="0">
                          <a:latin typeface="Open Sans"/>
                          <a:ea typeface="Open Sans"/>
                          <a:cs typeface="Open Sans"/>
                        </a:rPr>
                        <a:t>acheté</a:t>
                      </a:r>
                      <a:r>
                        <a:rPr lang="fr-FR" sz="1400" dirty="0">
                          <a:latin typeface="Open Sans"/>
                          <a:ea typeface="Open Sans"/>
                          <a:cs typeface="Open Sans"/>
                        </a:rPr>
                        <a:t> de la nourriture il y a </a:t>
                      </a:r>
                      <a:r>
                        <a:rPr lang="fr-FR" sz="1400" u="none" kern="1200" dirty="0">
                          <a:solidFill>
                            <a:schemeClr val="accent2"/>
                          </a:solidFill>
                          <a:latin typeface="Open Sans"/>
                          <a:ea typeface="Open Sans"/>
                          <a:cs typeface="Open Sans"/>
                        </a:rPr>
                        <a:t>plus de 7 jours</a:t>
                      </a:r>
                      <a:r>
                        <a:rPr lang="fr-FR" sz="1400" dirty="0">
                          <a:latin typeface="Open Sans"/>
                          <a:ea typeface="Open Sans"/>
                          <a:cs typeface="Open Sans"/>
                        </a:rPr>
                        <a:t>, mais qu’il est toujours en train de l’utiliser, </a:t>
                      </a:r>
                      <a:r>
                        <a:rPr lang="fr-FR" sz="1400" u="none" kern="1200" dirty="0">
                          <a:solidFill>
                            <a:schemeClr val="accent2"/>
                          </a:solidFill>
                          <a:latin typeface="Open Sans"/>
                          <a:ea typeface="Open Sans"/>
                          <a:cs typeface="Open Sans"/>
                        </a:rPr>
                        <a:t>nous ne la comptons pas ! </a:t>
                      </a:r>
                      <a:r>
                        <a:rPr lang="fr-FR" sz="1400" dirty="0">
                          <a:latin typeface="Open Sans"/>
                          <a:ea typeface="Open Sans"/>
                          <a:cs typeface="Open Sans"/>
                        </a:rPr>
                        <a:t>(Nous nous intéressons seulement à </a:t>
                      </a:r>
                      <a:r>
                        <a:rPr lang="fr-FR" sz="1400" u="sng" dirty="0">
                          <a:latin typeface="Open Sans"/>
                          <a:ea typeface="Open Sans"/>
                          <a:cs typeface="Open Sans"/>
                        </a:rPr>
                        <a:t>la valorisation des achats </a:t>
                      </a:r>
                      <a:r>
                        <a:rPr lang="fr-FR" sz="1400" dirty="0">
                          <a:latin typeface="Open Sans"/>
                          <a:ea typeface="Open Sans"/>
                          <a:cs typeface="Open Sans"/>
                        </a:rPr>
                        <a:t>effectués dans la période mentionnée par catégorie).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042217"/>
                  </a:ext>
                </a:extLst>
              </a:tr>
              <a:tr h="1660549">
                <a:tc>
                  <a:txBody>
                    <a:bodyPr/>
                    <a:lstStyle/>
                    <a:p>
                      <a:r>
                        <a:rPr lang="fr-FR" sz="1400" b="1" dirty="0">
                          <a:latin typeface="Open Sans"/>
                          <a:ea typeface="Open Sans"/>
                          <a:cs typeface="Open Sans"/>
                        </a:rPr>
                        <a:t>Aide en nature ou dons</a:t>
                      </a:r>
                      <a:endParaRPr lang="en-GB" sz="1400" b="1" dirty="0">
                        <a:latin typeface="Open Sans"/>
                        <a:ea typeface="Open Sans"/>
                        <a:cs typeface="Open San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400" dirty="0">
                          <a:latin typeface="Open Sans"/>
                          <a:ea typeface="Open Sans"/>
                          <a:cs typeface="Open Sans"/>
                        </a:rPr>
                        <a:t>Si un ménage </a:t>
                      </a:r>
                      <a:r>
                        <a:rPr lang="fr-FR" sz="1400" u="sng" dirty="0">
                          <a:latin typeface="Open Sans"/>
                          <a:ea typeface="Open Sans"/>
                          <a:cs typeface="Open Sans"/>
                        </a:rPr>
                        <a:t>consomme des aliments qu’il a reçus </a:t>
                      </a:r>
                      <a:r>
                        <a:rPr lang="fr-FR" sz="1400" dirty="0">
                          <a:latin typeface="Open Sans"/>
                          <a:ea typeface="Open Sans"/>
                          <a:cs typeface="Open Sans"/>
                        </a:rPr>
                        <a:t>dans le cadre d'un panier alimentaire (aide en nature), peu importe quand il l’a reçu (</a:t>
                      </a:r>
                      <a:r>
                        <a:rPr lang="fr-FR" sz="1400" u="sng" dirty="0">
                          <a:latin typeface="Open Sans"/>
                          <a:ea typeface="Open Sans"/>
                          <a:cs typeface="Open Sans"/>
                        </a:rPr>
                        <a:t>dans les 7 derniers jours ou au-delà de cette période</a:t>
                      </a:r>
                      <a:r>
                        <a:rPr lang="fr-FR" sz="1400" dirty="0">
                          <a:latin typeface="Open Sans"/>
                          <a:ea typeface="Open Sans"/>
                          <a:cs typeface="Open Sans"/>
                        </a:rPr>
                        <a:t>), alors une valeur estimée doit être fournie.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400" dirty="0">
                          <a:latin typeface="Open Sans"/>
                          <a:ea typeface="Open Sans"/>
                          <a:cs typeface="Open Sans"/>
                        </a:rPr>
                        <a:t>Si un ménage a </a:t>
                      </a:r>
                      <a:r>
                        <a:rPr lang="fr-FR" sz="1400" u="sng" dirty="0">
                          <a:latin typeface="Open Sans"/>
                          <a:ea typeface="Open Sans"/>
                          <a:cs typeface="Open Sans"/>
                        </a:rPr>
                        <a:t>reçu de la nourriture</a:t>
                      </a:r>
                      <a:r>
                        <a:rPr lang="fr-FR" sz="1400" dirty="0">
                          <a:latin typeface="Open Sans"/>
                          <a:ea typeface="Open Sans"/>
                          <a:cs typeface="Open Sans"/>
                        </a:rPr>
                        <a:t> dans le cadre d'un panier alimentaire (aide en nature) au cours des 7 derniers jours, mais qu'il </a:t>
                      </a:r>
                      <a:r>
                        <a:rPr lang="fr-FR" sz="1400" u="sng" dirty="0">
                          <a:solidFill>
                            <a:schemeClr val="accent2"/>
                          </a:solidFill>
                          <a:latin typeface="Open Sans"/>
                          <a:ea typeface="Open Sans"/>
                          <a:cs typeface="Open Sans"/>
                        </a:rPr>
                        <a:t>n'a pas encore commencé à la consommer</a:t>
                      </a:r>
                      <a:r>
                        <a:rPr lang="fr-FR" sz="1400" dirty="0">
                          <a:latin typeface="Open Sans"/>
                          <a:ea typeface="Open Sans"/>
                          <a:cs typeface="Open Sans"/>
                        </a:rPr>
                        <a:t>, nous ne la comptons pas. </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47556952"/>
                  </a:ext>
                </a:extLst>
              </a:tr>
              <a:tr h="1559289">
                <a:tc>
                  <a:txBody>
                    <a:bodyPr/>
                    <a:lstStyle/>
                    <a:p>
                      <a:r>
                        <a:rPr lang="fr-FR" sz="1400" b="1" dirty="0">
                          <a:latin typeface="Open Sans"/>
                          <a:ea typeface="Open Sans"/>
                          <a:cs typeface="Open Sans"/>
                        </a:rPr>
                        <a:t>Production propre (uniquement pour les aliments*)</a:t>
                      </a:r>
                      <a:endParaRPr lang="en-GB" sz="1400" b="1" dirty="0">
                        <a:latin typeface="Open Sans"/>
                        <a:ea typeface="Open Sans"/>
                        <a:cs typeface="Open San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1400" dirty="0">
                          <a:latin typeface="Open Sans"/>
                          <a:ea typeface="Open Sans"/>
                          <a:cs typeface="Open Sans"/>
                        </a:rPr>
                        <a:t>Si un ménage a </a:t>
                      </a:r>
                      <a:r>
                        <a:rPr lang="fr-FR" sz="1400" u="sng" dirty="0">
                          <a:latin typeface="Open Sans"/>
                          <a:ea typeface="Open Sans"/>
                          <a:cs typeface="Open Sans"/>
                        </a:rPr>
                        <a:t>consommé de la nourriture </a:t>
                      </a:r>
                      <a:r>
                        <a:rPr lang="fr-FR" sz="1400" dirty="0">
                          <a:latin typeface="Open Sans"/>
                          <a:ea typeface="Open Sans"/>
                          <a:cs typeface="Open Sans"/>
                        </a:rPr>
                        <a:t>au cours des 7 derniers jours, </a:t>
                      </a:r>
                      <a:r>
                        <a:rPr lang="fr-FR" sz="1400" u="sng" dirty="0">
                          <a:latin typeface="Open Sans"/>
                          <a:ea typeface="Open Sans"/>
                          <a:cs typeface="Open Sans"/>
                        </a:rPr>
                        <a:t>qu’il a produite (à un moment donné), </a:t>
                      </a:r>
                      <a:r>
                        <a:rPr lang="fr-FR" sz="1400" dirty="0">
                          <a:latin typeface="Open Sans"/>
                          <a:ea typeface="Open Sans"/>
                          <a:cs typeface="Open Sans"/>
                        </a:rPr>
                        <a:t>alors une valeur estimée doit être fournie (peu importe quand elle a été produite).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1400" dirty="0">
                          <a:latin typeface="Open Sans"/>
                          <a:ea typeface="Open Sans"/>
                          <a:cs typeface="Open Sans"/>
                        </a:rPr>
                        <a:t>Si un ménage a </a:t>
                      </a:r>
                      <a:r>
                        <a:rPr lang="fr-FR" sz="1400" u="sng" dirty="0">
                          <a:latin typeface="Open Sans"/>
                          <a:ea typeface="Open Sans"/>
                          <a:cs typeface="Open Sans"/>
                        </a:rPr>
                        <a:t>produit</a:t>
                      </a:r>
                      <a:r>
                        <a:rPr lang="fr-FR" sz="1400" dirty="0">
                          <a:latin typeface="Open Sans"/>
                          <a:ea typeface="Open Sans"/>
                          <a:cs typeface="Open Sans"/>
                        </a:rPr>
                        <a:t> de la nourriture au cours des 7 derniers jours, </a:t>
                      </a:r>
                      <a:r>
                        <a:rPr lang="fr-FR" sz="1400" u="sng" kern="1200" dirty="0">
                          <a:solidFill>
                            <a:schemeClr val="accent2"/>
                          </a:solidFill>
                          <a:latin typeface="Open Sans"/>
                          <a:ea typeface="Open Sans"/>
                          <a:cs typeface="Open Sans"/>
                        </a:rPr>
                        <a:t>mais ne l’a pas encore consommée</a:t>
                      </a:r>
                      <a:r>
                        <a:rPr lang="fr-FR" sz="1400" dirty="0">
                          <a:latin typeface="Open Sans"/>
                          <a:ea typeface="Open Sans"/>
                          <a:cs typeface="Open Sans"/>
                        </a:rPr>
                        <a:t>, alors cela ne serait pas pris en compte.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4698829" y="4405172"/>
            <a:ext cx="7347370" cy="691040"/>
            <a:chOff x="5195519" y="178067"/>
            <a:chExt cx="5954704" cy="925849"/>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783476"/>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a:t>
              </a:r>
              <a:r>
                <a:rPr lang="fr-FR" sz="1600" b="1" dirty="0">
                  <a:solidFill>
                    <a:srgbClr val="982B56"/>
                  </a:solidFill>
                  <a:latin typeface="Calibri" panose="020F0502020204030204" pitchFamily="34" charset="0"/>
                  <a:cs typeface="Calibri" panose="020F0502020204030204" pitchFamily="34" charset="0"/>
                </a:rPr>
                <a:t>l’aide en nature</a:t>
              </a:r>
              <a:r>
                <a:rPr lang="fr-FR" sz="1600" dirty="0">
                  <a:solidFill>
                    <a:srgbClr val="982B56"/>
                  </a:solidFill>
                  <a:latin typeface="Calibri" panose="020F0502020204030204" pitchFamily="34" charset="0"/>
                  <a:cs typeface="Calibri" panose="020F0502020204030204" pitchFamily="34" charset="0"/>
                </a:rPr>
                <a:t>, le moment où elle a été reçue n'a pas d'importance. Nous n'enregistrons que si elle a été </a:t>
              </a:r>
              <a:r>
                <a:rPr lang="fr-FR" sz="1600" u="sng" dirty="0">
                  <a:solidFill>
                    <a:srgbClr val="982B56"/>
                  </a:solidFill>
                  <a:latin typeface="Calibri" panose="020F0502020204030204" pitchFamily="34" charset="0"/>
                  <a:cs typeface="Calibri" panose="020F0502020204030204" pitchFamily="34" charset="0"/>
                </a:rPr>
                <a:t>consommée</a:t>
              </a:r>
              <a:r>
                <a:rPr lang="fr-FR" sz="1600" dirty="0">
                  <a:solidFill>
                    <a:srgbClr val="982B56"/>
                  </a:solidFill>
                  <a:latin typeface="Calibri" panose="020F0502020204030204" pitchFamily="34" charset="0"/>
                  <a:cs typeface="Calibri" panose="020F0502020204030204" pitchFamily="34" charset="0"/>
                </a:rPr>
                <a:t> pendant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5519" y="320440"/>
              <a:ext cx="481235" cy="783476"/>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4829000" y="2818747"/>
            <a:ext cx="7217192" cy="661853"/>
            <a:chOff x="5307092" y="178067"/>
            <a:chExt cx="7367820" cy="661853"/>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584775"/>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les </a:t>
              </a:r>
              <a:r>
                <a:rPr lang="fr-FR" sz="1600" b="1" dirty="0">
                  <a:solidFill>
                    <a:srgbClr val="982B56"/>
                  </a:solidFill>
                  <a:latin typeface="Calibri" panose="020F0502020204030204" pitchFamily="34" charset="0"/>
                  <a:cs typeface="Calibri" panose="020F0502020204030204" pitchFamily="34" charset="0"/>
                </a:rPr>
                <a:t>achats</a:t>
              </a:r>
              <a:r>
                <a:rPr lang="fr-FR" sz="1600" dirty="0">
                  <a:solidFill>
                    <a:srgbClr val="982B56"/>
                  </a:solidFill>
                  <a:latin typeface="Calibri" panose="020F0502020204030204" pitchFamily="34" charset="0"/>
                  <a:cs typeface="Calibri" panose="020F0502020204030204" pitchFamily="34" charset="0"/>
                </a:rPr>
                <a:t>, la consommation réelle des articles n'est pas pertinente. Nous n'enregistrons que ce qui a </a:t>
              </a:r>
              <a:r>
                <a:rPr lang="fr-FR" sz="1600" u="sng" dirty="0">
                  <a:solidFill>
                    <a:srgbClr val="982B56"/>
                  </a:solidFill>
                  <a:latin typeface="Calibri" panose="020F0502020204030204" pitchFamily="34" charset="0"/>
                  <a:cs typeface="Calibri" panose="020F0502020204030204" pitchFamily="34" charset="0"/>
                </a:rPr>
                <a:t>été acheté</a:t>
              </a:r>
              <a:r>
                <a:rPr lang="fr-FR" sz="1600" dirty="0">
                  <a:solidFill>
                    <a:srgbClr val="982B56"/>
                  </a:solidFill>
                  <a:latin typeface="Calibri" panose="020F0502020204030204" pitchFamily="34" charset="0"/>
                  <a:cs typeface="Calibri" panose="020F0502020204030204" pitchFamily="34" charset="0"/>
                </a:rPr>
                <a:t> au cours de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7092" y="348723"/>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4476549" y="6009224"/>
            <a:ext cx="7569643" cy="657592"/>
            <a:chOff x="4829693" y="178067"/>
            <a:chExt cx="6320531" cy="657592"/>
          </a:xfrm>
        </p:grpSpPr>
        <p:sp>
          <p:nvSpPr>
            <p:cNvPr id="15" name="TextBox 14">
              <a:extLst>
                <a:ext uri="{FF2B5EF4-FFF2-40B4-BE49-F238E27FC236}">
                  <a16:creationId xmlns:a16="http://schemas.microsoft.com/office/drawing/2014/main" id="{790A7C51-6643-6F32-D84C-D5A378C3497E}"/>
                </a:ext>
              </a:extLst>
            </p:cNvPr>
            <p:cNvSpPr txBox="1"/>
            <p:nvPr/>
          </p:nvSpPr>
          <p:spPr>
            <a:xfrm>
              <a:off x="5240913" y="178067"/>
              <a:ext cx="5909311" cy="584775"/>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la </a:t>
              </a:r>
              <a:r>
                <a:rPr lang="fr-FR" sz="1600" b="1" dirty="0">
                  <a:solidFill>
                    <a:srgbClr val="982B56"/>
                  </a:solidFill>
                  <a:latin typeface="Calibri" panose="020F0502020204030204" pitchFamily="34" charset="0"/>
                  <a:cs typeface="Calibri" panose="020F0502020204030204" pitchFamily="34" charset="0"/>
                </a:rPr>
                <a:t>production propre</a:t>
              </a:r>
              <a:r>
                <a:rPr lang="fr-FR" sz="1600" dirty="0">
                  <a:solidFill>
                    <a:srgbClr val="982B56"/>
                  </a:solidFill>
                  <a:latin typeface="Calibri" panose="020F0502020204030204" pitchFamily="34" charset="0"/>
                  <a:cs typeface="Calibri" panose="020F0502020204030204" pitchFamily="34" charset="0"/>
                </a:rPr>
                <a:t>, la date de production n'est pas importante. Nous enregistrons seulement si elle a été </a:t>
              </a:r>
              <a:r>
                <a:rPr lang="fr-FR" sz="1600" b="1" dirty="0">
                  <a:solidFill>
                    <a:srgbClr val="982B56"/>
                  </a:solidFill>
                  <a:latin typeface="Calibri" panose="020F0502020204030204" pitchFamily="34" charset="0"/>
                  <a:cs typeface="Calibri" panose="020F0502020204030204" pitchFamily="34" charset="0"/>
                </a:rPr>
                <a:t>consommée</a:t>
              </a:r>
              <a:r>
                <a:rPr lang="fr-FR" sz="1600" dirty="0">
                  <a:solidFill>
                    <a:srgbClr val="982B56"/>
                  </a:solidFill>
                  <a:latin typeface="Calibri" panose="020F0502020204030204" pitchFamily="34" charset="0"/>
                  <a:cs typeface="Calibri" panose="020F0502020204030204" pitchFamily="34" charset="0"/>
                </a:rPr>
                <a:t> pendant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693" y="178067"/>
              <a:ext cx="495799" cy="657592"/>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Open Sans ExtraBold" panose="020B0906030804020204" pitchFamily="34" charset="0"/>
              </a:rPr>
              <a:t>Considérations</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générales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r>
              <a:rPr lang="fr-FR" sz="1800" dirty="0"/>
              <a:t>Faites particulièrement attention aux différentes périodes de rappel des sous-modules (7 jours, 30 jours, 6 mois).</a:t>
            </a:r>
          </a:p>
          <a:p>
            <a:r>
              <a:rPr lang="fr-FR" sz="1800" dirty="0"/>
              <a:t>Assurez-vous que les répondants comprennent qu'ils doivent répondre au nom de l'ensemble du ménage.</a:t>
            </a:r>
          </a:p>
          <a:p>
            <a:r>
              <a:rPr lang="fr-FR" sz="1800" dirty="0"/>
              <a:t>Peu importe qui a effectué les achats, toutes les dépenses du ménage doivent être enregistrées.</a:t>
            </a:r>
          </a:p>
          <a:p>
            <a:r>
              <a:rPr lang="fr-FR" sz="1800" dirty="0"/>
              <a:t>Faites particulièrement attention aux zéros lors de la saisie des valeurs (par exemple, faites attention à ne pas écrire 1 000 au lieu de 10 000 !), et aux 8 à la place des zéros.</a:t>
            </a:r>
          </a:p>
          <a:p>
            <a:r>
              <a:rPr lang="fr-FR" sz="1800" dirty="0"/>
              <a:t>Assurez-vous que les valeurs sont enregistrées dans la bonne monnaie pour le contexte.</a:t>
            </a:r>
          </a:p>
          <a:p>
            <a:r>
              <a:rPr lang="fr-FR" sz="1800" dirty="0"/>
              <a:t>Posez des questions d’approfondissement !</a:t>
            </a:r>
            <a:endParaRPr lang="en-GB" sz="18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Open Sans ExtraBold" panose="020B0906030804020204" pitchFamily="34" charset="0"/>
              </a:rPr>
              <a:t>quand</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Posez</a:t>
            </a:r>
            <a:r>
              <a:rPr lang="en-GB" sz="3600" b="0" kern="1400" spc="230" dirty="0">
                <a:solidFill>
                  <a:schemeClr val="tx1"/>
                </a:solidFill>
                <a:latin typeface="Open Sans ExtraBold" panose="020B0906030804020204" pitchFamily="34" charset="0"/>
              </a:rPr>
              <a:t> des questions </a:t>
            </a:r>
            <a:r>
              <a:rPr lang="en-GB" sz="3600" b="0" kern="1400" spc="230" dirty="0" err="1">
                <a:solidFill>
                  <a:schemeClr val="tx1"/>
                </a:solidFill>
                <a:latin typeface="Open Sans ExtraBold" panose="020B0906030804020204" pitchFamily="34" charset="0"/>
              </a:rPr>
              <a:t>d’Approfondissement</a:t>
            </a:r>
            <a:r>
              <a:rPr lang="en-GB" sz="3600" b="0" kern="1400" spc="230" dirty="0">
                <a:solidFill>
                  <a:schemeClr val="tx1"/>
                </a:solidFill>
                <a:latin typeface="Open Sans ExtraBold" panose="020B0906030804020204" pitchFamily="34" charset="0"/>
              </a:rPr>
              <a:t>  ?</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r>
              <a:rPr lang="fr-FR" dirty="0"/>
              <a:t>Le ménage déclare ne rien dépenser/consommer dans des catégories de consommation très courantes (par exemple, céréales, tubercules, articles d'hygiène, vêtements…).</a:t>
            </a:r>
          </a:p>
          <a:p>
            <a:r>
              <a:rPr lang="fr-FR" dirty="0"/>
              <a:t>Dépenses/consommation qui semblent excessivement faibles ou élevées, en particulier par rapport à…</a:t>
            </a:r>
          </a:p>
          <a:p>
            <a:pPr lvl="1">
              <a:lnSpc>
                <a:spcPct val="110000"/>
              </a:lnSpc>
              <a:buSzPct val="60000"/>
              <a:buFont typeface="Courier New" panose="02070309020205020404" pitchFamily="49" charset="0"/>
              <a:buChar char="o"/>
            </a:pPr>
            <a:r>
              <a:rPr lang="fr-FR" sz="1900" dirty="0"/>
              <a:t>La taille du ménage</a:t>
            </a:r>
          </a:p>
          <a:p>
            <a:pPr lvl="1">
              <a:lnSpc>
                <a:spcPct val="110000"/>
              </a:lnSpc>
              <a:buSzPct val="60000"/>
              <a:buFont typeface="Courier New" panose="02070309020205020404" pitchFamily="49" charset="0"/>
              <a:buChar char="o"/>
            </a:pPr>
            <a:r>
              <a:rPr lang="fr-FR" sz="1900" dirty="0"/>
              <a:t>Le revenu déclaré (lorsqu'il est collecté)</a:t>
            </a:r>
          </a:p>
          <a:p>
            <a:pPr lvl="1">
              <a:lnSpc>
                <a:spcPct val="110000"/>
              </a:lnSpc>
              <a:buSzPct val="60000"/>
              <a:buFont typeface="Courier New" panose="02070309020205020404" pitchFamily="49" charset="0"/>
              <a:buChar char="o"/>
            </a:pPr>
            <a:r>
              <a:rPr lang="fr-FR" sz="1900" dirty="0"/>
              <a:t>Le type de moyens de subsistance</a:t>
            </a:r>
          </a:p>
          <a:p>
            <a:pPr lvl="1">
              <a:lnSpc>
                <a:spcPct val="110000"/>
              </a:lnSpc>
              <a:buSzPct val="60000"/>
              <a:buFont typeface="Courier New" panose="02070309020205020404" pitchFamily="49" charset="0"/>
              <a:buChar char="o"/>
            </a:pPr>
            <a:r>
              <a:rPr lang="fr-FR" sz="1900" dirty="0"/>
              <a:t>La consommation alimentaire (par exemple, les ménages ne déclarent pas consommer de la viande dans le module SCA mais déclarent des dépenses en viande)</a:t>
            </a:r>
          </a:p>
          <a:p>
            <a:pPr lvl="1">
              <a:lnSpc>
                <a:spcPct val="110000"/>
              </a:lnSpc>
              <a:buSzPct val="60000"/>
              <a:buFont typeface="Courier New" panose="02070309020205020404" pitchFamily="49" charset="0"/>
              <a:buChar char="o"/>
            </a:pPr>
            <a:r>
              <a:rPr lang="fr-FR" sz="1900" dirty="0"/>
              <a:t>L'état du logement</a:t>
            </a:r>
            <a:endParaRPr lang="es-419" sz="19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dirty="0">
                <a:solidFill>
                  <a:srgbClr val="FFFFFE"/>
                </a:solidFill>
                <a:latin typeface="Open Sans ExtraBold" panose="020B0906030804020204" pitchFamily="34"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r>
              <a:rPr lang="en-GB" sz="3400" b="0" kern="1400" spc="230" dirty="0">
                <a:solidFill>
                  <a:schemeClr val="tx1"/>
                </a:solidFill>
                <a:latin typeface="Open Sans ExtraBold" panose="020B0906030804020204" pitchFamily="34" charset="0"/>
              </a:rPr>
              <a:t>comment </a:t>
            </a:r>
            <a:r>
              <a:rPr lang="en-GB" sz="3400" b="0" kern="1400" spc="230" dirty="0" err="1">
                <a:solidFill>
                  <a:schemeClr val="tx1"/>
                </a:solidFill>
                <a:latin typeface="Open Sans ExtraBold" panose="020B0906030804020204" pitchFamily="34" charset="0"/>
              </a:rPr>
              <a:t>Posez</a:t>
            </a:r>
            <a:r>
              <a:rPr lang="en-GB" sz="3400" b="0" kern="1400" spc="230" dirty="0">
                <a:solidFill>
                  <a:schemeClr val="tx1"/>
                </a:solidFill>
                <a:latin typeface="Open Sans ExtraBold" panose="020B0906030804020204" pitchFamily="34" charset="0"/>
              </a:rPr>
              <a:t> des questions </a:t>
            </a:r>
            <a:r>
              <a:rPr lang="en-GB" sz="3400" b="0" kern="1400" spc="230" dirty="0" err="1">
                <a:solidFill>
                  <a:schemeClr val="tx1"/>
                </a:solidFill>
                <a:latin typeface="Open Sans ExtraBold" panose="020B0906030804020204" pitchFamily="34" charset="0"/>
              </a:rPr>
              <a:t>d’approfondissement</a:t>
            </a:r>
            <a:r>
              <a:rPr lang="en-GB" sz="3400" b="0" kern="1400" spc="230" dirty="0">
                <a:solidFill>
                  <a:schemeClr val="tx1"/>
                </a:solidFill>
                <a:latin typeface="Open Sans ExtraBold" panose="020B0906030804020204" pitchFamily="34" charset="0"/>
              </a:rPr>
              <a:t> ?</a:t>
            </a:r>
            <a:endParaRPr lang="es-419" sz="34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pPr marL="342900" lvl="1" indent="-342900">
              <a:spcBef>
                <a:spcPts val="1000"/>
              </a:spcBef>
            </a:pPr>
            <a:r>
              <a:rPr lang="fr-FR" sz="2100" dirty="0"/>
              <a:t>Si les dépenses/valeurs de consommation rapportées sont trop élevées ou trop basses :</a:t>
            </a:r>
          </a:p>
          <a:p>
            <a:pPr marL="457200" lvl="1" indent="0">
              <a:buNone/>
            </a:pPr>
            <a:endParaRPr lang="fr-FR" dirty="0"/>
          </a:p>
          <a:p>
            <a:pPr lvl="1">
              <a:buFont typeface="Courier New" panose="02070309020205020404" pitchFamily="49" charset="0"/>
              <a:buChar char="o"/>
            </a:pPr>
            <a:r>
              <a:rPr lang="fr-FR" dirty="0"/>
              <a:t>Assurez-vous que le répondant a compris la période de référence (par exemple, en passant d'un sous-module avec une période de rappel différente).</a:t>
            </a:r>
          </a:p>
          <a:p>
            <a:pPr lvl="1">
              <a:buFont typeface="Courier New" panose="02070309020205020404" pitchFamily="49" charset="0"/>
              <a:buChar char="o"/>
            </a:pPr>
            <a:r>
              <a:rPr lang="fr-FR" dirty="0"/>
              <a:t>Assurez-vous que le répondant a compris ce qui est inclus dans le groupe alimentaire -&gt; Relisez les exemples de chaque groupe si nécessaire.</a:t>
            </a:r>
          </a:p>
          <a:p>
            <a:pPr lvl="1">
              <a:buFont typeface="Courier New" panose="02070309020205020404" pitchFamily="49" charset="0"/>
              <a:buChar char="o"/>
            </a:pPr>
            <a:r>
              <a:rPr lang="fr-FR" dirty="0"/>
              <a:t>Assurez-vous que le répondant rapporte les dépenses dans la monnaie requise – s'il ne peut pas le faire, aidez-le à faire les conversions.</a:t>
            </a:r>
          </a:p>
          <a:p>
            <a:pPr lvl="1">
              <a:buFont typeface="Courier New" panose="02070309020205020404" pitchFamily="49" charset="0"/>
              <a:buChar char="o"/>
            </a:pPr>
            <a:r>
              <a:rPr lang="fr-FR" dirty="0"/>
              <a:t>Demandez au répondant les articles exacts achetés/consommés : puis interrogez-le sur les quantités et les prix pour comprendre si l'estimation faite par le répondant est réaliste.</a:t>
            </a:r>
            <a:endParaRPr lang="en-GB" dirty="0"/>
          </a:p>
        </p:txBody>
      </p: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Open Sans ExtraBold" panose="020B0906030804020204" pitchFamily="34" charset="0"/>
              </a:rPr>
              <a:t>Difficultés</a:t>
            </a:r>
            <a:r>
              <a:rPr lang="en-GB" sz="3600" b="0" kern="1400" spc="230" dirty="0">
                <a:solidFill>
                  <a:schemeClr val="tx1"/>
                </a:solidFill>
                <a:latin typeface="Open Sans ExtraBold" panose="020B0906030804020204" pitchFamily="34" charset="0"/>
              </a:rPr>
              <a:t> de rappel</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1505873"/>
            <a:ext cx="10542124" cy="4100053"/>
          </a:xfrm>
        </p:spPr>
        <p:txBody>
          <a:bodyPr>
            <a:normAutofit/>
          </a:bodyPr>
          <a:lstStyle/>
          <a:p>
            <a:r>
              <a:rPr lang="fr-FR" dirty="0"/>
              <a:t>Les répondants peuvent avoir des difficultés à se rappeler ce qu'ils ont dépensé/consommé parce que :</a:t>
            </a:r>
          </a:p>
          <a:p>
            <a:endParaRPr lang="fr-FR" dirty="0"/>
          </a:p>
          <a:p>
            <a:pPr lvl="1">
              <a:buFont typeface="Courier New" panose="02070309020205020404" pitchFamily="49" charset="0"/>
              <a:buChar char="o"/>
            </a:pPr>
            <a:r>
              <a:rPr lang="fr-FR" dirty="0"/>
              <a:t>Ils ne se souviennent pas des articles qu'ils ont consommés parmi ceux faisant partie d'un certain groupe (par exemple, ils ne se rappellent pas de tous les produits qui font partie des « céréales » ou des « articles d'hygiène »).</a:t>
            </a:r>
          </a:p>
          <a:p>
            <a:pPr lvl="1">
              <a:buFont typeface="Courier New" panose="02070309020205020404" pitchFamily="49" charset="0"/>
              <a:buChar char="o"/>
            </a:pPr>
            <a:r>
              <a:rPr lang="fr-FR" dirty="0"/>
              <a:t>Ils ne se souviennent pas combien ils ont dépensé ou combien ils ont consommé de ces produits.</a:t>
            </a:r>
            <a:endParaRPr lang="en-GB" dirty="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r>
              <a:rPr lang="fr-FR" sz="3600" b="0" kern="1400" spc="230" dirty="0">
                <a:solidFill>
                  <a:schemeClr val="tx1"/>
                </a:solidFill>
                <a:latin typeface="Open Sans ExtraBold" panose="020B0906030804020204" pitchFamily="34" charset="0"/>
              </a:rPr>
              <a:t>Stratégies pour aider au rappel</a:t>
            </a:r>
            <a:endParaRPr lang="en-GB"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538163" lvl="1"/>
            <a:r>
              <a:rPr lang="fr-FR" sz="2000" b="1" dirty="0"/>
              <a:t>Décomposer la catégorie </a:t>
            </a:r>
            <a:r>
              <a:rPr lang="fr-FR" sz="2000" dirty="0"/>
              <a:t>: pour les articles les plus importants qui font partie d'un groupe (par exemple, demander leurs achats de riz, maïs, pâtes, pain, farine dans le groupe « céréales »).</a:t>
            </a:r>
          </a:p>
          <a:p>
            <a:pPr marL="538163" lvl="1"/>
            <a:r>
              <a:rPr lang="fr-FR" sz="2000" b="1" dirty="0"/>
              <a:t>Décomposer la période de rappel </a:t>
            </a:r>
            <a:r>
              <a:rPr lang="fr-FR" sz="2000" dirty="0"/>
              <a:t>: par exemple, pour la période de rappel de 30 jours, demander uniquement les 7 derniers jours – puis demander il y a 2 semaines, et ainsi de suite.</a:t>
            </a:r>
          </a:p>
          <a:p>
            <a:pPr marL="538163" lvl="1"/>
            <a:r>
              <a:rPr lang="fr-FR" sz="2000" b="1" dirty="0"/>
              <a:t>Si les deux stratégies ci-dessus ne fonctionnent pas</a:t>
            </a:r>
            <a:r>
              <a:rPr lang="fr-FR" sz="2000" dirty="0"/>
              <a:t>, essayez d'obtenir une estimation de ce qu'ils consommeraient/dépenseraient « typiquement » sur une certaine période – puis vérifiez si les 7/30 derniers jours sont différents de la situation habituelle et ajustez en conséquence..</a:t>
            </a:r>
            <a:endParaRPr lang="en-GB" sz="2000" dirty="0"/>
          </a:p>
          <a:p>
            <a:endParaRPr lang="en-GB" dirty="0"/>
          </a:p>
        </p:txBody>
      </p:sp>
      <p:grpSp>
        <p:nvGrpSpPr>
          <p:cNvPr id="4" name="Group 3">
            <a:extLst>
              <a:ext uri="{FF2B5EF4-FFF2-40B4-BE49-F238E27FC236}">
                <a16:creationId xmlns:a16="http://schemas.microsoft.com/office/drawing/2014/main" id="{1567AAA0-3FA3-0E90-15A7-B7F1537EC1F5}"/>
              </a:ext>
            </a:extLst>
          </p:cNvPr>
          <p:cNvGrpSpPr/>
          <p:nvPr/>
        </p:nvGrpSpPr>
        <p:grpSpPr>
          <a:xfrm>
            <a:off x="2959768" y="5321945"/>
            <a:ext cx="9232232" cy="1359635"/>
            <a:chOff x="3552391" y="178067"/>
            <a:chExt cx="9424916"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3552391" y="178067"/>
              <a:ext cx="9122521" cy="1200329"/>
            </a:xfrm>
            <a:prstGeom prst="rect">
              <a:avLst/>
            </a:prstGeom>
            <a:solidFill>
              <a:schemeClr val="accent5"/>
            </a:solidFill>
            <a:ln>
              <a:solidFill>
                <a:schemeClr val="accent1"/>
              </a:solidFill>
            </a:ln>
          </p:spPr>
          <p:txBody>
            <a:bodyPr wrap="square" rtlCol="0">
              <a:spAutoFit/>
            </a:bodyPr>
            <a:lstStyle/>
            <a:p>
              <a:r>
                <a:rPr lang="fr-FR" dirty="0">
                  <a:solidFill>
                    <a:schemeClr val="accent2"/>
                  </a:solidFill>
                  <a:latin typeface="Open Sans" panose="020B0606030504020204" pitchFamily="34" charset="0"/>
                  <a:ea typeface="Open Sans" panose="020B0606030504020204" pitchFamily="34" charset="0"/>
                  <a:cs typeface="Open Sans" panose="020B0606030504020204" pitchFamily="34" charset="0"/>
                </a:rPr>
                <a:t>N</a:t>
              </a:r>
              <a:r>
                <a:rPr lang="fr-FR"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ous ne pouvons pas accepter les réponses « Je ne sais pas ». Ainsi, nous ne devrions jamais voir des zéros partout ou des réponses comme 88, 99 ou 999. </a:t>
              </a:r>
              <a:r>
                <a:rPr lang="fr-FR" dirty="0">
                  <a:solidFill>
                    <a:schemeClr val="accent2"/>
                  </a:solidFill>
                  <a:latin typeface="Open Sans" panose="020B0606030504020204" pitchFamily="34" charset="0"/>
                  <a:ea typeface="Open Sans" panose="020B0606030504020204" pitchFamily="34" charset="0"/>
                  <a:cs typeface="Open Sans" panose="020B0606030504020204" pitchFamily="34" charset="0"/>
                </a:rPr>
                <a:t>F</a:t>
              </a:r>
              <a:r>
                <a:rPr lang="fr-FR"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aites de votre mieux pour travailler avec le ménage afin de fournir les meilleures estimations possibles des dépenses.</a:t>
              </a:r>
              <a:endParaRPr lang="en-GB" sz="1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fr-FR"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Conception du MODULE DE DÉPENSES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DÉPENSES : Conception du module</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Arial" panose="020B0604020202020204" pitchFamily="34" charset="0"/>
              <a:buChar char="•"/>
            </a:pPr>
            <a:r>
              <a:rPr lang="fr-FR" spc="60" dirty="0">
                <a:latin typeface="Open Sans"/>
                <a:ea typeface="Open Sans"/>
                <a:cs typeface="Open Sans"/>
              </a:rPr>
              <a:t>Lors de la conception de votre questionnaire, y compris le module de dépenses, veuillez-vous référer au Survey Designer car il propose les modules standards du PAM en formats </a:t>
            </a:r>
            <a:r>
              <a:rPr lang="fr-FR" spc="60" dirty="0" err="1">
                <a:latin typeface="Open Sans"/>
                <a:ea typeface="Open Sans"/>
                <a:cs typeface="Open Sans"/>
              </a:rPr>
              <a:t>XLSform</a:t>
            </a:r>
            <a:r>
              <a:rPr lang="fr-FR" spc="60" dirty="0">
                <a:latin typeface="Open Sans"/>
                <a:ea typeface="Open Sans"/>
                <a:cs typeface="Open Sans"/>
              </a:rPr>
              <a:t> et Word.</a:t>
            </a:r>
          </a:p>
          <a:p>
            <a:pPr>
              <a:buFont typeface="Arial" panose="020B0604020202020204" pitchFamily="34" charset="0"/>
              <a:buChar char="•"/>
            </a:pPr>
            <a:endParaRPr lang="fr-FR" spc="60" dirty="0">
              <a:latin typeface="Open Sans"/>
              <a:ea typeface="Open Sans"/>
              <a:cs typeface="Open Sans"/>
            </a:endParaRPr>
          </a:p>
          <a:p>
            <a:pPr>
              <a:buFont typeface="Arial" panose="020B0604020202020204" pitchFamily="34" charset="0"/>
              <a:buChar char="•"/>
            </a:pPr>
            <a:r>
              <a:rPr lang="fr-FR" spc="60" dirty="0">
                <a:latin typeface="Open Sans"/>
                <a:ea typeface="Open Sans"/>
                <a:cs typeface="Open Sans"/>
              </a:rPr>
              <a:t>Votre module pourrait inclure plus ou différentes désagrégations des catégories de dépenses, </a:t>
            </a:r>
            <a:r>
              <a:rPr lang="fr-FR" u="sng" spc="60" dirty="0">
                <a:latin typeface="Open Sans"/>
                <a:ea typeface="Open Sans"/>
                <a:cs typeface="Open Sans"/>
              </a:rPr>
              <a:t>mais il doit inclure les questions standards.</a:t>
            </a:r>
          </a:p>
          <a:p>
            <a:pPr>
              <a:buFont typeface="Arial" panose="020B0604020202020204" pitchFamily="34" charset="0"/>
              <a:buChar char="•"/>
            </a:pPr>
            <a:endParaRPr lang="fr-FR" spc="60" dirty="0">
              <a:latin typeface="Open Sans"/>
              <a:ea typeface="Open Sans"/>
              <a:cs typeface="Open Sans"/>
            </a:endParaRPr>
          </a:p>
          <a:p>
            <a:pPr>
              <a:buFont typeface="Arial" panose="020B0604020202020204" pitchFamily="34" charset="0"/>
              <a:buChar char="•"/>
            </a:pPr>
            <a:r>
              <a:rPr lang="fr-FR" spc="60" dirty="0">
                <a:latin typeface="Open Sans"/>
                <a:ea typeface="Open Sans"/>
                <a:cs typeface="Open Sans"/>
              </a:rPr>
              <a:t>Si vous utilisez des outils et des plateformes de collecte de données qui n’utilisent pas les </a:t>
            </a:r>
            <a:r>
              <a:rPr lang="fr-FR" spc="60" dirty="0" err="1">
                <a:latin typeface="Open Sans"/>
                <a:ea typeface="Open Sans"/>
                <a:cs typeface="Open Sans"/>
              </a:rPr>
              <a:t>XLSforms</a:t>
            </a:r>
            <a:r>
              <a:rPr lang="fr-FR" spc="60" dirty="0">
                <a:latin typeface="Open Sans"/>
                <a:ea typeface="Open Sans"/>
                <a:cs typeface="Open Sans"/>
              </a:rPr>
              <a:t>, vous devez répliquer correctement le module standard, y compris les schémas de saut et les contraintes de validation.</a:t>
            </a:r>
            <a:endParaRPr lang="en-US" spc="60" dirty="0">
              <a:latin typeface="Open Sans"/>
              <a:ea typeface="Open Sans"/>
              <a:cs typeface="Open Sans"/>
            </a:endParaRP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Dépenses</a:t>
            </a:r>
            <a:r>
              <a:rPr lang="en-GB" sz="3600" b="0" kern="1400" spc="230" dirty="0">
                <a:solidFill>
                  <a:schemeClr val="tx1"/>
                </a:solidFill>
                <a:latin typeface="Open Sans ExtraBold" panose="020B0906030804020204" pitchFamily="34" charset="0"/>
              </a:rPr>
              <a:t> :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module de </a:t>
            </a:r>
            <a:r>
              <a:rPr lang="en-GB"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dépenses</a:t>
            </a: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(Survey Designer)</a:t>
            </a:r>
            <a:endPar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738664"/>
          </a:xfrm>
          <a:prstGeom prst="rect">
            <a:avLst/>
          </a:prstGeom>
          <a:noFill/>
          <a:ln w="57150">
            <a:solidFill>
              <a:schemeClr val="bg1">
                <a:lumMod val="50000"/>
              </a:schemeClr>
            </a:solidFill>
          </a:ln>
        </p:spPr>
        <p:txBody>
          <a:bodyPr wrap="square" rtlCol="0">
            <a:spAutoFit/>
          </a:bodyPr>
          <a:lstStyle/>
          <a:p>
            <a:r>
              <a:rPr lang="fr-FR" sz="1400" spc="60" dirty="0">
                <a:latin typeface="Open Sans" charset="0"/>
                <a:ea typeface="Open Sans" charset="0"/>
                <a:cs typeface="Open Sans" charset="0"/>
              </a:rPr>
              <a:t>Après avoir sélectionné les trois parties du module de dépenses, vous pourrez passer à l'étape suivante où vous choisirez la période de rappel appropriée pour le sous-module alimentaire (soit sept jours, soit 30 jours) en fonction de votre contexte.</a:t>
            </a:r>
            <a:endParaRPr lang="en-US" sz="1400" spc="60" dirty="0">
              <a:latin typeface="Open Sans" charset="0"/>
              <a:ea typeface="Open Sans" charset="0"/>
              <a:cs typeface="Open Sans" charset="0"/>
            </a:endParaRP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99193" y="421390"/>
            <a:ext cx="11052002" cy="662558"/>
          </a:xfrm>
        </p:spPr>
        <p:txBody>
          <a:bodyPr anchor="t" anchorCtr="0"/>
          <a:lstStyle/>
          <a:p>
            <a:r>
              <a:rPr lang="fr-FR" sz="3600" b="0" kern="1400" spc="230" dirty="0">
                <a:solidFill>
                  <a:schemeClr val="tx1"/>
                </a:solidFill>
                <a:latin typeface="Open Sans ExtraBold" panose="020B0906030804020204" pitchFamily="34" charset="0"/>
              </a:rPr>
              <a:t>Dépenses alimentaires : rappel sur 7 jours vs. rappel sur 30 jours</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buNone/>
            </a:pPr>
            <a:endParaRPr lang="en-US"/>
          </a:p>
          <a:p>
            <a:pPr marL="0" indent="0">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extLst>
              <p:ext uri="{D42A27DB-BD31-4B8C-83A1-F6EECF244321}">
                <p14:modId xmlns:p14="http://schemas.microsoft.com/office/powerpoint/2010/main" val="2580966070"/>
              </p:ext>
            </p:extLst>
          </p:nvPr>
        </p:nvGraphicFramePr>
        <p:xfrm>
          <a:off x="599193" y="1454395"/>
          <a:ext cx="11052002" cy="5134675"/>
        </p:xfrm>
        <a:graphic>
          <a:graphicData uri="http://schemas.openxmlformats.org/drawingml/2006/table">
            <a:tbl>
              <a:tblPr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500" noProof="0" dirty="0">
                          <a:latin typeface="Open Sans" panose="020B0606030504020204" pitchFamily="34" charset="0"/>
                          <a:ea typeface="Open Sans" panose="020B0606030504020204" pitchFamily="34" charset="0"/>
                          <a:cs typeface="Open Sans" panose="020B0606030504020204" pitchFamily="34" charset="0"/>
                        </a:rPr>
                        <a:t>Rappel de 7 </a:t>
                      </a:r>
                      <a:r>
                        <a:rPr lang="en-GB" sz="1500" noProof="0" dirty="0" err="1">
                          <a:latin typeface="Open Sans" panose="020B0606030504020204" pitchFamily="34" charset="0"/>
                          <a:ea typeface="Open Sans" panose="020B0606030504020204" pitchFamily="34" charset="0"/>
                          <a:cs typeface="Open Sans" panose="020B0606030504020204" pitchFamily="34" charset="0"/>
                        </a:rPr>
                        <a:t>jours</a:t>
                      </a:r>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500" noProof="0" dirty="0">
                          <a:latin typeface="Open Sans" panose="020B0606030504020204" pitchFamily="34" charset="0"/>
                          <a:ea typeface="Open Sans" panose="020B0606030504020204" pitchFamily="34" charset="0"/>
                          <a:cs typeface="Open Sans" panose="020B0606030504020204" pitchFamily="34" charset="0"/>
                        </a:rPr>
                        <a:t>Rappel de 30 </a:t>
                      </a:r>
                      <a:r>
                        <a:rPr lang="en-GB" sz="1500" noProof="0" dirty="0" err="1">
                          <a:latin typeface="Open Sans" panose="020B0606030504020204" pitchFamily="34" charset="0"/>
                          <a:ea typeface="Open Sans" panose="020B0606030504020204" pitchFamily="34" charset="0"/>
                          <a:cs typeface="Open Sans" panose="020B0606030504020204" pitchFamily="34" charset="0"/>
                        </a:rPr>
                        <a:t>jours</a:t>
                      </a:r>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1016793">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Avantages</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 plus précis (les estimations alimentaires moyennes se rapprochent davantage de la « vraie » moyenne)</a:t>
                      </a:r>
                    </a:p>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Administration plus rapide et moins de charge pour le répondant</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ménages individuels, les dépenses de consommation alimentaire ressemblent davantage à leur consommation mensuelle « typique »</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929458944"/>
                  </a:ext>
                </a:extLst>
              </a:tr>
              <a:tr h="1159827">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Désavantages</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Moins de précision car il y a plus de chances que les ménages rapportent une valeur de dépenses de consommation alimentaire différente de leur consommation habituelle</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Le rappel est plus difficile, tendance à sous-déclarer les dépenses de consommation</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789150821"/>
                  </a:ext>
                </a:extLst>
              </a:tr>
              <a:tr h="1953776">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Quand</a:t>
                      </a:r>
                      <a:r>
                        <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l’utiliser</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Par </a:t>
                      </a:r>
                      <a:r>
                        <a:rPr lang="en-GB" sz="1500" kern="1200" noProof="0" dirty="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défaut</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les ménages ont tendance à acheter/recevoir la majorité de leurs aliments au cours d'une semaine spécifique du mois mais les consomment de manière uniforme tout au long du mois</a:t>
                      </a:r>
                    </a:p>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Dans des contextes où les ménages ont des schémas de dépenses mensuelles très réguliers (par exemple, lorsque l'emploi salarié est le principal moyen de subsistance) et les ménages sont plus à l'aise pour déclarer leurs dépenses mensuelles plutôt que hebdomadaires</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CATÉGORIES de </a:t>
            </a:r>
            <a:r>
              <a:rPr lang="en-GB" sz="3600" b="0" kern="1400" spc="230" dirty="0" err="1">
                <a:solidFill>
                  <a:schemeClr val="tx1"/>
                </a:solidFill>
                <a:latin typeface="Open Sans ExtraBold" panose="020B0906030804020204" pitchFamily="34" charset="0"/>
              </a:rPr>
              <a:t>dépenses</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02710" y="1474772"/>
            <a:ext cx="9762568" cy="4100053"/>
          </a:xfrm>
        </p:spPr>
        <p:txBody>
          <a:bodyPr/>
          <a:lstStyle/>
          <a:p>
            <a:r>
              <a:rPr lang="fr-FR" sz="1500" dirty="0"/>
              <a:t>Il est toujours </a:t>
            </a:r>
            <a:r>
              <a:rPr lang="fr-FR" sz="1500" b="1" dirty="0"/>
              <a:t>recommandé de personnaliser les exemples d'articles dans les catégories de dépenses </a:t>
            </a:r>
            <a:r>
              <a:rPr lang="fr-FR" sz="1500" dirty="0"/>
              <a:t>(par exemple, les produits céréaliers les plus courants dans la catégorie « céréales »).</a:t>
            </a:r>
          </a:p>
          <a:p>
            <a:r>
              <a:rPr lang="fr-FR" sz="1500" dirty="0"/>
              <a:t>En général, </a:t>
            </a:r>
            <a:r>
              <a:rPr lang="fr-FR" sz="1500" b="1" dirty="0">
                <a:solidFill>
                  <a:schemeClr val="accent2"/>
                </a:solidFill>
              </a:rPr>
              <a:t>il n'est pas recommandé de modifier les catégories de dépenses</a:t>
            </a:r>
            <a:r>
              <a:rPr lang="fr-FR" sz="1500" dirty="0"/>
              <a:t>. Certaines exceptions:</a:t>
            </a:r>
          </a:p>
          <a:p>
            <a:pPr lvl="1">
              <a:buFont typeface="Courier New" panose="02070309020205020404" pitchFamily="49" charset="0"/>
              <a:buChar char="o"/>
            </a:pPr>
            <a:r>
              <a:rPr lang="fr-FR" sz="1500" dirty="0"/>
              <a:t>Désagréger davantage une catégorie si un article ou une sous-catégorie est très important dans un contexte donné (par exemple, si le bois de chauffage est beaucoup plus important que tous les autres combustibles, il pourrait être plus facile de le capturer séparément).</a:t>
            </a:r>
          </a:p>
          <a:p>
            <a:pPr lvl="1">
              <a:buFont typeface="Courier New" panose="02070309020205020404" pitchFamily="49" charset="0"/>
              <a:buChar char="o"/>
            </a:pPr>
            <a:r>
              <a:rPr lang="fr-FR" sz="1500" dirty="0"/>
              <a:t>Ne pas poser de questions sur des catégories qui sont manifestement non pertinentes dans un contexte donné (par exemple, poser des questions sur les dépenses en électricité dans un endroit où personne n'y a accès).</a:t>
            </a:r>
          </a:p>
          <a:p>
            <a:r>
              <a:rPr lang="fr-FR" sz="1500" dirty="0"/>
              <a:t>Si les catégories de dépenses sont modifiées :</a:t>
            </a:r>
          </a:p>
          <a:p>
            <a:pPr lvl="1">
              <a:buFont typeface="Courier New" panose="02070309020205020404" pitchFamily="49" charset="0"/>
              <a:buChar char="o"/>
            </a:pPr>
            <a:r>
              <a:rPr lang="fr-FR" sz="1500" dirty="0"/>
              <a:t>Assurez-vous qu'elles ne se chevauchent pas (et qu'il est clair ce qui doit être rapporté dans chaque catégorie).</a:t>
            </a:r>
          </a:p>
          <a:p>
            <a:pPr lvl="1">
              <a:buFont typeface="Courier New" panose="02070309020205020404" pitchFamily="49" charset="0"/>
              <a:buChar char="o"/>
            </a:pPr>
            <a:r>
              <a:rPr lang="fr-FR" sz="1500" dirty="0"/>
              <a:t>Assurez-vous qu'elles ne laissent pas d'articles sans catégorie.</a:t>
            </a:r>
          </a:p>
          <a:p>
            <a:pPr lvl="1">
              <a:buFont typeface="Courier New" panose="02070309020205020404" pitchFamily="49" charset="0"/>
              <a:buChar char="o"/>
            </a:pPr>
            <a:r>
              <a:rPr lang="fr-FR" sz="1500" dirty="0"/>
              <a:t>Assurez-vous qu'elles ne comprennent pas d'articles qui ne devraient pas être enregistrés comme consommation régulière (investissements, intrants, dépenses importantes irrégulières, transferts d'argent).</a:t>
            </a:r>
            <a:endParaRPr lang="en-US" sz="1500" dirty="0"/>
          </a:p>
          <a:p>
            <a:pPr lvl="1">
              <a:buFont typeface="Courier New" panose="02070309020205020404" pitchFamily="49" charset="0"/>
              <a:buChar char="o"/>
            </a:pPr>
            <a:endParaRPr lang="en-US" sz="1500" dirty="0"/>
          </a:p>
          <a:p>
            <a:pPr marL="0" indent="0">
              <a:buNone/>
            </a:pPr>
            <a:endParaRPr lang="en-US" sz="1500" dirty="0"/>
          </a:p>
          <a:p>
            <a:pPr marL="0" indent="0">
              <a:buNone/>
            </a:pPr>
            <a:endParaRPr lang="ar-SY" sz="1500" dirty="0"/>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351939"/>
            <a:ext cx="11052002" cy="662558"/>
          </a:xfrm>
        </p:spPr>
        <p:txBody>
          <a:bodyPr anchor="t" anchorCtr="0"/>
          <a:lstStyle/>
          <a:p>
            <a:r>
              <a:rPr lang="fr-FR" sz="3600" b="0" kern="1400" spc="230" dirty="0">
                <a:solidFill>
                  <a:schemeClr val="tx1"/>
                </a:solidFill>
                <a:latin typeface="Open Sans ExtraBold" panose="020B0906030804020204" pitchFamily="34" charset="0"/>
              </a:rPr>
              <a:t>Amélioration de la qualité des données grâce à la programmation XLS</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buNone/>
            </a:pPr>
            <a:r>
              <a:rPr lang="fr-FR" dirty="0"/>
              <a:t>La qualité des données de dépenses peut être améliorée grâce à </a:t>
            </a:r>
            <a:r>
              <a:rPr lang="en-US"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sz="2400" dirty="0"/>
          </a:p>
          <a:p>
            <a:pPr marL="0" indent="0">
              <a:buNone/>
            </a:pPr>
            <a:endParaRPr lang="en-US" sz="2400" dirty="0"/>
          </a:p>
          <a:p>
            <a:pPr marL="0" indent="0">
              <a:buNone/>
            </a:pPr>
            <a:endParaRPr lang="en-US" dirty="0"/>
          </a:p>
          <a:p>
            <a:pPr marL="0" indent="0">
              <a:buNone/>
            </a:pPr>
            <a:endParaRPr lang="ar-SY" dirty="0"/>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extLst>
              <p:ext uri="{D42A27DB-BD31-4B8C-83A1-F6EECF244321}">
                <p14:modId xmlns:p14="http://schemas.microsoft.com/office/powerpoint/2010/main" val="1844813895"/>
              </p:ext>
            </p:extLst>
          </p:nvPr>
        </p:nvGraphicFramePr>
        <p:xfrm>
          <a:off x="992437" y="1913234"/>
          <a:ext cx="10394410" cy="2595880"/>
        </p:xfrm>
        <a:graphic>
          <a:graphicData uri="http://schemas.openxmlformats.org/drawingml/2006/table">
            <a:tbl>
              <a:tblPr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Contraintes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Messages </a:t>
                      </a:r>
                      <a:r>
                        <a:rPr lang="en-GB" sz="1400" dirty="0" err="1">
                          <a:latin typeface="Open Sans" panose="020B0606030504020204" pitchFamily="34" charset="0"/>
                          <a:ea typeface="Open Sans" panose="020B0606030504020204" pitchFamily="34" charset="0"/>
                          <a:cs typeface="Open Sans" panose="020B0606030504020204" pitchFamily="34" charset="0"/>
                        </a:rPr>
                        <a:t>d'avertissement</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78777269"/>
                  </a:ext>
                </a:extLst>
              </a:tr>
              <a:tr h="370840">
                <a:tc>
                  <a:txBody>
                    <a:bodyPr/>
                    <a:lstStyle/>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Pour chaque article, en fonction de la devise locale, définissez des contraintes pour les valeurs irréalistes, par exemple</a:t>
                      </a:r>
                      <a:r>
                        <a:rPr lang="en-GB" sz="1400" dirty="0">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Courier New" panose="02070309020205020404" pitchFamily="49" charset="0"/>
                        <a:buChar char="o"/>
                      </a:pPr>
                      <a:r>
                        <a:rPr lang="fr-FR" sz="1400" dirty="0">
                          <a:latin typeface="Open Sans" panose="020B0606030504020204" pitchFamily="34" charset="0"/>
                          <a:ea typeface="Open Sans" panose="020B0606030504020204" pitchFamily="34" charset="0"/>
                          <a:cs typeface="Open Sans" panose="020B0606030504020204" pitchFamily="34" charset="0"/>
                        </a:rPr>
                        <a:t>Dépenser 10 000 USD pour les céréales au cours des 7 derniers jours</a:t>
                      </a:r>
                    </a:p>
                    <a:p>
                      <a:pPr marL="742950" lvl="1" indent="-285750">
                        <a:buFont typeface="Courier New" panose="02070309020205020404" pitchFamily="49" charset="0"/>
                        <a:buChar char="o"/>
                      </a:pPr>
                      <a:r>
                        <a:rPr lang="fr-FR" sz="1400" dirty="0">
                          <a:latin typeface="Open Sans" panose="020B0606030504020204" pitchFamily="34" charset="0"/>
                          <a:ea typeface="Open Sans" panose="020B0606030504020204" pitchFamily="34" charset="0"/>
                          <a:cs typeface="Open Sans" panose="020B0606030504020204" pitchFamily="34" charset="0"/>
                        </a:rPr>
                        <a:t>Dépenser 0,1 USD pour l'électricité au cours des 30 derniers jours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Lorsque les dépenses totales alimentaires ou non-alimentaires (c'est-à-dire espèces + assistance/dons + production propre) sont nulles, un message d'avertissement doit demander à l'enquêteur de vérifier.</a:t>
                      </a:r>
                    </a:p>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Cela peut également être appliqué à des catégories de consommation très courants.</a:t>
                      </a:r>
                    </a:p>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Dans certaines circonstances, ces avertissements peuvent être déclenchés par des contrôles logiques avec d'autres sections du questionnaire (par exemple, un ménage rapportant la consommation d'une catégorie alimentaire dans les 7 derniers jours dans le module SCA, mais zéro dépenses de consommation pour cette catégorie dans les 30 derniers jours).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730844"/>
            <a:ext cx="7802878" cy="1569660"/>
            <a:chOff x="5658244" y="178067"/>
            <a:chExt cx="7276637" cy="1569660"/>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569660"/>
            </a:xfrm>
            <a:prstGeom prst="rect">
              <a:avLst/>
            </a:prstGeom>
            <a:solidFill>
              <a:schemeClr val="accent5"/>
            </a:solidFill>
            <a:ln>
              <a:solidFill>
                <a:schemeClr val="accent1"/>
              </a:solidFill>
            </a:ln>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En aucun cas, le sous-module de dépenses alimentaires ne doit être lié par </a:t>
              </a:r>
              <a:r>
                <a:rPr lang="fr-FR" sz="1600" b="1" u="sng" dirty="0">
                  <a:latin typeface="Open Sans" panose="020B0606030504020204" pitchFamily="34" charset="0"/>
                  <a:ea typeface="Open Sans" panose="020B0606030504020204" pitchFamily="34" charset="0"/>
                  <a:cs typeface="Open Sans" panose="020B0606030504020204" pitchFamily="34" charset="0"/>
                </a:rPr>
                <a:t>des schémas de saut </a:t>
              </a:r>
              <a:r>
                <a:rPr lang="fr-FR" sz="1600" dirty="0">
                  <a:latin typeface="Open Sans" panose="020B0606030504020204" pitchFamily="34" charset="0"/>
                  <a:ea typeface="Open Sans" panose="020B0606030504020204" pitchFamily="34" charset="0"/>
                  <a:cs typeface="Open Sans" panose="020B0606030504020204" pitchFamily="34" charset="0"/>
                </a:rPr>
                <a:t>à d'autres modules tels que le Score de Consommation Alimentaire (par exemple, le fait que la majorité des membres d'un ménage n'ont pas consommé une catégorie alimentaire dans les 7 derniers jours dans le module SCA ne signifie pas qu'ils n'ont eu aucune dépense pour cette catégorie dans les 7 jours précédents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Vérifications et nettoyage de la qualité des données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endParaRPr lang="en-US" b="1" dirty="0"/>
          </a:p>
          <a:p>
            <a:r>
              <a:rPr lang="fr-FR" b="1" dirty="0"/>
              <a:t>Discuter des objectifs du module :</a:t>
            </a:r>
          </a:p>
          <a:p>
            <a:pPr lvl="1"/>
            <a:r>
              <a:rPr lang="fr-FR" dirty="0"/>
              <a:t>Obtenir des informations sur la </a:t>
            </a:r>
            <a:r>
              <a:rPr lang="fr-FR" b="1" dirty="0"/>
              <a:t>Part des Dépenses Alimentaires (PDA) </a:t>
            </a:r>
            <a:r>
              <a:rPr lang="fr-FR" dirty="0"/>
              <a:t>de la population ciblée.</a:t>
            </a:r>
          </a:p>
          <a:p>
            <a:pPr lvl="1"/>
            <a:r>
              <a:rPr lang="fr-FR" dirty="0"/>
              <a:t>Évaluer la vulnérabilité économique des ménages et leur capacité d’accès à la nourriture.</a:t>
            </a:r>
          </a:p>
          <a:p>
            <a:pPr lvl="1"/>
            <a:r>
              <a:rPr lang="fr-FR" dirty="0"/>
              <a:t>Comprendre la capacité des ménages à faire face aux chocs récents et leur potentiel à résister aux futurs chocs.</a:t>
            </a:r>
            <a:endParaRPr lang="en-US" dirty="0"/>
          </a:p>
          <a:p>
            <a:r>
              <a:rPr lang="en-US" b="1" dirty="0"/>
              <a:t>Importance des données :</a:t>
            </a:r>
          </a:p>
          <a:p>
            <a:pPr lvl="1"/>
            <a:r>
              <a:rPr lang="fr-FR" dirty="0"/>
              <a:t>Souligner l'importance cruciale de la collecte de données précises.</a:t>
            </a:r>
          </a:p>
          <a:p>
            <a:pPr lvl="1"/>
            <a:r>
              <a:rPr lang="fr-FR" dirty="0"/>
              <a:t>Souligner comment les données seront utilisées pour améliorer les interventions et les politiques de sécurité alimentaire.</a:t>
            </a:r>
          </a:p>
          <a:p>
            <a:pPr lvl="1"/>
            <a:r>
              <a:rPr lang="fr-FR" dirty="0"/>
              <a:t>Assurer que les enquêteurs comprennent l'impact de leur travail sur le bien-être de la population qu'ils enquêtent.</a:t>
            </a: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Open Sans ExtraBold" panose="020B0906030804020204" pitchFamily="34" charset="0"/>
              </a:rPr>
              <a:t>PDA : Instructions de formation 1</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a:xfrm>
            <a:off x="846311" y="364076"/>
            <a:ext cx="10542124" cy="1152000"/>
          </a:xfrm>
        </p:spPr>
        <p:txBody>
          <a:bodyPr/>
          <a:lstStyle/>
          <a:p>
            <a:r>
              <a:rPr lang="fr-FR" sz="3200" b="0" kern="1400" spc="230" dirty="0">
                <a:solidFill>
                  <a:schemeClr val="tx1"/>
                </a:solidFill>
                <a:latin typeface="Open Sans ExtraBold" panose="020B0906030804020204" pitchFamily="34" charset="0"/>
              </a:rPr>
              <a:t>Vérifications de la qualité des données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378513"/>
            <a:ext cx="10542124" cy="4100053"/>
          </a:xfrm>
        </p:spPr>
        <p:txBody>
          <a:bodyPr/>
          <a:lstStyle/>
          <a:p>
            <a:pPr marL="0" indent="0">
              <a:lnSpc>
                <a:spcPct val="107000"/>
              </a:lnSpc>
              <a:spcAft>
                <a:spcPts val="800"/>
              </a:spcAft>
              <a:buNone/>
            </a:pPr>
            <a:r>
              <a:rPr lang="fr-FR" sz="1600" b="1" dirty="0">
                <a:effectLst/>
                <a:latin typeface="Open Sans" panose="020B0606030504020204" pitchFamily="34" charset="0"/>
                <a:ea typeface="Open Sans" panose="020B0606030504020204" pitchFamily="34" charset="0"/>
                <a:cs typeface="Open Sans" panose="020B0606030504020204" pitchFamily="34" charset="0"/>
              </a:rPr>
              <a:t>Il est recommandé, au minimum, de suivre les éléments suivants:</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Par </a:t>
            </a:r>
            <a:r>
              <a:rPr lang="en-GB" sz="1600" u="sng" dirty="0" err="1">
                <a:latin typeface="Open Sans" panose="020B0606030504020204" pitchFamily="34" charset="0"/>
                <a:ea typeface="Open Sans" panose="020B0606030504020204" pitchFamily="34" charset="0"/>
                <a:cs typeface="Open Sans" panose="020B0606030504020204" pitchFamily="34" charset="0"/>
              </a:rPr>
              <a:t>enquêteur</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pPr>
            <a:r>
              <a:rPr lang="fr-FR" sz="1400" b="1" dirty="0">
                <a:effectLst/>
                <a:latin typeface="Open Sans" panose="020B0606030504020204" pitchFamily="34" charset="0"/>
                <a:ea typeface="Open Sans" panose="020B0606030504020204" pitchFamily="34" charset="0"/>
                <a:cs typeface="Open Sans" panose="020B0606030504020204" pitchFamily="34" charset="0"/>
              </a:rPr>
              <a:t>Part des entretiens avec des dépenses de consommation alimentaire ou non alimentaire totales de 0</a:t>
            </a:r>
            <a:r>
              <a:rPr lang="fr-FR" sz="1400" dirty="0">
                <a:effectLst/>
                <a:latin typeface="Open Sans" panose="020B0606030504020204" pitchFamily="34" charset="0"/>
                <a:ea typeface="Open Sans" panose="020B0606030504020204" pitchFamily="34" charset="0"/>
                <a:cs typeface="Open Sans" panose="020B0606030504020204" pitchFamily="34" charset="0"/>
              </a:rPr>
              <a:t>. Il est très peu probable qu’un ménage ait des dépenses de consommation alimentaire ou non-alimentaire de 0. Par conséquent, les enquêteurs avec une part constante de ces observations pourraient sauter le module.</a:t>
            </a:r>
          </a:p>
          <a:p>
            <a:pPr>
              <a:lnSpc>
                <a:spcPct val="107000"/>
              </a:lnSpc>
            </a:pPr>
            <a:r>
              <a:rPr lang="fr-FR" sz="1400" b="1" dirty="0">
                <a:effectLst/>
                <a:latin typeface="Open Sans" panose="020B0606030504020204" pitchFamily="34" charset="0"/>
                <a:ea typeface="Open Sans" panose="020B0606030504020204" pitchFamily="34" charset="0"/>
                <a:cs typeface="Open Sans" panose="020B0606030504020204" pitchFamily="34" charset="0"/>
              </a:rPr>
              <a:t>Dépenses moyennes/médianes de consommation alimentaire et non alimentaire par membre du ménage</a:t>
            </a:r>
            <a:r>
              <a:rPr lang="fr-FR" sz="1400" dirty="0">
                <a:effectLst/>
                <a:latin typeface="Open Sans" panose="020B0606030504020204" pitchFamily="34" charset="0"/>
                <a:ea typeface="Open Sans" panose="020B0606030504020204" pitchFamily="34" charset="0"/>
                <a:cs typeface="Open Sans" panose="020B0606030504020204" pitchFamily="34" charset="0"/>
              </a:rPr>
              <a:t>. Les enquêteurs qui enregistrent des valeurs beaucoup plus élevées/basses que les autres pourraient ne pas implémenter correctement le module, et ils devraient formés à nouveau. Si possible, il est également recommandé de surveiller la valeur moyenne/médiane par habitant de chaque variable du module et éventuellement d'autres agrégats intermédiaires (par exemple, valeur totale des aliments issus de la production propre).</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r>
              <a:rPr lang="en-GB" sz="1600" u="sng" dirty="0" err="1">
                <a:latin typeface="Open Sans" panose="020B0606030504020204" pitchFamily="34" charset="0"/>
                <a:ea typeface="Open Sans" panose="020B0606030504020204" pitchFamily="34" charset="0"/>
                <a:cs typeface="Open Sans" panose="020B0606030504020204" pitchFamily="34" charset="0"/>
              </a:rPr>
              <a:t>Général</a:t>
            </a:r>
            <a:r>
              <a:rPr lang="en-GB" sz="1600" u="sng" dirty="0">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800"/>
              </a:spcAft>
            </a:pPr>
            <a:r>
              <a:rPr lang="fr-FR" sz="1400" b="1" dirty="0">
                <a:latin typeface="Open Sans" panose="020B0606030504020204" pitchFamily="34" charset="0"/>
                <a:ea typeface="Open Sans" panose="020B0606030504020204" pitchFamily="34" charset="0"/>
                <a:cs typeface="Open Sans" panose="020B0606030504020204" pitchFamily="34" charset="0"/>
              </a:rPr>
              <a:t>Occurrence de valeurs qui n'ont pas de sens économique</a:t>
            </a:r>
            <a:r>
              <a:rPr lang="fr-FR" sz="1400" dirty="0">
                <a:latin typeface="Open Sans" panose="020B0606030504020204" pitchFamily="34" charset="0"/>
                <a:ea typeface="Open Sans" panose="020B0606030504020204" pitchFamily="34" charset="0"/>
                <a:cs typeface="Open Sans" panose="020B0606030504020204" pitchFamily="34" charset="0"/>
              </a:rPr>
              <a:t>. Si elles sont repérées, enquêtez sur l’étendue de ces valeurs et les raisons potentielles (par exemple, malentendu avec les devises ou anomalies avec un enquêteur spécifique).</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06110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a:xfrm>
            <a:off x="846311" y="315950"/>
            <a:ext cx="10542124" cy="1152000"/>
          </a:xfrm>
        </p:spPr>
        <p:txBody>
          <a:bodyPr/>
          <a:lstStyle/>
          <a:p>
            <a:r>
              <a:rPr lang="en-GB" sz="3200" b="0" kern="1400" spc="230" dirty="0">
                <a:solidFill>
                  <a:schemeClr val="tx1"/>
                </a:solidFill>
                <a:latin typeface="Open Sans ExtraBold" panose="020B0906030804020204" pitchFamily="34" charset="0"/>
              </a:rPr>
              <a:t>NETTOYAGE DES DONNÉES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179197"/>
            <a:ext cx="10746974" cy="4203125"/>
          </a:xfrm>
        </p:spPr>
        <p:txBody>
          <a:bodyPr/>
          <a:lstStyle/>
          <a:p>
            <a:pPr marL="0" indent="0">
              <a:buNone/>
            </a:pPr>
            <a:r>
              <a:rPr lang="fr-FR" sz="1600" b="1" dirty="0"/>
              <a:t>Il est recommandé de nettoyer les données en suivant ces étapes</a:t>
            </a:r>
            <a:r>
              <a:rPr lang="en-GB" sz="1600" b="1" dirty="0"/>
              <a:t>:</a:t>
            </a:r>
          </a:p>
          <a:p>
            <a:r>
              <a:rPr lang="fr-FR" sz="1400" b="1" dirty="0"/>
              <a:t>Vérification préliminaire de l’utilisabilité des données de dépenses </a:t>
            </a:r>
            <a:r>
              <a:rPr lang="fr-FR" sz="1400" dirty="0"/>
              <a:t>: vérifier la part des observations présentant des dépenses totales alimentaires ou non alimentaires nulles. Si la part de ces observations problématiques est très élevée (par exemple, supérieure à 15 %), il pourrait être nécessaire d’identifier une solution appropriée pour utiliser les données de dépenses.</a:t>
            </a:r>
            <a:endParaRPr lang="en-GB" sz="1400" dirty="0"/>
          </a:p>
          <a:p>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variable par variable :</a:t>
            </a:r>
            <a:r>
              <a:rPr lang="fr-FR" sz="1400" dirty="0">
                <a:effectLst/>
                <a:latin typeface="Open Sans" panose="020B0606030504020204" pitchFamily="34" charset="0"/>
                <a:ea typeface="Open Sans" panose="020B0606030504020204" pitchFamily="34" charset="0"/>
                <a:cs typeface="Open Sans" panose="020B0606030504020204" pitchFamily="34" charset="0"/>
              </a:rPr>
              <a:t> l’objectif est d’identifier des valeurs invraisemblables pour chaque question du module de dépenses et (potentiellement) les corriger. Cette étape est divisée en deux sous-étapes</a:t>
            </a:r>
            <a:r>
              <a:rPr lang="en-GB" sz="1400" spc="60" dirty="0">
                <a:latin typeface="Open Sans" panose="020B0606030504020204" pitchFamily="34" charset="0"/>
                <a:ea typeface="Open Sans" panose="020B0606030504020204" pitchFamily="34" charset="0"/>
                <a:cs typeface="Open Sans" panose="020B0606030504020204" pitchFamily="34" charset="0"/>
              </a:rPr>
              <a:t>:</a:t>
            </a:r>
            <a:endParaRPr lang="en-GB" sz="1400" b="1" dirty="0">
              <a:effectLst/>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manuel : </a:t>
            </a:r>
            <a:r>
              <a:rPr lang="fr-FR" sz="1400" dirty="0">
                <a:effectLst/>
                <a:latin typeface="Open Sans" panose="020B0606030504020204" pitchFamily="34" charset="0"/>
                <a:ea typeface="Open Sans" panose="020B0606030504020204" pitchFamily="34" charset="0"/>
                <a:cs typeface="Open Sans" panose="020B0606030504020204" pitchFamily="34" charset="0"/>
              </a:rPr>
              <a:t>à l’aide de visualisations et de tableaux, identifier les valeurs anormalement basses ou élevées et juger s’il s’agit d’une erreur évidente. Si c'est le cas, et si la « vraie valeur » de ces points de données peut être déduite logiquement, corrigez les valeurs en utilisant un fichier de syntaxe</a:t>
            </a:r>
            <a:r>
              <a:rPr lang="en-GB" sz="1400" dirty="0">
                <a:latin typeface="Open Sans" panose="020B0606030504020204" pitchFamily="34" charset="0"/>
                <a:ea typeface="Open Sans" panose="020B0606030504020204" pitchFamily="34" charset="0"/>
                <a:cs typeface="Open Sans" panose="020B0606030504020204" pitchFamily="34" charset="0"/>
              </a:rPr>
              <a:t>.</a:t>
            </a:r>
          </a:p>
          <a:p>
            <a:pPr lvl="1">
              <a:buFont typeface="Courier New" panose="02070309020205020404" pitchFamily="49" charset="0"/>
              <a:buChar char="o"/>
            </a:pPr>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statistique/automatique : </a:t>
            </a:r>
            <a:r>
              <a:rPr lang="fr-FR" sz="1400" dirty="0">
                <a:effectLst/>
                <a:latin typeface="Open Sans" panose="020B0606030504020204" pitchFamily="34" charset="0"/>
                <a:ea typeface="Open Sans" panose="020B0606030504020204" pitchFamily="34" charset="0"/>
                <a:cs typeface="Open Sans" panose="020B0606030504020204" pitchFamily="34" charset="0"/>
              </a:rPr>
              <a:t>identifier les valeurs anormalement basses/hautes restantes (exprimées en termes par membre du ménage) en se basant sur des règles statistiques et les remplacer automatiquement</a:t>
            </a:r>
            <a:r>
              <a:rPr lang="en-GB" sz="1400" dirty="0">
                <a:effectLst/>
                <a:latin typeface="Open Sans" panose="020B0606030504020204" pitchFamily="34" charset="0"/>
                <a:ea typeface="Open Sans" panose="020B0606030504020204" pitchFamily="34" charset="0"/>
                <a:cs typeface="Open Sans" panose="020B0606030504020204" pitchFamily="34" charset="0"/>
              </a:rPr>
              <a:t>.</a:t>
            </a:r>
            <a:endParaRPr lang="en-GB" sz="1400" dirty="0">
              <a:effectLst/>
              <a:latin typeface="Open Sans" panose="020B0606030504020204" pitchFamily="34" charset="0"/>
              <a:ea typeface="SimSun" panose="02010600030101010101" pitchFamily="2" charset="-122"/>
              <a:cs typeface="Arial" panose="020B0604020202020204" pitchFamily="34" charset="0"/>
            </a:endParaRPr>
          </a:p>
          <a:p>
            <a:r>
              <a:rPr lang="fr-FR" sz="1400" b="1" dirty="0">
                <a:latin typeface="Open Sans" panose="020B0606030504020204" pitchFamily="34" charset="0"/>
                <a:ea typeface="Open Sans" panose="020B0606030504020204" pitchFamily="34" charset="0"/>
                <a:cs typeface="Open Sans" panose="020B0606030504020204" pitchFamily="34" charset="0"/>
              </a:rPr>
              <a:t>Nettoyage des agrégats : </a:t>
            </a:r>
            <a:r>
              <a:rPr lang="fr-FR" sz="1400" dirty="0">
                <a:latin typeface="Open Sans" panose="020B0606030504020204" pitchFamily="34" charset="0"/>
                <a:ea typeface="Open Sans" panose="020B0606030504020204" pitchFamily="34" charset="0"/>
                <a:cs typeface="Open Sans" panose="020B0606030504020204" pitchFamily="34" charset="0"/>
              </a:rPr>
              <a:t>l’objectif est de traiter les cas où l’ensemble du module de dépenses semble invalide. Le nettoyage est effectué sur deux agrégats : 1) dépenses totales alimentaires et 2) dépenses totales non alimentaires, afin d’identifier et de corriger les valeurs anormalement basses/hautes. Les valeurs anormalement basses/hautes (exprimées en termes par membre du ménage) sont identifiées en se basant sur des règles statistiques et remplacées automatiquement. Si la valeur d'un agrégat est remplacée pour une observation, toutes les variables de dépenses de cette observation doivent être ajustées pour correspondre à la nouvelle valeur de l'agrégat.</a:t>
            </a:r>
            <a:endParaRPr lang="en-GB" dirty="0"/>
          </a:p>
        </p:txBody>
      </p:sp>
    </p:spTree>
    <p:extLst>
      <p:ext uri="{BB962C8B-B14F-4D97-AF65-F5344CB8AC3E}">
        <p14:creationId xmlns:p14="http://schemas.microsoft.com/office/powerpoint/2010/main" val="358450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fr-FR" sz="3200" b="0" kern="1400" spc="230" dirty="0">
                <a:solidFill>
                  <a:schemeClr val="tx1"/>
                </a:solidFill>
                <a:latin typeface="Open Sans ExtraBold" panose="020B0906030804020204" pitchFamily="34" charset="0"/>
              </a:rPr>
              <a:t>Pour en savoir plus, consultez les directives sur la qualité des données du </a:t>
            </a:r>
            <a:r>
              <a:rPr lang="fr-FR" sz="3200" b="0" kern="1400" spc="230" dirty="0" err="1">
                <a:solidFill>
                  <a:schemeClr val="tx1"/>
                </a:solidFill>
                <a:latin typeface="Open Sans ExtraBold" panose="020B0906030804020204" pitchFamily="34" charset="0"/>
              </a:rPr>
              <a:t>pam</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919941"/>
            <a:ext cx="4120233" cy="4100053"/>
          </a:xfrm>
        </p:spPr>
        <p:txBody>
          <a:bodyPr vert="horz" lIns="91440" tIns="45720" rIns="91440" bIns="45720" rtlCol="0" anchor="t">
            <a:noAutofit/>
          </a:bodyPr>
          <a:lstStyle/>
          <a:p>
            <a:pPr marL="0" indent="0">
              <a:buNone/>
            </a:pPr>
            <a:endParaRPr lang="en-GB" b="1" dirty="0"/>
          </a:p>
          <a:p>
            <a:pPr marL="0" indent="0">
              <a:buNone/>
            </a:pPr>
            <a:r>
              <a:rPr lang="fr-FR" dirty="0"/>
              <a:t>Pour des détails et des ressources sur les vérifications et le nettoyage de la qualité des données liées au module de dépenses de consommation, référez-vous à </a:t>
            </a:r>
            <a:r>
              <a:rPr lang="fr-FR" dirty="0">
                <a:latin typeface="Open Sans"/>
                <a:ea typeface="Open Sans"/>
                <a:cs typeface="Open Sans"/>
              </a:rPr>
              <a:t>la</a:t>
            </a:r>
            <a:r>
              <a:rPr lang="fr-FR" b="1" dirty="0">
                <a:latin typeface="Open Sans"/>
                <a:ea typeface="Open Sans"/>
                <a:cs typeface="Open Sans"/>
              </a:rPr>
              <a:t> </a:t>
            </a:r>
            <a:r>
              <a:rPr lang="fr-FR" b="1" dirty="0">
                <a:latin typeface="Open Sans"/>
                <a:ea typeface="Open Sans"/>
                <a:cs typeface="Open Sans"/>
                <a:hlinkClick r:id="rId2">
                  <a:extLst>
                    <a:ext uri="{A12FA001-AC4F-418D-AE19-62706E023703}">
                      <ahyp:hlinkClr xmlns:ahyp="http://schemas.microsoft.com/office/drawing/2018/hyperlinkcolor" val="tx"/>
                    </a:ext>
                  </a:extLst>
                </a:hlinkClick>
              </a:rPr>
              <a:t>note d’orientation sur la qualité des données.</a:t>
            </a:r>
            <a:endParaRPr lang="en-GB" b="1" dirty="0">
              <a:latin typeface="Open Sans"/>
              <a:ea typeface="Open Sans"/>
              <a:cs typeface="Open Sans"/>
            </a:endParaRPr>
          </a:p>
        </p:txBody>
      </p:sp>
      <p:pic>
        <p:nvPicPr>
          <p:cNvPr id="5" name="Picture 4">
            <a:extLst>
              <a:ext uri="{FF2B5EF4-FFF2-40B4-BE49-F238E27FC236}">
                <a16:creationId xmlns:a16="http://schemas.microsoft.com/office/drawing/2014/main" id="{71F4FA55-D00D-38CE-51F3-C5042BE901C8}"/>
              </a:ext>
            </a:extLst>
          </p:cNvPr>
          <p:cNvPicPr>
            <a:picLocks noChangeAspect="1"/>
          </p:cNvPicPr>
          <p:nvPr/>
        </p:nvPicPr>
        <p:blipFill rotWithShape="1">
          <a:blip r:embed="rId3"/>
          <a:srcRect l="7758" r="5033" b="1654"/>
          <a:stretch/>
        </p:blipFill>
        <p:spPr>
          <a:xfrm>
            <a:off x="5551716" y="1816870"/>
            <a:ext cx="4561114" cy="4779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6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CALCUL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391109165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352048"/>
            <a:ext cx="10542124" cy="1152000"/>
          </a:xfrm>
        </p:spPr>
        <p:txBody>
          <a:bodyPr/>
          <a:lstStyle/>
          <a:p>
            <a:r>
              <a:rPr lang="fr-FR" sz="3200" b="0" kern="1400" spc="230" dirty="0">
                <a:solidFill>
                  <a:schemeClr val="tx1"/>
                </a:solidFill>
                <a:latin typeface="Open Sans ExtraBold" panose="020B0906030804020204" pitchFamily="34" charset="0"/>
              </a:rPr>
              <a:t>MODULE PDA : CALCUL DES DÉPENSES ALIMENTAIRES MENSUELLES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1086943" y="2004154"/>
            <a:ext cx="10542124" cy="4100053"/>
          </a:xfrm>
        </p:spPr>
        <p:txBody>
          <a:bodyPr/>
          <a:lstStyle/>
          <a:p>
            <a:pPr marR="0" lvl="0">
              <a:lnSpc>
                <a:spcPct val="115000"/>
              </a:lnSpc>
              <a:spcBef>
                <a:spcPts val="0"/>
              </a:spcBef>
              <a:spcAft>
                <a:spcPts val="1000"/>
              </a:spcAft>
              <a:buSzPts val="1000"/>
              <a:buFont typeface="Wingdings" panose="05000000000000000000" pitchFamily="2" charset="2"/>
              <a:buChar char="v"/>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Déterminez les dépenses alimentaires mensuelles du ménage en </a:t>
            </a:r>
            <a:r>
              <a:rPr lang="fr-FR" sz="1800" b="1" dirty="0">
                <a:effectLst/>
                <a:latin typeface="Open Sans" panose="020B0606030504020204" pitchFamily="34" charset="0"/>
                <a:ea typeface="MS Mincho" panose="02020609040205080304" pitchFamily="49" charset="-128"/>
                <a:cs typeface="Arial" panose="020B0604020202020204" pitchFamily="34" charset="0"/>
              </a:rPr>
              <a:t>additionnant</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monétaire des dépenses alimentaires effectuées en espèces ou à crédit</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des articles alimentaires consommés obtenus par la production propre du ménage</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spcAft>
                <a:spcPts val="800"/>
              </a:spcAft>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des articles alimentaires consommés obtenus grâce à l'assistance en nature et aux dons en nature</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Wingdings" panose="05000000000000000000" pitchFamily="2" charset="2"/>
              <a:buChar char="v"/>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Si les dépenses alimentaires ont été collectées en utilisant la période de rappel standard de sept jours, ajustez en divisant par sept et en multipliant par 30 pour rapporter en </a:t>
            </a:r>
            <a:r>
              <a:rPr lang="fr-FR" sz="1800" b="1" dirty="0">
                <a:effectLst/>
                <a:latin typeface="Open Sans" panose="020B0606030504020204" pitchFamily="34" charset="0"/>
                <a:ea typeface="MS Mincho" panose="02020609040205080304" pitchFamily="49" charset="-128"/>
                <a:cs typeface="Arial" panose="020B0604020202020204" pitchFamily="34" charset="0"/>
              </a:rPr>
              <a:t>termes mensuels</a:t>
            </a:r>
            <a:r>
              <a:rPr lang="en-US" sz="1800" b="1" dirty="0">
                <a:effectLst/>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50584" y="1530917"/>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Nom de la variable: </a:t>
            </a:r>
            <a:r>
              <a:rPr lang="en-US" sz="1800" b="1" dirty="0">
                <a:latin typeface="Open Sans" panose="020B0606030504020204" pitchFamily="34" charset="0"/>
                <a:ea typeface="MS Mincho" panose="02020609040205080304" pitchFamily="49" charset="-128"/>
                <a:cs typeface="Arial" panose="020B0604020202020204" pitchFamily="34" charset="0"/>
              </a:rPr>
              <a:t>HHExpF_1M</a:t>
            </a:r>
          </a:p>
        </p:txBody>
      </p:sp>
      <p:sp>
        <p:nvSpPr>
          <p:cNvPr id="5" name="Division Sign 4">
            <a:extLst>
              <a:ext uri="{FF2B5EF4-FFF2-40B4-BE49-F238E27FC236}">
                <a16:creationId xmlns:a16="http://schemas.microsoft.com/office/drawing/2014/main" id="{8210EDE2-2098-DEA4-EE82-A6771A9E187F}"/>
              </a:ext>
            </a:extLst>
          </p:cNvPr>
          <p:cNvSpPr/>
          <p:nvPr/>
        </p:nvSpPr>
        <p:spPr>
          <a:xfrm>
            <a:off x="4456620" y="4716380"/>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4126E756-5818-B860-53CA-B9E07A07BAA4}"/>
              </a:ext>
            </a:extLst>
          </p:cNvPr>
          <p:cNvSpPr/>
          <p:nvPr/>
        </p:nvSpPr>
        <p:spPr>
          <a:xfrm>
            <a:off x="5888190" y="4657859"/>
            <a:ext cx="986590" cy="800099"/>
          </a:xfrm>
          <a:prstGeom prst="mathMultiply">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0A89B446-43C2-9979-A283-1F7CFEDB1334}"/>
              </a:ext>
            </a:extLst>
          </p:cNvPr>
          <p:cNvSpPr/>
          <p:nvPr/>
        </p:nvSpPr>
        <p:spPr>
          <a:xfrm>
            <a:off x="7553688" y="4808121"/>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859599A-BD57-1BB8-EF88-83916D738CB5}"/>
              </a:ext>
            </a:extLst>
          </p:cNvPr>
          <p:cNvSpPr txBox="1"/>
          <p:nvPr/>
        </p:nvSpPr>
        <p:spPr>
          <a:xfrm>
            <a:off x="2328875" y="4597615"/>
            <a:ext cx="1968667" cy="923330"/>
          </a:xfrm>
          <a:prstGeom prst="rect">
            <a:avLst/>
          </a:prstGeom>
          <a:noFill/>
          <a:ln w="57150">
            <a:solidFill>
              <a:schemeClr val="accent2"/>
            </a:solidFill>
          </a:ln>
        </p:spPr>
        <p:txBody>
          <a:bodyPr wrap="square" rtlCol="0">
            <a:spAutoFit/>
          </a:bodyPr>
          <a:lstStyle/>
          <a:p>
            <a:pPr algn="ctr"/>
            <a:r>
              <a:rPr lang="fr-FR" dirty="0"/>
              <a:t>Total des dépenses alimentaires des 7 derniers jours</a:t>
            </a:r>
            <a:endParaRPr lang="en-US" dirty="0"/>
          </a:p>
        </p:txBody>
      </p:sp>
      <p:sp>
        <p:nvSpPr>
          <p:cNvPr id="10" name="TextBox 9">
            <a:extLst>
              <a:ext uri="{FF2B5EF4-FFF2-40B4-BE49-F238E27FC236}">
                <a16:creationId xmlns:a16="http://schemas.microsoft.com/office/drawing/2014/main" id="{170617EB-B960-E6E3-F8F9-F2D520599DC1}"/>
              </a:ext>
            </a:extLst>
          </p:cNvPr>
          <p:cNvSpPr txBox="1"/>
          <p:nvPr/>
        </p:nvSpPr>
        <p:spPr>
          <a:xfrm>
            <a:off x="5224046" y="4826486"/>
            <a:ext cx="661738" cy="461665"/>
          </a:xfrm>
          <a:prstGeom prst="rect">
            <a:avLst/>
          </a:prstGeom>
          <a:noFill/>
          <a:ln w="57150">
            <a:solidFill>
              <a:schemeClr val="accent2"/>
            </a:solidFill>
          </a:ln>
        </p:spPr>
        <p:txBody>
          <a:bodyPr wrap="square" rtlCol="0">
            <a:spAutoFit/>
          </a:bodyPr>
          <a:lstStyle/>
          <a:p>
            <a:pPr algn="ctr"/>
            <a:r>
              <a:rPr lang="en-US" sz="2400" dirty="0"/>
              <a:t>7</a:t>
            </a:r>
          </a:p>
        </p:txBody>
      </p:sp>
      <p:sp>
        <p:nvSpPr>
          <p:cNvPr id="11" name="TextBox 10">
            <a:extLst>
              <a:ext uri="{FF2B5EF4-FFF2-40B4-BE49-F238E27FC236}">
                <a16:creationId xmlns:a16="http://schemas.microsoft.com/office/drawing/2014/main" id="{8CECC9F4-7CDB-3173-27B0-C614C4FE7241}"/>
              </a:ext>
            </a:extLst>
          </p:cNvPr>
          <p:cNvSpPr txBox="1"/>
          <p:nvPr/>
        </p:nvSpPr>
        <p:spPr>
          <a:xfrm>
            <a:off x="6852854" y="4826486"/>
            <a:ext cx="661738" cy="461665"/>
          </a:xfrm>
          <a:prstGeom prst="rect">
            <a:avLst/>
          </a:prstGeom>
          <a:noFill/>
          <a:ln w="57150">
            <a:solidFill>
              <a:schemeClr val="accent2"/>
            </a:solidFill>
          </a:ln>
        </p:spPr>
        <p:txBody>
          <a:bodyPr wrap="square" rtlCol="0">
            <a:spAutoFit/>
          </a:bodyPr>
          <a:lstStyle/>
          <a:p>
            <a:pPr algn="ctr"/>
            <a:r>
              <a:rPr lang="en-US" sz="2400" dirty="0"/>
              <a:t>30</a:t>
            </a:r>
          </a:p>
        </p:txBody>
      </p:sp>
      <p:sp>
        <p:nvSpPr>
          <p:cNvPr id="12" name="TextBox 11">
            <a:extLst>
              <a:ext uri="{FF2B5EF4-FFF2-40B4-BE49-F238E27FC236}">
                <a16:creationId xmlns:a16="http://schemas.microsoft.com/office/drawing/2014/main" id="{7AE46FF9-F543-A4FD-ACD3-3569474AFBF6}"/>
              </a:ext>
            </a:extLst>
          </p:cNvPr>
          <p:cNvSpPr txBox="1"/>
          <p:nvPr/>
        </p:nvSpPr>
        <p:spPr>
          <a:xfrm>
            <a:off x="8327719" y="4830999"/>
            <a:ext cx="1968667" cy="461665"/>
          </a:xfrm>
          <a:prstGeom prst="rect">
            <a:avLst/>
          </a:prstGeom>
          <a:noFill/>
          <a:ln w="57150">
            <a:solidFill>
              <a:schemeClr val="accent2"/>
            </a:solidFill>
          </a:ln>
        </p:spPr>
        <p:txBody>
          <a:bodyPr wrap="square" rtlCol="0">
            <a:spAutoFit/>
          </a:bodyPr>
          <a:lstStyle/>
          <a:p>
            <a:pPr algn="ctr"/>
            <a:r>
              <a:rPr lang="en-US" sz="2400" b="1" dirty="0">
                <a:latin typeface="Open Sans" panose="020B0606030504020204" pitchFamily="34" charset="0"/>
                <a:ea typeface="MS Mincho" panose="02020609040205080304" pitchFamily="49" charset="-128"/>
                <a:cs typeface="Arial" panose="020B0604020202020204" pitchFamily="34" charset="0"/>
              </a:rPr>
              <a:t>HHExpF_1M</a:t>
            </a:r>
            <a:endParaRPr lang="en-US" sz="2400" dirty="0"/>
          </a:p>
        </p:txBody>
      </p:sp>
    </p:spTree>
    <p:extLst>
      <p:ext uri="{BB962C8B-B14F-4D97-AF65-F5344CB8AC3E}">
        <p14:creationId xmlns:p14="http://schemas.microsoft.com/office/powerpoint/2010/main" val="33125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66043322"/>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56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r>
              <a:rPr lang="fr-FR" sz="3600" b="0" noProof="0" dirty="0">
                <a:latin typeface="Open Sans ExtraBold" panose="020B0906030804020204" pitchFamily="34" charset="0"/>
              </a:rPr>
              <a:t>Agrégation des dépenses de consommation : articles de consommation</a:t>
            </a:r>
            <a:endParaRPr lang="en-GB" sz="3600" b="0" dirty="0">
              <a:latin typeface="Open Sans ExtraBold" panose="020B0906030804020204" pitchFamily="34" charset="0"/>
            </a:endParaRP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3416320"/>
          </a:xfrm>
          <a:prstGeom prst="rect">
            <a:avLst/>
          </a:prstGeom>
          <a:noFill/>
        </p:spPr>
        <p:txBody>
          <a:bodyPr wrap="square" rtlCol="0">
            <a:spAutoFit/>
          </a:bodyPr>
          <a:lstStyle/>
          <a:p>
            <a:r>
              <a:rPr lang="fr-FR" b="1" dirty="0">
                <a:latin typeface="Open Sans" panose="020B0606030504020204" pitchFamily="34" charset="0"/>
                <a:ea typeface="Open Sans" panose="020B0606030504020204" pitchFamily="34" charset="0"/>
                <a:cs typeface="Open Sans" panose="020B0606030504020204" pitchFamily="34" charset="0"/>
              </a:rPr>
              <a:t>Dans le calcul des dépenses mensuelles, nous ne devons inclure que les articles qui</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Représentent la consommation réelle du ménage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Par </a:t>
            </a:r>
            <a:r>
              <a:rPr lang="en-GB"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exemple</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ne pas inclure les intrants commerciaux/moyens de subsistance !</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Reflètent une consommation régulière/récurrente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Ne pas inclure les dépenses pour les célébrations ou les actifs importants !</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Attention au </a:t>
            </a:r>
            <a:r>
              <a:rPr lang="en-GB" b="1"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loyer</a:t>
            </a:r>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Les dépenses de loyer doivent être incluses dans la capacité économique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uniquement si elles sont incluses dans le MEB</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
        <p:nvSpPr>
          <p:cNvPr id="4" name="TextBox 3">
            <a:extLst>
              <a:ext uri="{FF2B5EF4-FFF2-40B4-BE49-F238E27FC236}">
                <a16:creationId xmlns:a16="http://schemas.microsoft.com/office/drawing/2014/main" id="{DFEC1A9C-A1D8-43B2-292A-206B1A5E85E5}"/>
              </a:ext>
            </a:extLst>
          </p:cNvPr>
          <p:cNvSpPr txBox="1"/>
          <p:nvPr/>
        </p:nvSpPr>
        <p:spPr>
          <a:xfrm>
            <a:off x="3585411" y="5733225"/>
            <a:ext cx="6027249" cy="584775"/>
          </a:xfrm>
          <a:prstGeom prst="rect">
            <a:avLst/>
          </a:prstGeom>
          <a:noFill/>
        </p:spPr>
        <p:txBody>
          <a:bodyPr wrap="square">
            <a:spAutoFit/>
          </a:bodyPr>
          <a:lstStyle/>
          <a:p>
            <a:pPr marL="0" indent="0">
              <a:buNone/>
            </a:pPr>
            <a:r>
              <a:rPr lang="fr-FR" sz="1600" dirty="0">
                <a:latin typeface="Open Sans" panose="020B0606030504020204" pitchFamily="34" charset="0"/>
                <a:ea typeface="Open Sans" panose="020B0606030504020204" pitchFamily="34" charset="0"/>
                <a:cs typeface="Open Sans" panose="020B0606030504020204" pitchFamily="34" charset="0"/>
              </a:rPr>
              <a:t>Si vous avez des doutes sur la manière d'agréger les dépenses de consommation, consultez</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a:off x="8803658" y="6021076"/>
            <a:ext cx="531964"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9335622" y="5836410"/>
            <a:ext cx="25050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Note </a:t>
            </a:r>
            <a:r>
              <a:rPr lang="en-GB" dirty="0" err="1">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d’orientation</a:t>
            </a:r>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 PDA</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998712" y="441180"/>
            <a:ext cx="10542124" cy="1152000"/>
          </a:xfrm>
        </p:spPr>
        <p:txBody>
          <a:bodyPr/>
          <a:lstStyle/>
          <a:p>
            <a:r>
              <a:rPr lang="fr-FR" sz="3200" b="0" kern="1400" spc="230" dirty="0">
                <a:solidFill>
                  <a:schemeClr val="tx1"/>
                </a:solidFill>
                <a:latin typeface="Open Sans ExtraBold" panose="020B0906030804020204" pitchFamily="34" charset="0"/>
              </a:rPr>
              <a:t>MODULE PDA : CALCUL DES DÉPENSES MENSUELLES NON ALIMENTAIRES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052282"/>
            <a:ext cx="5680363" cy="2260596"/>
          </a:xfrm>
        </p:spPr>
        <p:txBody>
          <a:bodyPr/>
          <a:lstStyle/>
          <a:p>
            <a:pPr marL="0" indent="0">
              <a:lnSpc>
                <a:spcPct val="115000"/>
              </a:lnSpc>
              <a:spcBef>
                <a:spcPts val="0"/>
              </a:spcBef>
              <a:spcAft>
                <a:spcPts val="1000"/>
              </a:spcAft>
              <a:buSzPts val="1000"/>
              <a:buNone/>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Déterminez les dépenses non alimentaires mensuelles du ménage en </a:t>
            </a:r>
            <a:r>
              <a:rPr lang="fr-FR" sz="1400" b="1" dirty="0">
                <a:effectLst/>
                <a:latin typeface="Open Sans" panose="020B0606030504020204" pitchFamily="34" charset="0"/>
                <a:ea typeface="MS Mincho" panose="02020609040205080304" pitchFamily="49" charset="-128"/>
                <a:cs typeface="Arial" panose="020B0604020202020204" pitchFamily="34" charset="0"/>
              </a:rPr>
              <a:t>additionnant</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L'agrégation de la valeur des dépenses non alimentaires effectuées en espèces ou à crédit et via l'assistance en nature et les dons au cours des 30 derniers jours</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L'agrégation de la valeur des dépenses non alimentaires effectuées en espèces ou à crédit et via l'assistance en nature et les dons au cours des 6 derniers mois, divisée par 6</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154295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Nom de la variable: </a:t>
            </a:r>
            <a:r>
              <a:rPr lang="en-US" sz="1800" b="1" dirty="0">
                <a:latin typeface="Open Sans" panose="020B0606030504020204" pitchFamily="34" charset="0"/>
                <a:ea typeface="MS Mincho" panose="02020609040205080304" pitchFamily="49" charset="-128"/>
                <a:cs typeface="Arial" panose="020B0604020202020204" pitchFamily="34" charset="0"/>
              </a:rPr>
              <a:t>HHEXPNF_1M</a:t>
            </a:r>
          </a:p>
        </p:txBody>
      </p:sp>
      <p:sp>
        <p:nvSpPr>
          <p:cNvPr id="4" name="TextBox 3">
            <a:extLst>
              <a:ext uri="{FF2B5EF4-FFF2-40B4-BE49-F238E27FC236}">
                <a16:creationId xmlns:a16="http://schemas.microsoft.com/office/drawing/2014/main" id="{3B98A209-136F-76A5-57B1-9567A5008483}"/>
              </a:ext>
            </a:extLst>
          </p:cNvPr>
          <p:cNvSpPr txBox="1"/>
          <p:nvPr/>
        </p:nvSpPr>
        <p:spPr>
          <a:xfrm>
            <a:off x="998712" y="4574038"/>
            <a:ext cx="1968667" cy="830997"/>
          </a:xfrm>
          <a:prstGeom prst="rect">
            <a:avLst/>
          </a:prstGeom>
          <a:noFill/>
          <a:ln w="57150">
            <a:solidFill>
              <a:schemeClr val="accent2"/>
            </a:solidFill>
          </a:ln>
        </p:spPr>
        <p:txBody>
          <a:bodyPr wrap="square" rtlCol="0">
            <a:spAutoFit/>
          </a:bodyPr>
          <a:lstStyle/>
          <a:p>
            <a:pPr algn="ctr"/>
            <a:r>
              <a:rPr lang="fr-FR" sz="1600" dirty="0"/>
              <a:t>Total des dépenses non alimentaires des 30 derniers jours </a:t>
            </a:r>
            <a:endParaRPr lang="en-US" sz="1600" dirty="0"/>
          </a:p>
        </p:txBody>
      </p:sp>
      <p:sp>
        <p:nvSpPr>
          <p:cNvPr id="8" name="TextBox 7">
            <a:extLst>
              <a:ext uri="{FF2B5EF4-FFF2-40B4-BE49-F238E27FC236}">
                <a16:creationId xmlns:a16="http://schemas.microsoft.com/office/drawing/2014/main" id="{B29BF765-EA17-DDB5-2301-D89D0A7A6E80}"/>
              </a:ext>
            </a:extLst>
          </p:cNvPr>
          <p:cNvSpPr txBox="1"/>
          <p:nvPr/>
        </p:nvSpPr>
        <p:spPr>
          <a:xfrm>
            <a:off x="3704715" y="4712536"/>
            <a:ext cx="3094618" cy="615553"/>
          </a:xfrm>
          <a:prstGeom prst="rect">
            <a:avLst/>
          </a:prstGeom>
          <a:noFill/>
          <a:ln w="57150">
            <a:solidFill>
              <a:schemeClr val="accent2"/>
            </a:solidFill>
          </a:ln>
        </p:spPr>
        <p:txBody>
          <a:bodyPr wrap="square" rtlCol="0">
            <a:spAutoFit/>
          </a:bodyPr>
          <a:lstStyle/>
          <a:p>
            <a:pPr algn="ctr"/>
            <a:r>
              <a:rPr lang="fr-FR" sz="1700" dirty="0"/>
              <a:t>Total des dépenses non alimentaires des 6 derniers mois</a:t>
            </a:r>
            <a:endParaRPr lang="en-US" sz="1700" b="1" dirty="0"/>
          </a:p>
        </p:txBody>
      </p:sp>
      <p:sp>
        <p:nvSpPr>
          <p:cNvPr id="13" name="Plus Sign 12">
            <a:extLst>
              <a:ext uri="{FF2B5EF4-FFF2-40B4-BE49-F238E27FC236}">
                <a16:creationId xmlns:a16="http://schemas.microsoft.com/office/drawing/2014/main" id="{985D7184-1CD1-F898-E1DC-C4CA9DE9891D}"/>
              </a:ext>
            </a:extLst>
          </p:cNvPr>
          <p:cNvSpPr/>
          <p:nvPr/>
        </p:nvSpPr>
        <p:spPr>
          <a:xfrm>
            <a:off x="3058045" y="4752653"/>
            <a:ext cx="556004" cy="566099"/>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8319837" y="4756474"/>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9079512" y="4774091"/>
            <a:ext cx="2651277" cy="523220"/>
          </a:xfrm>
          <a:prstGeom prst="rect">
            <a:avLst/>
          </a:prstGeom>
          <a:noFill/>
          <a:ln w="57150">
            <a:solidFill>
              <a:schemeClr val="accent2"/>
            </a:solidFill>
          </a:ln>
        </p:spPr>
        <p:txBody>
          <a:bodyPr wrap="square" rtlCol="0">
            <a:spAutoFit/>
          </a:bodyPr>
          <a:lstStyle/>
          <a:p>
            <a:pPr algn="ctr"/>
            <a:r>
              <a:rPr lang="en-US" sz="2800" b="1" dirty="0">
                <a:latin typeface="Open Sans" panose="020B0606030504020204" pitchFamily="34" charset="0"/>
                <a:ea typeface="MS Mincho" panose="02020609040205080304" pitchFamily="49" charset="-128"/>
                <a:cs typeface="Arial" panose="020B0604020202020204" pitchFamily="34" charset="0"/>
              </a:rPr>
              <a:t>HHEXPNF_1M</a:t>
            </a:r>
            <a:endParaRPr lang="en-US" sz="2800" dirty="0"/>
          </a:p>
        </p:txBody>
      </p:sp>
      <p:sp>
        <p:nvSpPr>
          <p:cNvPr id="5" name="Division Sign 4">
            <a:extLst>
              <a:ext uri="{FF2B5EF4-FFF2-40B4-BE49-F238E27FC236}">
                <a16:creationId xmlns:a16="http://schemas.microsoft.com/office/drawing/2014/main" id="{4F7C1328-E7DB-2275-B6F1-885EF92B74E0}"/>
              </a:ext>
            </a:extLst>
          </p:cNvPr>
          <p:cNvSpPr/>
          <p:nvPr/>
        </p:nvSpPr>
        <p:spPr>
          <a:xfrm>
            <a:off x="6860910" y="4697091"/>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D4EC4D-8426-0704-4493-70D616BBEBA0}"/>
              </a:ext>
            </a:extLst>
          </p:cNvPr>
          <p:cNvSpPr txBox="1"/>
          <p:nvPr/>
        </p:nvSpPr>
        <p:spPr>
          <a:xfrm>
            <a:off x="7584224" y="4797126"/>
            <a:ext cx="661738" cy="461665"/>
          </a:xfrm>
          <a:prstGeom prst="rect">
            <a:avLst/>
          </a:prstGeom>
          <a:noFill/>
          <a:ln w="57150">
            <a:solidFill>
              <a:schemeClr val="accent2"/>
            </a:solidFill>
          </a:ln>
        </p:spPr>
        <p:txBody>
          <a:bodyPr wrap="square" rtlCol="0">
            <a:spAutoFit/>
          </a:bodyPr>
          <a:lstStyle/>
          <a:p>
            <a:pPr algn="ctr"/>
            <a:r>
              <a:rPr lang="en-US" sz="2400" dirty="0"/>
              <a:t>6</a:t>
            </a:r>
          </a:p>
        </p:txBody>
      </p:sp>
      <p:sp>
        <p:nvSpPr>
          <p:cNvPr id="9" name="Content Placeholder 15">
            <a:extLst>
              <a:ext uri="{FF2B5EF4-FFF2-40B4-BE49-F238E27FC236}">
                <a16:creationId xmlns:a16="http://schemas.microsoft.com/office/drawing/2014/main" id="{37809681-AD34-6B27-7D8A-E24DF0B9D9DF}"/>
              </a:ext>
            </a:extLst>
          </p:cNvPr>
          <p:cNvSpPr txBox="1">
            <a:spLocks/>
          </p:cNvSpPr>
          <p:nvPr/>
        </p:nvSpPr>
        <p:spPr>
          <a:xfrm>
            <a:off x="6869029" y="2040255"/>
            <a:ext cx="4929483" cy="155272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Font typeface="Arial" charset="0"/>
              <a:buNone/>
              <a:tabLst>
                <a:tab pos="457200" algn="l"/>
              </a:tabLst>
            </a:pPr>
            <a:r>
              <a:rPr lang="fr-FR" sz="1400" b="1" dirty="0">
                <a:solidFill>
                  <a:srgbClr val="FF0000"/>
                </a:solidFill>
                <a:latin typeface="Open Sans" panose="020B0606030504020204" pitchFamily="34" charset="0"/>
                <a:ea typeface="MS Mincho" panose="02020609040205080304" pitchFamily="49" charset="-128"/>
                <a:cs typeface="Arial" panose="020B0604020202020204" pitchFamily="34" charset="0"/>
              </a:rPr>
              <a:t>Remarque importante : </a:t>
            </a:r>
            <a:r>
              <a:rPr lang="fr-FR" sz="1400" dirty="0">
                <a:solidFill>
                  <a:srgbClr val="FF0000"/>
                </a:solidFill>
                <a:latin typeface="Open Sans" panose="020B0606030504020204" pitchFamily="34" charset="0"/>
                <a:ea typeface="MS Mincho" panose="02020609040205080304" pitchFamily="49" charset="-128"/>
                <a:cs typeface="Arial" panose="020B0604020202020204" pitchFamily="34" charset="0"/>
              </a:rPr>
              <a:t>Excluez les dépenses pour les célébrations, festivals, dons, dépenses uniques importantes du ménage (par exemple, une maison ou un véhicule), ainsi que les dépenses pour les intrants de moyens de subsistance (par exemple, intrants agricoles, main-d'œuvre salariée) de l'agrégat des dépenses de consommation non alimentaire. Cela garantit l'alignement avec l'objectif du PDA de refléter la capacité de consommation régulière des ménages.</a:t>
            </a:r>
            <a:endParaRPr lang="en-US" sz="1400" dirty="0">
              <a:solidFill>
                <a:srgbClr val="FF0000"/>
              </a:solidFill>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677157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1969215"/>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err="1">
                <a:solidFill>
                  <a:schemeClr val="tx1"/>
                </a:solidFill>
                <a:latin typeface="Open Sans ExtraBold" panose="020B0906030804020204" pitchFamily="34" charset="0"/>
              </a:rPr>
              <a:t>Définition</a:t>
            </a:r>
            <a:endParaRPr lang="en-GB" sz="3600" b="0" kern="1400" spc="230" dirty="0">
              <a:solidFill>
                <a:schemeClr val="tx1"/>
              </a:solidFill>
              <a:latin typeface="Open Sans ExtraBold" panose="020B0906030804020204" pitchFamily="34" charset="0"/>
            </a:endParaRPr>
          </a:p>
        </p:txBody>
      </p:sp>
      <p:sp>
        <p:nvSpPr>
          <p:cNvPr id="4" name="Content Placeholder 3">
            <a:extLst>
              <a:ext uri="{FF2B5EF4-FFF2-40B4-BE49-F238E27FC236}">
                <a16:creationId xmlns:a16="http://schemas.microsoft.com/office/drawing/2014/main" id="{332A447B-D8B4-401E-7F88-DCA9AA8AA465}"/>
              </a:ext>
            </a:extLst>
          </p:cNvPr>
          <p:cNvSpPr>
            <a:spLocks noGrp="1" noChangeArrowheads="1"/>
          </p:cNvSpPr>
          <p:nvPr>
            <p:ph idx="1"/>
          </p:nvPr>
        </p:nvSpPr>
        <p:spPr bwMode="auto">
          <a:xfrm>
            <a:off x="717181" y="1378974"/>
            <a:ext cx="1105200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 </a:t>
            </a:r>
            <a:r>
              <a:rPr lang="fr-FR" altLang="en-US" sz="2600" dirty="0">
                <a:latin typeface="Open Sans" panose="020B0606030504020204" pitchFamily="34" charset="0"/>
                <a:ea typeface="Open Sans" panose="020B0606030504020204" pitchFamily="34" charset="0"/>
                <a:cs typeface="Open Sans" panose="020B0606030504020204" pitchFamily="34" charset="0"/>
              </a:rPr>
              <a:t>PDA</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est un indicateur au niveau des ménages qui reflète la </a:t>
            </a:r>
            <a:r>
              <a:rPr kumimoji="0" lang="fr-FR"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vulnérabilité économique </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et, par conséquent, </a:t>
            </a:r>
            <a:r>
              <a:rPr kumimoji="0" lang="fr-FR"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l'insécurité alimentaire</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Il mesure la proportion des dépenses de consommation totale d'un ménage consacrée à la nourriture.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Il capture la capacité du ménage à maintenir sa consommation alimentaire face aux chocs.</a:t>
            </a: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95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Open Sans ExtraBold" panose="020B0906030804020204" pitchFamily="34" charset="0"/>
              </a:rPr>
              <a:t>MODULE PDA : CALCUL DES DÉPENSES MENSUELLES TOTALES DU MÉNAGE</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Déterminez les dépenses mensuelles totales du ménage en </a:t>
            </a:r>
            <a:r>
              <a:rPr lang="fr-FR" sz="1800" b="1" dirty="0">
                <a:effectLst/>
                <a:latin typeface="Open Sans" panose="020B0606030504020204" pitchFamily="34" charset="0"/>
                <a:ea typeface="MS Mincho" panose="02020609040205080304" pitchFamily="49" charset="-128"/>
                <a:cs typeface="Arial" panose="020B0604020202020204" pitchFamily="34" charset="0"/>
              </a:rPr>
              <a:t>additionnant</a:t>
            </a:r>
            <a:r>
              <a:rPr lang="fr-FR" sz="1800" dirty="0">
                <a:effectLst/>
                <a:latin typeface="Open Sans" panose="020B0606030504020204" pitchFamily="34" charset="0"/>
                <a:ea typeface="MS Mincho" panose="02020609040205080304" pitchFamily="49" charset="-128"/>
                <a:cs typeface="Arial" panose="020B0604020202020204" pitchFamily="34" charset="0"/>
              </a:rPr>
              <a:t> :</a:t>
            </a:r>
            <a:endParaRPr lang="en-US" sz="1800" dirty="0">
              <a:effectLst/>
              <a:latin typeface="Open Sans" panose="020B0606030504020204" pitchFamily="34" charset="0"/>
              <a:ea typeface="MS Mincho" panose="02020609040205080304" pitchFamily="49" charset="-128"/>
              <a:cs typeface="Arial" panose="020B0604020202020204" pitchFamily="34" charset="0"/>
            </a:endParaRPr>
          </a:p>
          <a:p>
            <a:pPr>
              <a:lnSpc>
                <a:spcPct val="115000"/>
              </a:lnSpc>
              <a:spcBef>
                <a:spcPts val="0"/>
              </a:spcBef>
              <a:spcAft>
                <a:spcPts val="1000"/>
              </a:spcAft>
              <a:buSzPts val="1000"/>
              <a:buFont typeface="+mj-lt"/>
              <a:buAutoNum type="arabicPeriod"/>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Les </a:t>
            </a:r>
            <a:r>
              <a:rPr lang="en-US" sz="1800" dirty="0" err="1">
                <a:effectLst/>
                <a:latin typeface="Open Sans" panose="020B0606030504020204" pitchFamily="34" charset="0"/>
                <a:ea typeface="MS Mincho" panose="02020609040205080304" pitchFamily="49" charset="-128"/>
                <a:cs typeface="Arial" panose="020B0604020202020204" pitchFamily="34" charset="0"/>
              </a:rPr>
              <a:t>dépenses</a:t>
            </a:r>
            <a:r>
              <a:rPr lang="en-US" sz="1800" dirty="0">
                <a:effectLst/>
                <a:latin typeface="Open Sans" panose="020B0606030504020204" pitchFamily="34" charset="0"/>
                <a:ea typeface="MS Mincho" panose="02020609040205080304" pitchFamily="49" charset="-128"/>
                <a:cs typeface="Arial" panose="020B0604020202020204" pitchFamily="34" charset="0"/>
              </a:rPr>
              <a:t> </a:t>
            </a:r>
            <a:r>
              <a:rPr lang="en-US" sz="1800" dirty="0" err="1">
                <a:effectLst/>
                <a:latin typeface="Open Sans" panose="020B0606030504020204" pitchFamily="34" charset="0"/>
                <a:ea typeface="MS Mincho" panose="02020609040205080304" pitchFamily="49" charset="-128"/>
                <a:cs typeface="Arial" panose="020B0604020202020204" pitchFamily="34" charset="0"/>
              </a:rPr>
              <a:t>alimentaires</a:t>
            </a:r>
            <a:r>
              <a:rPr lang="en-US" sz="1800" dirty="0">
                <a:effectLst/>
                <a:latin typeface="Open Sans" panose="020B0606030504020204" pitchFamily="34" charset="0"/>
                <a:ea typeface="MS Mincho" panose="02020609040205080304" pitchFamily="49" charset="-128"/>
                <a:cs typeface="Arial" panose="020B0604020202020204" pitchFamily="34" charset="0"/>
              </a:rPr>
              <a:t> </a:t>
            </a:r>
            <a:r>
              <a:rPr lang="en-US" sz="1800" dirty="0" err="1">
                <a:effectLst/>
                <a:latin typeface="Open Sans" panose="020B0606030504020204" pitchFamily="34" charset="0"/>
                <a:ea typeface="MS Mincho" panose="02020609040205080304" pitchFamily="49" charset="-128"/>
                <a:cs typeface="Arial" panose="020B0604020202020204" pitchFamily="34" charset="0"/>
              </a:rPr>
              <a:t>mensuelles</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a:lnSpc>
                <a:spcPct val="115000"/>
              </a:lnSpc>
              <a:spcBef>
                <a:spcPts val="0"/>
              </a:spcBef>
              <a:spcAft>
                <a:spcPts val="1000"/>
              </a:spcAft>
              <a:buSzPts val="1000"/>
              <a:buFont typeface="+mj-lt"/>
              <a:buAutoNum type="arabicPeriod"/>
              <a:tabLst>
                <a:tab pos="457200" algn="l"/>
              </a:tabLst>
            </a:pPr>
            <a:r>
              <a:rPr lang="fr-FR" sz="1800" dirty="0">
                <a:latin typeface="Open Sans" panose="020B0606030504020204" pitchFamily="34" charset="0"/>
                <a:ea typeface="MS Mincho" panose="02020609040205080304" pitchFamily="49" charset="-128"/>
                <a:cs typeface="Arial" panose="020B0604020202020204" pitchFamily="34" charset="0"/>
              </a:rPr>
              <a:t>Les dépenses non alimentaires mensuelles</a:t>
            </a:r>
            <a:r>
              <a:rPr lang="en-US" sz="1800" dirty="0">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Nom de la variable: </a:t>
            </a:r>
            <a:r>
              <a:rPr lang="en-US" sz="2000" b="1" dirty="0">
                <a:latin typeface="Open Sans" panose="020B0606030504020204" pitchFamily="34" charset="0"/>
                <a:ea typeface="MS Mincho" panose="02020609040205080304" pitchFamily="49" charset="-128"/>
                <a:cs typeface="Arial" panose="020B0604020202020204" pitchFamily="34" charset="0"/>
              </a:rPr>
              <a:t>HHEXP</a:t>
            </a:r>
            <a:endParaRPr lang="en-US" sz="2200" b="1" dirty="0">
              <a:latin typeface="Open Sans" panose="020B0606030504020204" pitchFamily="34"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3B98A209-136F-76A5-57B1-9567A5008483}"/>
              </a:ext>
            </a:extLst>
          </p:cNvPr>
          <p:cNvSpPr txBox="1"/>
          <p:nvPr/>
        </p:nvSpPr>
        <p:spPr>
          <a:xfrm>
            <a:off x="2394370" y="4519670"/>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(Aliments)</a:t>
            </a:r>
            <a:endParaRPr lang="en-US" sz="1800" dirty="0"/>
          </a:p>
        </p:txBody>
      </p:sp>
      <p:sp>
        <p:nvSpPr>
          <p:cNvPr id="13" name="Plus Sign 12">
            <a:extLst>
              <a:ext uri="{FF2B5EF4-FFF2-40B4-BE49-F238E27FC236}">
                <a16:creationId xmlns:a16="http://schemas.microsoft.com/office/drawing/2014/main" id="{985D7184-1CD1-F898-E1DC-C4CA9DE9891D}"/>
              </a:ext>
            </a:extLst>
          </p:cNvPr>
          <p:cNvSpPr/>
          <p:nvPr/>
        </p:nvSpPr>
        <p:spPr>
          <a:xfrm>
            <a:off x="4445687" y="4603406"/>
            <a:ext cx="514101" cy="489738"/>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7400891" y="4660695"/>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7962405" y="4512490"/>
            <a:ext cx="1548822"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HHEXP_1M </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dirty="0"/>
          </a:p>
        </p:txBody>
      </p:sp>
      <p:sp>
        <p:nvSpPr>
          <p:cNvPr id="5" name="TextBox 4">
            <a:extLst>
              <a:ext uri="{FF2B5EF4-FFF2-40B4-BE49-F238E27FC236}">
                <a16:creationId xmlns:a16="http://schemas.microsoft.com/office/drawing/2014/main" id="{7EBFACC1-BA93-FA3B-AF82-12B7F06452DD}"/>
              </a:ext>
            </a:extLst>
          </p:cNvPr>
          <p:cNvSpPr txBox="1"/>
          <p:nvPr/>
        </p:nvSpPr>
        <p:spPr>
          <a:xfrm>
            <a:off x="5044012" y="4517061"/>
            <a:ext cx="2234169"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HHEXPNF_1M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(Non-</a:t>
            </a:r>
            <a:r>
              <a:rPr lang="en-US" b="1" dirty="0" err="1">
                <a:latin typeface="Open Sans" panose="020B0606030504020204" pitchFamily="34" charset="0"/>
                <a:ea typeface="MS Mincho" panose="02020609040205080304" pitchFamily="49" charset="-128"/>
                <a:cs typeface="Arial" panose="020B0604020202020204" pitchFamily="34" charset="0"/>
              </a:rPr>
              <a:t>alimentaire</a:t>
            </a:r>
            <a:r>
              <a:rPr lang="en-US" b="1" dirty="0">
                <a:latin typeface="Open Sans" panose="020B0606030504020204" pitchFamily="34" charset="0"/>
                <a:ea typeface="MS Mincho" panose="02020609040205080304" pitchFamily="49" charset="-128"/>
                <a:cs typeface="Arial" panose="020B0604020202020204" pitchFamily="34" charset="0"/>
              </a:rPr>
              <a:t>)</a:t>
            </a:r>
            <a:endParaRPr lang="en-US" dirty="0"/>
          </a:p>
        </p:txBody>
      </p:sp>
    </p:spTree>
    <p:extLst>
      <p:ext uri="{BB962C8B-B14F-4D97-AF65-F5344CB8AC3E}">
        <p14:creationId xmlns:p14="http://schemas.microsoft.com/office/powerpoint/2010/main" val="303868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70863859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16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Open Sans ExtraBold" panose="020B0906030804020204" pitchFamily="34" charset="0"/>
              </a:rPr>
              <a:t>MODULE PDA : CALCUL DU PDA ET ATTRIBUTION DANS UNE CLASSIFICATION PDA (1)</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fr-FR" dirty="0">
                <a:latin typeface="Open Sans" panose="020B0606030504020204" pitchFamily="34" charset="0"/>
                <a:ea typeface="MS Mincho" panose="02020609040205080304" pitchFamily="49" charset="-128"/>
                <a:cs typeface="Arial" panose="020B0604020202020204" pitchFamily="34" charset="0"/>
              </a:rPr>
              <a:t>Calculez le </a:t>
            </a:r>
            <a:r>
              <a:rPr lang="fr-FR" b="1" dirty="0">
                <a:latin typeface="Open Sans" panose="020B0606030504020204" pitchFamily="34" charset="0"/>
                <a:ea typeface="MS Mincho" panose="02020609040205080304" pitchFamily="49" charset="-128"/>
                <a:cs typeface="Arial" panose="020B0604020202020204" pitchFamily="34" charset="0"/>
              </a:rPr>
              <a:t>PDA</a:t>
            </a:r>
            <a:r>
              <a:rPr lang="fr-FR" dirty="0">
                <a:latin typeface="Open Sans" panose="020B0606030504020204" pitchFamily="34" charset="0"/>
                <a:ea typeface="MS Mincho" panose="02020609040205080304" pitchFamily="49" charset="-128"/>
                <a:cs typeface="Arial" panose="020B0604020202020204" pitchFamily="34" charset="0"/>
              </a:rPr>
              <a:t> en divisant les dépenses alimentaires mensuelles par les dépenses mensuelles totales.</a:t>
            </a:r>
            <a:endParaRPr lang="en-US" dirty="0">
              <a:latin typeface="Open Sans" panose="020B0606030504020204" pitchFamily="34" charset="0"/>
              <a:ea typeface="MS Mincho" panose="02020609040205080304" pitchFamily="49" charset="-128"/>
              <a:cs typeface="Arial" panose="020B0604020202020204" pitchFamily="34" charset="0"/>
            </a:endParaRP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Nom de la variable: </a:t>
            </a:r>
            <a:r>
              <a:rPr lang="en-US" sz="2200" b="1" dirty="0">
                <a:latin typeface="Open Sans" panose="020B0606030504020204" pitchFamily="34" charset="0"/>
                <a:ea typeface="MS Mincho" panose="02020609040205080304" pitchFamily="49" charset="-128"/>
                <a:cs typeface="Arial" panose="020B0604020202020204" pitchFamily="34" charset="0"/>
              </a:rPr>
              <a:t>PDA (</a:t>
            </a:r>
            <a:r>
              <a:rPr lang="en-US" sz="2200" b="1" dirty="0" err="1">
                <a:latin typeface="Open Sans" panose="020B0606030504020204" pitchFamily="34" charset="0"/>
                <a:ea typeface="MS Mincho" panose="02020609040205080304" pitchFamily="49" charset="-128"/>
                <a:cs typeface="Arial" panose="020B0604020202020204" pitchFamily="34" charset="0"/>
              </a:rPr>
              <a:t>ou</a:t>
            </a:r>
            <a:r>
              <a:rPr lang="en-US" sz="2200" b="1" dirty="0">
                <a:latin typeface="Open Sans" panose="020B0606030504020204" pitchFamily="34" charset="0"/>
                <a:ea typeface="MS Mincho" panose="02020609040205080304" pitchFamily="49" charset="-128"/>
                <a:cs typeface="Arial" panose="020B0604020202020204" pitchFamily="34" charset="0"/>
              </a:rPr>
              <a:t> FES </a:t>
            </a:r>
            <a:r>
              <a:rPr lang="en-US" sz="2200" b="1" dirty="0" err="1">
                <a:latin typeface="Open Sans" panose="020B0606030504020204" pitchFamily="34" charset="0"/>
                <a:ea typeface="MS Mincho" panose="02020609040205080304" pitchFamily="49" charset="-128"/>
                <a:cs typeface="Arial" panose="020B0604020202020204" pitchFamily="34" charset="0"/>
              </a:rPr>
              <a:t>en</a:t>
            </a:r>
            <a:r>
              <a:rPr lang="en-US" sz="2200" b="1" dirty="0">
                <a:latin typeface="Open Sans" panose="020B0606030504020204" pitchFamily="34" charset="0"/>
                <a:ea typeface="MS Mincho" panose="02020609040205080304" pitchFamily="49" charset="-128"/>
                <a:cs typeface="Arial" panose="020B0604020202020204" pitchFamily="34" charset="0"/>
              </a:rPr>
              <a:t> </a:t>
            </a:r>
            <a:r>
              <a:rPr lang="en-US" sz="2200" b="1" dirty="0" err="1">
                <a:latin typeface="Open Sans" panose="020B0606030504020204" pitchFamily="34" charset="0"/>
                <a:ea typeface="MS Mincho" panose="02020609040205080304" pitchFamily="49" charset="-128"/>
                <a:cs typeface="Arial" panose="020B0604020202020204" pitchFamily="34" charset="0"/>
              </a:rPr>
              <a:t>anglais</a:t>
            </a:r>
            <a:r>
              <a:rPr lang="en-US" sz="2200" b="1" dirty="0">
                <a:latin typeface="Open Sans" panose="020B0606030504020204" pitchFamily="34" charset="0"/>
                <a:ea typeface="MS Mincho" panose="02020609040205080304" pitchFamily="49" charset="-128"/>
                <a:cs typeface="Arial" panose="020B0604020202020204" pitchFamily="34" charset="0"/>
              </a:rPr>
              <a:t>)</a:t>
            </a:r>
          </a:p>
        </p:txBody>
      </p:sp>
      <p:sp>
        <p:nvSpPr>
          <p:cNvPr id="6" name="TextBox 5">
            <a:extLst>
              <a:ext uri="{FF2B5EF4-FFF2-40B4-BE49-F238E27FC236}">
                <a16:creationId xmlns:a16="http://schemas.microsoft.com/office/drawing/2014/main" id="{838C3522-BB46-17C6-693F-84EEED52BF3F}"/>
              </a:ext>
            </a:extLst>
          </p:cNvPr>
          <p:cNvSpPr txBox="1"/>
          <p:nvPr/>
        </p:nvSpPr>
        <p:spPr>
          <a:xfrm>
            <a:off x="2510678" y="3829866"/>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(Aliments)</a:t>
            </a:r>
            <a:endParaRPr lang="en-US" sz="1800" dirty="0"/>
          </a:p>
        </p:txBody>
      </p:sp>
      <p:sp>
        <p:nvSpPr>
          <p:cNvPr id="7" name="Division Sign 6">
            <a:extLst>
              <a:ext uri="{FF2B5EF4-FFF2-40B4-BE49-F238E27FC236}">
                <a16:creationId xmlns:a16="http://schemas.microsoft.com/office/drawing/2014/main" id="{6D26D3B0-21BC-A980-9663-83621CE58A50}"/>
              </a:ext>
            </a:extLst>
          </p:cNvPr>
          <p:cNvSpPr/>
          <p:nvPr/>
        </p:nvSpPr>
        <p:spPr>
          <a:xfrm>
            <a:off x="4622512" y="3899663"/>
            <a:ext cx="424247" cy="501511"/>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8E3314-450D-0787-C577-4EFCB650E1A2}"/>
              </a:ext>
            </a:extLst>
          </p:cNvPr>
          <p:cNvSpPr txBox="1"/>
          <p:nvPr/>
        </p:nvSpPr>
        <p:spPr>
          <a:xfrm>
            <a:off x="5185183" y="3827254"/>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HHEXP_1M</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sz="1800" dirty="0"/>
          </a:p>
        </p:txBody>
      </p:sp>
      <p:sp>
        <p:nvSpPr>
          <p:cNvPr id="10" name="Equals 9">
            <a:extLst>
              <a:ext uri="{FF2B5EF4-FFF2-40B4-BE49-F238E27FC236}">
                <a16:creationId xmlns:a16="http://schemas.microsoft.com/office/drawing/2014/main" id="{F22F9FDB-3607-BD7A-867A-138180389EF2}"/>
              </a:ext>
            </a:extLst>
          </p:cNvPr>
          <p:cNvSpPr/>
          <p:nvPr/>
        </p:nvSpPr>
        <p:spPr>
          <a:xfrm>
            <a:off x="7280575" y="3968140"/>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136C487-AF7A-4E5F-3046-72430295FA5B}"/>
              </a:ext>
            </a:extLst>
          </p:cNvPr>
          <p:cNvSpPr txBox="1"/>
          <p:nvPr/>
        </p:nvSpPr>
        <p:spPr>
          <a:xfrm>
            <a:off x="7842089" y="3861017"/>
            <a:ext cx="1968667" cy="584775"/>
          </a:xfrm>
          <a:prstGeom prst="rect">
            <a:avLst/>
          </a:prstGeom>
          <a:noFill/>
          <a:ln w="57150">
            <a:solidFill>
              <a:schemeClr val="accent2"/>
            </a:solidFill>
          </a:ln>
        </p:spPr>
        <p:txBody>
          <a:bodyPr wrap="square" rtlCol="0">
            <a:spAutoFit/>
          </a:bodyPr>
          <a:lstStyle/>
          <a:p>
            <a:pPr algn="ctr"/>
            <a:r>
              <a:rPr lang="fr-FR" sz="3200" b="1" dirty="0">
                <a:latin typeface="Open Sans" panose="020B0606030504020204" pitchFamily="34" charset="0"/>
                <a:ea typeface="MS Mincho" panose="02020609040205080304" pitchFamily="49" charset="-128"/>
                <a:cs typeface="Arial" panose="020B0604020202020204" pitchFamily="34" charset="0"/>
              </a:rPr>
              <a:t>P</a:t>
            </a:r>
            <a:r>
              <a:rPr lang="en-US" sz="3200" b="1" dirty="0">
                <a:latin typeface="Open Sans" panose="020B0606030504020204" pitchFamily="34" charset="0"/>
                <a:ea typeface="MS Mincho" panose="02020609040205080304" pitchFamily="49" charset="-128"/>
                <a:cs typeface="Arial" panose="020B0604020202020204" pitchFamily="34" charset="0"/>
              </a:rPr>
              <a:t>DA</a:t>
            </a:r>
            <a:endParaRPr lang="en-US" sz="3200" dirty="0"/>
          </a:p>
        </p:txBody>
      </p:sp>
    </p:spTree>
    <p:extLst>
      <p:ext uri="{BB962C8B-B14F-4D97-AF65-F5344CB8AC3E}">
        <p14:creationId xmlns:p14="http://schemas.microsoft.com/office/powerpoint/2010/main" val="292396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Open Sans ExtraBold" panose="020B0906030804020204" pitchFamily="34" charset="0"/>
              </a:rPr>
              <a:t>MODULE PDA : CALCUL DU PDA ET ATTRIBUTION DANS UNE CLASSIFICATION PDA (2)</a:t>
            </a:r>
            <a:endParaRPr lang="en-GB" dirty="0"/>
          </a:p>
        </p:txBody>
      </p:sp>
      <p:sp>
        <p:nvSpPr>
          <p:cNvPr id="8" name="TextBox 5">
            <a:extLst>
              <a:ext uri="{FF2B5EF4-FFF2-40B4-BE49-F238E27FC236}">
                <a16:creationId xmlns:a16="http://schemas.microsoft.com/office/drawing/2014/main" id="{9BA704B3-751A-BD76-9779-9DDF763D4D61}"/>
              </a:ext>
            </a:extLst>
          </p:cNvPr>
          <p:cNvSpPr txBox="1"/>
          <p:nvPr/>
        </p:nvSpPr>
        <p:spPr>
          <a:xfrm>
            <a:off x="6918162" y="3135376"/>
            <a:ext cx="3838075" cy="723393"/>
          </a:xfrm>
          <a:prstGeom prst="rect">
            <a:avLst/>
          </a:prstGeom>
          <a:solidFill>
            <a:srgbClr val="E6B068"/>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50%</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MOYEN</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2" name="TextBox 6">
            <a:extLst>
              <a:ext uri="{FF2B5EF4-FFF2-40B4-BE49-F238E27FC236}">
                <a16:creationId xmlns:a16="http://schemas.microsoft.com/office/drawing/2014/main" id="{DF75E9C0-B561-FB98-0850-61BCF1DF87A4}"/>
              </a:ext>
            </a:extLst>
          </p:cNvPr>
          <p:cNvSpPr txBox="1"/>
          <p:nvPr/>
        </p:nvSpPr>
        <p:spPr>
          <a:xfrm>
            <a:off x="6918161" y="4117163"/>
            <a:ext cx="3838073" cy="709121"/>
          </a:xfrm>
          <a:prstGeom prst="rect">
            <a:avLst/>
          </a:prstGeom>
          <a:solidFill>
            <a:srgbClr val="E67536"/>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75%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ÉLEVÉ</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3A866822-7302-C760-2E15-139DA4F5F382}"/>
              </a:ext>
            </a:extLst>
          </p:cNvPr>
          <p:cNvSpPr txBox="1"/>
          <p:nvPr/>
        </p:nvSpPr>
        <p:spPr>
          <a:xfrm>
            <a:off x="6918161" y="5039518"/>
            <a:ext cx="3838072" cy="723392"/>
          </a:xfrm>
          <a:prstGeom prst="rect">
            <a:avLst/>
          </a:prstGeom>
          <a:solidFill>
            <a:srgbClr val="D70000"/>
          </a:solidFill>
        </p:spPr>
        <p:txBody>
          <a:bodyPr wrap="square" rtlCol="0">
            <a:noAutofit/>
          </a:bodyPr>
          <a:lstStyle/>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75% =&lt; PDA</a:t>
            </a:r>
          </a:p>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PDA TRÈS ÉLEVÉ</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69BED4E-7073-87F5-F037-8D4E0ACFA8A8}"/>
              </a:ext>
            </a:extLst>
          </p:cNvPr>
          <p:cNvSpPr txBox="1"/>
          <p:nvPr/>
        </p:nvSpPr>
        <p:spPr>
          <a:xfrm>
            <a:off x="942742" y="2062199"/>
            <a:ext cx="4579757" cy="3416320"/>
          </a:xfrm>
          <a:prstGeom prst="rect">
            <a:avLst/>
          </a:prstGeom>
          <a:noFill/>
        </p:spPr>
        <p:txBody>
          <a:bodyPr wrap="square">
            <a:spAutoFit/>
          </a:bodyPr>
          <a:lstStyle/>
          <a:p>
            <a:r>
              <a:rPr lang="fr-FR" sz="2400" dirty="0"/>
              <a:t>À cette étape, le PDA de chaque ménage devrait se situer de</a:t>
            </a:r>
            <a:r>
              <a:rPr lang="fr-FR" sz="2400" b="1" dirty="0"/>
              <a:t> 0 à 100 %.</a:t>
            </a:r>
          </a:p>
          <a:p>
            <a:endParaRPr lang="en-US" sz="2400" dirty="0"/>
          </a:p>
          <a:p>
            <a:r>
              <a:rPr lang="fr-FR" sz="2400" dirty="0"/>
              <a:t>Après avoir calculé la part des dépenses alimentaires (PDA) pour chaque ménage, il est important de les assigner dans des </a:t>
            </a:r>
            <a:r>
              <a:rPr lang="fr-FR" sz="2400" b="1" dirty="0"/>
              <a:t>catégories PDA </a:t>
            </a:r>
            <a:r>
              <a:rPr lang="fr-FR" sz="2400" dirty="0"/>
              <a:t>en fonction de leur score PDA.</a:t>
            </a:r>
            <a:endParaRPr lang="en-US" sz="2400" dirty="0"/>
          </a:p>
        </p:txBody>
      </p:sp>
      <p:sp>
        <p:nvSpPr>
          <p:cNvPr id="15" name="TextBox 5">
            <a:extLst>
              <a:ext uri="{FF2B5EF4-FFF2-40B4-BE49-F238E27FC236}">
                <a16:creationId xmlns:a16="http://schemas.microsoft.com/office/drawing/2014/main" id="{CDD7DE4F-1292-266C-7A98-EDF27FB9CE78}"/>
              </a:ext>
            </a:extLst>
          </p:cNvPr>
          <p:cNvSpPr txBox="1"/>
          <p:nvPr/>
        </p:nvSpPr>
        <p:spPr>
          <a:xfrm>
            <a:off x="6918163" y="2153588"/>
            <a:ext cx="3838074" cy="723394"/>
          </a:xfrm>
          <a:prstGeom prst="rect">
            <a:avLst/>
          </a:prstGeom>
          <a:solidFill>
            <a:srgbClr val="ECE1B1"/>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0 &lt;= PDA &lt; 50%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BAS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298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FES: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435522" y="6154697"/>
            <a:ext cx="4098215" cy="338554"/>
          </a:xfrm>
          <a:prstGeom prst="rect">
            <a:avLst/>
          </a:prstGeom>
          <a:noFill/>
        </p:spPr>
        <p:txBody>
          <a:bodyPr wrap="square">
            <a:spAutoFit/>
          </a:bodyPr>
          <a:lstStyle/>
          <a:p>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les scripts SPSS, STATA et R sur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03070EE-54B4-7131-74CF-F6C8747A07FB}"/>
              </a:ext>
            </a:extLst>
          </p:cNvPr>
          <p:cNvPicPr>
            <a:picLocks noChangeAspect="1"/>
          </p:cNvPicPr>
          <p:nvPr/>
        </p:nvPicPr>
        <p:blipFill>
          <a:blip r:embed="rId4"/>
          <a:stretch>
            <a:fillRect/>
          </a:stretch>
        </p:blipFill>
        <p:spPr>
          <a:xfrm>
            <a:off x="419750" y="1307592"/>
            <a:ext cx="8301170" cy="4415260"/>
          </a:xfrm>
          <a:prstGeom prst="rect">
            <a:avLst/>
          </a:prstGeom>
        </p:spPr>
      </p:pic>
    </p:spTree>
    <p:extLst>
      <p:ext uri="{BB962C8B-B14F-4D97-AF65-F5344CB8AC3E}">
        <p14:creationId xmlns:p14="http://schemas.microsoft.com/office/powerpoint/2010/main" val="1838364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Rapport</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Open Sans ExtraBold" panose="020B0906030804020204" pitchFamily="34" charset="0"/>
              </a:rPr>
              <a:t>PDA : EXEMPLE DE RAPPORT</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fr-FR" sz="12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de ménages dans chaque </a:t>
            </a:r>
            <a:r>
              <a:rPr lang="fr-FR"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classification </a:t>
            </a:r>
            <a:r>
              <a:rPr lang="fr-FR" sz="1200" i="1">
                <a:solidFill>
                  <a:srgbClr val="FFFFFE"/>
                </a:solidFill>
                <a:latin typeface="Open Sans" panose="020B0606030504020204" pitchFamily="34" charset="0"/>
                <a:ea typeface="MS Mincho" panose="02020609040205080304" pitchFamily="49" charset="-128"/>
                <a:cs typeface="Arial" panose="020B0604020202020204" pitchFamily="34" charset="0"/>
              </a:rPr>
              <a:t>PDA</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427922" y="1661348"/>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 La moitié des ménages (50 %) se situent dans les catégories PDA moyen et élevé, indiquant qu'une part substantielle des revenus est consacrée à l'alimentation.</a:t>
            </a:r>
          </a:p>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Ménages dirigés par des hommes : Ces ménages tendent à avoir une distribution plus équilibrée dans les catégories FES, avec une légère tendance vers des dépenses élevées.</a:t>
            </a:r>
          </a:p>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Ménages dirigés par des femmes : Il y a une proportion plus élevée de ménages dirigés par des femmes dans les catégories FES moyen et très élevé, ce qui suggère que ces ménages pourraient être plus vulnérables à l'insécurité alimentaire, car ils consacrent une plus grande part de leurs revenus à l'alimentation. »</a:t>
            </a:r>
            <a:endParaRPr lang="en-US" sz="1800" dirty="0">
              <a:latin typeface="Open Sans" panose="020B060603050402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86F8AF9-CA85-374D-77B0-DE8CEDF27146}"/>
              </a:ext>
            </a:extLst>
          </p:cNvPr>
          <p:cNvGrpSpPr/>
          <p:nvPr/>
        </p:nvGrpSpPr>
        <p:grpSpPr>
          <a:xfrm>
            <a:off x="553339" y="2553635"/>
            <a:ext cx="5020056" cy="2585731"/>
            <a:chOff x="714178" y="2549581"/>
            <a:chExt cx="5020056" cy="2585731"/>
          </a:xfrm>
        </p:grpSpPr>
        <p:sp>
          <p:nvSpPr>
            <p:cNvPr id="5" name="Rectangle 4">
              <a:extLst>
                <a:ext uri="{FF2B5EF4-FFF2-40B4-BE49-F238E27FC236}">
                  <a16:creationId xmlns:a16="http://schemas.microsoft.com/office/drawing/2014/main" id="{563F892B-BE3A-1536-2C27-FF17EE346942}"/>
                </a:ext>
              </a:extLst>
            </p:cNvPr>
            <p:cNvSpPr/>
            <p:nvPr/>
          </p:nvSpPr>
          <p:spPr>
            <a:xfrm>
              <a:off x="714178" y="2856050"/>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dirty="0">
                  <a:solidFill>
                    <a:srgbClr val="FFFFFF"/>
                  </a:solidFill>
                  <a:latin typeface="Open Sans"/>
                  <a:ea typeface="Open Sans"/>
                  <a:cs typeface="Open Sans"/>
                </a:rPr>
                <a:t>Rappel :</a:t>
              </a:r>
            </a:p>
            <a:p>
              <a:pPr algn="ctr"/>
              <a:r>
                <a:rPr lang="fr-FR" b="1" dirty="0">
                  <a:solidFill>
                    <a:srgbClr val="FFFFFF"/>
                  </a:solidFill>
                  <a:latin typeface="Open Sans"/>
                  <a:ea typeface="Open Sans"/>
                  <a:cs typeface="Open Sans"/>
                </a:rPr>
                <a:t>Veuillez utiliser les couleurs standard.</a:t>
              </a: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grpSp>
      <p:pic>
        <p:nvPicPr>
          <p:cNvPr id="13" name="Picture 12">
            <a:extLst>
              <a:ext uri="{FF2B5EF4-FFF2-40B4-BE49-F238E27FC236}">
                <a16:creationId xmlns:a16="http://schemas.microsoft.com/office/drawing/2014/main" id="{EFE3BFD2-89B9-B619-F28C-804E959FC46D}"/>
              </a:ext>
            </a:extLst>
          </p:cNvPr>
          <p:cNvPicPr>
            <a:picLocks noChangeAspect="1"/>
          </p:cNvPicPr>
          <p:nvPr/>
        </p:nvPicPr>
        <p:blipFill>
          <a:blip r:embed="rId5"/>
          <a:stretch>
            <a:fillRect/>
          </a:stretch>
        </p:blipFill>
        <p:spPr>
          <a:xfrm>
            <a:off x="6173919" y="2198900"/>
            <a:ext cx="5940161" cy="4436323"/>
          </a:xfrm>
          <a:prstGeom prst="rect">
            <a:avLst/>
          </a:prstGeom>
        </p:spPr>
      </p:pic>
      <p:pic>
        <p:nvPicPr>
          <p:cNvPr id="15" name="Picture 14">
            <a:extLst>
              <a:ext uri="{FF2B5EF4-FFF2-40B4-BE49-F238E27FC236}">
                <a16:creationId xmlns:a16="http://schemas.microsoft.com/office/drawing/2014/main" id="{2B5DAF49-707C-6F3F-9BCD-1FBB0FA497F4}"/>
              </a:ext>
            </a:extLst>
          </p:cNvPr>
          <p:cNvPicPr>
            <a:picLocks noChangeAspect="1"/>
          </p:cNvPicPr>
          <p:nvPr/>
        </p:nvPicPr>
        <p:blipFill>
          <a:blip r:embed="rId6"/>
          <a:stretch>
            <a:fillRect/>
          </a:stretch>
        </p:blipFill>
        <p:spPr>
          <a:xfrm>
            <a:off x="617949" y="3614959"/>
            <a:ext cx="4914900" cy="1371600"/>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Ressources disponibles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fr-FR" sz="3600" b="0" kern="1400" spc="230" dirty="0">
                <a:solidFill>
                  <a:schemeClr val="tx1"/>
                </a:solidFill>
                <a:latin typeface="Open Sans ExtraBold" panose="020B0906030804020204" pitchFamily="34" charset="0"/>
              </a:rPr>
              <a:t>FES : Centre de ressources VAM</a:t>
            </a:r>
            <a:endParaRPr lang="en-GB" sz="3600" b="0" kern="1400" spc="230" dirty="0"/>
          </a:p>
        </p:txBody>
      </p:sp>
      <p:sp>
        <p:nvSpPr>
          <p:cNvPr id="3" name="TextBox 2">
            <a:extLst>
              <a:ext uri="{FF2B5EF4-FFF2-40B4-BE49-F238E27FC236}">
                <a16:creationId xmlns:a16="http://schemas.microsoft.com/office/drawing/2014/main" id="{ECC02B55-2265-D707-F87A-C5F1DBBA58D9}"/>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fr-FR" sz="2000" b="0" i="0" kern="1200" baseline="0" dirty="0">
                <a:latin typeface="Open Sans" panose="020B0606030504020204" pitchFamily="34" charset="0"/>
                <a:ea typeface="Open Sans" panose="020B0606030504020204" pitchFamily="34" charset="0"/>
                <a:cs typeface="Open Sans" panose="020B0606030504020204" pitchFamily="34" charset="0"/>
              </a:rPr>
              <a:t>Pour plus d’informations et de conseils, rendez-vous sur </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VAM Resource Center</a:t>
            </a: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B61DF8B-D46A-8808-A66D-1DB8FA229662}"/>
              </a:ext>
            </a:extLst>
          </p:cNvPr>
          <p:cNvPicPr>
            <a:picLocks noChangeAspect="1"/>
          </p:cNvPicPr>
          <p:nvPr/>
        </p:nvPicPr>
        <p:blipFill>
          <a:blip r:embed="rId4"/>
          <a:stretch>
            <a:fillRect/>
          </a:stretch>
        </p:blipFill>
        <p:spPr>
          <a:xfrm>
            <a:off x="6291617" y="1808163"/>
            <a:ext cx="4681182" cy="4756081"/>
          </a:xfrm>
          <a:prstGeom prst="rect">
            <a:avLst/>
          </a:prstGeom>
        </p:spPr>
      </p:pic>
    </p:spTree>
    <p:extLst>
      <p:ext uri="{BB962C8B-B14F-4D97-AF65-F5344CB8AC3E}">
        <p14:creationId xmlns:p14="http://schemas.microsoft.com/office/powerpoint/2010/main" val="3214936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10" y="1378973"/>
            <a:ext cx="3307674" cy="4263838"/>
          </a:xfrm>
        </p:spPr>
        <p:txBody>
          <a:bodyPr vert="horz" lIns="91440" tIns="45720" rIns="91440" bIns="45720" rtlCol="0" anchor="t">
            <a:noAutofit/>
          </a:bodyPr>
          <a:lstStyle/>
          <a:p>
            <a:pPr marL="0" indent="0">
              <a:lnSpc>
                <a:spcPts val="2700"/>
              </a:lnSpc>
              <a:buNone/>
            </a:pPr>
            <a:r>
              <a:rPr lang="fr-FR" sz="1600" spc="60" dirty="0">
                <a:latin typeface="Open Sans"/>
                <a:ea typeface="Open Sans"/>
                <a:cs typeface="Open Sans"/>
              </a:rPr>
              <a:t>Un pourcentage plus élevé de dépenses alimentaires par rapport aux dépenses totales du ménage indique souvent une tension financière et une </a:t>
            </a:r>
            <a:r>
              <a:rPr lang="fr-FR" sz="1600" b="1" spc="60" dirty="0">
                <a:latin typeface="Open Sans"/>
                <a:ea typeface="Open Sans"/>
                <a:cs typeface="Open Sans"/>
              </a:rPr>
              <a:t>vulnérabilité économique</a:t>
            </a:r>
            <a:r>
              <a:rPr lang="fr-FR" sz="1600" spc="60" dirty="0">
                <a:latin typeface="Open Sans"/>
                <a:ea typeface="Open Sans"/>
                <a:cs typeface="Open Sans"/>
              </a:rPr>
              <a:t>, limitant la capacité du ménage à allouer des ressources à d’autres besoins essentiels tels que la santé, le logement, l’éducation et les transports.</a:t>
            </a:r>
            <a:endParaRPr lang="en-US" sz="16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Open Sans ExtraBold" panose="020B0906030804020204" pitchFamily="34" charset="0"/>
              </a:rPr>
              <a:t>Pourquoi la PDA est-il important ?</a:t>
            </a:r>
            <a:endParaRPr lang="en-GB" sz="3600" b="0" kern="1400" spc="230" dirty="0">
              <a:solidFill>
                <a:schemeClr val="tx1"/>
              </a:solidFill>
              <a:latin typeface="Open Sans ExtraBold" panose="020B0906030804020204" pitchFamily="34" charset="0"/>
            </a:endParaRPr>
          </a:p>
        </p:txBody>
      </p:sp>
      <p:pic>
        <p:nvPicPr>
          <p:cNvPr id="5" name="Picture 4">
            <a:extLst>
              <a:ext uri="{FF2B5EF4-FFF2-40B4-BE49-F238E27FC236}">
                <a16:creationId xmlns:a16="http://schemas.microsoft.com/office/drawing/2014/main" id="{B4CDA4C9-7A84-BFB5-8389-189626C0EEBC}"/>
              </a:ext>
            </a:extLst>
          </p:cNvPr>
          <p:cNvPicPr>
            <a:picLocks noChangeAspect="1"/>
          </p:cNvPicPr>
          <p:nvPr/>
        </p:nvPicPr>
        <p:blipFill>
          <a:blip r:embed="rId3"/>
          <a:stretch>
            <a:fillRect/>
          </a:stretch>
        </p:blipFill>
        <p:spPr>
          <a:xfrm>
            <a:off x="3941645" y="1378974"/>
            <a:ext cx="7186118" cy="4762612"/>
          </a:xfrm>
          <a:prstGeom prst="rect">
            <a:avLst/>
          </a:prstGeom>
        </p:spPr>
      </p:pic>
    </p:spTree>
    <p:extLst>
      <p:ext uri="{BB962C8B-B14F-4D97-AF65-F5344CB8AC3E}">
        <p14:creationId xmlns:p14="http://schemas.microsoft.com/office/powerpoint/2010/main" val="9767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r>
              <a:rPr lang="fr-FR" sz="3600" b="0" kern="1400" spc="230" dirty="0">
                <a:solidFill>
                  <a:schemeClr val="tx1"/>
                </a:solidFill>
                <a:latin typeface="Open Sans ExtraBold" panose="020B0906030804020204" pitchFamily="34" charset="0"/>
              </a:rPr>
              <a:t>À quoi sert </a:t>
            </a:r>
            <a:r>
              <a:rPr lang="fr-FR" sz="3600" b="0" kern="1400" spc="230" dirty="0" err="1">
                <a:solidFill>
                  <a:schemeClr val="tx1"/>
                </a:solidFill>
                <a:latin typeface="Open Sans ExtraBold" panose="020B0906030804020204" pitchFamily="34" charset="0"/>
              </a:rPr>
              <a:t>lA</a:t>
            </a:r>
            <a:r>
              <a:rPr lang="fr-FR" sz="3600" b="0" kern="1400" spc="230" dirty="0">
                <a:solidFill>
                  <a:schemeClr val="tx1"/>
                </a:solidFill>
                <a:latin typeface="Open Sans ExtraBold" panose="020B0906030804020204" pitchFamily="34" charset="0"/>
              </a:rPr>
              <a:t> PDA ?</a:t>
            </a:r>
            <a:endParaRPr lang="en-US" sz="3600" b="0" kern="1400" spc="230" dirty="0">
              <a:solidFill>
                <a:schemeClr val="tx1"/>
              </a:solidFill>
              <a:latin typeface="Open Sans ExtraBold" panose="020B0906030804020204" pitchFamily="34" charset="0"/>
            </a:endParaRP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3525677950"/>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Sources de Données</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4BB7B-CE34-4D68-9B7C-68D737AEA431}">
  <ds:schemaRefs>
    <ds:schemaRef ds:uri="49256dcf-74b5-4e0f-b2ab-e17546be8a80"/>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3940b711-dc1d-4235-b0a5-48d487f0d3b9"/>
    <ds:schemaRef ds:uri="http://purl.org/dc/dcmitype/"/>
  </ds:schemaRefs>
</ds:datastoreItem>
</file>

<file path=customXml/itemProps2.xml><?xml version="1.0" encoding="utf-8"?>
<ds:datastoreItem xmlns:ds="http://schemas.openxmlformats.org/officeDocument/2006/customXml" ds:itemID="{B7D867C3-CDA1-4ED5-8752-69ACEBE9E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3189</TotalTime>
  <Words>8112</Words>
  <Application>Microsoft Office PowerPoint</Application>
  <PresentationFormat>Widescreen</PresentationFormat>
  <Paragraphs>741</Paragraphs>
  <Slides>69</Slides>
  <Notes>49</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Courier New</vt:lpstr>
      <vt:lpstr>Open Sans</vt:lpstr>
      <vt:lpstr>Open Sans Extrabold</vt:lpstr>
      <vt:lpstr>Open Sans Extrabold</vt:lpstr>
      <vt:lpstr>Symbol</vt:lpstr>
      <vt:lpstr>Verdana</vt:lpstr>
      <vt:lpstr>Wingdings</vt:lpstr>
      <vt:lpstr>Theme2</vt:lpstr>
      <vt:lpstr>PowerPoint Presentation</vt:lpstr>
      <vt:lpstr>PUBLIC</vt:lpstr>
      <vt:lpstr>Note d’Orientation pour le PDA</vt:lpstr>
      <vt:lpstr>PowerPoint Presentation</vt:lpstr>
      <vt:lpstr>PDA : Instructions de formation 1</vt:lpstr>
      <vt:lpstr>Définition</vt:lpstr>
      <vt:lpstr>Pourquoi la PDA est-il important ?</vt:lpstr>
      <vt:lpstr>À quoi sert lA PDA ?</vt:lpstr>
      <vt:lpstr>PowerPoint Presentation</vt:lpstr>
      <vt:lpstr>Quelles sources de données sont nécessaires ?</vt:lpstr>
      <vt:lpstr>Quelles sources de données sont nécessaires ? (Modules du PAM)</vt:lpstr>
      <vt:lpstr>PowerPoint Presentation</vt:lpstr>
      <vt:lpstr>PDA : Instructions de formation 2</vt:lpstr>
      <vt:lpstr>APERÇU DU MODULE DE DÉPENSES</vt:lpstr>
      <vt:lpstr>Une clarification importante</vt:lpstr>
      <vt:lpstr>PowerPoint Presentation</vt:lpstr>
      <vt:lpstr>PowerPoint Presentation</vt:lpstr>
      <vt:lpstr>SOUS-MODULE ALIMENTAIRE : APERÇU</vt:lpstr>
      <vt:lpstr>Sous-module alimentaire : déroulement</vt:lpstr>
      <vt:lpstr>Sous-module alimentaire : en espèces ou à crédit </vt:lpstr>
      <vt:lpstr>Sous-module alimentaire : aide en nature et dons</vt:lpstr>
      <vt:lpstr>Sous-module alimentaire : production propre</vt:lpstr>
      <vt:lpstr>Sous-module alimentaire : groupes de consommation</vt:lpstr>
      <vt:lpstr>PowerPoint Presentation</vt:lpstr>
      <vt:lpstr>PowerPoint Presentation</vt:lpstr>
      <vt:lpstr>Sous-module non alimentaire (30 jours) : aperçu</vt:lpstr>
      <vt:lpstr>Sous-module non alimentaire (6 mois) : aperçu</vt:lpstr>
      <vt:lpstr>Sous-modules non alimentaires : déroulement</vt:lpstr>
      <vt:lpstr>Non-alimentaire : espèces et crédit</vt:lpstr>
      <vt:lpstr>Non-alimentaire : aide en nature et dons</vt:lpstr>
      <vt:lpstr>Sous-module non alimentaire (30 jours) : groupes</vt:lpstr>
      <vt:lpstr>Sous-module non alimentaire (30 jours) : groupes</vt:lpstr>
      <vt:lpstr>Sous-module non alimentaire (6 mois) : groupes</vt:lpstr>
      <vt:lpstr>PowerPoint Presentation</vt:lpstr>
      <vt:lpstr>Groupes non alimentaires : considérations générales</vt:lpstr>
      <vt:lpstr>Rappel !</vt:lpstr>
      <vt:lpstr>Clarification supplémentaire</vt:lpstr>
      <vt:lpstr>Considérations générales</vt:lpstr>
      <vt:lpstr>quand Posez des questions d’Approfondissement  ?</vt:lpstr>
      <vt:lpstr>comment Posez des questions d’approfondissement ?</vt:lpstr>
      <vt:lpstr>Difficultés de rappel</vt:lpstr>
      <vt:lpstr>Stratégies pour aider au rappel</vt:lpstr>
      <vt:lpstr>PowerPoint Presentation</vt:lpstr>
      <vt:lpstr>DÉPENSES : Conception du module</vt:lpstr>
      <vt:lpstr>Dépenses : Survey Designer</vt:lpstr>
      <vt:lpstr>Dépenses alimentaires : rappel sur 7 jours vs. rappel sur 30 jours</vt:lpstr>
      <vt:lpstr>CATÉGORIES de dépenses</vt:lpstr>
      <vt:lpstr>Amélioration de la qualité des données grâce à la programmation XLS</vt:lpstr>
      <vt:lpstr>PowerPoint Presentation</vt:lpstr>
      <vt:lpstr>Vérifications de la qualité des données</vt:lpstr>
      <vt:lpstr>NETTOYAGE DES DONNÉES</vt:lpstr>
      <vt:lpstr>Pour en savoir plus, consultez les directives sur la qualité des données du pam</vt:lpstr>
      <vt:lpstr>PowerPoint Presentation</vt:lpstr>
      <vt:lpstr>Aperçu des étapes</vt:lpstr>
      <vt:lpstr>MODULE PDA : CALCUL DES DÉPENSES ALIMENTAIRES MENSUELLES</vt:lpstr>
      <vt:lpstr>Aperçu des étapes</vt:lpstr>
      <vt:lpstr>Agrégation des dépenses de consommation : articles de consommation</vt:lpstr>
      <vt:lpstr>MODULE PDA : CALCUL DES DÉPENSES MENSUELLES NON ALIMENTAIRES</vt:lpstr>
      <vt:lpstr>Aperçu des étapes</vt:lpstr>
      <vt:lpstr>MODULE PDA : CALCUL DES DÉPENSES MENSUELLES TOTALES DU MÉNAGE</vt:lpstr>
      <vt:lpstr>Aperçu des étapes</vt:lpstr>
      <vt:lpstr>MODULE PDA : CALCUL DU PDA ET ATTRIBUTION DANS UNE CLASSIFICATION PDA (1)</vt:lpstr>
      <vt:lpstr>MODULE PDA : CALCUL DU PDA ET ATTRIBUTION DANS UNE CLASSIFICATION PDA (2)</vt:lpstr>
      <vt:lpstr>FES: GITHUB</vt:lpstr>
      <vt:lpstr>PowerPoint Presentation</vt:lpstr>
      <vt:lpstr>PDA : EXEMPLE DE RAPPORT</vt:lpstr>
      <vt:lpstr>PowerPoint Presentation</vt:lpstr>
      <vt:lpstr>FES : Centre de ressources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70</cp:revision>
  <dcterms:created xsi:type="dcterms:W3CDTF">2018-08-20T09:35:59Z</dcterms:created>
  <dcterms:modified xsi:type="dcterms:W3CDTF">2026-05-07T07:53:11Z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2024-11-27T13:57:10Z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573a44f4-6073-4fb1-897d-3ac7cfbd19fe</vt:lpwstr>
  </property>
  <property fmtid="{D5CDD505-2E9C-101B-9397-08002B2CF9AE}" pid="10" name="MSIP_Label_2a3a108f-898d-4589-9ebc-7ee3b46df9b8_ContentBits">
    <vt:lpwstr>0</vt:lpwstr>
  </property>
</Properties>
</file>